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4"/>
  </p:notesMasterIdLst>
  <p:sldIdLst>
    <p:sldId id="256" r:id="rId2"/>
    <p:sldId id="271" r:id="rId3"/>
    <p:sldId id="276" r:id="rId4"/>
    <p:sldId id="277" r:id="rId5"/>
    <p:sldId id="278" r:id="rId6"/>
    <p:sldId id="281" r:id="rId7"/>
    <p:sldId id="279" r:id="rId8"/>
    <p:sldId id="282" r:id="rId9"/>
    <p:sldId id="280" r:id="rId10"/>
    <p:sldId id="285" r:id="rId11"/>
    <p:sldId id="287" r:id="rId12"/>
    <p:sldId id="286" r:id="rId13"/>
    <p:sldId id="288" r:id="rId14"/>
    <p:sldId id="289" r:id="rId15"/>
    <p:sldId id="272" r:id="rId16"/>
    <p:sldId id="258" r:id="rId17"/>
    <p:sldId id="259" r:id="rId18"/>
    <p:sldId id="283" r:id="rId19"/>
    <p:sldId id="260" r:id="rId20"/>
    <p:sldId id="275" r:id="rId21"/>
    <p:sldId id="26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6B86-7F04-41CD-8F0F-DCFEA733C39E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F2B3-6DCA-4C7C-9AF7-14AE4B103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F2B3-6DCA-4C7C-9AF7-14AE4B103B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4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27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1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30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8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8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7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12B4E99-D005-4436-9A01-D2EF8C8A66E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2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9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95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87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7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5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4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33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8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Klassifikation und Clustering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Philipp Krainer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4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000" y="468000"/>
            <a:ext cx="8596668" cy="5580000"/>
          </a:xfrm>
        </p:spPr>
        <p:txBody>
          <a:bodyPr/>
          <a:lstStyle/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Graph muss separat erstellt werden</a:t>
            </a:r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Summe der Abstände der Teilgraphen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Berechnung von Beziehungen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986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en-US" dirty="0"/>
              <a:t>Self Organizing Maps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/>
          <a:lstStyle/>
          <a:p>
            <a:r>
              <a:rPr lang="de-DE" dirty="0"/>
              <a:t>Reduktion der </a:t>
            </a:r>
            <a:r>
              <a:rPr lang="de-DE" dirty="0" err="1"/>
              <a:t>Dimensionalität</a:t>
            </a:r>
            <a:r>
              <a:rPr lang="de-DE" dirty="0"/>
              <a:t> durch Projektion</a:t>
            </a:r>
          </a:p>
          <a:p>
            <a:r>
              <a:rPr lang="de-DE" dirty="0"/>
              <a:t>Partitionierungsalgorithmus</a:t>
            </a:r>
          </a:p>
          <a:p>
            <a:r>
              <a:rPr lang="de-DE" dirty="0"/>
              <a:t>Effizient zum berechnen großer und komplexer Daten</a:t>
            </a:r>
          </a:p>
          <a:p>
            <a:r>
              <a:rPr lang="de-DE" dirty="0"/>
              <a:t>Ablauf:</a:t>
            </a:r>
            <a:endParaRPr lang="de-AT" dirty="0"/>
          </a:p>
          <a:p>
            <a:pPr lvl="1"/>
            <a:r>
              <a:rPr lang="de-AT" dirty="0"/>
              <a:t>1. Ein Gitter mit n mal m Knoten wird gewählt</a:t>
            </a:r>
          </a:p>
          <a:p>
            <a:pPr lvl="1"/>
            <a:r>
              <a:rPr lang="de-AT" dirty="0"/>
              <a:t>2. k-dimensionale Vektoren werden initialisiert, durch zufällige Wahl von Objekten oder vollständig zufällig  </a:t>
            </a:r>
          </a:p>
          <a:p>
            <a:pPr lvl="1"/>
            <a:r>
              <a:rPr lang="de-AT" dirty="0"/>
              <a:t>3. Iteration:</a:t>
            </a:r>
          </a:p>
          <a:p>
            <a:pPr lvl="2"/>
            <a:r>
              <a:rPr lang="de-AT" dirty="0"/>
              <a:t>Für jedes Objekt wird der Knoten bestimmt der am nächsten liegt </a:t>
            </a:r>
          </a:p>
          <a:p>
            <a:pPr lvl="2"/>
            <a:r>
              <a:rPr lang="de-AT" dirty="0"/>
              <a:t>alle Referenzvektoren werden aktualisiert</a:t>
            </a:r>
          </a:p>
          <a:p>
            <a:pPr lvl="2"/>
            <a:r>
              <a:rPr lang="de-AT" dirty="0"/>
              <a:t>Wiederholung: bis keine Veränderung mehr eintritt</a:t>
            </a:r>
          </a:p>
          <a:p>
            <a:pPr marL="0" indent="0">
              <a:buNone/>
            </a:pPr>
            <a:r>
              <a:rPr lang="de-DE" dirty="0"/>
              <a:t>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140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504000"/>
            <a:ext cx="8596668" cy="5364000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 </a:t>
            </a:r>
            <a:r>
              <a:rPr lang="de-AT" dirty="0"/>
              <a:t>Verringerung</a:t>
            </a:r>
            <a:r>
              <a:rPr lang="de-DE" dirty="0"/>
              <a:t> der </a:t>
            </a:r>
            <a:r>
              <a:rPr lang="de-AT" dirty="0"/>
              <a:t>Dimensionalität</a:t>
            </a:r>
          </a:p>
          <a:p>
            <a:pPr lvl="1"/>
            <a:r>
              <a:rPr lang="de-DE" dirty="0"/>
              <a:t>fast</a:t>
            </a:r>
            <a:r>
              <a:rPr lang="de-AT" dirty="0"/>
              <a:t> kein Verlust von Informationen</a:t>
            </a:r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Die Wahl des Gitters hängt stark von den Daten ab</a:t>
            </a:r>
          </a:p>
          <a:p>
            <a:r>
              <a:rPr lang="de-AT" dirty="0"/>
              <a:t>Anwendungsgebiete:</a:t>
            </a:r>
          </a:p>
          <a:p>
            <a:pPr lvl="1"/>
            <a:r>
              <a:rPr lang="de-DE" dirty="0"/>
              <a:t>Reduktion der Dimensionalität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47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Custering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AT" dirty="0"/>
              <a:t>Partitionierungsalgorithmus</a:t>
            </a:r>
          </a:p>
          <a:p>
            <a:r>
              <a:rPr lang="de-AT" dirty="0"/>
              <a:t>die Eigenvektoren der einzelnen Cluster werden verwendet um eine Beziehung zu anderen Clustern herzustellen.</a:t>
            </a:r>
          </a:p>
          <a:p>
            <a:r>
              <a:rPr lang="de-DE" dirty="0"/>
              <a:t>Die</a:t>
            </a:r>
            <a:r>
              <a:rPr lang="de-AT" dirty="0"/>
              <a:t> Anzahl der Cluster wird vorher festgelegt </a:t>
            </a:r>
          </a:p>
          <a:p>
            <a:r>
              <a:rPr lang="de-AT" dirty="0"/>
              <a:t>Anderer </a:t>
            </a:r>
            <a:r>
              <a:rPr lang="de-AT" dirty="0" err="1"/>
              <a:t>Clusteringalgorithmus</a:t>
            </a:r>
            <a:r>
              <a:rPr lang="de-AT" dirty="0"/>
              <a:t> ist erforderlich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Berechne die Ähnlichkeitsmatrix A (n mal m) </a:t>
            </a:r>
          </a:p>
          <a:p>
            <a:pPr lvl="1"/>
            <a:r>
              <a:rPr lang="de-AT" dirty="0"/>
              <a:t>Berechne die Diagonalmatrix D (n mal m) (In der Diagonale D stehen die Zeilensummen von A) </a:t>
            </a:r>
          </a:p>
          <a:p>
            <a:pPr lvl="1"/>
            <a:r>
              <a:rPr lang="de-AT" dirty="0"/>
              <a:t>Berechne die Längenmatrix L</a:t>
            </a:r>
          </a:p>
          <a:p>
            <a:pPr lvl="1"/>
            <a:r>
              <a:rPr lang="de-AT" dirty="0"/>
              <a:t>Finde die k größten Eigenvektoren von L, so dass alle Vektoren paarweise orthogonal sind. Erstelle daraus eine Matrix </a:t>
            </a:r>
          </a:p>
          <a:p>
            <a:pPr lvl="1"/>
            <a:r>
              <a:rPr lang="de-AT" dirty="0"/>
              <a:t>Konstruiere Matrix Y (n mal k) durch Normalisierung von X </a:t>
            </a:r>
          </a:p>
          <a:p>
            <a:pPr lvl="1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93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504000"/>
            <a:ext cx="8596668" cy="5364000"/>
          </a:xfrm>
        </p:spPr>
        <p:txBody>
          <a:bodyPr>
            <a:normAutofit/>
          </a:bodyPr>
          <a:lstStyle/>
          <a:p>
            <a:pPr lvl="1"/>
            <a:r>
              <a:rPr lang="de-AT" dirty="0"/>
              <a:t>Jede Zeile Y</a:t>
            </a:r>
            <a:r>
              <a:rPr lang="de-AT" baseline="-25000" dirty="0"/>
              <a:t>i</a:t>
            </a:r>
            <a:r>
              <a:rPr lang="de-AT" dirty="0"/>
              <a:t> von Y ist ein Punkt im Cluster, </a:t>
            </a:r>
            <a:r>
              <a:rPr lang="de-AT" dirty="0" err="1"/>
              <a:t>clustere</a:t>
            </a:r>
            <a:r>
              <a:rPr lang="de-AT" dirty="0"/>
              <a:t> diese Punkte mit einem beliebigen Clusteralgorithmus </a:t>
            </a:r>
          </a:p>
          <a:p>
            <a:pPr lvl="1"/>
            <a:r>
              <a:rPr lang="de-AT" dirty="0"/>
              <a:t>Weise jedem Originalpunkt dem Cluster genau dann zu, wenn die Zeile im Cluster liegt.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Implementierung von spektrale Clustern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separater </a:t>
            </a:r>
            <a:r>
              <a:rPr lang="de-AT" dirty="0" err="1"/>
              <a:t>Clusteringalgorithmus</a:t>
            </a:r>
            <a:r>
              <a:rPr lang="de-AT" dirty="0"/>
              <a:t> muss verwendet werden</a:t>
            </a:r>
            <a:endParaRPr lang="de-DE" dirty="0"/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verschiedene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Zusammengehörigkeit von Clustern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218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Klassifikation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Allgemeines und Algorithmen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559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7913329" cy="3880773"/>
              </a:xfrm>
            </p:spPr>
            <p:txBody>
              <a:bodyPr>
                <a:normAutofit/>
              </a:bodyPr>
              <a:lstStyle/>
              <a:p>
                <a:r>
                  <a:rPr lang="de-AT" dirty="0"/>
                  <a:t>Klassifikation ordnet Daten Klassen zu </a:t>
                </a:r>
              </a:p>
              <a:p>
                <a:r>
                  <a:rPr lang="de-AT" dirty="0"/>
                  <a:t>Klassifikation läuft in 2 Phasen ab </a:t>
                </a:r>
              </a:p>
              <a:p>
                <a:pPr lvl="1"/>
                <a:r>
                  <a:rPr lang="de-AT" dirty="0"/>
                  <a:t>1. Phase: Anhand der Trainingsdaten wird ein Klassenmodell aufgebaut</a:t>
                </a:r>
              </a:p>
              <a:p>
                <a:pPr lvl="1"/>
                <a:r>
                  <a:rPr lang="de-AT" dirty="0"/>
                  <a:t>2. Phase: Mithilfe des Klassenmodells werden unbekannte Daten zugeordnet</a:t>
                </a:r>
              </a:p>
              <a:p>
                <a:r>
                  <a:rPr lang="de-DE" dirty="0"/>
                  <a:t>D</a:t>
                </a:r>
                <a:r>
                  <a:rPr lang="de-AT" dirty="0" err="1"/>
                  <a:t>ie</a:t>
                </a:r>
                <a:r>
                  <a:rPr lang="de-AT" dirty="0"/>
                  <a:t> Klassifikationsgüte wird durch die Fehlerrate bestimmt: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rror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Anzahl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der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falsch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klassifizerten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Objekte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alle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Objekte</m:t>
                        </m:r>
                      </m:den>
                    </m:f>
                  </m:oMath>
                </a14:m>
                <a:endParaRPr lang="de-AT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apparent</m:t>
                    </m:r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error</m:t>
                    </m:r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Anzahl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der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falsch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klassifizerten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Trainingsobjekte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alle</m:t>
                        </m:r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Trainingsobjekte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7913329" cy="3880773"/>
              </a:xfrm>
              <a:blipFill>
                <a:blip r:embed="rId2"/>
                <a:stretch>
                  <a:fillRect l="-154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039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 err="1"/>
              <a:t>Bayes</a:t>
            </a:r>
            <a:r>
              <a:rPr lang="de-AT" dirty="0"/>
              <a:t>-Klassifikation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9601"/>
                <a:ext cx="7502839" cy="4724462"/>
              </a:xfrm>
            </p:spPr>
            <p:txBody>
              <a:bodyPr>
                <a:normAutofit/>
              </a:bodyPr>
              <a:lstStyle/>
              <a:p>
                <a:r>
                  <a:rPr lang="de-AT" dirty="0"/>
                  <a:t>Der Algorithmus wird </a:t>
                </a:r>
                <a:r>
                  <a:rPr lang="de-AT" i="1" dirty="0"/>
                  <a:t>naiver </a:t>
                </a:r>
                <a:r>
                  <a:rPr lang="de-AT" dirty="0" err="1"/>
                  <a:t>Bayes-Klassifikator</a:t>
                </a:r>
                <a:r>
                  <a:rPr lang="de-AT" i="1" dirty="0"/>
                  <a:t> </a:t>
                </a:r>
                <a:r>
                  <a:rPr lang="de-AT" dirty="0"/>
                  <a:t>genannt</a:t>
                </a:r>
              </a:p>
              <a:p>
                <a:r>
                  <a:rPr lang="de-AT" dirty="0"/>
                  <a:t>Berechnung der Wahrscheinlichkeiten mit Hilfe des Satz von </a:t>
                </a:r>
                <a:r>
                  <a:rPr lang="de-AT" dirty="0" err="1"/>
                  <a:t>Bayes</a:t>
                </a:r>
                <a:r>
                  <a:rPr lang="de-AT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P</m:t>
                    </m:r>
                    <m:r>
                      <a:rPr lang="de-A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X</m:t>
                    </m:r>
                    <m:r>
                      <a:rPr lang="de-AT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Y</m:t>
                    </m:r>
                    <m:r>
                      <a:rPr lang="de-AT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AT" i="1" dirty="0"/>
              </a:p>
              <a:p>
                <a:r>
                  <a:rPr lang="de-DE" dirty="0"/>
                  <a:t>Annahme: Eigenschaften sind unabhängig</a:t>
                </a:r>
                <a:endParaRPr lang="de-AT" dirty="0"/>
              </a:p>
              <a:p>
                <a:r>
                  <a:rPr lang="de-AT" dirty="0"/>
                  <a:t>Nicht sehr effizient im vergleich zur Anzahl der Trainingsdaten</a:t>
                </a:r>
              </a:p>
              <a:p>
                <a:r>
                  <a:rPr lang="de-DE" dirty="0"/>
                  <a:t>Ablauf:</a:t>
                </a:r>
              </a:p>
              <a:p>
                <a:pPr lvl="1"/>
                <a:r>
                  <a:rPr lang="de-AT" dirty="0"/>
                  <a:t>Die Daten werden in Test- und Trainingsdaten aufgeteilt</a:t>
                </a:r>
              </a:p>
              <a:p>
                <a:pPr lvl="1"/>
                <a:r>
                  <a:rPr lang="de-AT" dirty="0"/>
                  <a:t>Für jedes Objekt in den Trainingsdaten die Wahrscheinlichkeit für die jeweilige klasse berechnet</a:t>
                </a:r>
              </a:p>
              <a:p>
                <a:pPr lvl="1"/>
                <a:r>
                  <a:rPr lang="de-AT" dirty="0"/>
                  <a:t>Die Klassenwahrscheinlichkeit wird ermittelt</a:t>
                </a:r>
              </a:p>
              <a:p>
                <a:pPr lvl="1"/>
                <a:r>
                  <a:rPr lang="de-AT" dirty="0"/>
                  <a:t>Für jedes Objekt in den Testdaten die Wahrscheinlichkeit zu welcher Klasse es angehört berechnet</a:t>
                </a:r>
                <a:endParaRPr lang="de-AT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9601"/>
                <a:ext cx="7502839" cy="4724462"/>
              </a:xfrm>
              <a:blipFill>
                <a:blip r:embed="rId2"/>
                <a:stretch>
                  <a:fillRect l="-162" t="-77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50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468000"/>
            <a:ext cx="8596668" cy="5364000"/>
          </a:xfrm>
        </p:spPr>
        <p:txBody>
          <a:bodyPr/>
          <a:lstStyle/>
          <a:p>
            <a:r>
              <a:rPr lang="de-DE" dirty="0"/>
              <a:t>Vorteile: </a:t>
            </a:r>
          </a:p>
          <a:p>
            <a:pPr lvl="1"/>
            <a:r>
              <a:rPr lang="de-DE" dirty="0"/>
              <a:t>Einfache </a:t>
            </a:r>
            <a:r>
              <a:rPr lang="de-DE" dirty="0" err="1"/>
              <a:t>implementierung</a:t>
            </a:r>
            <a:endParaRPr lang="de-DE" dirty="0"/>
          </a:p>
          <a:p>
            <a:pPr lvl="1"/>
            <a:r>
              <a:rPr lang="de-DE" dirty="0"/>
              <a:t>Gut interpretierbare Ergebnisse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Ineffizient</a:t>
            </a:r>
          </a:p>
          <a:p>
            <a:pPr lvl="1"/>
            <a:r>
              <a:rPr lang="de-DE" dirty="0"/>
              <a:t>Nicht auf alle Daten anwendbar	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Anwendung: </a:t>
            </a:r>
          </a:p>
          <a:p>
            <a:pPr lvl="1"/>
            <a:r>
              <a:rPr lang="de-DE" dirty="0"/>
              <a:t>Numerische Daten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280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329600"/>
            <a:ext cx="9180000" cy="4718988"/>
          </a:xfrm>
        </p:spPr>
        <p:txBody>
          <a:bodyPr>
            <a:normAutofit/>
          </a:bodyPr>
          <a:lstStyle/>
          <a:p>
            <a:r>
              <a:rPr lang="de-AT" dirty="0"/>
              <a:t>Klassifikation anhand von (binären) Baumstrukturen </a:t>
            </a:r>
          </a:p>
          <a:p>
            <a:r>
              <a:rPr lang="de-DE" dirty="0"/>
              <a:t>Die Daten werden mithilfe von Tests aufgeteilt (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</a:t>
            </a:r>
            <a:endParaRPr lang="de-AT" dirty="0"/>
          </a:p>
          <a:p>
            <a:r>
              <a:rPr lang="de-AT" dirty="0"/>
              <a:t>Es wird kein vollständiger Baum aufgebaut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Overfitting</a:t>
            </a:r>
            <a:r>
              <a:rPr lang="de-AT" dirty="0">
                <a:sym typeface="Wingdings" panose="05000000000000000000" pitchFamily="2" charset="2"/>
              </a:rPr>
              <a:t> </a:t>
            </a:r>
          </a:p>
          <a:p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Pre-Pruning</a:t>
            </a:r>
            <a:r>
              <a:rPr lang="de-AT" dirty="0">
                <a:sym typeface="Wingdings" panose="05000000000000000000" pitchFamily="2" charset="2"/>
              </a:rPr>
              <a:t>: Aufbau wird vorzeitig gestoppt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Post-</a:t>
            </a:r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 Baum wird vereinfacht (Knoten durch Blätter ersetzt)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Datenwerden in Test- und Trainingsdaten aufgeteilt </a:t>
            </a:r>
          </a:p>
          <a:p>
            <a:pPr lvl="1"/>
            <a:r>
              <a:rPr lang="de-AT" dirty="0"/>
              <a:t>Jeden Attribut wird einen Test zugeordnet, welcher die Daten in 2 oder mehrere Teile am besten  aufteilt (anhand des </a:t>
            </a:r>
            <a:r>
              <a:rPr lang="de-AT" dirty="0" err="1"/>
              <a:t>gini</a:t>
            </a:r>
            <a:r>
              <a:rPr lang="de-AT" dirty="0"/>
              <a:t>-index oder der </a:t>
            </a:r>
            <a:r>
              <a:rPr lang="de-AT" dirty="0" err="1"/>
              <a:t>gain</a:t>
            </a:r>
            <a:r>
              <a:rPr lang="de-AT" dirty="0"/>
              <a:t> </a:t>
            </a:r>
            <a:r>
              <a:rPr lang="de-AT" dirty="0" err="1"/>
              <a:t>ratio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Wiederholung bis keine Attribute vorhanden sind oder bis nur noch reine Klassen vorhanden sind</a:t>
            </a:r>
            <a:endParaRPr lang="de-AT" dirty="0"/>
          </a:p>
          <a:p>
            <a:pPr lvl="1"/>
            <a:r>
              <a:rPr lang="de-AT" dirty="0"/>
              <a:t>Der Baum wird mit den Trainingsdaten getestet und eventuell </a:t>
            </a:r>
            <a:r>
              <a:rPr lang="de-AT" dirty="0" err="1"/>
              <a:t>geprunt</a:t>
            </a:r>
            <a:r>
              <a:rPr lang="de-AT" dirty="0"/>
              <a:t> 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endParaRPr lang="de-AT" dirty="0">
              <a:sym typeface="Wingdings" panose="05000000000000000000" pitchFamily="2" charset="2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716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Einleitung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16000" cy="3880773"/>
          </a:xfrm>
        </p:spPr>
        <p:txBody>
          <a:bodyPr/>
          <a:lstStyle/>
          <a:p>
            <a:r>
              <a:rPr lang="de-AT" dirty="0"/>
              <a:t>Bedeutung von Klassifikation und Clustering hat in den letzten Jahren zugenommen:</a:t>
            </a:r>
          </a:p>
          <a:p>
            <a:pPr lvl="1"/>
            <a:r>
              <a:rPr lang="de-AT" dirty="0"/>
              <a:t>Die Datenmengen werden immer größer und komplexer</a:t>
            </a:r>
          </a:p>
          <a:p>
            <a:pPr lvl="1"/>
            <a:r>
              <a:rPr lang="de-AT" dirty="0"/>
              <a:t>Neue Algorithmen müssen gefunden werden und bestehende verbessert werden.</a:t>
            </a:r>
          </a:p>
          <a:p>
            <a:r>
              <a:rPr lang="de-AT" dirty="0"/>
              <a:t>Welche bedeutenden Klassifikations- und Clustering-Algorithmen gibt es?</a:t>
            </a:r>
          </a:p>
          <a:p>
            <a:endParaRPr lang="de-AT" dirty="0"/>
          </a:p>
          <a:p>
            <a:r>
              <a:rPr lang="de-AT" dirty="0"/>
              <a:t>Gliederung:</a:t>
            </a:r>
          </a:p>
          <a:p>
            <a:pPr lvl="1"/>
            <a:r>
              <a:rPr lang="de-AT" dirty="0"/>
              <a:t>Klassifikation</a:t>
            </a:r>
          </a:p>
          <a:p>
            <a:pPr lvl="1"/>
            <a:r>
              <a:rPr lang="de-AT" dirty="0"/>
              <a:t>Clustering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136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468000"/>
            <a:ext cx="8596668" cy="5364000"/>
          </a:xfrm>
        </p:spPr>
        <p:txBody>
          <a:bodyPr/>
          <a:lstStyle/>
          <a:p>
            <a:r>
              <a:rPr lang="de-AT" dirty="0"/>
              <a:t>Der Baum wird an den Testaten angewendet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Gute </a:t>
            </a:r>
            <a:r>
              <a:rPr lang="de-DE" dirty="0" err="1"/>
              <a:t>ergebnisse</a:t>
            </a:r>
            <a:endParaRPr lang="de-DE" dirty="0"/>
          </a:p>
          <a:p>
            <a:pPr lvl="1"/>
            <a:r>
              <a:rPr lang="de-DE" dirty="0"/>
              <a:t>relativ schnell 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 err="1"/>
              <a:t>Overfitting</a:t>
            </a:r>
            <a:r>
              <a:rPr lang="de-DE" dirty="0"/>
              <a:t> kann entstehen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/>
              <a:t>Von Test zu Test verschieden</a:t>
            </a:r>
          </a:p>
          <a:p>
            <a:r>
              <a:rPr lang="de-DE"/>
              <a:t>Anwendung:</a:t>
            </a:r>
            <a:endParaRPr lang="de-DE" dirty="0"/>
          </a:p>
          <a:p>
            <a:pPr lvl="1"/>
            <a:r>
              <a:rPr lang="de-DE" dirty="0"/>
              <a:t>Überall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276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AT" dirty="0"/>
              <a:t>Unbekannte Objekte werden anhand der Distanz zu den Trainingsobjekten einer Klasse zugeordnet</a:t>
            </a:r>
          </a:p>
          <a:p>
            <a:r>
              <a:rPr lang="de-AT" dirty="0"/>
              <a:t>2 Arten:</a:t>
            </a:r>
          </a:p>
          <a:p>
            <a:pPr lvl="1"/>
            <a:r>
              <a:rPr lang="de-AT" dirty="0"/>
              <a:t>Unmittelbare Nachbarn werden herangezogen</a:t>
            </a:r>
          </a:p>
          <a:p>
            <a:pPr lvl="1"/>
            <a:r>
              <a:rPr lang="de-AT" dirty="0"/>
              <a:t>Weiter entfernte Nachbarn werden herangezogen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 werden in Test und Trainingsdaten aufgeteilt </a:t>
            </a:r>
          </a:p>
          <a:p>
            <a:pPr lvl="1"/>
            <a:r>
              <a:rPr lang="de-AT" dirty="0"/>
              <a:t>Die Trainingsdaten werden einen k-dimensionalen Vektorfeld zugeordnet </a:t>
            </a:r>
          </a:p>
          <a:p>
            <a:pPr lvl="1"/>
            <a:r>
              <a:rPr lang="de-AT" dirty="0"/>
              <a:t>bestimme die Klassen mithilfe der Trainingsdaten</a:t>
            </a:r>
          </a:p>
          <a:p>
            <a:pPr lvl="1"/>
            <a:r>
              <a:rPr lang="de-AT" dirty="0"/>
              <a:t>teste das Model mit den Trainingsdaten </a:t>
            </a:r>
          </a:p>
          <a:p>
            <a:pPr lvl="1"/>
            <a:r>
              <a:rPr lang="de-AT" dirty="0"/>
              <a:t>Für jedes Objekt in den Testdaten wird es der Klasse zu welchen die meisten Trainingsobjekte gehören zugeordnet.</a:t>
            </a:r>
          </a:p>
          <a:p>
            <a:r>
              <a:rPr lang="de-DE" dirty="0"/>
              <a:t>V</a:t>
            </a:r>
            <a:r>
              <a:rPr lang="de-AT" dirty="0" err="1"/>
              <a:t>orteile</a:t>
            </a:r>
            <a:r>
              <a:rPr lang="de-AT" dirty="0"/>
              <a:t>: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925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468000"/>
            <a:ext cx="8596668" cy="5364000"/>
          </a:xfrm>
        </p:spPr>
        <p:txBody>
          <a:bodyPr/>
          <a:lstStyle/>
          <a:p>
            <a:pPr lvl="1"/>
            <a:r>
              <a:rPr lang="de-DE" dirty="0"/>
              <a:t>Gute </a:t>
            </a:r>
            <a:r>
              <a:rPr lang="de-DE" dirty="0" err="1"/>
              <a:t>ergebnisse</a:t>
            </a:r>
            <a:endParaRPr lang="de-DE" dirty="0"/>
          </a:p>
          <a:p>
            <a:pPr lvl="1"/>
            <a:r>
              <a:rPr lang="de-DE" dirty="0"/>
              <a:t>Schnell</a:t>
            </a:r>
          </a:p>
          <a:p>
            <a:pPr lvl="1"/>
            <a:r>
              <a:rPr lang="de-DE" dirty="0"/>
              <a:t>Überall verwendbar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Wahl der Distanzfunktion </a:t>
            </a:r>
            <a:r>
              <a:rPr lang="de-DE" dirty="0" err="1"/>
              <a:t>of</a:t>
            </a:r>
            <a:r>
              <a:rPr lang="de-DE" dirty="0"/>
              <a:t> nicht eindeutig </a:t>
            </a:r>
          </a:p>
          <a:p>
            <a:pPr lvl="1"/>
            <a:r>
              <a:rPr lang="de-DE" dirty="0"/>
              <a:t>Wahl des k oft schwer </a:t>
            </a:r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Euklid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Fast überall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56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Clustering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Allgemeines und Algorithmen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94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8875"/>
          </a:xfrm>
        </p:spPr>
        <p:txBody>
          <a:bodyPr>
            <a:normAutofit lnSpcReduction="10000"/>
          </a:bodyPr>
          <a:lstStyle/>
          <a:p>
            <a:r>
              <a:rPr lang="de-AT" dirty="0"/>
              <a:t>Clustering findet in Daten Gruppen (Objekte mit hoher Ähnlichkeit)</a:t>
            </a:r>
            <a:r>
              <a:rPr lang="de-AT" dirty="0">
                <a:sym typeface="Wingdings" panose="05000000000000000000" pitchFamily="2" charset="2"/>
              </a:rPr>
              <a:t> Cluster</a:t>
            </a:r>
          </a:p>
          <a:p>
            <a:r>
              <a:rPr lang="de-AT" dirty="0">
                <a:sym typeface="Wingdings" panose="05000000000000000000" pitchFamily="2" charset="2"/>
              </a:rPr>
              <a:t>Wird auch als </a:t>
            </a:r>
            <a:r>
              <a:rPr lang="de-AT" dirty="0" err="1">
                <a:sym typeface="Wingdings" panose="05000000000000000000" pitchFamily="2" charset="2"/>
              </a:rPr>
              <a:t>unüberwachte</a:t>
            </a:r>
            <a:r>
              <a:rPr lang="de-AT" dirty="0">
                <a:sym typeface="Wingdings" panose="05000000000000000000" pitchFamily="2" charset="2"/>
              </a:rPr>
              <a:t> Klassifikation bezeichnet</a:t>
            </a:r>
          </a:p>
          <a:p>
            <a:r>
              <a:rPr lang="de-AT" dirty="0">
                <a:sym typeface="Wingdings" panose="05000000000000000000" pitchFamily="2" charset="2"/>
              </a:rPr>
              <a:t>2 Gruppen: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Partitionierung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Hierarchisches Clustering</a:t>
            </a:r>
          </a:p>
          <a:p>
            <a:r>
              <a:rPr lang="de-DE" dirty="0">
                <a:sym typeface="Wingdings" panose="05000000000000000000" pitchFamily="2" charset="2"/>
              </a:rPr>
              <a:t>A</a:t>
            </a:r>
            <a:r>
              <a:rPr lang="de-AT" dirty="0" err="1">
                <a:sym typeface="Wingdings" panose="05000000000000000000" pitchFamily="2" charset="2"/>
              </a:rPr>
              <a:t>lgorithmen</a:t>
            </a:r>
            <a:r>
              <a:rPr lang="de-A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</a:t>
            </a:r>
            <a:r>
              <a:rPr lang="de-AT" dirty="0">
                <a:sym typeface="Wingdings" panose="05000000000000000000" pitchFamily="2" charset="2"/>
              </a:rPr>
              <a:t>-</a:t>
            </a:r>
            <a:r>
              <a:rPr lang="de-AT" dirty="0" err="1">
                <a:sym typeface="Wingdings" panose="05000000000000000000" pitchFamily="2" charset="2"/>
              </a:rPr>
              <a:t>means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H</a:t>
            </a:r>
            <a:r>
              <a:rPr lang="de-AT" dirty="0" err="1">
                <a:sym typeface="Wingdings" panose="05000000000000000000" pitchFamily="2" charset="2"/>
              </a:rPr>
              <a:t>ierachisches</a:t>
            </a:r>
            <a:r>
              <a:rPr lang="de-AT" dirty="0">
                <a:sym typeface="Wingdings" panose="05000000000000000000" pitchFamily="2" charset="2"/>
              </a:rPr>
              <a:t> Clustering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</a:t>
            </a:r>
            <a:r>
              <a:rPr lang="de-AT" dirty="0" err="1">
                <a:sym typeface="Wingdings" panose="05000000000000000000" pitchFamily="2" charset="2"/>
              </a:rPr>
              <a:t>raph-based</a:t>
            </a:r>
            <a:r>
              <a:rPr lang="de-AT" dirty="0">
                <a:sym typeface="Wingdings" panose="05000000000000000000" pitchFamily="2" charset="2"/>
              </a:rPr>
              <a:t> Clustering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</a:t>
            </a:r>
            <a:r>
              <a:rPr lang="de-AT" dirty="0">
                <a:sym typeface="Wingdings" panose="05000000000000000000" pitchFamily="2" charset="2"/>
              </a:rPr>
              <a:t>elf </a:t>
            </a:r>
            <a:r>
              <a:rPr lang="de-AT" dirty="0" err="1">
                <a:sym typeface="Wingdings" panose="05000000000000000000" pitchFamily="2" charset="2"/>
              </a:rPr>
              <a:t>Orgarganizing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Maps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Spectral</a:t>
            </a:r>
            <a:r>
              <a:rPr lang="de-DE" dirty="0">
                <a:sym typeface="Wingdings" panose="05000000000000000000" pitchFamily="2" charset="2"/>
              </a:rPr>
              <a:t> Clustering</a:t>
            </a:r>
            <a:endParaRPr lang="de-AT" dirty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27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k-</a:t>
            </a:r>
            <a:r>
              <a:rPr lang="de-AT" dirty="0" err="1"/>
              <a:t>means</a:t>
            </a:r>
            <a:r>
              <a:rPr lang="de-AT" dirty="0"/>
              <a:t>-Clustering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Partitionierungs-Algorithmus</a:t>
            </a:r>
          </a:p>
          <a:p>
            <a:r>
              <a:rPr lang="de-DE" dirty="0"/>
              <a:t>C</a:t>
            </a:r>
            <a:r>
              <a:rPr lang="de-AT" dirty="0" err="1"/>
              <a:t>luster</a:t>
            </a:r>
            <a:r>
              <a:rPr lang="de-AT" dirty="0"/>
              <a:t> werden anhand von Ähnlichkeiten in den Daten</a:t>
            </a:r>
          </a:p>
          <a:p>
            <a:r>
              <a:rPr lang="de-AT" dirty="0"/>
              <a:t>Die Anzahl der Cluster wird von Anwender gewählt</a:t>
            </a:r>
          </a:p>
          <a:p>
            <a:r>
              <a:rPr lang="de-AT" dirty="0"/>
              <a:t>Distanzfunktion: </a:t>
            </a:r>
            <a:r>
              <a:rPr lang="de-AT" dirty="0" err="1"/>
              <a:t>Sum-of-Squares</a:t>
            </a:r>
            <a:endParaRPr lang="de-AT" dirty="0"/>
          </a:p>
          <a:p>
            <a:r>
              <a:rPr lang="de-DE" dirty="0"/>
              <a:t>Ablauf: </a:t>
            </a:r>
          </a:p>
          <a:p>
            <a:pPr lvl="1"/>
            <a:r>
              <a:rPr lang="de-AT" dirty="0"/>
              <a:t>k Clusterzentren werden ausgewählt</a:t>
            </a:r>
          </a:p>
          <a:p>
            <a:pPr lvl="1"/>
            <a:r>
              <a:rPr lang="de-AT" dirty="0"/>
              <a:t>Die Distanz den Clusterzentren zu jeden Objekt wird berechnet </a:t>
            </a:r>
          </a:p>
          <a:p>
            <a:pPr lvl="1"/>
            <a:r>
              <a:rPr lang="de-AT" dirty="0"/>
              <a:t>Zuordnung zum Clusterzentrum mit dem geringsten Abstand </a:t>
            </a:r>
          </a:p>
          <a:p>
            <a:pPr lvl="1"/>
            <a:r>
              <a:rPr lang="de-DE" dirty="0"/>
              <a:t>Berechnung der Mittelwerte der einzelnen Cluster</a:t>
            </a:r>
          </a:p>
          <a:p>
            <a:pPr lvl="1"/>
            <a:r>
              <a:rPr lang="de-DE" dirty="0"/>
              <a:t>Die neuen Clusterzentren werden bei den jeweiligen Mittelpunkt gesetzt</a:t>
            </a:r>
          </a:p>
          <a:p>
            <a:pPr lvl="1"/>
            <a:r>
              <a:rPr lang="de-DE" dirty="0"/>
              <a:t>Wiederholung: bis die Clusterzuordnung sich nicht mehr ändert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33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466725"/>
            <a:ext cx="8596668" cy="5364000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Umsetzung</a:t>
            </a:r>
          </a:p>
          <a:p>
            <a:pPr lvl="1"/>
            <a:r>
              <a:rPr lang="de-AT" dirty="0"/>
              <a:t>gut interpretierbare Ergebnisse</a:t>
            </a:r>
          </a:p>
          <a:p>
            <a:pPr lvl="1"/>
            <a:r>
              <a:rPr lang="de-AT" dirty="0"/>
              <a:t>meist verwendeter Algorithmus</a:t>
            </a:r>
          </a:p>
          <a:p>
            <a:r>
              <a:rPr lang="de-DE" dirty="0"/>
              <a:t>N</a:t>
            </a:r>
            <a:r>
              <a:rPr lang="de-AT" dirty="0" err="1"/>
              <a:t>achteile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nicht für alle Datensätze geeignet</a:t>
            </a:r>
          </a:p>
          <a:p>
            <a:pPr lvl="1"/>
            <a:r>
              <a:rPr lang="de-AT" dirty="0"/>
              <a:t>Fehl-</a:t>
            </a:r>
            <a:r>
              <a:rPr lang="de-AT" dirty="0" err="1"/>
              <a:t>Custering</a:t>
            </a:r>
            <a:r>
              <a:rPr lang="de-AT" dirty="0"/>
              <a:t> kann auftreten</a:t>
            </a:r>
          </a:p>
          <a:p>
            <a:pPr lvl="1"/>
            <a:r>
              <a:rPr lang="de-AT" dirty="0"/>
              <a:t> Rauschen und Ausreißer werden nicht eliminiert</a:t>
            </a:r>
          </a:p>
          <a:p>
            <a:r>
              <a:rPr lang="de-DE" dirty="0"/>
              <a:t>D</a:t>
            </a:r>
            <a:r>
              <a:rPr lang="de-AT" dirty="0" err="1"/>
              <a:t>istanzfunktion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uklid</a:t>
            </a:r>
            <a:endParaRPr lang="de-AT" dirty="0"/>
          </a:p>
          <a:p>
            <a:r>
              <a:rPr lang="de-DE" dirty="0"/>
              <a:t>A</a:t>
            </a:r>
            <a:r>
              <a:rPr lang="de-AT" dirty="0" err="1"/>
              <a:t>nwendung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Nicht  </a:t>
            </a:r>
            <a:r>
              <a:rPr lang="de-DE" dirty="0" err="1"/>
              <a:t>hierachische</a:t>
            </a:r>
            <a:r>
              <a:rPr lang="de-DE" dirty="0"/>
              <a:t> Daten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11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Hierarchisches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9107690" cy="4711763"/>
          </a:xfrm>
        </p:spPr>
        <p:txBody>
          <a:bodyPr>
            <a:normAutofit/>
          </a:bodyPr>
          <a:lstStyle/>
          <a:p>
            <a:r>
              <a:rPr lang="de-AT" dirty="0"/>
              <a:t>hierarchische Baumstruktur wird verwendet um die Cluster darzustellen</a:t>
            </a:r>
          </a:p>
          <a:p>
            <a:r>
              <a:rPr lang="de-AT" dirty="0"/>
              <a:t>Knoten und Blätter stellen jeweils Teilmengen des übergeordneten Knotens dar </a:t>
            </a:r>
          </a:p>
          <a:p>
            <a:r>
              <a:rPr lang="de-AT" dirty="0"/>
              <a:t>Wurzelknoten repräsentiert die gesamte Menge und die Blätter der einzelnen Objekte</a:t>
            </a:r>
          </a:p>
          <a:p>
            <a:r>
              <a:rPr lang="de-AT" dirty="0" err="1"/>
              <a:t>bottom-up</a:t>
            </a:r>
            <a:r>
              <a:rPr lang="de-AT" dirty="0"/>
              <a:t> und top-down Verfahren</a:t>
            </a:r>
          </a:p>
          <a:p>
            <a:r>
              <a:rPr lang="de-AT" dirty="0"/>
              <a:t>Link-Arten:</a:t>
            </a:r>
          </a:p>
          <a:p>
            <a:pPr lvl="1"/>
            <a:r>
              <a:rPr lang="de-AT" dirty="0"/>
              <a:t>Single-Link</a:t>
            </a:r>
          </a:p>
          <a:p>
            <a:pPr lvl="1"/>
            <a:r>
              <a:rPr lang="de-AT" dirty="0"/>
              <a:t>Average-Link </a:t>
            </a:r>
          </a:p>
          <a:p>
            <a:pPr lvl="1"/>
            <a:r>
              <a:rPr lang="de-AT" dirty="0" err="1"/>
              <a:t>Complete</a:t>
            </a:r>
            <a:r>
              <a:rPr lang="de-AT" dirty="0"/>
              <a:t>-Link</a:t>
            </a:r>
          </a:p>
          <a:p>
            <a:r>
              <a:rPr lang="de-DE" dirty="0"/>
              <a:t>Ablauf (</a:t>
            </a:r>
            <a:r>
              <a:rPr lang="de-DE" dirty="0" err="1"/>
              <a:t>bottom-up</a:t>
            </a:r>
            <a:r>
              <a:rPr lang="de-DE" dirty="0"/>
              <a:t>)</a:t>
            </a:r>
            <a:endParaRPr lang="de-AT" dirty="0"/>
          </a:p>
          <a:p>
            <a:pPr lvl="1"/>
            <a:r>
              <a:rPr lang="de-AT" dirty="0"/>
              <a:t>k Cluster werden ausgewählt</a:t>
            </a:r>
          </a:p>
          <a:p>
            <a:pPr lvl="1"/>
            <a:r>
              <a:rPr lang="de-AT" dirty="0"/>
              <a:t>Jeden Cluster wird ein Objekt zugewiesen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8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467999"/>
            <a:ext cx="8596668" cy="5580000"/>
          </a:xfrm>
        </p:spPr>
        <p:txBody>
          <a:bodyPr/>
          <a:lstStyle/>
          <a:p>
            <a:pPr lvl="1"/>
            <a:r>
              <a:rPr lang="de-AT" dirty="0"/>
              <a:t>Die beste/ günstigste Vereinigung von 2 oder mehreren Elementen wird gesucht</a:t>
            </a:r>
          </a:p>
          <a:p>
            <a:pPr lvl="1"/>
            <a:r>
              <a:rPr lang="de-AT" dirty="0"/>
              <a:t>die Elemente werden durch deren Vereinigung ersetzt </a:t>
            </a:r>
          </a:p>
          <a:p>
            <a:pPr lvl="1"/>
            <a:r>
              <a:rPr lang="de-AT" dirty="0"/>
              <a:t>Wiederholung: bis nur mehr ein Cluster vorhanden ist</a:t>
            </a:r>
          </a:p>
          <a:p>
            <a:r>
              <a:rPr lang="de-AT" dirty="0"/>
              <a:t>Vorteile:</a:t>
            </a:r>
          </a:p>
          <a:p>
            <a:pPr lvl="1"/>
            <a:r>
              <a:rPr lang="de-AT" dirty="0"/>
              <a:t>gute Methode um eine hierarchische Ordnung zu finden</a:t>
            </a:r>
          </a:p>
          <a:p>
            <a:pPr lvl="1"/>
            <a:r>
              <a:rPr lang="de-AT" dirty="0"/>
              <a:t> liefert gute Ergebnisse</a:t>
            </a:r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Hierarchische Struktur wieder nicht immer vollständig erkannt</a:t>
            </a:r>
          </a:p>
          <a:p>
            <a:pPr lvl="1"/>
            <a:r>
              <a:rPr lang="de-AT" dirty="0"/>
              <a:t>manchmal zu hohe Laufzeit im vergleich zu der Datenanzahl </a:t>
            </a:r>
          </a:p>
          <a:p>
            <a:r>
              <a:rPr lang="de-DE" dirty="0"/>
              <a:t>D</a:t>
            </a:r>
            <a:r>
              <a:rPr lang="de-AT" dirty="0" err="1"/>
              <a:t>istanzfunktion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verschiedene (kommt auf die Daten drauf an)</a:t>
            </a:r>
          </a:p>
          <a:p>
            <a:r>
              <a:rPr lang="de-DE" dirty="0"/>
              <a:t>A</a:t>
            </a:r>
            <a:r>
              <a:rPr lang="de-AT" dirty="0" err="1"/>
              <a:t>nwendung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Hierarchische Daten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36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Graph-</a:t>
            </a:r>
            <a:r>
              <a:rPr lang="de-AT" dirty="0" err="1"/>
              <a:t>based</a:t>
            </a:r>
            <a:r>
              <a:rPr lang="de-AT" dirty="0"/>
              <a:t>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0"/>
            <a:ext cx="8596668" cy="4711763"/>
          </a:xfrm>
        </p:spPr>
        <p:txBody>
          <a:bodyPr>
            <a:normAutofit/>
          </a:bodyPr>
          <a:lstStyle/>
          <a:p>
            <a:r>
              <a:rPr lang="de-AT" dirty="0"/>
              <a:t>Graphen repräsentieren eine Distanzmatrix</a:t>
            </a:r>
          </a:p>
          <a:p>
            <a:r>
              <a:rPr lang="de-AT" dirty="0"/>
              <a:t>Meist </a:t>
            </a:r>
            <a:r>
              <a:rPr lang="de-AT" dirty="0" err="1"/>
              <a:t>Graphpartitionierung</a:t>
            </a:r>
            <a:r>
              <a:rPr lang="de-AT" dirty="0"/>
              <a:t> durch Aufteilung</a:t>
            </a:r>
          </a:p>
          <a:p>
            <a:r>
              <a:rPr lang="de-AT" dirty="0"/>
              <a:t>Clique-</a:t>
            </a:r>
            <a:r>
              <a:rPr lang="de-AT" dirty="0" err="1"/>
              <a:t>based</a:t>
            </a:r>
            <a:r>
              <a:rPr lang="de-AT" dirty="0"/>
              <a:t> Clustering </a:t>
            </a:r>
          </a:p>
          <a:p>
            <a:pPr lvl="1"/>
            <a:r>
              <a:rPr lang="de-AT" dirty="0"/>
              <a:t>Beziehung zwischen Objekten</a:t>
            </a:r>
          </a:p>
          <a:p>
            <a:pPr lvl="1"/>
            <a:r>
              <a:rPr lang="de-AT" dirty="0"/>
              <a:t>Ähnlichkeiten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Der Graph wird anhand von den Daten initialisiert</a:t>
            </a:r>
          </a:p>
          <a:p>
            <a:pPr lvl="1"/>
            <a:r>
              <a:rPr lang="de-AT" dirty="0"/>
              <a:t>Durch die Minimierung der Kanten wird die beste Aufteilung gesucht</a:t>
            </a:r>
          </a:p>
          <a:p>
            <a:pPr lvl="1"/>
            <a:r>
              <a:rPr lang="de-AT" dirty="0"/>
              <a:t>Der Graphen wird  anhand der Trennlinie zerteilt</a:t>
            </a:r>
          </a:p>
          <a:p>
            <a:pPr lvl="1"/>
            <a:r>
              <a:rPr lang="de-AT" dirty="0"/>
              <a:t>Wiederholung:  bis die gewünschte Clusteranzahl erreicht ist </a:t>
            </a:r>
          </a:p>
          <a:p>
            <a:r>
              <a:rPr lang="de-DE" dirty="0"/>
              <a:t>V</a:t>
            </a:r>
            <a:r>
              <a:rPr lang="de-AT" dirty="0" err="1"/>
              <a:t>orteil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liefert gute </a:t>
            </a:r>
            <a:r>
              <a:rPr lang="de-AT" dirty="0" err="1"/>
              <a:t>ergebinis</a:t>
            </a:r>
            <a:r>
              <a:rPr lang="de-AT" dirty="0"/>
              <a:t> wenn es um </a:t>
            </a:r>
            <a:r>
              <a:rPr lang="de-AT" dirty="0" err="1"/>
              <a:t>graphen</a:t>
            </a:r>
            <a:r>
              <a:rPr lang="de-AT" dirty="0"/>
              <a:t> geht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8030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1125</Words>
  <Application>Microsoft Office PowerPoint</Application>
  <PresentationFormat>Breitbild</PresentationFormat>
  <Paragraphs>253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Klassifikation und Clustering</vt:lpstr>
      <vt:lpstr>Einleitung</vt:lpstr>
      <vt:lpstr>Clustering</vt:lpstr>
      <vt:lpstr>Allgemein</vt:lpstr>
      <vt:lpstr>k-means-Clustering </vt:lpstr>
      <vt:lpstr>PowerPoint-Präsentation</vt:lpstr>
      <vt:lpstr>Hierarchisches Clustering</vt:lpstr>
      <vt:lpstr>PowerPoint-Präsentation</vt:lpstr>
      <vt:lpstr>Graph-based Clustering</vt:lpstr>
      <vt:lpstr>PowerPoint-Präsentation</vt:lpstr>
      <vt:lpstr>Self Organizing Maps</vt:lpstr>
      <vt:lpstr>PowerPoint-Präsentation</vt:lpstr>
      <vt:lpstr>Spectral Custering</vt:lpstr>
      <vt:lpstr>PowerPoint-Präsentation</vt:lpstr>
      <vt:lpstr>Klassifikation</vt:lpstr>
      <vt:lpstr>Allgemeines</vt:lpstr>
      <vt:lpstr>Bayes-Klassifikation</vt:lpstr>
      <vt:lpstr>PowerPoint-Präsentation</vt:lpstr>
      <vt:lpstr>Entscheidungsbäume</vt:lpstr>
      <vt:lpstr>PowerPoint-Präsentation</vt:lpstr>
      <vt:lpstr>Next-Neighbour-Klassifikation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und Clustering</dc:title>
  <dc:creator>Philipp Krainer</dc:creator>
  <cp:lastModifiedBy>Philipp Krainer</cp:lastModifiedBy>
  <cp:revision>203</cp:revision>
  <dcterms:created xsi:type="dcterms:W3CDTF">2016-12-17T10:45:23Z</dcterms:created>
  <dcterms:modified xsi:type="dcterms:W3CDTF">2017-02-04T13:44:07Z</dcterms:modified>
</cp:coreProperties>
</file>