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300" r:id="rId3"/>
    <p:sldId id="278" r:id="rId4"/>
    <p:sldId id="289" r:id="rId5"/>
    <p:sldId id="279" r:id="rId6"/>
    <p:sldId id="290" r:id="rId7"/>
    <p:sldId id="291" r:id="rId8"/>
    <p:sldId id="280" r:id="rId9"/>
    <p:sldId id="292" r:id="rId10"/>
    <p:sldId id="287" r:id="rId11"/>
    <p:sldId id="293" r:id="rId12"/>
    <p:sldId id="288" r:id="rId13"/>
    <p:sldId id="294" r:id="rId14"/>
    <p:sldId id="301" r:id="rId15"/>
    <p:sldId id="259" r:id="rId16"/>
    <p:sldId id="295" r:id="rId17"/>
    <p:sldId id="260" r:id="rId18"/>
    <p:sldId id="296" r:id="rId19"/>
    <p:sldId id="261" r:id="rId20"/>
    <p:sldId id="297" r:id="rId21"/>
    <p:sldId id="298" r:id="rId22"/>
    <p:sldId id="299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Partitionierungsalgorithmus</a:t>
            </a:r>
          </a:p>
          <a:p>
            <a:r>
              <a:rPr lang="de-DE" dirty="0"/>
              <a:t>Reduktion der Dimensionalität durch Projektion. Mapping von multidimensionalen Daten auf </a:t>
            </a:r>
            <a:r>
              <a:rPr lang="de-DE" dirty="0" err="1"/>
              <a:t>z.B</a:t>
            </a:r>
            <a:r>
              <a:rPr lang="de-DE" dirty="0"/>
              <a:t> 2D-Gitter verbunden mit einer Parameterreduktion</a:t>
            </a:r>
          </a:p>
          <a:p>
            <a:r>
              <a:rPr lang="de-DE" dirty="0"/>
              <a:t>Ist ein selbstlernender Algorithmus</a:t>
            </a:r>
          </a:p>
          <a:p>
            <a:r>
              <a:rPr lang="de-DE" dirty="0"/>
              <a:t>Ablauf:</a:t>
            </a:r>
            <a:endParaRPr lang="de-AT" dirty="0"/>
          </a:p>
          <a:p>
            <a:pPr lvl="1"/>
            <a:r>
              <a:rPr lang="de-AT" dirty="0"/>
              <a:t>Ein Gitter mit n mal m Knoten wird gewählt</a:t>
            </a:r>
          </a:p>
          <a:p>
            <a:pPr lvl="1"/>
            <a:r>
              <a:rPr lang="de-AT" dirty="0"/>
              <a:t>k-dimensionale Vektoren werden initialisiert, durch zufällige Wahl von Objekten </a:t>
            </a:r>
            <a:r>
              <a:rPr lang="de-AT"/>
              <a:t>bzw. vollständig </a:t>
            </a:r>
            <a:r>
              <a:rPr lang="de-AT" dirty="0"/>
              <a:t>zufällig  </a:t>
            </a:r>
          </a:p>
          <a:p>
            <a:pPr lvl="1"/>
            <a:r>
              <a:rPr lang="de-AT" dirty="0"/>
              <a:t>Iteration:</a:t>
            </a:r>
          </a:p>
          <a:p>
            <a:pPr lvl="2"/>
            <a:r>
              <a:rPr lang="de-AT" dirty="0"/>
              <a:t>Für jedes Objekt wird der Knoten bestimmt der am nächsten liegt </a:t>
            </a:r>
          </a:p>
          <a:p>
            <a:pPr lvl="2"/>
            <a:r>
              <a:rPr lang="de-AT" dirty="0"/>
              <a:t>alle Referenzvektoren werden aktualisiert</a:t>
            </a:r>
          </a:p>
          <a:p>
            <a:pPr lvl="2"/>
            <a:r>
              <a:rPr lang="de-AT" dirty="0"/>
              <a:t>Wiederholung: bis keine Veränderung mehr eintritt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40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Verringerung</a:t>
            </a:r>
            <a:r>
              <a:rPr lang="de-DE" dirty="0"/>
              <a:t> der </a:t>
            </a:r>
            <a:r>
              <a:rPr lang="de-AT" dirty="0"/>
              <a:t>Dimensionalität</a:t>
            </a:r>
          </a:p>
          <a:p>
            <a:pPr lvl="1"/>
            <a:r>
              <a:rPr lang="de-AT" dirty="0"/>
              <a:t>Wenig Verlust von Informationen</a:t>
            </a:r>
          </a:p>
          <a:p>
            <a:pPr lvl="1"/>
            <a:r>
              <a:rPr lang="de-DE" dirty="0"/>
              <a:t>Effizient zum berechnen großer und komplexer Daten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Die Wahl des Gitters hängt stark von den vorliegenden Daten ab</a:t>
            </a:r>
          </a:p>
          <a:p>
            <a:pPr lvl="1"/>
            <a:r>
              <a:rPr lang="de-DE" dirty="0"/>
              <a:t>F</a:t>
            </a:r>
            <a:r>
              <a:rPr lang="de-AT" dirty="0" err="1"/>
              <a:t>indet</a:t>
            </a:r>
            <a:r>
              <a:rPr lang="de-AT" dirty="0"/>
              <a:t> zu verteilte Cluster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ächstgelegene</a:t>
            </a:r>
            <a:r>
              <a:rPr lang="de-AT" dirty="0"/>
              <a:t> Punkte müssen gleiches Verhalten aufweisen</a:t>
            </a:r>
          </a:p>
          <a:p>
            <a:r>
              <a:rPr lang="de-AT" dirty="0"/>
              <a:t>Anwendungsgebiete:</a:t>
            </a:r>
          </a:p>
          <a:p>
            <a:pPr lvl="1"/>
            <a:r>
              <a:rPr lang="de-DE" dirty="0"/>
              <a:t>Reduktion der Dimensionalität</a:t>
            </a:r>
            <a:endParaRPr lang="de-AT" dirty="0"/>
          </a:p>
          <a:p>
            <a:pPr lvl="2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Partitionierungsalgorithmus</a:t>
            </a:r>
          </a:p>
          <a:p>
            <a:r>
              <a:rPr lang="de-AT" dirty="0"/>
              <a:t>Die Eigenvektoren der einzelnen Cluster werden verwendet um eine Beziehung zu anderen Clustern herzustellen.</a:t>
            </a:r>
          </a:p>
          <a:p>
            <a:r>
              <a:rPr lang="de-DE" dirty="0"/>
              <a:t>Die</a:t>
            </a:r>
            <a:r>
              <a:rPr lang="de-AT" dirty="0"/>
              <a:t> Anzahl der Cluster wird vorher festgelegt </a:t>
            </a:r>
          </a:p>
          <a:p>
            <a:r>
              <a:rPr lang="de-AT" dirty="0"/>
              <a:t>Anderer </a:t>
            </a:r>
            <a:r>
              <a:rPr lang="de-AT" dirty="0" err="1"/>
              <a:t>Clusteringalgorithmus</a:t>
            </a:r>
            <a:r>
              <a:rPr lang="de-AT" dirty="0"/>
              <a:t> ist erforderlich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Berechne die Ähnlichkeitsmatrix A (n mal m) </a:t>
            </a:r>
          </a:p>
          <a:p>
            <a:pPr lvl="1"/>
            <a:r>
              <a:rPr lang="de-AT" dirty="0"/>
              <a:t>Berechne die Diagonalmatrix D (n mal m) (In der Diagonale D stehen die Zeilensummen von A) </a:t>
            </a:r>
          </a:p>
          <a:p>
            <a:pPr lvl="1"/>
            <a:r>
              <a:rPr lang="de-AT" dirty="0"/>
              <a:t>Berechne die Längenmatrix L</a:t>
            </a:r>
          </a:p>
          <a:p>
            <a:pPr lvl="1"/>
            <a:r>
              <a:rPr lang="de-AT" dirty="0"/>
              <a:t>Finde die k (ein oder mehre) größten Eigenvektoren von L, so dass alle Vektoren paarweise orthogonal sind. Erstelle daraus eine Matrix (bei mehr Eigenvektoren ist das Ergebnis besser)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3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pPr lvl="1"/>
            <a:r>
              <a:rPr lang="de-AT" dirty="0"/>
              <a:t>Konstruiere Matrix Y (n mal k) durch Normalisierung von X </a:t>
            </a:r>
          </a:p>
          <a:p>
            <a:pPr lvl="1"/>
            <a:r>
              <a:rPr lang="de-AT" dirty="0"/>
              <a:t>Jede Zeile Y</a:t>
            </a:r>
            <a:r>
              <a:rPr lang="de-AT" baseline="-25000" dirty="0"/>
              <a:t>i</a:t>
            </a:r>
            <a:r>
              <a:rPr lang="de-AT" dirty="0"/>
              <a:t> von Y ist ein Punkt im Cluster, </a:t>
            </a:r>
            <a:r>
              <a:rPr lang="de-AT" dirty="0" err="1"/>
              <a:t>clustere</a:t>
            </a:r>
            <a:r>
              <a:rPr lang="de-AT" dirty="0"/>
              <a:t> diese Punkte mit einem beliebigen Clusteralgorithmus </a:t>
            </a:r>
          </a:p>
          <a:p>
            <a:pPr lvl="1"/>
            <a:r>
              <a:rPr lang="de-AT" dirty="0"/>
              <a:t>Weise jedem Originalpunkt dem Cluster genau dann zu, wenn die Zeile im Cluster liegt.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Implementierung von spektrale Clustern</a:t>
            </a:r>
          </a:p>
          <a:p>
            <a:pPr lvl="1"/>
            <a:r>
              <a:rPr lang="de-DE" dirty="0"/>
              <a:t>Empirische Versuche erfolgreich</a:t>
            </a:r>
            <a:endParaRPr lang="de-AT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separater </a:t>
            </a:r>
            <a:r>
              <a:rPr lang="de-AT" dirty="0" err="1"/>
              <a:t>Clusteringalgorithmus</a:t>
            </a:r>
            <a:r>
              <a:rPr lang="de-AT" dirty="0"/>
              <a:t> muss verwendet werden</a:t>
            </a:r>
          </a:p>
          <a:p>
            <a:pPr lvl="1"/>
            <a:r>
              <a:rPr lang="de-DE" dirty="0"/>
              <a:t>W</a:t>
            </a:r>
            <a:r>
              <a:rPr lang="de-AT" dirty="0" err="1"/>
              <a:t>ahl</a:t>
            </a:r>
            <a:r>
              <a:rPr lang="de-AT" dirty="0"/>
              <a:t> von k , Vorteile, Nachteile müssen vom anderen </a:t>
            </a:r>
            <a:r>
              <a:rPr lang="de-AT" dirty="0" err="1"/>
              <a:t>Clusteringalgrithmus</a:t>
            </a:r>
            <a:r>
              <a:rPr lang="de-AT" dirty="0"/>
              <a:t> beachtet werden</a:t>
            </a:r>
            <a:endParaRPr lang="de-DE" dirty="0"/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verschiedene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Zusammengehörigkeit von Clustern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857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DE" dirty="0"/>
              <a:t>Klassifikation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Klassifikation ist es Daten in Klassen einzuteilen</a:t>
            </a:r>
          </a:p>
          <a:p>
            <a:r>
              <a:rPr lang="de-DE" dirty="0"/>
              <a:t>Mithilfe von Trainingsdaten wird ein Klassenmodell aufgebaut und gegeben falls korrigiert bis bei den Testdaten nur eine geringe Fehlerrate erreicht wird</a:t>
            </a:r>
          </a:p>
          <a:p>
            <a:r>
              <a:rPr lang="de-DE" dirty="0"/>
              <a:t>Die Klassen als auch die Zugehörigkeit der Trainingsdaten zu einer dieser Klassen sind vorher bekannt</a:t>
            </a:r>
          </a:p>
          <a:p>
            <a:r>
              <a:rPr lang="de-DE" dirty="0"/>
              <a:t>Klassifikation wird als überwachtes Lernen bezeichnet</a:t>
            </a:r>
          </a:p>
          <a:p>
            <a:r>
              <a:rPr lang="de-DE" dirty="0"/>
              <a:t>Bei ausreichender Klassifikationsgüte können unbekannte Objekte anhand ihrer Eigenschaften den Klassen zugeordnet werden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Neigbour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886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</p:spPr>
            <p:txBody>
              <a:bodyPr>
                <a:noAutofit/>
              </a:bodyPr>
              <a:lstStyle/>
              <a:p>
                <a:r>
                  <a:rPr lang="de-AT" dirty="0"/>
                  <a:t>Hier wird der naiver </a:t>
                </a:r>
                <a:r>
                  <a:rPr lang="de-AT" dirty="0" err="1"/>
                  <a:t>Bayes-Klassifikator</a:t>
                </a:r>
                <a:r>
                  <a:rPr lang="de-AT" dirty="0"/>
                  <a:t> vorgestellt, welcher auf bedingte Wahrscheinlichkeiten basiert</a:t>
                </a:r>
              </a:p>
              <a:p>
                <a:r>
                  <a:rPr lang="de-AT" dirty="0"/>
                  <a:t>Berechnung der Wahrscheinlichkeiten mit Hilfe des Satzes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DE" dirty="0"/>
                  <a:t>Ablauf:</a:t>
                </a:r>
              </a:p>
              <a:p>
                <a:pPr lvl="1"/>
                <a:r>
                  <a:rPr lang="de-AT" dirty="0"/>
                  <a:t>Die Daten werden in Test- und Trainingsdaten aufgeteilt</a:t>
                </a:r>
              </a:p>
              <a:p>
                <a:pPr lvl="1"/>
                <a:r>
                  <a:rPr lang="de-AT" dirty="0"/>
                  <a:t>Für jedes Objekt in den Trainingsdaten wird die Wahrscheinlichkeit für die jeweilige Klasse berechnet</a:t>
                </a:r>
              </a:p>
              <a:p>
                <a:pPr lvl="1"/>
                <a:r>
                  <a:rPr lang="de-AT" dirty="0"/>
                  <a:t>Für jedes Objekt in den Testdaten wird die Wahrscheinlichkeit zur Klassenzugehörigkeit berechnet</a:t>
                </a:r>
              </a:p>
              <a:p>
                <a:pPr lvl="1"/>
                <a:r>
                  <a:rPr lang="de-DE" dirty="0"/>
                  <a:t>Das zugehörige Objekt wird jener Kasse mit der größter Wahrscheinlichkeit zugeordnet</a:t>
                </a:r>
                <a:endParaRPr lang="de-AT" dirty="0"/>
              </a:p>
              <a:p>
                <a:pPr marL="457200" lvl="1" indent="0">
                  <a:buNone/>
                </a:pPr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  <a:blipFill>
                <a:blip r:embed="rId2"/>
                <a:stretch>
                  <a:fillRect l="-142" t="-77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r>
              <a:rPr lang="de-DE" dirty="0"/>
              <a:t>Gut interpretierbare Ergebnisse</a:t>
            </a:r>
          </a:p>
          <a:p>
            <a:pPr lvl="1"/>
            <a:r>
              <a:rPr lang="de-DE" dirty="0"/>
              <a:t>Gute Basis für 1. Try </a:t>
            </a:r>
          </a:p>
          <a:p>
            <a:pPr lvl="1"/>
            <a:r>
              <a:rPr lang="de-DE" dirty="0"/>
              <a:t>Gute Methode für Feststellung der </a:t>
            </a:r>
            <a:r>
              <a:rPr lang="de-DE" dirty="0" err="1"/>
              <a:t>Klassifiziebarkeit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Nicht sehr effizient im Vergleich zur Anzahl der Trainingsdaten</a:t>
            </a:r>
            <a:endParaRPr lang="de-DE" dirty="0"/>
          </a:p>
          <a:p>
            <a:pPr lvl="1"/>
            <a:r>
              <a:rPr lang="de-DE" dirty="0"/>
              <a:t>Nicht auf alle Daten anwendbar	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Anwendung: </a:t>
            </a:r>
          </a:p>
          <a:p>
            <a:pPr lvl="1"/>
            <a:r>
              <a:rPr lang="de-DE" dirty="0"/>
              <a:t>Numerische Daten z.B. Spam, Med. Diagnose, Wettervorhersage, Schriftenerkennung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21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Autofit/>
          </a:bodyPr>
          <a:lstStyle/>
          <a:p>
            <a:r>
              <a:rPr lang="de-AT" dirty="0"/>
              <a:t>Klassifikation anhand von (binären) Baumstrukturen </a:t>
            </a:r>
          </a:p>
          <a:p>
            <a:r>
              <a:rPr lang="de-DE" dirty="0"/>
              <a:t>Die Daten werden mithilfe von Tests aufgeteilt (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</a:p>
          <a:p>
            <a:r>
              <a:rPr lang="de-DE" dirty="0"/>
              <a:t>Die Entscheidungsbäume stellen eine Sammlung von Regeln dar</a:t>
            </a:r>
            <a:endParaRPr lang="de-AT" dirty="0"/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am besten 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 (Entropie = 0)</a:t>
            </a:r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endParaRPr lang="de-AT" dirty="0"/>
          </a:p>
          <a:p>
            <a:pPr lvl="1"/>
            <a:r>
              <a:rPr lang="de-AT" dirty="0"/>
              <a:t>Der Algorithmus klassifiziert die Testdaten anhand der Tests im Baum </a:t>
            </a:r>
          </a:p>
          <a:p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: Es wird kein vollständiger Baum erstellt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 (Vermeidung von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Gute Ergebnisse</a:t>
            </a:r>
          </a:p>
          <a:p>
            <a:pPr lvl="1"/>
            <a:r>
              <a:rPr lang="de-DE" dirty="0"/>
              <a:t>Liefert … Ergebnisse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 err="1"/>
              <a:t>Overfitting</a:t>
            </a:r>
            <a:r>
              <a:rPr lang="de-DE" dirty="0"/>
              <a:t> kann entstehen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/>
              <a:t>Von Test zu Test verschieden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z.B. Bioinformatik, Medizin, Statistik, Finanzwesen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31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Objekte werden anhand nähe liegenden Trainingsobjekten einer Klasse zugeordnet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Die Klassen wird mithilfe der Trainingsdaten bestimmt</a:t>
            </a:r>
          </a:p>
          <a:p>
            <a:pPr lvl="1"/>
            <a:r>
              <a:rPr lang="de-AT" dirty="0"/>
              <a:t>Jedes Objekt in den Testdaten wird der Klasse zugeordnet der die meisten Trainingsobjekte angehören. </a:t>
            </a:r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Klasse der Testobjekte wird anhand der nächsten Nachbarn bestimmt 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/>
              <a:t>Clustering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Clusteranalyse ist es Gruppen anhand von Distanzen in den Daten zu finden</a:t>
            </a:r>
          </a:p>
          <a:p>
            <a:r>
              <a:rPr lang="de-DE" dirty="0"/>
              <a:t>Ein Cluster ist definiert als eine Menge von Objekten mit hoher Ähnlichkeit</a:t>
            </a:r>
          </a:p>
          <a:p>
            <a:r>
              <a:rPr lang="de-DE" dirty="0"/>
              <a:t>Die Objekte innerhalb eines Clusters sollen dabei möglichst ähnlich sein, wogegen Objekte verschiedener Cluster möglichst unähnlich sein sollen.</a:t>
            </a:r>
          </a:p>
          <a:p>
            <a:r>
              <a:rPr lang="de-DE" dirty="0"/>
              <a:t>Neben der Distanzmenge selbst sind die für das Clustering eine Distanz- / Abstandsfunktion und eine Fitnessfunktion nötig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  <a:p>
            <a:pPr lvl="1"/>
            <a:r>
              <a:rPr lang="de-DE" dirty="0" err="1"/>
              <a:t>Hierachisches</a:t>
            </a:r>
            <a:endParaRPr lang="de-DE" dirty="0"/>
          </a:p>
          <a:p>
            <a:pPr lvl="1"/>
            <a:r>
              <a:rPr lang="de-DE" dirty="0"/>
              <a:t>Graph-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SOM</a:t>
            </a:r>
          </a:p>
          <a:p>
            <a:pPr lvl="1"/>
            <a:r>
              <a:rPr lang="de-DE" dirty="0" err="1"/>
              <a:t>Spectral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31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92823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V</a:t>
            </a:r>
            <a:r>
              <a:rPr lang="de-AT" dirty="0" err="1"/>
              <a:t>orteile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Einfachster Klassifikationsalgorithmus</a:t>
            </a:r>
          </a:p>
          <a:p>
            <a:pPr lvl="1"/>
            <a:r>
              <a:rPr lang="de-DE" dirty="0" err="1"/>
              <a:t>Gerine</a:t>
            </a:r>
            <a:r>
              <a:rPr lang="de-DE" dirty="0"/>
              <a:t> Laufzeit</a:t>
            </a:r>
            <a:r>
              <a:rPr lang="de-AT" dirty="0"/>
              <a:t>,</a:t>
            </a:r>
          </a:p>
          <a:p>
            <a:pPr lvl="1"/>
            <a:r>
              <a:rPr lang="de-AT" dirty="0"/>
              <a:t> </a:t>
            </a:r>
            <a:r>
              <a:rPr lang="de-DE" dirty="0"/>
              <a:t>Gute Ergebnisse,</a:t>
            </a:r>
          </a:p>
          <a:p>
            <a:pPr lvl="1"/>
            <a:r>
              <a:rPr lang="de-DE" dirty="0"/>
              <a:t> Generell verwendbar,</a:t>
            </a:r>
          </a:p>
          <a:p>
            <a:pPr lvl="1"/>
            <a:r>
              <a:rPr lang="de-DE" dirty="0"/>
              <a:t> Einfache Umsetzung,</a:t>
            </a:r>
          </a:p>
          <a:p>
            <a:pPr lvl="1"/>
            <a:r>
              <a:rPr lang="de-DE" dirty="0"/>
              <a:t> extrem flexibel,</a:t>
            </a:r>
          </a:p>
          <a:p>
            <a:pPr lvl="1"/>
            <a:r>
              <a:rPr lang="de-DE" dirty="0"/>
              <a:t> Fehlergenauigkeit doppelt so gut wie </a:t>
            </a:r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Wahl der Distanzfunktion oft nicht eindeutig </a:t>
            </a:r>
          </a:p>
          <a:p>
            <a:pPr lvl="1"/>
            <a:r>
              <a:rPr lang="de-DE" dirty="0"/>
              <a:t>Wahl des k oft schwer </a:t>
            </a:r>
          </a:p>
          <a:p>
            <a:pPr lvl="1"/>
            <a:r>
              <a:rPr lang="de-DE" dirty="0"/>
              <a:t>Klassifikation der Objekte ist aufwendig</a:t>
            </a:r>
          </a:p>
          <a:p>
            <a:pPr lvl="1"/>
            <a:r>
              <a:rPr lang="de-DE" dirty="0"/>
              <a:t>Rauschen kann die Klassifikationsgüte verschlechtern</a:t>
            </a:r>
          </a:p>
          <a:p>
            <a:pPr lvl="1"/>
            <a:r>
              <a:rPr lang="de-DE" dirty="0"/>
              <a:t>Zu </a:t>
            </a:r>
            <a:r>
              <a:rPr lang="de-DE" dirty="0" err="1"/>
              <a:t>hochdimensinale</a:t>
            </a:r>
            <a:r>
              <a:rPr lang="de-DE" dirty="0"/>
              <a:t> Daten verschlechtern die Klassifikationsgüte 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787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Euklid</a:t>
            </a:r>
          </a:p>
          <a:p>
            <a:r>
              <a:rPr lang="de-DE" dirty="0"/>
              <a:t>Parameter K:</a:t>
            </a:r>
          </a:p>
          <a:p>
            <a:pPr lvl="1"/>
            <a:r>
              <a:rPr lang="de-DE" dirty="0"/>
              <a:t>Zu klein: keine generalisierte Klasse gefunden</a:t>
            </a:r>
          </a:p>
          <a:p>
            <a:pPr lvl="1"/>
            <a:r>
              <a:rPr lang="de-DE" dirty="0"/>
              <a:t>Zu groß: Nachbarschaften können andere Klassen enthalten</a:t>
            </a:r>
          </a:p>
          <a:p>
            <a:pPr lvl="1"/>
            <a:r>
              <a:rPr lang="de-DE" dirty="0"/>
              <a:t>Merkmale müssen skaliert werden keine Dominanz von einzelne Merkmalen zu erhalten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Fast überall </a:t>
            </a:r>
            <a:r>
              <a:rPr lang="de-DE" dirty="0" err="1"/>
              <a:t>z.B</a:t>
            </a:r>
            <a:r>
              <a:rPr lang="de-DE" dirty="0"/>
              <a:t> Bio-Informatik, Statistik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075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de-DE" dirty="0" err="1"/>
              <a:t>Distanzfunkionen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/>
          <a:lstStyle/>
          <a:p>
            <a:r>
              <a:rPr lang="de-DE" dirty="0"/>
              <a:t>Euklid: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Manhattan: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Minkovski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Diskrete Metrik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22</a:t>
            </a:fld>
            <a:endParaRPr lang="de-AT" dirty="0"/>
          </a:p>
        </p:txBody>
      </p:sp>
      <p:pic>
        <p:nvPicPr>
          <p:cNvPr id="13" name="Grafik 1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1653449"/>
            <a:ext cx="4907130" cy="47435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2531474"/>
            <a:ext cx="1587793" cy="36519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6" y="3300336"/>
            <a:ext cx="1065895" cy="4334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76324" y="4137469"/>
            <a:ext cx="4994691" cy="3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Anzahl der Cluster vom Anwender gewählt, kann mithilfe von heuristischen Funktionen geschätzt werden </a:t>
            </a:r>
          </a:p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 jenem Clusterzentrum mit dem geringsten Abstand </a:t>
            </a:r>
          </a:p>
          <a:p>
            <a:pPr lvl="1"/>
            <a:r>
              <a:rPr lang="de-DE" dirty="0"/>
              <a:t>Berechnung der Mittelwerte (Mittelpunkte) 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Umsetzung</a:t>
            </a:r>
          </a:p>
          <a:p>
            <a:pPr lvl="1"/>
            <a:r>
              <a:rPr lang="de-AT" dirty="0"/>
              <a:t>Gut interpretierbare Ergebnisse</a:t>
            </a:r>
          </a:p>
          <a:p>
            <a:pPr lvl="1"/>
            <a:r>
              <a:rPr lang="de-AT" dirty="0"/>
              <a:t>Meist verwendeter Algorithmus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Nicht für alle Datensätze geeignet</a:t>
            </a:r>
          </a:p>
          <a:p>
            <a:pPr lvl="1"/>
            <a:r>
              <a:rPr lang="de-AT" dirty="0"/>
              <a:t>Fehl-</a:t>
            </a:r>
            <a:r>
              <a:rPr lang="de-AT" dirty="0" err="1"/>
              <a:t>Custering</a:t>
            </a:r>
            <a:r>
              <a:rPr lang="de-AT" dirty="0"/>
              <a:t> kann auftreten (lokales Minimum)</a:t>
            </a:r>
          </a:p>
          <a:p>
            <a:pPr lvl="1"/>
            <a:r>
              <a:rPr lang="de-AT" dirty="0"/>
              <a:t> Rauschen und Ausreißer werden nicht eliminiert</a:t>
            </a:r>
          </a:p>
          <a:p>
            <a:r>
              <a:rPr lang="de-DE" dirty="0"/>
              <a:t>Di</a:t>
            </a:r>
            <a:r>
              <a:rPr lang="de-AT" dirty="0" err="1"/>
              <a:t>stanzfunktion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uklid</a:t>
            </a:r>
            <a:endParaRPr lang="de-AT" dirty="0"/>
          </a:p>
          <a:p>
            <a:r>
              <a:rPr lang="de-AT" dirty="0"/>
              <a:t>Anwendung:</a:t>
            </a:r>
          </a:p>
          <a:p>
            <a:pPr lvl="1"/>
            <a:r>
              <a:rPr lang="de-DE" dirty="0"/>
              <a:t>Nicht  hierarchische Daten</a:t>
            </a:r>
            <a:r>
              <a:rPr lang="de-AT" dirty="0"/>
              <a:t>, nur numerische Daten (k-</a:t>
            </a:r>
            <a:r>
              <a:rPr lang="de-AT" dirty="0" err="1"/>
              <a:t>mediods</a:t>
            </a:r>
            <a:r>
              <a:rPr lang="de-AT" dirty="0"/>
              <a:t>)</a:t>
            </a:r>
          </a:p>
          <a:p>
            <a:pPr lvl="1"/>
            <a:r>
              <a:rPr lang="de-DE" dirty="0"/>
              <a:t>z.B. Finanzwesen, Bioinformatik, Data Mining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12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Autofit/>
          </a:bodyPr>
          <a:lstStyle/>
          <a:p>
            <a:r>
              <a:rPr lang="de-DE" dirty="0"/>
              <a:t>Hierarchischer Algorithmus</a:t>
            </a:r>
            <a:endParaRPr lang="de-AT" dirty="0"/>
          </a:p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gesamten Daten und die Blätter die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AT" dirty="0"/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gute Methode um eine hierarchische Ordnung zu finden</a:t>
            </a:r>
          </a:p>
          <a:p>
            <a:pPr lvl="1"/>
            <a:r>
              <a:rPr lang="de-AT" dirty="0"/>
              <a:t> liefert gute Ergebnisse</a:t>
            </a:r>
          </a:p>
          <a:p>
            <a:pPr lvl="1"/>
            <a:r>
              <a:rPr lang="de-DE" dirty="0"/>
              <a:t>Clusteranzahl muss nicht vorbestimmt werden 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Hierarchische Struktur wieder nicht immer vollständig erkannt</a:t>
            </a:r>
          </a:p>
          <a:p>
            <a:pPr lvl="1"/>
            <a:r>
              <a:rPr lang="de-AT" dirty="0"/>
              <a:t>manchmal zu hohe Laufzeit im vergleich zu der Datenanzahl 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icht</a:t>
            </a:r>
            <a:r>
              <a:rPr lang="de-AT" dirty="0"/>
              <a:t> für große Datenmengen geeignet O(n³)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verschiedene (kommt auf die Daten an)</a:t>
            </a:r>
          </a:p>
          <a:p>
            <a:pPr lvl="1"/>
            <a:r>
              <a:rPr lang="de-AT" dirty="0"/>
              <a:t>Link-Arten: (große Cluster können herausgerissen werden, kreisförmige Cluster werden bevorzugt)</a:t>
            </a:r>
          </a:p>
          <a:p>
            <a:pPr lvl="2"/>
            <a:r>
              <a:rPr lang="de-AT" dirty="0"/>
              <a:t>Single-Link (</a:t>
            </a:r>
            <a:r>
              <a:rPr lang="de-AT" dirty="0" err="1"/>
              <a:t>außreißerempfindlich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Average-Link </a:t>
            </a:r>
          </a:p>
          <a:p>
            <a:pPr lvl="2"/>
            <a:r>
              <a:rPr lang="de-AT" dirty="0" err="1"/>
              <a:t>Complete</a:t>
            </a:r>
            <a:r>
              <a:rPr lang="de-AT" dirty="0"/>
              <a:t>-Link (</a:t>
            </a:r>
            <a:r>
              <a:rPr lang="de-AT" dirty="0" err="1"/>
              <a:t>außreißerunempfindlich</a:t>
            </a:r>
            <a:r>
              <a:rPr lang="de-AT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Hierarchische Daten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0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Graphen basierender Algorithmus</a:t>
            </a:r>
            <a:endParaRPr lang="de-AT" dirty="0"/>
          </a:p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Graphenpartitionierung</a:t>
            </a:r>
            <a:r>
              <a:rPr lang="de-AT" dirty="0"/>
              <a:t> durch Aufteilung</a:t>
            </a:r>
          </a:p>
          <a:p>
            <a:r>
              <a:rPr lang="de-AT" dirty="0"/>
              <a:t>Häufigstes Anwendung des Graph-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Custering</a:t>
            </a:r>
            <a:r>
              <a:rPr lang="de-AT" dirty="0"/>
              <a:t>: 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DE" dirty="0"/>
              <a:t>Nicht jeder Punkt kommt in einen Cluster vor</a:t>
            </a:r>
            <a:endParaRPr lang="de-AT" dirty="0"/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DE" dirty="0"/>
              <a:t>Ablauf für Graph-</a:t>
            </a:r>
            <a:r>
              <a:rPr lang="de-DE" dirty="0" err="1"/>
              <a:t>based</a:t>
            </a:r>
            <a:r>
              <a:rPr lang="de-DE" dirty="0"/>
              <a:t> Clustering:</a:t>
            </a:r>
          </a:p>
          <a:p>
            <a:pPr lvl="1"/>
            <a:r>
              <a:rPr lang="de-AT" dirty="0"/>
              <a:t>Der Graph wird anhand der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AT" dirty="0" err="1"/>
              <a:t>orteil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liefert gute Ergebnisse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Graph muss separat erstellt werden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Summe der Abstände der Teilgraphen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Berechnung von Beziehungen, Berechnung von bakteriellen Strukturen 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5638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1373</Words>
  <Application>Microsoft Office PowerPoint</Application>
  <PresentationFormat>Breitbild</PresentationFormat>
  <Paragraphs>271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Clustering</vt:lpstr>
      <vt:lpstr>k-means-Clustering </vt:lpstr>
      <vt:lpstr>PowerPoint-Präsentation</vt:lpstr>
      <vt:lpstr>Hierarchisches Clustering</vt:lpstr>
      <vt:lpstr>PowerPoint-Präsentation</vt:lpstr>
      <vt:lpstr>PowerPoint-Präsentation</vt:lpstr>
      <vt:lpstr>Graph-based Clustering</vt:lpstr>
      <vt:lpstr>PowerPoint-Präsentation</vt:lpstr>
      <vt:lpstr>Self Organizing Maps</vt:lpstr>
      <vt:lpstr>PowerPoint-Präsentation</vt:lpstr>
      <vt:lpstr>Spectral Custering</vt:lpstr>
      <vt:lpstr>PowerPoint-Präsentation</vt:lpstr>
      <vt:lpstr>Klassifikation</vt:lpstr>
      <vt:lpstr>Bayes-Klassifikation</vt:lpstr>
      <vt:lpstr>PowerPoint-Präsentation</vt:lpstr>
      <vt:lpstr>Entscheidungsbäume</vt:lpstr>
      <vt:lpstr>PowerPoint-Präsentation</vt:lpstr>
      <vt:lpstr>Next-Neighbour-Klassifikation</vt:lpstr>
      <vt:lpstr>PowerPoint-Präsentation</vt:lpstr>
      <vt:lpstr>PowerPoint-Präsentation</vt:lpstr>
      <vt:lpstr>Distanzfunkionen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291</cp:revision>
  <cp:lastPrinted>2017-02-04T14:04:37Z</cp:lastPrinted>
  <dcterms:created xsi:type="dcterms:W3CDTF">2016-12-17T10:45:23Z</dcterms:created>
  <dcterms:modified xsi:type="dcterms:W3CDTF">2017-02-07T19:50:53Z</dcterms:modified>
</cp:coreProperties>
</file>