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4"/>
  </p:notesMasterIdLst>
  <p:sldIdLst>
    <p:sldId id="256" r:id="rId2"/>
    <p:sldId id="300" r:id="rId3"/>
    <p:sldId id="278" r:id="rId4"/>
    <p:sldId id="289" r:id="rId5"/>
    <p:sldId id="279" r:id="rId6"/>
    <p:sldId id="290" r:id="rId7"/>
    <p:sldId id="291" r:id="rId8"/>
    <p:sldId id="280" r:id="rId9"/>
    <p:sldId id="292" r:id="rId10"/>
    <p:sldId id="287" r:id="rId11"/>
    <p:sldId id="293" r:id="rId12"/>
    <p:sldId id="288" r:id="rId13"/>
    <p:sldId id="294" r:id="rId14"/>
    <p:sldId id="301" r:id="rId15"/>
    <p:sldId id="259" r:id="rId16"/>
    <p:sldId id="295" r:id="rId17"/>
    <p:sldId id="260" r:id="rId18"/>
    <p:sldId id="296" r:id="rId19"/>
    <p:sldId id="261" r:id="rId20"/>
    <p:sldId id="297" r:id="rId21"/>
    <p:sldId id="298" r:id="rId22"/>
    <p:sldId id="299" r:id="rId23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96B86-7F04-41CD-8F0F-DCFEA733C39E}" type="datetimeFigureOut">
              <a:rPr lang="en-GB" smtClean="0"/>
              <a:t>11/02/2017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5F2B3-6DCA-4C7C-9AF7-14AE4B103B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16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FCC3EE01-B43B-44F9-94BE-862A999E6EC8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663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342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427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2132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7301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6861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6808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073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312B4E99-D005-4436-9A01-D2EF8C8A66E3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4724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FCC3EE01-B43B-44F9-94BE-862A999E6EC8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2696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595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987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170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54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849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339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CC3EE01-B43B-44F9-94BE-862A999E6EC8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6880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Klassifikation und Clustering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Philipp Krainer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87482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20000"/>
          </a:xfrm>
        </p:spPr>
        <p:txBody>
          <a:bodyPr/>
          <a:lstStyle/>
          <a:p>
            <a:r>
              <a:rPr lang="en-US" dirty="0"/>
              <a:t>Self Organizing Maps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599"/>
            <a:ext cx="8596668" cy="4711763"/>
          </a:xfrm>
        </p:spPr>
        <p:txBody>
          <a:bodyPr>
            <a:normAutofit/>
          </a:bodyPr>
          <a:lstStyle/>
          <a:p>
            <a:r>
              <a:rPr lang="de-DE" dirty="0" smtClean="0"/>
              <a:t>Ablauf</a:t>
            </a:r>
            <a:r>
              <a:rPr lang="de-DE" dirty="0"/>
              <a:t>:</a:t>
            </a:r>
            <a:endParaRPr lang="de-AT" dirty="0"/>
          </a:p>
          <a:p>
            <a:pPr lvl="1"/>
            <a:r>
              <a:rPr lang="de-AT" dirty="0"/>
              <a:t>Ein Gitter mit n mal m Knoten wird gewählt</a:t>
            </a:r>
          </a:p>
          <a:p>
            <a:pPr lvl="1"/>
            <a:r>
              <a:rPr lang="de-AT" dirty="0"/>
              <a:t>k-dimensionale Vektoren werden initialisiert, durch zufällige Wahl von Objekten bzw. vollständig zufällig  </a:t>
            </a:r>
          </a:p>
          <a:p>
            <a:pPr lvl="1"/>
            <a:r>
              <a:rPr lang="de-AT" dirty="0"/>
              <a:t>Iteration:</a:t>
            </a:r>
          </a:p>
          <a:p>
            <a:pPr lvl="2"/>
            <a:r>
              <a:rPr lang="de-AT" dirty="0"/>
              <a:t>Für jedes Objekt wird der Knoten bestimmt der am nächsten liegt </a:t>
            </a:r>
          </a:p>
          <a:p>
            <a:pPr lvl="2"/>
            <a:r>
              <a:rPr lang="de-AT" dirty="0"/>
              <a:t>alle Referenzvektoren werden aktualisiert</a:t>
            </a:r>
          </a:p>
          <a:p>
            <a:pPr lvl="2"/>
            <a:r>
              <a:rPr lang="de-AT" dirty="0"/>
              <a:t>Wiederholung: bis keine Veränderung mehr eintritt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1406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de-DE" dirty="0"/>
              <a:t>Vorteile:</a:t>
            </a:r>
          </a:p>
          <a:p>
            <a:pPr lvl="1"/>
            <a:r>
              <a:rPr lang="de-AT" dirty="0"/>
              <a:t>Verringerung</a:t>
            </a:r>
            <a:r>
              <a:rPr lang="de-DE" dirty="0"/>
              <a:t> der </a:t>
            </a:r>
            <a:r>
              <a:rPr lang="de-AT" dirty="0"/>
              <a:t>Dimensionalität</a:t>
            </a:r>
          </a:p>
          <a:p>
            <a:pPr lvl="1"/>
            <a:r>
              <a:rPr lang="de-AT" dirty="0"/>
              <a:t>Wenig Verlust von Informationen</a:t>
            </a:r>
          </a:p>
          <a:p>
            <a:pPr lvl="1"/>
            <a:r>
              <a:rPr lang="de-DE" dirty="0"/>
              <a:t>Effizient zum berechnen großer und komplexer Daten</a:t>
            </a:r>
            <a:endParaRPr lang="de-AT" dirty="0"/>
          </a:p>
          <a:p>
            <a:r>
              <a:rPr lang="de-AT" dirty="0"/>
              <a:t>Nachteile:</a:t>
            </a:r>
          </a:p>
          <a:p>
            <a:pPr lvl="1"/>
            <a:r>
              <a:rPr lang="de-AT" dirty="0"/>
              <a:t>Die Wahl des Gitters hängt stark von den vorliegenden Daten ab</a:t>
            </a:r>
          </a:p>
          <a:p>
            <a:pPr lvl="1"/>
            <a:r>
              <a:rPr lang="de-DE" dirty="0"/>
              <a:t>F</a:t>
            </a:r>
            <a:r>
              <a:rPr lang="de-AT" dirty="0" err="1"/>
              <a:t>indet</a:t>
            </a:r>
            <a:r>
              <a:rPr lang="de-AT" dirty="0"/>
              <a:t> zu verteilte Cluster</a:t>
            </a:r>
          </a:p>
          <a:p>
            <a:pPr lvl="1"/>
            <a:r>
              <a:rPr lang="de-DE" dirty="0"/>
              <a:t>N</a:t>
            </a:r>
            <a:r>
              <a:rPr lang="de-AT" dirty="0" err="1"/>
              <a:t>ächstgelegene</a:t>
            </a:r>
            <a:r>
              <a:rPr lang="de-AT" dirty="0"/>
              <a:t> Punkte müssen gleiches Verhalten aufweisen</a:t>
            </a:r>
          </a:p>
          <a:p>
            <a:r>
              <a:rPr lang="de-AT" dirty="0"/>
              <a:t>Anwendungsgebiete:</a:t>
            </a:r>
          </a:p>
          <a:p>
            <a:pPr lvl="1"/>
            <a:r>
              <a:rPr lang="de-DE" dirty="0" smtClean="0"/>
              <a:t>U.a. Dokumentenverwaltung</a:t>
            </a:r>
            <a:r>
              <a:rPr lang="de-DE" smtClean="0"/>
              <a:t>, Texterkennung</a:t>
            </a:r>
            <a:endParaRPr lang="de-AT" dirty="0"/>
          </a:p>
          <a:p>
            <a:pPr lvl="2"/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7069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/>
          <a:lstStyle/>
          <a:p>
            <a:r>
              <a:rPr lang="de-DE" dirty="0" err="1"/>
              <a:t>Spectral</a:t>
            </a:r>
            <a:r>
              <a:rPr lang="de-DE" dirty="0"/>
              <a:t> </a:t>
            </a:r>
            <a:r>
              <a:rPr lang="de-DE" dirty="0" err="1"/>
              <a:t>Custering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601"/>
            <a:ext cx="8596668" cy="4711762"/>
          </a:xfrm>
        </p:spPr>
        <p:txBody>
          <a:bodyPr>
            <a:normAutofit/>
          </a:bodyPr>
          <a:lstStyle/>
          <a:p>
            <a:r>
              <a:rPr lang="de-AT" dirty="0"/>
              <a:t>Partitionierungsalgorithmus</a:t>
            </a:r>
          </a:p>
          <a:p>
            <a:r>
              <a:rPr lang="de-AT" dirty="0"/>
              <a:t>Die Eigenvektoren der einzelnen Cluster werden verwendet um eine Beziehung zu anderen Clustern herzustellen.</a:t>
            </a:r>
          </a:p>
          <a:p>
            <a:r>
              <a:rPr lang="de-DE" dirty="0"/>
              <a:t>Die</a:t>
            </a:r>
            <a:r>
              <a:rPr lang="de-AT" dirty="0"/>
              <a:t> Anzahl der Cluster wird vorher festgelegt </a:t>
            </a:r>
          </a:p>
          <a:p>
            <a:r>
              <a:rPr lang="de-AT" dirty="0"/>
              <a:t>Anderer </a:t>
            </a:r>
            <a:r>
              <a:rPr lang="de-AT" dirty="0" err="1"/>
              <a:t>Clusteringalgorithmus</a:t>
            </a:r>
            <a:r>
              <a:rPr lang="de-AT" dirty="0"/>
              <a:t> ist erforderlich</a:t>
            </a:r>
          </a:p>
          <a:p>
            <a:r>
              <a:rPr lang="de-DE" dirty="0"/>
              <a:t>Ablauf:</a:t>
            </a:r>
          </a:p>
          <a:p>
            <a:pPr lvl="1"/>
            <a:r>
              <a:rPr lang="de-AT" dirty="0"/>
              <a:t>Berechne die Ähnlichkeitsmatrix A (n mal m) </a:t>
            </a:r>
          </a:p>
          <a:p>
            <a:pPr lvl="1"/>
            <a:r>
              <a:rPr lang="de-AT" dirty="0"/>
              <a:t>Berechne die Diagonalmatrix D (n mal m) (In der Diagonale D stehen die Zeilensummen von A) </a:t>
            </a:r>
          </a:p>
          <a:p>
            <a:pPr lvl="1"/>
            <a:r>
              <a:rPr lang="de-AT" dirty="0"/>
              <a:t>Berechne die Längenmatrix L</a:t>
            </a:r>
          </a:p>
          <a:p>
            <a:pPr lvl="1"/>
            <a:r>
              <a:rPr lang="de-AT" dirty="0"/>
              <a:t>Finde die k (ein oder mehre) größten Eigenvektoren von L, so dass alle Vektoren paarweise orthogonal sind. Erstelle daraus eine Matrix (bei mehr Eigenvektoren ist das Ergebnis besser)</a:t>
            </a:r>
          </a:p>
          <a:p>
            <a:pPr marL="457200" lvl="1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8935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>
            <a:noAutofit/>
          </a:bodyPr>
          <a:lstStyle/>
          <a:p>
            <a:pPr lvl="1"/>
            <a:r>
              <a:rPr lang="de-AT" dirty="0"/>
              <a:t>Konstruiere Matrix Y (n mal k) durch Normalisierung von X </a:t>
            </a:r>
          </a:p>
          <a:p>
            <a:pPr lvl="1"/>
            <a:r>
              <a:rPr lang="de-AT" dirty="0"/>
              <a:t>Jede Zeile Y</a:t>
            </a:r>
            <a:r>
              <a:rPr lang="de-AT" baseline="-25000" dirty="0"/>
              <a:t>i</a:t>
            </a:r>
            <a:r>
              <a:rPr lang="de-AT" dirty="0"/>
              <a:t> von Y ist ein Punkt im Cluster, </a:t>
            </a:r>
            <a:r>
              <a:rPr lang="de-AT" dirty="0" err="1"/>
              <a:t>clustere</a:t>
            </a:r>
            <a:r>
              <a:rPr lang="de-AT" dirty="0"/>
              <a:t> diese Punkte mit einem beliebigen Clusteralgorithmus </a:t>
            </a:r>
          </a:p>
          <a:p>
            <a:pPr lvl="1"/>
            <a:r>
              <a:rPr lang="de-AT" dirty="0"/>
              <a:t>Weise jedem Originalpunkt dem Cluster genau dann zu, wenn die Zeile im Cluster liegt.</a:t>
            </a:r>
          </a:p>
          <a:p>
            <a:r>
              <a:rPr lang="de-DE" dirty="0"/>
              <a:t>Vorteile:</a:t>
            </a:r>
          </a:p>
          <a:p>
            <a:pPr lvl="1"/>
            <a:r>
              <a:rPr lang="de-AT" dirty="0"/>
              <a:t>einfache Implementierung von spektrale Clustern</a:t>
            </a:r>
          </a:p>
          <a:p>
            <a:pPr lvl="1"/>
            <a:r>
              <a:rPr lang="de-DE" dirty="0"/>
              <a:t>Empirische Versuche erfolgreich</a:t>
            </a:r>
            <a:endParaRPr lang="de-AT" dirty="0"/>
          </a:p>
          <a:p>
            <a:r>
              <a:rPr lang="de-DE" dirty="0"/>
              <a:t>Nachteile:</a:t>
            </a:r>
          </a:p>
          <a:p>
            <a:pPr lvl="1"/>
            <a:r>
              <a:rPr lang="de-AT" dirty="0"/>
              <a:t>separater </a:t>
            </a:r>
            <a:r>
              <a:rPr lang="de-AT" dirty="0" err="1"/>
              <a:t>Clusteringalgorithmus</a:t>
            </a:r>
            <a:r>
              <a:rPr lang="de-AT" dirty="0"/>
              <a:t> muss verwendet werden</a:t>
            </a:r>
          </a:p>
          <a:p>
            <a:pPr lvl="1"/>
            <a:r>
              <a:rPr lang="de-DE" dirty="0"/>
              <a:t>W</a:t>
            </a:r>
            <a:r>
              <a:rPr lang="de-AT" dirty="0" err="1"/>
              <a:t>ahl</a:t>
            </a:r>
            <a:r>
              <a:rPr lang="de-AT" dirty="0"/>
              <a:t> von k , Vorteile, Nachteile müssen vom anderen </a:t>
            </a:r>
            <a:r>
              <a:rPr lang="de-AT" dirty="0" err="1"/>
              <a:t>Clusteringalgrithmus</a:t>
            </a:r>
            <a:r>
              <a:rPr lang="de-AT" dirty="0"/>
              <a:t> beachtet werden</a:t>
            </a:r>
            <a:endParaRPr lang="de-DE" dirty="0"/>
          </a:p>
          <a:p>
            <a:r>
              <a:rPr lang="de-DE" dirty="0"/>
              <a:t>Distanzfunktion:</a:t>
            </a:r>
          </a:p>
          <a:p>
            <a:pPr lvl="1"/>
            <a:r>
              <a:rPr lang="de-DE" dirty="0"/>
              <a:t>verschiedene</a:t>
            </a:r>
          </a:p>
          <a:p>
            <a:r>
              <a:rPr lang="de-DE" dirty="0"/>
              <a:t>Anwendung:</a:t>
            </a:r>
          </a:p>
          <a:p>
            <a:pPr lvl="1"/>
            <a:r>
              <a:rPr lang="de-DE" dirty="0"/>
              <a:t>Zusammengehörigkeit von Clustern</a:t>
            </a:r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88576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>
            <a:normAutofit/>
          </a:bodyPr>
          <a:lstStyle/>
          <a:p>
            <a:r>
              <a:rPr lang="de-DE" dirty="0"/>
              <a:t>Klassifikation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601"/>
            <a:ext cx="8596668" cy="4711762"/>
          </a:xfrm>
        </p:spPr>
        <p:txBody>
          <a:bodyPr/>
          <a:lstStyle/>
          <a:p>
            <a:r>
              <a:rPr lang="de-DE" dirty="0"/>
              <a:t>Ziel der Klassifikation ist es Daten in Klassen einzuteilen</a:t>
            </a:r>
          </a:p>
          <a:p>
            <a:r>
              <a:rPr lang="de-DE" dirty="0"/>
              <a:t>Mithilfe von Trainingsdaten wird ein Klassenmodell aufgebaut und gegeben falls korrigiert bis bei den Testdaten nur eine geringe Fehlerrate erreicht wird</a:t>
            </a:r>
          </a:p>
          <a:p>
            <a:r>
              <a:rPr lang="de-DE" dirty="0"/>
              <a:t>Die Klassen als auch die Zugehörigkeit der Trainingsdaten zu einer dieser Klassen sind vorher bekannt</a:t>
            </a:r>
          </a:p>
          <a:p>
            <a:r>
              <a:rPr lang="de-DE" dirty="0"/>
              <a:t>Klassifikation wird als überwachtes Lernen bezeichnet</a:t>
            </a:r>
          </a:p>
          <a:p>
            <a:r>
              <a:rPr lang="de-DE" dirty="0"/>
              <a:t>Bei ausreichender Klassifikationsgüte können unbekannte Objekte anhand ihrer Eigenschaften den Klassen zugeordnet werden</a:t>
            </a:r>
          </a:p>
          <a:p>
            <a:r>
              <a:rPr lang="de-DE" dirty="0"/>
              <a:t>Häufig verwendete Algorithmen sind:</a:t>
            </a:r>
          </a:p>
          <a:p>
            <a:pPr lvl="1"/>
            <a:r>
              <a:rPr lang="de-DE" dirty="0" err="1"/>
              <a:t>Bayes</a:t>
            </a:r>
            <a:endParaRPr lang="de-DE" dirty="0"/>
          </a:p>
          <a:p>
            <a:pPr lvl="1"/>
            <a:r>
              <a:rPr lang="de-DE" dirty="0"/>
              <a:t>Entscheidungsbäume</a:t>
            </a:r>
          </a:p>
          <a:p>
            <a:pPr lvl="1"/>
            <a:r>
              <a:rPr lang="de-DE" dirty="0"/>
              <a:t>k-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Neigbour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28868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/>
          <a:lstStyle/>
          <a:p>
            <a:r>
              <a:rPr lang="de-AT" dirty="0" err="1"/>
              <a:t>Bayes</a:t>
            </a:r>
            <a:r>
              <a:rPr lang="de-AT" dirty="0"/>
              <a:t>-Klassifikation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29601"/>
                <a:ext cx="8596668" cy="4724462"/>
              </a:xfrm>
            </p:spPr>
            <p:txBody>
              <a:bodyPr>
                <a:noAutofit/>
              </a:bodyPr>
              <a:lstStyle/>
              <a:p>
                <a:r>
                  <a:rPr lang="de-AT" dirty="0"/>
                  <a:t>Hier wird der naiver </a:t>
                </a:r>
                <a:r>
                  <a:rPr lang="de-AT" dirty="0" err="1"/>
                  <a:t>Bayes-Klassifikator</a:t>
                </a:r>
                <a:r>
                  <a:rPr lang="de-AT" dirty="0"/>
                  <a:t> vorgestellt, welcher auf bedingte Wahrscheinlichkeiten basiert</a:t>
                </a:r>
              </a:p>
              <a:p>
                <a:r>
                  <a:rPr lang="de-AT" dirty="0"/>
                  <a:t>Berechnung der Wahrscheinlichkeiten mit Hilfe des Satzes von </a:t>
                </a:r>
                <a:r>
                  <a:rPr lang="de-AT" dirty="0" err="1"/>
                  <a:t>Bayes</a:t>
                </a:r>
                <a:r>
                  <a:rPr lang="de-AT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AT">
                        <a:latin typeface="Cambria Math" panose="02040503050406030204" pitchFamily="18" charset="0"/>
                      </a:rPr>
                      <m:t>P</m:t>
                    </m:r>
                    <m:r>
                      <a:rPr lang="de-AT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AT">
                        <a:latin typeface="Cambria Math" panose="02040503050406030204" pitchFamily="18" charset="0"/>
                      </a:rPr>
                      <m:t>X</m:t>
                    </m:r>
                    <m:r>
                      <a:rPr lang="de-AT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de-AT">
                        <a:latin typeface="Cambria Math" panose="02040503050406030204" pitchFamily="18" charset="0"/>
                      </a:rPr>
                      <m:t>Y</m:t>
                    </m:r>
                    <m:r>
                      <a:rPr lang="de-AT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de-A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AT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)∙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AT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AT" i="1" dirty="0"/>
              </a:p>
              <a:p>
                <a:r>
                  <a:rPr lang="de-DE" dirty="0"/>
                  <a:t>Annahme: Eigenschaften sind unabhängig</a:t>
                </a:r>
                <a:endParaRPr lang="de-AT" dirty="0"/>
              </a:p>
              <a:p>
                <a:r>
                  <a:rPr lang="de-DE" dirty="0"/>
                  <a:t>Ablauf:</a:t>
                </a:r>
              </a:p>
              <a:p>
                <a:pPr lvl="1"/>
                <a:r>
                  <a:rPr lang="de-AT" dirty="0"/>
                  <a:t>Die Daten werden in Test- und Trainingsdaten aufgeteilt</a:t>
                </a:r>
              </a:p>
              <a:p>
                <a:pPr lvl="1"/>
                <a:r>
                  <a:rPr lang="de-AT" dirty="0"/>
                  <a:t>Für jedes Objekt in den Trainingsdaten wird die Wahrscheinlichkeit für die jeweilige Klasse berechnet</a:t>
                </a:r>
              </a:p>
              <a:p>
                <a:pPr lvl="1"/>
                <a:r>
                  <a:rPr lang="de-AT" dirty="0"/>
                  <a:t>Für jedes Objekt in den Testdaten wird die Wahrscheinlichkeit zur Klassenzugehörigkeit berechnet</a:t>
                </a:r>
              </a:p>
              <a:p>
                <a:pPr lvl="1"/>
                <a:r>
                  <a:rPr lang="de-DE" dirty="0"/>
                  <a:t>Das zugehörige Objekt wird jener Kasse mit der größter Wahrscheinlichkeit zugeordnet</a:t>
                </a:r>
                <a:endParaRPr lang="de-AT" dirty="0"/>
              </a:p>
              <a:p>
                <a:pPr marL="457200" lvl="1" indent="0">
                  <a:buNone/>
                </a:pPr>
                <a:endParaRPr lang="de-AT" dirty="0"/>
              </a:p>
              <a:p>
                <a:endParaRPr lang="de-AT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29601"/>
                <a:ext cx="8596668" cy="4724462"/>
              </a:xfrm>
              <a:blipFill>
                <a:blip r:embed="rId2"/>
                <a:stretch>
                  <a:fillRect l="-142" t="-774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50509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de-DE" dirty="0"/>
              <a:t>Vorteile: </a:t>
            </a:r>
          </a:p>
          <a:p>
            <a:pPr lvl="1"/>
            <a:r>
              <a:rPr lang="de-DE" dirty="0"/>
              <a:t>Einfache Implementierung</a:t>
            </a:r>
          </a:p>
          <a:p>
            <a:pPr lvl="1"/>
            <a:r>
              <a:rPr lang="de-DE" dirty="0"/>
              <a:t>Gut interpretierbare Ergebnisse</a:t>
            </a:r>
          </a:p>
          <a:p>
            <a:pPr lvl="1"/>
            <a:r>
              <a:rPr lang="de-DE" dirty="0"/>
              <a:t>Gute Basis für 1. Try </a:t>
            </a:r>
          </a:p>
          <a:p>
            <a:pPr lvl="1"/>
            <a:r>
              <a:rPr lang="de-DE" dirty="0"/>
              <a:t>Gute Methode für Feststellung der </a:t>
            </a:r>
            <a:r>
              <a:rPr lang="de-DE" dirty="0" err="1"/>
              <a:t>Klassifiziebarkeit</a:t>
            </a:r>
            <a:endParaRPr lang="de-DE" dirty="0"/>
          </a:p>
          <a:p>
            <a:r>
              <a:rPr lang="de-DE" dirty="0"/>
              <a:t>Nachteile:</a:t>
            </a:r>
          </a:p>
          <a:p>
            <a:pPr lvl="1"/>
            <a:r>
              <a:rPr lang="de-AT" dirty="0"/>
              <a:t>Nicht sehr effizient im Vergleich zur Anzahl der Trainingsdaten</a:t>
            </a:r>
            <a:endParaRPr lang="de-DE" dirty="0"/>
          </a:p>
          <a:p>
            <a:pPr lvl="1"/>
            <a:r>
              <a:rPr lang="de-DE" dirty="0"/>
              <a:t>Nicht auf alle Daten anwendbar	</a:t>
            </a:r>
          </a:p>
          <a:p>
            <a:r>
              <a:rPr lang="de-DE" dirty="0"/>
              <a:t>Distanzfunktion</a:t>
            </a:r>
          </a:p>
          <a:p>
            <a:pPr lvl="1"/>
            <a:r>
              <a:rPr lang="de-DE" dirty="0" err="1"/>
              <a:t>Bayes</a:t>
            </a:r>
            <a:endParaRPr lang="de-DE" dirty="0"/>
          </a:p>
          <a:p>
            <a:r>
              <a:rPr lang="de-DE" dirty="0"/>
              <a:t>Anwendung: </a:t>
            </a:r>
          </a:p>
          <a:p>
            <a:pPr lvl="1"/>
            <a:r>
              <a:rPr lang="de-DE" dirty="0"/>
              <a:t>Numerische Daten z.B. Spam, Med. Diagnose, Wettervorhersage, Schriftenerkennung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32140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/>
          <a:lstStyle/>
          <a:p>
            <a:r>
              <a:rPr lang="de-AT" dirty="0"/>
              <a:t>Entscheidungsbäume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3" y="1329600"/>
            <a:ext cx="9180000" cy="4718988"/>
          </a:xfrm>
        </p:spPr>
        <p:txBody>
          <a:bodyPr>
            <a:noAutofit/>
          </a:bodyPr>
          <a:lstStyle/>
          <a:p>
            <a:r>
              <a:rPr lang="de-AT" dirty="0" smtClean="0"/>
              <a:t>Klassifikation anhand von (binären) Baumstrukturen </a:t>
            </a:r>
          </a:p>
          <a:p>
            <a:r>
              <a:rPr lang="de-DE" dirty="0" smtClean="0"/>
              <a:t>Die Daten werden mithilfe von Tests aufgeteilt (</a:t>
            </a:r>
            <a:r>
              <a:rPr lang="de-DE" dirty="0" err="1" smtClean="0"/>
              <a:t>gain</a:t>
            </a:r>
            <a:r>
              <a:rPr lang="de-DE" dirty="0" smtClean="0"/>
              <a:t> </a:t>
            </a:r>
            <a:r>
              <a:rPr lang="de-DE" dirty="0" err="1" smtClean="0"/>
              <a:t>ratio</a:t>
            </a:r>
            <a:r>
              <a:rPr lang="de-DE" dirty="0" smtClean="0"/>
              <a:t>)</a:t>
            </a:r>
          </a:p>
          <a:p>
            <a:r>
              <a:rPr lang="de-DE" dirty="0" smtClean="0"/>
              <a:t>Die Entscheidungsbäume stellen eine Sammlung von Regeln dar</a:t>
            </a:r>
            <a:endParaRPr lang="de-AT" dirty="0" smtClean="0"/>
          </a:p>
          <a:p>
            <a:r>
              <a:rPr lang="de-DE" dirty="0" smtClean="0"/>
              <a:t>Ablauf</a:t>
            </a:r>
            <a:r>
              <a:rPr lang="de-DE" dirty="0"/>
              <a:t>:</a:t>
            </a:r>
          </a:p>
          <a:p>
            <a:pPr lvl="1"/>
            <a:r>
              <a:rPr lang="de-AT" dirty="0"/>
              <a:t>Die Datenwerden in Test- und Trainingsdaten aufgeteilt </a:t>
            </a:r>
          </a:p>
          <a:p>
            <a:pPr lvl="1"/>
            <a:r>
              <a:rPr lang="de-AT" dirty="0"/>
              <a:t>Jeden Attribut wird einen Test zugeordnet, welcher die Daten in 2 oder mehrere Teile am besten  aufteilt (anhand des </a:t>
            </a:r>
            <a:r>
              <a:rPr lang="de-AT" dirty="0" err="1"/>
              <a:t>gini</a:t>
            </a:r>
            <a:r>
              <a:rPr lang="de-AT" dirty="0"/>
              <a:t>-index oder der </a:t>
            </a:r>
            <a:r>
              <a:rPr lang="de-AT" dirty="0" err="1"/>
              <a:t>gain</a:t>
            </a:r>
            <a:r>
              <a:rPr lang="de-AT" dirty="0"/>
              <a:t> </a:t>
            </a:r>
            <a:r>
              <a:rPr lang="de-AT" dirty="0" err="1"/>
              <a:t>ratio</a:t>
            </a:r>
            <a:r>
              <a:rPr lang="de-AT" dirty="0"/>
              <a:t>)</a:t>
            </a:r>
          </a:p>
          <a:p>
            <a:pPr lvl="1"/>
            <a:r>
              <a:rPr lang="de-AT" dirty="0"/>
              <a:t>Wiederholung bis keine Attribute vorhanden sind oder bis nur noch reine Klassen vorhanden sind (Entropie = 0)</a:t>
            </a:r>
          </a:p>
          <a:p>
            <a:pPr lvl="1"/>
            <a:r>
              <a:rPr lang="de-AT" dirty="0"/>
              <a:t>Der Baum wird mit den Trainingsdaten getestet und eventuell </a:t>
            </a:r>
            <a:r>
              <a:rPr lang="de-AT" dirty="0" err="1"/>
              <a:t>geprunt</a:t>
            </a:r>
            <a:endParaRPr lang="de-AT" dirty="0"/>
          </a:p>
          <a:p>
            <a:pPr lvl="1"/>
            <a:r>
              <a:rPr lang="de-AT" dirty="0"/>
              <a:t>Der Algorithmus klassifiziert die Testdaten anhand der Tests im Baum </a:t>
            </a:r>
          </a:p>
          <a:p>
            <a:endParaRPr lang="de-AT" dirty="0">
              <a:sym typeface="Wingdings" panose="05000000000000000000" pitchFamily="2" charset="2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77162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de-DE" dirty="0" err="1">
                <a:sym typeface="Wingdings" panose="05000000000000000000" pitchFamily="2" charset="2"/>
              </a:rPr>
              <a:t>Overfitting</a:t>
            </a:r>
            <a:r>
              <a:rPr lang="de-DE" dirty="0">
                <a:sym typeface="Wingdings" panose="05000000000000000000" pitchFamily="2" charset="2"/>
              </a:rPr>
              <a:t>: Es wird kein vollständiger Baum erstellt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Pruning</a:t>
            </a:r>
            <a:r>
              <a:rPr lang="de-AT" dirty="0">
                <a:sym typeface="Wingdings" panose="05000000000000000000" pitchFamily="2" charset="2"/>
              </a:rPr>
              <a:t> (Vermeidung von </a:t>
            </a:r>
            <a:r>
              <a:rPr lang="de-AT" dirty="0" err="1">
                <a:sym typeface="Wingdings" panose="05000000000000000000" pitchFamily="2" charset="2"/>
              </a:rPr>
              <a:t>Overfitting</a:t>
            </a:r>
            <a:r>
              <a:rPr lang="de-AT" dirty="0">
                <a:sym typeface="Wingdings" panose="05000000000000000000" pitchFamily="2" charset="2"/>
              </a:rPr>
              <a:t>):</a:t>
            </a:r>
          </a:p>
          <a:p>
            <a:pPr lvl="1"/>
            <a:r>
              <a:rPr lang="de-AT" dirty="0" err="1">
                <a:sym typeface="Wingdings" panose="05000000000000000000" pitchFamily="2" charset="2"/>
              </a:rPr>
              <a:t>Pre-Pruning</a:t>
            </a:r>
            <a:r>
              <a:rPr lang="de-AT" dirty="0">
                <a:sym typeface="Wingdings" panose="05000000000000000000" pitchFamily="2" charset="2"/>
              </a:rPr>
              <a:t>: Aufbau wird vorzeitig gestoppt 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Post-</a:t>
            </a:r>
            <a:r>
              <a:rPr lang="de-AT" dirty="0" err="1">
                <a:sym typeface="Wingdings" panose="05000000000000000000" pitchFamily="2" charset="2"/>
              </a:rPr>
              <a:t>Pruning</a:t>
            </a:r>
            <a:r>
              <a:rPr lang="de-AT" dirty="0">
                <a:sym typeface="Wingdings" panose="05000000000000000000" pitchFamily="2" charset="2"/>
              </a:rPr>
              <a:t>: Baum wird vereinfacht (Knoten durch Blätter ersetzt)</a:t>
            </a:r>
            <a:endParaRPr lang="de-DE" dirty="0"/>
          </a:p>
          <a:p>
            <a:r>
              <a:rPr lang="de-DE" dirty="0"/>
              <a:t>Vorteile:</a:t>
            </a:r>
          </a:p>
          <a:p>
            <a:pPr lvl="1"/>
            <a:r>
              <a:rPr lang="de-DE" dirty="0"/>
              <a:t>Gute Ergebnisse</a:t>
            </a:r>
          </a:p>
          <a:p>
            <a:pPr lvl="1"/>
            <a:r>
              <a:rPr lang="de-DE" dirty="0"/>
              <a:t>Liefert … Ergebnisse</a:t>
            </a:r>
          </a:p>
          <a:p>
            <a:r>
              <a:rPr lang="de-DE" dirty="0"/>
              <a:t>Nachteile</a:t>
            </a:r>
          </a:p>
          <a:p>
            <a:pPr lvl="1"/>
            <a:r>
              <a:rPr lang="de-DE" dirty="0" err="1"/>
              <a:t>Overfitting</a:t>
            </a:r>
            <a:r>
              <a:rPr lang="de-DE" dirty="0"/>
              <a:t> kann entstehen</a:t>
            </a:r>
          </a:p>
          <a:p>
            <a:r>
              <a:rPr lang="de-DE" dirty="0"/>
              <a:t>Distanzfunktion</a:t>
            </a:r>
          </a:p>
          <a:p>
            <a:pPr lvl="1"/>
            <a:r>
              <a:rPr lang="de-DE" dirty="0"/>
              <a:t>Von Test zu Test verschieden</a:t>
            </a:r>
          </a:p>
          <a:p>
            <a:r>
              <a:rPr lang="de-DE" dirty="0"/>
              <a:t>Anwendung:</a:t>
            </a:r>
          </a:p>
          <a:p>
            <a:pPr lvl="1"/>
            <a:r>
              <a:rPr lang="de-DE" dirty="0"/>
              <a:t>z.B. Bioinformatik, Medizin, Statistik, Finanzwesen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63117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>
            <a:normAutofit/>
          </a:bodyPr>
          <a:lstStyle/>
          <a:p>
            <a:r>
              <a:rPr lang="en-GB" dirty="0"/>
              <a:t>Next-Neighbour</a:t>
            </a:r>
            <a:r>
              <a:rPr lang="de-AT" dirty="0"/>
              <a:t>-Klassifikation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601"/>
            <a:ext cx="8596668" cy="4711762"/>
          </a:xfrm>
        </p:spPr>
        <p:txBody>
          <a:bodyPr>
            <a:normAutofit/>
          </a:bodyPr>
          <a:lstStyle/>
          <a:p>
            <a:r>
              <a:rPr lang="de-AT" dirty="0" smtClean="0"/>
              <a:t>Objekte werden anhand nähe liegenden Trainingsobjekten einer Klasse zugeordnet</a:t>
            </a:r>
          </a:p>
          <a:p>
            <a:r>
              <a:rPr lang="de-AT" dirty="0" smtClean="0"/>
              <a:t>2 </a:t>
            </a:r>
            <a:r>
              <a:rPr lang="de-AT" dirty="0"/>
              <a:t>Arten:</a:t>
            </a:r>
          </a:p>
          <a:p>
            <a:pPr lvl="1"/>
            <a:r>
              <a:rPr lang="de-AT" dirty="0"/>
              <a:t>Unmittelbare Nachbarn werden herangezogen</a:t>
            </a:r>
          </a:p>
          <a:p>
            <a:pPr lvl="1"/>
            <a:r>
              <a:rPr lang="de-AT" dirty="0"/>
              <a:t>Weiter entfernte Nachbarn werden herangezogen</a:t>
            </a:r>
          </a:p>
          <a:p>
            <a:r>
              <a:rPr lang="de-DE" dirty="0"/>
              <a:t>Ablauf:</a:t>
            </a:r>
          </a:p>
          <a:p>
            <a:pPr lvl="1"/>
            <a:r>
              <a:rPr lang="de-AT" dirty="0"/>
              <a:t>Die Daten werden in Test und Trainingsdaten aufgeteilt </a:t>
            </a:r>
          </a:p>
          <a:p>
            <a:pPr lvl="1"/>
            <a:r>
              <a:rPr lang="de-AT" dirty="0"/>
              <a:t>Die Trainingsdaten werden einen k-dimensionalen Vektorfeld zugeordnet </a:t>
            </a:r>
          </a:p>
          <a:p>
            <a:pPr lvl="1"/>
            <a:r>
              <a:rPr lang="de-AT" dirty="0"/>
              <a:t>Die Klassen wird mithilfe der Trainingsdaten bestimmt</a:t>
            </a:r>
          </a:p>
          <a:p>
            <a:pPr lvl="1"/>
            <a:r>
              <a:rPr lang="de-AT" dirty="0"/>
              <a:t>Jedes Objekt in den Testdaten wird der Klasse zugeordnet der die meisten Trainingsobjekte angehören. </a:t>
            </a:r>
            <a:r>
              <a:rPr lang="de-DE" dirty="0"/>
              <a:t>D</a:t>
            </a:r>
            <a:r>
              <a:rPr lang="de-AT" dirty="0" err="1"/>
              <a:t>ie</a:t>
            </a:r>
            <a:r>
              <a:rPr lang="de-AT" dirty="0"/>
              <a:t> Klasse der Testobjekte wird anhand der nächsten Nachbarn bestimmt </a:t>
            </a:r>
          </a:p>
          <a:p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3925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/>
          <a:lstStyle/>
          <a:p>
            <a:r>
              <a:rPr lang="de-DE" dirty="0"/>
              <a:t>Clustering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601"/>
            <a:ext cx="8596668" cy="4711762"/>
          </a:xfrm>
        </p:spPr>
        <p:txBody>
          <a:bodyPr/>
          <a:lstStyle/>
          <a:p>
            <a:r>
              <a:rPr lang="de-DE" dirty="0"/>
              <a:t>Ziel der Clusteranalyse ist es Gruppen anhand von Distanzen in den Daten zu finden</a:t>
            </a:r>
          </a:p>
          <a:p>
            <a:r>
              <a:rPr lang="de-DE" dirty="0"/>
              <a:t>Ein Cluster ist definiert als eine Menge von Objekten mit hoher Ähnlichkeit</a:t>
            </a:r>
          </a:p>
          <a:p>
            <a:r>
              <a:rPr lang="de-DE" dirty="0"/>
              <a:t>Die Objekte innerhalb eines Clusters sollen dabei möglichst ähnlich sein, wogegen Objekte verschiedener Cluster möglichst unähnlich sein sollen.</a:t>
            </a:r>
          </a:p>
          <a:p>
            <a:r>
              <a:rPr lang="de-DE" dirty="0"/>
              <a:t>Neben der Distanzmenge selbst sind die für das Clustering eine Distanz- / Abstandsfunktion und eine Fitnessfunktion nötig</a:t>
            </a:r>
          </a:p>
          <a:p>
            <a:r>
              <a:rPr lang="de-DE" dirty="0"/>
              <a:t>Häufig verwendete Algorithmen sind:</a:t>
            </a:r>
          </a:p>
          <a:p>
            <a:pPr lvl="1"/>
            <a:r>
              <a:rPr lang="de-DE" dirty="0"/>
              <a:t>k-</a:t>
            </a:r>
            <a:r>
              <a:rPr lang="de-DE" dirty="0" err="1"/>
              <a:t>means</a:t>
            </a:r>
            <a:endParaRPr lang="de-DE" dirty="0"/>
          </a:p>
          <a:p>
            <a:pPr lvl="1"/>
            <a:r>
              <a:rPr lang="de-DE" dirty="0" err="1"/>
              <a:t>Hierachisches</a:t>
            </a:r>
            <a:endParaRPr lang="de-DE" dirty="0"/>
          </a:p>
          <a:p>
            <a:pPr lvl="1"/>
            <a:r>
              <a:rPr lang="de-DE" dirty="0"/>
              <a:t>Graph-</a:t>
            </a:r>
            <a:r>
              <a:rPr lang="de-DE" dirty="0" err="1"/>
              <a:t>Based</a:t>
            </a:r>
            <a:endParaRPr lang="de-DE" dirty="0"/>
          </a:p>
          <a:p>
            <a:pPr lvl="1"/>
            <a:r>
              <a:rPr lang="de-DE" dirty="0"/>
              <a:t>SOM</a:t>
            </a:r>
          </a:p>
          <a:p>
            <a:pPr lvl="1"/>
            <a:r>
              <a:rPr lang="de-DE" dirty="0" err="1"/>
              <a:t>Spectral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73105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592823"/>
            <a:ext cx="8596668" cy="5431762"/>
          </a:xfrm>
        </p:spPr>
        <p:txBody>
          <a:bodyPr>
            <a:noAutofit/>
          </a:bodyPr>
          <a:lstStyle/>
          <a:p>
            <a:r>
              <a:rPr lang="de-DE" dirty="0"/>
              <a:t>V</a:t>
            </a:r>
            <a:r>
              <a:rPr lang="de-AT" dirty="0" err="1"/>
              <a:t>orteile</a:t>
            </a:r>
            <a:r>
              <a:rPr lang="de-AT" dirty="0"/>
              <a:t>:</a:t>
            </a:r>
          </a:p>
          <a:p>
            <a:pPr lvl="1"/>
            <a:r>
              <a:rPr lang="de-DE" dirty="0"/>
              <a:t>Einfachster Klassifikationsalgorithmus</a:t>
            </a:r>
          </a:p>
          <a:p>
            <a:pPr lvl="1"/>
            <a:r>
              <a:rPr lang="de-DE" dirty="0" err="1"/>
              <a:t>Gerine</a:t>
            </a:r>
            <a:r>
              <a:rPr lang="de-DE" dirty="0"/>
              <a:t> Laufzeit</a:t>
            </a:r>
            <a:r>
              <a:rPr lang="de-AT" dirty="0"/>
              <a:t>,</a:t>
            </a:r>
          </a:p>
          <a:p>
            <a:pPr lvl="1"/>
            <a:r>
              <a:rPr lang="de-AT" dirty="0"/>
              <a:t> </a:t>
            </a:r>
            <a:r>
              <a:rPr lang="de-DE" dirty="0"/>
              <a:t>Gute Ergebnisse,</a:t>
            </a:r>
          </a:p>
          <a:p>
            <a:pPr lvl="1"/>
            <a:r>
              <a:rPr lang="de-DE" dirty="0"/>
              <a:t> Generell verwendbar,</a:t>
            </a:r>
          </a:p>
          <a:p>
            <a:pPr lvl="1"/>
            <a:r>
              <a:rPr lang="de-DE" dirty="0"/>
              <a:t> Einfache Umsetzung,</a:t>
            </a:r>
          </a:p>
          <a:p>
            <a:pPr lvl="1"/>
            <a:r>
              <a:rPr lang="de-DE" dirty="0"/>
              <a:t> extrem flexibel,</a:t>
            </a:r>
          </a:p>
          <a:p>
            <a:pPr lvl="1"/>
            <a:r>
              <a:rPr lang="de-DE" dirty="0"/>
              <a:t> Fehlergenauigkeit doppelt so gut wie </a:t>
            </a:r>
            <a:r>
              <a:rPr lang="de-DE" dirty="0" err="1"/>
              <a:t>Bayes</a:t>
            </a:r>
            <a:endParaRPr lang="de-DE" dirty="0"/>
          </a:p>
          <a:p>
            <a:r>
              <a:rPr lang="de-DE" dirty="0"/>
              <a:t>Nachteile:</a:t>
            </a:r>
          </a:p>
          <a:p>
            <a:pPr lvl="1"/>
            <a:r>
              <a:rPr lang="de-DE" dirty="0"/>
              <a:t>Wahl der Distanzfunktion oft nicht eindeutig </a:t>
            </a:r>
          </a:p>
          <a:p>
            <a:pPr lvl="1"/>
            <a:r>
              <a:rPr lang="de-DE" dirty="0"/>
              <a:t>Wahl des k oft schwer </a:t>
            </a:r>
          </a:p>
          <a:p>
            <a:pPr lvl="1"/>
            <a:r>
              <a:rPr lang="de-DE" dirty="0"/>
              <a:t>Klassifikation der Objekte ist aufwendig</a:t>
            </a:r>
          </a:p>
          <a:p>
            <a:pPr lvl="1"/>
            <a:r>
              <a:rPr lang="de-DE" dirty="0"/>
              <a:t>Rauschen kann die Klassifikationsgüte verschlechtern</a:t>
            </a:r>
          </a:p>
          <a:p>
            <a:pPr lvl="1"/>
            <a:r>
              <a:rPr lang="de-DE" dirty="0"/>
              <a:t>Zu </a:t>
            </a:r>
            <a:r>
              <a:rPr lang="de-DE" dirty="0" err="1"/>
              <a:t>hochdimensinale</a:t>
            </a:r>
            <a:r>
              <a:rPr lang="de-DE" dirty="0"/>
              <a:t> Daten verschlechtern die Klassifikationsgüte 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20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47873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de-DE" dirty="0"/>
              <a:t>Distanzfunktion:</a:t>
            </a:r>
          </a:p>
          <a:p>
            <a:pPr lvl="1"/>
            <a:r>
              <a:rPr lang="de-DE" dirty="0"/>
              <a:t>Euklid</a:t>
            </a:r>
          </a:p>
          <a:p>
            <a:r>
              <a:rPr lang="de-DE" dirty="0"/>
              <a:t>Parameter K:</a:t>
            </a:r>
          </a:p>
          <a:p>
            <a:pPr lvl="1"/>
            <a:r>
              <a:rPr lang="de-DE" dirty="0"/>
              <a:t>Zu klein: keine generalisierte Klasse gefunden</a:t>
            </a:r>
          </a:p>
          <a:p>
            <a:pPr lvl="1"/>
            <a:r>
              <a:rPr lang="de-DE" dirty="0"/>
              <a:t>Zu groß: Nachbarschaften können andere Klassen enthalten</a:t>
            </a:r>
          </a:p>
          <a:p>
            <a:pPr lvl="1"/>
            <a:r>
              <a:rPr lang="de-DE" dirty="0"/>
              <a:t>Merkmale müssen skaliert werden keine Dominanz von einzelne Merkmalen zu erhalten</a:t>
            </a:r>
          </a:p>
          <a:p>
            <a:r>
              <a:rPr lang="de-DE" dirty="0"/>
              <a:t>Anwendung:</a:t>
            </a:r>
          </a:p>
          <a:p>
            <a:pPr lvl="1"/>
            <a:r>
              <a:rPr lang="de-DE" dirty="0"/>
              <a:t>Fast überall </a:t>
            </a:r>
            <a:r>
              <a:rPr lang="de-DE" dirty="0" err="1"/>
              <a:t>z.B</a:t>
            </a:r>
            <a:r>
              <a:rPr lang="de-DE" dirty="0"/>
              <a:t> Bio-Informatik, Statistik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21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00755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20000"/>
          </a:xfrm>
        </p:spPr>
        <p:txBody>
          <a:bodyPr/>
          <a:lstStyle/>
          <a:p>
            <a:r>
              <a:rPr lang="de-DE" dirty="0" err="1"/>
              <a:t>Distanzfunkionen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599"/>
            <a:ext cx="8596668" cy="4711763"/>
          </a:xfrm>
        </p:spPr>
        <p:txBody>
          <a:bodyPr/>
          <a:lstStyle/>
          <a:p>
            <a:r>
              <a:rPr lang="de-DE" dirty="0"/>
              <a:t>Euklid:</a:t>
            </a:r>
          </a:p>
          <a:p>
            <a:pPr marL="457200" lvl="1" indent="0">
              <a:buNone/>
            </a:pPr>
            <a:r>
              <a:rPr lang="de-DE" dirty="0"/>
              <a:t> </a:t>
            </a:r>
          </a:p>
          <a:p>
            <a:r>
              <a:rPr lang="de-DE" dirty="0"/>
              <a:t>Manhattan: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Minkovski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Hamming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Diskrete Metrik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22</a:t>
            </a:fld>
            <a:endParaRPr lang="de-AT" dirty="0"/>
          </a:p>
        </p:txBody>
      </p:sp>
      <p:pic>
        <p:nvPicPr>
          <p:cNvPr id="13" name="Grafik 12"/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07" y="1653449"/>
            <a:ext cx="4907130" cy="474356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07" y="2531474"/>
            <a:ext cx="1587793" cy="365193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06" y="3300336"/>
            <a:ext cx="1065895" cy="433464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076324" y="4137469"/>
            <a:ext cx="4994691" cy="31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4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>
            <a:normAutofit/>
          </a:bodyPr>
          <a:lstStyle/>
          <a:p>
            <a:r>
              <a:rPr lang="de-AT" dirty="0"/>
              <a:t>k-</a:t>
            </a:r>
            <a:r>
              <a:rPr lang="de-AT" dirty="0" err="1"/>
              <a:t>means</a:t>
            </a:r>
            <a:r>
              <a:rPr lang="de-AT" dirty="0"/>
              <a:t>-Clustering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601"/>
            <a:ext cx="8596668" cy="4711762"/>
          </a:xfrm>
        </p:spPr>
        <p:txBody>
          <a:bodyPr>
            <a:normAutofit/>
          </a:bodyPr>
          <a:lstStyle/>
          <a:p>
            <a:r>
              <a:rPr lang="de-AT" dirty="0"/>
              <a:t>Partitionierungs-Algorithmus</a:t>
            </a:r>
          </a:p>
          <a:p>
            <a:r>
              <a:rPr lang="de-DE" dirty="0"/>
              <a:t>D</a:t>
            </a:r>
            <a:r>
              <a:rPr lang="de-AT" dirty="0" err="1"/>
              <a:t>ie</a:t>
            </a:r>
            <a:r>
              <a:rPr lang="de-AT" dirty="0"/>
              <a:t> Anzahl der Cluster vom Anwender gewählt, kann mithilfe von heuristischen Funktionen geschätzt werden </a:t>
            </a:r>
          </a:p>
          <a:p>
            <a:r>
              <a:rPr lang="de-DE" dirty="0"/>
              <a:t>Ablauf: </a:t>
            </a:r>
          </a:p>
          <a:p>
            <a:pPr lvl="1"/>
            <a:r>
              <a:rPr lang="de-AT" dirty="0"/>
              <a:t>k Clusterzentren werden ausgewählt</a:t>
            </a:r>
          </a:p>
          <a:p>
            <a:pPr lvl="1"/>
            <a:r>
              <a:rPr lang="de-AT" dirty="0"/>
              <a:t>Die Distanz den Clusterzentren zu jeden Objekt wird berechnet </a:t>
            </a:r>
          </a:p>
          <a:p>
            <a:pPr lvl="1"/>
            <a:r>
              <a:rPr lang="de-AT" dirty="0"/>
              <a:t>Zuordnung zu jenem Clusterzentrum mit dem geringsten Abstand </a:t>
            </a:r>
          </a:p>
          <a:p>
            <a:pPr lvl="1"/>
            <a:r>
              <a:rPr lang="de-DE" dirty="0"/>
              <a:t>Berechnung der Mittelwerte (Mittelpunkte)  der einzelnen Cluster</a:t>
            </a:r>
          </a:p>
          <a:p>
            <a:pPr lvl="1"/>
            <a:r>
              <a:rPr lang="de-DE" dirty="0"/>
              <a:t>Die neuen Clusterzentren werden bei den jeweiligen Mittelpunkt gesetzt</a:t>
            </a:r>
          </a:p>
          <a:p>
            <a:pPr lvl="1"/>
            <a:r>
              <a:rPr lang="de-DE" dirty="0"/>
              <a:t>Wiederholung: bis die Clusterzuordnung sich nicht mehr ändert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5332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de-DE" dirty="0"/>
              <a:t>Vorteile:</a:t>
            </a:r>
          </a:p>
          <a:p>
            <a:pPr lvl="1"/>
            <a:r>
              <a:rPr lang="de-AT" dirty="0"/>
              <a:t>Einfache Umsetzung</a:t>
            </a:r>
          </a:p>
          <a:p>
            <a:pPr lvl="1"/>
            <a:r>
              <a:rPr lang="de-AT" dirty="0"/>
              <a:t>Gut interpretierbare Ergebnisse</a:t>
            </a:r>
          </a:p>
          <a:p>
            <a:pPr lvl="1"/>
            <a:r>
              <a:rPr lang="de-AT" dirty="0"/>
              <a:t>Meist verwendeter Algorithmus</a:t>
            </a:r>
          </a:p>
          <a:p>
            <a:r>
              <a:rPr lang="de-AT" dirty="0"/>
              <a:t>Nachteile:</a:t>
            </a:r>
          </a:p>
          <a:p>
            <a:pPr lvl="1"/>
            <a:r>
              <a:rPr lang="de-AT" dirty="0"/>
              <a:t>Nicht für alle Datensätze geeignet</a:t>
            </a:r>
          </a:p>
          <a:p>
            <a:pPr lvl="1"/>
            <a:r>
              <a:rPr lang="de-AT" dirty="0"/>
              <a:t>Fehl-</a:t>
            </a:r>
            <a:r>
              <a:rPr lang="de-AT" dirty="0" err="1"/>
              <a:t>Custering</a:t>
            </a:r>
            <a:r>
              <a:rPr lang="de-AT" dirty="0"/>
              <a:t> kann auftreten (lokales Minimum)</a:t>
            </a:r>
          </a:p>
          <a:p>
            <a:pPr lvl="1"/>
            <a:r>
              <a:rPr lang="de-AT" dirty="0"/>
              <a:t> Rauschen und Ausreißer werden nicht eliminiert</a:t>
            </a:r>
          </a:p>
          <a:p>
            <a:r>
              <a:rPr lang="de-DE" dirty="0"/>
              <a:t>Di</a:t>
            </a:r>
            <a:r>
              <a:rPr lang="de-AT" dirty="0" err="1"/>
              <a:t>stanzfunktion</a:t>
            </a:r>
            <a:r>
              <a:rPr lang="de-AT" dirty="0"/>
              <a:t>:</a:t>
            </a:r>
          </a:p>
          <a:p>
            <a:pPr lvl="1"/>
            <a:r>
              <a:rPr lang="de-DE" dirty="0"/>
              <a:t>E</a:t>
            </a:r>
            <a:r>
              <a:rPr lang="de-AT" dirty="0" err="1"/>
              <a:t>uklid</a:t>
            </a:r>
            <a:endParaRPr lang="de-AT" dirty="0"/>
          </a:p>
          <a:p>
            <a:r>
              <a:rPr lang="de-AT" dirty="0"/>
              <a:t>Anwendung:</a:t>
            </a:r>
          </a:p>
          <a:p>
            <a:pPr lvl="1"/>
            <a:r>
              <a:rPr lang="de-DE" dirty="0"/>
              <a:t>Nicht  hierarchische Daten</a:t>
            </a:r>
            <a:r>
              <a:rPr lang="de-AT" dirty="0"/>
              <a:t>, nur numerische Daten (k-</a:t>
            </a:r>
            <a:r>
              <a:rPr lang="de-AT" dirty="0" err="1"/>
              <a:t>mediods</a:t>
            </a:r>
            <a:r>
              <a:rPr lang="de-AT" dirty="0"/>
              <a:t>)</a:t>
            </a:r>
          </a:p>
          <a:p>
            <a:pPr lvl="1"/>
            <a:r>
              <a:rPr lang="de-DE" dirty="0"/>
              <a:t>z.B. Finanzwesen, Bioinformatik, Data </a:t>
            </a:r>
            <a:r>
              <a:rPr lang="de-DE" dirty="0" smtClean="0"/>
              <a:t>Mining, Spracherkennung</a:t>
            </a:r>
            <a:endParaRPr lang="de-DE" dirty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91283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20000"/>
          </a:xfrm>
        </p:spPr>
        <p:txBody>
          <a:bodyPr>
            <a:normAutofit/>
          </a:bodyPr>
          <a:lstStyle/>
          <a:p>
            <a:r>
              <a:rPr lang="de-AT" dirty="0"/>
              <a:t>Hierarchisches Clustering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599"/>
            <a:ext cx="8596668" cy="4711763"/>
          </a:xfrm>
        </p:spPr>
        <p:txBody>
          <a:bodyPr>
            <a:noAutofit/>
          </a:bodyPr>
          <a:lstStyle/>
          <a:p>
            <a:r>
              <a:rPr lang="de-DE" dirty="0"/>
              <a:t>Hierarchischer Algorithmus</a:t>
            </a:r>
            <a:endParaRPr lang="de-AT" dirty="0"/>
          </a:p>
          <a:p>
            <a:r>
              <a:rPr lang="de-AT" dirty="0"/>
              <a:t>hierarchische Baumstruktur wird verwendet um die Cluster darzustellen</a:t>
            </a:r>
          </a:p>
          <a:p>
            <a:r>
              <a:rPr lang="de-AT" dirty="0"/>
              <a:t>Knoten und Blätter stellen jeweils Teilmengen des übergeordneten Knotens dar </a:t>
            </a:r>
          </a:p>
          <a:p>
            <a:r>
              <a:rPr lang="de-AT" dirty="0"/>
              <a:t>Wurzelknoten repräsentiert die gesamten Daten und die Blätter die einzelnen Objekte</a:t>
            </a:r>
          </a:p>
          <a:p>
            <a:r>
              <a:rPr lang="de-AT" dirty="0" err="1"/>
              <a:t>bottom-up</a:t>
            </a:r>
            <a:r>
              <a:rPr lang="de-AT" dirty="0"/>
              <a:t> und top-down Verfahren</a:t>
            </a:r>
          </a:p>
          <a:p>
            <a:r>
              <a:rPr lang="de-DE" dirty="0"/>
              <a:t>Ablauf (</a:t>
            </a:r>
            <a:r>
              <a:rPr lang="de-DE" dirty="0" err="1"/>
              <a:t>bottom-up</a:t>
            </a:r>
            <a:r>
              <a:rPr lang="de-DE" dirty="0"/>
              <a:t>)</a:t>
            </a:r>
            <a:endParaRPr lang="de-AT" dirty="0"/>
          </a:p>
          <a:p>
            <a:pPr lvl="1"/>
            <a:r>
              <a:rPr lang="de-AT" dirty="0"/>
              <a:t>k Cluster werden ausgewählt</a:t>
            </a:r>
          </a:p>
          <a:p>
            <a:pPr lvl="1"/>
            <a:r>
              <a:rPr lang="de-AT" dirty="0"/>
              <a:t>Jeden Cluster wird ein Objekt zugewiesen</a:t>
            </a:r>
          </a:p>
          <a:p>
            <a:pPr lvl="1"/>
            <a:r>
              <a:rPr lang="de-AT" dirty="0"/>
              <a:t>Die beste/ günstigste Vereinigung von 2 oder mehreren Elementen wird gesucht</a:t>
            </a:r>
          </a:p>
          <a:p>
            <a:pPr lvl="1"/>
            <a:r>
              <a:rPr lang="de-AT" dirty="0"/>
              <a:t>die Elemente werden durch deren Vereinigung ersetzt </a:t>
            </a:r>
          </a:p>
          <a:p>
            <a:pPr lvl="1"/>
            <a:r>
              <a:rPr lang="de-AT" dirty="0"/>
              <a:t>Wiederholung: bis nur mehr ein Cluster vorhanden ist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6308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>
            <a:noAutofit/>
          </a:bodyPr>
          <a:lstStyle/>
          <a:p>
            <a:r>
              <a:rPr lang="de-AT" dirty="0"/>
              <a:t>Vorteile:</a:t>
            </a:r>
          </a:p>
          <a:p>
            <a:pPr lvl="1"/>
            <a:r>
              <a:rPr lang="de-AT" dirty="0"/>
              <a:t>gute Methode um eine hierarchische Ordnung zu finden</a:t>
            </a:r>
          </a:p>
          <a:p>
            <a:pPr lvl="1"/>
            <a:r>
              <a:rPr lang="de-AT" dirty="0"/>
              <a:t> liefert gute Ergebnisse</a:t>
            </a:r>
          </a:p>
          <a:p>
            <a:pPr lvl="1"/>
            <a:r>
              <a:rPr lang="de-DE" dirty="0"/>
              <a:t>Clusteranzahl muss nicht vorbestimmt werden </a:t>
            </a:r>
            <a:endParaRPr lang="de-AT" dirty="0"/>
          </a:p>
          <a:p>
            <a:r>
              <a:rPr lang="de-AT" dirty="0"/>
              <a:t>Nachteile:</a:t>
            </a:r>
          </a:p>
          <a:p>
            <a:pPr lvl="1"/>
            <a:r>
              <a:rPr lang="de-AT" dirty="0"/>
              <a:t>Hierarchische Struktur wieder nicht immer vollständig erkannt</a:t>
            </a:r>
          </a:p>
          <a:p>
            <a:pPr lvl="1"/>
            <a:r>
              <a:rPr lang="de-AT" dirty="0"/>
              <a:t>manchmal zu hohe Laufzeit im vergleich zu der Datenanzahl </a:t>
            </a:r>
          </a:p>
          <a:p>
            <a:pPr lvl="1"/>
            <a:r>
              <a:rPr lang="de-DE" dirty="0"/>
              <a:t>N</a:t>
            </a:r>
            <a:r>
              <a:rPr lang="de-AT" dirty="0" err="1"/>
              <a:t>icht</a:t>
            </a:r>
            <a:r>
              <a:rPr lang="de-AT" dirty="0"/>
              <a:t> für große Datenmengen geeignet O(n³)</a:t>
            </a:r>
          </a:p>
          <a:p>
            <a:r>
              <a:rPr lang="de-DE" dirty="0"/>
              <a:t>D</a:t>
            </a:r>
            <a:r>
              <a:rPr lang="de-AT" dirty="0" err="1"/>
              <a:t>istanzfunktion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verschiedene (kommt auf die Daten an)</a:t>
            </a:r>
          </a:p>
          <a:p>
            <a:pPr lvl="1"/>
            <a:r>
              <a:rPr lang="de-AT" dirty="0"/>
              <a:t>Link-Arten: (große Cluster können herausgerissen werden, kreisförmige Cluster werden bevorzugt)</a:t>
            </a:r>
          </a:p>
          <a:p>
            <a:pPr lvl="2"/>
            <a:r>
              <a:rPr lang="de-AT" dirty="0"/>
              <a:t>Single-Link (</a:t>
            </a:r>
            <a:r>
              <a:rPr lang="de-AT" dirty="0" err="1"/>
              <a:t>außreißerempfindlich</a:t>
            </a:r>
            <a:r>
              <a:rPr lang="de-AT" dirty="0"/>
              <a:t>)</a:t>
            </a:r>
          </a:p>
          <a:p>
            <a:pPr lvl="2"/>
            <a:r>
              <a:rPr lang="de-AT" dirty="0"/>
              <a:t>Average-Link </a:t>
            </a:r>
          </a:p>
          <a:p>
            <a:pPr lvl="2"/>
            <a:r>
              <a:rPr lang="de-AT" dirty="0" err="1"/>
              <a:t>Complete</a:t>
            </a:r>
            <a:r>
              <a:rPr lang="de-AT" dirty="0"/>
              <a:t>-Link (</a:t>
            </a:r>
            <a:r>
              <a:rPr lang="de-AT" dirty="0" err="1"/>
              <a:t>außreißerunempfindlich</a:t>
            </a:r>
            <a:r>
              <a:rPr lang="de-AT" dirty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2696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>
            <a:noAutofit/>
          </a:bodyPr>
          <a:lstStyle/>
          <a:p>
            <a:r>
              <a:rPr lang="de-DE" dirty="0"/>
              <a:t>A</a:t>
            </a:r>
            <a:r>
              <a:rPr lang="de-AT" dirty="0" err="1"/>
              <a:t>nwendung</a:t>
            </a:r>
            <a:r>
              <a:rPr lang="de-AT" dirty="0"/>
              <a:t>:</a:t>
            </a:r>
          </a:p>
          <a:p>
            <a:pPr lvl="1"/>
            <a:r>
              <a:rPr lang="de-DE" dirty="0" smtClean="0"/>
              <a:t>U.a. biochemische Strukturen</a:t>
            </a:r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2696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>
            <a:normAutofit/>
          </a:bodyPr>
          <a:lstStyle/>
          <a:p>
            <a:r>
              <a:rPr lang="de-AT" dirty="0"/>
              <a:t>Graph-</a:t>
            </a:r>
            <a:r>
              <a:rPr lang="de-AT" dirty="0" err="1"/>
              <a:t>based</a:t>
            </a:r>
            <a:r>
              <a:rPr lang="de-AT" dirty="0"/>
              <a:t> Clustering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600"/>
            <a:ext cx="8596668" cy="4711763"/>
          </a:xfrm>
        </p:spPr>
        <p:txBody>
          <a:bodyPr>
            <a:normAutofit/>
          </a:bodyPr>
          <a:lstStyle/>
          <a:p>
            <a:r>
              <a:rPr lang="de-DE" dirty="0"/>
              <a:t>Graphen basierender Algorithmus</a:t>
            </a:r>
            <a:endParaRPr lang="de-AT" dirty="0"/>
          </a:p>
          <a:p>
            <a:r>
              <a:rPr lang="de-AT" dirty="0"/>
              <a:t>Graphen repräsentieren eine Distanzmatrix</a:t>
            </a:r>
          </a:p>
          <a:p>
            <a:r>
              <a:rPr lang="de-AT" dirty="0"/>
              <a:t>Meist </a:t>
            </a:r>
            <a:r>
              <a:rPr lang="de-AT" dirty="0" err="1"/>
              <a:t>Graphenpartitionierung</a:t>
            </a:r>
            <a:r>
              <a:rPr lang="de-AT" dirty="0"/>
              <a:t> durch Aufteilung</a:t>
            </a:r>
          </a:p>
          <a:p>
            <a:r>
              <a:rPr lang="de-AT" dirty="0"/>
              <a:t>Häufigstes Anwendung des Graph-</a:t>
            </a:r>
            <a:r>
              <a:rPr lang="de-AT" dirty="0" err="1"/>
              <a:t>based</a:t>
            </a:r>
            <a:r>
              <a:rPr lang="de-AT" dirty="0"/>
              <a:t> </a:t>
            </a:r>
            <a:r>
              <a:rPr lang="de-AT" dirty="0" err="1"/>
              <a:t>Custering</a:t>
            </a:r>
            <a:r>
              <a:rPr lang="de-AT" dirty="0"/>
              <a:t>: Clique-</a:t>
            </a:r>
            <a:r>
              <a:rPr lang="de-AT" dirty="0" err="1"/>
              <a:t>based</a:t>
            </a:r>
            <a:r>
              <a:rPr lang="de-AT" dirty="0"/>
              <a:t> Clustering </a:t>
            </a:r>
          </a:p>
          <a:p>
            <a:pPr lvl="1"/>
            <a:r>
              <a:rPr lang="de-DE" dirty="0"/>
              <a:t>Nicht jeder Punkt kommt in einen Cluster vor</a:t>
            </a:r>
            <a:endParaRPr lang="de-AT" dirty="0"/>
          </a:p>
          <a:p>
            <a:pPr lvl="1"/>
            <a:r>
              <a:rPr lang="de-AT" dirty="0"/>
              <a:t>Beziehung zwischen Objekten</a:t>
            </a:r>
          </a:p>
          <a:p>
            <a:pPr lvl="1"/>
            <a:r>
              <a:rPr lang="de-AT" dirty="0"/>
              <a:t>Ähnlichkeiten</a:t>
            </a:r>
          </a:p>
          <a:p>
            <a:r>
              <a:rPr lang="de-DE" dirty="0"/>
              <a:t>Ablauf für Graph-</a:t>
            </a:r>
            <a:r>
              <a:rPr lang="de-DE" dirty="0" err="1"/>
              <a:t>based</a:t>
            </a:r>
            <a:r>
              <a:rPr lang="de-DE" dirty="0"/>
              <a:t> Clustering:</a:t>
            </a:r>
          </a:p>
          <a:p>
            <a:pPr lvl="1"/>
            <a:r>
              <a:rPr lang="de-AT" dirty="0"/>
              <a:t>Der Graph wird anhand der Daten initialisiert</a:t>
            </a:r>
          </a:p>
          <a:p>
            <a:pPr lvl="1"/>
            <a:r>
              <a:rPr lang="de-AT" dirty="0"/>
              <a:t>Durch die Minimierung der Kanten wird die beste Aufteilung gesucht</a:t>
            </a:r>
          </a:p>
          <a:p>
            <a:pPr lvl="1"/>
            <a:r>
              <a:rPr lang="de-AT" dirty="0"/>
              <a:t>Der Graphen wird  anhand der Trennlinie zerteilt</a:t>
            </a:r>
          </a:p>
          <a:p>
            <a:pPr lvl="1"/>
            <a:r>
              <a:rPr lang="de-AT" dirty="0"/>
              <a:t>Wiederholung:  bis die gewünschte Clusteranzahl erreicht ist </a:t>
            </a:r>
          </a:p>
          <a:p>
            <a:pPr marL="457200" lvl="1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2803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de-DE" dirty="0"/>
              <a:t>V</a:t>
            </a:r>
            <a:r>
              <a:rPr lang="de-AT" dirty="0" err="1"/>
              <a:t>orteil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liefert gute Ergebnisse</a:t>
            </a:r>
          </a:p>
          <a:p>
            <a:r>
              <a:rPr lang="de-DE" dirty="0"/>
              <a:t>Nachteile:</a:t>
            </a:r>
          </a:p>
          <a:p>
            <a:pPr lvl="1"/>
            <a:r>
              <a:rPr lang="de-AT" dirty="0"/>
              <a:t>Graph muss separat erstellt werden</a:t>
            </a:r>
          </a:p>
          <a:p>
            <a:r>
              <a:rPr lang="de-DE" dirty="0"/>
              <a:t>Distanzfunktion:</a:t>
            </a:r>
          </a:p>
          <a:p>
            <a:pPr lvl="1"/>
            <a:r>
              <a:rPr lang="de-DE" dirty="0"/>
              <a:t>Summe der Abstände der Teilgraphen</a:t>
            </a:r>
          </a:p>
          <a:p>
            <a:r>
              <a:rPr lang="de-DE" dirty="0"/>
              <a:t>Anwendungsgebiete:</a:t>
            </a:r>
          </a:p>
          <a:p>
            <a:pPr lvl="1"/>
            <a:r>
              <a:rPr lang="de-DE" dirty="0"/>
              <a:t>Berechnung von Beziehungen, Berechnung von bakteriellen Strukturen </a:t>
            </a: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356384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a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1346</Words>
  <Application>Microsoft Office PowerPoint</Application>
  <PresentationFormat>Breitbild</PresentationFormat>
  <Paragraphs>268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Trebuchet MS</vt:lpstr>
      <vt:lpstr>Wingdings</vt:lpstr>
      <vt:lpstr>Wingdings 3</vt:lpstr>
      <vt:lpstr>Facette</vt:lpstr>
      <vt:lpstr>Klassifikation und Clustering</vt:lpstr>
      <vt:lpstr>Clustering</vt:lpstr>
      <vt:lpstr>k-means-Clustering </vt:lpstr>
      <vt:lpstr>PowerPoint-Präsentation</vt:lpstr>
      <vt:lpstr>Hierarchisches Clustering</vt:lpstr>
      <vt:lpstr>PowerPoint-Präsentation</vt:lpstr>
      <vt:lpstr>PowerPoint-Präsentation</vt:lpstr>
      <vt:lpstr>Graph-based Clustering</vt:lpstr>
      <vt:lpstr>PowerPoint-Präsentation</vt:lpstr>
      <vt:lpstr>Self Organizing Maps</vt:lpstr>
      <vt:lpstr>PowerPoint-Präsentation</vt:lpstr>
      <vt:lpstr>Spectral Custering</vt:lpstr>
      <vt:lpstr>PowerPoint-Präsentation</vt:lpstr>
      <vt:lpstr>Klassifikation</vt:lpstr>
      <vt:lpstr>Bayes-Klassifikation</vt:lpstr>
      <vt:lpstr>PowerPoint-Präsentation</vt:lpstr>
      <vt:lpstr>Entscheidungsbäume</vt:lpstr>
      <vt:lpstr>PowerPoint-Präsentation</vt:lpstr>
      <vt:lpstr>Next-Neighbour-Klassifikation</vt:lpstr>
      <vt:lpstr>PowerPoint-Präsentation</vt:lpstr>
      <vt:lpstr>PowerPoint-Präsentation</vt:lpstr>
      <vt:lpstr>Distanzfunkionen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Klassifikation und Clustering</dc:title>
  <dc:creator>Philipp Krainer</dc:creator>
  <cp:lastModifiedBy>Philipp Krainer</cp:lastModifiedBy>
  <cp:revision>296</cp:revision>
  <cp:lastPrinted>2017-02-04T14:04:37Z</cp:lastPrinted>
  <dcterms:created xsi:type="dcterms:W3CDTF">2016-12-17T10:45:23Z</dcterms:created>
  <dcterms:modified xsi:type="dcterms:W3CDTF">2017-02-11T19:50:13Z</dcterms:modified>
</cp:coreProperties>
</file>