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2"/>
  </p:notesMasterIdLst>
  <p:sldIdLst>
    <p:sldId id="256" r:id="rId2"/>
    <p:sldId id="271" r:id="rId3"/>
    <p:sldId id="277" r:id="rId4"/>
    <p:sldId id="278" r:id="rId5"/>
    <p:sldId id="279" r:id="rId6"/>
    <p:sldId id="280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96B86-7F04-41CD-8F0F-DCFEA733C39E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5F2B3-6DCA-4C7C-9AF7-14AE4B103B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16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F2B3-6DCA-4C7C-9AF7-14AE4B103BD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33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FCC3EE01-B43B-44F9-94BE-862A999E6EC8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663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342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427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2132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7301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6861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6808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073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312B4E99-D005-4436-9A01-D2EF8C8A66E3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4724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FCC3EE01-B43B-44F9-94BE-862A999E6EC8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2696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595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987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170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54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849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339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CC3EE01-B43B-44F9-94BE-862A999E6EC8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6880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Klassifikation und Clustering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Philipp Krainer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87482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en-GB" dirty="0"/>
              <a:t>Next-Neighbour</a:t>
            </a:r>
            <a:r>
              <a:rPr lang="de-AT" dirty="0"/>
              <a:t>-Klassifikation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1"/>
            <a:ext cx="8596668" cy="4711762"/>
          </a:xfrm>
        </p:spPr>
        <p:txBody>
          <a:bodyPr/>
          <a:lstStyle/>
          <a:p>
            <a:r>
              <a:rPr lang="de-AT" dirty="0" smtClean="0"/>
              <a:t>?</a:t>
            </a:r>
          </a:p>
          <a:p>
            <a:r>
              <a:rPr lang="de-AT" dirty="0" smtClean="0"/>
              <a:t>Objekte </a:t>
            </a:r>
            <a:r>
              <a:rPr lang="de-AT" dirty="0"/>
              <a:t>werden anhand nähe liegenden Trainingsobjekten einer Klasse </a:t>
            </a:r>
            <a:r>
              <a:rPr lang="de-AT" dirty="0" smtClean="0"/>
              <a:t>zugeordnet</a:t>
            </a:r>
          </a:p>
          <a:p>
            <a:r>
              <a:rPr lang="de-AT" dirty="0" smtClean="0"/>
              <a:t>2 </a:t>
            </a:r>
            <a:r>
              <a:rPr lang="de-AT" dirty="0"/>
              <a:t>Arten:</a:t>
            </a:r>
          </a:p>
          <a:p>
            <a:pPr lvl="1"/>
            <a:r>
              <a:rPr lang="de-AT" dirty="0"/>
              <a:t>Unmittelbare Nachbarn werden herangezogen</a:t>
            </a:r>
          </a:p>
          <a:p>
            <a:pPr lvl="1"/>
            <a:r>
              <a:rPr lang="de-AT" dirty="0"/>
              <a:t>Weiter entfernte Nachbarn werden herangezogen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08" y="4100975"/>
            <a:ext cx="2726051" cy="1797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32" y="4100975"/>
            <a:ext cx="2730579" cy="1797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3925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Einleitung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9216000" cy="3880773"/>
          </a:xfrm>
        </p:spPr>
        <p:txBody>
          <a:bodyPr/>
          <a:lstStyle/>
          <a:p>
            <a:r>
              <a:rPr lang="de-AT" dirty="0"/>
              <a:t>Bedeutung von Klassifikation und Clustering hat in den letzten </a:t>
            </a:r>
            <a:r>
              <a:rPr lang="de-AT" dirty="0" smtClean="0"/>
              <a:t>Jahren erheblich </a:t>
            </a:r>
            <a:r>
              <a:rPr lang="de-AT" dirty="0"/>
              <a:t>zugenommen:</a:t>
            </a:r>
          </a:p>
          <a:p>
            <a:pPr lvl="1"/>
            <a:r>
              <a:rPr lang="de-AT" dirty="0"/>
              <a:t>Die </a:t>
            </a:r>
            <a:r>
              <a:rPr lang="de-AT" dirty="0" smtClean="0"/>
              <a:t>Daten </a:t>
            </a:r>
            <a:r>
              <a:rPr lang="de-AT" dirty="0"/>
              <a:t>werden immer größer und komplexer</a:t>
            </a:r>
          </a:p>
          <a:p>
            <a:pPr lvl="1"/>
            <a:r>
              <a:rPr lang="de-AT" dirty="0"/>
              <a:t>Neue Algorithmen müssen gefunden werden und bestehende verbessert </a:t>
            </a:r>
            <a:r>
              <a:rPr lang="de-AT" dirty="0" smtClean="0"/>
              <a:t>werden</a:t>
            </a:r>
            <a:endParaRPr lang="de-AT" dirty="0"/>
          </a:p>
          <a:p>
            <a:r>
              <a:rPr lang="de-AT" dirty="0" smtClean="0"/>
              <a:t>Welche bedeutenden Klassifikations- und Clustering-Algorithmen gibt es?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7136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de-AT" dirty="0" smtClean="0"/>
              <a:t>Clustering (</a:t>
            </a:r>
            <a:r>
              <a:rPr lang="de-AT" dirty="0" err="1" smtClean="0"/>
              <a:t>unüberwachtes</a:t>
            </a:r>
            <a:r>
              <a:rPr lang="de-AT" dirty="0" smtClean="0"/>
              <a:t> Lernen)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1"/>
            <a:ext cx="8596668" cy="4711762"/>
          </a:xfrm>
        </p:spPr>
        <p:txBody>
          <a:bodyPr>
            <a:normAutofit/>
          </a:bodyPr>
          <a:lstStyle/>
          <a:p>
            <a:r>
              <a:rPr lang="de-DE" dirty="0"/>
              <a:t>Ziel der Clusteranalyse ist es Gruppen anhand von Distanzen in den Daten zu finden</a:t>
            </a:r>
          </a:p>
          <a:p>
            <a:r>
              <a:rPr lang="de-DE" dirty="0"/>
              <a:t>Ein Cluster ist definiert als eine Menge von Objekten mit hoher Ähnlichkeit</a:t>
            </a:r>
          </a:p>
          <a:p>
            <a:r>
              <a:rPr lang="de-DE" dirty="0"/>
              <a:t>Die Objekte innerhalb eines Clusters sollen dabei möglichst ähnlich sein, wogegen Objekte verschiedener Cluster möglichst unähnlich sein </a:t>
            </a:r>
            <a:r>
              <a:rPr lang="de-DE" dirty="0" smtClean="0"/>
              <a:t>sollen</a:t>
            </a:r>
            <a:endParaRPr lang="de-AT" dirty="0" smtClean="0">
              <a:sym typeface="Wingdings" panose="05000000000000000000" pitchFamily="2" charset="2"/>
            </a:endParaRPr>
          </a:p>
          <a:p>
            <a:r>
              <a:rPr lang="de-AT" dirty="0" smtClean="0">
                <a:sym typeface="Wingdings" panose="05000000000000000000" pitchFamily="2" charset="2"/>
              </a:rPr>
              <a:t>2 Varianten:</a:t>
            </a:r>
            <a:endParaRPr lang="de-AT" dirty="0">
              <a:sym typeface="Wingdings" panose="05000000000000000000" pitchFamily="2" charset="2"/>
            </a:endParaRPr>
          </a:p>
          <a:p>
            <a:pPr lvl="1"/>
            <a:r>
              <a:rPr lang="de-AT" dirty="0">
                <a:sym typeface="Wingdings" panose="05000000000000000000" pitchFamily="2" charset="2"/>
              </a:rPr>
              <a:t>Partitionierung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Hierarchisches Clustering</a:t>
            </a:r>
          </a:p>
          <a:p>
            <a:r>
              <a:rPr lang="de-DE" dirty="0">
                <a:sym typeface="Wingdings" panose="05000000000000000000" pitchFamily="2" charset="2"/>
              </a:rPr>
              <a:t>A</a:t>
            </a:r>
            <a:r>
              <a:rPr lang="de-AT" dirty="0" err="1">
                <a:sym typeface="Wingdings" panose="05000000000000000000" pitchFamily="2" charset="2"/>
              </a:rPr>
              <a:t>lgorithmen</a:t>
            </a:r>
            <a:r>
              <a:rPr lang="de-AT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k</a:t>
            </a:r>
            <a:r>
              <a:rPr lang="de-AT" dirty="0">
                <a:sym typeface="Wingdings" panose="05000000000000000000" pitchFamily="2" charset="2"/>
              </a:rPr>
              <a:t>-</a:t>
            </a:r>
            <a:r>
              <a:rPr lang="de-AT" dirty="0" err="1">
                <a:sym typeface="Wingdings" panose="05000000000000000000" pitchFamily="2" charset="2"/>
              </a:rPr>
              <a:t>means</a:t>
            </a:r>
            <a:endParaRPr lang="de-AT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H</a:t>
            </a:r>
            <a:r>
              <a:rPr lang="de-AT" dirty="0" err="1">
                <a:sym typeface="Wingdings" panose="05000000000000000000" pitchFamily="2" charset="2"/>
              </a:rPr>
              <a:t>ierachisches</a:t>
            </a:r>
            <a:r>
              <a:rPr lang="de-AT" dirty="0">
                <a:sym typeface="Wingdings" panose="05000000000000000000" pitchFamily="2" charset="2"/>
              </a:rPr>
              <a:t> Clustering</a:t>
            </a:r>
          </a:p>
          <a:p>
            <a:pPr lvl="1"/>
            <a:r>
              <a:rPr lang="de-DE" dirty="0" err="1" smtClean="0">
                <a:sym typeface="Wingdings" panose="05000000000000000000" pitchFamily="2" charset="2"/>
              </a:rPr>
              <a:t>Self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Organizing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Maps</a:t>
            </a:r>
            <a:endParaRPr lang="de-AT" dirty="0">
              <a:sym typeface="Wingdings" panose="05000000000000000000" pitchFamily="2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8275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de-AT" dirty="0"/>
              <a:t>k-</a:t>
            </a:r>
            <a:r>
              <a:rPr lang="de-AT" dirty="0" err="1"/>
              <a:t>means</a:t>
            </a:r>
            <a:r>
              <a:rPr lang="de-AT" dirty="0"/>
              <a:t>-Clustering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1"/>
            <a:ext cx="8596668" cy="4711762"/>
          </a:xfrm>
        </p:spPr>
        <p:txBody>
          <a:bodyPr>
            <a:normAutofit/>
          </a:bodyPr>
          <a:lstStyle/>
          <a:p>
            <a:r>
              <a:rPr lang="de-AT" dirty="0"/>
              <a:t>Partitionierungs-Algorithmus</a:t>
            </a:r>
          </a:p>
          <a:p>
            <a:r>
              <a:rPr lang="de-DE" dirty="0"/>
              <a:t>C</a:t>
            </a:r>
            <a:r>
              <a:rPr lang="de-AT" dirty="0" err="1"/>
              <a:t>luster</a:t>
            </a:r>
            <a:r>
              <a:rPr lang="de-AT" dirty="0"/>
              <a:t> werden anhand von </a:t>
            </a:r>
            <a:r>
              <a:rPr lang="de-AT" dirty="0" smtClean="0"/>
              <a:t>Distanzen der Daten bestimmt</a:t>
            </a:r>
            <a:endParaRPr lang="de-AT" dirty="0"/>
          </a:p>
          <a:p>
            <a:r>
              <a:rPr lang="de-DE" dirty="0"/>
              <a:t>D</a:t>
            </a:r>
            <a:r>
              <a:rPr lang="de-AT" dirty="0" err="1"/>
              <a:t>ie</a:t>
            </a:r>
            <a:r>
              <a:rPr lang="de-AT" dirty="0"/>
              <a:t> Anzahl der Cluster vom Anwender gewählt, kann mithilfe von heuristischen Funktionen geschätzt </a:t>
            </a:r>
            <a:r>
              <a:rPr lang="de-AT" dirty="0" smtClean="0"/>
              <a:t>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" t="-572" r="5532" b="572"/>
          <a:stretch/>
        </p:blipFill>
        <p:spPr>
          <a:xfrm>
            <a:off x="677334" y="2851413"/>
            <a:ext cx="4516835" cy="2558296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332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de-AT" dirty="0"/>
              <a:t>Hierarchisches Clustering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1"/>
            <a:ext cx="9107690" cy="4711762"/>
          </a:xfrm>
        </p:spPr>
        <p:txBody>
          <a:bodyPr>
            <a:normAutofit/>
          </a:bodyPr>
          <a:lstStyle/>
          <a:p>
            <a:r>
              <a:rPr lang="de-AT" dirty="0"/>
              <a:t>hierarchische Baumstruktur wird verwendet um die Cluster darzustellen</a:t>
            </a:r>
          </a:p>
          <a:p>
            <a:r>
              <a:rPr lang="de-AT" dirty="0"/>
              <a:t>Knoten und Blätter stellen jeweils Teilmengen des übergeordneten Knotens dar </a:t>
            </a:r>
          </a:p>
          <a:p>
            <a:r>
              <a:rPr lang="de-AT" dirty="0" smtClean="0"/>
              <a:t>Der Wurzelknoten </a:t>
            </a:r>
            <a:r>
              <a:rPr lang="de-AT" dirty="0"/>
              <a:t>repräsentiert die gesamte </a:t>
            </a:r>
            <a:r>
              <a:rPr lang="de-AT" dirty="0" smtClean="0"/>
              <a:t>Daten und </a:t>
            </a:r>
            <a:r>
              <a:rPr lang="de-AT" dirty="0"/>
              <a:t>die Blätter der einzelnen Objekte</a:t>
            </a:r>
          </a:p>
          <a:p>
            <a:r>
              <a:rPr lang="de-AT" dirty="0" err="1"/>
              <a:t>bottom-up</a:t>
            </a:r>
            <a:r>
              <a:rPr lang="de-AT" dirty="0"/>
              <a:t> und top-down Verfahren</a:t>
            </a:r>
          </a:p>
          <a:p>
            <a:r>
              <a:rPr lang="de-AT" dirty="0"/>
              <a:t>Link-Arten:</a:t>
            </a:r>
          </a:p>
          <a:p>
            <a:pPr lvl="1"/>
            <a:r>
              <a:rPr lang="de-AT" dirty="0"/>
              <a:t>Single-Link</a:t>
            </a:r>
          </a:p>
          <a:p>
            <a:pPr lvl="1"/>
            <a:r>
              <a:rPr lang="de-AT" dirty="0"/>
              <a:t>Average-Link </a:t>
            </a:r>
          </a:p>
          <a:p>
            <a:pPr lvl="1"/>
            <a:r>
              <a:rPr lang="de-AT" dirty="0" err="1"/>
              <a:t>Complete</a:t>
            </a:r>
            <a:r>
              <a:rPr lang="de-AT" dirty="0"/>
              <a:t>-Link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36" y="2741013"/>
            <a:ext cx="3981450" cy="3171825"/>
          </a:xfrm>
          <a:prstGeom prst="rect">
            <a:avLst/>
          </a:prstGeom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6308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en-US" dirty="0"/>
              <a:t>Self Organizing Maps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1"/>
            <a:ext cx="8596668" cy="4711762"/>
          </a:xfrm>
        </p:spPr>
        <p:txBody>
          <a:bodyPr>
            <a:normAutofit/>
          </a:bodyPr>
          <a:lstStyle/>
          <a:p>
            <a:r>
              <a:rPr lang="de-DE" dirty="0"/>
              <a:t>Partitionierungsalgorithmus</a:t>
            </a:r>
          </a:p>
          <a:p>
            <a:r>
              <a:rPr lang="de-DE" dirty="0"/>
              <a:t>Reduktion der Dimensionalität durch Projektion. Mapping von multidimensionalen Daten auf </a:t>
            </a:r>
            <a:r>
              <a:rPr lang="de-DE" dirty="0" err="1"/>
              <a:t>z.B</a:t>
            </a:r>
            <a:r>
              <a:rPr lang="de-DE" dirty="0"/>
              <a:t> 2D-Gitter verbunden mit einer Parameterreduktion</a:t>
            </a:r>
          </a:p>
          <a:p>
            <a:r>
              <a:rPr lang="de-DE" dirty="0"/>
              <a:t>Ist ein selbstlernender Algorithmus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6</a:t>
            </a:fld>
            <a:endParaRPr lang="de-AT" dirty="0"/>
          </a:p>
        </p:txBody>
      </p:sp>
      <p:pic>
        <p:nvPicPr>
          <p:cNvPr id="1026" name="Picture 2" descr="Bildergebnis für self organizing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342015"/>
            <a:ext cx="3188987" cy="229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03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>
            <a:normAutofit/>
          </a:bodyPr>
          <a:lstStyle/>
          <a:p>
            <a:r>
              <a:rPr lang="de-AT" dirty="0" smtClean="0"/>
              <a:t>Klassifikation (überwachtes Lernen)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1"/>
            <a:ext cx="7913329" cy="4711762"/>
          </a:xfrm>
        </p:spPr>
        <p:txBody>
          <a:bodyPr>
            <a:normAutofit/>
          </a:bodyPr>
          <a:lstStyle/>
          <a:p>
            <a:r>
              <a:rPr lang="de-DE" dirty="0"/>
              <a:t>Ziel der Klassifikation ist es Daten in Klassen einzuteilen</a:t>
            </a:r>
          </a:p>
          <a:p>
            <a:r>
              <a:rPr lang="de-DE" dirty="0"/>
              <a:t>Mithilfe von Trainingsdaten wird ein Klassenmodell aufgebaut und </a:t>
            </a:r>
            <a:r>
              <a:rPr lang="de-DE" dirty="0" err="1" smtClean="0"/>
              <a:t>gegebenfalls</a:t>
            </a:r>
            <a:r>
              <a:rPr lang="de-DE" dirty="0" smtClean="0"/>
              <a:t> </a:t>
            </a:r>
            <a:r>
              <a:rPr lang="de-DE" dirty="0"/>
              <a:t>korrigiert bis bei den Testdaten nur eine geringe Fehlerrate erreicht wird</a:t>
            </a:r>
          </a:p>
          <a:p>
            <a:r>
              <a:rPr lang="de-DE" dirty="0"/>
              <a:t>Die Klassen als auch die Zugehörigkeit der Trainingsdaten zu einer dieser Klassen sind vorher bekannt</a:t>
            </a:r>
          </a:p>
          <a:p>
            <a:r>
              <a:rPr lang="de-DE" dirty="0" smtClean="0"/>
              <a:t>Bei </a:t>
            </a:r>
            <a:r>
              <a:rPr lang="de-DE" dirty="0"/>
              <a:t>ausreichender Klassifikationsgüte können unbekannte Objekte anhand ihrer Eigenschaften den Klassen zugeordnet werden</a:t>
            </a:r>
          </a:p>
          <a:p>
            <a:r>
              <a:rPr lang="de-DE" dirty="0"/>
              <a:t>Häufig verwendete Algorithmen sind:</a:t>
            </a:r>
          </a:p>
          <a:p>
            <a:pPr lvl="1"/>
            <a:r>
              <a:rPr lang="de-DE" dirty="0" err="1"/>
              <a:t>Bayes</a:t>
            </a:r>
            <a:endParaRPr lang="de-DE" dirty="0"/>
          </a:p>
          <a:p>
            <a:pPr lvl="1"/>
            <a:r>
              <a:rPr lang="de-DE" dirty="0"/>
              <a:t>Entscheidungsbäume</a:t>
            </a:r>
          </a:p>
          <a:p>
            <a:pPr lvl="1"/>
            <a:r>
              <a:rPr lang="de-DE" dirty="0"/>
              <a:t>k-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Neigbour</a:t>
            </a:r>
            <a:endParaRPr lang="de-DE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0039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de-AT" dirty="0" err="1"/>
              <a:t>Bayes</a:t>
            </a:r>
            <a:r>
              <a:rPr lang="de-AT" dirty="0"/>
              <a:t>-Klassifikation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29601"/>
                <a:ext cx="7502839" cy="4724462"/>
              </a:xfrm>
            </p:spPr>
            <p:txBody>
              <a:bodyPr>
                <a:normAutofit/>
              </a:bodyPr>
              <a:lstStyle/>
              <a:p>
                <a:r>
                  <a:rPr lang="de-AT" dirty="0"/>
                  <a:t>Hier wird der naiver </a:t>
                </a:r>
                <a:r>
                  <a:rPr lang="de-AT" dirty="0" err="1"/>
                  <a:t>Bayes-Klassifikator</a:t>
                </a:r>
                <a:r>
                  <a:rPr lang="de-AT" dirty="0"/>
                  <a:t> vorgestellt, welcher auf bedingte Wahrscheinlichkeiten basiert</a:t>
                </a:r>
              </a:p>
              <a:p>
                <a:r>
                  <a:rPr lang="de-AT" dirty="0"/>
                  <a:t>Berechnung der Wahrscheinlichkeiten mit Hilfe des Satzes von </a:t>
                </a:r>
                <a:r>
                  <a:rPr lang="de-AT" dirty="0" err="1"/>
                  <a:t>Bayes</a:t>
                </a:r>
                <a:r>
                  <a:rPr lang="de-AT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AT">
                        <a:latin typeface="Cambria Math" panose="02040503050406030204" pitchFamily="18" charset="0"/>
                      </a:rPr>
                      <m:t>P</m:t>
                    </m:r>
                    <m:r>
                      <a:rPr lang="de-AT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AT">
                        <a:latin typeface="Cambria Math" panose="02040503050406030204" pitchFamily="18" charset="0"/>
                      </a:rPr>
                      <m:t>X</m:t>
                    </m:r>
                    <m:r>
                      <a:rPr lang="de-AT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de-AT">
                        <a:latin typeface="Cambria Math" panose="02040503050406030204" pitchFamily="18" charset="0"/>
                      </a:rPr>
                      <m:t>Y</m:t>
                    </m:r>
                    <m:r>
                      <a:rPr lang="de-AT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A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AT" i="1" dirty="0"/>
              </a:p>
              <a:p>
                <a:r>
                  <a:rPr lang="de-DE" dirty="0"/>
                  <a:t>Annahme: Eigenschaften sind unabhängig</a:t>
                </a:r>
                <a:endParaRPr lang="de-AT" dirty="0"/>
              </a:p>
              <a:p>
                <a:pPr marL="0" indent="0">
                  <a:buNone/>
                </a:pPr>
                <a:endParaRPr lang="de-AT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29601"/>
                <a:ext cx="7502839" cy="4724462"/>
              </a:xfrm>
              <a:blipFill rotWithShape="0">
                <a:blip r:embed="rId2"/>
                <a:stretch>
                  <a:fillRect l="-162" t="-7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8</a:t>
            </a:fld>
            <a:endParaRPr lang="de-AT" dirty="0"/>
          </a:p>
        </p:txBody>
      </p:sp>
      <p:pic>
        <p:nvPicPr>
          <p:cNvPr id="6" name="Picture 5" descr="trainparams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0" r="8064"/>
          <a:stretch>
            <a:fillRect/>
          </a:stretch>
        </p:blipFill>
        <p:spPr bwMode="auto">
          <a:xfrm>
            <a:off x="677334" y="3631189"/>
            <a:ext cx="3935855" cy="220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50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de-AT" dirty="0"/>
              <a:t>Entscheidungsbäume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3" y="1329600"/>
            <a:ext cx="9180000" cy="4718988"/>
          </a:xfrm>
        </p:spPr>
        <p:txBody>
          <a:bodyPr>
            <a:normAutofit/>
          </a:bodyPr>
          <a:lstStyle/>
          <a:p>
            <a:r>
              <a:rPr lang="de-AT" dirty="0"/>
              <a:t>Klassifikation anhand von (binären) Baumstrukturen </a:t>
            </a:r>
          </a:p>
          <a:p>
            <a:r>
              <a:rPr lang="de-DE" dirty="0"/>
              <a:t>Die Daten werden mithilfe von Tests aufgeteilt (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)</a:t>
            </a:r>
          </a:p>
          <a:p>
            <a:r>
              <a:rPr lang="de-DE" dirty="0"/>
              <a:t>Die Entscheidungsbäume stellen eine Sammlung von Regeln </a:t>
            </a:r>
            <a:r>
              <a:rPr lang="de-DE" dirty="0" smtClean="0"/>
              <a:t>dar</a:t>
            </a:r>
          </a:p>
          <a:p>
            <a:r>
              <a:rPr lang="de-DE" dirty="0" err="1">
                <a:sym typeface="Wingdings" panose="05000000000000000000" pitchFamily="2" charset="2"/>
              </a:rPr>
              <a:t>Overfitting</a:t>
            </a:r>
            <a:r>
              <a:rPr lang="de-DE" dirty="0">
                <a:sym typeface="Wingdings" panose="05000000000000000000" pitchFamily="2" charset="2"/>
              </a:rPr>
              <a:t>: Es wird kein vollständiger Baum erstellt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Pruning</a:t>
            </a:r>
            <a:r>
              <a:rPr lang="de-AT" dirty="0">
                <a:sym typeface="Wingdings" panose="05000000000000000000" pitchFamily="2" charset="2"/>
              </a:rPr>
              <a:t> (Vermeidung von </a:t>
            </a:r>
            <a:r>
              <a:rPr lang="de-AT" dirty="0" err="1">
                <a:sym typeface="Wingdings" panose="05000000000000000000" pitchFamily="2" charset="2"/>
              </a:rPr>
              <a:t>Overfitting</a:t>
            </a:r>
            <a:r>
              <a:rPr lang="de-AT" dirty="0">
                <a:sym typeface="Wingdings" panose="05000000000000000000" pitchFamily="2" charset="2"/>
              </a:rPr>
              <a:t>):</a:t>
            </a: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Pre-Pruning</a:t>
            </a:r>
            <a:r>
              <a:rPr lang="de-AT" dirty="0">
                <a:sym typeface="Wingdings" panose="05000000000000000000" pitchFamily="2" charset="2"/>
              </a:rPr>
              <a:t>: Aufbau wird vorzeitig gestoppt 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Post-</a:t>
            </a:r>
            <a:r>
              <a:rPr lang="de-AT" dirty="0" err="1">
                <a:sym typeface="Wingdings" panose="05000000000000000000" pitchFamily="2" charset="2"/>
              </a:rPr>
              <a:t>Pruning</a:t>
            </a:r>
            <a:r>
              <a:rPr lang="de-AT" dirty="0">
                <a:sym typeface="Wingdings" panose="05000000000000000000" pitchFamily="2" charset="2"/>
              </a:rPr>
              <a:t>: Baum wird vereinfacht (Knoten durch Blätter ersetzt</a:t>
            </a:r>
            <a:r>
              <a:rPr lang="de-AT" dirty="0" smtClean="0">
                <a:sym typeface="Wingdings" panose="05000000000000000000" pitchFamily="2" charset="2"/>
              </a:rPr>
              <a:t>)</a:t>
            </a:r>
            <a:endParaRPr lang="de-AT" dirty="0"/>
          </a:p>
          <a:p>
            <a:pPr marL="457200" lvl="1" indent="0">
              <a:buNone/>
            </a:pPr>
            <a:endParaRPr lang="de-AT" dirty="0">
              <a:sym typeface="Wingdings" panose="05000000000000000000" pitchFamily="2" charset="2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4499554"/>
            <a:ext cx="6388004" cy="2222522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771624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425</Words>
  <Application>Microsoft Office PowerPoint</Application>
  <PresentationFormat>Breitbild</PresentationFormat>
  <Paragraphs>84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Trebuchet MS</vt:lpstr>
      <vt:lpstr>Wingdings</vt:lpstr>
      <vt:lpstr>Wingdings 3</vt:lpstr>
      <vt:lpstr>Facette</vt:lpstr>
      <vt:lpstr>Klassifikation und Clustering</vt:lpstr>
      <vt:lpstr>Einleitung</vt:lpstr>
      <vt:lpstr>Clustering (unüberwachtes Lernen)</vt:lpstr>
      <vt:lpstr>k-means-Clustering </vt:lpstr>
      <vt:lpstr>Hierarchisches Clustering</vt:lpstr>
      <vt:lpstr>Self Organizing Maps</vt:lpstr>
      <vt:lpstr>Klassifikation (überwachtes Lernen)</vt:lpstr>
      <vt:lpstr>Bayes-Klassifikation</vt:lpstr>
      <vt:lpstr>Entscheidungsbäume</vt:lpstr>
      <vt:lpstr>Next-Neighbour-Klassifikation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Klassifikation und Clustering</dc:title>
  <dc:creator>Philipp Krainer</dc:creator>
  <cp:lastModifiedBy>Philipp Krainer</cp:lastModifiedBy>
  <cp:revision>194</cp:revision>
  <dcterms:created xsi:type="dcterms:W3CDTF">2016-12-17T10:45:23Z</dcterms:created>
  <dcterms:modified xsi:type="dcterms:W3CDTF">2017-02-11T10:18:28Z</dcterms:modified>
</cp:coreProperties>
</file>