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56" r:id="rId2"/>
    <p:sldId id="271" r:id="rId3"/>
    <p:sldId id="276" r:id="rId4"/>
    <p:sldId id="277" r:id="rId5"/>
    <p:sldId id="278" r:id="rId6"/>
    <p:sldId id="281" r:id="rId7"/>
    <p:sldId id="279" r:id="rId8"/>
    <p:sldId id="282" r:id="rId9"/>
    <p:sldId id="280" r:id="rId10"/>
    <p:sldId id="272" r:id="rId11"/>
    <p:sldId id="258" r:id="rId12"/>
    <p:sldId id="259" r:id="rId13"/>
    <p:sldId id="283" r:id="rId14"/>
    <p:sldId id="260" r:id="rId15"/>
    <p:sldId id="275" r:id="rId16"/>
    <p:sldId id="261" r:id="rId17"/>
    <p:sldId id="28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F2B3-6DCA-4C7C-9AF7-14AE4B103B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Philipp Krainer, 21.12.2016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Klassifikation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Allgemeines und Algorithmen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 smtClean="0"/>
              <a:t>21.12.2016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55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Allgemeines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7913329" cy="3880773"/>
          </a:xfrm>
        </p:spPr>
        <p:txBody>
          <a:bodyPr>
            <a:normAutofit/>
          </a:bodyPr>
          <a:lstStyle/>
          <a:p>
            <a:r>
              <a:rPr lang="de-AT" dirty="0" smtClean="0"/>
              <a:t>Klassifikation ordnet Daten Klassen zu </a:t>
            </a:r>
          </a:p>
          <a:p>
            <a:r>
              <a:rPr lang="de-AT" dirty="0" smtClean="0"/>
              <a:t>Klassifikation läuft in 2 Phasen ab </a:t>
            </a:r>
          </a:p>
          <a:p>
            <a:pPr lvl="1"/>
            <a:r>
              <a:rPr lang="de-AT" dirty="0" smtClean="0"/>
              <a:t>1. Phase: Anhand </a:t>
            </a:r>
            <a:r>
              <a:rPr lang="de-AT" dirty="0"/>
              <a:t>T</a:t>
            </a:r>
            <a:r>
              <a:rPr lang="de-AT" dirty="0" smtClean="0"/>
              <a:t>rainingsdaten wird ein Klassenmodell aufgebaut</a:t>
            </a:r>
          </a:p>
          <a:p>
            <a:pPr lvl="1"/>
            <a:r>
              <a:rPr lang="de-AT" dirty="0" smtClean="0"/>
              <a:t>2. Phase: Mithilfe des Klassenmodells werden unbekannte Daten zugeordnet</a:t>
            </a:r>
          </a:p>
          <a:p>
            <a:r>
              <a:rPr lang="de-AT" dirty="0" smtClean="0"/>
              <a:t>Die Qualität wird durch eine Gütefunktion definiert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03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3289"/>
                <a:ext cx="7502839" cy="3880773"/>
              </a:xfrm>
            </p:spPr>
            <p:txBody>
              <a:bodyPr>
                <a:normAutofit/>
              </a:bodyPr>
              <a:lstStyle/>
              <a:p>
                <a:r>
                  <a:rPr lang="de-AT" dirty="0" smtClean="0"/>
                  <a:t>Der Algorithmus wird </a:t>
                </a:r>
                <a:r>
                  <a:rPr lang="de-AT" i="1" dirty="0" smtClean="0"/>
                  <a:t>naiver </a:t>
                </a:r>
                <a:r>
                  <a:rPr lang="de-AT" dirty="0" err="1" smtClean="0"/>
                  <a:t>Bayes-Klassifikator</a:t>
                </a:r>
                <a:r>
                  <a:rPr lang="de-AT" i="1" dirty="0" smtClean="0"/>
                  <a:t> </a:t>
                </a:r>
                <a:r>
                  <a:rPr lang="de-AT" dirty="0" smtClean="0"/>
                  <a:t>genannt</a:t>
                </a:r>
              </a:p>
              <a:p>
                <a:r>
                  <a:rPr lang="de-AT" dirty="0" smtClean="0"/>
                  <a:t>Satz </a:t>
                </a:r>
                <a:r>
                  <a:rPr lang="de-AT" dirty="0"/>
                  <a:t>von </a:t>
                </a:r>
                <a:r>
                  <a:rPr lang="de-AT" dirty="0" err="1"/>
                  <a:t>Bayes</a:t>
                </a:r>
                <a:r>
                  <a:rPr lang="de-A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 smtClean="0"/>
              </a:p>
              <a:p>
                <a:r>
                  <a:rPr lang="de-AT" dirty="0" smtClean="0"/>
                  <a:t>Eigenschaften</a:t>
                </a:r>
                <a:r>
                  <a:rPr lang="de-AT" i="1" dirty="0" smtClean="0"/>
                  <a:t>:</a:t>
                </a:r>
              </a:p>
              <a:p>
                <a:pPr lvl="1"/>
                <a:r>
                  <a:rPr lang="de-AT" dirty="0" smtClean="0"/>
                  <a:t>Ein Objekt wird einer Klasse zugewiesen, </a:t>
                </a:r>
                <a:r>
                  <a:rPr lang="de-AT" dirty="0"/>
                  <a:t>wenn die </a:t>
                </a:r>
                <a:r>
                  <a:rPr lang="de-AT" dirty="0" smtClean="0"/>
                  <a:t>Wahrscheinlichkeit ein </a:t>
                </a:r>
                <a:r>
                  <a:rPr lang="de-AT" dirty="0"/>
                  <a:t>Maximum </a:t>
                </a:r>
                <a:r>
                  <a:rPr lang="de-AT" dirty="0" smtClean="0"/>
                  <a:t>darstellt</a:t>
                </a:r>
              </a:p>
              <a:p>
                <a:pPr lvl="1"/>
                <a:r>
                  <a:rPr lang="de-AT" dirty="0" smtClean="0"/>
                  <a:t>Wahrscheinlichkeit wird anhand der Trainingsdaten bestimmt</a:t>
                </a:r>
              </a:p>
              <a:p>
                <a:pPr lvl="1"/>
                <a:r>
                  <a:rPr lang="de-AT" dirty="0" smtClean="0"/>
                  <a:t>Annahme: die Attribute sind unabhängig</a:t>
                </a:r>
              </a:p>
              <a:p>
                <a:r>
                  <a:rPr lang="de-AT" dirty="0" smtClean="0"/>
                  <a:t>Nicht sehr effizient</a:t>
                </a:r>
              </a:p>
              <a:p>
                <a:endParaRPr lang="de-AT" dirty="0" smtClean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3289"/>
                <a:ext cx="7502839" cy="3880773"/>
              </a:xfrm>
              <a:blipFill rotWithShape="0">
                <a:blip r:embed="rId2"/>
                <a:stretch>
                  <a:fillRect l="-162" t="-11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Bayes</a:t>
            </a:r>
            <a:r>
              <a:rPr lang="de-DE" dirty="0" smtClean="0"/>
              <a:t>-Klassifikation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</a:p>
          <a:p>
            <a:pPr lvl="1"/>
            <a:r>
              <a:rPr lang="de-DE" dirty="0" smtClean="0"/>
              <a:t>Bildung eines Klassenmodells anhand der Trainingsdaten</a:t>
            </a:r>
          </a:p>
          <a:p>
            <a:pPr lvl="1"/>
            <a:r>
              <a:rPr lang="de-DE" dirty="0" smtClean="0"/>
              <a:t>Zuordnung der einzelnen Objekte mit Hilfe der Trainingsdaten bezugnehmend auf deren </a:t>
            </a:r>
            <a:r>
              <a:rPr lang="de-DE" dirty="0" err="1" smtClean="0"/>
              <a:t>Klassenwarscheindlichkeiten</a:t>
            </a:r>
            <a:endParaRPr lang="de-DE" dirty="0" smtClean="0"/>
          </a:p>
          <a:p>
            <a:pPr lvl="1"/>
            <a:r>
              <a:rPr lang="de-DE" dirty="0" smtClean="0"/>
              <a:t>Wenn die Objekte vollständig zugeordnet sind, stoppt der Algorithmus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28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2160588"/>
            <a:ext cx="9180000" cy="3888000"/>
          </a:xfrm>
        </p:spPr>
        <p:txBody>
          <a:bodyPr>
            <a:normAutofit/>
          </a:bodyPr>
          <a:lstStyle/>
          <a:p>
            <a:r>
              <a:rPr lang="de-AT" dirty="0" smtClean="0"/>
              <a:t>Klassifikation anhand von (binären) Baumstrukturen </a:t>
            </a:r>
          </a:p>
          <a:p>
            <a:r>
              <a:rPr lang="de-AT" dirty="0" smtClean="0"/>
              <a:t>Der Wurzelknoten wird schrittweise zerlegt und in Blätter eingeteilt</a:t>
            </a:r>
            <a:endParaRPr lang="de-AT" dirty="0"/>
          </a:p>
          <a:p>
            <a:r>
              <a:rPr lang="de-AT" dirty="0" smtClean="0"/>
              <a:t>Durch verfrühte Konvergenz wird kein vollständiger Baum aufgebaut </a:t>
            </a:r>
            <a:r>
              <a:rPr lang="de-AT" dirty="0" smtClean="0">
                <a:sym typeface="Wingdings" panose="05000000000000000000" pitchFamily="2" charset="2"/>
              </a:rPr>
              <a:t> </a:t>
            </a:r>
            <a:r>
              <a:rPr lang="de-AT" dirty="0" err="1" smtClean="0">
                <a:sym typeface="Wingdings" panose="05000000000000000000" pitchFamily="2" charset="2"/>
              </a:rPr>
              <a:t>Overfitting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AT" dirty="0" err="1" smtClean="0">
                <a:sym typeface="Wingdings" panose="05000000000000000000" pitchFamily="2" charset="2"/>
              </a:rPr>
              <a:t>Pruning</a:t>
            </a:r>
            <a:r>
              <a:rPr lang="de-AT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AT" dirty="0" err="1" smtClean="0">
                <a:sym typeface="Wingdings" panose="05000000000000000000" pitchFamily="2" charset="2"/>
              </a:rPr>
              <a:t>Pre-Pruning</a:t>
            </a:r>
            <a:r>
              <a:rPr lang="de-AT" dirty="0" smtClean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Post-</a:t>
            </a:r>
            <a:r>
              <a:rPr lang="de-AT" dirty="0" err="1" smtClean="0">
                <a:sym typeface="Wingdings" panose="05000000000000000000" pitchFamily="2" charset="2"/>
              </a:rPr>
              <a:t>Pruning</a:t>
            </a:r>
            <a:r>
              <a:rPr lang="de-AT" dirty="0" smtClean="0">
                <a:sym typeface="Wingdings" panose="05000000000000000000" pitchFamily="2" charset="2"/>
              </a:rPr>
              <a:t>: Baum wird vereinfacht (Knoten durch Blätter ersetzt)</a:t>
            </a:r>
          </a:p>
          <a:p>
            <a:endParaRPr lang="de-AT" dirty="0" smtClean="0">
              <a:sym typeface="Wingdings" panose="05000000000000000000" pitchFamily="2" charset="2"/>
            </a:endParaRPr>
          </a:p>
          <a:p>
            <a:pPr lvl="1"/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4499554"/>
            <a:ext cx="6388004" cy="222252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Entscheidungsbäume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</a:p>
          <a:p>
            <a:pPr lvl="1"/>
            <a:r>
              <a:rPr lang="de-DE" dirty="0" smtClean="0"/>
              <a:t>Bildung der Wurzel und des Baumes anhand der Trainingsdaten</a:t>
            </a:r>
          </a:p>
          <a:p>
            <a:pPr lvl="1"/>
            <a:r>
              <a:rPr lang="de-DE" dirty="0" smtClean="0"/>
              <a:t>Zuordnung von Testes zu den Blättern </a:t>
            </a:r>
          </a:p>
          <a:p>
            <a:pPr lvl="1"/>
            <a:r>
              <a:rPr lang="de-DE" dirty="0" smtClean="0"/>
              <a:t>Bildung von Teilmengen </a:t>
            </a:r>
          </a:p>
          <a:p>
            <a:pPr lvl="1"/>
            <a:r>
              <a:rPr lang="de-DE" dirty="0" smtClean="0"/>
              <a:t>Aufspaltung der Testmenge mit Hilfe des Baumes</a:t>
            </a:r>
          </a:p>
          <a:p>
            <a:pPr lvl="1"/>
            <a:r>
              <a:rPr lang="de-DE" dirty="0" smtClean="0"/>
              <a:t>Erzeugung von Blättern von der selben Klasse</a:t>
            </a:r>
          </a:p>
          <a:p>
            <a:pPr lvl="1"/>
            <a:r>
              <a:rPr lang="de-DE" dirty="0" smtClean="0"/>
              <a:t>Rekursive Vorgangsweise durch den baum bis keine Zuordnung mehr möglich ist.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276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Next-Neighbour</a:t>
            </a:r>
            <a:r>
              <a:rPr lang="de-AT" dirty="0" smtClean="0"/>
              <a:t>-Klassifikation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</a:t>
            </a:r>
            <a:r>
              <a:rPr lang="de-AT" dirty="0" smtClean="0"/>
              <a:t>nbekannte Objekte werden anhand der </a:t>
            </a:r>
            <a:r>
              <a:rPr lang="de-AT" dirty="0"/>
              <a:t>Distanz zu den Trainingsobjekten einer Klasse </a:t>
            </a:r>
            <a:r>
              <a:rPr lang="de-AT" dirty="0" smtClean="0"/>
              <a:t>zugeordnet</a:t>
            </a:r>
          </a:p>
          <a:p>
            <a:r>
              <a:rPr lang="de-AT" dirty="0" smtClean="0"/>
              <a:t>Die euklidische Distanz wird verwendet</a:t>
            </a:r>
          </a:p>
          <a:p>
            <a:r>
              <a:rPr lang="de-AT" dirty="0" smtClean="0"/>
              <a:t>2 Arten:</a:t>
            </a:r>
          </a:p>
          <a:p>
            <a:pPr lvl="1"/>
            <a:r>
              <a:rPr lang="de-AT" dirty="0" smtClean="0"/>
              <a:t>Unmittelbare Nachbarn werden herangezogen</a:t>
            </a:r>
          </a:p>
          <a:p>
            <a:pPr lvl="1"/>
            <a:r>
              <a:rPr lang="de-AT" dirty="0" smtClean="0"/>
              <a:t>Weiter entfernte Nachbarn werden herangezogen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50" y="4501064"/>
            <a:ext cx="2726051" cy="1797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16" y="4501064"/>
            <a:ext cx="2730579" cy="1797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Ablauf:</a:t>
            </a:r>
          </a:p>
          <a:p>
            <a:pPr lvl="1"/>
            <a:r>
              <a:rPr lang="de-DE" dirty="0" smtClean="0"/>
              <a:t>Klassenmodell wird mit Hilfe der Trainingsdaten aufgebaut</a:t>
            </a:r>
          </a:p>
          <a:p>
            <a:pPr lvl="1"/>
            <a:r>
              <a:rPr lang="de-DE" dirty="0" smtClean="0"/>
              <a:t>Für jedes Objekt in den Testaten wird die Distanz zu jeden Trainingsobjekt bestimmt</a:t>
            </a:r>
          </a:p>
          <a:p>
            <a:pPr lvl="1"/>
            <a:r>
              <a:rPr lang="de-DE" dirty="0" smtClean="0"/>
              <a:t>Die Distanz wird minimiert und das Testobjekt wird der selben </a:t>
            </a:r>
            <a:r>
              <a:rPr lang="de-DE" smtClean="0"/>
              <a:t>klasse zugeordnet </a:t>
            </a:r>
            <a:endParaRPr lang="de-DE" dirty="0" smtClean="0"/>
          </a:p>
          <a:p>
            <a:pPr lvl="1"/>
            <a:r>
              <a:rPr lang="de-DE" dirty="0" smtClean="0"/>
              <a:t>Der Algorithmus stoppt wenn alle Testaten zugeordnet sind.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562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Ergebnisse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22039" cy="3880773"/>
          </a:xfrm>
        </p:spPr>
        <p:txBody>
          <a:bodyPr>
            <a:normAutofit/>
          </a:bodyPr>
          <a:lstStyle/>
          <a:p>
            <a:r>
              <a:rPr lang="de-AT" dirty="0"/>
              <a:t>In dieser Arbeit wurden </a:t>
            </a:r>
            <a:r>
              <a:rPr lang="de-AT" dirty="0" smtClean="0"/>
              <a:t>die relevanten </a:t>
            </a:r>
            <a:r>
              <a:rPr lang="de-AT" dirty="0"/>
              <a:t>Algorithmen aus der Klassifikation und dem Clustering </a:t>
            </a:r>
            <a:r>
              <a:rPr lang="de-AT" dirty="0" smtClean="0"/>
              <a:t>behandelt </a:t>
            </a:r>
            <a:endParaRPr lang="de-AT" dirty="0"/>
          </a:p>
          <a:p>
            <a:r>
              <a:rPr lang="de-AT" dirty="0"/>
              <a:t>Zur Lösung </a:t>
            </a:r>
            <a:r>
              <a:rPr lang="de-AT" dirty="0" smtClean="0"/>
              <a:t>der </a:t>
            </a:r>
            <a:r>
              <a:rPr lang="de-AT" dirty="0"/>
              <a:t>Klassifikations- und </a:t>
            </a:r>
            <a:r>
              <a:rPr lang="de-AT" dirty="0" err="1" smtClean="0"/>
              <a:t>Clusteringprobleme</a:t>
            </a:r>
            <a:r>
              <a:rPr lang="de-AT" dirty="0" smtClean="0"/>
              <a:t> </a:t>
            </a:r>
            <a:r>
              <a:rPr lang="de-AT" dirty="0"/>
              <a:t>wurden daher unterschiedliche Algorithmen </a:t>
            </a:r>
            <a:r>
              <a:rPr lang="de-AT" dirty="0" smtClean="0"/>
              <a:t>angewandt</a:t>
            </a:r>
            <a:endParaRPr lang="de-AT" dirty="0"/>
          </a:p>
          <a:p>
            <a:r>
              <a:rPr lang="de-AT" dirty="0"/>
              <a:t>Die </a:t>
            </a:r>
            <a:r>
              <a:rPr lang="de-AT" dirty="0" smtClean="0"/>
              <a:t>verschiedenen </a:t>
            </a:r>
            <a:r>
              <a:rPr lang="de-AT" dirty="0"/>
              <a:t>Algorithmen wurden aufgezeigt und in Beispielen </a:t>
            </a:r>
            <a:r>
              <a:rPr lang="de-AT" dirty="0" smtClean="0"/>
              <a:t>verglichen</a:t>
            </a:r>
          </a:p>
          <a:p>
            <a:r>
              <a:rPr lang="de-AT" dirty="0" smtClean="0"/>
              <a:t>Welcher Algorithmus die besten Ergebnisse liefert, hängt von den verwendeten </a:t>
            </a:r>
            <a:r>
              <a:rPr lang="de-AT" dirty="0"/>
              <a:t>D</a:t>
            </a:r>
            <a:r>
              <a:rPr lang="de-AT" dirty="0" smtClean="0"/>
              <a:t>aten ab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1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Einleitung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16000" cy="3880773"/>
          </a:xfrm>
        </p:spPr>
        <p:txBody>
          <a:bodyPr/>
          <a:lstStyle/>
          <a:p>
            <a:r>
              <a:rPr lang="de-AT" dirty="0" smtClean="0"/>
              <a:t>Bedeutung von Klassifikation und Clustering hat in den letzten Jahren zugenommen:</a:t>
            </a:r>
          </a:p>
          <a:p>
            <a:pPr lvl="1"/>
            <a:r>
              <a:rPr lang="de-AT" dirty="0" smtClean="0"/>
              <a:t>Die Datenmengen werden immer größer und komplexer</a:t>
            </a:r>
          </a:p>
          <a:p>
            <a:pPr lvl="1"/>
            <a:r>
              <a:rPr lang="de-AT" dirty="0" smtClean="0"/>
              <a:t>Neue Algorithmen müssen gefunden werden</a:t>
            </a:r>
          </a:p>
          <a:p>
            <a:r>
              <a:rPr lang="de-AT" dirty="0" smtClean="0"/>
              <a:t>Welche bedeutenden Klassifikations- und Clustering-Algorithmen gibt es?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Gliederung:</a:t>
            </a:r>
          </a:p>
          <a:p>
            <a:pPr lvl="1"/>
            <a:r>
              <a:rPr lang="de-AT" dirty="0" smtClean="0"/>
              <a:t>Klassifikation</a:t>
            </a:r>
          </a:p>
          <a:p>
            <a:pPr lvl="1"/>
            <a:r>
              <a:rPr lang="de-AT" dirty="0" smtClean="0"/>
              <a:t>Clustering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13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Allgemeines und Algorithmen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94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Allgemein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Clustering teilt Daten in kleine Teile ein </a:t>
            </a:r>
            <a:r>
              <a:rPr lang="de-AT" dirty="0" smtClean="0">
                <a:sym typeface="Wingdings" panose="05000000000000000000" pitchFamily="2" charset="2"/>
              </a:rPr>
              <a:t> Cluster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Wird auch als </a:t>
            </a:r>
            <a:r>
              <a:rPr lang="de-AT" dirty="0" err="1" smtClean="0">
                <a:sym typeface="Wingdings" panose="05000000000000000000" pitchFamily="2" charset="2"/>
              </a:rPr>
              <a:t>unüberwachte</a:t>
            </a:r>
            <a:r>
              <a:rPr lang="de-AT" dirty="0" smtClean="0">
                <a:sym typeface="Wingdings" panose="05000000000000000000" pitchFamily="2" charset="2"/>
              </a:rPr>
              <a:t> Klassifikation bezeichnet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Die Distanzfunktion bestimmt die Beschaffenheit der Cluster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2 Gruppen: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Partitionierung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Hierarchisches Clustering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Weitere Unterteilung:</a:t>
            </a:r>
          </a:p>
          <a:p>
            <a:pPr lvl="1"/>
            <a:r>
              <a:rPr lang="de-AT" dirty="0" err="1" smtClean="0">
                <a:sym typeface="Wingdings" panose="05000000000000000000" pitchFamily="2" charset="2"/>
              </a:rPr>
              <a:t>divisiv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err="1" smtClean="0">
                <a:sym typeface="Wingdings" panose="05000000000000000000" pitchFamily="2" charset="2"/>
              </a:rPr>
              <a:t>agglomerativ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err="1" smtClean="0">
                <a:sym typeface="Wingdings" panose="05000000000000000000" pitchFamily="2" charset="2"/>
              </a:rPr>
              <a:t>hard</a:t>
            </a:r>
            <a:r>
              <a:rPr lang="de-AT" dirty="0" smtClean="0">
                <a:sym typeface="Wingdings" panose="05000000000000000000" pitchFamily="2" charset="2"/>
              </a:rPr>
              <a:t>, </a:t>
            </a:r>
            <a:r>
              <a:rPr lang="de-AT" dirty="0" err="1" smtClean="0">
                <a:sym typeface="Wingdings" panose="05000000000000000000" pitchFamily="2" charset="2"/>
              </a:rPr>
              <a:t>fuzzy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smtClean="0">
                <a:sym typeface="Wingdings" panose="05000000000000000000" pitchFamily="2" charset="2"/>
              </a:rPr>
              <a:t>stochastisch,</a:t>
            </a:r>
            <a:r>
              <a:rPr lang="en-GB" i="1" dirty="0"/>
              <a:t> </a:t>
            </a:r>
            <a:r>
              <a:rPr lang="de-AT" dirty="0" smtClean="0"/>
              <a:t>deterministisch</a:t>
            </a:r>
            <a:r>
              <a:rPr lang="de-AT" dirty="0" smtClean="0">
                <a:sym typeface="Wingdings" panose="05000000000000000000" pitchFamily="2" charset="2"/>
              </a:rPr>
              <a:t>, monothetisch und </a:t>
            </a:r>
            <a:r>
              <a:rPr lang="en-GB" dirty="0" err="1" smtClean="0"/>
              <a:t>polythetisch</a:t>
            </a:r>
            <a:endParaRPr lang="de-AT" dirty="0" smtClean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27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k-</a:t>
            </a:r>
            <a:r>
              <a:rPr lang="de-AT" dirty="0" err="1" smtClean="0"/>
              <a:t>means</a:t>
            </a:r>
            <a:r>
              <a:rPr lang="de-AT" dirty="0"/>
              <a:t>-</a:t>
            </a:r>
            <a:r>
              <a:rPr lang="de-AT" dirty="0" smtClean="0"/>
              <a:t>Clustering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Partitionierungs-Algorithmus </a:t>
            </a:r>
          </a:p>
          <a:p>
            <a:r>
              <a:rPr lang="de-AT" dirty="0" smtClean="0"/>
              <a:t>Einfache Implementierung, gut </a:t>
            </a:r>
            <a:r>
              <a:rPr lang="de-AT" dirty="0"/>
              <a:t>interpretierbare Ergebnisse</a:t>
            </a:r>
          </a:p>
          <a:p>
            <a:r>
              <a:rPr lang="de-AT" dirty="0" smtClean="0"/>
              <a:t>Partition </a:t>
            </a:r>
            <a:r>
              <a:rPr lang="de-AT" dirty="0"/>
              <a:t>in den Daten 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 </a:t>
            </a:r>
            <a:r>
              <a:rPr lang="de-AT" dirty="0" smtClean="0"/>
              <a:t>Cluster</a:t>
            </a:r>
            <a:endParaRPr lang="de-AT" dirty="0"/>
          </a:p>
          <a:p>
            <a:r>
              <a:rPr lang="de-AT" dirty="0" smtClean="0"/>
              <a:t>Die Anzahl der Cluster ist festgelegt </a:t>
            </a:r>
          </a:p>
          <a:p>
            <a:r>
              <a:rPr lang="de-AT" dirty="0" smtClean="0"/>
              <a:t>Methode </a:t>
            </a:r>
            <a:r>
              <a:rPr lang="de-AT" dirty="0"/>
              <a:t>wird als </a:t>
            </a:r>
            <a:r>
              <a:rPr lang="de-AT" dirty="0" err="1"/>
              <a:t>Sum-of-Squares</a:t>
            </a:r>
            <a:r>
              <a:rPr lang="de-AT" dirty="0"/>
              <a:t> </a:t>
            </a:r>
            <a:r>
              <a:rPr lang="de-AT" dirty="0" smtClean="0"/>
              <a:t>bezeichnet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t="-572" r="5532" b="572"/>
          <a:stretch/>
        </p:blipFill>
        <p:spPr>
          <a:xfrm>
            <a:off x="677334" y="4205621"/>
            <a:ext cx="4516835" cy="255829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</a:t>
            </a:r>
            <a:r>
              <a:rPr lang="de-DE" dirty="0" smtClean="0"/>
              <a:t>-</a:t>
            </a:r>
            <a:r>
              <a:rPr lang="de-DE" dirty="0" err="1" smtClean="0"/>
              <a:t>means</a:t>
            </a:r>
            <a:r>
              <a:rPr lang="de-DE" dirty="0" smtClean="0"/>
              <a:t>-Clustering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Ablauf: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Wähle </a:t>
            </a:r>
            <a:r>
              <a:rPr lang="de-DE" dirty="0" err="1" smtClean="0"/>
              <a:t>k</a:t>
            </a:r>
            <a:r>
              <a:rPr lang="de-DE" dirty="0" smtClean="0"/>
              <a:t> Cluster-Zentren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Berechne für jedes Datenpunkt, zu welchen Clustermittelpunt es am nächsten liegt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Berechne für jeden Cluster sie Kostenfunktion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Berechne für jeden Cluster den eigenen neuen Mittelpunkt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Wiederhole die Schritte 2-4 bis sich die Zuordnung nichtmehr ändert.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11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Hierarchisches </a:t>
            </a:r>
            <a:r>
              <a:rPr lang="de-AT" dirty="0"/>
              <a:t>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07690" cy="3880773"/>
          </a:xfrm>
        </p:spPr>
        <p:txBody>
          <a:bodyPr>
            <a:normAutofit/>
          </a:bodyPr>
          <a:lstStyle/>
          <a:p>
            <a:r>
              <a:rPr lang="de-AT" dirty="0"/>
              <a:t>Methode erstellt eine hierarchische Baumstruktur</a:t>
            </a:r>
          </a:p>
          <a:p>
            <a:r>
              <a:rPr lang="de-AT" dirty="0"/>
              <a:t>Knoten bzw. Enden stellen jeweils eine Teilmenge des übergeordneten Knotens dar </a:t>
            </a:r>
          </a:p>
          <a:p>
            <a:r>
              <a:rPr lang="de-AT" dirty="0"/>
              <a:t>Wurzelknoten repräsentiert die gesamte Menge und die Blätter </a:t>
            </a:r>
            <a:r>
              <a:rPr lang="de-AT" dirty="0" smtClean="0"/>
              <a:t>der einzelnen </a:t>
            </a:r>
            <a:r>
              <a:rPr lang="de-AT" dirty="0"/>
              <a:t>Objekte</a:t>
            </a:r>
          </a:p>
          <a:p>
            <a:r>
              <a:rPr lang="de-AT" dirty="0" err="1" smtClean="0"/>
              <a:t>bottom-up</a:t>
            </a:r>
            <a:r>
              <a:rPr lang="de-AT" dirty="0" smtClean="0"/>
              <a:t>- </a:t>
            </a:r>
            <a:r>
              <a:rPr lang="de-AT" dirty="0"/>
              <a:t>bzw. </a:t>
            </a:r>
            <a:r>
              <a:rPr lang="de-AT" dirty="0" smtClean="0"/>
              <a:t>top-down-Verfahren</a:t>
            </a:r>
          </a:p>
          <a:p>
            <a:r>
              <a:rPr lang="de-AT" dirty="0" smtClean="0"/>
              <a:t>Link-Arten:</a:t>
            </a:r>
          </a:p>
          <a:p>
            <a:pPr lvl="1"/>
            <a:r>
              <a:rPr lang="de-AT" dirty="0" smtClean="0"/>
              <a:t>Single-Link</a:t>
            </a:r>
          </a:p>
          <a:p>
            <a:pPr lvl="1"/>
            <a:r>
              <a:rPr lang="de-AT" dirty="0" smtClean="0"/>
              <a:t>Average-Link </a:t>
            </a:r>
          </a:p>
          <a:p>
            <a:pPr lvl="1"/>
            <a:r>
              <a:rPr lang="de-AT" dirty="0" err="1" smtClean="0"/>
              <a:t>Complete</a:t>
            </a:r>
            <a:r>
              <a:rPr lang="de-AT" dirty="0" smtClean="0"/>
              <a:t>-Link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432991"/>
            <a:ext cx="3981450" cy="3171825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Hierarchisches Clustering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Beginne mit </a:t>
            </a:r>
            <a:r>
              <a:rPr lang="de-DE" dirty="0" err="1" smtClean="0"/>
              <a:t>n</a:t>
            </a:r>
            <a:r>
              <a:rPr lang="de-DE" dirty="0" smtClean="0"/>
              <a:t> Clustern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Minimiere die Kostenfunktion </a:t>
            </a:r>
            <a:r>
              <a:rPr lang="de-DE" dirty="0" smtClean="0">
                <a:sym typeface="Wingdings"/>
              </a:rPr>
              <a:t> beste bzw. günstigste Vereinigung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>
                <a:sym typeface="Wingdings"/>
              </a:rPr>
              <a:t>Ersetze die Cluster durch die Vereinigung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>
                <a:sym typeface="Wingdings"/>
              </a:rPr>
              <a:t>Wiederhole die Schritte 2 und 3 bis alle Cluster zusammengefasst sind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36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Graphen repräsentieren eine Distanzmatrix</a:t>
            </a:r>
          </a:p>
          <a:p>
            <a:r>
              <a:rPr lang="de-AT" dirty="0" smtClean="0"/>
              <a:t>Meist </a:t>
            </a:r>
            <a:r>
              <a:rPr lang="de-AT" dirty="0" err="1" smtClean="0"/>
              <a:t>Graphpartitionierung</a:t>
            </a:r>
            <a:endParaRPr lang="de-AT" dirty="0"/>
          </a:p>
          <a:p>
            <a:r>
              <a:rPr lang="de-AT" dirty="0" smtClean="0"/>
              <a:t>Verbreitete Methode: Clique-</a:t>
            </a:r>
            <a:r>
              <a:rPr lang="de-AT" dirty="0" err="1" smtClean="0"/>
              <a:t>based</a:t>
            </a:r>
            <a:r>
              <a:rPr lang="de-AT" dirty="0" smtClean="0"/>
              <a:t> Clustering </a:t>
            </a:r>
          </a:p>
          <a:p>
            <a:pPr lvl="1"/>
            <a:r>
              <a:rPr lang="de-AT" dirty="0" smtClean="0"/>
              <a:t>Beziehung zwischen Objekten</a:t>
            </a:r>
          </a:p>
          <a:p>
            <a:pPr lvl="1"/>
            <a:r>
              <a:rPr lang="de-AT" dirty="0" smtClean="0"/>
              <a:t>Ähnlichkeiten</a:t>
            </a:r>
          </a:p>
          <a:p>
            <a:r>
              <a:rPr lang="de-AT" dirty="0" smtClean="0"/>
              <a:t>In der Praxis : </a:t>
            </a:r>
            <a:r>
              <a:rPr lang="de-AT" dirty="0" err="1" smtClean="0"/>
              <a:t>Corrupted</a:t>
            </a:r>
            <a:r>
              <a:rPr lang="de-AT" dirty="0" smtClean="0"/>
              <a:t>-Clique-Graph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17080"/>
            <a:ext cx="4227832" cy="2180282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21.12.2016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647</Words>
  <Application>Microsoft Macintosh PowerPoint</Application>
  <PresentationFormat>Breitbild</PresentationFormat>
  <Paragraphs>147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Trebuchet MS</vt:lpstr>
      <vt:lpstr>Wingdings</vt:lpstr>
      <vt:lpstr>Wingdings 3</vt:lpstr>
      <vt:lpstr>Arial</vt:lpstr>
      <vt:lpstr>Facette</vt:lpstr>
      <vt:lpstr>Klassifikation und Clustering</vt:lpstr>
      <vt:lpstr>Einleitung</vt:lpstr>
      <vt:lpstr>Clustering</vt:lpstr>
      <vt:lpstr>Allgemein</vt:lpstr>
      <vt:lpstr>k-means-Clustering </vt:lpstr>
      <vt:lpstr>k-means-Clustering</vt:lpstr>
      <vt:lpstr>Hierarchisches Clustering</vt:lpstr>
      <vt:lpstr>Hierarchisches Clustering</vt:lpstr>
      <vt:lpstr>Graph-based Clustering</vt:lpstr>
      <vt:lpstr>Klassifikation</vt:lpstr>
      <vt:lpstr>Allgemeines</vt:lpstr>
      <vt:lpstr>Bayes-Klassifikation</vt:lpstr>
      <vt:lpstr>Bayes-Klassifikation</vt:lpstr>
      <vt:lpstr>Entscheidungsbäume</vt:lpstr>
      <vt:lpstr>Entscheidungsbäume</vt:lpstr>
      <vt:lpstr>Next-Neighbour-Klassifikation</vt:lpstr>
      <vt:lpstr>Next-Neighbour-Klassifikation</vt:lpstr>
      <vt:lpstr>Ergebnisse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105</cp:revision>
  <dcterms:created xsi:type="dcterms:W3CDTF">2016-12-17T10:45:23Z</dcterms:created>
  <dcterms:modified xsi:type="dcterms:W3CDTF">2017-01-04T17:25:22Z</dcterms:modified>
</cp:coreProperties>
</file>