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1"/>
  </p:notesMasterIdLst>
  <p:sldIdLst>
    <p:sldId id="256" r:id="rId2"/>
    <p:sldId id="271" r:id="rId3"/>
    <p:sldId id="276" r:id="rId4"/>
    <p:sldId id="277" r:id="rId5"/>
    <p:sldId id="278" r:id="rId6"/>
    <p:sldId id="281" r:id="rId7"/>
    <p:sldId id="279" r:id="rId8"/>
    <p:sldId id="282" r:id="rId9"/>
    <p:sldId id="280" r:id="rId10"/>
    <p:sldId id="285" r:id="rId11"/>
    <p:sldId id="286" r:id="rId12"/>
    <p:sldId id="272" r:id="rId13"/>
    <p:sldId id="258" r:id="rId14"/>
    <p:sldId id="259" r:id="rId15"/>
    <p:sldId id="283" r:id="rId16"/>
    <p:sldId id="260" r:id="rId17"/>
    <p:sldId id="275" r:id="rId18"/>
    <p:sldId id="261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96B86-7F04-41CD-8F0F-DCFEA733C39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F2B3-6DCA-4C7C-9AF7-14AE4B103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16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F2B3-6DCA-4C7C-9AF7-14AE4B103BD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3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63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342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27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213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30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686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6808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07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12B4E99-D005-4436-9A01-D2EF8C8A66E3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4724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696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95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987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17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54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849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33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88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Klassifikation und Clustering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Philipp Krainer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748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Graph-</a:t>
            </a:r>
            <a:r>
              <a:rPr lang="de-AT" dirty="0" err="1"/>
              <a:t>based</a:t>
            </a:r>
            <a:r>
              <a:rPr lang="de-AT" dirty="0"/>
              <a:t> Clustering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Ablauf:</a:t>
            </a:r>
          </a:p>
          <a:p>
            <a:pPr lvl="1"/>
            <a:r>
              <a:rPr lang="de-AT" dirty="0"/>
              <a:t>Der Graph wird anhand von den Daten initialisiert</a:t>
            </a:r>
          </a:p>
          <a:p>
            <a:pPr lvl="1"/>
            <a:r>
              <a:rPr lang="de-AT" dirty="0"/>
              <a:t>Durch die Minimierung der Kanten wird die beste Aufteilung gesucht</a:t>
            </a:r>
          </a:p>
          <a:p>
            <a:pPr lvl="1"/>
            <a:r>
              <a:rPr lang="de-AT" dirty="0"/>
              <a:t>Der Graphen wird  anhand der Trennlinie zerteilt</a:t>
            </a:r>
          </a:p>
          <a:p>
            <a:pPr lvl="1"/>
            <a:r>
              <a:rPr lang="de-AT" dirty="0"/>
              <a:t>Wiederholung:  bis die gewünschte Clusteranzahl erreicht ist 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3986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Oragnizing</a:t>
            </a:r>
            <a:r>
              <a:rPr lang="de-DE" dirty="0"/>
              <a:t> </a:t>
            </a:r>
            <a:r>
              <a:rPr lang="de-DE" dirty="0" err="1"/>
              <a:t>Maps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Ablauf:</a:t>
            </a:r>
            <a:endParaRPr lang="de-AT" dirty="0"/>
          </a:p>
          <a:p>
            <a:pPr lvl="1"/>
            <a:r>
              <a:rPr lang="de-AT" dirty="0"/>
              <a:t>1. Ein Gitter mit n mal m Knoten wird gewählt</a:t>
            </a:r>
          </a:p>
          <a:p>
            <a:pPr lvl="1"/>
            <a:r>
              <a:rPr lang="de-AT" dirty="0"/>
              <a:t>2. k-dimensionale Vektoren werden </a:t>
            </a:r>
            <a:r>
              <a:rPr lang="de-AT" dirty="0" err="1"/>
              <a:t>initalisiert</a:t>
            </a:r>
            <a:r>
              <a:rPr lang="de-AT" dirty="0"/>
              <a:t>, durch zufällige Wahl von Objekten oder vollständig zufällig  </a:t>
            </a:r>
          </a:p>
          <a:p>
            <a:pPr lvl="1"/>
            <a:r>
              <a:rPr lang="de-AT" dirty="0"/>
              <a:t>3. Iteration:</a:t>
            </a:r>
          </a:p>
          <a:p>
            <a:pPr lvl="2"/>
            <a:r>
              <a:rPr lang="de-AT" dirty="0"/>
              <a:t> a. Für jedes Objekt wird der Knoten bestimmt der am nächsten liegt </a:t>
            </a:r>
          </a:p>
          <a:p>
            <a:pPr lvl="2"/>
            <a:r>
              <a:rPr lang="de-AT" dirty="0"/>
              <a:t>b. alle Referenzvektoren </a:t>
            </a:r>
            <a:r>
              <a:rPr lang="de-AT"/>
              <a:t>werden aktualisiert</a:t>
            </a:r>
            <a:endParaRPr lang="de-AT" dirty="0"/>
          </a:p>
          <a:p>
            <a:pPr lvl="2"/>
            <a:r>
              <a:rPr lang="de-AT" dirty="0"/>
              <a:t>c. </a:t>
            </a:r>
            <a:r>
              <a:rPr lang="de-AT" dirty="0" err="1"/>
              <a:t>Wiederholunfg</a:t>
            </a:r>
            <a:r>
              <a:rPr lang="de-AT" dirty="0"/>
              <a:t>: bis keine Veränderung mehr eintritt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447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Klassifikation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Allgemeines und Algorithmen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6559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7913329" cy="3880773"/>
              </a:xfrm>
            </p:spPr>
            <p:txBody>
              <a:bodyPr>
                <a:normAutofit/>
              </a:bodyPr>
              <a:lstStyle/>
              <a:p>
                <a:r>
                  <a:rPr lang="de-AT" dirty="0"/>
                  <a:t>Klassifikation ordnet Daten Klassen zu </a:t>
                </a:r>
              </a:p>
              <a:p>
                <a:r>
                  <a:rPr lang="de-AT" dirty="0"/>
                  <a:t>Klassifikation läuft in 2 Phasen ab </a:t>
                </a:r>
              </a:p>
              <a:p>
                <a:pPr lvl="1"/>
                <a:r>
                  <a:rPr lang="de-AT" dirty="0"/>
                  <a:t>1. Phase: Anhand Trainingsdaten wird ein Klassenmodell aufgebaut</a:t>
                </a:r>
              </a:p>
              <a:p>
                <a:pPr lvl="1"/>
                <a:r>
                  <a:rPr lang="de-AT" dirty="0"/>
                  <a:t>2. Phase: Mithilfe des Klassenmodells werden unbekannte Daten zugeordnet</a:t>
                </a:r>
              </a:p>
              <a:p>
                <a:r>
                  <a:rPr lang="de-DE" dirty="0"/>
                  <a:t>D</a:t>
                </a:r>
                <a:r>
                  <a:rPr lang="de-AT" dirty="0" err="1"/>
                  <a:t>ie</a:t>
                </a:r>
                <a:r>
                  <a:rPr lang="de-AT" dirty="0"/>
                  <a:t> Klassifikationsgüte wird durch die Fehlerrate bestimmt: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rror</m:t>
                    </m:r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Anzahl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der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falsch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klassifizerten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Objekte</m:t>
                        </m:r>
                      </m:num>
                      <m:den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alle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Objekte</m:t>
                        </m:r>
                      </m:den>
                    </m:f>
                  </m:oMath>
                </a14:m>
                <a:endParaRPr lang="de-AT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dirty="0">
                        <a:latin typeface="Cambria Math" panose="02040503050406030204" pitchFamily="18" charset="0"/>
                      </a:rPr>
                      <m:t>apparent</m:t>
                    </m:r>
                    <m:r>
                      <m:rPr>
                        <m:nor/>
                      </m:rPr>
                      <a:rPr lang="de-DE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dirty="0">
                        <a:latin typeface="Cambria Math" panose="02040503050406030204" pitchFamily="18" charset="0"/>
                      </a:rPr>
                      <m:t>error</m:t>
                    </m:r>
                    <m:r>
                      <m:rPr>
                        <m:nor/>
                      </m:rPr>
                      <a:rPr lang="de-DE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dirty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i="0">
                            <a:latin typeface="Cambria Math" panose="02040503050406030204" pitchFamily="18" charset="0"/>
                          </a:rPr>
                          <m:t>Anzahl</m:t>
                        </m:r>
                        <m:r>
                          <m:rPr>
                            <m:nor/>
                          </m:rPr>
                          <a:rPr lang="de-DE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i="0">
                            <a:latin typeface="Cambria Math" panose="02040503050406030204" pitchFamily="18" charset="0"/>
                          </a:rPr>
                          <m:t>der</m:t>
                        </m:r>
                        <m:r>
                          <m:rPr>
                            <m:nor/>
                          </m:rPr>
                          <a:rPr lang="de-DE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i="0">
                            <a:latin typeface="Cambria Math" panose="02040503050406030204" pitchFamily="18" charset="0"/>
                          </a:rPr>
                          <m:t>falsch</m:t>
                        </m:r>
                        <m:r>
                          <m:rPr>
                            <m:nor/>
                          </m:rPr>
                          <a:rPr lang="de-DE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i="0">
                            <a:latin typeface="Cambria Math" panose="02040503050406030204" pitchFamily="18" charset="0"/>
                          </a:rPr>
                          <m:t>klassifizerten</m:t>
                        </m:r>
                        <m:r>
                          <m:rPr>
                            <m:nor/>
                          </m:rPr>
                          <a:rPr lang="de-DE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Trainingsobjekte</m:t>
                        </m:r>
                      </m:num>
                      <m:den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alle</m:t>
                        </m:r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Trainingsobjekte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de-AT" dirty="0"/>
              </a:p>
              <a:p>
                <a:pPr marL="457200" lvl="1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7913329" cy="3880773"/>
              </a:xfrm>
              <a:blipFill>
                <a:blip r:embed="rId2"/>
                <a:stretch>
                  <a:fillRect l="-154" t="-9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039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Bayes</a:t>
            </a:r>
            <a:r>
              <a:rPr lang="de-AT" dirty="0"/>
              <a:t>-Klassifikation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73289"/>
                <a:ext cx="7502839" cy="3880773"/>
              </a:xfrm>
            </p:spPr>
            <p:txBody>
              <a:bodyPr>
                <a:normAutofit/>
              </a:bodyPr>
              <a:lstStyle/>
              <a:p>
                <a:r>
                  <a:rPr lang="de-AT" dirty="0"/>
                  <a:t>Der Algorithmus wird </a:t>
                </a:r>
                <a:r>
                  <a:rPr lang="de-AT" i="1" dirty="0"/>
                  <a:t>naiver </a:t>
                </a:r>
                <a:r>
                  <a:rPr lang="de-AT" dirty="0" err="1"/>
                  <a:t>Bayes-Klassifikator</a:t>
                </a:r>
                <a:r>
                  <a:rPr lang="de-AT" i="1" dirty="0"/>
                  <a:t> </a:t>
                </a:r>
                <a:r>
                  <a:rPr lang="de-AT" dirty="0"/>
                  <a:t>genannt</a:t>
                </a:r>
              </a:p>
              <a:p>
                <a:r>
                  <a:rPr lang="de-AT" dirty="0"/>
                  <a:t>Berechnung der Wahrscheinlichkeiten mit Hilfe des Satz von </a:t>
                </a:r>
                <a:r>
                  <a:rPr lang="de-AT" dirty="0" err="1"/>
                  <a:t>Bayes</a:t>
                </a:r>
                <a:r>
                  <a:rPr lang="de-AT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P</m:t>
                    </m:r>
                    <m:r>
                      <a:rPr lang="de-AT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X</m:t>
                    </m:r>
                    <m:r>
                      <a:rPr lang="de-AT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Y</m:t>
                    </m:r>
                    <m:r>
                      <a:rPr lang="de-AT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AT" i="1" dirty="0"/>
              </a:p>
              <a:p>
                <a:r>
                  <a:rPr lang="de-DE" dirty="0"/>
                  <a:t>Annahme: Eigenschaften sind unabhängig</a:t>
                </a:r>
                <a:endParaRPr lang="de-AT" dirty="0"/>
              </a:p>
              <a:p>
                <a:r>
                  <a:rPr lang="de-AT" dirty="0"/>
                  <a:t>Nicht sehr effizient im vergleich zur Anzahl der Trainingsdaten</a:t>
                </a:r>
              </a:p>
              <a:p>
                <a:endParaRPr lang="de-AT" dirty="0"/>
              </a:p>
              <a:p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73289"/>
                <a:ext cx="7502839" cy="3880773"/>
              </a:xfrm>
              <a:blipFill>
                <a:blip r:embed="rId2"/>
                <a:stretch>
                  <a:fillRect l="-162" t="-110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5050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Bayes</a:t>
            </a:r>
            <a:r>
              <a:rPr lang="de-DE" dirty="0"/>
              <a:t>-Klassifikation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Ablauf:</a:t>
            </a:r>
          </a:p>
          <a:p>
            <a:pPr lvl="1"/>
            <a:r>
              <a:rPr lang="de-AT" dirty="0"/>
              <a:t>Die Daten werden in Test- und Trainingsdaten aufgeteilt</a:t>
            </a:r>
          </a:p>
          <a:p>
            <a:pPr lvl="1"/>
            <a:r>
              <a:rPr lang="de-AT" dirty="0"/>
              <a:t>Für jedes Objekt in den Trainingsdaten die Wahrscheinlichkeit für die jeweilige klasse berechnet</a:t>
            </a:r>
          </a:p>
          <a:p>
            <a:pPr lvl="1"/>
            <a:r>
              <a:rPr lang="de-AT" dirty="0"/>
              <a:t>Die Klassenwahrscheinlichkeit wird ermittelt</a:t>
            </a:r>
          </a:p>
          <a:p>
            <a:pPr lvl="1"/>
            <a:r>
              <a:rPr lang="de-AT" dirty="0"/>
              <a:t>Für jedes Objekt in den Testdaten die Wahrscheinlichkeit zu welcher Klasse es angehört berechnet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8280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Entscheidungsbäume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3" y="2160588"/>
            <a:ext cx="9180000" cy="3888000"/>
          </a:xfrm>
        </p:spPr>
        <p:txBody>
          <a:bodyPr>
            <a:normAutofit/>
          </a:bodyPr>
          <a:lstStyle/>
          <a:p>
            <a:r>
              <a:rPr lang="de-AT" dirty="0"/>
              <a:t>Klassifikation anhand von (binären) Baumstrukturen </a:t>
            </a:r>
          </a:p>
          <a:p>
            <a:r>
              <a:rPr lang="de-DE" dirty="0"/>
              <a:t>Die Daten werden mithilfe von Tests aufgeteilt (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)</a:t>
            </a:r>
            <a:endParaRPr lang="de-AT" dirty="0"/>
          </a:p>
          <a:p>
            <a:r>
              <a:rPr lang="de-AT" dirty="0"/>
              <a:t>Es wird kein vollständiger Baum aufgebaut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Overfitting</a:t>
            </a:r>
            <a:r>
              <a:rPr lang="de-AT" dirty="0">
                <a:sym typeface="Wingdings" panose="05000000000000000000" pitchFamily="2" charset="2"/>
              </a:rPr>
              <a:t> </a:t>
            </a:r>
          </a:p>
          <a:p>
            <a:r>
              <a:rPr lang="de-AT" dirty="0" err="1">
                <a:sym typeface="Wingdings" panose="05000000000000000000" pitchFamily="2" charset="2"/>
              </a:rPr>
              <a:t>Pruning</a:t>
            </a:r>
            <a:r>
              <a:rPr lang="de-A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Pre-Pruning</a:t>
            </a:r>
            <a:r>
              <a:rPr lang="de-AT" dirty="0">
                <a:sym typeface="Wingdings" panose="05000000000000000000" pitchFamily="2" charset="2"/>
              </a:rPr>
              <a:t>: Aufbau wird vorzeitig gestoppt 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Post-</a:t>
            </a:r>
            <a:r>
              <a:rPr lang="de-AT" dirty="0" err="1">
                <a:sym typeface="Wingdings" panose="05000000000000000000" pitchFamily="2" charset="2"/>
              </a:rPr>
              <a:t>Pruning</a:t>
            </a:r>
            <a:r>
              <a:rPr lang="de-AT" dirty="0">
                <a:sym typeface="Wingdings" panose="05000000000000000000" pitchFamily="2" charset="2"/>
              </a:rPr>
              <a:t>: Baum wird vereinfacht (Knoten durch Blätter ersetzt)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pPr lvl="1"/>
            <a:endParaRPr lang="de-AT" dirty="0">
              <a:sym typeface="Wingdings" panose="05000000000000000000" pitchFamily="2" charset="2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4499554"/>
            <a:ext cx="6388004" cy="222252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7162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Entscheidungsbäume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Ablauf:</a:t>
            </a:r>
          </a:p>
          <a:p>
            <a:pPr lvl="1"/>
            <a:r>
              <a:rPr lang="de-AT" dirty="0"/>
              <a:t>Die Datenwerden in Test- und Trainingsdaten aufgeteilt </a:t>
            </a:r>
          </a:p>
          <a:p>
            <a:pPr lvl="1"/>
            <a:r>
              <a:rPr lang="de-AT" dirty="0"/>
              <a:t>Jeden Attribut wird einen Test zugeordnet, welcher die Daten in 2 oder mehrere Teile </a:t>
            </a:r>
            <a:r>
              <a:rPr lang="de-AT" dirty="0"/>
              <a:t>am besten </a:t>
            </a:r>
            <a:r>
              <a:rPr lang="de-AT" dirty="0"/>
              <a:t> aufteilt (anhand des </a:t>
            </a:r>
            <a:r>
              <a:rPr lang="de-AT" dirty="0" err="1"/>
              <a:t>gini</a:t>
            </a:r>
            <a:r>
              <a:rPr lang="de-AT" dirty="0"/>
              <a:t>-index oder der </a:t>
            </a:r>
            <a:r>
              <a:rPr lang="de-AT" dirty="0" err="1"/>
              <a:t>gain</a:t>
            </a:r>
            <a:r>
              <a:rPr lang="de-AT" dirty="0"/>
              <a:t> </a:t>
            </a:r>
            <a:r>
              <a:rPr lang="de-AT" dirty="0" err="1"/>
              <a:t>ratio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Wiederholung bis keine Attribute vorhanden sind oder bis nur noch reine Klassen vorhanden sind</a:t>
            </a:r>
          </a:p>
          <a:p>
            <a:pPr lvl="1"/>
            <a:r>
              <a:rPr lang="de-AT" dirty="0"/>
              <a:t>Der Baum wird mit den Trainingsdaten getestet und eventuell </a:t>
            </a:r>
            <a:r>
              <a:rPr lang="de-AT" dirty="0" err="1"/>
              <a:t>geprunt</a:t>
            </a:r>
            <a:r>
              <a:rPr lang="de-AT" dirty="0"/>
              <a:t> </a:t>
            </a:r>
          </a:p>
          <a:p>
            <a:pPr lvl="1"/>
            <a:r>
              <a:rPr lang="de-AT" dirty="0"/>
              <a:t>Der Baum wird an den Testaten angewendet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276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Next-Neighbour</a:t>
            </a:r>
            <a:r>
              <a:rPr lang="de-AT" dirty="0"/>
              <a:t>-Klassifikation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Unbekannte Objekte werden anhand der Distanz zu den Trainingsobjekten einer Klasse zugeordnet</a:t>
            </a:r>
          </a:p>
          <a:p>
            <a:r>
              <a:rPr lang="de-AT" dirty="0"/>
              <a:t>2 Arten:</a:t>
            </a:r>
          </a:p>
          <a:p>
            <a:pPr lvl="1"/>
            <a:r>
              <a:rPr lang="de-AT" dirty="0"/>
              <a:t>Unmittelbare Nachbarn werden herangezogen</a:t>
            </a:r>
          </a:p>
          <a:p>
            <a:pPr lvl="1"/>
            <a:r>
              <a:rPr lang="de-AT" dirty="0"/>
              <a:t>Weiter entfernte Nachbarn werden herangezogen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08" y="4100975"/>
            <a:ext cx="2726051" cy="1797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32" y="4100975"/>
            <a:ext cx="2730579" cy="1797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39252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Next-Neighbour</a:t>
            </a:r>
            <a:r>
              <a:rPr lang="de-AT" dirty="0"/>
              <a:t>-Klassifikation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Ablauf:</a:t>
            </a:r>
          </a:p>
          <a:p>
            <a:pPr lvl="1"/>
            <a:r>
              <a:rPr lang="de-AT" dirty="0"/>
              <a:t>Die Daten werden in Test und Trainingsdaten aufgeteilt </a:t>
            </a:r>
          </a:p>
          <a:p>
            <a:pPr lvl="1"/>
            <a:r>
              <a:rPr lang="de-AT" dirty="0"/>
              <a:t>Die Trainingsdaten werden einen k-dimensionalen Vektorfeld zugeordnet </a:t>
            </a:r>
          </a:p>
          <a:p>
            <a:pPr lvl="1"/>
            <a:r>
              <a:rPr lang="de-AT" dirty="0"/>
              <a:t>bestimme die Klassen mithilfe der Trainingsdaten</a:t>
            </a:r>
          </a:p>
          <a:p>
            <a:pPr lvl="1"/>
            <a:r>
              <a:rPr lang="de-AT" dirty="0"/>
              <a:t>teste das Model mit den Trainingsdaten </a:t>
            </a:r>
          </a:p>
          <a:p>
            <a:pPr lvl="1"/>
            <a:r>
              <a:rPr lang="de-AT" dirty="0"/>
              <a:t>Für jedes Objekt in den Testdaten wird es der Klasse zu welchen die meisten Trainingsobjekte gehören zugeordnet.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2562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Einleitung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16000" cy="3880773"/>
          </a:xfrm>
        </p:spPr>
        <p:txBody>
          <a:bodyPr/>
          <a:lstStyle/>
          <a:p>
            <a:r>
              <a:rPr lang="de-AT" dirty="0"/>
              <a:t>Bedeutung von Klassifikation und Clustering hat in den letzten Jahren zugenommen:</a:t>
            </a:r>
          </a:p>
          <a:p>
            <a:pPr lvl="1"/>
            <a:r>
              <a:rPr lang="de-AT" dirty="0"/>
              <a:t>Die Datenmengen werden immer größer und komplexer</a:t>
            </a:r>
          </a:p>
          <a:p>
            <a:pPr lvl="1"/>
            <a:r>
              <a:rPr lang="de-AT" dirty="0"/>
              <a:t>Neue Algorithmen müssen gefunden werden und bestehende verbessert werden.</a:t>
            </a:r>
          </a:p>
          <a:p>
            <a:r>
              <a:rPr lang="de-AT" dirty="0"/>
              <a:t>Welche bedeutenden Klassifikations- und Clustering-Algorithmen gibt es?</a:t>
            </a:r>
          </a:p>
          <a:p>
            <a:endParaRPr lang="de-AT" dirty="0"/>
          </a:p>
          <a:p>
            <a:r>
              <a:rPr lang="de-AT" dirty="0"/>
              <a:t>Gliederung:</a:t>
            </a:r>
          </a:p>
          <a:p>
            <a:pPr lvl="1"/>
            <a:r>
              <a:rPr lang="de-AT" dirty="0"/>
              <a:t>Klassifikation</a:t>
            </a:r>
          </a:p>
          <a:p>
            <a:pPr lvl="1"/>
            <a:r>
              <a:rPr lang="de-AT" dirty="0"/>
              <a:t>Clustering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136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Clustering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Allgemeines und Algorithmen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943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Clustering findet in Daten Gruppen (Objekte mit hoher Ähnlichkeit)</a:t>
            </a:r>
            <a:r>
              <a:rPr lang="de-AT" dirty="0">
                <a:sym typeface="Wingdings" panose="05000000000000000000" pitchFamily="2" charset="2"/>
              </a:rPr>
              <a:t> Cluster</a:t>
            </a:r>
          </a:p>
          <a:p>
            <a:r>
              <a:rPr lang="de-AT" dirty="0">
                <a:sym typeface="Wingdings" panose="05000000000000000000" pitchFamily="2" charset="2"/>
              </a:rPr>
              <a:t>Wird auch als </a:t>
            </a:r>
            <a:r>
              <a:rPr lang="de-AT" dirty="0" err="1">
                <a:sym typeface="Wingdings" panose="05000000000000000000" pitchFamily="2" charset="2"/>
              </a:rPr>
              <a:t>unüberwachte</a:t>
            </a:r>
            <a:r>
              <a:rPr lang="de-AT" dirty="0">
                <a:sym typeface="Wingdings" panose="05000000000000000000" pitchFamily="2" charset="2"/>
              </a:rPr>
              <a:t> Klassifikation bezeichnet</a:t>
            </a:r>
          </a:p>
          <a:p>
            <a:r>
              <a:rPr lang="de-AT" dirty="0">
                <a:sym typeface="Wingdings" panose="05000000000000000000" pitchFamily="2" charset="2"/>
              </a:rPr>
              <a:t>2 Gruppen: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Partitionierung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Hierarchisches Clustering</a:t>
            </a:r>
          </a:p>
          <a:p>
            <a:r>
              <a:rPr lang="de-DE" dirty="0">
                <a:sym typeface="Wingdings" panose="05000000000000000000" pitchFamily="2" charset="2"/>
              </a:rPr>
              <a:t>A</a:t>
            </a:r>
            <a:r>
              <a:rPr lang="de-AT" dirty="0" err="1">
                <a:sym typeface="Wingdings" panose="05000000000000000000" pitchFamily="2" charset="2"/>
              </a:rPr>
              <a:t>lgorithmen</a:t>
            </a:r>
            <a:r>
              <a:rPr lang="de-AT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</a:t>
            </a:r>
            <a:r>
              <a:rPr lang="de-AT" dirty="0">
                <a:sym typeface="Wingdings" panose="05000000000000000000" pitchFamily="2" charset="2"/>
              </a:rPr>
              <a:t>-</a:t>
            </a:r>
            <a:r>
              <a:rPr lang="de-AT" dirty="0" err="1">
                <a:sym typeface="Wingdings" panose="05000000000000000000" pitchFamily="2" charset="2"/>
              </a:rPr>
              <a:t>means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H</a:t>
            </a:r>
            <a:r>
              <a:rPr lang="de-AT" dirty="0" err="1">
                <a:sym typeface="Wingdings" panose="05000000000000000000" pitchFamily="2" charset="2"/>
              </a:rPr>
              <a:t>ierachisches</a:t>
            </a:r>
            <a:r>
              <a:rPr lang="de-AT" dirty="0">
                <a:sym typeface="Wingdings" panose="05000000000000000000" pitchFamily="2" charset="2"/>
              </a:rPr>
              <a:t> Clustering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</a:t>
            </a:r>
            <a:r>
              <a:rPr lang="de-AT" dirty="0" err="1">
                <a:sym typeface="Wingdings" panose="05000000000000000000" pitchFamily="2" charset="2"/>
              </a:rPr>
              <a:t>raph-based</a:t>
            </a:r>
            <a:r>
              <a:rPr lang="de-AT" dirty="0">
                <a:sym typeface="Wingdings" panose="05000000000000000000" pitchFamily="2" charset="2"/>
              </a:rPr>
              <a:t> Clustering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827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k-</a:t>
            </a:r>
            <a:r>
              <a:rPr lang="de-AT" dirty="0" err="1"/>
              <a:t>means</a:t>
            </a:r>
            <a:r>
              <a:rPr lang="de-AT" dirty="0"/>
              <a:t>-Clustering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Partitionierungs-Algorithmus</a:t>
            </a:r>
          </a:p>
          <a:p>
            <a:r>
              <a:rPr lang="de-DE" dirty="0"/>
              <a:t>C</a:t>
            </a:r>
            <a:r>
              <a:rPr lang="de-AT" dirty="0" err="1"/>
              <a:t>luster</a:t>
            </a:r>
            <a:r>
              <a:rPr lang="de-AT" dirty="0"/>
              <a:t> werden anhand von Ähnlichkeiten in den Daten</a:t>
            </a:r>
          </a:p>
          <a:p>
            <a:r>
              <a:rPr lang="de-AT" dirty="0"/>
              <a:t>Die Anzahl der Cluster wird von Anwender gewählt</a:t>
            </a:r>
          </a:p>
          <a:p>
            <a:r>
              <a:rPr lang="de-AT" dirty="0"/>
              <a:t>Distanzfunktion: </a:t>
            </a:r>
            <a:r>
              <a:rPr lang="de-AT" dirty="0" err="1"/>
              <a:t>Sum-of-Squares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" t="-572" r="5532" b="572"/>
          <a:stretch/>
        </p:blipFill>
        <p:spPr>
          <a:xfrm>
            <a:off x="677334" y="3848191"/>
            <a:ext cx="4516835" cy="2558296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332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</a:t>
            </a:r>
            <a:r>
              <a:rPr lang="de-DE" dirty="0"/>
              <a:t>-</a:t>
            </a:r>
            <a:r>
              <a:rPr lang="de-DE" dirty="0" err="1"/>
              <a:t>means</a:t>
            </a:r>
            <a:r>
              <a:rPr lang="de-DE" dirty="0"/>
              <a:t>-Clustering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Ablauf: </a:t>
            </a:r>
          </a:p>
          <a:p>
            <a:pPr lvl="1"/>
            <a:r>
              <a:rPr lang="de-AT" dirty="0"/>
              <a:t>k Clusterzentren werden ausgewählt</a:t>
            </a:r>
          </a:p>
          <a:p>
            <a:pPr lvl="1"/>
            <a:r>
              <a:rPr lang="de-AT" dirty="0"/>
              <a:t>Die Distanz den Clusterzentren zu jeden Objekt wird berechnet </a:t>
            </a:r>
          </a:p>
          <a:p>
            <a:pPr lvl="1"/>
            <a:r>
              <a:rPr lang="de-AT" dirty="0"/>
              <a:t>Zuordnung zum Clusterzentrum mit dem geringsten Abstand </a:t>
            </a:r>
          </a:p>
          <a:p>
            <a:pPr lvl="1"/>
            <a:r>
              <a:rPr lang="de-DE" dirty="0"/>
              <a:t>Berechnung der Mittelwerte der einzelnen Cluster</a:t>
            </a:r>
          </a:p>
          <a:p>
            <a:pPr lvl="1"/>
            <a:r>
              <a:rPr lang="de-DE" dirty="0"/>
              <a:t>Die neuen Clusterzentren werden bei den jeweiligen Mittelpunkt gesetzt</a:t>
            </a:r>
          </a:p>
          <a:p>
            <a:pPr lvl="1"/>
            <a:r>
              <a:rPr lang="de-DE" dirty="0"/>
              <a:t>Wiederholung: bis die Clusterzuordnung sich nicht mehr ändert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116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Hierarchisches 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07690" cy="3880773"/>
          </a:xfrm>
        </p:spPr>
        <p:txBody>
          <a:bodyPr>
            <a:normAutofit/>
          </a:bodyPr>
          <a:lstStyle/>
          <a:p>
            <a:r>
              <a:rPr lang="de-AT" dirty="0"/>
              <a:t>hierarchische Baumstruktur wird verwendet um die Cluster darzustellen</a:t>
            </a:r>
          </a:p>
          <a:p>
            <a:r>
              <a:rPr lang="de-AT" dirty="0"/>
              <a:t>Knoten und Blätter stellen jeweils Teilmengen des übergeordneten Knotens dar </a:t>
            </a:r>
          </a:p>
          <a:p>
            <a:r>
              <a:rPr lang="de-AT" dirty="0"/>
              <a:t>Wurzelknoten repräsentiert die gesamte Menge und die Blätter der einzelnen Objekte</a:t>
            </a:r>
          </a:p>
          <a:p>
            <a:r>
              <a:rPr lang="de-AT" dirty="0" err="1"/>
              <a:t>bottom-up</a:t>
            </a:r>
            <a:r>
              <a:rPr lang="de-AT" dirty="0"/>
              <a:t> und top-down Verfahren</a:t>
            </a:r>
          </a:p>
          <a:p>
            <a:r>
              <a:rPr lang="de-AT" dirty="0"/>
              <a:t>Link-Arten:</a:t>
            </a:r>
          </a:p>
          <a:p>
            <a:pPr lvl="1"/>
            <a:r>
              <a:rPr lang="de-AT" dirty="0"/>
              <a:t>Single-Link</a:t>
            </a:r>
          </a:p>
          <a:p>
            <a:pPr lvl="1"/>
            <a:r>
              <a:rPr lang="de-AT" dirty="0"/>
              <a:t>Average-Link </a:t>
            </a:r>
          </a:p>
          <a:p>
            <a:pPr lvl="1"/>
            <a:r>
              <a:rPr lang="de-AT" dirty="0" err="1"/>
              <a:t>Complete</a:t>
            </a:r>
            <a:r>
              <a:rPr lang="de-AT" dirty="0"/>
              <a:t>-Link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432991"/>
            <a:ext cx="3981450" cy="3171825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308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Hierarchisches Clustering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Ablauf (</a:t>
            </a:r>
            <a:r>
              <a:rPr lang="de-DE" dirty="0" err="1"/>
              <a:t>bottom-up</a:t>
            </a:r>
            <a:r>
              <a:rPr lang="de-DE" dirty="0"/>
              <a:t>)</a:t>
            </a:r>
          </a:p>
          <a:p>
            <a:pPr lvl="1"/>
            <a:r>
              <a:rPr lang="de-AT" dirty="0"/>
              <a:t>k Cluster werden ausgewählt</a:t>
            </a:r>
          </a:p>
          <a:p>
            <a:pPr lvl="1"/>
            <a:r>
              <a:rPr lang="de-AT" dirty="0"/>
              <a:t>Jeden Cluster wird ein Objekt zugewiesen</a:t>
            </a:r>
          </a:p>
          <a:p>
            <a:pPr lvl="1"/>
            <a:r>
              <a:rPr lang="de-AT" dirty="0"/>
              <a:t>Die beste/ günstigste Vereinigung von 2 oder mehreren Elementen wird gesucht</a:t>
            </a:r>
          </a:p>
          <a:p>
            <a:pPr lvl="1"/>
            <a:r>
              <a:rPr lang="de-AT" dirty="0"/>
              <a:t>die Elemente werden durch deren Vereinigung ersetzt </a:t>
            </a:r>
          </a:p>
          <a:p>
            <a:pPr lvl="1"/>
            <a:r>
              <a:rPr lang="de-AT" dirty="0"/>
              <a:t>Wiederholung: bis nur mehr ein Cluster vorhanden ist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6365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Graph-</a:t>
            </a:r>
            <a:r>
              <a:rPr lang="de-AT" dirty="0" err="1"/>
              <a:t>based</a:t>
            </a:r>
            <a:r>
              <a:rPr lang="de-AT" dirty="0"/>
              <a:t> 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Graphen repräsentieren eine Distanzmatrix</a:t>
            </a:r>
          </a:p>
          <a:p>
            <a:r>
              <a:rPr lang="de-AT" dirty="0"/>
              <a:t>Meist </a:t>
            </a:r>
            <a:r>
              <a:rPr lang="de-AT" dirty="0" err="1"/>
              <a:t>Graphpartitionierung</a:t>
            </a:r>
            <a:endParaRPr lang="de-AT" dirty="0"/>
          </a:p>
          <a:p>
            <a:r>
              <a:rPr lang="de-AT" dirty="0"/>
              <a:t>Verbreitete Methode: Clique-</a:t>
            </a:r>
            <a:r>
              <a:rPr lang="de-AT" dirty="0" err="1"/>
              <a:t>based</a:t>
            </a:r>
            <a:r>
              <a:rPr lang="de-AT" dirty="0"/>
              <a:t> Clustering </a:t>
            </a:r>
          </a:p>
          <a:p>
            <a:pPr lvl="1"/>
            <a:r>
              <a:rPr lang="de-AT" dirty="0"/>
              <a:t>Beziehung zwischen Objekten</a:t>
            </a:r>
          </a:p>
          <a:p>
            <a:pPr lvl="1"/>
            <a:r>
              <a:rPr lang="de-AT" dirty="0"/>
              <a:t>Ähnlichkeiten</a:t>
            </a:r>
          </a:p>
          <a:p>
            <a:r>
              <a:rPr lang="de-AT" dirty="0"/>
              <a:t>In der Praxis : </a:t>
            </a:r>
            <a:r>
              <a:rPr lang="de-AT" dirty="0" err="1"/>
              <a:t>Corrupted</a:t>
            </a:r>
            <a:r>
              <a:rPr lang="de-AT" dirty="0"/>
              <a:t>-Clique-Graph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517080"/>
            <a:ext cx="4227832" cy="2180282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28030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760</Words>
  <Application>Microsoft Office PowerPoint</Application>
  <PresentationFormat>Breitbild</PresentationFormat>
  <Paragraphs>160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Klassifikation und Clustering</vt:lpstr>
      <vt:lpstr>Einleitung</vt:lpstr>
      <vt:lpstr>Clustering</vt:lpstr>
      <vt:lpstr>Allgemein</vt:lpstr>
      <vt:lpstr>k-means-Clustering </vt:lpstr>
      <vt:lpstr>k-means-Clustering</vt:lpstr>
      <vt:lpstr>Hierarchisches Clustering</vt:lpstr>
      <vt:lpstr>Hierarchisches Clustering</vt:lpstr>
      <vt:lpstr>Graph-based Clustering</vt:lpstr>
      <vt:lpstr>Graph-based Clustering</vt:lpstr>
      <vt:lpstr>Self Oragnizing Maps</vt:lpstr>
      <vt:lpstr>Klassifikation</vt:lpstr>
      <vt:lpstr>Allgemeines</vt:lpstr>
      <vt:lpstr>Bayes-Klassifikation</vt:lpstr>
      <vt:lpstr>Bayes-Klassifikation</vt:lpstr>
      <vt:lpstr>Entscheidungsbäume</vt:lpstr>
      <vt:lpstr>Entscheidungsbäume</vt:lpstr>
      <vt:lpstr>Next-Neighbour-Klassifikation</vt:lpstr>
      <vt:lpstr>Next-Neighbour-Klassifikation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Klassifikation und Clustering</dc:title>
  <dc:creator>Philipp Krainer</dc:creator>
  <cp:lastModifiedBy>Philipp Krainer</cp:lastModifiedBy>
  <cp:revision>171</cp:revision>
  <dcterms:created xsi:type="dcterms:W3CDTF">2016-12-17T10:45:23Z</dcterms:created>
  <dcterms:modified xsi:type="dcterms:W3CDTF">2017-02-01T18:24:58Z</dcterms:modified>
</cp:coreProperties>
</file>