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8F7A8-0F15-5AD4-F844-1BB65E746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CB8B04-4F8E-669A-6618-BC852ABBF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BB11E7-0E44-7AB9-6420-EA06FCDB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F4525-60B8-E4D3-ECD1-BA733B39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B58A2-84C4-508F-4400-B53EFE6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EAE7C-68DD-83CA-5375-0D7FBE2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0E9670-F0A1-DDB9-3922-E1AE68D01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62F592-0213-C019-3C3C-AE575F73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694AC-5E44-56A2-6320-F1C01CD6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A12C6-6762-B17E-D558-980A5097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20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E5F014-555C-4668-FD4C-550693C0A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97059D-C0D4-ED8F-307C-4C1915B9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D6E69-4643-11CC-1FD8-E2661574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EC894E-7F79-FD0A-2903-4D61B841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C7FAB-E973-0825-255D-B49D0AB4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1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F5AE7-47A4-770B-6E76-AE9CCD0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2D3DC-82D2-84FB-9383-ED1E2ACE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2732B9-FB24-4FD0-FB5E-DF323F0B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ADA7-D281-FC39-0BFA-CF88129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A829D-0FA5-3B4D-884C-50DCEB8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8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88572-D867-CAFC-0CF9-ADCD9FC7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AA919C-E041-8156-506A-DDA98581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FE40C3-7B84-515E-F739-B755AAB7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D16E8B-1450-2B01-AAA3-0FA16239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37EF3E-2B9E-DC45-7140-8322E5A5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0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77458-23C2-1F24-BBFF-4C795364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7E069B-31D3-EDF3-7A22-96DE16EB6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A1F605-2B5E-1445-CE87-9B39C1A2B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A83C2E-F5BC-7507-6FC4-1619A9AF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E7211C-0C59-411B-4220-9F850A5C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F914F6-31DA-0081-501F-226CB5C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3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61F5E-80CD-ADE3-6E83-E6326C9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6D91E7-56F2-690E-77EC-295FF364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13AFFD-2F9D-0738-30DC-7433FBB56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D46A7-3925-7C50-B015-3505C7FAE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CBC49F-C6A5-BC89-06C8-44DA85E92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099383-A203-0D74-BE03-8F51B715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801BA0-3BAF-F581-97DA-2B80D0C3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5B6DA4-24CE-417E-5076-C2FB3C54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3A87D-F834-6593-44F8-331BC9EE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E7D9D1-BAED-9960-BEAA-3815A16F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46B45F-C52C-7D5E-6B98-D22EE4FA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0E1323-05DB-6782-5001-87D6359E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06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80CACF-4ECE-97A4-F22A-A4DDF156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4D74D2-C72D-1DEF-51CC-36CD66EC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E2639-F1C1-A248-2D78-4F24F48B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4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37C44-882F-404D-A6A5-23B3A060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6A1FCF-4CEF-3229-874D-1F654C55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C5930D-E16F-8A56-122D-5A8C2DA13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72142E-D40F-1ED9-D59D-E14FD56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362480-723F-21FB-5697-724B50D3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607C2E-ED7C-8F40-AF5D-43503E88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A3494-B55F-33D8-FCB3-9E8FAE37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A8ED89-6C8D-022D-DC56-B6C51FBB7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32B66F-72E2-BB9B-F49A-B6982C72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829E93-CDCF-3B69-EFA0-EDCCA848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6AB04-1904-020D-CF56-086640FF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E2B5F1-1AE4-EDB0-4160-DCE6C7FD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4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935207-EC58-9276-A3ED-CD2D7134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412C7D-8D19-BD5B-A312-70015307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95269C-FCD0-4C5D-0697-E83A6ABED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B731B-B544-4657-9557-E793BBE80C9D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31985-C676-39A7-0C1C-151A5CD3E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9088B8-C0C5-D615-7EE5-5D8DF4601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E60F0-BC81-41A9-B92A-06E4A7EB7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2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2B4-E886-137B-443D-042759DD8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4164"/>
            <a:ext cx="9144000" cy="1478794"/>
          </a:xfrm>
        </p:spPr>
        <p:txBody>
          <a:bodyPr>
            <a:normAutofit/>
          </a:bodyPr>
          <a:lstStyle/>
          <a:p>
            <a:r>
              <a:rPr kumimoji="1" lang="en-US" altLang="ja-JP" sz="6600" b="1" dirty="0"/>
              <a:t>LR </a:t>
            </a:r>
            <a:r>
              <a:rPr lang="ja-JP" altLang="en-US" sz="6600" b="1" dirty="0"/>
              <a:t>アルバイト課題</a:t>
            </a:r>
            <a:r>
              <a:rPr lang="en-US" altLang="ja-JP" sz="6600" b="1" dirty="0"/>
              <a:t>2</a:t>
            </a:r>
            <a:endParaRPr kumimoji="1" lang="ja-JP" altLang="en-US" sz="66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058C27-A2FB-9EFB-EA8A-02FC5B66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338" y="4028165"/>
            <a:ext cx="7451324" cy="1153435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東海大学 情報通信学研究科</a:t>
            </a:r>
            <a:endParaRPr kumimoji="1" lang="en-US" altLang="ja-JP" sz="2800" dirty="0"/>
          </a:p>
          <a:p>
            <a:r>
              <a:rPr lang="ja-JP" altLang="en-US" sz="2800" dirty="0"/>
              <a:t>古川 大鷹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7A78EC-146A-99D0-00E1-2398B325968C}"/>
              </a:ext>
            </a:extLst>
          </p:cNvPr>
          <p:cNvSpPr txBox="1"/>
          <p:nvPr/>
        </p:nvSpPr>
        <p:spPr>
          <a:xfrm>
            <a:off x="8537331" y="5528732"/>
            <a:ext cx="344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使用ツール</a:t>
            </a:r>
            <a:r>
              <a:rPr lang="ja-JP" altLang="en-US" sz="2400" b="1" dirty="0"/>
              <a:t>：</a:t>
            </a:r>
            <a:r>
              <a:rPr lang="en-US" altLang="ja-JP" sz="2400" b="1" dirty="0" err="1"/>
              <a:t>xschem</a:t>
            </a:r>
            <a:endParaRPr lang="en-US" altLang="ja-JP" sz="2400" b="1" dirty="0"/>
          </a:p>
          <a:p>
            <a:r>
              <a:rPr lang="ja-JP" altLang="en-US" sz="2400" b="1" dirty="0"/>
              <a:t>                     </a:t>
            </a:r>
            <a:r>
              <a:rPr lang="en-US" altLang="ja-JP" sz="2400" b="1" dirty="0" err="1"/>
              <a:t>ngspice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990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96F4C-1039-C2EB-A132-7DADFA5B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61" y="248931"/>
            <a:ext cx="2564423" cy="864211"/>
          </a:xfrm>
        </p:spPr>
        <p:txBody>
          <a:bodyPr/>
          <a:lstStyle/>
          <a:p>
            <a:r>
              <a:rPr kumimoji="1" lang="ja-JP" altLang="en-US" b="1" dirty="0"/>
              <a:t>課題内容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AE68D-97AB-D4AD-EEE8-432C33977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" y="1438763"/>
            <a:ext cx="11418278" cy="521921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>
                <a:latin typeface="+mj-ea"/>
                <a:ea typeface="+mj-ea"/>
              </a:rPr>
              <a:t>抵抗ラダー、キャパシタタイプ</a:t>
            </a:r>
            <a:r>
              <a:rPr lang="en-US" altLang="ja-JP" b="1" dirty="0">
                <a:latin typeface="+mj-ea"/>
                <a:ea typeface="+mj-ea"/>
              </a:rPr>
              <a:t>14bitDAC</a:t>
            </a:r>
            <a:r>
              <a:rPr lang="ja-JP" altLang="en-US" b="1" dirty="0">
                <a:latin typeface="+mj-ea"/>
                <a:ea typeface="+mj-ea"/>
              </a:rPr>
              <a:t>回路設計、シミュレーション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794235-45E2-DEE2-AB18-F520A02F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65" y="2286305"/>
            <a:ext cx="8398861" cy="3504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787A7B-8C55-7C5B-4EE7-081AF06BB425}"/>
              </a:ext>
            </a:extLst>
          </p:cNvPr>
          <p:cNvSpPr txBox="1"/>
          <p:nvPr/>
        </p:nvSpPr>
        <p:spPr>
          <a:xfrm>
            <a:off x="4736856" y="5885653"/>
            <a:ext cx="174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回路の仕様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4587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8428B-37BA-788C-FA43-4EC62C0D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61" y="308558"/>
            <a:ext cx="5457093" cy="1371601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抵抗ラダー型</a:t>
            </a:r>
            <a:br>
              <a:rPr kumimoji="1" lang="en-US" altLang="ja-JP" sz="4000" b="1" dirty="0"/>
            </a:br>
            <a:r>
              <a:rPr kumimoji="1" lang="en-US" altLang="ja-JP" sz="4000" b="1" dirty="0"/>
              <a:t>14</a:t>
            </a:r>
            <a:r>
              <a:rPr kumimoji="1" lang="ja-JP" altLang="en-US" sz="4000" b="1" dirty="0"/>
              <a:t>ビット</a:t>
            </a:r>
            <a:r>
              <a:rPr kumimoji="1" lang="en-US" altLang="ja-JP" sz="4000" b="1" dirty="0"/>
              <a:t>DAC</a:t>
            </a:r>
            <a:r>
              <a:rPr kumimoji="1" lang="ja-JP" altLang="en-US" sz="4000" b="1" dirty="0"/>
              <a:t>の回路図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D71B6C-4D03-105A-1742-E50D846D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33" y="207033"/>
            <a:ext cx="4453606" cy="644393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9746AE-0DE3-96A7-ED29-11617A861C1C}"/>
              </a:ext>
            </a:extLst>
          </p:cNvPr>
          <p:cNvSpPr/>
          <p:nvPr/>
        </p:nvSpPr>
        <p:spPr>
          <a:xfrm>
            <a:off x="8056685" y="505144"/>
            <a:ext cx="1266092" cy="5794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F1281D1-049C-9AB4-1841-3C8CD286FF9A}"/>
                  </a:ext>
                </a:extLst>
              </p:cNvPr>
              <p:cNvSpPr txBox="1"/>
              <p:nvPr/>
            </p:nvSpPr>
            <p:spPr>
              <a:xfrm>
                <a:off x="310661" y="2395983"/>
                <a:ext cx="6899913" cy="275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入力信号：</a:t>
                </a:r>
                <a:r>
                  <a:rPr kumimoji="1" lang="en-US" altLang="ja-JP" sz="2800" dirty="0"/>
                  <a:t>DIN1</a:t>
                </a:r>
                <a:r>
                  <a:rPr kumimoji="1" lang="ja-JP" altLang="en-US" sz="2800" dirty="0"/>
                  <a:t>～</a:t>
                </a:r>
                <a:r>
                  <a:rPr kumimoji="1" lang="en-US" altLang="ja-JP" sz="2800" dirty="0"/>
                  <a:t>DIN14</a:t>
                </a:r>
              </a:p>
              <a:p>
                <a:r>
                  <a:rPr lang="ja-JP" altLang="en-US" sz="2800" dirty="0"/>
                  <a:t>出力信号：</a:t>
                </a:r>
                <a:r>
                  <a:rPr lang="en-US" altLang="ja-JP" sz="2800" dirty="0"/>
                  <a:t>OUT</a:t>
                </a: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endParaRPr kumimoji="1" lang="en-US" altLang="ja-JP" sz="5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2800" dirty="0">
                    <a:solidFill>
                      <a:srgbClr val="FF0000"/>
                    </a:solidFill>
                  </a:rPr>
                  <a:t>赤枠</a:t>
                </a:r>
                <a:r>
                  <a:rPr kumimoji="1" lang="ja-JP" altLang="en-US" sz="2800" dirty="0"/>
                  <a:t>：入力信号によって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[V]</a:t>
                </a:r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or 0[V]</a:t>
                </a:r>
                <a:r>
                  <a:rPr lang="ja-JP" altLang="en-US" sz="2800" dirty="0"/>
                  <a:t>を</a:t>
                </a:r>
                <a:endParaRPr lang="en-US" altLang="ja-JP" sz="2800" dirty="0"/>
              </a:p>
              <a:p>
                <a:r>
                  <a:rPr kumimoji="1" lang="ja-JP" altLang="en-US" sz="2800" dirty="0"/>
                  <a:t>　　　出力するセレクタ群</a:t>
                </a:r>
                <a:endParaRPr kumimoji="1" lang="en-US" altLang="ja-JP" sz="2800" dirty="0"/>
              </a:p>
              <a:p>
                <a:r>
                  <a:rPr kumimoji="1" lang="ja-JP" altLang="en-US" sz="2800" dirty="0">
                    <a:solidFill>
                      <a:srgbClr val="0070C0"/>
                    </a:solidFill>
                  </a:rPr>
                  <a:t>青枠</a:t>
                </a:r>
                <a:r>
                  <a:rPr kumimoji="1" lang="ja-JP" altLang="en-US" sz="2800" dirty="0"/>
                  <a:t>：</a:t>
                </a:r>
                <a:r>
                  <a:rPr lang="ja-JP" altLang="en-US" sz="2800" dirty="0"/>
                  <a:t>抵抗ラダー群</a:t>
                </a:r>
                <a:r>
                  <a:rPr lang="en-US" altLang="ja-JP" sz="2800" dirty="0"/>
                  <a:t>(R-2R</a:t>
                </a:r>
                <a:r>
                  <a:rPr lang="ja-JP" altLang="en-US" sz="2800" dirty="0"/>
                  <a:t>型</a:t>
                </a:r>
                <a:r>
                  <a:rPr lang="en-US" altLang="ja-JP" sz="2800" dirty="0"/>
                  <a:t>)</a:t>
                </a:r>
              </a:p>
              <a:p>
                <a:r>
                  <a:rPr kumimoji="1" lang="ja-JP" altLang="en-US" sz="2800" dirty="0">
                    <a:solidFill>
                      <a:schemeClr val="accent2"/>
                    </a:solidFill>
                  </a:rPr>
                  <a:t>橙枠</a:t>
                </a:r>
                <a:r>
                  <a:rPr kumimoji="1" lang="ja-JP" altLang="en-US" sz="2800" dirty="0"/>
                  <a:t>：出力部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オペアンプは未完成</a:t>
                </a:r>
                <a:r>
                  <a:rPr kumimoji="1" lang="en-US" altLang="ja-JP" sz="2800" dirty="0"/>
                  <a:t>)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F1281D1-049C-9AB4-1841-3C8CD286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1" y="2395983"/>
                <a:ext cx="6899913" cy="2754600"/>
              </a:xfrm>
              <a:prstGeom prst="rect">
                <a:avLst/>
              </a:prstGeom>
              <a:blipFill>
                <a:blip r:embed="rId3"/>
                <a:stretch>
                  <a:fillRect l="-1855" t="-1991" b="-5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4F48E1-6AB4-80F8-F151-75D93AE027F6}"/>
              </a:ext>
            </a:extLst>
          </p:cNvPr>
          <p:cNvSpPr txBox="1"/>
          <p:nvPr/>
        </p:nvSpPr>
        <p:spPr>
          <a:xfrm>
            <a:off x="8417170" y="672198"/>
            <a:ext cx="7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2"/>
                </a:solidFill>
              </a:rPr>
              <a:t>DIN1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8AC443-342C-7B71-FC73-042E50D73B39}"/>
              </a:ext>
            </a:extLst>
          </p:cNvPr>
          <p:cNvSpPr txBox="1"/>
          <p:nvPr/>
        </p:nvSpPr>
        <p:spPr>
          <a:xfrm>
            <a:off x="8382000" y="5886007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2"/>
                </a:solidFill>
              </a:rPr>
              <a:t>DIN14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13A1BF2-7072-8A22-219B-2A18EB2FB91E}"/>
              </a:ext>
            </a:extLst>
          </p:cNvPr>
          <p:cNvSpPr/>
          <p:nvPr/>
        </p:nvSpPr>
        <p:spPr>
          <a:xfrm>
            <a:off x="9318382" y="505144"/>
            <a:ext cx="810357" cy="58477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7159E2-BD38-0A8C-DB40-731BD8BF5590}"/>
              </a:ext>
            </a:extLst>
          </p:cNvPr>
          <p:cNvSpPr/>
          <p:nvPr/>
        </p:nvSpPr>
        <p:spPr>
          <a:xfrm>
            <a:off x="10128739" y="505144"/>
            <a:ext cx="1659979" cy="7961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5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EFA93740-4BAF-1DC7-5AE9-4CF8B24FB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12" y="1406905"/>
            <a:ext cx="3912505" cy="450278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47981DFA-1010-99F1-6829-18D6E2EA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7" y="153243"/>
            <a:ext cx="9132278" cy="895689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抵抗ラダー型</a:t>
            </a:r>
            <a:r>
              <a:rPr kumimoji="1" lang="en-US" altLang="ja-JP" b="1" dirty="0"/>
              <a:t>14</a:t>
            </a:r>
            <a:r>
              <a:rPr kumimoji="1" lang="ja-JP" altLang="en-US" b="1" dirty="0"/>
              <a:t>ビット</a:t>
            </a:r>
            <a:r>
              <a:rPr kumimoji="1" lang="en-US" altLang="ja-JP" b="1" dirty="0"/>
              <a:t>DAC</a:t>
            </a:r>
            <a:r>
              <a:rPr kumimoji="1" lang="ja-JP" altLang="en-US" b="1" dirty="0"/>
              <a:t>の回路図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B7BE9E-1124-4179-5532-63E4D6E21735}"/>
              </a:ext>
            </a:extLst>
          </p:cNvPr>
          <p:cNvSpPr txBox="1"/>
          <p:nvPr/>
        </p:nvSpPr>
        <p:spPr>
          <a:xfrm>
            <a:off x="1071043" y="5957663"/>
            <a:ext cx="434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抵抗ラダー群</a:t>
            </a:r>
            <a:r>
              <a:rPr kumimoji="1" lang="en-US" altLang="ja-JP" sz="2000" b="1" dirty="0"/>
              <a:t>, </a:t>
            </a:r>
            <a:r>
              <a:rPr kumimoji="1" lang="ja-JP" altLang="en-US" sz="2000" b="1" dirty="0"/>
              <a:t>縦</a:t>
            </a:r>
            <a:r>
              <a:rPr lang="ja-JP" altLang="en-US" sz="2000" b="1" dirty="0"/>
              <a:t>：横 </a:t>
            </a:r>
            <a:r>
              <a:rPr lang="en-US" altLang="ja-JP" sz="2000" b="1" dirty="0"/>
              <a:t>= 1</a:t>
            </a:r>
            <a:r>
              <a:rPr lang="ja-JP" altLang="en-US" sz="2000" b="1" dirty="0"/>
              <a:t>：</a:t>
            </a:r>
            <a:r>
              <a:rPr lang="en-US" altLang="ja-JP" sz="2000" b="1" dirty="0"/>
              <a:t>2</a:t>
            </a:r>
            <a:r>
              <a:rPr lang="ja-JP" altLang="en-US" sz="2000" b="1" dirty="0"/>
              <a:t>で設計</a:t>
            </a:r>
            <a:endParaRPr kumimoji="1" lang="ja-JP" altLang="en-US" sz="20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0CED9A3-3932-8B26-97E2-DBA1CF59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44" y="1127566"/>
            <a:ext cx="3757328" cy="495151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C150C2-81B9-E250-6912-111765787625}"/>
              </a:ext>
            </a:extLst>
          </p:cNvPr>
          <p:cNvSpPr txBox="1"/>
          <p:nvPr/>
        </p:nvSpPr>
        <p:spPr>
          <a:xfrm>
            <a:off x="7805732" y="6157718"/>
            <a:ext cx="22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セレクタの回路図</a:t>
            </a:r>
          </a:p>
        </p:txBody>
      </p:sp>
    </p:spTree>
    <p:extLst>
      <p:ext uri="{BB962C8B-B14F-4D97-AF65-F5344CB8AC3E}">
        <p14:creationId xmlns:p14="http://schemas.microsoft.com/office/powerpoint/2010/main" val="176237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A9FC6-50AC-C01C-71B2-02E3F492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127733"/>
            <a:ext cx="5808785" cy="927344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シミュレーション結果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56FE3E2-126A-5D50-4F3D-B76324F6D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7749" y="1251723"/>
            <a:ext cx="5631825" cy="4707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1A76474-7425-6414-8AD7-800809D2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6" y="1632195"/>
            <a:ext cx="5677692" cy="408679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D1EA72-2FDD-3901-39AA-35EE1E68C7DC}"/>
              </a:ext>
            </a:extLst>
          </p:cNvPr>
          <p:cNvSpPr txBox="1"/>
          <p:nvPr/>
        </p:nvSpPr>
        <p:spPr>
          <a:xfrm>
            <a:off x="2461846" y="5834443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入力信号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35149C-931C-3519-6901-80BD8243A7AA}"/>
              </a:ext>
            </a:extLst>
          </p:cNvPr>
          <p:cNvSpPr txBox="1"/>
          <p:nvPr/>
        </p:nvSpPr>
        <p:spPr>
          <a:xfrm>
            <a:off x="8414238" y="6065275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出力信号</a:t>
            </a:r>
          </a:p>
        </p:txBody>
      </p:sp>
    </p:spTree>
    <p:extLst>
      <p:ext uri="{BB962C8B-B14F-4D97-AF65-F5344CB8AC3E}">
        <p14:creationId xmlns:p14="http://schemas.microsoft.com/office/powerpoint/2010/main" val="304630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4739-BDA4-04C1-0291-D3E3D10C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9" y="193431"/>
            <a:ext cx="5852746" cy="908173"/>
          </a:xfrm>
        </p:spPr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1489F315-01EE-F54B-FC0B-791408919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9" y="1870230"/>
            <a:ext cx="5526628" cy="46191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F10241-F7C0-1388-6D60-02F44A01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763" y="56347"/>
            <a:ext cx="2825238" cy="251312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2424B8F-167C-8218-BB16-81D6EE3C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27" y="2626092"/>
            <a:ext cx="2481640" cy="23035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890DAE1-2F3B-EDFF-65B9-ABC35B23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085" y="2626092"/>
            <a:ext cx="2359246" cy="233249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9BFCA3-76CB-EF4C-DA49-21AC7385770B}"/>
              </a:ext>
            </a:extLst>
          </p:cNvPr>
          <p:cNvSpPr txBox="1"/>
          <p:nvPr/>
        </p:nvSpPr>
        <p:spPr>
          <a:xfrm>
            <a:off x="883228" y="14271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0[V]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8898DD-B4AB-97EC-E44E-A1385C82EAF6}"/>
              </a:ext>
            </a:extLst>
          </p:cNvPr>
          <p:cNvSpPr txBox="1"/>
          <p:nvPr/>
        </p:nvSpPr>
        <p:spPr>
          <a:xfrm>
            <a:off x="1678930" y="1427154"/>
            <a:ext cx="88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3.3</a:t>
            </a:r>
            <a:r>
              <a:rPr kumimoji="1" lang="en-US" altLang="ja-JP" b="1" dirty="0"/>
              <a:t>[V]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F0C2FB-14FF-9E26-00CB-5F846A72BDCE}"/>
              </a:ext>
            </a:extLst>
          </p:cNvPr>
          <p:cNvSpPr txBox="1"/>
          <p:nvPr/>
        </p:nvSpPr>
        <p:spPr>
          <a:xfrm>
            <a:off x="2471351" y="1427154"/>
            <a:ext cx="10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1.67[V]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9DF90F-2B47-B352-43B2-78DFE5F00281}"/>
              </a:ext>
            </a:extLst>
          </p:cNvPr>
          <p:cNvSpPr txBox="1"/>
          <p:nvPr/>
        </p:nvSpPr>
        <p:spPr>
          <a:xfrm>
            <a:off x="3335422" y="1427154"/>
            <a:ext cx="11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0</a:t>
            </a:r>
            <a:r>
              <a:rPr kumimoji="1" lang="en-US" altLang="ja-JP" b="1" dirty="0"/>
              <a:t>.861[V]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CEF668-DB2F-BE15-3A41-EED571B457C0}"/>
              </a:ext>
            </a:extLst>
          </p:cNvPr>
          <p:cNvSpPr txBox="1"/>
          <p:nvPr/>
        </p:nvSpPr>
        <p:spPr>
          <a:xfrm>
            <a:off x="4356391" y="1427154"/>
            <a:ext cx="11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0</a:t>
            </a:r>
            <a:r>
              <a:rPr kumimoji="1" lang="en-US" altLang="ja-JP" b="1" dirty="0"/>
              <a:t>.765[V]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68BA84-FE17-1DBF-76CC-505DD9F75BE6}"/>
              </a:ext>
            </a:extLst>
          </p:cNvPr>
          <p:cNvSpPr txBox="1"/>
          <p:nvPr/>
        </p:nvSpPr>
        <p:spPr>
          <a:xfrm>
            <a:off x="7170127" y="101696"/>
            <a:ext cx="7825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DIN1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en-US" altLang="ja-JP" sz="1050" b="1" dirty="0"/>
          </a:p>
          <a:p>
            <a:pPr algn="ctr"/>
            <a:r>
              <a:rPr lang="ja-JP" altLang="en-US" sz="2800" b="1" dirty="0"/>
              <a:t>～</a:t>
            </a:r>
            <a:endParaRPr kumimoji="1" lang="ja-JP" altLang="en-US" sz="28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B903E4-1AB3-0816-DAC4-573C85F8F2BD}"/>
              </a:ext>
            </a:extLst>
          </p:cNvPr>
          <p:cNvSpPr txBox="1"/>
          <p:nvPr/>
        </p:nvSpPr>
        <p:spPr>
          <a:xfrm>
            <a:off x="7157247" y="2200139"/>
            <a:ext cx="78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DIN6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FA8AED-0AA4-1EB6-C9EA-0986F19D3FE1}"/>
              </a:ext>
            </a:extLst>
          </p:cNvPr>
          <p:cNvSpPr txBox="1"/>
          <p:nvPr/>
        </p:nvSpPr>
        <p:spPr>
          <a:xfrm>
            <a:off x="5723564" y="2786352"/>
            <a:ext cx="782516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DIN7</a:t>
            </a:r>
          </a:p>
          <a:p>
            <a:endParaRPr lang="en-US" altLang="ja-JP" b="1" dirty="0"/>
          </a:p>
          <a:p>
            <a:endParaRPr kumimoji="1" lang="en-US" altLang="ja-JP" sz="1050" b="1" dirty="0"/>
          </a:p>
          <a:p>
            <a:pPr algn="ctr"/>
            <a:r>
              <a:rPr lang="ja-JP" altLang="en-US" sz="2800" b="1" dirty="0"/>
              <a:t>～</a:t>
            </a:r>
            <a:endParaRPr kumimoji="1" lang="ja-JP" altLang="en-US" sz="28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102FFF-DAF5-8D3F-769D-7FE70BD728B8}"/>
              </a:ext>
            </a:extLst>
          </p:cNvPr>
          <p:cNvSpPr txBox="1"/>
          <p:nvPr/>
        </p:nvSpPr>
        <p:spPr>
          <a:xfrm>
            <a:off x="5667231" y="4498060"/>
            <a:ext cx="91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DIN10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65C388-38DB-EB76-B756-1AB3E5110553}"/>
              </a:ext>
            </a:extLst>
          </p:cNvPr>
          <p:cNvSpPr txBox="1"/>
          <p:nvPr/>
        </p:nvSpPr>
        <p:spPr>
          <a:xfrm>
            <a:off x="8943367" y="2786351"/>
            <a:ext cx="91201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DIN11</a:t>
            </a:r>
          </a:p>
          <a:p>
            <a:endParaRPr lang="en-US" altLang="ja-JP" b="1" dirty="0"/>
          </a:p>
          <a:p>
            <a:endParaRPr kumimoji="1" lang="en-US" altLang="ja-JP" sz="1050" b="1" dirty="0"/>
          </a:p>
          <a:p>
            <a:pPr algn="ctr"/>
            <a:r>
              <a:rPr lang="ja-JP" altLang="en-US" sz="2800" b="1" dirty="0"/>
              <a:t>～</a:t>
            </a:r>
            <a:endParaRPr kumimoji="1" lang="ja-JP" altLang="en-US" sz="28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2878908-C746-5799-3947-1F0665434E2D}"/>
              </a:ext>
            </a:extLst>
          </p:cNvPr>
          <p:cNvSpPr txBox="1"/>
          <p:nvPr/>
        </p:nvSpPr>
        <p:spPr>
          <a:xfrm>
            <a:off x="8943367" y="4380149"/>
            <a:ext cx="91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DIN14</a:t>
            </a:r>
            <a:endParaRPr kumimoji="1" lang="ja-JP" altLang="en-US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4D0198-A559-B1A6-24A8-239396003CA9}"/>
              </a:ext>
            </a:extLst>
          </p:cNvPr>
          <p:cNvSpPr txBox="1"/>
          <p:nvPr/>
        </p:nvSpPr>
        <p:spPr>
          <a:xfrm>
            <a:off x="6285590" y="5431497"/>
            <a:ext cx="54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概ね</a:t>
            </a:r>
            <a:r>
              <a:rPr lang="en-US" altLang="ja-JP" b="1" dirty="0"/>
              <a:t>DAC</a:t>
            </a:r>
            <a:r>
              <a:rPr lang="ja-JP" altLang="en-US" b="1" dirty="0"/>
              <a:t>としての動作は得られたが、配線による減衰の影響で理論値とは多少異なる結果となった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907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171</Words>
  <Application>Microsoft Office PowerPoint</Application>
  <PresentationFormat>ワイド画面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LR アルバイト課題2</vt:lpstr>
      <vt:lpstr>課題内容</vt:lpstr>
      <vt:lpstr>抵抗ラダー型 14ビットDACの回路図</vt:lpstr>
      <vt:lpstr>抵抗ラダー型14ビットDACの回路図</vt:lpstr>
      <vt:lpstr>シミュレーション結果</vt:lpstr>
      <vt:lpstr>シミュレーション結果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4CJNM022</dc:creator>
  <cp:lastModifiedBy>4CJNM022</cp:lastModifiedBy>
  <cp:revision>3</cp:revision>
  <dcterms:created xsi:type="dcterms:W3CDTF">2025-08-13T06:43:46Z</dcterms:created>
  <dcterms:modified xsi:type="dcterms:W3CDTF">2025-08-13T08:07:36Z</dcterms:modified>
</cp:coreProperties>
</file>