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2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49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D2F3C-DE99-48F7-814B-0EA826016311}" type="datetimeFigureOut">
              <a:rPr kumimoji="1" lang="ja-JP" altLang="en-US" smtClean="0"/>
              <a:pPr/>
              <a:t>2025/10/1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B8748-3F23-4120-887A-C77F8CAF775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0570-E3BD-4543-9916-8C160DBB9F31}" type="datetime1">
              <a:rPr kumimoji="1" lang="ja-JP" altLang="en-US" smtClean="0"/>
              <a:pPr/>
              <a:t>2025/10/1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D7E-0E06-4B1F-8112-F8D22E814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C84A9-E25B-4C17-9D9B-129D00E35263}" type="datetime1">
              <a:rPr kumimoji="1" lang="ja-JP" altLang="en-US" smtClean="0"/>
              <a:pPr/>
              <a:t>2025/10/1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D7E-0E06-4B1F-8112-F8D22E814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56F2F-87E2-4B29-BEF2-11E9AF6CD027}" type="datetime1">
              <a:rPr kumimoji="1" lang="ja-JP" altLang="en-US" smtClean="0"/>
              <a:pPr/>
              <a:t>2025/10/1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9D7E-0E06-4B1F-8112-F8D22E8141D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44624"/>
            <a:ext cx="833426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Meiryo UI" pitchFamily="50" charset="-128"/>
                <a:ea typeface="Meiryo UI" pitchFamily="50" charset="-128"/>
              </a:rPr>
              <a:t>9</a:t>
            </a:r>
            <a:r>
              <a:rPr kumimoji="1" lang="ja-JP" altLang="en-US" sz="1600" dirty="0">
                <a:latin typeface="Meiryo UI" pitchFamily="50" charset="-128"/>
                <a:ea typeface="Meiryo UI" pitchFamily="50" charset="-128"/>
              </a:rPr>
              <a:t>月度アルバイト内容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１．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(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抵抗ラダー、キャパシタタイプ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14bit</a:t>
            </a:r>
            <a:r>
              <a:rPr kumimoji="1" lang="en-US" altLang="ja-JP" sz="1600" dirty="0">
                <a:latin typeface="Meiryo UI" pitchFamily="50" charset="-128"/>
                <a:ea typeface="Meiryo UI" pitchFamily="50" charset="-128"/>
              </a:rPr>
              <a:t>DAC)+</a:t>
            </a:r>
            <a:r>
              <a:rPr kumimoji="1" lang="ja-JP" altLang="en-US" sz="1600" u="sng" dirty="0">
                <a:latin typeface="Meiryo UI" pitchFamily="50" charset="-128"/>
                <a:ea typeface="Meiryo UI" pitchFamily="50" charset="-128"/>
              </a:rPr>
              <a:t>ボルテージフォロアーアンプ</a:t>
            </a:r>
            <a:r>
              <a:rPr kumimoji="1" lang="ja-JP" altLang="en-US" sz="1600" dirty="0">
                <a:latin typeface="Meiryo UI" pitchFamily="50" charset="-128"/>
                <a:ea typeface="Meiryo UI" pitchFamily="50" charset="-128"/>
              </a:rPr>
              <a:t>回路設計、シミュレーション</a:t>
            </a:r>
            <a:endParaRPr kumimoji="1"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TOOL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：回路設計⇒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</a:rPr>
              <a:t>Xschem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 or LTSPICE</a:t>
            </a:r>
            <a:r>
              <a:rPr lang="ja-JP" altLang="en-US" sz="1600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シミュレーション⇒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NGSPICE or LTSPICE</a:t>
            </a:r>
          </a:p>
          <a:p>
            <a:r>
              <a:rPr kumimoji="1" lang="ja-JP" altLang="en-US" sz="1600" dirty="0">
                <a:latin typeface="Meiryo UI" pitchFamily="50" charset="-128"/>
                <a:ea typeface="Meiryo UI" pitchFamily="50" charset="-128"/>
              </a:rPr>
              <a:t>目標仕様：変換速度 </a:t>
            </a:r>
            <a:r>
              <a:rPr kumimoji="1" lang="en-US" altLang="ja-JP" sz="1600" dirty="0">
                <a:latin typeface="Meiryo UI" pitchFamily="50" charset="-128"/>
                <a:ea typeface="Meiryo UI" pitchFamily="50" charset="-128"/>
              </a:rPr>
              <a:t>10MSPS</a:t>
            </a:r>
          </a:p>
          <a:p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SPICE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モデル：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N3(3V 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</a:rPr>
              <a:t>Nch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), P3(3V 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</a:rPr>
              <a:t>Pch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)</a:t>
            </a: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抵抗情報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:2kΩ/um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　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or 350Ω/um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 ,0.08fF/um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 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キャパシター情報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:1.32ff/um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, 80Ω/um</a:t>
            </a:r>
            <a:r>
              <a:rPr lang="en-US" altLang="ja-JP" sz="1600" baseline="30000" dirty="0">
                <a:latin typeface="Meiryo UI" pitchFamily="50" charset="-128"/>
                <a:ea typeface="Meiryo UI" pitchFamily="50" charset="-128"/>
              </a:rPr>
              <a:t>2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納品物：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</a:rPr>
              <a:t>Xschem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のデータとシミュレーション報告書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(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フォーマットは、自由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)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及びデータシート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kumimoji="1" lang="ja-JP" altLang="en-US" sz="1600" dirty="0">
                <a:latin typeface="Meiryo UI" pitchFamily="50" charset="-128"/>
                <a:ea typeface="Meiryo UI" pitchFamily="50" charset="-128"/>
              </a:rPr>
              <a:t>納期：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10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月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</a:rPr>
              <a:t>3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日</a:t>
            </a:r>
            <a:endParaRPr lang="en-US" altLang="ja-JP" sz="1600" dirty="0">
              <a:latin typeface="Meiryo UI" pitchFamily="50" charset="-128"/>
              <a:ea typeface="Meiryo UI" pitchFamily="50" charset="-128"/>
            </a:endParaRPr>
          </a:p>
          <a:p>
            <a:r>
              <a:rPr kumimoji="1" lang="ja-JP" altLang="en-US" sz="1600" dirty="0">
                <a:latin typeface="Meiryo UI" pitchFamily="50" charset="-128"/>
                <a:ea typeface="Meiryo UI" pitchFamily="50" charset="-128"/>
              </a:rPr>
              <a:t>担当者：野田さん、古川さん</a:t>
            </a:r>
            <a:endParaRPr kumimoji="1" lang="en-US" altLang="ja-JP" sz="16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2550963"/>
            <a:ext cx="691276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入力・出力信号情報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VDD:3.3V±10%</a:t>
            </a:r>
            <a:r>
              <a:rPr lang="ja-JP" altLang="en-US" sz="1400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VSS:0V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VREFH:VDD</a:t>
            </a:r>
            <a:r>
              <a:rPr lang="ja-JP" altLang="en-US" sz="1400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Vrefl:VSS</a:t>
            </a:r>
            <a:r>
              <a:rPr lang="ja-JP" altLang="en-US" sz="1400" dirty="0" err="1">
                <a:latin typeface="Meiryo UI" pitchFamily="50" charset="-128"/>
                <a:ea typeface="Meiryo UI" pitchFamily="50" charset="-128"/>
              </a:rPr>
              <a:t>、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入力範囲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:VSS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～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VDD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DIN[13:0]:VIL=VDDx0.2, VIH=VDD*0.8,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trise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tfall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=1ns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DACO=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  <a:sym typeface="Wingdings" pitchFamily="2" charset="2"/>
              </a:rPr>
              <a:t>(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Vrefh-Vrefl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)/16384 x din(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バイナリ値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)</a:t>
            </a:r>
          </a:p>
          <a:p>
            <a:r>
              <a:rPr lang="en-US" altLang="ja-JP" sz="1400" u="sng" dirty="0">
                <a:latin typeface="Meiryo UI" pitchFamily="50" charset="-128"/>
                <a:ea typeface="Meiryo UI" pitchFamily="50" charset="-128"/>
              </a:rPr>
              <a:t>PD:PD=VIL</a:t>
            </a:r>
            <a:r>
              <a:rPr lang="ja-JP" altLang="en-US" sz="1400" u="sng" dirty="0">
                <a:latin typeface="Meiryo UI" pitchFamily="50" charset="-128"/>
                <a:ea typeface="Meiryo UI" pitchFamily="50" charset="-128"/>
              </a:rPr>
              <a:t>でパワーダウンモード</a:t>
            </a:r>
            <a:endParaRPr lang="en-US" altLang="ja-JP" sz="1400" u="sng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u="sng" dirty="0">
                <a:latin typeface="Meiryo UI" pitchFamily="50" charset="-128"/>
                <a:ea typeface="Meiryo UI" pitchFamily="50" charset="-128"/>
              </a:rPr>
              <a:t>Iref:10uA</a:t>
            </a:r>
            <a:r>
              <a:rPr lang="ja-JP" altLang="en-US" sz="1400" u="sng" dirty="0">
                <a:latin typeface="Meiryo UI" pitchFamily="50" charset="-128"/>
                <a:ea typeface="Meiryo UI" pitchFamily="50" charset="-128"/>
              </a:rPr>
              <a:t>のバイアス電流源</a:t>
            </a:r>
            <a:endParaRPr lang="en-US" altLang="ja-JP" sz="1400" u="sng" dirty="0">
              <a:latin typeface="Meiryo UI" pitchFamily="50" charset="-128"/>
              <a:ea typeface="Meiryo UI" pitchFamily="50" charset="-128"/>
            </a:endParaRPr>
          </a:p>
          <a:p>
            <a:r>
              <a:rPr kumimoji="1" lang="en-US" altLang="ja-JP" sz="1400" u="sng" dirty="0">
                <a:latin typeface="Meiryo UI" pitchFamily="50" charset="-128"/>
                <a:ea typeface="Meiryo UI" pitchFamily="50" charset="-128"/>
              </a:rPr>
              <a:t>VOUT:DACO</a:t>
            </a:r>
            <a:r>
              <a:rPr kumimoji="1" lang="ja-JP" altLang="en-US" sz="1400" u="sng" dirty="0">
                <a:latin typeface="Meiryo UI" pitchFamily="50" charset="-128"/>
                <a:ea typeface="Meiryo UI" pitchFamily="50" charset="-128"/>
              </a:rPr>
              <a:t>をボルテージフォロアアンプを経由した出力</a:t>
            </a:r>
            <a:endParaRPr kumimoji="1" lang="en-US" altLang="ja-JP" sz="1400" u="sng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⇒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dout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出力遅延時間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:90ns max</a:t>
            </a:r>
          </a:p>
          <a:p>
            <a:r>
              <a:rPr kumimoji="1" lang="en-US" altLang="ja-JP" sz="1400" dirty="0" err="1">
                <a:latin typeface="Meiryo UI" pitchFamily="50" charset="-128"/>
                <a:ea typeface="Meiryo UI" pitchFamily="50" charset="-128"/>
              </a:rPr>
              <a:t>vm</a:t>
            </a:r>
            <a:r>
              <a:rPr kumimoji="1" lang="en-US" altLang="ja-JP" sz="1400" dirty="0">
                <a:latin typeface="Meiryo UI" pitchFamily="50" charset="-128"/>
                <a:ea typeface="Meiryo UI" pitchFamily="50" charset="-128"/>
              </a:rPr>
              <a:t>=VDD/16384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【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タイムチャート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】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以下参照</a:t>
            </a:r>
            <a:endParaRPr kumimoji="1" lang="ja-JP" altLang="en-US" sz="14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11560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din[14’h0000]</a:t>
            </a:r>
            <a:endParaRPr kumimoji="1"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123728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din[14’h3fff]</a:t>
            </a:r>
            <a:endParaRPr kumimoji="1"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35896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din[14’h1fff]</a:t>
            </a:r>
            <a:endParaRPr kumimoji="1"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148064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din[14’h0fff]</a:t>
            </a:r>
            <a:endParaRPr kumimoji="1"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660232" y="5013176"/>
            <a:ext cx="1512168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din[14’h1111]</a:t>
            </a:r>
            <a:endParaRPr kumimoji="1"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259632" y="5445224"/>
            <a:ext cx="86409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2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=0</a:t>
            </a:r>
            <a:endParaRPr kumimoji="1" lang="ja-JP" altLang="en-US" sz="12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699792" y="5445224"/>
            <a:ext cx="936104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=VDD</a:t>
            </a:r>
            <a:endParaRPr kumimoji="1" lang="ja-JP" altLang="en-US" sz="1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4067944" y="5445224"/>
            <a:ext cx="10801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vm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*8192</a:t>
            </a:r>
            <a:endParaRPr kumimoji="1" lang="ja-JP" altLang="en-US" sz="1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5580112" y="5445224"/>
            <a:ext cx="10801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vm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*4096</a:t>
            </a:r>
            <a:endParaRPr kumimoji="1" lang="ja-JP" altLang="en-US" sz="1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092280" y="5445224"/>
            <a:ext cx="1080120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dout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000" dirty="0" err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vm</a:t>
            </a:r>
            <a:r>
              <a:rPr lang="en-US" altLang="ja-JP" sz="10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*4369</a:t>
            </a:r>
            <a:endParaRPr kumimoji="1" lang="ja-JP" altLang="en-US" sz="10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11560" y="5445224"/>
            <a:ext cx="648072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不定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123728" y="5445224"/>
            <a:ext cx="57606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不定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635896" y="5445224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不定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148064" y="5445224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不定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660232" y="5445224"/>
            <a:ext cx="432048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不定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直線コネクタ 21"/>
          <p:cNvCxnSpPr/>
          <p:nvPr/>
        </p:nvCxnSpPr>
        <p:spPr>
          <a:xfrm>
            <a:off x="611560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2123728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3635896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>
            <a:off x="611560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123728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1403648" y="603232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100ns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930508" y="60212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100ns</a:t>
            </a:r>
            <a:endParaRPr kumimoji="1" lang="ja-JP" altLang="en-US" sz="1200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5148064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6660232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8172400" y="5301208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>
            <a:off x="3635896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>
            <a:off x="5148064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>
            <a:off x="6660232" y="6021288"/>
            <a:ext cx="15121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442676" y="60212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100ns</a:t>
            </a:r>
            <a:endParaRPr kumimoji="1" lang="ja-JP" altLang="en-US" sz="12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82836" y="60212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100ns</a:t>
            </a:r>
            <a:endParaRPr kumimoji="1" lang="ja-JP" altLang="en-US" sz="12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467012" y="6021288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100ns</a:t>
            </a:r>
            <a:endParaRPr kumimoji="1" lang="ja-JP" altLang="en-US" sz="1200" dirty="0"/>
          </a:p>
        </p:txBody>
      </p:sp>
      <p:cxnSp>
        <p:nvCxnSpPr>
          <p:cNvPr id="42" name="直線コネクタ 41"/>
          <p:cNvCxnSpPr/>
          <p:nvPr/>
        </p:nvCxnSpPr>
        <p:spPr>
          <a:xfrm>
            <a:off x="1259632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>
            <a:off x="2699792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>
            <a:off x="4067944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7092280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611560" y="5877272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1274324" y="573325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&lt;90ns</a:t>
            </a:r>
            <a:endParaRPr kumimoji="1" lang="ja-JP" altLang="en-US" sz="1200" dirty="0"/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2125331" y="5877272"/>
            <a:ext cx="57446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2788095" y="573325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&lt;90ns</a:t>
            </a:r>
            <a:endParaRPr kumimoji="1" lang="ja-JP" altLang="en-US" sz="1200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3639102" y="5877272"/>
            <a:ext cx="42884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4301866" y="573325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&lt;90ns</a:t>
            </a:r>
            <a:endParaRPr kumimoji="1" lang="ja-JP" altLang="en-US" sz="1200" dirty="0"/>
          </a:p>
        </p:txBody>
      </p:sp>
      <p:cxnSp>
        <p:nvCxnSpPr>
          <p:cNvPr id="59" name="直線コネクタ 58"/>
          <p:cNvCxnSpPr/>
          <p:nvPr/>
        </p:nvCxnSpPr>
        <p:spPr>
          <a:xfrm>
            <a:off x="5800945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>
            <a:off x="5152873" y="5877272"/>
            <a:ext cx="64807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5815637" y="573325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&lt;90ns</a:t>
            </a:r>
            <a:endParaRPr kumimoji="1" lang="ja-JP" altLang="en-US" sz="1200" dirty="0"/>
          </a:p>
        </p:txBody>
      </p:sp>
      <p:cxnSp>
        <p:nvCxnSpPr>
          <p:cNvPr id="63" name="直線矢印コネクタ 62"/>
          <p:cNvCxnSpPr/>
          <p:nvPr/>
        </p:nvCxnSpPr>
        <p:spPr>
          <a:xfrm>
            <a:off x="6666644" y="5877272"/>
            <a:ext cx="42563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7396607" y="573325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&lt;90ns</a:t>
            </a:r>
            <a:endParaRPr kumimoji="1" lang="ja-JP" altLang="en-US" sz="1200" dirty="0"/>
          </a:p>
        </p:txBody>
      </p:sp>
      <p:sp>
        <p:nvSpPr>
          <p:cNvPr id="51" name="スライド番号プレースホルダ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D7E-0E06-4B1F-8112-F8D22E8141D5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0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Meiryo UI" pitchFamily="50" charset="-128"/>
                <a:ea typeface="Meiryo UI" pitchFamily="50" charset="-128"/>
              </a:rPr>
              <a:t>データシートのフォーマット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31723"/>
              </p:ext>
            </p:extLst>
          </p:nvPr>
        </p:nvGraphicFramePr>
        <p:xfrm>
          <a:off x="395536" y="332656"/>
          <a:ext cx="8640961" cy="331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5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37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1778">
                  <a:extLst>
                    <a:ext uri="{9D8B030D-6E8A-4147-A177-3AD203B41FA5}">
                      <a16:colId xmlns:a16="http://schemas.microsoft.com/office/drawing/2014/main" val="3318438588"/>
                    </a:ext>
                  </a:extLst>
                </a:gridCol>
                <a:gridCol w="812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317">
                <a:tc gridSpan="9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DAC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部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(VDD=3.3V, VSS=0V)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17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項目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Symbol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条件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目標値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typ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ワースト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単位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INL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データ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=x0000-x3ffff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±2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LSB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データ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=x0000-x3ffff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±1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LSB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オフセットエラー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Vos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VIN=0x0000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%of FSR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Gain 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gE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VIN=0x3fff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%of FSR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消費電流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IDD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VIN=0x3FFF, PD=VIH, f=10MHz*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mA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スタンバイ電流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IDDS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PD=VIL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100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uA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317">
                <a:tc gridSpan="9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ボルテージフォロワーアンプ部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(VDD=3.3V, VSS=0V)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317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出力電圧範囲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VOUT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VREFH-VREFL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59.9n~3.16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位相裕度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Φ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90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33.8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°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Slew Rate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RL=1MΩ, CL=1pF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0.1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2.29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V/us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出力電流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IOUT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CL=1pF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mA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72008" y="3963719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ブロック図</a:t>
            </a:r>
            <a:endParaRPr kumimoji="1" lang="ja-JP" altLang="en-US" sz="16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7" name="台形 6"/>
          <p:cNvSpPr/>
          <p:nvPr/>
        </p:nvSpPr>
        <p:spPr>
          <a:xfrm>
            <a:off x="1403648" y="4638671"/>
            <a:ext cx="1008112" cy="792088"/>
          </a:xfrm>
          <a:prstGeom prst="trapezoid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4899823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DIN[13:0]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10" name="直線矢印コネクタ 9"/>
          <p:cNvCxnSpPr>
            <a:stCxn id="8" idx="3"/>
            <a:endCxn id="7" idx="1"/>
          </p:cNvCxnSpPr>
          <p:nvPr/>
        </p:nvCxnSpPr>
        <p:spPr>
          <a:xfrm>
            <a:off x="1187624" y="5028508"/>
            <a:ext cx="315035" cy="62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115616" y="4179743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抵抗ラダー、キャパシタタイプ 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DAC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3" name="二等辺三角形 12"/>
          <p:cNvSpPr/>
          <p:nvPr/>
        </p:nvSpPr>
        <p:spPr>
          <a:xfrm>
            <a:off x="3131840" y="4827815"/>
            <a:ext cx="1080120" cy="792088"/>
          </a:xfrm>
          <a:prstGeom prst="triangl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1560" y="5979943"/>
            <a:ext cx="504056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PD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17" name="図形 16"/>
          <p:cNvCxnSpPr>
            <a:stCxn id="15" idx="3"/>
            <a:endCxn id="7" idx="2"/>
          </p:cNvCxnSpPr>
          <p:nvPr/>
        </p:nvCxnSpPr>
        <p:spPr>
          <a:xfrm flipV="1">
            <a:off x="1115616" y="5430759"/>
            <a:ext cx="792088" cy="67786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</p:cNvCxnSpPr>
          <p:nvPr/>
        </p:nvCxnSpPr>
        <p:spPr>
          <a:xfrm>
            <a:off x="2312749" y="5034715"/>
            <a:ext cx="963107" cy="91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4067944" y="518785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4572000" y="5187855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2699792" y="5907935"/>
            <a:ext cx="1872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2699792" y="5475887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2699792" y="5475887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275856" y="4901564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</a:p>
          <a:p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67544" y="6267975"/>
            <a:ext cx="504056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 err="1">
                <a:latin typeface="Meiryo UI" pitchFamily="50" charset="-128"/>
                <a:ea typeface="Meiryo UI" pitchFamily="50" charset="-128"/>
              </a:rPr>
              <a:t>Ibias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 flipH="1">
            <a:off x="1115616" y="6411991"/>
            <a:ext cx="2736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3851920" y="5403879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1907704" y="6123959"/>
            <a:ext cx="1584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3491880" y="5619903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5220072" y="5043839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VOUT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2339752" y="4755807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DACO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419872" y="4179743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ボルテージフォロワーアンプ</a:t>
            </a:r>
            <a:endParaRPr kumimoji="1"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D7E-0E06-4B1F-8112-F8D22E8141D5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95536" y="3656057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itchFamily="50" charset="-128"/>
                <a:ea typeface="Meiryo UI" pitchFamily="50" charset="-128"/>
              </a:rPr>
              <a:t>f=DIN</a:t>
            </a:r>
            <a:r>
              <a:rPr kumimoji="1" lang="ja-JP" altLang="en-US" sz="1200" dirty="0">
                <a:latin typeface="Meiryo UI" pitchFamily="50" charset="-128"/>
                <a:ea typeface="Meiryo UI" pitchFamily="50" charset="-128"/>
              </a:rPr>
              <a:t>のサイクル周波数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415</Words>
  <Application>Microsoft Office PowerPoint</Application>
  <PresentationFormat>画面に合わせる (4:3)</PresentationFormat>
  <Paragraphs>120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Meiryo UI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>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つちやただあき</dc:creator>
  <cp:lastModifiedBy>4CJNM022</cp:lastModifiedBy>
  <cp:revision>15</cp:revision>
  <dcterms:created xsi:type="dcterms:W3CDTF">2025-07-22T05:51:27Z</dcterms:created>
  <dcterms:modified xsi:type="dcterms:W3CDTF">2025-10-01T09:11:17Z</dcterms:modified>
</cp:coreProperties>
</file>