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9" r:id="rId22"/>
    <p:sldId id="278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20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D07B2-B718-4F51-9C7B-F4FB2C6C7284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E0762-690B-4613-BA6E-20E8D0990F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5979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dirty="0"/>
              <a:t>必要な</a:t>
            </a:r>
            <a:r>
              <a:rPr kumimoji="1" lang="en-US" altLang="ja-JP" sz="1200" dirty="0"/>
              <a:t>SR</a:t>
            </a:r>
            <a:r>
              <a:rPr kumimoji="1" lang="ja-JP" altLang="en-US" sz="1200" dirty="0"/>
              <a:t>は</a:t>
            </a:r>
            <a:r>
              <a:rPr kumimoji="1" lang="en-US" altLang="ja-JP" sz="1200" dirty="0"/>
              <a:t>0.33</a:t>
            </a:r>
            <a:r>
              <a:rPr kumimoji="1" lang="ja-JP" altLang="en-US" sz="1200" dirty="0"/>
              <a:t>くらい？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E0762-690B-4613-BA6E-20E8D0990F16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9659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A276C1-98D8-CEF4-0EEF-284825022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5AC078-2663-ED82-3115-B0336245A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EC2C29-67B8-3D70-20E0-A97FCB4F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2E11-42E7-4C93-9C0C-2AF8DC8BC016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E2635A-06B0-B1CA-2845-773ECA5A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ACF26C-B529-DE96-D00F-0F4E039A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457C-FA71-4F53-83DA-56ED96CC7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01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565D4-F56D-639D-EE9C-38D1F64B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E5767D-B232-375D-F5A5-80A47F0C0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80A142-38A6-FD59-355B-E58716F01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2E11-42E7-4C93-9C0C-2AF8DC8BC016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383A9B-66DD-ECDF-7FC4-BAD7B4D0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0DE023-6BC9-4860-D759-C05B70FF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457C-FA71-4F53-83DA-56ED96CC7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80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E8D86E-DDD0-1F10-32CA-2EF417C81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CC0B47-6F27-D8EF-F34F-2A43DAD6F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C348DA-A823-69F4-D3E1-95EEC9CB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2E11-42E7-4C93-9C0C-2AF8DC8BC016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62C070-3000-7D43-FBD2-6340F603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89F79F-2A73-68A1-E53C-CBE7ED230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457C-FA71-4F53-83DA-56ED96CC7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52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D2052E-EDFD-59D2-CBB5-57C0B772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004222-32FD-BC56-C6FF-34B6AD365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612F99-DE78-7D72-B494-B6E873141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2E11-42E7-4C93-9C0C-2AF8DC8BC016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7814BB-F72E-802A-E8CA-6A1081265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D3AE97-B81A-43A2-9CDE-BC4E44D7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457C-FA71-4F53-83DA-56ED96CC7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536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F6BC7-BE7A-3D6D-1022-29A003E9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B44FC8-FC8F-424C-4B11-344B296D1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73886-C1F4-3672-C65B-2527C6DFA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2E11-42E7-4C93-9C0C-2AF8DC8BC016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039837-7D4F-2D34-1C4A-1DF1B4D2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EADD16-8E13-519D-B8BD-0C21B701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457C-FA71-4F53-83DA-56ED96CC7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52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4E9A4F-124A-A9BE-2493-952AF652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AB8A64-7150-2293-2A82-67A0EF8CD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7F04E1-C8A2-3373-D298-3588DA745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FF1EF4-953D-A7AC-3900-B2A89019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2E11-42E7-4C93-9C0C-2AF8DC8BC016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35E30B-C478-4687-F2A7-49EF2A10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CF35D8-9F1A-9BEB-AAB8-428E8443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457C-FA71-4F53-83DA-56ED96CC7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53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93E1F6-6EAF-414A-422E-E1C955C6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066322-59FA-1F62-C4F9-C17D3C058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718B5A-733D-73F2-F9CC-6EEEEC62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44BD6A-8C5E-EC98-1B23-60CF281F4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2EE616-9220-70A0-9187-B69257E77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4935B3-2684-5BFB-CACD-ECD278AA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2E11-42E7-4C93-9C0C-2AF8DC8BC016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740175-01A5-303A-A783-7043DFC8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496993-FAC1-5BA2-D73F-37D14F63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457C-FA71-4F53-83DA-56ED96CC7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15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77E4E2-EF8F-1351-443C-61721AB3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7E23CB-B909-0238-FF55-83C034EE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2E11-42E7-4C93-9C0C-2AF8DC8BC016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21A3199-B145-028A-3DDA-0C19597E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B99EC5-F500-E9DD-ACEC-5B201A55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457C-FA71-4F53-83DA-56ED96CC7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78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5ADE1C-2BD9-4367-834D-8F501EA36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2E11-42E7-4C93-9C0C-2AF8DC8BC016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23F242-4FD6-884A-730C-8CE3B4148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05AC12-9A68-02F6-1647-50AAAAC4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457C-FA71-4F53-83DA-56ED96CC7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96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7E8133-C56A-B234-ED93-030D0A5C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A5524A-A6A6-57A3-8999-D0A5EE230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E986AE-8D89-15F0-3E44-968AF9028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42CB89-4697-9F21-E5C5-A73270EC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2E11-42E7-4C93-9C0C-2AF8DC8BC016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7604C0-C87E-4387-EBCE-E3E9B347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58C9FB-EAD5-58DE-B0B7-6646D4F0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457C-FA71-4F53-83DA-56ED96CC7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965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12E48C-EE64-2DC6-C4D5-9FD10C5F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B390C0C-AA4C-2226-888D-763CE392C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F58BB6-85E5-AEE7-EE80-8EF99E10F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360068-7F52-0BB0-0FC7-581ACF89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92E11-42E7-4C93-9C0C-2AF8DC8BC016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16B90F-297A-642B-ED80-88CD3962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C463EE-5185-E30C-9878-C6BA9D484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A457C-FA71-4F53-83DA-56ED96CC7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49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EE6FDA-D08C-3AB7-FD8E-3B7684EA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5A9F3D-C3A6-504D-C69B-8FCA5EF7A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A672E4-20CE-82B1-F80B-914FC58B4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592E11-42E7-4C93-9C0C-2AF8DC8BC016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10B170-968D-9049-E06E-4876707F9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D0AB12-6431-3D47-D5BD-7FC1D7BD8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1A457C-FA71-4F53-83DA-56ED96CC7E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456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BC2B4-E886-137B-443D-042759DD8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74164"/>
            <a:ext cx="9144000" cy="1478794"/>
          </a:xfrm>
        </p:spPr>
        <p:txBody>
          <a:bodyPr>
            <a:normAutofit/>
          </a:bodyPr>
          <a:lstStyle/>
          <a:p>
            <a:r>
              <a:rPr kumimoji="1" lang="en-US" altLang="ja-JP" sz="6600" b="1" dirty="0"/>
              <a:t>LR </a:t>
            </a:r>
            <a:r>
              <a:rPr lang="ja-JP" altLang="en-US" sz="6600" b="1" dirty="0"/>
              <a:t>アルバイト課題</a:t>
            </a:r>
            <a:r>
              <a:rPr lang="en-US" altLang="ja-JP" sz="6600" b="1" dirty="0"/>
              <a:t>3</a:t>
            </a:r>
            <a:endParaRPr kumimoji="1" lang="ja-JP" altLang="en-US" sz="6600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058C27-A2FB-9EFB-EA8A-02FC5B663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0338" y="4028165"/>
            <a:ext cx="7451324" cy="1153435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東海大学 情報通信学研究科</a:t>
            </a:r>
            <a:endParaRPr kumimoji="1" lang="en-US" altLang="ja-JP" sz="2800" dirty="0"/>
          </a:p>
          <a:p>
            <a:r>
              <a:rPr lang="ja-JP" altLang="en-US" sz="2800" dirty="0"/>
              <a:t>古川 大鷹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7A78EC-146A-99D0-00E1-2398B325968C}"/>
              </a:ext>
            </a:extLst>
          </p:cNvPr>
          <p:cNvSpPr txBox="1"/>
          <p:nvPr/>
        </p:nvSpPr>
        <p:spPr>
          <a:xfrm>
            <a:off x="6603026" y="5682762"/>
            <a:ext cx="5398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使用ツール</a:t>
            </a:r>
            <a:r>
              <a:rPr lang="ja-JP" altLang="en-US" sz="2800" b="1" dirty="0"/>
              <a:t>：</a:t>
            </a:r>
            <a:r>
              <a:rPr lang="en-US" altLang="ja-JP" sz="2800" b="1" dirty="0" err="1"/>
              <a:t>xschem</a:t>
            </a:r>
            <a:r>
              <a:rPr lang="en-US" altLang="ja-JP" sz="2800" b="1" dirty="0"/>
              <a:t>, </a:t>
            </a:r>
            <a:r>
              <a:rPr lang="en-US" altLang="ja-JP" sz="2800" b="1" dirty="0" err="1"/>
              <a:t>ngspice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0990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772A27-EC9F-20F4-27C0-3F019735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85" y="176211"/>
            <a:ext cx="2907323" cy="1009651"/>
          </a:xfrm>
        </p:spPr>
        <p:txBody>
          <a:bodyPr/>
          <a:lstStyle/>
          <a:p>
            <a:r>
              <a:rPr kumimoji="1" lang="ja-JP" altLang="en-US" dirty="0"/>
              <a:t>評価</a:t>
            </a:r>
            <a:r>
              <a:rPr kumimoji="1" lang="en-US" altLang="ja-JP" dirty="0"/>
              <a:t>(DAC)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52AAFE1-A1A4-C1AD-D47B-7B07876AA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96" y="1763171"/>
            <a:ext cx="11198807" cy="267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6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059D87-6539-382E-0113-7B1E1C99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869" y="267799"/>
            <a:ext cx="2608385" cy="1009651"/>
          </a:xfrm>
        </p:spPr>
        <p:txBody>
          <a:bodyPr/>
          <a:lstStyle/>
          <a:p>
            <a:r>
              <a:rPr kumimoji="1" lang="en-US" altLang="ja-JP" dirty="0"/>
              <a:t>INL, DNL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C52BCC-1865-1D15-F2ED-5D8023CD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30" y="1421178"/>
            <a:ext cx="10515600" cy="1009651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本来は</a:t>
            </a:r>
            <a:r>
              <a:rPr kumimoji="1" lang="en-US" altLang="ja-JP" dirty="0"/>
              <a:t>0x0000~0x3fff</a:t>
            </a:r>
            <a:r>
              <a:rPr kumimoji="1" lang="ja-JP" altLang="en-US" dirty="0"/>
              <a:t>まで比較し、その最大値を記載する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→ 時間の関係上、</a:t>
            </a:r>
            <a:r>
              <a:rPr lang="en-US" altLang="ja-JP" dirty="0"/>
              <a:t>1</a:t>
            </a:r>
            <a:r>
              <a:rPr lang="ja-JP" altLang="en-US" dirty="0"/>
              <a:t>サンプルのみの比較です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0CAA0E2-EC0F-7C84-DBDD-6DA336A353D6}"/>
                  </a:ext>
                </a:extLst>
              </p:cNvPr>
              <p:cNvSpPr txBox="1"/>
              <p:nvPr/>
            </p:nvSpPr>
            <p:spPr>
              <a:xfrm>
                <a:off x="553916" y="2690446"/>
                <a:ext cx="890660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1LSB = 3.3/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kumimoji="1" lang="ja-JP" altLang="en-US" sz="2400" dirty="0"/>
                  <a:t> </a:t>
                </a:r>
                <a:r>
                  <a:rPr kumimoji="1" lang="en-US" altLang="ja-JP" sz="2400" dirty="0"/>
                  <a:t>= 200[µV]</a:t>
                </a:r>
              </a:p>
              <a:p>
                <a:r>
                  <a:rPr kumimoji="1" lang="en-US" altLang="ja-JP" sz="2400" dirty="0"/>
                  <a:t>din = 0x0003 = 352.0366[µV] (</a:t>
                </a:r>
                <a:r>
                  <a:rPr kumimoji="1" lang="ja-JP" altLang="en-US" sz="2400" dirty="0"/>
                  <a:t>理想</a:t>
                </a:r>
                <a:r>
                  <a:rPr lang="ja-JP" altLang="en-US" sz="2400" dirty="0"/>
                  <a:t>：</a:t>
                </a:r>
                <a:r>
                  <a:rPr lang="en-US" altLang="ja-JP" sz="2400" dirty="0"/>
                  <a:t>604.2480[µV])</a:t>
                </a:r>
                <a:endParaRPr kumimoji="1" lang="en-US" altLang="ja-JP" sz="2400" dirty="0"/>
              </a:p>
              <a:p>
                <a:r>
                  <a:rPr lang="en-US" altLang="ja-JP" sz="2400" dirty="0"/>
                  <a:t>din = 0x0004 = 875.6003[µV]</a:t>
                </a:r>
                <a:r>
                  <a:rPr kumimoji="1" lang="en-US" altLang="ja-JP" sz="2400" dirty="0"/>
                  <a:t> (</a:t>
                </a:r>
                <a:r>
                  <a:rPr kumimoji="1" lang="ja-JP" altLang="en-US" sz="2400" dirty="0"/>
                  <a:t>理想：</a:t>
                </a:r>
                <a:r>
                  <a:rPr kumimoji="1" lang="en-US" altLang="ja-JP" sz="2400" dirty="0"/>
                  <a:t>805.6640[µV])</a:t>
                </a:r>
              </a:p>
              <a:p>
                <a:endParaRPr lang="en-US" altLang="ja-JP" sz="2400" dirty="0"/>
              </a:p>
              <a:p>
                <a:r>
                  <a:rPr kumimoji="1" lang="en-US" altLang="ja-JP" sz="2400" dirty="0"/>
                  <a:t>INL: </a:t>
                </a:r>
                <a:r>
                  <a:rPr kumimoji="1" lang="ja-JP" altLang="en-US" sz="2400" dirty="0"/>
                  <a:t>理想値から測定値の差を取り、</a:t>
                </a:r>
                <a:r>
                  <a:rPr kumimoji="1" lang="en-US" altLang="ja-JP" sz="2400" dirty="0"/>
                  <a:t>1LSB</a:t>
                </a:r>
                <a:r>
                  <a:rPr kumimoji="1" lang="ja-JP" altLang="en-US" sz="2400" dirty="0"/>
                  <a:t>で割る</a:t>
                </a:r>
                <a:endParaRPr kumimoji="1" lang="en-US" altLang="ja-JP" sz="2400" dirty="0"/>
              </a:p>
              <a:p>
                <a:r>
                  <a:rPr kumimoji="1" lang="en-US" altLang="ja-JP" sz="2400" dirty="0"/>
                  <a:t>INL = (604.2480-352.0366)/1LSB = +1.26</a:t>
                </a:r>
              </a:p>
              <a:p>
                <a:endParaRPr lang="en-US" altLang="ja-JP" sz="2400" dirty="0"/>
              </a:p>
              <a:p>
                <a:r>
                  <a:rPr kumimoji="1" lang="en-US" altLang="ja-JP" sz="2400" dirty="0"/>
                  <a:t>DNL: </a:t>
                </a:r>
                <a:r>
                  <a:rPr kumimoji="1" lang="ja-JP" altLang="en-US" sz="2400" dirty="0"/>
                  <a:t>隣り合うデータの測定値の差を取り、</a:t>
                </a:r>
                <a:r>
                  <a:rPr kumimoji="1" lang="en-US" altLang="ja-JP" sz="2400" dirty="0"/>
                  <a:t>1LSB</a:t>
                </a:r>
                <a:r>
                  <a:rPr kumimoji="1" lang="ja-JP" altLang="en-US" sz="2400" dirty="0"/>
                  <a:t>で割る</a:t>
                </a:r>
                <a:endParaRPr kumimoji="1" lang="en-US" altLang="ja-JP" sz="2400" dirty="0"/>
              </a:p>
              <a:p>
                <a:r>
                  <a:rPr lang="en-US" altLang="ja-JP" sz="2400" dirty="0"/>
                  <a:t>DNL = (875.6003-352.0366)/1LSB = +1.61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0CAA0E2-EC0F-7C84-DBDD-6DA336A35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16" y="2690446"/>
                <a:ext cx="8906607" cy="3416320"/>
              </a:xfrm>
              <a:prstGeom prst="rect">
                <a:avLst/>
              </a:prstGeom>
              <a:blipFill>
                <a:blip r:embed="rId2"/>
                <a:stretch>
                  <a:fillRect l="-1095" t="-1248" b="-30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086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22D9C4-9A5D-931F-A917-D886E334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24" y="175846"/>
            <a:ext cx="6371492" cy="873004"/>
          </a:xfrm>
        </p:spPr>
        <p:txBody>
          <a:bodyPr/>
          <a:lstStyle/>
          <a:p>
            <a:r>
              <a:rPr kumimoji="1" lang="ja-JP" altLang="en-US" dirty="0"/>
              <a:t>オフセット・</a:t>
            </a:r>
            <a:r>
              <a:rPr kumimoji="1" lang="en-US" altLang="ja-JP" dirty="0"/>
              <a:t>Gain</a:t>
            </a:r>
            <a:r>
              <a:rPr kumimoji="1" lang="ja-JP" altLang="en-US" dirty="0"/>
              <a:t>エラー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C4053A0-10EA-79D3-E194-3674DCF57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243" y="1209371"/>
            <a:ext cx="3715941" cy="355094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B23D36-3EE9-A8C1-5E4A-7648C8C51FAE}"/>
              </a:ext>
            </a:extLst>
          </p:cNvPr>
          <p:cNvSpPr txBox="1"/>
          <p:nvPr/>
        </p:nvSpPr>
        <p:spPr>
          <a:xfrm>
            <a:off x="1102243" y="5028675"/>
            <a:ext cx="3842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/>
              <a:t>d</a:t>
            </a:r>
            <a:r>
              <a:rPr kumimoji="1" lang="en-US" altLang="ja-JP" sz="2000" b="1" dirty="0"/>
              <a:t>in=0x0000 (</a:t>
            </a:r>
            <a:r>
              <a:rPr kumimoji="1" lang="ja-JP" altLang="en-US" sz="2000" b="1" dirty="0"/>
              <a:t>理想：</a:t>
            </a:r>
            <a:r>
              <a:rPr kumimoji="1" lang="en-US" altLang="ja-JP" sz="2000" b="1" dirty="0"/>
              <a:t>0V)</a:t>
            </a:r>
          </a:p>
          <a:p>
            <a:r>
              <a:rPr kumimoji="1" lang="ja-JP" altLang="en-US" sz="2000" b="1" dirty="0"/>
              <a:t>測定値：</a:t>
            </a:r>
            <a:r>
              <a:rPr kumimoji="1" lang="en-US" altLang="ja-JP" sz="2000" b="1" dirty="0"/>
              <a:t>1.510634[</a:t>
            </a:r>
            <a:r>
              <a:rPr kumimoji="1" lang="en-US" altLang="ja-JP" sz="2000" b="1" dirty="0" err="1"/>
              <a:t>nV</a:t>
            </a:r>
            <a:r>
              <a:rPr kumimoji="1" lang="en-US" altLang="ja-JP" sz="2000" b="1" dirty="0"/>
              <a:t>]</a:t>
            </a:r>
          </a:p>
          <a:p>
            <a:r>
              <a:rPr lang="ja-JP" altLang="en-US" sz="2000" b="1" dirty="0"/>
              <a:t>誤差：</a:t>
            </a:r>
            <a:r>
              <a:rPr lang="en-US" altLang="ja-JP" sz="2000" b="1" dirty="0"/>
              <a:t>0.000000151%(</a:t>
            </a:r>
            <a:r>
              <a:rPr lang="ja-JP" altLang="en-US" sz="2000" b="1" dirty="0"/>
              <a:t>ほぼ</a:t>
            </a:r>
            <a:r>
              <a:rPr lang="en-US" altLang="ja-JP" sz="2000" b="1" dirty="0"/>
              <a:t>0%)</a:t>
            </a:r>
            <a:endParaRPr kumimoji="1" lang="ja-JP" altLang="en-US" sz="200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B10132C-0182-CD80-920A-5E55ABF88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946" y="1208654"/>
            <a:ext cx="3550231" cy="355023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5FBF02-575D-780C-8B95-B85A0B63D123}"/>
              </a:ext>
            </a:extLst>
          </p:cNvPr>
          <p:cNvSpPr txBox="1"/>
          <p:nvPr/>
        </p:nvSpPr>
        <p:spPr>
          <a:xfrm>
            <a:off x="6305946" y="5028675"/>
            <a:ext cx="38422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/>
              <a:t>d</a:t>
            </a:r>
            <a:r>
              <a:rPr kumimoji="1" lang="en-US" altLang="ja-JP" sz="2000" b="1" dirty="0"/>
              <a:t>in=0x3fff (</a:t>
            </a:r>
            <a:r>
              <a:rPr kumimoji="1" lang="ja-JP" altLang="en-US" sz="2000" b="1" dirty="0"/>
              <a:t>理想：</a:t>
            </a:r>
            <a:r>
              <a:rPr lang="en-US" altLang="ja-JP" sz="2000" b="1" dirty="0"/>
              <a:t>3.3</a:t>
            </a:r>
            <a:r>
              <a:rPr kumimoji="1" lang="en-US" altLang="ja-JP" sz="2000" b="1" dirty="0"/>
              <a:t>V)</a:t>
            </a:r>
          </a:p>
          <a:p>
            <a:r>
              <a:rPr kumimoji="1" lang="ja-JP" altLang="en-US" sz="2000" b="1" dirty="0"/>
              <a:t>測定値：</a:t>
            </a:r>
            <a:r>
              <a:rPr lang="en-US" altLang="ja-JP" sz="2000" b="1" dirty="0"/>
              <a:t>3.298545</a:t>
            </a:r>
            <a:r>
              <a:rPr kumimoji="1" lang="en-US" altLang="ja-JP" sz="2000" b="1" dirty="0"/>
              <a:t>[V]</a:t>
            </a:r>
          </a:p>
          <a:p>
            <a:r>
              <a:rPr lang="ja-JP" altLang="en-US" sz="2000" b="1" dirty="0"/>
              <a:t>誤差：</a:t>
            </a:r>
            <a:r>
              <a:rPr lang="en-US" altLang="ja-JP" sz="2000" b="1" dirty="0"/>
              <a:t>0.05%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4999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A943B-01D7-CB72-46EF-5B33E166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07" y="198073"/>
            <a:ext cx="7022124" cy="839420"/>
          </a:xfrm>
        </p:spPr>
        <p:txBody>
          <a:bodyPr/>
          <a:lstStyle/>
          <a:p>
            <a:r>
              <a:rPr kumimoji="1" lang="ja-JP" altLang="en-US" dirty="0"/>
              <a:t>消費電流</a:t>
            </a:r>
          </a:p>
        </p:txBody>
      </p:sp>
      <p:pic>
        <p:nvPicPr>
          <p:cNvPr id="4" name="コンテンツ プレースホルダー 6">
            <a:extLst>
              <a:ext uri="{FF2B5EF4-FFF2-40B4-BE49-F238E27FC236}">
                <a16:creationId xmlns:a16="http://schemas.microsoft.com/office/drawing/2014/main" id="{99BAAA67-1B0E-DD13-60F1-CB1C51A43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59" y="1618416"/>
            <a:ext cx="4892615" cy="420209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3C2189-0402-1979-FFF6-232D15624D37}"/>
              </a:ext>
            </a:extLst>
          </p:cNvPr>
          <p:cNvSpPr txBox="1"/>
          <p:nvPr/>
        </p:nvSpPr>
        <p:spPr>
          <a:xfrm>
            <a:off x="6101868" y="1786987"/>
            <a:ext cx="502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左記の波形の</a:t>
            </a:r>
            <a:r>
              <a:rPr kumimoji="1" lang="en-US" altLang="ja-JP" sz="2000" b="1" dirty="0"/>
              <a:t>100ns</a:t>
            </a:r>
            <a:r>
              <a:rPr kumimoji="1" lang="ja-JP" altLang="en-US" sz="2000" b="1" dirty="0"/>
              <a:t>から</a:t>
            </a:r>
            <a:r>
              <a:rPr kumimoji="1" lang="en-US" altLang="ja-JP" sz="2000" b="1" dirty="0"/>
              <a:t>200ns</a:t>
            </a:r>
            <a:r>
              <a:rPr kumimoji="1" lang="ja-JP" altLang="en-US" sz="2000" b="1" dirty="0"/>
              <a:t>を測定した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D19F55DB-19F8-E781-52BD-76E1AC699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289" y="2401189"/>
            <a:ext cx="4538177" cy="16168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7C1C62E-44AC-A2F2-0D53-5839CA46C8DA}"/>
              </a:ext>
            </a:extLst>
          </p:cNvPr>
          <p:cNvSpPr txBox="1"/>
          <p:nvPr/>
        </p:nvSpPr>
        <p:spPr>
          <a:xfrm>
            <a:off x="6238328" y="4440115"/>
            <a:ext cx="4538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IDD = 0.108[mA]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78076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39851B-0F23-2508-EB81-76B672C2C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93" y="233240"/>
            <a:ext cx="4393222" cy="1325563"/>
          </a:xfrm>
        </p:spPr>
        <p:txBody>
          <a:bodyPr/>
          <a:lstStyle/>
          <a:p>
            <a:r>
              <a:rPr lang="ja-JP" altLang="en-US" dirty="0"/>
              <a:t>スタンバイ電流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4BB74A4-D7C2-5D02-1C75-A81C1DBDA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223" y="1676156"/>
            <a:ext cx="4924568" cy="435133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B3D8B5-9291-4550-893B-12BE9B35CCB7}"/>
              </a:ext>
            </a:extLst>
          </p:cNvPr>
          <p:cNvSpPr txBox="1"/>
          <p:nvPr/>
        </p:nvSpPr>
        <p:spPr>
          <a:xfrm>
            <a:off x="6101868" y="1786987"/>
            <a:ext cx="5020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左記の波形の</a:t>
            </a:r>
            <a:r>
              <a:rPr kumimoji="1" lang="en-US" altLang="ja-JP" sz="2000" b="1" dirty="0"/>
              <a:t>100ns</a:t>
            </a:r>
            <a:r>
              <a:rPr kumimoji="1" lang="ja-JP" altLang="en-US" sz="2000" b="1" dirty="0"/>
              <a:t>から</a:t>
            </a:r>
            <a:r>
              <a:rPr kumimoji="1" lang="en-US" altLang="ja-JP" sz="2000" b="1" dirty="0"/>
              <a:t>200ns</a:t>
            </a:r>
            <a:r>
              <a:rPr kumimoji="1" lang="ja-JP" altLang="en-US" sz="2000" b="1" dirty="0"/>
              <a:t>を測定した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79470A5-93B9-80C7-8F96-B3316412C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644" y="2473510"/>
            <a:ext cx="5360334" cy="14038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E999F5E-19BD-BD8A-5ACB-EA4D0779A1EA}"/>
              </a:ext>
            </a:extLst>
          </p:cNvPr>
          <p:cNvSpPr txBox="1"/>
          <p:nvPr/>
        </p:nvSpPr>
        <p:spPr>
          <a:xfrm>
            <a:off x="6238328" y="4440115"/>
            <a:ext cx="4538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IDDS = 26.181[</a:t>
            </a:r>
            <a:r>
              <a:rPr lang="en-US" altLang="ja-JP" sz="2400" b="1" dirty="0"/>
              <a:t>µ</a:t>
            </a:r>
            <a:r>
              <a:rPr kumimoji="1" lang="en-US" altLang="ja-JP" sz="2400" b="1" dirty="0"/>
              <a:t>A]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68211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0E639-22EC-3F31-20D9-52E22E658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08" y="351692"/>
            <a:ext cx="4577861" cy="890589"/>
          </a:xfrm>
        </p:spPr>
        <p:txBody>
          <a:bodyPr/>
          <a:lstStyle/>
          <a:p>
            <a:r>
              <a:rPr kumimoji="1" lang="ja-JP" altLang="en-US" dirty="0"/>
              <a:t>評価</a:t>
            </a:r>
            <a:r>
              <a:rPr kumimoji="1" lang="en-US" altLang="ja-JP" dirty="0"/>
              <a:t>(</a:t>
            </a:r>
            <a:r>
              <a:rPr kumimoji="1" lang="ja-JP" altLang="en-US" dirty="0"/>
              <a:t>オペアンプ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2DB913C-8DF4-92E4-E57A-E1547C139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208" y="2343142"/>
            <a:ext cx="11521504" cy="170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214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9638A4-13FD-C64D-E769-A5B4756A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35" y="228375"/>
            <a:ext cx="3619500" cy="1119188"/>
          </a:xfrm>
        </p:spPr>
        <p:txBody>
          <a:bodyPr/>
          <a:lstStyle/>
          <a:p>
            <a:r>
              <a:rPr kumimoji="1" lang="ja-JP" altLang="en-US" dirty="0"/>
              <a:t>出力電圧範囲</a:t>
            </a:r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55FAD50C-9014-BA20-2567-2C512DBFB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9" y="1788329"/>
            <a:ext cx="4832102" cy="414298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F0FB3A8-26B9-F6F8-A792-1E82277FE63E}"/>
              </a:ext>
            </a:extLst>
          </p:cNvPr>
          <p:cNvSpPr txBox="1"/>
          <p:nvPr/>
        </p:nvSpPr>
        <p:spPr>
          <a:xfrm>
            <a:off x="6298225" y="2658560"/>
            <a:ext cx="527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Vout</a:t>
            </a:r>
            <a:r>
              <a:rPr kumimoji="1" lang="ja-JP" altLang="en-US" sz="2400" b="1" dirty="0"/>
              <a:t>の範囲：</a:t>
            </a:r>
            <a:r>
              <a:rPr lang="en-US" altLang="ja-JP" sz="2400" b="1" dirty="0"/>
              <a:t>59.85n[V]</a:t>
            </a:r>
            <a:r>
              <a:rPr lang="ja-JP" altLang="en-US" sz="2400" b="1" dirty="0"/>
              <a:t>～</a:t>
            </a:r>
            <a:r>
              <a:rPr lang="en-US" altLang="ja-JP" sz="2400" b="1" dirty="0"/>
              <a:t>3.166[V]</a:t>
            </a:r>
            <a:endParaRPr kumimoji="1" lang="en-US" altLang="ja-JP" sz="2400" b="1" dirty="0"/>
          </a:p>
        </p:txBody>
      </p:sp>
    </p:spTree>
    <p:extLst>
      <p:ext uri="{BB962C8B-B14F-4D97-AF65-F5344CB8AC3E}">
        <p14:creationId xmlns:p14="http://schemas.microsoft.com/office/powerpoint/2010/main" val="599891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DA21E8-05A4-78CE-1F98-EEA1329C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31" y="310477"/>
            <a:ext cx="2625969" cy="741119"/>
          </a:xfrm>
        </p:spPr>
        <p:txBody>
          <a:bodyPr/>
          <a:lstStyle/>
          <a:p>
            <a:r>
              <a:rPr lang="ja-JP" altLang="en-US" dirty="0"/>
              <a:t>位相余裕</a:t>
            </a:r>
            <a:endParaRPr kumimoji="1" lang="ja-JP" altLang="en-US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F277E0BC-8A1F-BD6E-26FE-7B4EEBC5FE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46" y="1447557"/>
            <a:ext cx="5646454" cy="4968082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55DB676-C0DD-D274-7FE9-F6B621023D0D}"/>
              </a:ext>
            </a:extLst>
          </p:cNvPr>
          <p:cNvSpPr txBox="1"/>
          <p:nvPr/>
        </p:nvSpPr>
        <p:spPr>
          <a:xfrm>
            <a:off x="6972340" y="4880419"/>
            <a:ext cx="377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AC 10k~10G</a:t>
            </a:r>
          </a:p>
          <a:p>
            <a:r>
              <a:rPr lang="ja-JP" altLang="en-US" sz="2400" b="1" dirty="0"/>
              <a:t>位相余裕：</a:t>
            </a:r>
            <a:r>
              <a:rPr lang="en-US" altLang="ja-JP" sz="2400" b="1" dirty="0"/>
              <a:t>33.84822°</a:t>
            </a:r>
            <a:endParaRPr kumimoji="1" lang="ja-JP" altLang="en-US" sz="2400" b="1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B7D59C4-D9EB-61FB-4655-AB8195DAF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913" y="320706"/>
            <a:ext cx="5861341" cy="361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52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AC610B-D135-6029-AC3E-C43F0DB8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28" y="312372"/>
            <a:ext cx="3708695" cy="1325563"/>
          </a:xfrm>
        </p:spPr>
        <p:txBody>
          <a:bodyPr/>
          <a:lstStyle/>
          <a:p>
            <a:r>
              <a:rPr kumimoji="1" lang="ja-JP" altLang="en-US" dirty="0"/>
              <a:t>スルーレート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B506DE8E-DBD2-56BB-852A-1138EAD4E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53" y="1673858"/>
            <a:ext cx="6289366" cy="388937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E7A6049-893D-8CD3-D9A1-AF8FC0910156}"/>
              </a:ext>
            </a:extLst>
          </p:cNvPr>
          <p:cNvSpPr txBox="1"/>
          <p:nvPr/>
        </p:nvSpPr>
        <p:spPr>
          <a:xfrm>
            <a:off x="7084790" y="2237902"/>
            <a:ext cx="3216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立ち上がり</a:t>
            </a:r>
            <a:endParaRPr kumimoji="1" lang="en-US" altLang="ja-JP" sz="2000" b="1" dirty="0"/>
          </a:p>
          <a:p>
            <a:r>
              <a:rPr lang="en-US" altLang="ja-JP" sz="2000" b="1" dirty="0"/>
              <a:t>10% 0.3166V 1.1131µs</a:t>
            </a:r>
          </a:p>
          <a:p>
            <a:r>
              <a:rPr kumimoji="1" lang="en-US" altLang="ja-JP" sz="2000" b="1" dirty="0"/>
              <a:t>90% 2.8494V 2.236µs</a:t>
            </a:r>
          </a:p>
          <a:p>
            <a:r>
              <a:rPr lang="en-US" altLang="ja-JP" sz="2000" b="1" dirty="0"/>
              <a:t>SR = 2.2921[V/µs]</a:t>
            </a:r>
            <a:endParaRPr kumimoji="1" lang="ja-JP" altLang="en-US" sz="20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438109C-42D5-910A-CBBF-04E1866C7978}"/>
              </a:ext>
            </a:extLst>
          </p:cNvPr>
          <p:cNvSpPr txBox="1"/>
          <p:nvPr/>
        </p:nvSpPr>
        <p:spPr>
          <a:xfrm>
            <a:off x="7084790" y="3860593"/>
            <a:ext cx="3216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立ち下がり</a:t>
            </a:r>
            <a:endParaRPr kumimoji="1" lang="en-US" altLang="ja-JP" sz="2000" b="1" dirty="0"/>
          </a:p>
          <a:p>
            <a:r>
              <a:rPr lang="en-US" altLang="ja-JP" sz="2000" b="1" dirty="0"/>
              <a:t>10% 0.8347V 5.377µs</a:t>
            </a:r>
          </a:p>
          <a:p>
            <a:r>
              <a:rPr kumimoji="1" lang="en-US" altLang="ja-JP" sz="2000" b="1" dirty="0"/>
              <a:t>90% 2.9069V 4.277µs</a:t>
            </a:r>
          </a:p>
          <a:p>
            <a:r>
              <a:rPr lang="en-US" altLang="ja-JP" sz="2000" b="1" dirty="0"/>
              <a:t>-SR = -1.8736[V/µs]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58538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B9691A-D3AD-DEE0-CC77-77BD91CF1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49062" cy="1325563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出力電流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658B0C2-1854-1A8D-5D0B-1A7F5468A704}"/>
              </a:ext>
            </a:extLst>
          </p:cNvPr>
          <p:cNvSpPr txBox="1"/>
          <p:nvPr/>
        </p:nvSpPr>
        <p:spPr>
          <a:xfrm>
            <a:off x="6356839" y="5078987"/>
            <a:ext cx="235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783µA(0.78mA)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64FFFF-1A60-836E-0EF9-53192915796E}"/>
              </a:ext>
            </a:extLst>
          </p:cNvPr>
          <p:cNvSpPr txBox="1"/>
          <p:nvPr/>
        </p:nvSpPr>
        <p:spPr>
          <a:xfrm>
            <a:off x="6356839" y="2063962"/>
            <a:ext cx="51083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Vin+</a:t>
            </a:r>
            <a:r>
              <a:rPr kumimoji="1" lang="ja-JP" altLang="en-US" sz="2000" dirty="0"/>
              <a:t>を</a:t>
            </a:r>
            <a:r>
              <a:rPr kumimoji="1" lang="en-US" altLang="ja-JP" sz="2000" dirty="0"/>
              <a:t>VDD</a:t>
            </a:r>
            <a:r>
              <a:rPr kumimoji="1" lang="ja-JP" altLang="en-US" sz="2000" dirty="0"/>
              <a:t>に接続し、</a:t>
            </a:r>
            <a:r>
              <a:rPr kumimoji="1" lang="en-US" altLang="ja-JP" sz="2000" dirty="0"/>
              <a:t>VOUT</a:t>
            </a:r>
            <a:r>
              <a:rPr kumimoji="1" lang="ja-JP" altLang="en-US" sz="2000" dirty="0"/>
              <a:t>に電源</a:t>
            </a:r>
            <a:r>
              <a:rPr kumimoji="1" lang="en-US" altLang="ja-JP" sz="2000" dirty="0"/>
              <a:t>VOL</a:t>
            </a:r>
            <a:r>
              <a:rPr kumimoji="1" lang="ja-JP" altLang="en-US" sz="2000" dirty="0"/>
              <a:t>を挿入し</a:t>
            </a:r>
            <a:r>
              <a:rPr kumimoji="1" lang="en-US" altLang="ja-JP" sz="2000" dirty="0"/>
              <a:t>dc</a:t>
            </a:r>
            <a:r>
              <a:rPr kumimoji="1" lang="ja-JP" altLang="en-US" sz="2000" dirty="0"/>
              <a:t>解析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B5D749E-60FB-F847-7C6D-5D7EC432A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46" y="1879324"/>
            <a:ext cx="5935154" cy="439201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3D75F5B-D00B-DEAA-858A-695EEECB5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839" y="3208498"/>
            <a:ext cx="5485269" cy="14338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798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4DEC85-A8A1-92E0-F4FA-1142DAB0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23" y="209947"/>
            <a:ext cx="2625969" cy="785080"/>
          </a:xfrm>
        </p:spPr>
        <p:txBody>
          <a:bodyPr/>
          <a:lstStyle/>
          <a:p>
            <a:r>
              <a:rPr kumimoji="1" lang="ja-JP" altLang="en-US" dirty="0"/>
              <a:t>課題内容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7F879945-89AF-A376-5A41-B0C06B52B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026" y="2269052"/>
            <a:ext cx="9021454" cy="4316387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76E3B14-B25A-0430-2704-A1F85E33E317}"/>
              </a:ext>
            </a:extLst>
          </p:cNvPr>
          <p:cNvSpPr txBox="1">
            <a:spLocks/>
          </p:cNvSpPr>
          <p:nvPr/>
        </p:nvSpPr>
        <p:spPr>
          <a:xfrm>
            <a:off x="838200" y="1132253"/>
            <a:ext cx="11673254" cy="863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b="1" dirty="0">
                <a:latin typeface="+mn-ea"/>
              </a:rPr>
              <a:t>抵抗ラダー</a:t>
            </a:r>
            <a:r>
              <a:rPr lang="ja-JP" altLang="en-US" sz="2400" b="1" dirty="0">
                <a:latin typeface="+mj-ea"/>
                <a:ea typeface="+mj-ea"/>
              </a:rPr>
              <a:t>・キャパシタタイプ</a:t>
            </a:r>
            <a:r>
              <a:rPr lang="en-US" altLang="ja-JP" sz="2400" b="1" dirty="0">
                <a:latin typeface="+mj-ea"/>
                <a:ea typeface="+mj-ea"/>
              </a:rPr>
              <a:t>14bitDAC+</a:t>
            </a:r>
            <a:r>
              <a:rPr lang="ja-JP" altLang="en-US" sz="2400" b="1" dirty="0">
                <a:latin typeface="+mj-ea"/>
                <a:ea typeface="+mj-ea"/>
              </a:rPr>
              <a:t>ボルテージフォロワの回路設計、</a:t>
            </a:r>
            <a:endParaRPr lang="en-US" altLang="ja-JP" sz="2400" b="1" dirty="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ja-JP" altLang="en-US" sz="2400" b="1" dirty="0">
                <a:latin typeface="+mj-ea"/>
                <a:ea typeface="+mj-ea"/>
              </a:rPr>
              <a:t>シミュレーション</a:t>
            </a:r>
          </a:p>
        </p:txBody>
      </p:sp>
    </p:spTree>
    <p:extLst>
      <p:ext uri="{BB962C8B-B14F-4D97-AF65-F5344CB8AC3E}">
        <p14:creationId xmlns:p14="http://schemas.microsoft.com/office/powerpoint/2010/main" val="2687461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A81D36D8-7542-0A33-9333-74121F23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46" y="175846"/>
            <a:ext cx="6142893" cy="846627"/>
          </a:xfrm>
        </p:spPr>
        <p:txBody>
          <a:bodyPr/>
          <a:lstStyle/>
          <a:p>
            <a:r>
              <a:rPr lang="en-US" altLang="ja-JP" dirty="0"/>
              <a:t>DAC</a:t>
            </a:r>
            <a:r>
              <a:rPr lang="ja-JP" altLang="en-US" dirty="0"/>
              <a:t>と</a:t>
            </a:r>
            <a:r>
              <a:rPr lang="en-US" altLang="ja-JP" dirty="0"/>
              <a:t>VF</a:t>
            </a:r>
            <a:r>
              <a:rPr lang="ja-JP" altLang="en-US" dirty="0"/>
              <a:t>の組み合わせ</a:t>
            </a:r>
          </a:p>
        </p:txBody>
      </p:sp>
      <p:pic>
        <p:nvPicPr>
          <p:cNvPr id="8" name="コンテンツ プレースホルダー 4">
            <a:extLst>
              <a:ext uri="{FF2B5EF4-FFF2-40B4-BE49-F238E27FC236}">
                <a16:creationId xmlns:a16="http://schemas.microsoft.com/office/drawing/2014/main" id="{3C824A5B-E104-9092-7DF9-6FA6A5B86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022473"/>
            <a:ext cx="9782908" cy="389793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651733-B4D8-0EBC-A261-21B2E0782859}"/>
              </a:ext>
            </a:extLst>
          </p:cNvPr>
          <p:cNvSpPr txBox="1"/>
          <p:nvPr/>
        </p:nvSpPr>
        <p:spPr>
          <a:xfrm>
            <a:off x="510686" y="5166872"/>
            <a:ext cx="11481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DAC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VF</a:t>
            </a:r>
            <a:r>
              <a:rPr kumimoji="1" lang="ja-JP" altLang="en-US" sz="2400" dirty="0"/>
              <a:t>を組み合わせてみたが、</a:t>
            </a:r>
            <a:r>
              <a:rPr kumimoji="1" lang="en-US" altLang="ja-JP" sz="2400" dirty="0"/>
              <a:t>DAC</a:t>
            </a:r>
            <a:r>
              <a:rPr kumimoji="1" lang="ja-JP" altLang="en-US" sz="2400" dirty="0"/>
              <a:t>の出力に対し</a:t>
            </a:r>
            <a:r>
              <a:rPr lang="en-US" altLang="ja-JP" sz="2400" dirty="0"/>
              <a:t>VF</a:t>
            </a:r>
            <a:r>
              <a:rPr lang="ja-JP" altLang="en-US" sz="2400" dirty="0"/>
              <a:t>側が全く追いついていない</a:t>
            </a:r>
            <a:endParaRPr lang="en-US" altLang="ja-JP" sz="2400" dirty="0"/>
          </a:p>
          <a:p>
            <a:r>
              <a:rPr kumimoji="1" lang="ja-JP" altLang="en-US" sz="2400" dirty="0"/>
              <a:t>設計したオペアンプのスルーレートが悪かったのもあるが、</a:t>
            </a:r>
            <a:endParaRPr kumimoji="1" lang="en-US" altLang="ja-JP" sz="2400" dirty="0"/>
          </a:p>
          <a:p>
            <a:r>
              <a:rPr kumimoji="1" lang="ja-JP" altLang="en-US" sz="2400" dirty="0"/>
              <a:t>目標変換速度の</a:t>
            </a:r>
            <a:r>
              <a:rPr kumimoji="1" lang="en-US" altLang="ja-JP" sz="2400" dirty="0"/>
              <a:t>10MSPS</a:t>
            </a:r>
            <a:r>
              <a:rPr lang="en-US" altLang="ja-JP" sz="2400" dirty="0"/>
              <a:t>(</a:t>
            </a:r>
            <a:r>
              <a:rPr lang="ja-JP" altLang="en-US" sz="2400" dirty="0"/>
              <a:t>周期サイクル</a:t>
            </a:r>
            <a:r>
              <a:rPr lang="en-US" altLang="ja-JP" sz="2400" dirty="0"/>
              <a:t>100ns)</a:t>
            </a:r>
            <a:r>
              <a:rPr lang="ja-JP" altLang="en-US" sz="2400" dirty="0"/>
              <a:t>はかなり厳しいと思われる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842961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524000" y="0"/>
            <a:ext cx="2178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データシートのフォーマット</a:t>
            </a:r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1919537" y="332656"/>
          <a:ext cx="8640961" cy="3496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5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9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9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778">
                  <a:extLst>
                    <a:ext uri="{9D8B030D-6E8A-4147-A177-3AD203B41FA5}">
                      <a16:colId xmlns:a16="http://schemas.microsoft.com/office/drawing/2014/main" val="3318438588"/>
                    </a:ext>
                  </a:extLst>
                </a:gridCol>
                <a:gridCol w="8123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83317">
                <a:tc gridSpan="8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DAC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部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(VDD=3.3V, VSS=0V)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317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項目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Symbol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条件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目標値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typ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ワースト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単位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INL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エラー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INL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データ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=x0000-x3ffff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itchFamily="50" charset="-128"/>
                          <a:ea typeface="Meiryo UI" pitchFamily="50" charset="-128"/>
                        </a:rPr>
                        <a:t>±2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+1.26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LSB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DNL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DNL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データ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=x0000-x3ffff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itchFamily="50" charset="-128"/>
                          <a:ea typeface="Meiryo UI" pitchFamily="50" charset="-128"/>
                        </a:rPr>
                        <a:t>±1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+1.61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LSB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オフセットエラー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Vos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VIN=0x0000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>
                          <a:latin typeface="Meiryo UI" pitchFamily="50" charset="-128"/>
                          <a:ea typeface="Meiryo UI" pitchFamily="50" charset="-128"/>
                        </a:rPr>
                        <a:t>5</a:t>
                      </a:r>
                      <a:endParaRPr kumimoji="1" lang="ja-JP" altLang="en-US" sz="1200" dirty="0"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ほぼ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0%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%of FSR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Gain </a:t>
                      </a:r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エラー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gE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VIN=0x3fff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0.05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%of FSR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消費電流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IDD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VIN=0x3FFF, PD=VIH, f=10MHz*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0.108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mA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084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スタンバイ電流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IDDS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PD=VIL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100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26.181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 err="1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uA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3317">
                <a:tc gridSpan="8"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ボルテージフォロワーアンプ部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(VDD=3.3V, VSS=0V)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3317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出力電圧範囲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VOUT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VREFH-VREFL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59.9n~3.16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V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513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位相裕度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Φ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90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33.8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°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513"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Slew Rate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SR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RL=1MΩ, CL=1pF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0.1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2.29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V/us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513">
                <a:tc>
                  <a:txBody>
                    <a:bodyPr/>
                    <a:lstStyle/>
                    <a:p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出力電流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IOUT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CL=1pF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  <a:latin typeface="Meiryo UI" pitchFamily="50" charset="-128"/>
                          <a:ea typeface="Meiryo UI" pitchFamily="50" charset="-128"/>
                        </a:rPr>
                        <a:t>0.78</a:t>
                      </a:r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200" b="0" dirty="0">
                        <a:solidFill>
                          <a:schemeClr val="tx1"/>
                        </a:solidFill>
                        <a:latin typeface="Meiryo UI" pitchFamily="50" charset="-128"/>
                        <a:ea typeface="Meiryo UI" pitchFamily="50" charset="-128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mA</a:t>
                      </a:r>
                      <a:endParaRPr kumimoji="1" lang="ja-JP" altLang="en-US" sz="12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596009" y="3963719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latin typeface="Meiryo UI" pitchFamily="50" charset="-128"/>
                <a:ea typeface="Meiryo UI" pitchFamily="50" charset="-128"/>
              </a:rPr>
              <a:t>ブロック図</a:t>
            </a:r>
          </a:p>
        </p:txBody>
      </p:sp>
      <p:sp>
        <p:nvSpPr>
          <p:cNvPr id="7" name="台形 6"/>
          <p:cNvSpPr/>
          <p:nvPr/>
        </p:nvSpPr>
        <p:spPr>
          <a:xfrm>
            <a:off x="2927648" y="4638671"/>
            <a:ext cx="1008112" cy="792088"/>
          </a:xfrm>
          <a:prstGeom prst="trapezoid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75520" y="4899824"/>
            <a:ext cx="93610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DIN[13:0]</a:t>
            </a:r>
            <a:endParaRPr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10" name="直線矢印コネクタ 9"/>
          <p:cNvCxnSpPr>
            <a:stCxn id="8" idx="3"/>
            <a:endCxn id="7" idx="1"/>
          </p:cNvCxnSpPr>
          <p:nvPr/>
        </p:nvCxnSpPr>
        <p:spPr>
          <a:xfrm>
            <a:off x="2711625" y="5028509"/>
            <a:ext cx="315035" cy="6207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639616" y="4179744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itchFamily="50" charset="-128"/>
                <a:ea typeface="Meiryo UI" pitchFamily="50" charset="-128"/>
              </a:rPr>
              <a:t>抵抗ラダー、キャパシタタイプ </a:t>
            </a:r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DAC</a:t>
            </a:r>
            <a:endParaRPr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13" name="二等辺三角形 12"/>
          <p:cNvSpPr/>
          <p:nvPr/>
        </p:nvSpPr>
        <p:spPr>
          <a:xfrm>
            <a:off x="4655840" y="4827815"/>
            <a:ext cx="1080120" cy="792088"/>
          </a:xfrm>
          <a:prstGeom prst="triangle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135560" y="5979944"/>
            <a:ext cx="504056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PD</a:t>
            </a:r>
            <a:endParaRPr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17" name="図形 16"/>
          <p:cNvCxnSpPr>
            <a:stCxn id="15" idx="3"/>
            <a:endCxn id="7" idx="2"/>
          </p:cNvCxnSpPr>
          <p:nvPr/>
        </p:nvCxnSpPr>
        <p:spPr>
          <a:xfrm flipV="1">
            <a:off x="2639616" y="5430760"/>
            <a:ext cx="792088" cy="67786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>
            <a:stCxn id="7" idx="3"/>
          </p:cNvCxnSpPr>
          <p:nvPr/>
        </p:nvCxnSpPr>
        <p:spPr>
          <a:xfrm>
            <a:off x="3836750" y="5034715"/>
            <a:ext cx="963107" cy="91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/>
        </p:nvCxnSpPr>
        <p:spPr>
          <a:xfrm>
            <a:off x="5591944" y="5187855"/>
            <a:ext cx="10801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6096000" y="5187855"/>
            <a:ext cx="0" cy="7200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>
            <a:off x="4223792" y="5907935"/>
            <a:ext cx="18722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 flipV="1">
            <a:off x="4223792" y="5475887"/>
            <a:ext cx="0" cy="43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4223792" y="5475887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/>
          <p:cNvSpPr txBox="1"/>
          <p:nvPr/>
        </p:nvSpPr>
        <p:spPr>
          <a:xfrm>
            <a:off x="4799856" y="4901565"/>
            <a:ext cx="351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+</a:t>
            </a:r>
          </a:p>
          <a:p>
            <a:r>
              <a:rPr lang="en-US" altLang="ja-JP" dirty="0"/>
              <a:t>-</a:t>
            </a:r>
            <a:endParaRPr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1991544" y="6267976"/>
            <a:ext cx="504056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 err="1">
                <a:latin typeface="Meiryo UI" pitchFamily="50" charset="-128"/>
                <a:ea typeface="Meiryo UI" pitchFamily="50" charset="-128"/>
              </a:rPr>
              <a:t>Ibias</a:t>
            </a:r>
            <a:endParaRPr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cxnSp>
        <p:nvCxnSpPr>
          <p:cNvPr id="55" name="直線コネクタ 54"/>
          <p:cNvCxnSpPr/>
          <p:nvPr/>
        </p:nvCxnSpPr>
        <p:spPr>
          <a:xfrm flipH="1">
            <a:off x="2639616" y="6411991"/>
            <a:ext cx="2736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/>
          <p:nvPr/>
        </p:nvCxnSpPr>
        <p:spPr>
          <a:xfrm flipV="1">
            <a:off x="5375920" y="5403879"/>
            <a:ext cx="0" cy="10081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3431704" y="6123959"/>
            <a:ext cx="1584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 flipV="1">
            <a:off x="5015880" y="5619903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/>
          <p:cNvSpPr txBox="1"/>
          <p:nvPr/>
        </p:nvSpPr>
        <p:spPr>
          <a:xfrm>
            <a:off x="6744072" y="5043840"/>
            <a:ext cx="93610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VOUT</a:t>
            </a:r>
            <a:endParaRPr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3863752" y="4755808"/>
            <a:ext cx="93610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DACO</a:t>
            </a:r>
            <a:endParaRPr lang="ja-JP" altLang="en-US" sz="1200" dirty="0"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4943872" y="4179744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Meiryo UI" pitchFamily="50" charset="-128"/>
                <a:ea typeface="Meiryo UI" pitchFamily="50" charset="-128"/>
              </a:rPr>
              <a:t>ボルテージフォロワーアンプ</a:t>
            </a:r>
          </a:p>
        </p:txBody>
      </p:sp>
      <p:sp>
        <p:nvSpPr>
          <p:cNvPr id="27" name="スライド番号プレースホル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39D7E-0E06-4B1F-8112-F8D22E8141D5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919536" y="3656058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itchFamily="50" charset="-128"/>
                <a:ea typeface="Meiryo UI" pitchFamily="50" charset="-128"/>
              </a:rPr>
              <a:t>f=DIN</a:t>
            </a:r>
            <a:r>
              <a:rPr lang="ja-JP" altLang="en-US" sz="1200" dirty="0">
                <a:latin typeface="Meiryo UI" pitchFamily="50" charset="-128"/>
                <a:ea typeface="Meiryo UI" pitchFamily="50" charset="-128"/>
              </a:rPr>
              <a:t>のサイクル周波数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84F095-74A2-B4A2-BE5F-685FAC05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22B228-B25F-3BFB-4EE0-E7BDF3F99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38" y="1755286"/>
            <a:ext cx="1096987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抵抗ラダー型</a:t>
            </a:r>
            <a:r>
              <a:rPr kumimoji="1" lang="en-US" altLang="ja-JP" dirty="0"/>
              <a:t>DAC</a:t>
            </a:r>
            <a:r>
              <a:rPr kumimoji="1" lang="ja-JP" altLang="en-US" dirty="0"/>
              <a:t>及びボルテージフォロワを設計したが、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目標仕様とは程遠い結果となった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特にボルテージフォロワ部に課題点が多かったので、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適宜見直しが必要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また、</a:t>
            </a:r>
            <a:r>
              <a:rPr lang="en-US" altLang="ja-JP" dirty="0"/>
              <a:t>DAC</a:t>
            </a:r>
            <a:r>
              <a:rPr lang="ja-JP" altLang="en-US" dirty="0"/>
              <a:t>と</a:t>
            </a:r>
            <a:r>
              <a:rPr lang="en-US" altLang="ja-JP" dirty="0"/>
              <a:t>VF</a:t>
            </a:r>
            <a:r>
              <a:rPr lang="ja-JP" altLang="en-US" dirty="0"/>
              <a:t>を組み合わせた場合に</a:t>
            </a:r>
            <a:r>
              <a:rPr lang="en-US" altLang="ja-JP" dirty="0"/>
              <a:t>VF</a:t>
            </a:r>
            <a:r>
              <a:rPr lang="ja-JP" altLang="en-US" dirty="0"/>
              <a:t>側が全く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追いつかなかったが、今の回路で変化できる速度を確かめる必要が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あると感じた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9713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A5F000-E7CE-E65B-FDD1-87571A2E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631" y="177183"/>
            <a:ext cx="6500446" cy="132556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設計した</a:t>
            </a:r>
            <a:br>
              <a:rPr kumimoji="1" lang="en-US" altLang="ja-JP" dirty="0"/>
            </a:br>
            <a:r>
              <a:rPr kumimoji="1" lang="ja-JP" altLang="en-US" dirty="0"/>
              <a:t>抵抗ラダー型</a:t>
            </a:r>
            <a:r>
              <a:rPr kumimoji="1" lang="en-US" altLang="ja-JP" dirty="0"/>
              <a:t>14</a:t>
            </a:r>
            <a:r>
              <a:rPr kumimoji="1" lang="ja-JP" altLang="en-US" dirty="0"/>
              <a:t>ビット</a:t>
            </a:r>
            <a:r>
              <a:rPr kumimoji="1" lang="en-US" altLang="ja-JP" dirty="0"/>
              <a:t>DAC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E6CB01B-5B87-C263-F937-185E511CE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2012" y="69033"/>
            <a:ext cx="4910357" cy="671993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34328EC-82C2-DDDB-9623-58E7960656FA}"/>
              </a:ext>
            </a:extLst>
          </p:cNvPr>
          <p:cNvSpPr/>
          <p:nvPr/>
        </p:nvSpPr>
        <p:spPr>
          <a:xfrm>
            <a:off x="7012012" y="808892"/>
            <a:ext cx="1674788" cy="58205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DD1F2E-381A-23BE-1AA7-4A80FF006313}"/>
              </a:ext>
            </a:extLst>
          </p:cNvPr>
          <p:cNvSpPr txBox="1"/>
          <p:nvPr/>
        </p:nvSpPr>
        <p:spPr>
          <a:xfrm>
            <a:off x="7849406" y="1133414"/>
            <a:ext cx="79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2"/>
                </a:solidFill>
              </a:rPr>
              <a:t>DIN1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F1E2748-768E-5A87-133D-2FBA6BA613AF}"/>
              </a:ext>
            </a:extLst>
          </p:cNvPr>
          <p:cNvSpPr txBox="1"/>
          <p:nvPr/>
        </p:nvSpPr>
        <p:spPr>
          <a:xfrm>
            <a:off x="7799985" y="5707002"/>
            <a:ext cx="92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chemeClr val="bg2"/>
                </a:solidFill>
              </a:rPr>
              <a:t>DIN14</a:t>
            </a:r>
            <a:endParaRPr kumimoji="1" lang="ja-JP" altLang="en-US" b="1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BD5E9FB-82D0-83A0-8326-DB45374C449A}"/>
                  </a:ext>
                </a:extLst>
              </p:cNvPr>
              <p:cNvSpPr txBox="1"/>
              <p:nvPr/>
            </p:nvSpPr>
            <p:spPr>
              <a:xfrm>
                <a:off x="269631" y="1910958"/>
                <a:ext cx="6899913" cy="361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入力信号：</a:t>
                </a:r>
                <a:r>
                  <a:rPr kumimoji="1" lang="en-US" altLang="ja-JP" sz="2800" dirty="0"/>
                  <a:t>DIN1</a:t>
                </a:r>
                <a:r>
                  <a:rPr kumimoji="1" lang="ja-JP" altLang="en-US" sz="2800" dirty="0"/>
                  <a:t>～</a:t>
                </a:r>
                <a:r>
                  <a:rPr kumimoji="1" lang="en-US" altLang="ja-JP" sz="2800" dirty="0"/>
                  <a:t>DIN14</a:t>
                </a:r>
              </a:p>
              <a:p>
                <a:r>
                  <a:rPr lang="en-US" altLang="ja-JP" sz="2800" dirty="0"/>
                  <a:t>DAC</a:t>
                </a:r>
                <a:r>
                  <a:rPr lang="ja-JP" altLang="en-US" sz="2800" dirty="0"/>
                  <a:t>出力：</a:t>
                </a:r>
                <a:r>
                  <a:rPr lang="en-US" altLang="ja-JP" sz="2800" dirty="0"/>
                  <a:t>DACO</a:t>
                </a:r>
                <a:endParaRPr kumimoji="1" lang="en-US" altLang="ja-JP" sz="2800" dirty="0"/>
              </a:p>
              <a:p>
                <a:r>
                  <a:rPr lang="ja-JP" altLang="en-US" sz="2800" dirty="0"/>
                  <a:t>出力信号：</a:t>
                </a:r>
                <a:r>
                  <a:rPr lang="en-US" altLang="ja-JP" sz="2800" dirty="0"/>
                  <a:t>OUT</a:t>
                </a:r>
                <a:endParaRPr lang="en-US" altLang="ja-JP" sz="2800" dirty="0">
                  <a:solidFill>
                    <a:srgbClr val="FF0000"/>
                  </a:solidFill>
                </a:endParaRPr>
              </a:p>
              <a:p>
                <a:endParaRPr kumimoji="1" lang="en-US" altLang="ja-JP" sz="500" dirty="0">
                  <a:solidFill>
                    <a:srgbClr val="FF0000"/>
                  </a:solidFill>
                </a:endParaRPr>
              </a:p>
              <a:p>
                <a:r>
                  <a:rPr kumimoji="1" lang="ja-JP" altLang="en-US" sz="2800" dirty="0">
                    <a:solidFill>
                      <a:srgbClr val="FF0000"/>
                    </a:solidFill>
                  </a:rPr>
                  <a:t>赤枠</a:t>
                </a:r>
                <a:r>
                  <a:rPr kumimoji="1" lang="ja-JP" altLang="en-US" sz="2800" dirty="0"/>
                  <a:t>：入力信号によって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𝐷𝐷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[V]</a:t>
                </a:r>
                <a:r>
                  <a:rPr kumimoji="1" lang="ja-JP" altLang="en-US" sz="2800" dirty="0"/>
                  <a:t> </a:t>
                </a:r>
                <a:r>
                  <a:rPr kumimoji="1" lang="en-US" altLang="ja-JP" sz="2800" dirty="0"/>
                  <a:t>or 0[V]</a:t>
                </a:r>
                <a:r>
                  <a:rPr lang="ja-JP" altLang="en-US" sz="2800" dirty="0"/>
                  <a:t>を</a:t>
                </a:r>
                <a:endParaRPr lang="en-US" altLang="ja-JP" sz="2800" dirty="0"/>
              </a:p>
              <a:p>
                <a:r>
                  <a:rPr kumimoji="1" lang="ja-JP" altLang="en-US" sz="2800" dirty="0"/>
                  <a:t>　　　出力するセレクタ群</a:t>
                </a:r>
                <a:endParaRPr kumimoji="1" lang="en-US" altLang="ja-JP" sz="2800" dirty="0"/>
              </a:p>
              <a:p>
                <a:r>
                  <a:rPr kumimoji="1" lang="ja-JP" altLang="en-US" sz="2800" dirty="0">
                    <a:solidFill>
                      <a:srgbClr val="0070C0"/>
                    </a:solidFill>
                  </a:rPr>
                  <a:t>青枠</a:t>
                </a:r>
                <a:r>
                  <a:rPr kumimoji="1" lang="ja-JP" altLang="en-US" sz="2800" dirty="0"/>
                  <a:t>：</a:t>
                </a:r>
                <a:r>
                  <a:rPr lang="ja-JP" altLang="en-US" sz="2800" dirty="0"/>
                  <a:t>抵抗ラダー群</a:t>
                </a:r>
                <a:r>
                  <a:rPr lang="en-US" altLang="ja-JP" sz="2800" dirty="0"/>
                  <a:t>(R-2R</a:t>
                </a:r>
                <a:r>
                  <a:rPr lang="ja-JP" altLang="en-US" sz="2800" dirty="0"/>
                  <a:t>型</a:t>
                </a:r>
                <a:r>
                  <a:rPr lang="en-US" altLang="ja-JP" sz="2800" dirty="0"/>
                  <a:t>)</a:t>
                </a:r>
              </a:p>
              <a:p>
                <a:r>
                  <a:rPr kumimoji="1" lang="ja-JP" altLang="en-US" sz="2800" dirty="0">
                    <a:solidFill>
                      <a:schemeClr val="accent2"/>
                    </a:solidFill>
                  </a:rPr>
                  <a:t>橙枠</a:t>
                </a:r>
                <a:r>
                  <a:rPr kumimoji="1" lang="ja-JP" altLang="en-US" sz="2800" dirty="0"/>
                  <a:t>：ボルテージフォロワ</a:t>
                </a:r>
                <a:endParaRPr kumimoji="1" lang="en-US" altLang="ja-JP" sz="2800" dirty="0"/>
              </a:p>
              <a:p>
                <a:r>
                  <a:rPr kumimoji="1" lang="ja-JP" altLang="en-US" sz="2800" dirty="0">
                    <a:solidFill>
                      <a:schemeClr val="accent3"/>
                    </a:solidFill>
                  </a:rPr>
                  <a:t>緑枠</a:t>
                </a:r>
                <a:r>
                  <a:rPr kumimoji="1" lang="ja-JP" altLang="en-US" sz="2800" dirty="0"/>
                  <a:t>：パワーダウン回路</a:t>
                </a:r>
                <a:endParaRPr kumimoji="1" lang="en-US" altLang="ja-JP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BD5E9FB-82D0-83A0-8326-DB45374C4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31" y="1910958"/>
                <a:ext cx="6899913" cy="3616375"/>
              </a:xfrm>
              <a:prstGeom prst="rect">
                <a:avLst/>
              </a:prstGeom>
              <a:blipFill>
                <a:blip r:embed="rId3"/>
                <a:stretch>
                  <a:fillRect l="-1767" t="-1515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9295842-E108-BE58-D99E-8EF670E46778}"/>
              </a:ext>
            </a:extLst>
          </p:cNvPr>
          <p:cNvSpPr/>
          <p:nvPr/>
        </p:nvSpPr>
        <p:spPr>
          <a:xfrm>
            <a:off x="8713177" y="1081452"/>
            <a:ext cx="633046" cy="498523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DF4E027-7086-0BBC-E3F5-FD12ADA68C76}"/>
              </a:ext>
            </a:extLst>
          </p:cNvPr>
          <p:cNvSpPr/>
          <p:nvPr/>
        </p:nvSpPr>
        <p:spPr>
          <a:xfrm>
            <a:off x="10262391" y="920021"/>
            <a:ext cx="1572056" cy="79611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E591604-72C9-97A6-107A-07D46CB3E54A}"/>
              </a:ext>
            </a:extLst>
          </p:cNvPr>
          <p:cNvSpPr/>
          <p:nvPr/>
        </p:nvSpPr>
        <p:spPr>
          <a:xfrm>
            <a:off x="9524194" y="1301261"/>
            <a:ext cx="692110" cy="536331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99EDED2-4483-7323-08DB-B3C80F5323E8}"/>
              </a:ext>
            </a:extLst>
          </p:cNvPr>
          <p:cNvSpPr/>
          <p:nvPr/>
        </p:nvSpPr>
        <p:spPr>
          <a:xfrm>
            <a:off x="9346223" y="148816"/>
            <a:ext cx="524026" cy="984598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046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47981DFA-1010-99F1-6829-18D6E2EA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47" y="153243"/>
            <a:ext cx="9132278" cy="895689"/>
          </a:xfrm>
        </p:spPr>
        <p:txBody>
          <a:bodyPr>
            <a:normAutofit/>
          </a:bodyPr>
          <a:lstStyle/>
          <a:p>
            <a:r>
              <a:rPr kumimoji="1" lang="ja-JP" altLang="en-US" b="1" dirty="0"/>
              <a:t>抵抗ラダー型</a:t>
            </a:r>
            <a:r>
              <a:rPr kumimoji="1" lang="en-US" altLang="ja-JP" b="1" dirty="0"/>
              <a:t>14</a:t>
            </a:r>
            <a:r>
              <a:rPr kumimoji="1" lang="ja-JP" altLang="en-US" b="1" dirty="0"/>
              <a:t>ビット</a:t>
            </a:r>
            <a:r>
              <a:rPr kumimoji="1" lang="en-US" altLang="ja-JP" b="1" dirty="0"/>
              <a:t>DAC</a:t>
            </a:r>
            <a:r>
              <a:rPr kumimoji="1" lang="ja-JP" altLang="en-US" b="1" dirty="0"/>
              <a:t>の回路図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B7BE9E-1124-4179-5532-63E4D6E21735}"/>
              </a:ext>
            </a:extLst>
          </p:cNvPr>
          <p:cNvSpPr txBox="1"/>
          <p:nvPr/>
        </p:nvSpPr>
        <p:spPr>
          <a:xfrm>
            <a:off x="1071043" y="5957663"/>
            <a:ext cx="434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抵抗ラダー群</a:t>
            </a:r>
            <a:r>
              <a:rPr kumimoji="1" lang="en-US" altLang="ja-JP" sz="2000" b="1" dirty="0"/>
              <a:t>, </a:t>
            </a:r>
            <a:r>
              <a:rPr kumimoji="1" lang="ja-JP" altLang="en-US" sz="2000" b="1" dirty="0"/>
              <a:t>縦</a:t>
            </a:r>
            <a:r>
              <a:rPr lang="ja-JP" altLang="en-US" sz="2000" b="1" dirty="0"/>
              <a:t>：横 </a:t>
            </a:r>
            <a:r>
              <a:rPr lang="en-US" altLang="ja-JP" sz="2000" b="1" dirty="0"/>
              <a:t>= 1</a:t>
            </a:r>
            <a:r>
              <a:rPr lang="ja-JP" altLang="en-US" sz="2000" b="1" dirty="0"/>
              <a:t>：</a:t>
            </a:r>
            <a:r>
              <a:rPr lang="en-US" altLang="ja-JP" sz="2000" b="1" dirty="0"/>
              <a:t>2</a:t>
            </a:r>
            <a:r>
              <a:rPr lang="ja-JP" altLang="en-US" sz="2000" b="1" dirty="0"/>
              <a:t>で設計</a:t>
            </a:r>
            <a:endParaRPr lang="en-US" altLang="ja-JP" sz="2000" b="1" dirty="0"/>
          </a:p>
          <a:p>
            <a:r>
              <a:rPr kumimoji="1" lang="ja-JP" altLang="en-US" sz="2000" b="1" dirty="0"/>
              <a:t>抵抗値を</a:t>
            </a:r>
            <a:r>
              <a:rPr kumimoji="1" lang="en-US" altLang="ja-JP" sz="2000" b="1" dirty="0"/>
              <a:t>2K : 4K</a:t>
            </a:r>
            <a:r>
              <a:rPr kumimoji="1" lang="ja-JP" altLang="en-US" sz="2000" b="1" dirty="0"/>
              <a:t>に変更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0CED9A3-3932-8B26-97E2-DBA1CF593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744" y="1127566"/>
            <a:ext cx="3757328" cy="495151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C150C2-81B9-E250-6912-111765787625}"/>
              </a:ext>
            </a:extLst>
          </p:cNvPr>
          <p:cNvSpPr txBox="1"/>
          <p:nvPr/>
        </p:nvSpPr>
        <p:spPr>
          <a:xfrm>
            <a:off x="7142149" y="6157717"/>
            <a:ext cx="351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セレクタの回路図</a:t>
            </a:r>
            <a:r>
              <a:rPr kumimoji="1" lang="en-US" altLang="ja-JP" sz="2000" b="1" dirty="0"/>
              <a:t>(</a:t>
            </a:r>
            <a:r>
              <a:rPr kumimoji="1" lang="ja-JP" altLang="en-US" sz="2000" b="1" dirty="0"/>
              <a:t>変更なし</a:t>
            </a:r>
            <a:r>
              <a:rPr kumimoji="1" lang="en-US" altLang="ja-JP" sz="2000" b="1" dirty="0"/>
              <a:t>)</a:t>
            </a:r>
            <a:endParaRPr kumimoji="1" lang="ja-JP" altLang="en-US" sz="2000" b="1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75CA025-1DC6-A0BA-DFF4-352B8F763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979" y="1146003"/>
            <a:ext cx="2875265" cy="471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7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75DCAB-13F9-50D1-79D1-FEC86CA23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23" y="219808"/>
            <a:ext cx="7400193" cy="996095"/>
          </a:xfrm>
        </p:spPr>
        <p:txBody>
          <a:bodyPr/>
          <a:lstStyle/>
          <a:p>
            <a:r>
              <a:rPr kumimoji="1" lang="en-US" altLang="ja-JP" dirty="0"/>
              <a:t>RDAC</a:t>
            </a:r>
            <a:r>
              <a:rPr kumimoji="1" lang="ja-JP" altLang="en-US" dirty="0"/>
              <a:t>部のパワーダウン回路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E6EEC05-CF18-BA49-5B61-B024C7FDD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284" y="1427468"/>
            <a:ext cx="3296110" cy="333421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AC81CC2-0AF8-61C8-9B87-4388DDD25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668" y="1498915"/>
            <a:ext cx="4696480" cy="319132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3C8838-48A0-1C74-854F-45688B7A53E4}"/>
              </a:ext>
            </a:extLst>
          </p:cNvPr>
          <p:cNvSpPr txBox="1"/>
          <p:nvPr/>
        </p:nvSpPr>
        <p:spPr>
          <a:xfrm>
            <a:off x="1195752" y="5165653"/>
            <a:ext cx="999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DAC</a:t>
            </a:r>
            <a:r>
              <a:rPr kumimoji="1" lang="ja-JP" altLang="en-US" sz="2400" dirty="0"/>
              <a:t>の出力</a:t>
            </a:r>
            <a:r>
              <a:rPr lang="en-US" altLang="ja-JP" sz="2400" dirty="0"/>
              <a:t>DACO</a:t>
            </a:r>
            <a:r>
              <a:rPr lang="ja-JP" altLang="en-US" sz="2400" dirty="0"/>
              <a:t>の前に</a:t>
            </a:r>
            <a:r>
              <a:rPr lang="en-US" altLang="ja-JP" sz="2400" dirty="0"/>
              <a:t>nMOS</a:t>
            </a:r>
            <a:r>
              <a:rPr lang="ja-JP" altLang="en-US" sz="2400" dirty="0"/>
              <a:t>を配置</a:t>
            </a:r>
            <a:endParaRPr lang="en-US" altLang="ja-JP" sz="2400" dirty="0"/>
          </a:p>
          <a:p>
            <a:r>
              <a:rPr kumimoji="1" lang="en-US" altLang="ja-JP" sz="2400" dirty="0"/>
              <a:t>PD</a:t>
            </a:r>
            <a:r>
              <a:rPr kumimoji="1" lang="ja-JP" altLang="en-US" sz="2400" dirty="0"/>
              <a:t>が</a:t>
            </a:r>
            <a:r>
              <a:rPr kumimoji="1" lang="en-US" altLang="ja-JP" sz="2400" dirty="0"/>
              <a:t>Low</a:t>
            </a:r>
            <a:r>
              <a:rPr kumimoji="1" lang="ja-JP" altLang="en-US" sz="2400" dirty="0"/>
              <a:t>レベルになると、</a:t>
            </a:r>
            <a:r>
              <a:rPr kumimoji="1" lang="en-US" altLang="ja-JP" sz="2400" dirty="0"/>
              <a:t>DACO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GND</a:t>
            </a:r>
            <a:r>
              <a:rPr kumimoji="1" lang="ja-JP" altLang="en-US" sz="2400" dirty="0"/>
              <a:t>が導通し</a:t>
            </a:r>
            <a:r>
              <a:rPr kumimoji="1" lang="en-US" altLang="ja-JP" sz="2400" dirty="0"/>
              <a:t>DACO</a:t>
            </a:r>
            <a:r>
              <a:rPr kumimoji="1" lang="ja-JP" altLang="en-US" sz="2400" dirty="0"/>
              <a:t>の電圧が下がる</a:t>
            </a:r>
          </a:p>
        </p:txBody>
      </p:sp>
    </p:spTree>
    <p:extLst>
      <p:ext uri="{BB962C8B-B14F-4D97-AF65-F5344CB8AC3E}">
        <p14:creationId xmlns:p14="http://schemas.microsoft.com/office/powerpoint/2010/main" val="1025592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E665C-FD3C-5313-908F-FF65BCEA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947" y="299496"/>
            <a:ext cx="5257800" cy="802665"/>
          </a:xfrm>
        </p:spPr>
        <p:txBody>
          <a:bodyPr/>
          <a:lstStyle/>
          <a:p>
            <a:r>
              <a:rPr kumimoji="1" lang="ja-JP" altLang="en-US" dirty="0"/>
              <a:t>ボルテージフォロワ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5A1EE09-5F12-BCEF-6428-E3A33B2A8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3276" y="1245559"/>
            <a:ext cx="6846370" cy="548248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7B11EB3-5189-D09D-9777-716347046FCF}"/>
              </a:ext>
            </a:extLst>
          </p:cNvPr>
          <p:cNvSpPr/>
          <p:nvPr/>
        </p:nvSpPr>
        <p:spPr>
          <a:xfrm>
            <a:off x="6948900" y="1539673"/>
            <a:ext cx="2083777" cy="729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783CA4D-C00D-38FB-B3C6-97F961AEA44A}"/>
              </a:ext>
            </a:extLst>
          </p:cNvPr>
          <p:cNvSpPr/>
          <p:nvPr/>
        </p:nvSpPr>
        <p:spPr>
          <a:xfrm>
            <a:off x="6948900" y="3122288"/>
            <a:ext cx="2083777" cy="72976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D17FA94-7DE6-1FEA-5FC8-A37AB128858F}"/>
              </a:ext>
            </a:extLst>
          </p:cNvPr>
          <p:cNvSpPr/>
          <p:nvPr/>
        </p:nvSpPr>
        <p:spPr>
          <a:xfrm>
            <a:off x="5536269" y="5109350"/>
            <a:ext cx="2825262" cy="8001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21EFA33-95B3-14FC-8F2B-FA68EC4D9EE5}"/>
              </a:ext>
            </a:extLst>
          </p:cNvPr>
          <p:cNvSpPr/>
          <p:nvPr/>
        </p:nvSpPr>
        <p:spPr>
          <a:xfrm rot="5400000">
            <a:off x="8248179" y="3203407"/>
            <a:ext cx="3617605" cy="113420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1948E94-F12A-14E9-1719-16DEA2AA912D}"/>
              </a:ext>
            </a:extLst>
          </p:cNvPr>
          <p:cNvSpPr/>
          <p:nvPr/>
        </p:nvSpPr>
        <p:spPr>
          <a:xfrm>
            <a:off x="7494023" y="4031805"/>
            <a:ext cx="1011115" cy="72976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EFE9075-EFD5-6C70-736F-AC3E363BB1F8}"/>
              </a:ext>
            </a:extLst>
          </p:cNvPr>
          <p:cNvSpPr/>
          <p:nvPr/>
        </p:nvSpPr>
        <p:spPr>
          <a:xfrm rot="5400000">
            <a:off x="8527119" y="4696113"/>
            <a:ext cx="1011115" cy="72976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05FADD-6F03-E729-84A5-C53A128EE434}"/>
              </a:ext>
            </a:extLst>
          </p:cNvPr>
          <p:cNvSpPr txBox="1"/>
          <p:nvPr/>
        </p:nvSpPr>
        <p:spPr>
          <a:xfrm>
            <a:off x="200710" y="1474891"/>
            <a:ext cx="4953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赤枠</a:t>
            </a:r>
            <a:r>
              <a:rPr kumimoji="1" lang="ja-JP" altLang="en-US" sz="2800" dirty="0"/>
              <a:t>：カレントミラー</a:t>
            </a:r>
            <a:endParaRPr kumimoji="1" lang="en-US" altLang="ja-JP" sz="2800" dirty="0"/>
          </a:p>
          <a:p>
            <a:r>
              <a:rPr lang="ja-JP" altLang="en-US" sz="2800" dirty="0">
                <a:solidFill>
                  <a:schemeClr val="accent3"/>
                </a:solidFill>
              </a:rPr>
              <a:t>緑枠</a:t>
            </a:r>
            <a:r>
              <a:rPr lang="ja-JP" altLang="en-US" sz="2800" dirty="0"/>
              <a:t>：差動増幅回路</a:t>
            </a:r>
            <a:endParaRPr lang="en-US" altLang="ja-JP" sz="2800" dirty="0"/>
          </a:p>
          <a:p>
            <a:r>
              <a:rPr lang="ja-JP" altLang="en-US" sz="2800" dirty="0">
                <a:solidFill>
                  <a:schemeClr val="accent2"/>
                </a:solidFill>
              </a:rPr>
              <a:t>橙枠</a:t>
            </a:r>
            <a:r>
              <a:rPr lang="ja-JP" altLang="en-US" sz="2800" dirty="0"/>
              <a:t>：ソースフォロワ回路</a:t>
            </a:r>
            <a:endParaRPr kumimoji="1" lang="en-US" altLang="ja-JP" sz="2800" dirty="0"/>
          </a:p>
          <a:p>
            <a:r>
              <a:rPr kumimoji="1" lang="ja-JP" altLang="en-US" sz="2800" dirty="0">
                <a:solidFill>
                  <a:srgbClr val="0070C0"/>
                </a:solidFill>
              </a:rPr>
              <a:t>青枠</a:t>
            </a:r>
            <a:r>
              <a:rPr kumimoji="1" lang="ja-JP" altLang="en-US" sz="2800" dirty="0"/>
              <a:t>：パワーダウン回路</a:t>
            </a:r>
            <a:endParaRPr kumimoji="1" lang="en-US" altLang="ja-JP" sz="2800" dirty="0"/>
          </a:p>
          <a:p>
            <a:r>
              <a:rPr lang="ja-JP" altLang="en-US" sz="2800" dirty="0">
                <a:solidFill>
                  <a:srgbClr val="FFC000"/>
                </a:solidFill>
              </a:rPr>
              <a:t>黄枠</a:t>
            </a:r>
            <a:r>
              <a:rPr lang="ja-JP" altLang="en-US" sz="2800" dirty="0"/>
              <a:t>：電流源</a:t>
            </a:r>
            <a:endParaRPr kumimoji="1" lang="en-US" altLang="ja-JP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B879A9F-8700-C8C2-71D3-9428B331137D}"/>
              </a:ext>
            </a:extLst>
          </p:cNvPr>
          <p:cNvSpPr txBox="1"/>
          <p:nvPr/>
        </p:nvSpPr>
        <p:spPr>
          <a:xfrm>
            <a:off x="161145" y="4139937"/>
            <a:ext cx="5032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各</a:t>
            </a:r>
            <a:r>
              <a:rPr lang="en-US" altLang="ja-JP" sz="2400" dirty="0"/>
              <a:t>MOS</a:t>
            </a:r>
            <a:r>
              <a:rPr lang="ja-JP" altLang="en-US" sz="2400" dirty="0"/>
              <a:t>の寸法は検討できていない</a:t>
            </a:r>
            <a:endParaRPr lang="en-US" altLang="ja-JP" sz="2400" dirty="0"/>
          </a:p>
          <a:p>
            <a:r>
              <a:rPr kumimoji="1" lang="ja-JP" altLang="en-US" sz="2400" dirty="0"/>
              <a:t>位相補償のキャパシタは</a:t>
            </a:r>
            <a:r>
              <a:rPr kumimoji="1" lang="en-US" altLang="ja-JP" sz="2400" dirty="0"/>
              <a:t>5pF</a:t>
            </a:r>
            <a:endParaRPr kumimoji="1" lang="ja-JP" altLang="en-US" sz="2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BAC6BC1-4BEE-1551-97C8-132CC034E280}"/>
              </a:ext>
            </a:extLst>
          </p:cNvPr>
          <p:cNvSpPr txBox="1"/>
          <p:nvPr/>
        </p:nvSpPr>
        <p:spPr>
          <a:xfrm>
            <a:off x="183172" y="5117649"/>
            <a:ext cx="4788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パワーダウン回路は、電流源をカットできるように</a:t>
            </a:r>
            <a:r>
              <a:rPr kumimoji="1" lang="en-US" altLang="ja-JP" dirty="0"/>
              <a:t>nMOS</a:t>
            </a:r>
            <a:r>
              <a:rPr kumimoji="1" lang="ja-JP" altLang="en-US" dirty="0"/>
              <a:t>を配置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まだ検討途中で完全ではない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99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D9DF51BE-CEF8-48E1-267F-C778EFAF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929" y="2862262"/>
            <a:ext cx="6492142" cy="1133475"/>
          </a:xfrm>
        </p:spPr>
        <p:txBody>
          <a:bodyPr/>
          <a:lstStyle/>
          <a:p>
            <a:r>
              <a:rPr lang="ja-JP" altLang="en-US" dirty="0"/>
              <a:t>シミュレーション</a:t>
            </a:r>
          </a:p>
        </p:txBody>
      </p:sp>
    </p:spTree>
    <p:extLst>
      <p:ext uri="{BB962C8B-B14F-4D97-AF65-F5344CB8AC3E}">
        <p14:creationId xmlns:p14="http://schemas.microsoft.com/office/powerpoint/2010/main" val="352362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EB81E52-5DEA-6667-EAB6-85B50023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37" y="131885"/>
            <a:ext cx="1896207" cy="890588"/>
          </a:xfrm>
        </p:spPr>
        <p:txBody>
          <a:bodyPr/>
          <a:lstStyle/>
          <a:p>
            <a:r>
              <a:rPr lang="en-US" altLang="ja-JP" dirty="0"/>
              <a:t>DAC</a:t>
            </a:r>
            <a:r>
              <a:rPr lang="ja-JP" altLang="en-US" dirty="0"/>
              <a:t>部</a:t>
            </a:r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D4D14C8E-AA63-870F-59A7-CE0AC76561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890" y="1153303"/>
            <a:ext cx="5066387" cy="435133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F1DC67B-9F9E-9245-0A52-41E37592D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180" y="1153303"/>
            <a:ext cx="4924568" cy="435133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B353D76-6832-01BC-3EAF-A5A4481DCE23}"/>
              </a:ext>
            </a:extLst>
          </p:cNvPr>
          <p:cNvSpPr txBox="1"/>
          <p:nvPr/>
        </p:nvSpPr>
        <p:spPr>
          <a:xfrm>
            <a:off x="2118944" y="5613883"/>
            <a:ext cx="2274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PD = High(3.3V)</a:t>
            </a:r>
            <a:endParaRPr kumimoji="1" lang="ja-JP" altLang="en-US" sz="20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42F6807-8984-2200-EE23-FBBBEC9A8F1C}"/>
              </a:ext>
            </a:extLst>
          </p:cNvPr>
          <p:cNvSpPr txBox="1"/>
          <p:nvPr/>
        </p:nvSpPr>
        <p:spPr>
          <a:xfrm>
            <a:off x="8050829" y="5613883"/>
            <a:ext cx="2022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PD = Low(0V)</a:t>
            </a:r>
            <a:endParaRPr kumimoji="1" lang="ja-JP" altLang="en-US" sz="20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BED574E-ECB2-ADD1-196D-B630C620CDD1}"/>
              </a:ext>
            </a:extLst>
          </p:cNvPr>
          <p:cNvSpPr txBox="1"/>
          <p:nvPr/>
        </p:nvSpPr>
        <p:spPr>
          <a:xfrm>
            <a:off x="843604" y="6123235"/>
            <a:ext cx="10744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入力信号は課題内容スライドのタイムチャートを満たすように入力している</a:t>
            </a:r>
          </a:p>
        </p:txBody>
      </p:sp>
    </p:spTree>
    <p:extLst>
      <p:ext uri="{BB962C8B-B14F-4D97-AF65-F5344CB8AC3E}">
        <p14:creationId xmlns:p14="http://schemas.microsoft.com/office/powerpoint/2010/main" val="233626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B43D58-933D-7A36-8697-A5EE8CA8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739" y="264134"/>
            <a:ext cx="5290038" cy="833805"/>
          </a:xfrm>
        </p:spPr>
        <p:txBody>
          <a:bodyPr/>
          <a:lstStyle/>
          <a:p>
            <a:r>
              <a:rPr kumimoji="1" lang="ja-JP" altLang="en-US" dirty="0"/>
              <a:t>ボルテージフォロワ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EAA24E00-2360-FA89-FD8D-16B137C81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980" y="1227308"/>
            <a:ext cx="4680019" cy="402643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7AF67F6-F5B4-A382-7824-0661DA183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022" y="1227308"/>
            <a:ext cx="4470159" cy="403678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1F7CBE-9D49-D332-EFC9-B968721F7310}"/>
              </a:ext>
            </a:extLst>
          </p:cNvPr>
          <p:cNvSpPr txBox="1"/>
          <p:nvPr/>
        </p:nvSpPr>
        <p:spPr>
          <a:xfrm>
            <a:off x="6603022" y="407537"/>
            <a:ext cx="5205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DC</a:t>
            </a:r>
            <a:r>
              <a:rPr kumimoji="1" lang="ja-JP" altLang="en-US" sz="2000" dirty="0"/>
              <a:t>解析でボルテージフォロワの機能を確認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2E81BA3-E20F-5EBA-D85D-DC2008D320FC}"/>
              </a:ext>
            </a:extLst>
          </p:cNvPr>
          <p:cNvSpPr txBox="1"/>
          <p:nvPr/>
        </p:nvSpPr>
        <p:spPr>
          <a:xfrm>
            <a:off x="2366806" y="5473032"/>
            <a:ext cx="8003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ある程度</a:t>
            </a:r>
            <a:r>
              <a:rPr lang="en-US" altLang="ja-JP" sz="2400" dirty="0"/>
              <a:t>Vin=Vout</a:t>
            </a:r>
            <a:r>
              <a:rPr lang="ja-JP" altLang="en-US" sz="2400" dirty="0"/>
              <a:t>の関係にはなっているが、</a:t>
            </a:r>
            <a:endParaRPr lang="en-US" altLang="ja-JP" sz="2400" dirty="0"/>
          </a:p>
          <a:p>
            <a:r>
              <a:rPr lang="en-US" altLang="ja-JP" sz="2400" dirty="0"/>
              <a:t>0V</a:t>
            </a:r>
            <a:r>
              <a:rPr lang="ja-JP" altLang="en-US" sz="2400" dirty="0"/>
              <a:t>付近と</a:t>
            </a:r>
            <a:r>
              <a:rPr lang="en-US" altLang="ja-JP" sz="2400" dirty="0"/>
              <a:t>3.3V</a:t>
            </a:r>
            <a:r>
              <a:rPr lang="ja-JP" altLang="en-US" sz="2400" dirty="0"/>
              <a:t>付近はその関係が崩れている</a:t>
            </a:r>
            <a:endParaRPr lang="en-US" altLang="ja-JP" sz="2400" dirty="0"/>
          </a:p>
          <a:p>
            <a:r>
              <a:rPr kumimoji="1" lang="ja-JP" altLang="en-US" sz="2400" dirty="0"/>
              <a:t>現実的に利用できる範囲は</a:t>
            </a:r>
            <a:r>
              <a:rPr kumimoji="1" lang="en-US" altLang="ja-JP" sz="2400" dirty="0"/>
              <a:t>0.8V</a:t>
            </a:r>
            <a:r>
              <a:rPr kumimoji="1" lang="ja-JP" altLang="en-US" sz="2400" dirty="0"/>
              <a:t>～</a:t>
            </a:r>
            <a:r>
              <a:rPr kumimoji="1" lang="en-US" altLang="ja-JP" sz="2400" dirty="0"/>
              <a:t>2.5V</a:t>
            </a:r>
            <a:r>
              <a:rPr kumimoji="1" lang="ja-JP" altLang="en-US" sz="2400" dirty="0"/>
              <a:t>あたりと思われる</a:t>
            </a:r>
          </a:p>
        </p:txBody>
      </p:sp>
    </p:spTree>
    <p:extLst>
      <p:ext uri="{BB962C8B-B14F-4D97-AF65-F5344CB8AC3E}">
        <p14:creationId xmlns:p14="http://schemas.microsoft.com/office/powerpoint/2010/main" val="204279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858</Words>
  <Application>Microsoft Office PowerPoint</Application>
  <PresentationFormat>ワイド画面</PresentationFormat>
  <Paragraphs>184</Paragraphs>
  <Slides>22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8" baseType="lpstr">
      <vt:lpstr>Meiryo UI</vt:lpstr>
      <vt:lpstr>游ゴシック</vt:lpstr>
      <vt:lpstr>游ゴシック Light</vt:lpstr>
      <vt:lpstr>Arial</vt:lpstr>
      <vt:lpstr>Cambria Math</vt:lpstr>
      <vt:lpstr>Office テーマ</vt:lpstr>
      <vt:lpstr>LR アルバイト課題3</vt:lpstr>
      <vt:lpstr>課題内容</vt:lpstr>
      <vt:lpstr>設計した 抵抗ラダー型14ビットDAC</vt:lpstr>
      <vt:lpstr>抵抗ラダー型14ビットDACの回路図</vt:lpstr>
      <vt:lpstr>RDAC部のパワーダウン回路</vt:lpstr>
      <vt:lpstr>ボルテージフォロワ</vt:lpstr>
      <vt:lpstr>シミュレーション</vt:lpstr>
      <vt:lpstr>DAC部</vt:lpstr>
      <vt:lpstr>ボルテージフォロワ</vt:lpstr>
      <vt:lpstr>評価(DAC)</vt:lpstr>
      <vt:lpstr>INL, DNL</vt:lpstr>
      <vt:lpstr>オフセット・Gainエラー</vt:lpstr>
      <vt:lpstr>消費電流</vt:lpstr>
      <vt:lpstr>スタンバイ電流</vt:lpstr>
      <vt:lpstr>評価(オペアンプ)</vt:lpstr>
      <vt:lpstr>出力電圧範囲</vt:lpstr>
      <vt:lpstr>位相余裕</vt:lpstr>
      <vt:lpstr>スルーレート</vt:lpstr>
      <vt:lpstr>出力電流</vt:lpstr>
      <vt:lpstr>DACとVFの組み合わせ</vt:lpstr>
      <vt:lpstr>PowerPoint プレゼンテーション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4CJNM022</dc:creator>
  <cp:lastModifiedBy>4CJNM022</cp:lastModifiedBy>
  <cp:revision>10</cp:revision>
  <dcterms:created xsi:type="dcterms:W3CDTF">2025-10-02T17:31:28Z</dcterms:created>
  <dcterms:modified xsi:type="dcterms:W3CDTF">2025-10-03T07:48:13Z</dcterms:modified>
</cp:coreProperties>
</file>