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AADE8-5E29-5D91-A4BF-2EAE82161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088335-7656-7034-F38A-6A438F412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101F8-8A6B-65DD-5B44-3BBA8E21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5A381-C22B-D9A8-6F0E-0DA32AA6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57A5A2-D1A5-0CF7-608C-D26D781F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9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2249B-ABEA-8DB5-C413-120E36DD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B7F508-31F0-B80F-DB56-BBE26374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C80009-34DE-C1C4-607A-58A64E03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722E7-DCF6-AC21-A7ED-5A10F263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1EA905-5781-7B36-93BD-5A8ACB3E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09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8BC215-4BD9-A40B-7900-38E301845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E1EAC5-783F-19DB-1460-4E125233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96DB3-7F23-F718-511C-4B131F5F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F211B2-F0EC-BDC2-EFAA-E91204BE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7D41C7-1998-05E5-3235-92BB6BD3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4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E959B-3FDA-3CDB-D9A1-79ECF2F9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659E02-A9AD-FE5F-6EE0-C45AABDF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5D47D4-03AF-8E30-FBA5-18E6C69A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797F4-B99D-4911-037A-9CD16A7C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7568AA-A5D5-D3FF-3681-717D9D2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58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702D9-B1E8-3A7A-5E36-EE3602FB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0AF7DF-5C9A-2640-581A-0E498607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6C46B7-98B4-4D8C-6017-1E4543F1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6BE535-4E4E-F358-0202-FDBEC707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EE5696-98ED-2CC3-38E8-977BA740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3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E9A37-B9DC-61D7-2C7F-C649E79F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42C4CA-C3BD-1DAE-9F43-72F5E68ED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DC398C-4FC9-817C-F4C7-254C0B34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378E96-287B-69E6-C762-421DABA3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96FD72-5F16-24C7-BB68-08885DB5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AA6023-AF5A-8D4B-AF28-947AD6C0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6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9E2B2-99FE-A127-2E3D-D13FCB48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2EAA9D-EF40-D6DE-7D43-D5B9708E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D844A4-731F-8A16-8C45-BB47C03C9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656FC5-44E8-ADEB-CD2D-825E73339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A6AA36-0484-0F80-CCD7-B4E927779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D27255-36ED-FD0E-CA16-4CB145A6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A7137B-51D7-7256-275B-3DB229B1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30A9D4-EB09-FF6B-6B6A-BC9B87F0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14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26773-D59F-6203-5650-6C66FFCB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807A4C-01E4-CAA7-B9E9-0063220E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AF154B-3F0B-09B3-FD5A-94C3AE95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587E7C-80C9-F6B1-7BF8-0642625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36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15EC03-E3CB-4981-0A45-24A1A17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76C5BB-BA42-0447-56CC-81F51CF2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D76728-51B6-CD74-644E-E78106FF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76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A97EAD-337B-ECCB-A23B-C89D3FA0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19C9E-C3E2-61F3-650D-8400F427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6FCC07-7D3F-ECAB-B98F-FCCEB58F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1C146-3A29-0BAE-E39F-6299CFA7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41EAA9-CD86-3071-E04F-0F917C92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DCFA2D-5942-65B5-3B41-278D275B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03DF0-066F-82AE-4AE3-CA4EE0B0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914883-F9AF-5CF2-8E07-B472B5F93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83C1E7-A433-9F14-0385-A00DC322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8E5076-176E-C718-4BD8-59962F10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60440C-E9F7-F9E6-208A-DE7FEDB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9FA3E8-4423-DF08-E2F8-91DD5E98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23305A-250C-00D7-055D-8333CDDD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125921-1361-2F73-6728-19ACC47E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55B03-F97B-C15A-DF3C-09604E9B9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66A94-FE05-4EF5-9296-FEB0E0EDF09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1E47EB-5EB2-844E-A354-9A337C313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67C8F-29D6-6A65-D7D2-E84309D08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0B88C-BE72-4933-B585-145DC189B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0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2B4-E886-137B-443D-042759DD8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4164"/>
            <a:ext cx="9144000" cy="1478794"/>
          </a:xfrm>
        </p:spPr>
        <p:txBody>
          <a:bodyPr>
            <a:normAutofit/>
          </a:bodyPr>
          <a:lstStyle/>
          <a:p>
            <a:r>
              <a:rPr kumimoji="1" lang="en-US" altLang="ja-JP" sz="6600" b="1" dirty="0"/>
              <a:t>LR </a:t>
            </a:r>
            <a:r>
              <a:rPr lang="ja-JP" altLang="en-US" sz="6600" b="1" dirty="0"/>
              <a:t>アルバイト課題</a:t>
            </a:r>
            <a:r>
              <a:rPr lang="en-US" altLang="ja-JP" sz="6600" b="1" dirty="0"/>
              <a:t>1</a:t>
            </a:r>
            <a:endParaRPr kumimoji="1" lang="ja-JP" altLang="en-US" sz="66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058C27-A2FB-9EFB-EA8A-02FC5B66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338" y="4028165"/>
            <a:ext cx="7451324" cy="1153435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東海大学 情報通信学研究科</a:t>
            </a:r>
            <a:endParaRPr kumimoji="1" lang="en-US" altLang="ja-JP" sz="2800" dirty="0"/>
          </a:p>
          <a:p>
            <a:r>
              <a:rPr lang="ja-JP" altLang="en-US" sz="2800" dirty="0"/>
              <a:t>古川 大鷹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7A78EC-146A-99D0-00E1-2398B325968C}"/>
              </a:ext>
            </a:extLst>
          </p:cNvPr>
          <p:cNvSpPr txBox="1"/>
          <p:nvPr/>
        </p:nvSpPr>
        <p:spPr>
          <a:xfrm>
            <a:off x="8593667" y="5528732"/>
            <a:ext cx="325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使用ツール</a:t>
            </a:r>
            <a:r>
              <a:rPr lang="ja-JP" altLang="en-US" sz="2400" b="1" dirty="0"/>
              <a:t>：</a:t>
            </a:r>
            <a:r>
              <a:rPr kumimoji="1" lang="en-US" altLang="ja-JP" sz="2400" b="1" dirty="0" err="1"/>
              <a:t>LTspice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990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5E5C19F3-6A89-53C0-B9F1-BB48D9BF1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84" y="1685412"/>
            <a:ext cx="3772212" cy="45608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A2C12A-9DB9-1FD6-D7A9-F029730C590E}"/>
              </a:ext>
            </a:extLst>
          </p:cNvPr>
          <p:cNvSpPr txBox="1"/>
          <p:nvPr/>
        </p:nvSpPr>
        <p:spPr>
          <a:xfrm>
            <a:off x="355600" y="186265"/>
            <a:ext cx="1148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課題</a:t>
            </a:r>
            <a:r>
              <a:rPr kumimoji="1" lang="en-US" altLang="ja-JP" sz="2800" dirty="0"/>
              <a:t>1-1</a:t>
            </a:r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2</a:t>
            </a:r>
            <a:r>
              <a:rPr lang="ja-JP" altLang="en-US" sz="2800" dirty="0"/>
              <a:t>入力</a:t>
            </a:r>
            <a:r>
              <a:rPr lang="en-US" altLang="ja-JP" sz="2800" dirty="0"/>
              <a:t>NAND</a:t>
            </a:r>
            <a:r>
              <a:rPr lang="ja-JP" altLang="en-US" sz="2800" dirty="0"/>
              <a:t>回路を</a:t>
            </a:r>
            <a:r>
              <a:rPr lang="en-US" altLang="ja-JP" sz="2800" dirty="0"/>
              <a:t>NMOS,PMOS</a:t>
            </a:r>
            <a:r>
              <a:rPr lang="ja-JP" altLang="en-US" sz="2800" dirty="0"/>
              <a:t>で設計し平均消費電流と</a:t>
            </a:r>
            <a:endParaRPr lang="en-US" altLang="ja-JP" sz="2800" dirty="0"/>
          </a:p>
          <a:p>
            <a:r>
              <a:rPr lang="ja-JP" altLang="en-US" sz="2800" dirty="0"/>
              <a:t>遅延時間</a:t>
            </a:r>
            <a:r>
              <a:rPr lang="en-US" altLang="ja-JP" sz="2800" dirty="0"/>
              <a:t>(</a:t>
            </a:r>
            <a:r>
              <a:rPr lang="en-US" altLang="ja-JP" sz="2800" dirty="0" err="1"/>
              <a:t>tplh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tphl</a:t>
            </a:r>
            <a:r>
              <a:rPr lang="en-US" altLang="ja-JP" sz="2800" dirty="0"/>
              <a:t>)</a:t>
            </a:r>
            <a:r>
              <a:rPr lang="ja-JP" altLang="en-US" sz="2800" dirty="0"/>
              <a:t>を</a:t>
            </a:r>
            <a:r>
              <a:rPr lang="en-US" altLang="ja-JP" sz="2800" dirty="0"/>
              <a:t>measure</a:t>
            </a:r>
            <a:r>
              <a:rPr lang="ja-JP" altLang="en-US" sz="2800" dirty="0"/>
              <a:t>コマンドで測定 </a:t>
            </a:r>
            <a:r>
              <a:rPr lang="en-US" altLang="ja-JP" sz="2800" dirty="0"/>
              <a:t>(</a:t>
            </a:r>
            <a:r>
              <a:rPr lang="ja-JP" altLang="en-US" sz="2800" dirty="0"/>
              <a:t>出力負荷容量は</a:t>
            </a:r>
            <a:r>
              <a:rPr lang="en-US" altLang="ja-JP" sz="2800" dirty="0"/>
              <a:t>10f[F])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9BD135-BA64-3190-04A1-6F2CCF1BDB2A}"/>
              </a:ext>
            </a:extLst>
          </p:cNvPr>
          <p:cNvSpPr txBox="1"/>
          <p:nvPr/>
        </p:nvSpPr>
        <p:spPr>
          <a:xfrm>
            <a:off x="2145984" y="6334975"/>
            <a:ext cx="152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Schematic</a:t>
            </a:r>
            <a:endParaRPr kumimoji="1" lang="ja-JP" altLang="en-US" sz="20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F233554-CB75-0BF8-E01C-7CB2705D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561" y="1942424"/>
            <a:ext cx="5495388" cy="227105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AF93E5-534E-FEC8-868D-AC3BDB22C857}"/>
              </a:ext>
            </a:extLst>
          </p:cNvPr>
          <p:cNvSpPr txBox="1"/>
          <p:nvPr/>
        </p:nvSpPr>
        <p:spPr>
          <a:xfrm>
            <a:off x="7598384" y="4325989"/>
            <a:ext cx="196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電源と入力波形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8A5BE64-2130-DC2C-8375-0C8D42DFD324}"/>
                  </a:ext>
                </a:extLst>
              </p:cNvPr>
              <p:cNvSpPr txBox="1"/>
              <p:nvPr/>
            </p:nvSpPr>
            <p:spPr>
              <a:xfrm>
                <a:off x="5657695" y="4861480"/>
                <a:ext cx="1750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= 3.3[V]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8A5BE64-2130-DC2C-8375-0C8D42DFD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695" y="4861480"/>
                <a:ext cx="1750287" cy="369332"/>
              </a:xfrm>
              <a:prstGeom prst="rect">
                <a:avLst/>
              </a:prstGeom>
              <a:blipFill>
                <a:blip r:embed="rId4"/>
                <a:stretch>
                  <a:fillRect l="-5923" t="-24590" r="-9756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107D7B-0BC7-041F-3056-62B427F41512}"/>
              </a:ext>
            </a:extLst>
          </p:cNvPr>
          <p:cNvSpPr txBox="1"/>
          <p:nvPr/>
        </p:nvSpPr>
        <p:spPr>
          <a:xfrm>
            <a:off x="5564561" y="5343324"/>
            <a:ext cx="512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INA : PULSE(0 3.3 50n 1n </a:t>
            </a:r>
            <a:r>
              <a:rPr lang="en-US" altLang="ja-JP" sz="2000" dirty="0" err="1"/>
              <a:t>1n</a:t>
            </a:r>
            <a:r>
              <a:rPr lang="en-US" altLang="ja-JP" sz="2000" dirty="0"/>
              <a:t> 100n 200n)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A467E8-594D-A8DE-8B64-3BA5186C756D}"/>
              </a:ext>
            </a:extLst>
          </p:cNvPr>
          <p:cNvSpPr txBox="1"/>
          <p:nvPr/>
        </p:nvSpPr>
        <p:spPr>
          <a:xfrm>
            <a:off x="5564561" y="5743434"/>
            <a:ext cx="523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INB : PULSE(0 3.3 100n 1n </a:t>
            </a:r>
            <a:r>
              <a:rPr lang="en-US" altLang="ja-JP" sz="2000" dirty="0" err="1"/>
              <a:t>1n</a:t>
            </a:r>
            <a:r>
              <a:rPr lang="en-US" altLang="ja-JP" sz="2000" dirty="0"/>
              <a:t> 100n 200n)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516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9122FF-2D2D-A52D-FDDF-E4CAE326ACF6}"/>
              </a:ext>
            </a:extLst>
          </p:cNvPr>
          <p:cNvSpPr txBox="1"/>
          <p:nvPr/>
        </p:nvSpPr>
        <p:spPr>
          <a:xfrm>
            <a:off x="190499" y="112004"/>
            <a:ext cx="632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解析コマンドとシミュレーション波形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6AF6CB7-418C-CC45-E125-D85F6C13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83" y="717287"/>
            <a:ext cx="9461500" cy="340720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98F658-A653-A910-4D35-3D753CF62C2D}"/>
              </a:ext>
            </a:extLst>
          </p:cNvPr>
          <p:cNvSpPr txBox="1"/>
          <p:nvPr/>
        </p:nvSpPr>
        <p:spPr>
          <a:xfrm>
            <a:off x="549276" y="1098602"/>
            <a:ext cx="76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INA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309AA6-4EDB-D4F7-ADFE-C342C7C14213}"/>
              </a:ext>
            </a:extLst>
          </p:cNvPr>
          <p:cNvSpPr txBox="1"/>
          <p:nvPr/>
        </p:nvSpPr>
        <p:spPr>
          <a:xfrm>
            <a:off x="549276" y="2190058"/>
            <a:ext cx="8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INB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AA9BE0-5AF9-DD86-C96E-7D9124D04AD3}"/>
              </a:ext>
            </a:extLst>
          </p:cNvPr>
          <p:cNvSpPr txBox="1"/>
          <p:nvPr/>
        </p:nvSpPr>
        <p:spPr>
          <a:xfrm>
            <a:off x="275166" y="3281514"/>
            <a:ext cx="133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V(OUT)</a:t>
            </a:r>
            <a:endParaRPr kumimoji="1" lang="ja-JP" altLang="en-US" sz="24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FC7ABD5-7E2C-0891-B50D-29BF92F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12" y="4779687"/>
            <a:ext cx="7058295" cy="187882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BFA37F-148C-8F67-E641-5085F1DA46E9}"/>
              </a:ext>
            </a:extLst>
          </p:cNvPr>
          <p:cNvSpPr txBox="1"/>
          <p:nvPr/>
        </p:nvSpPr>
        <p:spPr>
          <a:xfrm>
            <a:off x="5130799" y="4206558"/>
            <a:ext cx="2777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シミュレーション波形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38E159-7FCA-6600-5488-A7B52DD2F16B}"/>
              </a:ext>
            </a:extLst>
          </p:cNvPr>
          <p:cNvSpPr txBox="1"/>
          <p:nvPr/>
        </p:nvSpPr>
        <p:spPr>
          <a:xfrm>
            <a:off x="964142" y="4969069"/>
            <a:ext cx="196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解析コマンド→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FAE136-1237-0A14-2F13-05EE2E6E11A0}"/>
              </a:ext>
            </a:extLst>
          </p:cNvPr>
          <p:cNvSpPr txBox="1"/>
          <p:nvPr/>
        </p:nvSpPr>
        <p:spPr>
          <a:xfrm>
            <a:off x="5336138" y="975491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C19C537-C477-5D2F-3A52-3A6F3041D7F5}"/>
              </a:ext>
            </a:extLst>
          </p:cNvPr>
          <p:cNvSpPr txBox="1"/>
          <p:nvPr/>
        </p:nvSpPr>
        <p:spPr>
          <a:xfrm>
            <a:off x="3068118" y="2094260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9E55837-4D6D-1C9E-03EB-0A42A9E77559}"/>
              </a:ext>
            </a:extLst>
          </p:cNvPr>
          <p:cNvSpPr txBox="1"/>
          <p:nvPr/>
        </p:nvSpPr>
        <p:spPr>
          <a:xfrm>
            <a:off x="3068118" y="1014735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CC0ED3-BD7D-A52F-6567-B3638F4E95EB}"/>
              </a:ext>
            </a:extLst>
          </p:cNvPr>
          <p:cNvSpPr txBox="1"/>
          <p:nvPr/>
        </p:nvSpPr>
        <p:spPr>
          <a:xfrm>
            <a:off x="5336137" y="2066947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0B5227-3D46-5052-0672-4A5D18B77DE3}"/>
              </a:ext>
            </a:extLst>
          </p:cNvPr>
          <p:cNvSpPr txBox="1"/>
          <p:nvPr/>
        </p:nvSpPr>
        <p:spPr>
          <a:xfrm>
            <a:off x="7621069" y="1014735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7249CD-5658-9CB2-7ABA-44ED8F210686}"/>
              </a:ext>
            </a:extLst>
          </p:cNvPr>
          <p:cNvSpPr txBox="1"/>
          <p:nvPr/>
        </p:nvSpPr>
        <p:spPr>
          <a:xfrm>
            <a:off x="7621069" y="2064138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B1453B-CB29-B9B3-FF3C-97F4EAC1F03F}"/>
              </a:ext>
            </a:extLst>
          </p:cNvPr>
          <p:cNvSpPr txBox="1"/>
          <p:nvPr/>
        </p:nvSpPr>
        <p:spPr>
          <a:xfrm>
            <a:off x="9829822" y="2035929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DD35B1-E6A6-EE93-DF36-5EEA15029D6F}"/>
              </a:ext>
            </a:extLst>
          </p:cNvPr>
          <p:cNvSpPr txBox="1"/>
          <p:nvPr/>
        </p:nvSpPr>
        <p:spPr>
          <a:xfrm>
            <a:off x="3068118" y="3178699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E3CE204-C9A1-47E5-095B-711AD0D44DDD}"/>
              </a:ext>
            </a:extLst>
          </p:cNvPr>
          <p:cNvSpPr txBox="1"/>
          <p:nvPr/>
        </p:nvSpPr>
        <p:spPr>
          <a:xfrm>
            <a:off x="5336137" y="3178699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645F5A6-CDAF-6FF1-1D2B-6A2E5403E561}"/>
              </a:ext>
            </a:extLst>
          </p:cNvPr>
          <p:cNvSpPr txBox="1"/>
          <p:nvPr/>
        </p:nvSpPr>
        <p:spPr>
          <a:xfrm>
            <a:off x="9812887" y="3178699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757A3C1-007B-292F-6C71-F6939371EB85}"/>
              </a:ext>
            </a:extLst>
          </p:cNvPr>
          <p:cNvSpPr txBox="1"/>
          <p:nvPr/>
        </p:nvSpPr>
        <p:spPr>
          <a:xfrm>
            <a:off x="9812886" y="975491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F407C8-9EF2-7254-681F-17EE1528A41C}"/>
              </a:ext>
            </a:extLst>
          </p:cNvPr>
          <p:cNvSpPr txBox="1"/>
          <p:nvPr/>
        </p:nvSpPr>
        <p:spPr>
          <a:xfrm>
            <a:off x="7604156" y="3158403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6151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88E37-B699-EEBA-846A-DAEFF6A27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1153D-5021-EC5A-5AEB-B331136F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414867"/>
            <a:ext cx="4614335" cy="835555"/>
          </a:xfrm>
        </p:spPr>
        <p:txBody>
          <a:bodyPr/>
          <a:lstStyle/>
          <a:p>
            <a:r>
              <a:rPr lang="ja-JP" altLang="en-US" b="1" dirty="0"/>
              <a:t>測定</a:t>
            </a:r>
            <a:r>
              <a:rPr kumimoji="1" lang="ja-JP" altLang="en-US" b="1" dirty="0"/>
              <a:t>結果</a:t>
            </a:r>
            <a:r>
              <a:rPr kumimoji="1" lang="en-US" altLang="ja-JP" b="1" dirty="0"/>
              <a:t>(2NAND)</a:t>
            </a:r>
            <a:endParaRPr kumimoji="1" lang="ja-JP" altLang="en-US" b="1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0EF89DE-3159-074C-9BAC-2BC1CA1C2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73288"/>
              </p:ext>
            </p:extLst>
          </p:nvPr>
        </p:nvGraphicFramePr>
        <p:xfrm>
          <a:off x="2032000" y="2191914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59606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4267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測定項目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測定値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4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平均消費電流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-0.88117[</a:t>
                      </a:r>
                      <a:r>
                        <a:rPr kumimoji="1" lang="en-US" altLang="ja-JP" sz="2400" b="1" dirty="0" err="1"/>
                        <a:t>nA</a:t>
                      </a:r>
                      <a:r>
                        <a:rPr kumimoji="1" lang="en-US" altLang="ja-JP" sz="2400" b="1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2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立ち上がり時間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0.73177[ns]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立ち下がり時間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1.06666[ns]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0456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3BCF81-810B-1CE7-3D11-6E1F90122086}"/>
              </a:ext>
            </a:extLst>
          </p:cNvPr>
          <p:cNvSpPr txBox="1"/>
          <p:nvPr/>
        </p:nvSpPr>
        <p:spPr>
          <a:xfrm>
            <a:off x="5088467" y="1609427"/>
            <a:ext cx="201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測定結果表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C167A6-14C8-6E03-87D6-23B7F1CCC7A1}"/>
              </a:ext>
            </a:extLst>
          </p:cNvPr>
          <p:cNvSpPr txBox="1"/>
          <p:nvPr/>
        </p:nvSpPr>
        <p:spPr>
          <a:xfrm>
            <a:off x="4661934" y="5678299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測定</a:t>
            </a:r>
            <a:r>
              <a:rPr kumimoji="1" lang="ja-JP" altLang="en-US" sz="2000" b="1" dirty="0"/>
              <a:t>結果のログファイル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2EFEEEC-7F8B-CC93-5075-B08628BE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364332"/>
            <a:ext cx="8407218" cy="11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341AB8-A6D4-4458-C92D-BAA88B46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9334"/>
            <a:ext cx="11226800" cy="14647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/>
              <a:t>課題</a:t>
            </a:r>
            <a:r>
              <a:rPr kumimoji="1" lang="en-US" altLang="ja-JP" dirty="0"/>
              <a:t>1-2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入力</a:t>
            </a:r>
            <a:r>
              <a:rPr lang="en-US" altLang="ja-JP" dirty="0"/>
              <a:t>NOR</a:t>
            </a:r>
            <a:r>
              <a:rPr lang="ja-JP" altLang="en-US" dirty="0"/>
              <a:t>回路を</a:t>
            </a:r>
            <a:r>
              <a:rPr lang="en-US" altLang="ja-JP" dirty="0"/>
              <a:t>NMOS,PMOS</a:t>
            </a:r>
            <a:r>
              <a:rPr lang="ja-JP" altLang="en-US" dirty="0"/>
              <a:t>で設計し平均消費電流と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遅延時間</a:t>
            </a:r>
            <a:r>
              <a:rPr lang="en-US" altLang="ja-JP" dirty="0"/>
              <a:t>(</a:t>
            </a:r>
            <a:r>
              <a:rPr lang="en-US" altLang="ja-JP" dirty="0" err="1"/>
              <a:t>tplh</a:t>
            </a:r>
            <a:r>
              <a:rPr lang="en-US" altLang="ja-JP" dirty="0"/>
              <a:t>, </a:t>
            </a:r>
            <a:r>
              <a:rPr lang="en-US" altLang="ja-JP" dirty="0" err="1"/>
              <a:t>tphl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en-US" altLang="ja-JP" dirty="0"/>
              <a:t>measure</a:t>
            </a:r>
            <a:r>
              <a:rPr lang="ja-JP" altLang="en-US" dirty="0"/>
              <a:t>コマンドで測定 </a:t>
            </a:r>
            <a:r>
              <a:rPr lang="en-US" altLang="ja-JP" dirty="0"/>
              <a:t>(</a:t>
            </a:r>
            <a:r>
              <a:rPr lang="ja-JP" altLang="en-US" dirty="0"/>
              <a:t>出力負荷容量は</a:t>
            </a:r>
            <a:r>
              <a:rPr lang="en-US" altLang="ja-JP" dirty="0"/>
              <a:t>10f[F])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060304-4513-4B51-1CD7-92D9E664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76" y="1923765"/>
            <a:ext cx="3260762" cy="4045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80A254-AA5C-CCCD-89F5-1C5F4615F502}"/>
              </a:ext>
            </a:extLst>
          </p:cNvPr>
          <p:cNvSpPr txBox="1"/>
          <p:nvPr/>
        </p:nvSpPr>
        <p:spPr>
          <a:xfrm>
            <a:off x="1900451" y="6017624"/>
            <a:ext cx="152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Schematic</a:t>
            </a:r>
            <a:endParaRPr kumimoji="1" lang="ja-JP" altLang="en-US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244A6F-18F0-3DC3-50C9-CDF4513514B4}"/>
              </a:ext>
            </a:extLst>
          </p:cNvPr>
          <p:cNvSpPr txBox="1"/>
          <p:nvPr/>
        </p:nvSpPr>
        <p:spPr>
          <a:xfrm>
            <a:off x="7276812" y="4529189"/>
            <a:ext cx="196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電源と入力波形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932FAA5-8E5E-7CD0-0CB6-FEAA4592ABB6}"/>
                  </a:ext>
                </a:extLst>
              </p:cNvPr>
              <p:cNvSpPr txBox="1"/>
              <p:nvPr/>
            </p:nvSpPr>
            <p:spPr>
              <a:xfrm>
                <a:off x="5336123" y="5064680"/>
                <a:ext cx="1750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= 3.3[V]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932FAA5-8E5E-7CD0-0CB6-FEAA4592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23" y="5064680"/>
                <a:ext cx="1750287" cy="369332"/>
              </a:xfrm>
              <a:prstGeom prst="rect">
                <a:avLst/>
              </a:prstGeom>
              <a:blipFill>
                <a:blip r:embed="rId3"/>
                <a:stretch>
                  <a:fillRect l="-5923" t="-26667" r="-9756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AB4C0D-AF0C-2B52-770E-069EB88BB2FF}"/>
              </a:ext>
            </a:extLst>
          </p:cNvPr>
          <p:cNvSpPr txBox="1"/>
          <p:nvPr/>
        </p:nvSpPr>
        <p:spPr>
          <a:xfrm>
            <a:off x="5242989" y="5546524"/>
            <a:ext cx="512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INA : PULSE(0 3.3 0n 1n </a:t>
            </a:r>
            <a:r>
              <a:rPr lang="en-US" altLang="ja-JP" sz="2000" dirty="0" err="1"/>
              <a:t>1n</a:t>
            </a:r>
            <a:r>
              <a:rPr lang="en-US" altLang="ja-JP" sz="2000" dirty="0"/>
              <a:t> 100n 200n)</a:t>
            </a:r>
            <a:endParaRPr kumimoji="1"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C9976B-2C31-B517-4F37-C7E40507280F}"/>
              </a:ext>
            </a:extLst>
          </p:cNvPr>
          <p:cNvSpPr txBox="1"/>
          <p:nvPr/>
        </p:nvSpPr>
        <p:spPr>
          <a:xfrm>
            <a:off x="5242989" y="5946634"/>
            <a:ext cx="50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INB : PULSE(0 3.3 50n 1n </a:t>
            </a:r>
            <a:r>
              <a:rPr lang="en-US" altLang="ja-JP" sz="2000" dirty="0" err="1"/>
              <a:t>1n</a:t>
            </a:r>
            <a:r>
              <a:rPr lang="en-US" altLang="ja-JP" sz="2000" dirty="0"/>
              <a:t> 50n 100n)</a:t>
            </a:r>
            <a:endParaRPr kumimoji="1" lang="ja-JP" altLang="en-US" sz="20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A23F295-C4F2-A87F-23B9-64166F51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605" y="1923765"/>
            <a:ext cx="5902062" cy="24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8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3C4C0FC9-9BAE-2392-D5D8-F4F41CD82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604" y="750461"/>
            <a:ext cx="9883457" cy="321803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E08D16-4DD4-918C-FD01-8137DC598E51}"/>
              </a:ext>
            </a:extLst>
          </p:cNvPr>
          <p:cNvSpPr txBox="1"/>
          <p:nvPr/>
        </p:nvSpPr>
        <p:spPr>
          <a:xfrm>
            <a:off x="190499" y="112004"/>
            <a:ext cx="632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解析コマンドとシミュレーション波形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937ED6-27BC-3E52-53F6-B7D8359D81DB}"/>
              </a:ext>
            </a:extLst>
          </p:cNvPr>
          <p:cNvSpPr txBox="1"/>
          <p:nvPr/>
        </p:nvSpPr>
        <p:spPr>
          <a:xfrm>
            <a:off x="433917" y="1132468"/>
            <a:ext cx="76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INA</a:t>
            </a:r>
            <a:endParaRPr kumimoji="1" lang="ja-JP" altLang="en-US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D199A4-48D6-FBEB-1248-C12833EF871C}"/>
              </a:ext>
            </a:extLst>
          </p:cNvPr>
          <p:cNvSpPr txBox="1"/>
          <p:nvPr/>
        </p:nvSpPr>
        <p:spPr>
          <a:xfrm>
            <a:off x="433917" y="2128648"/>
            <a:ext cx="8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INB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BC2F5B-C966-973C-52A7-CDDACF42526D}"/>
              </a:ext>
            </a:extLst>
          </p:cNvPr>
          <p:cNvSpPr txBox="1"/>
          <p:nvPr/>
        </p:nvSpPr>
        <p:spPr>
          <a:xfrm>
            <a:off x="150282" y="3198167"/>
            <a:ext cx="133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V(OUT)</a:t>
            </a:r>
            <a:endParaRPr kumimoji="1" lang="ja-JP" altLang="en-US" sz="2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DD1902-3063-8524-1642-2931BC062F8C}"/>
              </a:ext>
            </a:extLst>
          </p:cNvPr>
          <p:cNvSpPr txBox="1"/>
          <p:nvPr/>
        </p:nvSpPr>
        <p:spPr>
          <a:xfrm>
            <a:off x="5130798" y="4036234"/>
            <a:ext cx="2777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シミュレーション波形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6C374C-88C2-5679-584F-57B3220EF923}"/>
              </a:ext>
            </a:extLst>
          </p:cNvPr>
          <p:cNvSpPr txBox="1"/>
          <p:nvPr/>
        </p:nvSpPr>
        <p:spPr>
          <a:xfrm>
            <a:off x="704468" y="4863756"/>
            <a:ext cx="196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解析コマンド→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84148A-7A2A-125F-C3E7-CD7240D7F442}"/>
              </a:ext>
            </a:extLst>
          </p:cNvPr>
          <p:cNvSpPr txBox="1"/>
          <p:nvPr/>
        </p:nvSpPr>
        <p:spPr>
          <a:xfrm>
            <a:off x="2940071" y="1009357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2F8D4A-D1C7-F668-C36A-42795375241B}"/>
              </a:ext>
            </a:extLst>
          </p:cNvPr>
          <p:cNvSpPr txBox="1"/>
          <p:nvPr/>
        </p:nvSpPr>
        <p:spPr>
          <a:xfrm>
            <a:off x="5192204" y="1009357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2C6C66-F9BD-ACFD-13BA-885DB65A5624}"/>
              </a:ext>
            </a:extLst>
          </p:cNvPr>
          <p:cNvSpPr txBox="1"/>
          <p:nvPr/>
        </p:nvSpPr>
        <p:spPr>
          <a:xfrm>
            <a:off x="5192203" y="1976139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77EAD1-E70D-849D-17BF-1C042E27AFB7}"/>
              </a:ext>
            </a:extLst>
          </p:cNvPr>
          <p:cNvSpPr txBox="1"/>
          <p:nvPr/>
        </p:nvSpPr>
        <p:spPr>
          <a:xfrm>
            <a:off x="7621068" y="3058424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2C2EA26-BEE2-9A9B-C926-E8C29CE1169B}"/>
              </a:ext>
            </a:extLst>
          </p:cNvPr>
          <p:cNvSpPr txBox="1"/>
          <p:nvPr/>
        </p:nvSpPr>
        <p:spPr>
          <a:xfrm>
            <a:off x="9939201" y="2005537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021D4C-CAB9-134D-3AB5-F09C22C6DAFA}"/>
              </a:ext>
            </a:extLst>
          </p:cNvPr>
          <p:cNvSpPr txBox="1"/>
          <p:nvPr/>
        </p:nvSpPr>
        <p:spPr>
          <a:xfrm>
            <a:off x="2940071" y="2005537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D87D534-CEA0-16A2-08A6-D2062AF9B416}"/>
              </a:ext>
            </a:extLst>
          </p:cNvPr>
          <p:cNvSpPr txBox="1"/>
          <p:nvPr/>
        </p:nvSpPr>
        <p:spPr>
          <a:xfrm>
            <a:off x="2940070" y="3024884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11955B-2E0C-5178-BB4D-29C2FE6DC254}"/>
              </a:ext>
            </a:extLst>
          </p:cNvPr>
          <p:cNvSpPr txBox="1"/>
          <p:nvPr/>
        </p:nvSpPr>
        <p:spPr>
          <a:xfrm>
            <a:off x="5192202" y="3024884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E9006D-95B5-F611-9317-4064FDBD388E}"/>
              </a:ext>
            </a:extLst>
          </p:cNvPr>
          <p:cNvSpPr txBox="1"/>
          <p:nvPr/>
        </p:nvSpPr>
        <p:spPr>
          <a:xfrm>
            <a:off x="7621067" y="1009357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155FD0-A11D-7958-57E9-6920CE4AB73B}"/>
              </a:ext>
            </a:extLst>
          </p:cNvPr>
          <p:cNvSpPr txBox="1"/>
          <p:nvPr/>
        </p:nvSpPr>
        <p:spPr>
          <a:xfrm>
            <a:off x="7621066" y="1976139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4045A0-E3D5-B37C-355D-C5210B951185}"/>
              </a:ext>
            </a:extLst>
          </p:cNvPr>
          <p:cNvSpPr txBox="1"/>
          <p:nvPr/>
        </p:nvSpPr>
        <p:spPr>
          <a:xfrm>
            <a:off x="9939201" y="1009357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9D11C3-75C6-6F38-F392-9BC9E3118755}"/>
              </a:ext>
            </a:extLst>
          </p:cNvPr>
          <p:cNvSpPr txBox="1"/>
          <p:nvPr/>
        </p:nvSpPr>
        <p:spPr>
          <a:xfrm>
            <a:off x="9939201" y="3031118"/>
            <a:ext cx="57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</a:t>
            </a:r>
            <a:endParaRPr kumimoji="1" lang="ja-JP" altLang="en-US" sz="4000" b="1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694DD0EE-4657-8970-F44F-87991196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70" y="4618962"/>
            <a:ext cx="8413729" cy="20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7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A8D01-9F1B-496F-3CC1-527F8CCB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414867"/>
            <a:ext cx="4360335" cy="835555"/>
          </a:xfrm>
        </p:spPr>
        <p:txBody>
          <a:bodyPr/>
          <a:lstStyle/>
          <a:p>
            <a:r>
              <a:rPr lang="ja-JP" altLang="en-US" b="1" dirty="0"/>
              <a:t>測定</a:t>
            </a:r>
            <a:r>
              <a:rPr kumimoji="1" lang="ja-JP" altLang="en-US" b="1" dirty="0"/>
              <a:t>結果</a:t>
            </a:r>
            <a:r>
              <a:rPr kumimoji="1" lang="en-US" altLang="ja-JP" b="1" dirty="0"/>
              <a:t>(2NOR)</a:t>
            </a:r>
            <a:endParaRPr kumimoji="1" lang="ja-JP" altLang="en-US" b="1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B2FD91C-D237-D01E-8E8F-D79EB8035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66374"/>
              </p:ext>
            </p:extLst>
          </p:nvPr>
        </p:nvGraphicFramePr>
        <p:xfrm>
          <a:off x="2032000" y="2191914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59606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4267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測定項目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測定値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4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平均消費電流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-0.170317[µA]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2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立ち上がり時間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1.00641[ns]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立ち下がり時間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0.71416[ns]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0456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20D9E2-66BE-72A9-1F63-80C4D8E011C8}"/>
              </a:ext>
            </a:extLst>
          </p:cNvPr>
          <p:cNvSpPr txBox="1"/>
          <p:nvPr/>
        </p:nvSpPr>
        <p:spPr>
          <a:xfrm>
            <a:off x="5088467" y="1609427"/>
            <a:ext cx="201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測定結果表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9528C5-855D-1B8D-80FB-08F09670CAD2}"/>
              </a:ext>
            </a:extLst>
          </p:cNvPr>
          <p:cNvSpPr txBox="1"/>
          <p:nvPr/>
        </p:nvSpPr>
        <p:spPr>
          <a:xfrm>
            <a:off x="4661934" y="5678299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測定</a:t>
            </a:r>
            <a:r>
              <a:rPr kumimoji="1" lang="ja-JP" altLang="en-US" sz="2000" b="1" dirty="0"/>
              <a:t>結果のログファイル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39A5773-3566-78F2-3452-9A23D2FD4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619" y="4472542"/>
            <a:ext cx="7618761" cy="10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288</Words>
  <Application>Microsoft Office PowerPoint</Application>
  <PresentationFormat>ワイド画面</PresentationFormat>
  <Paragraphs>78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LR アルバイト課題1</vt:lpstr>
      <vt:lpstr>PowerPoint プレゼンテーション</vt:lpstr>
      <vt:lpstr>PowerPoint プレゼンテーション</vt:lpstr>
      <vt:lpstr>測定結果(2NAND)</vt:lpstr>
      <vt:lpstr>PowerPoint プレゼンテーション</vt:lpstr>
      <vt:lpstr>PowerPoint プレゼンテーション</vt:lpstr>
      <vt:lpstr>測定結果(2NOR)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4CJNM022</dc:creator>
  <cp:lastModifiedBy>4CJNM022</cp:lastModifiedBy>
  <cp:revision>17</cp:revision>
  <dcterms:created xsi:type="dcterms:W3CDTF">2025-08-05T23:39:28Z</dcterms:created>
  <dcterms:modified xsi:type="dcterms:W3CDTF">2025-08-06T09:21:32Z</dcterms:modified>
</cp:coreProperties>
</file>