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diagrams/data2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36"/>
  </p:notesMasterIdLst>
  <p:sldIdLst>
    <p:sldId id="925" r:id="rId5"/>
    <p:sldId id="958" r:id="rId6"/>
    <p:sldId id="960" r:id="rId7"/>
    <p:sldId id="961" r:id="rId8"/>
    <p:sldId id="962" r:id="rId9"/>
    <p:sldId id="963" r:id="rId10"/>
    <p:sldId id="913" r:id="rId11"/>
    <p:sldId id="977" r:id="rId12"/>
    <p:sldId id="973" r:id="rId13"/>
    <p:sldId id="964" r:id="rId14"/>
    <p:sldId id="965" r:id="rId15"/>
    <p:sldId id="975" r:id="rId16"/>
    <p:sldId id="974" r:id="rId17"/>
    <p:sldId id="978" r:id="rId18"/>
    <p:sldId id="979" r:id="rId19"/>
    <p:sldId id="980" r:id="rId20"/>
    <p:sldId id="981" r:id="rId21"/>
    <p:sldId id="982" r:id="rId22"/>
    <p:sldId id="983" r:id="rId23"/>
    <p:sldId id="984" r:id="rId24"/>
    <p:sldId id="985" r:id="rId25"/>
    <p:sldId id="986" r:id="rId26"/>
    <p:sldId id="987" r:id="rId27"/>
    <p:sldId id="989" r:id="rId28"/>
    <p:sldId id="990" r:id="rId29"/>
    <p:sldId id="991" r:id="rId30"/>
    <p:sldId id="993" r:id="rId31"/>
    <p:sldId id="972" r:id="rId32"/>
    <p:sldId id="934" r:id="rId33"/>
    <p:sldId id="922" r:id="rId34"/>
    <p:sldId id="992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4747"/>
    <a:srgbClr val="0085CA"/>
    <a:srgbClr val="64DD17"/>
    <a:srgbClr val="974F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1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image" Target="../media/image37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F833B2-F3D6-4093-9464-264CF1B70F8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78F6315-A1E8-44E8-81FC-F8A63226BBDA}">
      <dgm:prSet phldrT="[Text]" custT="1"/>
      <dgm:spPr>
        <a:solidFill>
          <a:srgbClr val="0085CA"/>
        </a:solidFill>
        <a:ln>
          <a:noFill/>
        </a:ln>
      </dgm:spPr>
      <dgm:t>
        <a:bodyPr/>
        <a:lstStyle/>
        <a:p>
          <a:pPr algn="l"/>
          <a:r>
            <a:rPr lang="en-US" sz="2400" b="1" dirty="0"/>
            <a:t>Solution 1: Use full-dim approximate hints</a:t>
          </a:r>
        </a:p>
      </dgm:t>
    </dgm:pt>
    <dgm:pt modelId="{624B2E7A-9018-4B89-BCD6-EE660618D9B4}" type="parTrans" cxnId="{126127AA-AB0A-4C14-95E7-61C46DF4315C}">
      <dgm:prSet/>
      <dgm:spPr/>
      <dgm:t>
        <a:bodyPr/>
        <a:lstStyle/>
        <a:p>
          <a:endParaRPr lang="en-US"/>
        </a:p>
      </dgm:t>
    </dgm:pt>
    <dgm:pt modelId="{1AFE9CD5-1B9A-4A84-AC0C-AA88E3F280FB}" type="sibTrans" cxnId="{126127AA-AB0A-4C14-95E7-61C46DF4315C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9505A0AA-5BE4-435B-A405-FE261198FA65}">
          <dgm:prSet/>
          <dgm:spPr>
            <a:ln>
              <a:solidFill>
                <a:srgbClr val="0085CA"/>
              </a:solidFill>
            </a:ln>
          </dgm:spPr>
          <dgm:t>
            <a:bodyPr/>
            <a:lstStyle/>
            <a:p>
              <a:r>
                <a:rPr lang="en-US" dirty="0"/>
                <a:t>Tracking DBDD ellipsoid requires </a:t>
              </a:r>
              <a14:m>
                <m:oMath xmlns:m="http://schemas.openxmlformats.org/officeDocument/2006/math">
                  <m:r>
                    <a:rPr lang="en-US" b="0" i="1" smtClean="0">
                      <a:latin typeface="Cambria Math" panose="02040503050406030204" pitchFamily="18" charset="0"/>
                    </a:rPr>
                    <m:t>2</m:t>
                  </m:r>
                  <m:r>
                    <a:rPr lang="en-US" b="0" i="1" smtClean="0">
                      <a:latin typeface="Cambria Math" panose="02040503050406030204" pitchFamily="18" charset="0"/>
                    </a:rPr>
                    <m:t>𝑛</m:t>
                  </m:r>
                  <m:r>
                    <a:rPr lang="en-US" b="0" i="1" smtClean="0">
                      <a:latin typeface="Cambria Math" panose="02040503050406030204" pitchFamily="18" charset="0"/>
                    </a:rPr>
                    <m:t>×2</m:t>
                  </m:r>
                  <m:r>
                    <a:rPr lang="en-US" b="0" i="1" smtClean="0">
                      <a:latin typeface="Cambria Math" panose="02040503050406030204" pitchFamily="18" charset="0"/>
                    </a:rPr>
                    <m:t>𝑛</m:t>
                  </m:r>
                </m:oMath>
              </a14:m>
              <a:r>
                <a:rPr lang="en-US" dirty="0"/>
                <a:t> matrix inversion</a:t>
              </a:r>
            </a:p>
          </dgm:t>
        </dgm:pt>
      </mc:Choice>
      <mc:Fallback xmlns="">
        <dgm:pt modelId="{9505A0AA-5BE4-435B-A405-FE261198FA65}">
          <dgm:prSet/>
          <dgm:spPr>
            <a:ln>
              <a:solidFill>
                <a:srgbClr val="0085CA"/>
              </a:solidFill>
            </a:ln>
          </dgm:spPr>
          <dgm:t>
            <a:bodyPr/>
            <a:lstStyle/>
            <a:p>
              <a:r>
                <a:rPr lang="en-US" dirty="0"/>
                <a:t>Tracking DBDD ellipsoid requires </a:t>
              </a:r>
              <a:r>
                <a:rPr lang="en-US" b="0" i="0">
                  <a:latin typeface="Cambria Math" panose="02040503050406030204" pitchFamily="18" charset="0"/>
                </a:rPr>
                <a:t>2𝑛×2𝑛</a:t>
              </a:r>
              <a:r>
                <a:rPr lang="en-US" dirty="0"/>
                <a:t> matrix inversion</a:t>
              </a:r>
            </a:p>
          </dgm:t>
        </dgm:pt>
      </mc:Fallback>
    </mc:AlternateContent>
    <dgm:pt modelId="{2977ADA4-347D-4546-ABCD-0D7E63330B79}" type="parTrans" cxnId="{95899570-3088-4F8D-AADD-6BA6D5B0D93E}">
      <dgm:prSet/>
      <dgm:spPr/>
      <dgm:t>
        <a:bodyPr/>
        <a:lstStyle/>
        <a:p>
          <a:endParaRPr lang="en-US"/>
        </a:p>
      </dgm:t>
    </dgm:pt>
    <dgm:pt modelId="{3DB9ED41-272D-4861-B9E1-2ED9E48C9FEE}" type="sibTrans" cxnId="{95899570-3088-4F8D-AADD-6BA6D5B0D93E}">
      <dgm:prSet/>
      <dgm:spPr/>
      <dgm:t>
        <a:bodyPr/>
        <a:lstStyle/>
        <a:p>
          <a:endParaRPr lang="en-US"/>
        </a:p>
      </dgm:t>
    </dgm:pt>
    <dgm:pt modelId="{D1CEF9B2-56FD-49C4-87FE-A736121170F8}">
      <dgm:prSet/>
      <dgm:spPr>
        <a:ln>
          <a:solidFill>
            <a:srgbClr val="0085CA"/>
          </a:solidFill>
        </a:ln>
      </dgm:spPr>
      <dgm:t>
        <a:bodyPr/>
        <a:lstStyle/>
        <a:p>
          <a:r>
            <a:rPr lang="en-US" dirty="0"/>
            <a:t>Can calculate hardness with Ellipsoid volume</a:t>
          </a:r>
        </a:p>
      </dgm:t>
    </dgm:pt>
    <dgm:pt modelId="{86062055-132E-4172-BBED-D5222A9FD3A7}" type="parTrans" cxnId="{EB1002ED-C234-457E-900E-1B5A4BD5002F}">
      <dgm:prSet/>
      <dgm:spPr/>
      <dgm:t>
        <a:bodyPr/>
        <a:lstStyle/>
        <a:p>
          <a:endParaRPr lang="en-US"/>
        </a:p>
      </dgm:t>
    </dgm:pt>
    <dgm:pt modelId="{1C4225BF-BB32-455E-9886-C0706F744C14}" type="sibTrans" cxnId="{EB1002ED-C234-457E-900E-1B5A4BD5002F}">
      <dgm:prSet/>
      <dgm:spPr/>
      <dgm:t>
        <a:bodyPr/>
        <a:lstStyle/>
        <a:p>
          <a:endParaRPr lang="en-US"/>
        </a:p>
      </dgm:t>
    </dgm:pt>
    <dgm:pt modelId="{170B1C30-568B-4353-8874-584E6E9B74C0}">
      <dgm:prSet/>
      <dgm:spPr>
        <a:ln>
          <a:solidFill>
            <a:srgbClr val="0085CA"/>
          </a:solidFill>
        </a:ln>
      </dgm:spPr>
      <dgm:t>
        <a:bodyPr/>
        <a:lstStyle/>
        <a:p>
          <a:r>
            <a:rPr lang="en-US" dirty="0"/>
            <a:t>Depends on hint matrix </a:t>
          </a:r>
          <a:r>
            <a:rPr lang="en-US" i="1" dirty="0">
              <a:solidFill>
                <a:srgbClr val="0085CA"/>
              </a:solidFill>
            </a:rPr>
            <a:t>determinant</a:t>
          </a:r>
        </a:p>
      </dgm:t>
    </dgm:pt>
    <dgm:pt modelId="{A9FE2684-944D-4FE4-8D25-2612B4B2F341}" type="parTrans" cxnId="{29270145-59A9-4862-8F93-3F0BA28A267B}">
      <dgm:prSet/>
      <dgm:spPr/>
      <dgm:t>
        <a:bodyPr/>
        <a:lstStyle/>
        <a:p>
          <a:endParaRPr lang="en-US"/>
        </a:p>
      </dgm:t>
    </dgm:pt>
    <dgm:pt modelId="{A8E58936-03E6-4D33-B4EE-F98B75C1C74B}" type="sibTrans" cxnId="{29270145-59A9-4862-8F93-3F0BA28A267B}">
      <dgm:prSet/>
      <dgm:spPr/>
      <dgm:t>
        <a:bodyPr/>
        <a:lstStyle/>
        <a:p>
          <a:endParaRPr lang="en-US"/>
        </a:p>
      </dgm:t>
    </dgm:pt>
    <dgm:pt modelId="{D544FEC3-4B43-4546-8990-7DB8CE4C9B69}">
      <dgm:prSet custT="1"/>
      <dgm:spPr>
        <a:solidFill>
          <a:srgbClr val="0085CA"/>
        </a:solidFill>
        <a:ln>
          <a:noFill/>
        </a:ln>
      </dgm:spPr>
      <dgm:t>
        <a:bodyPr/>
        <a:lstStyle/>
        <a:p>
          <a:pPr algn="l"/>
          <a:r>
            <a:rPr lang="en-US" sz="2400" b="1" dirty="0"/>
            <a:t>Solution 2: Only calculate volume</a:t>
          </a:r>
        </a:p>
      </dgm:t>
    </dgm:pt>
    <dgm:pt modelId="{80C1FA5E-7F27-49E4-9243-51C572857D6B}" type="parTrans" cxnId="{57BA35BD-973D-4493-961C-F46E8E84E38E}">
      <dgm:prSet/>
      <dgm:spPr/>
      <dgm:t>
        <a:bodyPr/>
        <a:lstStyle/>
        <a:p>
          <a:endParaRPr lang="en-US"/>
        </a:p>
      </dgm:t>
    </dgm:pt>
    <dgm:pt modelId="{E15EA233-5DF9-435A-A6B8-91CB6CFA2030}" type="sibTrans" cxnId="{57BA35BD-973D-4493-961C-F46E8E84E38E}">
      <dgm:prSet/>
      <dgm:spPr/>
      <dgm:t>
        <a:bodyPr/>
        <a:lstStyle/>
        <a:p>
          <a:endParaRPr lang="en-US"/>
        </a:p>
      </dgm:t>
    </dgm:pt>
    <dgm:pt modelId="{4C8F9AA7-5F63-40C5-87A5-1E43C35C5B97}">
      <dgm:prSet/>
      <dgm:spPr>
        <a:ln>
          <a:solidFill>
            <a:srgbClr val="0085CA"/>
          </a:solidFill>
        </a:ln>
      </dgm:spPr>
      <dgm:t>
        <a:bodyPr/>
        <a:lstStyle/>
        <a:p>
          <a:r>
            <a:rPr lang="en-US"/>
            <a:t>Explicit calculation still a bit too slow…</a:t>
          </a:r>
          <a:endParaRPr lang="en-US" dirty="0"/>
        </a:p>
      </dgm:t>
    </dgm:pt>
    <dgm:pt modelId="{534783E7-E6E3-4253-85BB-8DC291F31749}" type="parTrans" cxnId="{BCEAFCC3-7162-4C46-A7BD-C896D6D0325A}">
      <dgm:prSet/>
      <dgm:spPr/>
      <dgm:t>
        <a:bodyPr/>
        <a:lstStyle/>
        <a:p>
          <a:endParaRPr lang="en-US"/>
        </a:p>
      </dgm:t>
    </dgm:pt>
    <dgm:pt modelId="{AB134C0D-0C11-4714-8C95-B4ED91101F77}" type="sibTrans" cxnId="{BCEAFCC3-7162-4C46-A7BD-C896D6D0325A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293A75BA-4F46-43AA-8716-40A921591A49}">
          <dgm:prSet/>
          <dgm:spPr>
            <a:ln>
              <a:solidFill>
                <a:srgbClr val="0085CA"/>
              </a:solidFill>
            </a:ln>
          </dgm:spPr>
          <dgm:t>
            <a:bodyPr/>
            <a:lstStyle/>
            <a:p>
              <a:r>
                <a:rPr lang="en-US" dirty="0"/>
                <a:t>For </a:t>
              </a:r>
              <a14:m>
                <m:oMath xmlns:m="http://schemas.openxmlformats.org/officeDocument/2006/math">
                  <m:r>
                    <a:rPr lang="en-US" i="1" dirty="0" smtClean="0">
                      <a:latin typeface="Cambria Math" panose="02040503050406030204" pitchFamily="18" charset="0"/>
                    </a:rPr>
                    <m:t>𝑛</m:t>
                  </m:r>
                  <m:r>
                    <a:rPr lang="en-US" b="0" i="1" dirty="0" smtClean="0">
                      <a:latin typeface="Cambria Math" panose="02040503050406030204" pitchFamily="18" charset="0"/>
                    </a:rPr>
                    <m:t>=</m:t>
                  </m:r>
                  <m:r>
                    <a:rPr lang="en-US" i="1" dirty="0" smtClean="0">
                      <a:latin typeface="Cambria Math" panose="02040503050406030204" pitchFamily="18" charset="0"/>
                    </a:rPr>
                    <m:t>256</m:t>
                  </m:r>
                </m:oMath>
              </a14:m>
              <a:r>
                <a:rPr lang="en-US" dirty="0"/>
                <a:t> and </a:t>
              </a:r>
              <a14:m>
                <m:oMath xmlns:m="http://schemas.openxmlformats.org/officeDocument/2006/math">
                  <m:r>
                    <a:rPr lang="en-US" b="0" i="1" smtClean="0">
                      <a:latin typeface="Cambria Math" panose="02040503050406030204" pitchFamily="18" charset="0"/>
                    </a:rPr>
                    <m:t>16</m:t>
                  </m:r>
                </m:oMath>
              </a14:m>
              <a:r>
                <a:rPr lang="en-US" dirty="0"/>
                <a:t> hints, roughly a week on a supercomputer</a:t>
              </a:r>
            </a:p>
          </dgm:t>
        </dgm:pt>
      </mc:Choice>
      <mc:Fallback xmlns="">
        <dgm:pt modelId="{293A75BA-4F46-43AA-8716-40A921591A49}">
          <dgm:prSet/>
          <dgm:spPr>
            <a:ln>
              <a:solidFill>
                <a:srgbClr val="0085CA"/>
              </a:solidFill>
            </a:ln>
          </dgm:spPr>
          <dgm:t>
            <a:bodyPr/>
            <a:lstStyle/>
            <a:p>
              <a:r>
                <a:rPr lang="en-US" dirty="0"/>
                <a:t>For </a:t>
              </a:r>
              <a:r>
                <a:rPr lang="en-US" i="0" dirty="0">
                  <a:latin typeface="Cambria Math" panose="02040503050406030204" pitchFamily="18" charset="0"/>
                </a:rPr>
                <a:t>𝑛</a:t>
              </a:r>
              <a:r>
                <a:rPr lang="en-US" b="0" i="0" dirty="0">
                  <a:latin typeface="Cambria Math" panose="02040503050406030204" pitchFamily="18" charset="0"/>
                </a:rPr>
                <a:t>=</a:t>
              </a:r>
              <a:r>
                <a:rPr lang="en-US" i="0" dirty="0">
                  <a:latin typeface="Cambria Math" panose="02040503050406030204" pitchFamily="18" charset="0"/>
                </a:rPr>
                <a:t>256</a:t>
              </a:r>
              <a:r>
                <a:rPr lang="en-US" dirty="0"/>
                <a:t> and </a:t>
              </a:r>
              <a:r>
                <a:rPr lang="en-US" b="0" i="0">
                  <a:latin typeface="Cambria Math" panose="02040503050406030204" pitchFamily="18" charset="0"/>
                </a:rPr>
                <a:t>16</a:t>
              </a:r>
              <a:r>
                <a:rPr lang="en-US" dirty="0"/>
                <a:t> hints, roughly a week on a supercomputer</a:t>
              </a:r>
            </a:p>
          </dgm:t>
        </dgm:pt>
      </mc:Fallback>
    </mc:AlternateContent>
    <dgm:pt modelId="{48CBBDD2-337F-4BAD-992E-6CDCB6F4CFA4}" type="parTrans" cxnId="{A4C9CBB0-9203-4C23-9D6E-0D6C01DC4B39}">
      <dgm:prSet/>
      <dgm:spPr/>
      <dgm:t>
        <a:bodyPr/>
        <a:lstStyle/>
        <a:p>
          <a:endParaRPr lang="en-US"/>
        </a:p>
      </dgm:t>
    </dgm:pt>
    <dgm:pt modelId="{7E493E49-BDCC-4A18-BF88-90C9FC47211C}" type="sibTrans" cxnId="{A4C9CBB0-9203-4C23-9D6E-0D6C01DC4B39}">
      <dgm:prSet/>
      <dgm:spPr/>
      <dgm:t>
        <a:bodyPr/>
        <a:lstStyle/>
        <a:p>
          <a:endParaRPr lang="en-US"/>
        </a:p>
      </dgm:t>
    </dgm:pt>
    <dgm:pt modelId="{7050E131-5779-479D-A1F3-D99DF9D7840F}">
      <dgm:prSet/>
      <dgm:spPr>
        <a:ln>
          <a:solidFill>
            <a:srgbClr val="0085CA"/>
          </a:solidFill>
        </a:ln>
      </dgm:spPr>
      <dgm:t>
        <a:bodyPr/>
        <a:lstStyle/>
        <a:p>
          <a:r>
            <a:rPr lang="en-US" dirty="0"/>
            <a:t>We instead compute the </a:t>
          </a:r>
          <a:r>
            <a:rPr lang="en-US" i="1" dirty="0">
              <a:solidFill>
                <a:srgbClr val="ED4747"/>
              </a:solidFill>
            </a:rPr>
            <a:t>expectation</a:t>
          </a:r>
          <a:r>
            <a:rPr lang="en-US" dirty="0"/>
            <a:t> of the determinant</a:t>
          </a:r>
        </a:p>
      </dgm:t>
    </dgm:pt>
    <dgm:pt modelId="{FFBB45E1-8FDB-4BE1-B9A3-883B6E250A5B}" type="parTrans" cxnId="{F03E2D3E-B37B-40B3-B942-0C17134C7F88}">
      <dgm:prSet/>
      <dgm:spPr/>
      <dgm:t>
        <a:bodyPr/>
        <a:lstStyle/>
        <a:p>
          <a:endParaRPr lang="en-US"/>
        </a:p>
      </dgm:t>
    </dgm:pt>
    <dgm:pt modelId="{A97E0237-AEBA-4F22-A7E6-81ABAF05DCC3}" type="sibTrans" cxnId="{F03E2D3E-B37B-40B3-B942-0C17134C7F88}">
      <dgm:prSet/>
      <dgm:spPr/>
      <dgm:t>
        <a:bodyPr/>
        <a:lstStyle/>
        <a:p>
          <a:endParaRPr lang="en-US"/>
        </a:p>
      </dgm:t>
    </dgm:pt>
    <dgm:pt modelId="{3ED73DC6-485F-4CFC-8937-7F413CC26BA3}" type="pres">
      <dgm:prSet presAssocID="{C2F833B2-F3D6-4093-9464-264CF1B70F8D}" presName="linear" presStyleCnt="0">
        <dgm:presLayoutVars>
          <dgm:dir/>
          <dgm:animLvl val="lvl"/>
          <dgm:resizeHandles val="exact"/>
        </dgm:presLayoutVars>
      </dgm:prSet>
      <dgm:spPr/>
    </dgm:pt>
    <dgm:pt modelId="{AA2F05B9-1A16-40AA-BEE3-959FB4F6F99A}" type="pres">
      <dgm:prSet presAssocID="{278F6315-A1E8-44E8-81FC-F8A63226BBDA}" presName="parentLin" presStyleCnt="0"/>
      <dgm:spPr/>
    </dgm:pt>
    <dgm:pt modelId="{631AF01F-5F6A-4641-A6C4-E704096F01E3}" type="pres">
      <dgm:prSet presAssocID="{278F6315-A1E8-44E8-81FC-F8A63226BBDA}" presName="parentLeftMargin" presStyleLbl="node1" presStyleIdx="0" presStyleCnt="2"/>
      <dgm:spPr/>
    </dgm:pt>
    <dgm:pt modelId="{C301772D-6860-4438-BE41-5D649AAD8F50}" type="pres">
      <dgm:prSet presAssocID="{278F6315-A1E8-44E8-81FC-F8A63226BBDA}" presName="parentText" presStyleLbl="node1" presStyleIdx="0" presStyleCnt="2" custScaleX="110214">
        <dgm:presLayoutVars>
          <dgm:chMax val="0"/>
          <dgm:bulletEnabled val="1"/>
        </dgm:presLayoutVars>
      </dgm:prSet>
      <dgm:spPr>
        <a:prstGeom prst="snip2DiagRect">
          <a:avLst/>
        </a:prstGeom>
      </dgm:spPr>
    </dgm:pt>
    <dgm:pt modelId="{9E08C070-2A3E-4C4A-BAEE-5A20D185C535}" type="pres">
      <dgm:prSet presAssocID="{278F6315-A1E8-44E8-81FC-F8A63226BBDA}" presName="negativeSpace" presStyleCnt="0"/>
      <dgm:spPr/>
    </dgm:pt>
    <dgm:pt modelId="{04371069-933F-450B-B351-8CF85446A398}" type="pres">
      <dgm:prSet presAssocID="{278F6315-A1E8-44E8-81FC-F8A63226BBDA}" presName="childText" presStyleLbl="conFgAcc1" presStyleIdx="0" presStyleCnt="2" custScaleX="85500">
        <dgm:presLayoutVars>
          <dgm:bulletEnabled val="1"/>
        </dgm:presLayoutVars>
      </dgm:prSet>
      <dgm:spPr/>
    </dgm:pt>
    <dgm:pt modelId="{A565B7D3-91A5-419D-BE74-BA75036EBB9D}" type="pres">
      <dgm:prSet presAssocID="{1AFE9CD5-1B9A-4A84-AC0C-AA88E3F280FB}" presName="spaceBetweenRectangles" presStyleCnt="0"/>
      <dgm:spPr/>
    </dgm:pt>
    <dgm:pt modelId="{451F37F6-39E7-4ED3-8206-56E42E07846C}" type="pres">
      <dgm:prSet presAssocID="{D544FEC3-4B43-4546-8990-7DB8CE4C9B69}" presName="parentLin" presStyleCnt="0"/>
      <dgm:spPr/>
    </dgm:pt>
    <dgm:pt modelId="{CA4907C3-1C02-4327-BA4A-923626131373}" type="pres">
      <dgm:prSet presAssocID="{D544FEC3-4B43-4546-8990-7DB8CE4C9B69}" presName="parentLeftMargin" presStyleLbl="node1" presStyleIdx="0" presStyleCnt="2"/>
      <dgm:spPr/>
    </dgm:pt>
    <dgm:pt modelId="{F487A2C6-66E2-4F08-82AF-1FEF23B50B25}" type="pres">
      <dgm:prSet presAssocID="{D544FEC3-4B43-4546-8990-7DB8CE4C9B69}" presName="parentText" presStyleLbl="node1" presStyleIdx="1" presStyleCnt="2" custScaleX="110214">
        <dgm:presLayoutVars>
          <dgm:chMax val="0"/>
          <dgm:bulletEnabled val="1"/>
        </dgm:presLayoutVars>
      </dgm:prSet>
      <dgm:spPr>
        <a:prstGeom prst="snip2DiagRect">
          <a:avLst/>
        </a:prstGeom>
      </dgm:spPr>
    </dgm:pt>
    <dgm:pt modelId="{018CE546-F3A0-4161-A1D4-610DBC048F6B}" type="pres">
      <dgm:prSet presAssocID="{D544FEC3-4B43-4546-8990-7DB8CE4C9B69}" presName="negativeSpace" presStyleCnt="0"/>
      <dgm:spPr/>
    </dgm:pt>
    <dgm:pt modelId="{6F124C8F-8FA6-4C7E-A2B5-BCE204932B17}" type="pres">
      <dgm:prSet presAssocID="{D544FEC3-4B43-4546-8990-7DB8CE4C9B69}" presName="childText" presStyleLbl="conFgAcc1" presStyleIdx="1" presStyleCnt="2" custScaleX="85500">
        <dgm:presLayoutVars>
          <dgm:bulletEnabled val="1"/>
        </dgm:presLayoutVars>
      </dgm:prSet>
      <dgm:spPr/>
    </dgm:pt>
  </dgm:ptLst>
  <dgm:cxnLst>
    <dgm:cxn modelId="{D64BE53B-049B-49D9-993B-F3073F8DD62A}" type="presOf" srcId="{C2F833B2-F3D6-4093-9464-264CF1B70F8D}" destId="{3ED73DC6-485F-4CFC-8937-7F413CC26BA3}" srcOrd="0" destOrd="0" presId="urn:microsoft.com/office/officeart/2005/8/layout/list1"/>
    <dgm:cxn modelId="{F03E2D3E-B37B-40B3-B942-0C17134C7F88}" srcId="{D544FEC3-4B43-4546-8990-7DB8CE4C9B69}" destId="{7050E131-5779-479D-A1F3-D99DF9D7840F}" srcOrd="2" destOrd="0" parTransId="{FFBB45E1-8FDB-4BE1-B9A3-883B6E250A5B}" sibTransId="{A97E0237-AEBA-4F22-A7E6-81ABAF05DCC3}"/>
    <dgm:cxn modelId="{29270145-59A9-4862-8F93-3F0BA28A267B}" srcId="{278F6315-A1E8-44E8-81FC-F8A63226BBDA}" destId="{170B1C30-568B-4353-8874-584E6E9B74C0}" srcOrd="2" destOrd="0" parTransId="{A9FE2684-944D-4FE4-8D25-2612B4B2F341}" sibTransId="{A8E58936-03E6-4D33-B4EE-F98B75C1C74B}"/>
    <dgm:cxn modelId="{4841224A-F13F-4CC7-9BAD-73787981D318}" type="presOf" srcId="{278F6315-A1E8-44E8-81FC-F8A63226BBDA}" destId="{631AF01F-5F6A-4641-A6C4-E704096F01E3}" srcOrd="0" destOrd="0" presId="urn:microsoft.com/office/officeart/2005/8/layout/list1"/>
    <dgm:cxn modelId="{95899570-3088-4F8D-AADD-6BA6D5B0D93E}" srcId="{278F6315-A1E8-44E8-81FC-F8A63226BBDA}" destId="{9505A0AA-5BE4-435B-A405-FE261198FA65}" srcOrd="0" destOrd="0" parTransId="{2977ADA4-347D-4546-ABCD-0D7E63330B79}" sibTransId="{3DB9ED41-272D-4861-B9E1-2ED9E48C9FEE}"/>
    <dgm:cxn modelId="{38757857-57E9-400C-9F19-A0E534A1C030}" type="presOf" srcId="{D1CEF9B2-56FD-49C4-87FE-A736121170F8}" destId="{04371069-933F-450B-B351-8CF85446A398}" srcOrd="0" destOrd="1" presId="urn:microsoft.com/office/officeart/2005/8/layout/list1"/>
    <dgm:cxn modelId="{772BD27A-42B9-41E3-BC6A-81EE9FEC84FC}" type="presOf" srcId="{4C8F9AA7-5F63-40C5-87A5-1E43C35C5B97}" destId="{6F124C8F-8FA6-4C7E-A2B5-BCE204932B17}" srcOrd="0" destOrd="0" presId="urn:microsoft.com/office/officeart/2005/8/layout/list1"/>
    <dgm:cxn modelId="{CA058D7E-ABA3-444F-9E50-2ED817304FDE}" type="presOf" srcId="{278F6315-A1E8-44E8-81FC-F8A63226BBDA}" destId="{C301772D-6860-4438-BE41-5D649AAD8F50}" srcOrd="1" destOrd="0" presId="urn:microsoft.com/office/officeart/2005/8/layout/list1"/>
    <dgm:cxn modelId="{A898BF8E-797B-42B1-872D-0CAE5B273D74}" type="presOf" srcId="{293A75BA-4F46-43AA-8716-40A921591A49}" destId="{6F124C8F-8FA6-4C7E-A2B5-BCE204932B17}" srcOrd="0" destOrd="1" presId="urn:microsoft.com/office/officeart/2005/8/layout/list1"/>
    <dgm:cxn modelId="{AD1DC59E-03DE-437B-8B7B-89E6D220A61F}" type="presOf" srcId="{D544FEC3-4B43-4546-8990-7DB8CE4C9B69}" destId="{CA4907C3-1C02-4327-BA4A-923626131373}" srcOrd="0" destOrd="0" presId="urn:microsoft.com/office/officeart/2005/8/layout/list1"/>
    <dgm:cxn modelId="{126127AA-AB0A-4C14-95E7-61C46DF4315C}" srcId="{C2F833B2-F3D6-4093-9464-264CF1B70F8D}" destId="{278F6315-A1E8-44E8-81FC-F8A63226BBDA}" srcOrd="0" destOrd="0" parTransId="{624B2E7A-9018-4B89-BCD6-EE660618D9B4}" sibTransId="{1AFE9CD5-1B9A-4A84-AC0C-AA88E3F280FB}"/>
    <dgm:cxn modelId="{68B969AF-A8FA-4A75-9719-AF503905D99F}" type="presOf" srcId="{7050E131-5779-479D-A1F3-D99DF9D7840F}" destId="{6F124C8F-8FA6-4C7E-A2B5-BCE204932B17}" srcOrd="0" destOrd="2" presId="urn:microsoft.com/office/officeart/2005/8/layout/list1"/>
    <dgm:cxn modelId="{A4C9CBB0-9203-4C23-9D6E-0D6C01DC4B39}" srcId="{D544FEC3-4B43-4546-8990-7DB8CE4C9B69}" destId="{293A75BA-4F46-43AA-8716-40A921591A49}" srcOrd="1" destOrd="0" parTransId="{48CBBDD2-337F-4BAD-992E-6CDCB6F4CFA4}" sibTransId="{7E493E49-BDCC-4A18-BF88-90C9FC47211C}"/>
    <dgm:cxn modelId="{57BA35BD-973D-4493-961C-F46E8E84E38E}" srcId="{C2F833B2-F3D6-4093-9464-264CF1B70F8D}" destId="{D544FEC3-4B43-4546-8990-7DB8CE4C9B69}" srcOrd="1" destOrd="0" parTransId="{80C1FA5E-7F27-49E4-9243-51C572857D6B}" sibTransId="{E15EA233-5DF9-435A-A6B8-91CB6CFA2030}"/>
    <dgm:cxn modelId="{BCEAFCC3-7162-4C46-A7BD-C896D6D0325A}" srcId="{D544FEC3-4B43-4546-8990-7DB8CE4C9B69}" destId="{4C8F9AA7-5F63-40C5-87A5-1E43C35C5B97}" srcOrd="0" destOrd="0" parTransId="{534783E7-E6E3-4253-85BB-8DC291F31749}" sibTransId="{AB134C0D-0C11-4714-8C95-B4ED91101F77}"/>
    <dgm:cxn modelId="{765802C4-CF66-4A83-BD2C-442B74C41EF0}" type="presOf" srcId="{D544FEC3-4B43-4546-8990-7DB8CE4C9B69}" destId="{F487A2C6-66E2-4F08-82AF-1FEF23B50B25}" srcOrd="1" destOrd="0" presId="urn:microsoft.com/office/officeart/2005/8/layout/list1"/>
    <dgm:cxn modelId="{33C2FFD2-9AD0-4378-A1D9-0595F99D7DB7}" type="presOf" srcId="{9505A0AA-5BE4-435B-A405-FE261198FA65}" destId="{04371069-933F-450B-B351-8CF85446A398}" srcOrd="0" destOrd="0" presId="urn:microsoft.com/office/officeart/2005/8/layout/list1"/>
    <dgm:cxn modelId="{EB1002ED-C234-457E-900E-1B5A4BD5002F}" srcId="{278F6315-A1E8-44E8-81FC-F8A63226BBDA}" destId="{D1CEF9B2-56FD-49C4-87FE-A736121170F8}" srcOrd="1" destOrd="0" parTransId="{86062055-132E-4172-BBED-D5222A9FD3A7}" sibTransId="{1C4225BF-BB32-455E-9886-C0706F744C14}"/>
    <dgm:cxn modelId="{613D0DF2-FA8C-4E88-8B5F-97794D15D129}" type="presOf" srcId="{170B1C30-568B-4353-8874-584E6E9B74C0}" destId="{04371069-933F-450B-B351-8CF85446A398}" srcOrd="0" destOrd="2" presId="urn:microsoft.com/office/officeart/2005/8/layout/list1"/>
    <dgm:cxn modelId="{DABECA25-2314-4687-A19F-4E9EBD6E9C75}" type="presParOf" srcId="{3ED73DC6-485F-4CFC-8937-7F413CC26BA3}" destId="{AA2F05B9-1A16-40AA-BEE3-959FB4F6F99A}" srcOrd="0" destOrd="0" presId="urn:microsoft.com/office/officeart/2005/8/layout/list1"/>
    <dgm:cxn modelId="{9145D54B-900F-4210-87C6-9D2263B52C75}" type="presParOf" srcId="{AA2F05B9-1A16-40AA-BEE3-959FB4F6F99A}" destId="{631AF01F-5F6A-4641-A6C4-E704096F01E3}" srcOrd="0" destOrd="0" presId="urn:microsoft.com/office/officeart/2005/8/layout/list1"/>
    <dgm:cxn modelId="{B574FFFE-B54E-43D6-83DE-0F347CF0B95B}" type="presParOf" srcId="{AA2F05B9-1A16-40AA-BEE3-959FB4F6F99A}" destId="{C301772D-6860-4438-BE41-5D649AAD8F50}" srcOrd="1" destOrd="0" presId="urn:microsoft.com/office/officeart/2005/8/layout/list1"/>
    <dgm:cxn modelId="{B679D1F9-058B-4DAF-AC62-DADD36F8D2D8}" type="presParOf" srcId="{3ED73DC6-485F-4CFC-8937-7F413CC26BA3}" destId="{9E08C070-2A3E-4C4A-BAEE-5A20D185C535}" srcOrd="1" destOrd="0" presId="urn:microsoft.com/office/officeart/2005/8/layout/list1"/>
    <dgm:cxn modelId="{328F95E4-91AA-47F5-812A-0D04868F9FCA}" type="presParOf" srcId="{3ED73DC6-485F-4CFC-8937-7F413CC26BA3}" destId="{04371069-933F-450B-B351-8CF85446A398}" srcOrd="2" destOrd="0" presId="urn:microsoft.com/office/officeart/2005/8/layout/list1"/>
    <dgm:cxn modelId="{BC13040E-F0E1-4F2C-A3A6-D73EABF264B8}" type="presParOf" srcId="{3ED73DC6-485F-4CFC-8937-7F413CC26BA3}" destId="{A565B7D3-91A5-419D-BE74-BA75036EBB9D}" srcOrd="3" destOrd="0" presId="urn:microsoft.com/office/officeart/2005/8/layout/list1"/>
    <dgm:cxn modelId="{B84E4F00-82A7-4465-B912-744AD4BBDB16}" type="presParOf" srcId="{3ED73DC6-485F-4CFC-8937-7F413CC26BA3}" destId="{451F37F6-39E7-4ED3-8206-56E42E07846C}" srcOrd="4" destOrd="0" presId="urn:microsoft.com/office/officeart/2005/8/layout/list1"/>
    <dgm:cxn modelId="{BF7C32C8-73E7-4377-85FD-869EB61086E8}" type="presParOf" srcId="{451F37F6-39E7-4ED3-8206-56E42E07846C}" destId="{CA4907C3-1C02-4327-BA4A-923626131373}" srcOrd="0" destOrd="0" presId="urn:microsoft.com/office/officeart/2005/8/layout/list1"/>
    <dgm:cxn modelId="{A45F2E46-3736-4E4B-B723-C29132225926}" type="presParOf" srcId="{451F37F6-39E7-4ED3-8206-56E42E07846C}" destId="{F487A2C6-66E2-4F08-82AF-1FEF23B50B25}" srcOrd="1" destOrd="0" presId="urn:microsoft.com/office/officeart/2005/8/layout/list1"/>
    <dgm:cxn modelId="{4CC79C35-F255-4C05-8378-E88B7795DCDC}" type="presParOf" srcId="{3ED73DC6-485F-4CFC-8937-7F413CC26BA3}" destId="{018CE546-F3A0-4161-A1D4-610DBC048F6B}" srcOrd="5" destOrd="0" presId="urn:microsoft.com/office/officeart/2005/8/layout/list1"/>
    <dgm:cxn modelId="{7E96EE24-D1F1-40A6-8EF2-42B997F425FE}" type="presParOf" srcId="{3ED73DC6-485F-4CFC-8937-7F413CC26BA3}" destId="{6F124C8F-8FA6-4C7E-A2B5-BCE204932B17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F833B2-F3D6-4093-9464-264CF1B70F8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78F6315-A1E8-44E8-81FC-F8A63226BBDA}">
      <dgm:prSet phldrT="[Text]" custT="1"/>
      <dgm:spPr>
        <a:solidFill>
          <a:srgbClr val="0085CA"/>
        </a:solidFill>
        <a:ln>
          <a:noFill/>
        </a:ln>
      </dgm:spPr>
      <dgm:t>
        <a:bodyPr/>
        <a:lstStyle/>
        <a:p>
          <a:pPr algn="l"/>
          <a:r>
            <a:rPr lang="en-US" sz="2400" b="1" dirty="0"/>
            <a:t>Solution 1: Use full-dim approximate hints</a:t>
          </a:r>
        </a:p>
      </dgm:t>
    </dgm:pt>
    <dgm:pt modelId="{624B2E7A-9018-4B89-BCD6-EE660618D9B4}" type="parTrans" cxnId="{126127AA-AB0A-4C14-95E7-61C46DF4315C}">
      <dgm:prSet/>
      <dgm:spPr/>
      <dgm:t>
        <a:bodyPr/>
        <a:lstStyle/>
        <a:p>
          <a:endParaRPr lang="en-US"/>
        </a:p>
      </dgm:t>
    </dgm:pt>
    <dgm:pt modelId="{1AFE9CD5-1B9A-4A84-AC0C-AA88E3F280FB}" type="sibTrans" cxnId="{126127AA-AB0A-4C14-95E7-61C46DF4315C}">
      <dgm:prSet/>
      <dgm:spPr/>
      <dgm:t>
        <a:bodyPr/>
        <a:lstStyle/>
        <a:p>
          <a:endParaRPr lang="en-US"/>
        </a:p>
      </dgm:t>
    </dgm:pt>
    <dgm:pt modelId="{9505A0AA-5BE4-435B-A405-FE261198FA65}">
      <dgm:prSet/>
      <dgm:spPr>
        <a:blipFill>
          <a:blip xmlns:r="http://schemas.openxmlformats.org/officeDocument/2006/relationships" r:embed="rId1"/>
          <a:stretch>
            <a:fillRect/>
          </a:stretch>
        </a:blipFill>
        <a:ln>
          <a:solidFill>
            <a:srgbClr val="0085CA"/>
          </a:solidFill>
        </a:ln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2977ADA4-347D-4546-ABCD-0D7E63330B79}" type="parTrans" cxnId="{95899570-3088-4F8D-AADD-6BA6D5B0D93E}">
      <dgm:prSet/>
      <dgm:spPr/>
      <dgm:t>
        <a:bodyPr/>
        <a:lstStyle/>
        <a:p>
          <a:endParaRPr lang="en-US"/>
        </a:p>
      </dgm:t>
    </dgm:pt>
    <dgm:pt modelId="{3DB9ED41-272D-4861-B9E1-2ED9E48C9FEE}" type="sibTrans" cxnId="{95899570-3088-4F8D-AADD-6BA6D5B0D93E}">
      <dgm:prSet/>
      <dgm:spPr/>
      <dgm:t>
        <a:bodyPr/>
        <a:lstStyle/>
        <a:p>
          <a:endParaRPr lang="en-US"/>
        </a:p>
      </dgm:t>
    </dgm:pt>
    <dgm:pt modelId="{D1CEF9B2-56FD-49C4-87FE-A736121170F8}">
      <dgm:prSet/>
      <dgm:spPr>
        <a:ln>
          <a:solidFill>
            <a:srgbClr val="0085CA"/>
          </a:solidFill>
        </a:ln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86062055-132E-4172-BBED-D5222A9FD3A7}" type="parTrans" cxnId="{EB1002ED-C234-457E-900E-1B5A4BD5002F}">
      <dgm:prSet/>
      <dgm:spPr/>
      <dgm:t>
        <a:bodyPr/>
        <a:lstStyle/>
        <a:p>
          <a:endParaRPr lang="en-US"/>
        </a:p>
      </dgm:t>
    </dgm:pt>
    <dgm:pt modelId="{1C4225BF-BB32-455E-9886-C0706F744C14}" type="sibTrans" cxnId="{EB1002ED-C234-457E-900E-1B5A4BD5002F}">
      <dgm:prSet/>
      <dgm:spPr/>
      <dgm:t>
        <a:bodyPr/>
        <a:lstStyle/>
        <a:p>
          <a:endParaRPr lang="en-US"/>
        </a:p>
      </dgm:t>
    </dgm:pt>
    <dgm:pt modelId="{170B1C30-568B-4353-8874-584E6E9B74C0}">
      <dgm:prSet/>
      <dgm:spPr>
        <a:ln>
          <a:solidFill>
            <a:srgbClr val="0085CA"/>
          </a:solidFill>
        </a:ln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A9FE2684-944D-4FE4-8D25-2612B4B2F341}" type="parTrans" cxnId="{29270145-59A9-4862-8F93-3F0BA28A267B}">
      <dgm:prSet/>
      <dgm:spPr/>
      <dgm:t>
        <a:bodyPr/>
        <a:lstStyle/>
        <a:p>
          <a:endParaRPr lang="en-US"/>
        </a:p>
      </dgm:t>
    </dgm:pt>
    <dgm:pt modelId="{A8E58936-03E6-4D33-B4EE-F98B75C1C74B}" type="sibTrans" cxnId="{29270145-59A9-4862-8F93-3F0BA28A267B}">
      <dgm:prSet/>
      <dgm:spPr/>
      <dgm:t>
        <a:bodyPr/>
        <a:lstStyle/>
        <a:p>
          <a:endParaRPr lang="en-US"/>
        </a:p>
      </dgm:t>
    </dgm:pt>
    <dgm:pt modelId="{D544FEC3-4B43-4546-8990-7DB8CE4C9B69}">
      <dgm:prSet custT="1"/>
      <dgm:spPr>
        <a:solidFill>
          <a:srgbClr val="0085CA"/>
        </a:solidFill>
        <a:ln>
          <a:noFill/>
        </a:ln>
      </dgm:spPr>
      <dgm:t>
        <a:bodyPr/>
        <a:lstStyle/>
        <a:p>
          <a:pPr algn="l"/>
          <a:r>
            <a:rPr lang="en-US" sz="2400" b="1" dirty="0"/>
            <a:t>Solution 2: Only calculate volume</a:t>
          </a:r>
        </a:p>
      </dgm:t>
    </dgm:pt>
    <dgm:pt modelId="{80C1FA5E-7F27-49E4-9243-51C572857D6B}" type="parTrans" cxnId="{57BA35BD-973D-4493-961C-F46E8E84E38E}">
      <dgm:prSet/>
      <dgm:spPr/>
      <dgm:t>
        <a:bodyPr/>
        <a:lstStyle/>
        <a:p>
          <a:endParaRPr lang="en-US"/>
        </a:p>
      </dgm:t>
    </dgm:pt>
    <dgm:pt modelId="{E15EA233-5DF9-435A-A6B8-91CB6CFA2030}" type="sibTrans" cxnId="{57BA35BD-973D-4493-961C-F46E8E84E38E}">
      <dgm:prSet/>
      <dgm:spPr/>
      <dgm:t>
        <a:bodyPr/>
        <a:lstStyle/>
        <a:p>
          <a:endParaRPr lang="en-US"/>
        </a:p>
      </dgm:t>
    </dgm:pt>
    <dgm:pt modelId="{4C8F9AA7-5F63-40C5-87A5-1E43C35C5B97}">
      <dgm:prSet/>
      <dgm:spPr>
        <a:blipFill>
          <a:blip xmlns:r="http://schemas.openxmlformats.org/officeDocument/2006/relationships" r:embed="rId2"/>
          <a:stretch>
            <a:fillRect/>
          </a:stretch>
        </a:blipFill>
        <a:ln>
          <a:solidFill>
            <a:srgbClr val="0085CA"/>
          </a:solidFill>
        </a:ln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534783E7-E6E3-4253-85BB-8DC291F31749}" type="parTrans" cxnId="{BCEAFCC3-7162-4C46-A7BD-C896D6D0325A}">
      <dgm:prSet/>
      <dgm:spPr/>
      <dgm:t>
        <a:bodyPr/>
        <a:lstStyle/>
        <a:p>
          <a:endParaRPr lang="en-US"/>
        </a:p>
      </dgm:t>
    </dgm:pt>
    <dgm:pt modelId="{AB134C0D-0C11-4714-8C95-B4ED91101F77}" type="sibTrans" cxnId="{BCEAFCC3-7162-4C46-A7BD-C896D6D0325A}">
      <dgm:prSet/>
      <dgm:spPr/>
      <dgm:t>
        <a:bodyPr/>
        <a:lstStyle/>
        <a:p>
          <a:endParaRPr lang="en-US"/>
        </a:p>
      </dgm:t>
    </dgm:pt>
    <dgm:pt modelId="{293A75BA-4F46-43AA-8716-40A921591A49}">
      <dgm:prSet/>
      <dgm:spPr>
        <a:ln>
          <a:solidFill>
            <a:srgbClr val="0085CA"/>
          </a:solidFill>
        </a:ln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48CBBDD2-337F-4BAD-992E-6CDCB6F4CFA4}" type="parTrans" cxnId="{A4C9CBB0-9203-4C23-9D6E-0D6C01DC4B39}">
      <dgm:prSet/>
      <dgm:spPr/>
      <dgm:t>
        <a:bodyPr/>
        <a:lstStyle/>
        <a:p>
          <a:endParaRPr lang="en-US"/>
        </a:p>
      </dgm:t>
    </dgm:pt>
    <dgm:pt modelId="{7E493E49-BDCC-4A18-BF88-90C9FC47211C}" type="sibTrans" cxnId="{A4C9CBB0-9203-4C23-9D6E-0D6C01DC4B39}">
      <dgm:prSet/>
      <dgm:spPr/>
      <dgm:t>
        <a:bodyPr/>
        <a:lstStyle/>
        <a:p>
          <a:endParaRPr lang="en-US"/>
        </a:p>
      </dgm:t>
    </dgm:pt>
    <dgm:pt modelId="{7050E131-5779-479D-A1F3-D99DF9D7840F}">
      <dgm:prSet/>
      <dgm:spPr>
        <a:ln>
          <a:solidFill>
            <a:srgbClr val="0085CA"/>
          </a:solidFill>
        </a:ln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FFBB45E1-8FDB-4BE1-B9A3-883B6E250A5B}" type="parTrans" cxnId="{F03E2D3E-B37B-40B3-B942-0C17134C7F88}">
      <dgm:prSet/>
      <dgm:spPr/>
      <dgm:t>
        <a:bodyPr/>
        <a:lstStyle/>
        <a:p>
          <a:endParaRPr lang="en-US"/>
        </a:p>
      </dgm:t>
    </dgm:pt>
    <dgm:pt modelId="{A97E0237-AEBA-4F22-A7E6-81ABAF05DCC3}" type="sibTrans" cxnId="{F03E2D3E-B37B-40B3-B942-0C17134C7F88}">
      <dgm:prSet/>
      <dgm:spPr/>
      <dgm:t>
        <a:bodyPr/>
        <a:lstStyle/>
        <a:p>
          <a:endParaRPr lang="en-US"/>
        </a:p>
      </dgm:t>
    </dgm:pt>
    <dgm:pt modelId="{3ED73DC6-485F-4CFC-8937-7F413CC26BA3}" type="pres">
      <dgm:prSet presAssocID="{C2F833B2-F3D6-4093-9464-264CF1B70F8D}" presName="linear" presStyleCnt="0">
        <dgm:presLayoutVars>
          <dgm:dir/>
          <dgm:animLvl val="lvl"/>
          <dgm:resizeHandles val="exact"/>
        </dgm:presLayoutVars>
      </dgm:prSet>
      <dgm:spPr/>
    </dgm:pt>
    <dgm:pt modelId="{AA2F05B9-1A16-40AA-BEE3-959FB4F6F99A}" type="pres">
      <dgm:prSet presAssocID="{278F6315-A1E8-44E8-81FC-F8A63226BBDA}" presName="parentLin" presStyleCnt="0"/>
      <dgm:spPr/>
    </dgm:pt>
    <dgm:pt modelId="{631AF01F-5F6A-4641-A6C4-E704096F01E3}" type="pres">
      <dgm:prSet presAssocID="{278F6315-A1E8-44E8-81FC-F8A63226BBDA}" presName="parentLeftMargin" presStyleLbl="node1" presStyleIdx="0" presStyleCnt="2"/>
      <dgm:spPr/>
    </dgm:pt>
    <dgm:pt modelId="{C301772D-6860-4438-BE41-5D649AAD8F50}" type="pres">
      <dgm:prSet presAssocID="{278F6315-A1E8-44E8-81FC-F8A63226BBDA}" presName="parentText" presStyleLbl="node1" presStyleIdx="0" presStyleCnt="2" custScaleX="110214">
        <dgm:presLayoutVars>
          <dgm:chMax val="0"/>
          <dgm:bulletEnabled val="1"/>
        </dgm:presLayoutVars>
      </dgm:prSet>
      <dgm:spPr>
        <a:prstGeom prst="snip2DiagRect">
          <a:avLst/>
        </a:prstGeom>
      </dgm:spPr>
    </dgm:pt>
    <dgm:pt modelId="{9E08C070-2A3E-4C4A-BAEE-5A20D185C535}" type="pres">
      <dgm:prSet presAssocID="{278F6315-A1E8-44E8-81FC-F8A63226BBDA}" presName="negativeSpace" presStyleCnt="0"/>
      <dgm:spPr/>
    </dgm:pt>
    <dgm:pt modelId="{04371069-933F-450B-B351-8CF85446A398}" type="pres">
      <dgm:prSet presAssocID="{278F6315-A1E8-44E8-81FC-F8A63226BBDA}" presName="childText" presStyleLbl="conFgAcc1" presStyleIdx="0" presStyleCnt="2" custScaleX="85500">
        <dgm:presLayoutVars>
          <dgm:bulletEnabled val="1"/>
        </dgm:presLayoutVars>
      </dgm:prSet>
      <dgm:spPr/>
    </dgm:pt>
    <dgm:pt modelId="{A565B7D3-91A5-419D-BE74-BA75036EBB9D}" type="pres">
      <dgm:prSet presAssocID="{1AFE9CD5-1B9A-4A84-AC0C-AA88E3F280FB}" presName="spaceBetweenRectangles" presStyleCnt="0"/>
      <dgm:spPr/>
    </dgm:pt>
    <dgm:pt modelId="{451F37F6-39E7-4ED3-8206-56E42E07846C}" type="pres">
      <dgm:prSet presAssocID="{D544FEC3-4B43-4546-8990-7DB8CE4C9B69}" presName="parentLin" presStyleCnt="0"/>
      <dgm:spPr/>
    </dgm:pt>
    <dgm:pt modelId="{CA4907C3-1C02-4327-BA4A-923626131373}" type="pres">
      <dgm:prSet presAssocID="{D544FEC3-4B43-4546-8990-7DB8CE4C9B69}" presName="parentLeftMargin" presStyleLbl="node1" presStyleIdx="0" presStyleCnt="2"/>
      <dgm:spPr/>
    </dgm:pt>
    <dgm:pt modelId="{F487A2C6-66E2-4F08-82AF-1FEF23B50B25}" type="pres">
      <dgm:prSet presAssocID="{D544FEC3-4B43-4546-8990-7DB8CE4C9B69}" presName="parentText" presStyleLbl="node1" presStyleIdx="1" presStyleCnt="2" custScaleX="110214">
        <dgm:presLayoutVars>
          <dgm:chMax val="0"/>
          <dgm:bulletEnabled val="1"/>
        </dgm:presLayoutVars>
      </dgm:prSet>
      <dgm:spPr>
        <a:prstGeom prst="snip2DiagRect">
          <a:avLst/>
        </a:prstGeom>
      </dgm:spPr>
    </dgm:pt>
    <dgm:pt modelId="{018CE546-F3A0-4161-A1D4-610DBC048F6B}" type="pres">
      <dgm:prSet presAssocID="{D544FEC3-4B43-4546-8990-7DB8CE4C9B69}" presName="negativeSpace" presStyleCnt="0"/>
      <dgm:spPr/>
    </dgm:pt>
    <dgm:pt modelId="{6F124C8F-8FA6-4C7E-A2B5-BCE204932B17}" type="pres">
      <dgm:prSet presAssocID="{D544FEC3-4B43-4546-8990-7DB8CE4C9B69}" presName="childText" presStyleLbl="conFgAcc1" presStyleIdx="1" presStyleCnt="2" custScaleX="85500">
        <dgm:presLayoutVars>
          <dgm:bulletEnabled val="1"/>
        </dgm:presLayoutVars>
      </dgm:prSet>
      <dgm:spPr/>
    </dgm:pt>
  </dgm:ptLst>
  <dgm:cxnLst>
    <dgm:cxn modelId="{D64BE53B-049B-49D9-993B-F3073F8DD62A}" type="presOf" srcId="{C2F833B2-F3D6-4093-9464-264CF1B70F8D}" destId="{3ED73DC6-485F-4CFC-8937-7F413CC26BA3}" srcOrd="0" destOrd="0" presId="urn:microsoft.com/office/officeart/2005/8/layout/list1"/>
    <dgm:cxn modelId="{F03E2D3E-B37B-40B3-B942-0C17134C7F88}" srcId="{D544FEC3-4B43-4546-8990-7DB8CE4C9B69}" destId="{7050E131-5779-479D-A1F3-D99DF9D7840F}" srcOrd="2" destOrd="0" parTransId="{FFBB45E1-8FDB-4BE1-B9A3-883B6E250A5B}" sibTransId="{A97E0237-AEBA-4F22-A7E6-81ABAF05DCC3}"/>
    <dgm:cxn modelId="{29270145-59A9-4862-8F93-3F0BA28A267B}" srcId="{278F6315-A1E8-44E8-81FC-F8A63226BBDA}" destId="{170B1C30-568B-4353-8874-584E6E9B74C0}" srcOrd="2" destOrd="0" parTransId="{A9FE2684-944D-4FE4-8D25-2612B4B2F341}" sibTransId="{A8E58936-03E6-4D33-B4EE-F98B75C1C74B}"/>
    <dgm:cxn modelId="{4841224A-F13F-4CC7-9BAD-73787981D318}" type="presOf" srcId="{278F6315-A1E8-44E8-81FC-F8A63226BBDA}" destId="{631AF01F-5F6A-4641-A6C4-E704096F01E3}" srcOrd="0" destOrd="0" presId="urn:microsoft.com/office/officeart/2005/8/layout/list1"/>
    <dgm:cxn modelId="{95899570-3088-4F8D-AADD-6BA6D5B0D93E}" srcId="{278F6315-A1E8-44E8-81FC-F8A63226BBDA}" destId="{9505A0AA-5BE4-435B-A405-FE261198FA65}" srcOrd="0" destOrd="0" parTransId="{2977ADA4-347D-4546-ABCD-0D7E63330B79}" sibTransId="{3DB9ED41-272D-4861-B9E1-2ED9E48C9FEE}"/>
    <dgm:cxn modelId="{38757857-57E9-400C-9F19-A0E534A1C030}" type="presOf" srcId="{D1CEF9B2-56FD-49C4-87FE-A736121170F8}" destId="{04371069-933F-450B-B351-8CF85446A398}" srcOrd="0" destOrd="1" presId="urn:microsoft.com/office/officeart/2005/8/layout/list1"/>
    <dgm:cxn modelId="{772BD27A-42B9-41E3-BC6A-81EE9FEC84FC}" type="presOf" srcId="{4C8F9AA7-5F63-40C5-87A5-1E43C35C5B97}" destId="{6F124C8F-8FA6-4C7E-A2B5-BCE204932B17}" srcOrd="0" destOrd="0" presId="urn:microsoft.com/office/officeart/2005/8/layout/list1"/>
    <dgm:cxn modelId="{CA058D7E-ABA3-444F-9E50-2ED817304FDE}" type="presOf" srcId="{278F6315-A1E8-44E8-81FC-F8A63226BBDA}" destId="{C301772D-6860-4438-BE41-5D649AAD8F50}" srcOrd="1" destOrd="0" presId="urn:microsoft.com/office/officeart/2005/8/layout/list1"/>
    <dgm:cxn modelId="{A898BF8E-797B-42B1-872D-0CAE5B273D74}" type="presOf" srcId="{293A75BA-4F46-43AA-8716-40A921591A49}" destId="{6F124C8F-8FA6-4C7E-A2B5-BCE204932B17}" srcOrd="0" destOrd="1" presId="urn:microsoft.com/office/officeart/2005/8/layout/list1"/>
    <dgm:cxn modelId="{AD1DC59E-03DE-437B-8B7B-89E6D220A61F}" type="presOf" srcId="{D544FEC3-4B43-4546-8990-7DB8CE4C9B69}" destId="{CA4907C3-1C02-4327-BA4A-923626131373}" srcOrd="0" destOrd="0" presId="urn:microsoft.com/office/officeart/2005/8/layout/list1"/>
    <dgm:cxn modelId="{126127AA-AB0A-4C14-95E7-61C46DF4315C}" srcId="{C2F833B2-F3D6-4093-9464-264CF1B70F8D}" destId="{278F6315-A1E8-44E8-81FC-F8A63226BBDA}" srcOrd="0" destOrd="0" parTransId="{624B2E7A-9018-4B89-BCD6-EE660618D9B4}" sibTransId="{1AFE9CD5-1B9A-4A84-AC0C-AA88E3F280FB}"/>
    <dgm:cxn modelId="{68B969AF-A8FA-4A75-9719-AF503905D99F}" type="presOf" srcId="{7050E131-5779-479D-A1F3-D99DF9D7840F}" destId="{6F124C8F-8FA6-4C7E-A2B5-BCE204932B17}" srcOrd="0" destOrd="2" presId="urn:microsoft.com/office/officeart/2005/8/layout/list1"/>
    <dgm:cxn modelId="{A4C9CBB0-9203-4C23-9D6E-0D6C01DC4B39}" srcId="{D544FEC3-4B43-4546-8990-7DB8CE4C9B69}" destId="{293A75BA-4F46-43AA-8716-40A921591A49}" srcOrd="1" destOrd="0" parTransId="{48CBBDD2-337F-4BAD-992E-6CDCB6F4CFA4}" sibTransId="{7E493E49-BDCC-4A18-BF88-90C9FC47211C}"/>
    <dgm:cxn modelId="{57BA35BD-973D-4493-961C-F46E8E84E38E}" srcId="{C2F833B2-F3D6-4093-9464-264CF1B70F8D}" destId="{D544FEC3-4B43-4546-8990-7DB8CE4C9B69}" srcOrd="1" destOrd="0" parTransId="{80C1FA5E-7F27-49E4-9243-51C572857D6B}" sibTransId="{E15EA233-5DF9-435A-A6B8-91CB6CFA2030}"/>
    <dgm:cxn modelId="{BCEAFCC3-7162-4C46-A7BD-C896D6D0325A}" srcId="{D544FEC3-4B43-4546-8990-7DB8CE4C9B69}" destId="{4C8F9AA7-5F63-40C5-87A5-1E43C35C5B97}" srcOrd="0" destOrd="0" parTransId="{534783E7-E6E3-4253-85BB-8DC291F31749}" sibTransId="{AB134C0D-0C11-4714-8C95-B4ED91101F77}"/>
    <dgm:cxn modelId="{765802C4-CF66-4A83-BD2C-442B74C41EF0}" type="presOf" srcId="{D544FEC3-4B43-4546-8990-7DB8CE4C9B69}" destId="{F487A2C6-66E2-4F08-82AF-1FEF23B50B25}" srcOrd="1" destOrd="0" presId="urn:microsoft.com/office/officeart/2005/8/layout/list1"/>
    <dgm:cxn modelId="{33C2FFD2-9AD0-4378-A1D9-0595F99D7DB7}" type="presOf" srcId="{9505A0AA-5BE4-435B-A405-FE261198FA65}" destId="{04371069-933F-450B-B351-8CF85446A398}" srcOrd="0" destOrd="0" presId="urn:microsoft.com/office/officeart/2005/8/layout/list1"/>
    <dgm:cxn modelId="{EB1002ED-C234-457E-900E-1B5A4BD5002F}" srcId="{278F6315-A1E8-44E8-81FC-F8A63226BBDA}" destId="{D1CEF9B2-56FD-49C4-87FE-A736121170F8}" srcOrd="1" destOrd="0" parTransId="{86062055-132E-4172-BBED-D5222A9FD3A7}" sibTransId="{1C4225BF-BB32-455E-9886-C0706F744C14}"/>
    <dgm:cxn modelId="{613D0DF2-FA8C-4E88-8B5F-97794D15D129}" type="presOf" srcId="{170B1C30-568B-4353-8874-584E6E9B74C0}" destId="{04371069-933F-450B-B351-8CF85446A398}" srcOrd="0" destOrd="2" presId="urn:microsoft.com/office/officeart/2005/8/layout/list1"/>
    <dgm:cxn modelId="{DABECA25-2314-4687-A19F-4E9EBD6E9C75}" type="presParOf" srcId="{3ED73DC6-485F-4CFC-8937-7F413CC26BA3}" destId="{AA2F05B9-1A16-40AA-BEE3-959FB4F6F99A}" srcOrd="0" destOrd="0" presId="urn:microsoft.com/office/officeart/2005/8/layout/list1"/>
    <dgm:cxn modelId="{9145D54B-900F-4210-87C6-9D2263B52C75}" type="presParOf" srcId="{AA2F05B9-1A16-40AA-BEE3-959FB4F6F99A}" destId="{631AF01F-5F6A-4641-A6C4-E704096F01E3}" srcOrd="0" destOrd="0" presId="urn:microsoft.com/office/officeart/2005/8/layout/list1"/>
    <dgm:cxn modelId="{B574FFFE-B54E-43D6-83DE-0F347CF0B95B}" type="presParOf" srcId="{AA2F05B9-1A16-40AA-BEE3-959FB4F6F99A}" destId="{C301772D-6860-4438-BE41-5D649AAD8F50}" srcOrd="1" destOrd="0" presId="urn:microsoft.com/office/officeart/2005/8/layout/list1"/>
    <dgm:cxn modelId="{B679D1F9-058B-4DAF-AC62-DADD36F8D2D8}" type="presParOf" srcId="{3ED73DC6-485F-4CFC-8937-7F413CC26BA3}" destId="{9E08C070-2A3E-4C4A-BAEE-5A20D185C535}" srcOrd="1" destOrd="0" presId="urn:microsoft.com/office/officeart/2005/8/layout/list1"/>
    <dgm:cxn modelId="{328F95E4-91AA-47F5-812A-0D04868F9FCA}" type="presParOf" srcId="{3ED73DC6-485F-4CFC-8937-7F413CC26BA3}" destId="{04371069-933F-450B-B351-8CF85446A398}" srcOrd="2" destOrd="0" presId="urn:microsoft.com/office/officeart/2005/8/layout/list1"/>
    <dgm:cxn modelId="{BC13040E-F0E1-4F2C-A3A6-D73EABF264B8}" type="presParOf" srcId="{3ED73DC6-485F-4CFC-8937-7F413CC26BA3}" destId="{A565B7D3-91A5-419D-BE74-BA75036EBB9D}" srcOrd="3" destOrd="0" presId="urn:microsoft.com/office/officeart/2005/8/layout/list1"/>
    <dgm:cxn modelId="{B84E4F00-82A7-4465-B912-744AD4BBDB16}" type="presParOf" srcId="{3ED73DC6-485F-4CFC-8937-7F413CC26BA3}" destId="{451F37F6-39E7-4ED3-8206-56E42E07846C}" srcOrd="4" destOrd="0" presId="urn:microsoft.com/office/officeart/2005/8/layout/list1"/>
    <dgm:cxn modelId="{BF7C32C8-73E7-4377-85FD-869EB61086E8}" type="presParOf" srcId="{451F37F6-39E7-4ED3-8206-56E42E07846C}" destId="{CA4907C3-1C02-4327-BA4A-923626131373}" srcOrd="0" destOrd="0" presId="urn:microsoft.com/office/officeart/2005/8/layout/list1"/>
    <dgm:cxn modelId="{A45F2E46-3736-4E4B-B723-C29132225926}" type="presParOf" srcId="{451F37F6-39E7-4ED3-8206-56E42E07846C}" destId="{F487A2C6-66E2-4F08-82AF-1FEF23B50B25}" srcOrd="1" destOrd="0" presId="urn:microsoft.com/office/officeart/2005/8/layout/list1"/>
    <dgm:cxn modelId="{4CC79C35-F255-4C05-8378-E88B7795DCDC}" type="presParOf" srcId="{3ED73DC6-485F-4CFC-8937-7F413CC26BA3}" destId="{018CE546-F3A0-4161-A1D4-610DBC048F6B}" srcOrd="5" destOrd="0" presId="urn:microsoft.com/office/officeart/2005/8/layout/list1"/>
    <dgm:cxn modelId="{7E96EE24-D1F1-40A6-8EF2-42B997F425FE}" type="presParOf" srcId="{3ED73DC6-485F-4CFC-8937-7F413CC26BA3}" destId="{6F124C8F-8FA6-4C7E-A2B5-BCE204932B17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371069-933F-450B-B351-8CF85446A398}">
      <dsp:nvSpPr>
        <dsp:cNvPr id="0" name=""/>
        <dsp:cNvSpPr/>
      </dsp:nvSpPr>
      <dsp:spPr>
        <a:xfrm>
          <a:off x="0" y="336395"/>
          <a:ext cx="6485549" cy="19750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85C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8714" tIns="458216" rIns="588714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Tracking DBDD ellipsoid requires </a:t>
          </a:r>
          <a14:m xmlns:a14="http://schemas.microsoft.com/office/drawing/2010/main">
            <m:oMath xmlns:m="http://schemas.openxmlformats.org/officeDocument/2006/math">
              <m:r>
                <a:rPr lang="en-US" sz="2200" b="0" i="1" kern="1200" smtClean="0">
                  <a:latin typeface="Cambria Math" panose="02040503050406030204" pitchFamily="18" charset="0"/>
                </a:rPr>
                <m:t>2</m:t>
              </m:r>
              <m:r>
                <a:rPr lang="en-US" sz="2200" b="0" i="1" kern="1200" smtClean="0">
                  <a:latin typeface="Cambria Math" panose="02040503050406030204" pitchFamily="18" charset="0"/>
                </a:rPr>
                <m:t>𝑛</m:t>
              </m:r>
              <m:r>
                <a:rPr lang="en-US" sz="2200" b="0" i="1" kern="1200" smtClean="0">
                  <a:latin typeface="Cambria Math" panose="02040503050406030204" pitchFamily="18" charset="0"/>
                </a:rPr>
                <m:t>×2</m:t>
              </m:r>
              <m:r>
                <a:rPr lang="en-US" sz="2200" b="0" i="1" kern="1200" smtClean="0">
                  <a:latin typeface="Cambria Math" panose="02040503050406030204" pitchFamily="18" charset="0"/>
                </a:rPr>
                <m:t>𝑛</m:t>
              </m:r>
            </m:oMath>
          </a14:m>
          <a:r>
            <a:rPr lang="en-US" sz="2200" kern="1200" dirty="0"/>
            <a:t> matrix inversion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Can calculate hardness with Ellipsoid volume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Depends on hint matrix </a:t>
          </a:r>
          <a:r>
            <a:rPr lang="en-US" sz="2200" i="1" kern="1200" dirty="0">
              <a:solidFill>
                <a:srgbClr val="0085CA"/>
              </a:solidFill>
            </a:rPr>
            <a:t>determinant</a:t>
          </a:r>
        </a:p>
      </dsp:txBody>
      <dsp:txXfrm>
        <a:off x="0" y="336395"/>
        <a:ext cx="6485549" cy="1975050"/>
      </dsp:txXfrm>
    </dsp:sp>
    <dsp:sp modelId="{C301772D-6860-4438-BE41-5D649AAD8F50}">
      <dsp:nvSpPr>
        <dsp:cNvPr id="0" name=""/>
        <dsp:cNvSpPr/>
      </dsp:nvSpPr>
      <dsp:spPr>
        <a:xfrm>
          <a:off x="379271" y="11675"/>
          <a:ext cx="5852150" cy="649440"/>
        </a:xfrm>
        <a:prstGeom prst="snip2DiagRect">
          <a:avLst/>
        </a:prstGeom>
        <a:solidFill>
          <a:srgbClr val="0085CA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698" tIns="0" rIns="200698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Solution 1: Use full-dim approximate hints</a:t>
          </a:r>
        </a:p>
      </dsp:txBody>
      <dsp:txXfrm>
        <a:off x="433392" y="65796"/>
        <a:ext cx="5743908" cy="541198"/>
      </dsp:txXfrm>
    </dsp:sp>
    <dsp:sp modelId="{6F124C8F-8FA6-4C7E-A2B5-BCE204932B17}">
      <dsp:nvSpPr>
        <dsp:cNvPr id="0" name=""/>
        <dsp:cNvSpPr/>
      </dsp:nvSpPr>
      <dsp:spPr>
        <a:xfrm>
          <a:off x="0" y="2754966"/>
          <a:ext cx="6485549" cy="2286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85C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8714" tIns="458216" rIns="588714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Explicit calculation still a bit too slow…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For </a:t>
          </a:r>
          <a14:m xmlns:a14="http://schemas.microsoft.com/office/drawing/2010/main">
            <m:oMath xmlns:m="http://schemas.openxmlformats.org/officeDocument/2006/math">
              <m:r>
                <a:rPr lang="en-US" sz="2200" i="1" kern="1200" dirty="0" smtClean="0">
                  <a:latin typeface="Cambria Math" panose="02040503050406030204" pitchFamily="18" charset="0"/>
                </a:rPr>
                <m:t>𝑛</m:t>
              </m:r>
              <m:r>
                <a:rPr lang="en-US" sz="2200" b="0" i="1" kern="1200" dirty="0" smtClean="0">
                  <a:latin typeface="Cambria Math" panose="02040503050406030204" pitchFamily="18" charset="0"/>
                </a:rPr>
                <m:t>=</m:t>
              </m:r>
              <m:r>
                <a:rPr lang="en-US" sz="2200" i="1" kern="1200" dirty="0" smtClean="0">
                  <a:latin typeface="Cambria Math" panose="02040503050406030204" pitchFamily="18" charset="0"/>
                </a:rPr>
                <m:t>256</m:t>
              </m:r>
            </m:oMath>
          </a14:m>
          <a:r>
            <a:rPr lang="en-US" sz="2200" kern="1200" dirty="0"/>
            <a:t> and </a:t>
          </a:r>
          <a14:m xmlns:a14="http://schemas.microsoft.com/office/drawing/2010/main">
            <m:oMath xmlns:m="http://schemas.openxmlformats.org/officeDocument/2006/math">
              <m:r>
                <a:rPr lang="en-US" sz="2200" b="0" i="1" kern="1200" smtClean="0">
                  <a:latin typeface="Cambria Math" panose="02040503050406030204" pitchFamily="18" charset="0"/>
                </a:rPr>
                <m:t>16</m:t>
              </m:r>
            </m:oMath>
          </a14:m>
          <a:r>
            <a:rPr lang="en-US" sz="2200" kern="1200" dirty="0"/>
            <a:t> hints, roughly a week on a supercomputer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We instead compute the </a:t>
          </a:r>
          <a:r>
            <a:rPr lang="en-US" sz="2200" i="1" kern="1200" dirty="0">
              <a:solidFill>
                <a:srgbClr val="ED4747"/>
              </a:solidFill>
            </a:rPr>
            <a:t>expectation</a:t>
          </a:r>
          <a:r>
            <a:rPr lang="en-US" sz="2200" kern="1200" dirty="0"/>
            <a:t> of the determinant</a:t>
          </a:r>
        </a:p>
      </dsp:txBody>
      <dsp:txXfrm>
        <a:off x="0" y="2754966"/>
        <a:ext cx="6485549" cy="2286900"/>
      </dsp:txXfrm>
    </dsp:sp>
    <dsp:sp modelId="{F487A2C6-66E2-4F08-82AF-1FEF23B50B25}">
      <dsp:nvSpPr>
        <dsp:cNvPr id="0" name=""/>
        <dsp:cNvSpPr/>
      </dsp:nvSpPr>
      <dsp:spPr>
        <a:xfrm>
          <a:off x="379271" y="2430246"/>
          <a:ext cx="5852150" cy="649440"/>
        </a:xfrm>
        <a:prstGeom prst="snip2DiagRect">
          <a:avLst/>
        </a:prstGeom>
        <a:solidFill>
          <a:srgbClr val="0085CA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698" tIns="0" rIns="200698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Solution 2: Only calculate volume</a:t>
          </a:r>
        </a:p>
      </dsp:txBody>
      <dsp:txXfrm>
        <a:off x="433392" y="2484367"/>
        <a:ext cx="5743908" cy="5411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AC5C46-EAA9-404E-99AA-67E4717BF3BC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4968AC-7D1A-492D-8691-04ACB3055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812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Keeping track of the covariance matrix requires a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×2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matrix inversion</a:t>
                </a:r>
              </a:p>
              <a:p>
                <a:r>
                  <a:rPr lang="en-US" dirty="0"/>
                  <a:t>Knowing the distribution of the matrix allows to derive </a:t>
                </a:r>
                <a:r>
                  <a:rPr lang="en-US" dirty="0" err="1"/>
                  <a:t>w.h.p</a:t>
                </a:r>
                <a:r>
                  <a:rPr lang="en-US" dirty="0"/>
                  <a:t>. bounds on the trace and eigenvalues</a:t>
                </a:r>
              </a:p>
              <a:p>
                <a:r>
                  <a:rPr lang="en-US" dirty="0"/>
                  <a:t>These can in turn be used to bound the success probability of the guessing attack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Keeping track of the covariance matrix requires a </a:t>
                </a:r>
                <a:r>
                  <a:rPr lang="en-US" i="0" dirty="0">
                    <a:latin typeface="Cambria Math" panose="02040503050406030204" pitchFamily="18" charset="0"/>
                  </a:rPr>
                  <a:t>2𝑛×2𝑛 </a:t>
                </a:r>
                <a:r>
                  <a:rPr lang="en-US" dirty="0"/>
                  <a:t>matrix inversion</a:t>
                </a:r>
              </a:p>
              <a:p>
                <a:r>
                  <a:rPr lang="en-US" dirty="0"/>
                  <a:t>Knowing the distribution of the matrix allows to derive </a:t>
                </a:r>
                <a:r>
                  <a:rPr lang="en-US" dirty="0" err="1"/>
                  <a:t>w.h.p</a:t>
                </a:r>
                <a:r>
                  <a:rPr lang="en-US" dirty="0"/>
                  <a:t>. bounds on the trace and eigenvalues</a:t>
                </a:r>
              </a:p>
              <a:p>
                <a:r>
                  <a:rPr lang="en-US" dirty="0"/>
                  <a:t>These can in turn be used to bound the success probability of the guessing attack</a:t>
                </a: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4968AC-7D1A-492D-8691-04ACB305515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164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Keeping track of the covariance matrix requires a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×2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matrix inversion</a:t>
                </a:r>
              </a:p>
              <a:p>
                <a:r>
                  <a:rPr lang="en-US" dirty="0"/>
                  <a:t>Knowing the distribution of the matrix allows to derive </a:t>
                </a:r>
                <a:r>
                  <a:rPr lang="en-US" dirty="0" err="1"/>
                  <a:t>w.h.p</a:t>
                </a:r>
                <a:r>
                  <a:rPr lang="en-US" dirty="0"/>
                  <a:t>. bounds on the trace and eigenvalues</a:t>
                </a:r>
              </a:p>
              <a:p>
                <a:r>
                  <a:rPr lang="en-US" dirty="0"/>
                  <a:t>These can in turn be used to bound the success probability of the guessing attack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Keeping track of the covariance matrix requires a </a:t>
                </a:r>
                <a:r>
                  <a:rPr lang="en-US" i="0" dirty="0">
                    <a:latin typeface="Cambria Math" panose="02040503050406030204" pitchFamily="18" charset="0"/>
                  </a:rPr>
                  <a:t>2𝑛×2𝑛 </a:t>
                </a:r>
                <a:r>
                  <a:rPr lang="en-US" dirty="0"/>
                  <a:t>matrix inversion</a:t>
                </a:r>
              </a:p>
              <a:p>
                <a:r>
                  <a:rPr lang="en-US" dirty="0"/>
                  <a:t>Knowing the distribution of the matrix allows to derive </a:t>
                </a:r>
                <a:r>
                  <a:rPr lang="en-US" dirty="0" err="1"/>
                  <a:t>w.h.p</a:t>
                </a:r>
                <a:r>
                  <a:rPr lang="en-US" dirty="0"/>
                  <a:t>. bounds on the trace and eigenvalues</a:t>
                </a:r>
              </a:p>
              <a:p>
                <a:r>
                  <a:rPr lang="en-US" dirty="0"/>
                  <a:t>These can in turn be used to bound the success probability of the guessing attack</a:t>
                </a: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4968AC-7D1A-492D-8691-04ACB305515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2593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variance of all 2n coordinates is reduced after each hint</a:t>
            </a:r>
          </a:p>
          <a:p>
            <a:r>
              <a:rPr lang="en-US" dirty="0"/>
              <a:t>Hints in Class 1 and Class 2 circuits involve only the n coordinates from the LWE secret</a:t>
            </a:r>
          </a:p>
          <a:p>
            <a:r>
              <a:rPr lang="en-US" dirty="0"/>
              <a:t>So only the variance of these n coordinates is reduced after each hint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As the modulus becomes smaller, hints obtained from decryption have more of an impact on the bit-security for lattice reduction attacks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4968AC-7D1A-492D-8691-04ACB305515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8152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identity circuits, there are a total of 2n eigenvalues that are</a:t>
            </a:r>
          </a:p>
          <a:p>
            <a:r>
              <a:rPr lang="en-US" dirty="0"/>
              <a:t>reduced by obtaining hints</a:t>
            </a:r>
          </a:p>
          <a:p>
            <a:r>
              <a:rPr lang="en-US" dirty="0"/>
              <a:t>• But n of those have relatively larger expectation, while the other n</a:t>
            </a:r>
          </a:p>
          <a:p>
            <a:r>
              <a:rPr lang="en-US" dirty="0"/>
              <a:t>have smaller expectation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4968AC-7D1A-492D-8691-04ACB305515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648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18F21-28E0-9A22-74DD-C2528EBADD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0C5A2E-E82E-2206-8D5F-1DFCF5555B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351166-4E88-87C4-FEED-B656233B1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276C2-2112-441A-A5E4-264D96F8F404}" type="datetime1">
              <a:rPr lang="en-US" smtClean="0"/>
              <a:t>5/4/2024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2B4B09-6804-D39E-D562-24C6D6AB7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1University of Arkansas, 2University of Maryland, 3University of Michigan, 4George Washington University, 5NIST, 6Georgia Institute of Technology, 7Mitre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57A070-A7E8-D383-F131-508CBAB09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B81F3-D877-40AB-B9C6-5DBC3A20D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242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B96E0-CD15-F580-F70B-54CE5C8D0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A1662A-1BFA-A106-3604-32A0AB396A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FE6D73-6816-5222-ADD9-972C23C0B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6B1A4-D118-480A-B840-9A470AD5615B}" type="datetime1">
              <a:rPr lang="en-US" smtClean="0"/>
              <a:t>5/4/2024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D55379-C935-2145-A02F-8192263F8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1University of Arkansas, 2University of Maryland, 3University of Michigan, 4George Washington University, 5NIST, 6Georgia Institute of Technology, 7Mitre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F21A24-0E33-F69A-3133-7FDD75802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B81F3-D877-40AB-B9C6-5DBC3A20D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481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7549A9-82AF-7354-5FE1-50F139401D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1B7B51-1038-48AA-67AD-AD30EF8DF7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320754-CEDF-B235-ED13-350B47F80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E11CB-E94E-4137-A3F9-752818FB2729}" type="datetime1">
              <a:rPr lang="en-US" smtClean="0"/>
              <a:t>5/4/2024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5DC951-5DE6-0085-9149-6642E23B4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1University of Arkansas, 2University of Maryland, 3University of Michigan, 4George Washington University, 5NIST, 6Georgia Institute of Technology, 7Mitre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A36AF6-A824-0C64-A287-614D7D8BC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B81F3-D877-40AB-B9C6-5DBC3A20D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890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47B91-BCEE-A581-C5E3-FACD67292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4E4B26-B079-BA34-7E8A-0BCE281ABC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15002F-912E-CCFF-5B99-07DC5CB8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A3B96-6DAD-4134-B27E-89F68F0BF4E8}" type="datetime1">
              <a:rPr lang="en-US" smtClean="0"/>
              <a:t>5/4/2024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6AEB4-60FC-CCB8-07BF-BF4E863B9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1University of Arkansas, 2University of Maryland, 3University of Michigan, 4George Washington University, 5NIST, 6Georgia Institute of Technology, 7Mitre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BA074F-85C4-3B03-6F30-9C42D0FBA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B81F3-D877-40AB-B9C6-5DBC3A20D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761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17AF4-FBD2-40E8-BAD4-948FCA029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DFC7F3-E61A-F24F-0CC3-61DDB1CC61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93FE9D-BBAE-DB81-A99C-3C7F955C0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B33E6-310C-411B-95AA-3E8A08A97D8D}" type="datetime1">
              <a:rPr lang="en-US" smtClean="0"/>
              <a:t>5/4/2024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CC9546-FE13-90EF-BD24-77F660FFB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1University of Arkansas, 2University of Maryland, 3University of Michigan, 4George Washington University, 5NIST, 6Georgia Institute of Technology, 7Mitre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8B0862-B5E4-B128-6DDB-C3E297177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B81F3-D877-40AB-B9C6-5DBC3A20D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937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D76C8-AB6C-2F25-AC0F-DB109C637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A081FD-CC1B-AF1C-B1F8-04BF5C3B54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0CA0E1-F76C-1E5C-206C-957A529D5A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91A7EE-13BF-D514-2ED7-157ABB00D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95DF6-3951-4944-9C19-38EFF969CAEB}" type="datetime1">
              <a:rPr lang="en-US" smtClean="0"/>
              <a:t>5/4/2024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FE653E-D213-2DC9-86B0-AD1980775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1University of Arkansas, 2University of Maryland, 3University of Michigan, 4George Washington University, 5NIST, 6Georgia Institute of Technology, 7Mitre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DC526E-6840-9726-C5A8-C9CE9C677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B81F3-D877-40AB-B9C6-5DBC3A20D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81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5D8E6-7D7E-D65D-DB24-9638DA4AD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72C8D8-7C91-BCB7-F69B-F5B5B09F70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4B4AF6-DE45-617D-16B4-21DDDF94F5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E0FDFF-2C6D-4BF6-6FE5-28AEDC9656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5E7839-6E08-1882-C90E-F091B6063A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17CB3D-687C-3F29-6DBB-31BB48110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45B44-7A5B-497B-8DEE-C990452A6451}" type="datetime1">
              <a:rPr lang="en-US" smtClean="0"/>
              <a:t>5/4/2024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47DA85-F88F-330F-2933-EBB7EC684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1University of Arkansas, 2University of Maryland, 3University of Michigan, 4George Washington University, 5NIST, 6Georgia Institute of Technology, 7Mitre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795BD2-DCA5-6FF8-5C2D-6BF347C4A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B81F3-D877-40AB-B9C6-5DBC3A20D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486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E3E26-1AC2-D5CE-EBD4-4060D2E3F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2F9376-2EFF-0897-D6ED-402302EB8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055F8-7944-4DFB-B63B-D9C089AE09D3}" type="datetime1">
              <a:rPr lang="en-US" smtClean="0"/>
              <a:t>5/4/2024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22E8F0-FF28-F0A3-7954-7A30A08AA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1University of Arkansas, 2University of Maryland, 3University of Michigan, 4George Washington University, 5NIST, 6Georgia Institute of Technology, 7Mitre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8AFD9F-498C-B0C8-078F-1B9328D13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B81F3-D877-40AB-B9C6-5DBC3A20D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358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0FC5A5-19F1-1E6C-95BA-7A5D2F2B8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1C4F-53CA-44D9-AEB9-167B9A698EA5}" type="datetime1">
              <a:rPr lang="en-US" smtClean="0"/>
              <a:t>5/4/2024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623893-9BEB-ADB4-717A-20F54FE5A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1University of Arkansas, 2University of Maryland, 3University of Michigan, 4George Washington University, 5NIST, 6Georgia Institute of Technology, 7Mitre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D7EA5B-1570-2969-05FB-8CEB5D411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B81F3-D877-40AB-B9C6-5DBC3A20D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507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2EF58-A0B2-2311-E009-8F00873BC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94C845-8DD0-2206-4792-DB351CDA5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6078A9-EEB0-2AC2-6836-4B45F937B6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9D98AF-C7CA-9CC4-963E-6BEC207B1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48CC-E8F4-4711-AC24-B248524BD696}" type="datetime1">
              <a:rPr lang="en-US" smtClean="0"/>
              <a:t>5/4/2024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34D2EA-5A46-6F6D-EA8F-D76DEF7D7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1University of Arkansas, 2University of Maryland, 3University of Michigan, 4George Washington University, 5NIST, 6Georgia Institute of Technology, 7Mitre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9E94F4-FFE8-953E-C00D-071767A75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B81F3-D877-40AB-B9C6-5DBC3A20D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793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E6A9C-CC35-D7D5-96A3-CBECA4605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01F163-1682-6EDB-D190-1EF7F00080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8571A5-4E55-1721-0B31-2B171D5AA6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70EED7-28A3-F6E2-4F2E-3DBCA7A26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F0596-0567-48D3-958E-C225EAC90473}" type="datetime1">
              <a:rPr lang="en-US" smtClean="0"/>
              <a:t>5/4/2024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8CBCC4-93DC-DC7A-7E95-97C9447BC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1University of Arkansas, 2University of Maryland, 3University of Michigan, 4George Washington University, 5NIST, 6Georgia Institute of Technology, 7Mitre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853045-94C6-3B0C-28E1-73CFDDC6A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B81F3-D877-40AB-B9C6-5DBC3A20D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32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2ED987-3B9D-633D-E027-79BBE4CC3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8D6C69-F246-E5F6-BBE2-26C2C20001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853469-05BF-ED49-A6C4-11ADDD07DA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26E9B-4E5B-4EFE-9519-AAC5A37B37B5}" type="datetime1">
              <a:rPr lang="en-US" smtClean="0"/>
              <a:t>5/4/2024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FE2BB0-C23B-DEC9-476E-34BBA08951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1University of Arkansas, 2University of Maryland, 3University of Michigan, 4George Washington University, 5NIST, 6Georgia Institute of Technology, 7Mitre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3B47AC-4CFA-E83B-3A16-8278FCEA83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AB81F3-D877-40AB-B9C6-5DBC3A20D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091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fhe.org/meetups/050-On_the_Concrete_Security_of_Approximate_FHE_Schemes_with_Noise-Flooding_Countermeasures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280.png"/><Relationship Id="rId3" Type="http://schemas.microsoft.com/office/2007/relationships/hdphoto" Target="../media/hdphoto1.wdp"/><Relationship Id="rId7" Type="http://schemas.openxmlformats.org/officeDocument/2006/relationships/image" Target="../media/image29.svg"/><Relationship Id="rId12" Type="http://schemas.openxmlformats.org/officeDocument/2006/relationships/image" Target="../media/image270.png"/><Relationship Id="rId2" Type="http://schemas.openxmlformats.org/officeDocument/2006/relationships/image" Target="../media/image25.pn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svg"/><Relationship Id="rId5" Type="http://schemas.openxmlformats.org/officeDocument/2006/relationships/image" Target="../media/image27.png"/><Relationship Id="rId15" Type="http://schemas.openxmlformats.org/officeDocument/2006/relationships/image" Target="../media/image300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svg"/><Relationship Id="rId1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https://www/homomorphicencryption.org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hkippen@umd.edu" TargetMode="External"/><Relationship Id="rId2" Type="http://schemas.openxmlformats.org/officeDocument/2006/relationships/hyperlink" Target="https://ia.cr/2024/424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0.gif"/><Relationship Id="rId4" Type="http://schemas.openxmlformats.org/officeDocument/2006/relationships/hyperlink" Target="mailto:hunterkipt@gmail.co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13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B9D51-D8AE-1DF7-6224-7840CEF60B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9145"/>
            <a:ext cx="9673652" cy="2387600"/>
          </a:xfrm>
        </p:spPr>
        <p:txBody>
          <a:bodyPr>
            <a:normAutofit/>
          </a:bodyPr>
          <a:lstStyle/>
          <a:p>
            <a:pPr algn="l"/>
            <a:r>
              <a:rPr lang="en-US" sz="4800" dirty="0"/>
              <a:t>On the Concrete Security of Approximate FHE Schemes with Noise-Flooding Countermeasures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DCDEE4-3182-DF12-92B4-CE872E772D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85392"/>
            <a:ext cx="9144000" cy="191525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spcBef>
                <a:spcPts val="0"/>
              </a:spcBef>
            </a:pPr>
            <a:r>
              <a:rPr lang="en-US" dirty="0">
                <a:cs typeface="Calibri"/>
              </a:rPr>
              <a:t>Flavio Bergamaschi, Anamaria </a:t>
            </a:r>
            <a:r>
              <a:rPr lang="en-US" dirty="0" err="1">
                <a:cs typeface="Calibri"/>
              </a:rPr>
              <a:t>Costache</a:t>
            </a:r>
            <a:r>
              <a:rPr lang="en-US" dirty="0">
                <a:cs typeface="Calibri"/>
              </a:rPr>
              <a:t>, Dana </a:t>
            </a:r>
            <a:r>
              <a:rPr lang="en-US" dirty="0" err="1">
                <a:cs typeface="Calibri"/>
              </a:rPr>
              <a:t>Dachman</a:t>
            </a:r>
            <a:r>
              <a:rPr lang="en-US" dirty="0">
                <a:cs typeface="Calibri"/>
              </a:rPr>
              <a:t>-Soled,</a:t>
            </a:r>
          </a:p>
          <a:p>
            <a:pPr algn="l">
              <a:spcBef>
                <a:spcPts val="0"/>
              </a:spcBef>
            </a:pPr>
            <a:r>
              <a:rPr lang="en-US" b="1" dirty="0">
                <a:cs typeface="Calibri"/>
              </a:rPr>
              <a:t>Hunter Kippen, </a:t>
            </a:r>
            <a:r>
              <a:rPr lang="en-US" dirty="0">
                <a:cs typeface="Calibri"/>
              </a:rPr>
              <a:t>Lucas </a:t>
            </a:r>
            <a:r>
              <a:rPr lang="en-US" dirty="0" err="1">
                <a:cs typeface="Calibri"/>
              </a:rPr>
              <a:t>LaBuff</a:t>
            </a:r>
            <a:r>
              <a:rPr lang="en-US" dirty="0">
                <a:cs typeface="Calibri"/>
              </a:rPr>
              <a:t>, and Rui Tang</a:t>
            </a:r>
          </a:p>
          <a:p>
            <a:pPr algn="l">
              <a:spcBef>
                <a:spcPts val="0"/>
              </a:spcBef>
            </a:pPr>
            <a:endParaRPr lang="en-US" dirty="0">
              <a:cs typeface="Calibri"/>
            </a:endParaRP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cs typeface="Calibri"/>
              </a:rPr>
              <a:t>50</a:t>
            </a:r>
            <a:r>
              <a:rPr lang="en-US" baseline="30000" dirty="0">
                <a:solidFill>
                  <a:schemeClr val="bg2">
                    <a:lumMod val="50000"/>
                  </a:schemeClr>
                </a:solidFill>
                <a:cs typeface="Calibri"/>
              </a:rPr>
              <a:t>th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cs typeface="Calibri"/>
              </a:rPr>
              <a:t>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FHE.org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cs typeface="Calibri"/>
              </a:rPr>
              <a:t> Meetup—May 2</a:t>
            </a:r>
            <a:r>
              <a:rPr lang="en-US" baseline="30000" dirty="0">
                <a:solidFill>
                  <a:schemeClr val="bg2">
                    <a:lumMod val="50000"/>
                  </a:schemeClr>
                </a:solidFill>
                <a:cs typeface="Calibri"/>
              </a:rPr>
              <a:t>nd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cs typeface="Calibri"/>
              </a:rPr>
              <a:t> 2024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9E80A14-5637-554D-3A6D-A9152A098FD5}"/>
              </a:ext>
            </a:extLst>
          </p:cNvPr>
          <p:cNvGrpSpPr/>
          <p:nvPr/>
        </p:nvGrpSpPr>
        <p:grpSpPr>
          <a:xfrm>
            <a:off x="633911" y="5041718"/>
            <a:ext cx="10924178" cy="1161375"/>
            <a:chOff x="689499" y="4988452"/>
            <a:chExt cx="10924178" cy="1161375"/>
          </a:xfrm>
        </p:grpSpPr>
        <p:pic>
          <p:nvPicPr>
            <p:cNvPr id="7170" name="Picture 2" descr="University of Maryland Primary logo">
              <a:extLst>
                <a:ext uri="{FF2B5EF4-FFF2-40B4-BE49-F238E27FC236}">
                  <a16:creationId xmlns:a16="http://schemas.microsoft.com/office/drawing/2014/main" id="{CA7D1552-DA48-4DF4-175C-389FA80F16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499" y="4988452"/>
              <a:ext cx="3480047" cy="1161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2" name="Picture 4" descr="Explore Intel's Visual Brand Identity">
              <a:extLst>
                <a:ext uri="{FF2B5EF4-FFF2-40B4-BE49-F238E27FC236}">
                  <a16:creationId xmlns:a16="http://schemas.microsoft.com/office/drawing/2014/main" id="{3C8010EA-7085-F64E-3B7C-5158AF9FF7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6999" y="5176029"/>
              <a:ext cx="1334609" cy="7507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294D51B7-D98D-E0AB-C948-C993E9E3C38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695"/>
            <a:stretch/>
          </p:blipFill>
          <p:spPr bwMode="auto">
            <a:xfrm>
              <a:off x="6019061" y="5302350"/>
              <a:ext cx="5594616" cy="5214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B468216-387B-0ADE-FBE8-F92DDD03CEDD}"/>
              </a:ext>
            </a:extLst>
          </p:cNvPr>
          <p:cNvCxnSpPr>
            <a:cxnSpLocks/>
          </p:cNvCxnSpPr>
          <p:nvPr/>
        </p:nvCxnSpPr>
        <p:spPr>
          <a:xfrm>
            <a:off x="879643" y="3869404"/>
            <a:ext cx="10432715" cy="0"/>
          </a:xfrm>
          <a:prstGeom prst="line">
            <a:avLst/>
          </a:prstGeom>
          <a:ln w="28575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7512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29C8C-D2D7-F2FC-B18C-0CA852112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Attack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CBB06C-05DF-07C9-7BFD-4C32F4609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B81F3-D877-40AB-B9C6-5DBC3A20DFE8}" type="slidenum">
              <a:rPr lang="en-US" smtClean="0"/>
              <a:t>10</a:t>
            </a:fld>
            <a:endParaRPr lang="en-US" dirty="0"/>
          </a:p>
        </p:txBody>
      </p:sp>
      <p:pic>
        <p:nvPicPr>
          <p:cNvPr id="3076" name="Picture 4" descr="What is Azure Key Vault? | Ammar Hasayen">
            <a:extLst>
              <a:ext uri="{FF2B5EF4-FFF2-40B4-BE49-F238E27FC236}">
                <a16:creationId xmlns:a16="http://schemas.microsoft.com/office/drawing/2014/main" id="{DBB4AEF2-2915-9942-A129-C8D31E809C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756" b="97507" l="8228" r="90295">
                        <a14:foregroundMark x1="49578" y1="9141" x2="49578" y2="9141"/>
                        <a14:foregroundMark x1="46624" y1="61219" x2="46624" y2="61219"/>
                        <a14:foregroundMark x1="46203" y1="55125" x2="46203" y2="63435"/>
                        <a14:foregroundMark x1="46203" y1="63435" x2="46203" y2="63435"/>
                        <a14:foregroundMark x1="47257" y1="55956" x2="46203" y2="65651"/>
                        <a14:foregroundMark x1="47046" y1="53740" x2="47046" y2="62050"/>
                        <a14:foregroundMark x1="47890" y1="52355" x2="47890" y2="68421"/>
                        <a14:foregroundMark x1="25949" y1="71745" x2="61181" y2="72853"/>
                        <a14:foregroundMark x1="61181" y1="72853" x2="76582" y2="67036"/>
                        <a14:foregroundMark x1="76582" y1="67036" x2="84177" y2="80886"/>
                        <a14:foregroundMark x1="84177" y1="80886" x2="74051" y2="90028"/>
                        <a14:foregroundMark x1="74051" y1="90028" x2="70464" y2="79778"/>
                        <a14:foregroundMark x1="86287" y1="58726" x2="86709" y2="83934"/>
                        <a14:foregroundMark x1="86709" y1="83934" x2="83122" y2="97507"/>
                        <a14:foregroundMark x1="83122" y1="97507" x2="83122" y2="97507"/>
                        <a14:foregroundMark x1="90717" y1="58726" x2="90084" y2="96122"/>
                        <a14:foregroundMark x1="27848" y1="73684" x2="43460" y2="73684"/>
                        <a14:foregroundMark x1="43460" y1="73684" x2="50844" y2="74238"/>
                        <a14:foregroundMark x1="29236" y1="80609" x2="27215" y2="91413"/>
                        <a14:foregroundMark x1="30169" y1="75623" x2="29236" y2="80609"/>
                        <a14:foregroundMark x1="27215" y1="91413" x2="22574" y2="93352"/>
                        <a14:foregroundMark x1="27215" y1="72022" x2="20675" y2="67867"/>
                        <a14:foregroundMark x1="18987" y1="67867" x2="18143" y2="67867"/>
                        <a14:foregroundMark x1="15612" y1="65651" x2="16878" y2="74515"/>
                        <a14:foregroundMark x1="15612" y1="73684" x2="12658" y2="87258"/>
                        <a14:foregroundMark x1="12658" y1="87258" x2="21941" y2="95568"/>
                        <a14:foregroundMark x1="21941" y1="95568" x2="21941" y2="95568"/>
                        <a14:foregroundMark x1="27004" y1="68421" x2="25949" y2="66759"/>
                        <a14:foregroundMark x1="25949" y1="66759" x2="25738" y2="65928"/>
                        <a14:foregroundMark x1="8650" y1="73407" x2="8650" y2="73407"/>
                        <a14:foregroundMark x1="8228" y1="74792" x2="8228" y2="74792"/>
                        <a14:foregroundMark x1="8439" y1="74792" x2="12447" y2="77562"/>
                        <a14:foregroundMark x1="81435" y1="60665" x2="81435" y2="60665"/>
                        <a14:foregroundMark x1="81435" y1="60665" x2="82278" y2="68421"/>
                        <a14:foregroundMark x1="80802" y1="89197" x2="81435" y2="92244"/>
                        <a14:foregroundMark x1="61392" y1="92244" x2="61392" y2="92244"/>
                        <a14:foregroundMark x1="61392" y1="91967" x2="62658" y2="91136"/>
                        <a14:foregroundMark x1="64346" y1="78947" x2="63291" y2="73684"/>
                        <a14:foregroundMark x1="21730" y1="90028" x2="19620" y2="72022"/>
                        <a14:foregroundMark x1="20464" y1="75346" x2="20464" y2="75346"/>
                        <a14:foregroundMark x1="33544" y1="80886" x2="33544" y2="80886"/>
                        <a14:foregroundMark x1="32278" y1="79778" x2="32278" y2="79778"/>
                        <a14:foregroundMark x1="32700" y1="80055" x2="32700" y2="80055"/>
                        <a14:foregroundMark x1="32278" y1="80332" x2="32278" y2="80332"/>
                        <a14:backgroundMark x1="20464" y1="67590" x2="20464" y2="67590"/>
                        <a14:backgroundMark x1="20675" y1="67867" x2="20675" y2="67867"/>
                        <a14:backgroundMark x1="21097" y1="67867" x2="21097" y2="67867"/>
                        <a14:backgroundMark x1="32700" y1="80609" x2="32700" y2="80609"/>
                        <a14:backgroundMark x1="33122" y1="81163" x2="33122" y2="811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045" y="1012496"/>
            <a:ext cx="1963942" cy="1495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ata Center PNG Transparent Images | PNG All">
            <a:extLst>
              <a:ext uri="{FF2B5EF4-FFF2-40B4-BE49-F238E27FC236}">
                <a16:creationId xmlns:a16="http://schemas.microsoft.com/office/drawing/2014/main" id="{423C7EC0-27C2-0001-E3A2-0F9CCA6DC3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894" y="3978139"/>
            <a:ext cx="2253633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Female User Icon Clip Art at Clker.com - vector clip art online, royalty free &amp; public domain">
            <a:extLst>
              <a:ext uri="{FF2B5EF4-FFF2-40B4-BE49-F238E27FC236}">
                <a16:creationId xmlns:a16="http://schemas.microsoft.com/office/drawing/2014/main" id="{E38726CD-B472-6350-C641-5EF95809D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580" y="4405281"/>
            <a:ext cx="1371600" cy="1373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sk">
            <a:extLst>
              <a:ext uri="{FF2B5EF4-FFF2-40B4-BE49-F238E27FC236}">
                <a16:creationId xmlns:a16="http://schemas.microsoft.com/office/drawing/2014/main" id="{E16C1D5D-5EB1-C582-3054-4A7197F22618}"/>
              </a:ext>
            </a:extLst>
          </p:cNvPr>
          <p:cNvGrpSpPr/>
          <p:nvPr/>
        </p:nvGrpSpPr>
        <p:grpSpPr>
          <a:xfrm>
            <a:off x="7143493" y="1876197"/>
            <a:ext cx="497750" cy="773717"/>
            <a:chOff x="2730878" y="2587936"/>
            <a:chExt cx="497750" cy="773717"/>
          </a:xfrm>
        </p:grpSpPr>
        <p:pic>
          <p:nvPicPr>
            <p:cNvPr id="6" name="Graphic 5" descr="Old Key outline">
              <a:extLst>
                <a:ext uri="{FF2B5EF4-FFF2-40B4-BE49-F238E27FC236}">
                  <a16:creationId xmlns:a16="http://schemas.microsoft.com/office/drawing/2014/main" id="{4281D2AC-F154-9896-CB4D-D1174233881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743996" y="2587936"/>
              <a:ext cx="484632" cy="484632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D4033EC-1AAE-F995-39CF-D5FA0FE2E902}"/>
                </a:ext>
              </a:extLst>
            </p:cNvPr>
            <p:cNvSpPr txBox="1"/>
            <p:nvPr/>
          </p:nvSpPr>
          <p:spPr>
            <a:xfrm>
              <a:off x="2730878" y="2961543"/>
              <a:ext cx="40267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solidFill>
                    <a:srgbClr val="ED4747"/>
                  </a:solidFill>
                </a:rPr>
                <a:t>sk</a:t>
              </a:r>
              <a:endParaRPr lang="en-US" dirty="0">
                <a:solidFill>
                  <a:srgbClr val="ED4747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10DB946-0752-A4FE-8D47-E06A3657DB98}"/>
              </a:ext>
            </a:extLst>
          </p:cNvPr>
          <p:cNvGrpSpPr/>
          <p:nvPr/>
        </p:nvGrpSpPr>
        <p:grpSpPr>
          <a:xfrm>
            <a:off x="3520788" y="5099734"/>
            <a:ext cx="484632" cy="779445"/>
            <a:chOff x="3208150" y="2536775"/>
            <a:chExt cx="484632" cy="779445"/>
          </a:xfrm>
        </p:grpSpPr>
        <p:pic>
          <p:nvPicPr>
            <p:cNvPr id="9" name="Unlocked lock 2" descr="Unlock outline">
              <a:extLst>
                <a:ext uri="{FF2B5EF4-FFF2-40B4-BE49-F238E27FC236}">
                  <a16:creationId xmlns:a16="http://schemas.microsoft.com/office/drawing/2014/main" id="{51DFA9AF-3124-6558-C919-BE65780060A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208150" y="2536775"/>
              <a:ext cx="484632" cy="48463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A69464F-D5E0-307B-DDB5-64E8CE80ED19}"/>
                </a:ext>
              </a:extLst>
            </p:cNvPr>
            <p:cNvSpPr txBox="1"/>
            <p:nvPr/>
          </p:nvSpPr>
          <p:spPr>
            <a:xfrm>
              <a:off x="3237788" y="2916110"/>
              <a:ext cx="4363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0085CA"/>
                  </a:solidFill>
                </a:rPr>
                <a:t>pk</a:t>
              </a:r>
              <a:endParaRPr lang="en-US" dirty="0">
                <a:solidFill>
                  <a:srgbClr val="0085CA"/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001D56F-D8D0-FCBF-C876-476219325673}"/>
              </a:ext>
            </a:extLst>
          </p:cNvPr>
          <p:cNvGrpSpPr/>
          <p:nvPr/>
        </p:nvGrpSpPr>
        <p:grpSpPr>
          <a:xfrm>
            <a:off x="10242600" y="5390075"/>
            <a:ext cx="484632" cy="671284"/>
            <a:chOff x="9561388" y="2636495"/>
            <a:chExt cx="484632" cy="671284"/>
          </a:xfrm>
        </p:grpSpPr>
        <p:pic>
          <p:nvPicPr>
            <p:cNvPr id="13" name="Big aes key 1" descr="Key with solid fill">
              <a:extLst>
                <a:ext uri="{FF2B5EF4-FFF2-40B4-BE49-F238E27FC236}">
                  <a16:creationId xmlns:a16="http://schemas.microsoft.com/office/drawing/2014/main" id="{B6DC66BF-C8A8-6933-4C5C-8B9476BFA1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/>
          </p:blipFill>
          <p:spPr>
            <a:xfrm>
              <a:off x="9561388" y="2636495"/>
              <a:ext cx="484632" cy="484632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6EA5396-4BD5-16D5-AA6F-964F6AB034E5}"/>
                </a:ext>
              </a:extLst>
            </p:cNvPr>
            <p:cNvSpPr txBox="1"/>
            <p:nvPr/>
          </p:nvSpPr>
          <p:spPr>
            <a:xfrm>
              <a:off x="9588741" y="2907669"/>
              <a:ext cx="4299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64DD17"/>
                  </a:solidFill>
                </a:rPr>
                <a:t>ek</a:t>
              </a:r>
              <a:endParaRPr lang="en-US" dirty="0">
                <a:solidFill>
                  <a:srgbClr val="64DD17"/>
                </a:solidFill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F6044C30-0A39-53DA-ED2F-E8B24BEDF62B}"/>
              </a:ext>
            </a:extLst>
          </p:cNvPr>
          <p:cNvSpPr txBox="1"/>
          <p:nvPr/>
        </p:nvSpPr>
        <p:spPr>
          <a:xfrm>
            <a:off x="5600397" y="674306"/>
            <a:ext cx="13653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Key store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1994080-EBAE-EDAA-42E9-C698987E5D4D}"/>
              </a:ext>
            </a:extLst>
          </p:cNvPr>
          <p:cNvSpPr txBox="1"/>
          <p:nvPr/>
        </p:nvSpPr>
        <p:spPr>
          <a:xfrm>
            <a:off x="8913491" y="3630943"/>
            <a:ext cx="13894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Evaluator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361D73E-1E78-448E-4CF0-4A30E2EC8350}"/>
              </a:ext>
            </a:extLst>
          </p:cNvPr>
          <p:cNvCxnSpPr>
            <a:cxnSpLocks/>
          </p:cNvCxnSpPr>
          <p:nvPr/>
        </p:nvCxnSpPr>
        <p:spPr>
          <a:xfrm>
            <a:off x="4160752" y="5296277"/>
            <a:ext cx="4141276" cy="0"/>
          </a:xfrm>
          <a:prstGeom prst="straightConnector1">
            <a:avLst/>
          </a:prstGeom>
          <a:ln w="38100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4169520E-25F2-CDD9-3148-0403859D4DF1}"/>
              </a:ext>
            </a:extLst>
          </p:cNvPr>
          <p:cNvSpPr txBox="1"/>
          <p:nvPr/>
        </p:nvSpPr>
        <p:spPr>
          <a:xfrm>
            <a:off x="2495704" y="3905104"/>
            <a:ext cx="772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User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B1BA329-97B7-96CB-F341-F76E53467E61}"/>
              </a:ext>
            </a:extLst>
          </p:cNvPr>
          <p:cNvGrpSpPr/>
          <p:nvPr/>
        </p:nvGrpSpPr>
        <p:grpSpPr>
          <a:xfrm>
            <a:off x="4165939" y="4658460"/>
            <a:ext cx="4141276" cy="461665"/>
            <a:chOff x="4165939" y="4658460"/>
            <a:chExt cx="4141276" cy="461665"/>
          </a:xfrm>
        </p:grpSpPr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5607A56B-B253-9830-9716-82FB524E8C18}"/>
                </a:ext>
              </a:extLst>
            </p:cNvPr>
            <p:cNvCxnSpPr>
              <a:cxnSpLocks/>
            </p:cNvCxnSpPr>
            <p:nvPr/>
          </p:nvCxnSpPr>
          <p:spPr>
            <a:xfrm>
              <a:off x="4165939" y="4887362"/>
              <a:ext cx="4141276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0613ABA0-BA37-D9CC-55E4-3B805EBB142A}"/>
                    </a:ext>
                  </a:extLst>
                </p:cNvPr>
                <p:cNvSpPr txBox="1"/>
                <p:nvPr/>
              </p:nvSpPr>
              <p:spPr>
                <a:xfrm>
                  <a:off x="5551523" y="4658460"/>
                  <a:ext cx="1088951" cy="461665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𝑐𝑡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𝒞</m:t>
                            </m:r>
                          </m:e>
                        </m:d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0613ABA0-BA37-D9CC-55E4-3B805EBB142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51523" y="4658460"/>
                  <a:ext cx="1088951" cy="461665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F35E0A6-429C-3841-7E33-056DEE01C292}"/>
                  </a:ext>
                </a:extLst>
              </p:cNvPr>
              <p:cNvSpPr txBox="1"/>
              <p:nvPr/>
            </p:nvSpPr>
            <p:spPr>
              <a:xfrm>
                <a:off x="2093474" y="5945731"/>
                <a:ext cx="2091342" cy="3978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𝐸𝑛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85CA"/>
                              </a:solidFill>
                              <a:latin typeface="Cambria Math" panose="02040503050406030204" pitchFamily="18" charset="0"/>
                            </a:rPr>
                            <m:t>𝑝𝑘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F35E0A6-429C-3841-7E33-056DEE01C2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3474" y="5945731"/>
                <a:ext cx="2091342" cy="397866"/>
              </a:xfrm>
              <a:prstGeom prst="rect">
                <a:avLst/>
              </a:prstGeom>
              <a:blipFill>
                <a:blip r:embed="rId13"/>
                <a:stretch>
                  <a:fillRect l="-2332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75B4CC8-366B-DA9B-B841-E3C29CB0FCDB}"/>
              </a:ext>
            </a:extLst>
          </p:cNvPr>
          <p:cNvCxnSpPr/>
          <p:nvPr/>
        </p:nvCxnSpPr>
        <p:spPr>
          <a:xfrm flipV="1">
            <a:off x="3259055" y="2360829"/>
            <a:ext cx="2026990" cy="204445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E5738C2-0B79-9D92-F426-17E90437706E}"/>
                  </a:ext>
                </a:extLst>
              </p:cNvPr>
              <p:cNvSpPr txBox="1"/>
              <p:nvPr/>
            </p:nvSpPr>
            <p:spPr>
              <a:xfrm>
                <a:off x="3709025" y="3469521"/>
                <a:ext cx="451727" cy="36933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E5738C2-0B79-9D92-F426-17E9043770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9025" y="3469521"/>
                <a:ext cx="451727" cy="369332"/>
              </a:xfrm>
              <a:prstGeom prst="rect">
                <a:avLst/>
              </a:prstGeom>
              <a:blipFill>
                <a:blip r:embed="rId14"/>
                <a:stretch>
                  <a:fillRect l="-8000" r="-1333"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roup 35">
            <a:extLst>
              <a:ext uri="{FF2B5EF4-FFF2-40B4-BE49-F238E27FC236}">
                <a16:creationId xmlns:a16="http://schemas.microsoft.com/office/drawing/2014/main" id="{90EDCF50-013B-8782-2678-C64CB6F130DF}"/>
              </a:ext>
            </a:extLst>
          </p:cNvPr>
          <p:cNvGrpSpPr/>
          <p:nvPr/>
        </p:nvGrpSpPr>
        <p:grpSpPr>
          <a:xfrm>
            <a:off x="3763104" y="2649914"/>
            <a:ext cx="3699744" cy="2044452"/>
            <a:chOff x="3763104" y="2649914"/>
            <a:chExt cx="3699744" cy="2044452"/>
          </a:xfrm>
        </p:grpSpPr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D2EF53E9-E3B9-2C24-D9B9-8B548B1ADCBF}"/>
                </a:ext>
              </a:extLst>
            </p:cNvPr>
            <p:cNvCxnSpPr/>
            <p:nvPr/>
          </p:nvCxnSpPr>
          <p:spPr>
            <a:xfrm flipV="1">
              <a:off x="3763104" y="2649914"/>
              <a:ext cx="2026990" cy="2044452"/>
            </a:xfrm>
            <a:prstGeom prst="straightConnector1">
              <a:avLst/>
            </a:prstGeom>
            <a:ln w="38100">
              <a:headEnd type="triangl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6D9E047E-CF5E-A7AD-D74C-D4088919B776}"/>
                    </a:ext>
                  </a:extLst>
                </p:cNvPr>
                <p:cNvSpPr txBox="1"/>
                <p:nvPr/>
              </p:nvSpPr>
              <p:spPr>
                <a:xfrm>
                  <a:off x="4392199" y="3451262"/>
                  <a:ext cx="3070649" cy="416845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𝐷𝑒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ED4747"/>
                                </a:solidFill>
                                <a:latin typeface="Cambria Math" panose="02040503050406030204" pitchFamily="18" charset="0"/>
                              </a:rPr>
                              <m:t>𝑠𝑘</m:t>
                            </m:r>
                          </m:sub>
                        </m:sSub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𝓝</m:t>
                        </m:r>
                        <m:d>
                          <m:d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p>
                              <m:sSup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𝝈</m:t>
                                </m:r>
                              </m:e>
                              <m:sup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6D9E047E-CF5E-A7AD-D74C-D4088919B77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92199" y="3451262"/>
                  <a:ext cx="3070649" cy="416845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BEE1D2B-2FBE-8881-A5F5-AE00BAD21898}"/>
                  </a:ext>
                </a:extLst>
              </p:cNvPr>
              <p:cNvSpPr txBox="1"/>
              <p:nvPr/>
            </p:nvSpPr>
            <p:spPr>
              <a:xfrm>
                <a:off x="5870778" y="5116265"/>
                <a:ext cx="451727" cy="36933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BEE1D2B-2FBE-8881-A5F5-AE00BAD218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0778" y="5116265"/>
                <a:ext cx="451727" cy="369332"/>
              </a:xfrm>
              <a:prstGeom prst="rect">
                <a:avLst/>
              </a:prstGeom>
              <a:blipFill>
                <a:blip r:embed="rId16"/>
                <a:stretch>
                  <a:fillRect l="-8108" r="-2703"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3326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2" grpId="0" animBg="1"/>
      <p:bldP spid="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96F9E-B1E8-ED9F-54F8-C348A69AF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Analyzing Fresh Decryptions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48D046-8B3C-30EA-EDFB-B15785D624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 the decryption equation again (again)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6B4932-04AD-2898-21CA-CDB8C1A68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B81F3-D877-40AB-B9C6-5DBC3A20DFE8}" type="slidenum">
              <a:rPr lang="en-US" smtClean="0"/>
              <a:t>11</a:t>
            </a:fld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4788571-760F-D2DD-65CC-20C9AB090FEC}"/>
              </a:ext>
            </a:extLst>
          </p:cNvPr>
          <p:cNvCxnSpPr/>
          <p:nvPr/>
        </p:nvCxnSpPr>
        <p:spPr>
          <a:xfrm flipV="1">
            <a:off x="7009783" y="2886925"/>
            <a:ext cx="0" cy="20596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11C5776-E0DC-7BD6-C8E7-AEA1E640C658}"/>
                  </a:ext>
                </a:extLst>
              </p:cNvPr>
              <p:cNvSpPr txBox="1"/>
              <p:nvPr/>
            </p:nvSpPr>
            <p:spPr>
              <a:xfrm>
                <a:off x="2025729" y="2539556"/>
                <a:ext cx="7710957" cy="7861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>
                          <a:solidFill>
                            <a:srgbClr val="0085C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𝓝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srgbClr val="0085C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srgbClr val="0085C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2400" b="1" i="1">
                              <a:solidFill>
                                <a:srgbClr val="0085C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sSup>
                            <m:sSupPr>
                              <m:ctrlPr>
                                <a:rPr lang="en-US" sz="2400" b="1" i="1">
                                  <a:solidFill>
                                    <a:srgbClr val="0085CA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solidFill>
                                    <a:srgbClr val="0085CA"/>
                                  </a:solidFill>
                                  <a:latin typeface="Cambria Math" panose="02040503050406030204" pitchFamily="18" charset="0"/>
                                </a:rPr>
                                <m:t>𝝈</m:t>
                              </m:r>
                            </m:e>
                            <m:sup>
                              <m:r>
                                <a:rPr lang="en-US" sz="2400" b="1" i="1">
                                  <a:solidFill>
                                    <a:srgbClr val="0085CA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m:rPr>
                          <m:aln/>
                        </m:rP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>
                          <a:solidFill>
                            <a:srgbClr val="0085C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𝓝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srgbClr val="0085C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srgbClr val="0085C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2400" b="1" i="1">
                              <a:solidFill>
                                <a:srgbClr val="0085C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sSup>
                            <m:sSupPr>
                              <m:ctrlPr>
                                <a:rPr lang="en-US" sz="2400" b="1" i="1">
                                  <a:solidFill>
                                    <a:srgbClr val="0085CA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solidFill>
                                    <a:srgbClr val="0085CA"/>
                                  </a:solidFill>
                                  <a:latin typeface="Cambria Math" panose="02040503050406030204" pitchFamily="18" charset="0"/>
                                </a:rPr>
                                <m:t>𝝈</m:t>
                              </m:r>
                            </m:e>
                            <m:sup>
                              <m:r>
                                <a:rPr lang="en-US" sz="2400" b="1" i="1">
                                  <a:solidFill>
                                    <a:srgbClr val="0085CA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br>
                  <a:rPr lang="en-US" sz="2400" b="1" dirty="0">
                    <a:solidFill>
                      <a:srgbClr val="0085CA"/>
                    </a:solidFill>
                  </a:rPr>
                </a:br>
                <a:endParaRPr lang="en-US" sz="2400" b="1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11C5776-E0DC-7BD6-C8E7-AEA1E640C6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5729" y="2539556"/>
                <a:ext cx="7710957" cy="78617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3768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96F9E-B1E8-ED9F-54F8-C348A69AF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Analyzing Fresh Decryptions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48D046-8B3C-30EA-EDFB-B15785D624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 the decryption equation again (again)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6B4932-04AD-2898-21CA-CDB8C1A68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B81F3-D877-40AB-B9C6-5DBC3A20DFE8}" type="slidenum">
              <a:rPr lang="en-US" smtClean="0"/>
              <a:t>12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11C5776-E0DC-7BD6-C8E7-AEA1E640C658}"/>
                  </a:ext>
                </a:extLst>
              </p:cNvPr>
              <p:cNvSpPr txBox="1"/>
              <p:nvPr/>
            </p:nvSpPr>
            <p:spPr>
              <a:xfrm>
                <a:off x="1143392" y="2545698"/>
                <a:ext cx="9490932" cy="12030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>
                          <a:solidFill>
                            <a:srgbClr val="0085C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𝓝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srgbClr val="0085C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srgbClr val="0085C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2400" b="1" i="1">
                              <a:solidFill>
                                <a:srgbClr val="0085C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sSup>
                            <m:sSupPr>
                              <m:ctrlPr>
                                <a:rPr lang="en-US" sz="2400" b="1" i="1">
                                  <a:solidFill>
                                    <a:srgbClr val="0085CA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solidFill>
                                    <a:srgbClr val="0085CA"/>
                                  </a:solidFill>
                                  <a:latin typeface="Cambria Math" panose="02040503050406030204" pitchFamily="18" charset="0"/>
                                </a:rPr>
                                <m:t>𝝈</m:t>
                              </m:r>
                            </m:e>
                            <m:sup>
                              <m:r>
                                <a:rPr lang="en-US" sz="2400" b="1" i="1">
                                  <a:solidFill>
                                    <a:srgbClr val="0085CA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m:rPr>
                          <m:aln/>
                        </m:rP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>
                          <a:solidFill>
                            <a:srgbClr val="0085C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𝓝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srgbClr val="0085C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srgbClr val="0085C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2400" b="1" i="1">
                              <a:solidFill>
                                <a:srgbClr val="0085C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sSup>
                            <m:sSupPr>
                              <m:ctrlPr>
                                <a:rPr lang="en-US" sz="2400" b="1" i="1">
                                  <a:solidFill>
                                    <a:srgbClr val="0085CA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solidFill>
                                    <a:srgbClr val="0085CA"/>
                                  </a:solidFill>
                                  <a:latin typeface="Cambria Math" panose="02040503050406030204" pitchFamily="18" charset="0"/>
                                </a:rPr>
                                <m:t>𝝈</m:t>
                              </m:r>
                            </m:e>
                            <m:sup>
                              <m:r>
                                <a:rPr lang="en-US" sz="2400" b="1" i="1">
                                  <a:solidFill>
                                    <a:srgbClr val="0085CA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</m:oMath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𝒄</m:t>
                      </m:r>
                      <m:r>
                        <m:rPr>
                          <m:aln/>
                        </m:rP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i="1">
                          <a:solidFill>
                            <a:srgbClr val="ED4747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>
                          <a:solidFill>
                            <a:srgbClr val="0085CA"/>
                          </a:solidFill>
                          <a:latin typeface="Cambria Math" panose="02040503050406030204" pitchFamily="18" charset="0"/>
                        </a:rPr>
                        <m:t>𝓝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srgbClr val="0085CA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srgbClr val="0085CA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2400" b="1" i="1">
                              <a:solidFill>
                                <a:srgbClr val="0085CA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p>
                            <m:sSupPr>
                              <m:ctrlPr>
                                <a:rPr lang="en-US" sz="2400" b="1" i="1">
                                  <a:solidFill>
                                    <a:srgbClr val="0085CA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solidFill>
                                    <a:srgbClr val="0085CA"/>
                                  </a:solidFill>
                                  <a:latin typeface="Cambria Math" panose="02040503050406030204" pitchFamily="18" charset="0"/>
                                </a:rPr>
                                <m:t>𝝈</m:t>
                              </m:r>
                            </m:e>
                            <m:sup>
                              <m:r>
                                <a:rPr lang="en-US" sz="2400" b="1" i="1">
                                  <a:solidFill>
                                    <a:srgbClr val="0085CA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b="1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11C5776-E0DC-7BD6-C8E7-AEA1E640C6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392" y="2545698"/>
                <a:ext cx="9490932" cy="1203022"/>
              </a:xfrm>
              <a:prstGeom prst="rect">
                <a:avLst/>
              </a:prstGeom>
              <a:blipFill>
                <a:blip r:embed="rId2"/>
                <a:stretch>
                  <a:fillRect r="-7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99458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96F9E-B1E8-ED9F-54F8-C348A69AF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Analyzing Fresh Decryptions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48D046-8B3C-30EA-EDFB-B15785D624D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Consider the decryption equation again (again)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No wrap-around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i="1" dirty="0">
                    <a:solidFill>
                      <a:srgbClr val="0085CA"/>
                    </a:solidFill>
                  </a:rPr>
                  <a:t>Approximate</a:t>
                </a:r>
                <a:r>
                  <a:rPr lang="en-US" dirty="0"/>
                  <a:t> hint 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d>
                          <m:dPr>
                            <m:begChr m:val="‖"/>
                            <m:endChr m:val="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48D046-8B3C-30EA-EDFB-B15785D624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b="-11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6B4932-04AD-2898-21CA-CDB8C1A68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B81F3-D877-40AB-B9C6-5DBC3A20DFE8}" type="slidenum">
              <a:rPr lang="en-US" smtClean="0"/>
              <a:t>13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11C5776-E0DC-7BD6-C8E7-AEA1E640C658}"/>
                  </a:ext>
                </a:extLst>
              </p:cNvPr>
              <p:cNvSpPr txBox="1"/>
              <p:nvPr/>
            </p:nvSpPr>
            <p:spPr>
              <a:xfrm>
                <a:off x="835578" y="2545698"/>
                <a:ext cx="10082119" cy="12030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>
                          <a:solidFill>
                            <a:srgbClr val="0085C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𝓝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srgbClr val="0085C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srgbClr val="0085C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2400" b="1" i="1">
                              <a:solidFill>
                                <a:srgbClr val="0085C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sSup>
                            <m:sSupPr>
                              <m:ctrlPr>
                                <a:rPr lang="en-US" sz="2400" b="1" i="1">
                                  <a:solidFill>
                                    <a:srgbClr val="0085CA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solidFill>
                                    <a:srgbClr val="0085CA"/>
                                  </a:solidFill>
                                  <a:latin typeface="Cambria Math" panose="02040503050406030204" pitchFamily="18" charset="0"/>
                                </a:rPr>
                                <m:t>𝝈</m:t>
                              </m:r>
                            </m:e>
                            <m:sup>
                              <m:r>
                                <a:rPr lang="en-US" sz="2400" b="1" i="1">
                                  <a:solidFill>
                                    <a:srgbClr val="0085CA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m:rPr>
                          <m:aln/>
                        </m:rP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>
                          <a:solidFill>
                            <a:srgbClr val="0085C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𝓝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srgbClr val="0085C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srgbClr val="0085C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2400" b="1" i="1">
                              <a:solidFill>
                                <a:srgbClr val="0085C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sSup>
                            <m:sSupPr>
                              <m:ctrlPr>
                                <a:rPr lang="en-US" sz="2400" b="1" i="1">
                                  <a:solidFill>
                                    <a:srgbClr val="0085CA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solidFill>
                                    <a:srgbClr val="0085CA"/>
                                  </a:solidFill>
                                  <a:latin typeface="Cambria Math" panose="02040503050406030204" pitchFamily="18" charset="0"/>
                                </a:rPr>
                                <m:t>𝝈</m:t>
                              </m:r>
                            </m:e>
                            <m:sup>
                              <m:r>
                                <a:rPr lang="en-US" sz="2400" b="1" i="1">
                                  <a:solidFill>
                                    <a:srgbClr val="0085CA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</m:oMath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𝒄</m:t>
                      </m:r>
                      <m:r>
                        <m:rPr>
                          <m:aln/>
                        </m:rP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ED4747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rgbClr val="ED4747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ED474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ED4747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ED4747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ED474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ED4747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ED4747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>
                          <a:solidFill>
                            <a:srgbClr val="0085CA"/>
                          </a:solidFill>
                          <a:latin typeface="Cambria Math" panose="02040503050406030204" pitchFamily="18" charset="0"/>
                        </a:rPr>
                        <m:t>𝓝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srgbClr val="0085CA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srgbClr val="0085CA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2400" b="1" i="1">
                              <a:solidFill>
                                <a:srgbClr val="0085CA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p>
                            <m:sSupPr>
                              <m:ctrlPr>
                                <a:rPr lang="en-US" sz="2400" b="1" i="1">
                                  <a:solidFill>
                                    <a:srgbClr val="0085CA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solidFill>
                                    <a:srgbClr val="0085CA"/>
                                  </a:solidFill>
                                  <a:latin typeface="Cambria Math" panose="02040503050406030204" pitchFamily="18" charset="0"/>
                                </a:rPr>
                                <m:t>𝝈</m:t>
                              </m:r>
                            </m:e>
                            <m:sup>
                              <m:r>
                                <a:rPr lang="en-US" sz="2400" b="1" i="1">
                                  <a:solidFill>
                                    <a:srgbClr val="0085CA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b="1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11C5776-E0DC-7BD6-C8E7-AEA1E640C6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578" y="2545698"/>
                <a:ext cx="10082119" cy="120302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849DB1A-910C-47E5-22D5-FA4410E74981}"/>
              </a:ext>
            </a:extLst>
          </p:cNvPr>
          <p:cNvCxnSpPr>
            <a:cxnSpLocks/>
          </p:cNvCxnSpPr>
          <p:nvPr/>
        </p:nvCxnSpPr>
        <p:spPr>
          <a:xfrm flipH="1" flipV="1">
            <a:off x="6503068" y="3331675"/>
            <a:ext cx="353085" cy="832919"/>
          </a:xfrm>
          <a:prstGeom prst="straightConnector1">
            <a:avLst/>
          </a:prstGeom>
          <a:ln w="38100">
            <a:solidFill>
              <a:srgbClr val="ED474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56D379A-FA6A-BA0E-813C-D0BC313D46AD}"/>
              </a:ext>
            </a:extLst>
          </p:cNvPr>
          <p:cNvCxnSpPr>
            <a:cxnSpLocks/>
          </p:cNvCxnSpPr>
          <p:nvPr/>
        </p:nvCxnSpPr>
        <p:spPr>
          <a:xfrm flipV="1">
            <a:off x="7055330" y="3331675"/>
            <a:ext cx="0" cy="832919"/>
          </a:xfrm>
          <a:prstGeom prst="straightConnector1">
            <a:avLst/>
          </a:prstGeom>
          <a:ln w="38100">
            <a:solidFill>
              <a:srgbClr val="ED474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66D4B51-1572-49B8-A954-8B497D89CEE4}"/>
              </a:ext>
            </a:extLst>
          </p:cNvPr>
          <p:cNvCxnSpPr/>
          <p:nvPr/>
        </p:nvCxnSpPr>
        <p:spPr>
          <a:xfrm flipV="1">
            <a:off x="7191132" y="3331675"/>
            <a:ext cx="769544" cy="832919"/>
          </a:xfrm>
          <a:prstGeom prst="straightConnector1">
            <a:avLst/>
          </a:prstGeom>
          <a:ln w="38100">
            <a:solidFill>
              <a:srgbClr val="ED474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C9D11C8-2270-675F-A57E-C7C7061293D0}"/>
              </a:ext>
            </a:extLst>
          </p:cNvPr>
          <p:cNvCxnSpPr/>
          <p:nvPr/>
        </p:nvCxnSpPr>
        <p:spPr>
          <a:xfrm flipV="1">
            <a:off x="7426522" y="3331675"/>
            <a:ext cx="1195057" cy="832919"/>
          </a:xfrm>
          <a:prstGeom prst="straightConnector1">
            <a:avLst/>
          </a:prstGeom>
          <a:ln w="38100">
            <a:solidFill>
              <a:srgbClr val="ED474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FA222CC0-4242-7C67-8B21-39FAF9F9DC86}"/>
              </a:ext>
            </a:extLst>
          </p:cNvPr>
          <p:cNvSpPr txBox="1"/>
          <p:nvPr/>
        </p:nvSpPr>
        <p:spPr>
          <a:xfrm>
            <a:off x="5860030" y="4068698"/>
            <a:ext cx="2662204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ED4747"/>
                </a:solidFill>
              </a:rPr>
              <a:t>Attacker Controlled</a:t>
            </a:r>
          </a:p>
        </p:txBody>
      </p:sp>
    </p:spTree>
    <p:extLst>
      <p:ext uri="{BB962C8B-B14F-4D97-AF65-F5344CB8AC3E}">
        <p14:creationId xmlns:p14="http://schemas.microsoft.com/office/powerpoint/2010/main" val="573177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E6B6A-D7FB-88B9-E9BD-E5B83C4B7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44" y="457200"/>
            <a:ext cx="3932237" cy="1600200"/>
          </a:xfrm>
        </p:spPr>
        <p:txBody>
          <a:bodyPr anchor="ctr"/>
          <a:lstStyle/>
          <a:p>
            <a:r>
              <a:rPr lang="en-US" dirty="0"/>
              <a:t>Challenges Integrating Hints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86D463F-BAB7-140F-E9F4-252653E2308A}"/>
                  </a:ext>
                </a:extLst>
              </p:cNvPr>
              <p:cNvSpPr>
                <a:spLocks noGrp="1"/>
              </p:cNvSpPr>
              <p:nvPr>
                <p:ph type="body" sz="half" idx="2"/>
              </p:nvPr>
            </p:nvSpPr>
            <p:spPr>
              <a:xfrm>
                <a:off x="604843" y="2057400"/>
                <a:ext cx="3932237" cy="3811588"/>
              </a:xfrm>
            </p:spPr>
            <p:txBody>
              <a:bodyPr anchor="ctr">
                <a:norm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CKKS </a:t>
                </a:r>
                <a:r>
                  <a:rPr lang="en-US" sz="2400" i="1" dirty="0">
                    <a:solidFill>
                      <a:srgbClr val="0085CA"/>
                    </a:solidFill>
                  </a:rPr>
                  <a:t>dimensions</a:t>
                </a:r>
                <a:r>
                  <a:rPr lang="en-US" sz="2400" dirty="0"/>
                  <a:t> are quite large!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 up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17</m:t>
                        </m:r>
                      </m:sup>
                    </m:sSup>
                  </m:oMath>
                </a14:m>
                <a:endParaRPr lang="en-US" sz="2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Estimating 100s of hints already computationally </a:t>
                </a:r>
                <a:r>
                  <a:rPr lang="en-US" sz="2400" i="1" dirty="0">
                    <a:solidFill>
                      <a:srgbClr val="ED4747"/>
                    </a:solidFill>
                  </a:rPr>
                  <a:t>infeasible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86D463F-BAB7-140F-E9F4-252653E230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604843" y="2057400"/>
                <a:ext cx="3932237" cy="3811588"/>
              </a:xfrm>
              <a:blipFill>
                <a:blip r:embed="rId2"/>
                <a:stretch>
                  <a:fillRect l="-20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31B277-6589-66BE-6350-CE393EA4C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B81F3-D877-40AB-B9C6-5DBC3A20DFE8}" type="slidenum">
              <a:rPr lang="en-US" smtClean="0"/>
              <a:t>14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Diagram 4">
                <a:extLst>
                  <a:ext uri="{FF2B5EF4-FFF2-40B4-BE49-F238E27FC236}">
                    <a16:creationId xmlns:a16="http://schemas.microsoft.com/office/drawing/2014/main" id="{1C41BFA6-38C8-A2C6-CF5F-30A7F757AE36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506459574"/>
                  </p:ext>
                </p:extLst>
              </p:nvPr>
            </p:nvGraphicFramePr>
            <p:xfrm>
              <a:off x="4929339" y="902229"/>
              <a:ext cx="7585438" cy="5053542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</mc:Choice>
        <mc:Fallback xmlns="">
          <p:graphicFrame>
            <p:nvGraphicFramePr>
              <p:cNvPr id="5" name="Diagram 4">
                <a:extLst>
                  <a:ext uri="{FF2B5EF4-FFF2-40B4-BE49-F238E27FC236}">
                    <a16:creationId xmlns:a16="http://schemas.microsoft.com/office/drawing/2014/main" id="{1C41BFA6-38C8-A2C6-CF5F-30A7F757AE36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506459574"/>
                  </p:ext>
                </p:extLst>
              </p:nvPr>
            </p:nvGraphicFramePr>
            <p:xfrm>
              <a:off x="4929339" y="902229"/>
              <a:ext cx="7585438" cy="5053542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8" r:lo="rId9" r:qs="rId10" r:cs="rId11"/>
              </a:graphicData>
            </a:graphic>
          </p:graphicFrame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2345EFD-1FDE-278F-7793-9BDCFB18F0EF}"/>
              </a:ext>
            </a:extLst>
          </p:cNvPr>
          <p:cNvCxnSpPr>
            <a:cxnSpLocks/>
          </p:cNvCxnSpPr>
          <p:nvPr/>
        </p:nvCxnSpPr>
        <p:spPr>
          <a:xfrm>
            <a:off x="459314" y="1775133"/>
            <a:ext cx="4223299" cy="0"/>
          </a:xfrm>
          <a:prstGeom prst="line">
            <a:avLst/>
          </a:prstGeom>
          <a:ln w="28575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3745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301772D-6860-4438-BE41-5D649AAD8F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4371069-933F-450B-B351-8CF85446A3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487A2C6-66E2-4F08-82AF-1FEF23B50B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F124C8F-8FA6-4C7E-A2B5-BCE204932B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5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E5DB503-688B-D03F-4521-67CE72ECA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56409"/>
            <a:ext cx="3932237" cy="1600200"/>
          </a:xfrm>
        </p:spPr>
        <p:txBody>
          <a:bodyPr/>
          <a:lstStyle/>
          <a:p>
            <a:r>
              <a:rPr lang="en-US" dirty="0"/>
              <a:t>Expectation of Determinant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0C986E2-05D8-9FCF-0341-CA3C3317ECAB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EA32996-7742-8098-371A-581425936F8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anchor="ctr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Lemma </a:t>
            </a:r>
            <a:r>
              <a:rPr lang="en-US" sz="2800" dirty="0">
                <a:solidFill>
                  <a:srgbClr val="FF0000"/>
                </a:solidFill>
              </a:rPr>
              <a:t>5.1 </a:t>
            </a:r>
            <a:r>
              <a:rPr lang="en-US" sz="2800" dirty="0"/>
              <a:t>in the paper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Provides a closed-form expression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Experimentally validated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C80F8A-0541-C063-0F2F-BDC1E992C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B81F3-D877-40AB-B9C6-5DBC3A20DFE8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ABF452-5BE3-AE8D-1037-5985DC193F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5643" y="856509"/>
            <a:ext cx="4787289" cy="5135456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E532013-1CAA-CA7D-6279-4507F583BD60}"/>
              </a:ext>
            </a:extLst>
          </p:cNvPr>
          <p:cNvCxnSpPr>
            <a:cxnSpLocks/>
          </p:cNvCxnSpPr>
          <p:nvPr/>
        </p:nvCxnSpPr>
        <p:spPr>
          <a:xfrm>
            <a:off x="459314" y="1775133"/>
            <a:ext cx="4223299" cy="0"/>
          </a:xfrm>
          <a:prstGeom prst="line">
            <a:avLst/>
          </a:prstGeom>
          <a:ln w="28575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1600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434E069-C83A-C4D5-6A81-C477B8634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Beyond Identity Circuits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6E4295B-845F-1188-53FD-E83DED42A2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consider </a:t>
            </a:r>
            <a:r>
              <a:rPr lang="en-US" i="1" dirty="0">
                <a:solidFill>
                  <a:srgbClr val="0085CA"/>
                </a:solidFill>
              </a:rPr>
              <a:t>two</a:t>
            </a:r>
            <a:r>
              <a:rPr lang="en-US" dirty="0"/>
              <a:t> additional classes of circuits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F46824-CEA6-7E6E-B98C-31B689D57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B81F3-D877-40AB-B9C6-5DBC3A20DFE8}" type="slidenum">
              <a:rPr lang="en-US" smtClean="0"/>
              <a:t>16</a:t>
            </a:fld>
            <a:endParaRPr lang="en-US"/>
          </a:p>
        </p:txBody>
      </p:sp>
      <p:pic>
        <p:nvPicPr>
          <p:cNvPr id="9" name="Picture 8" descr="A diagram of a multiplicated tree&#10;&#10;Description automatically generated">
            <a:extLst>
              <a:ext uri="{FF2B5EF4-FFF2-40B4-BE49-F238E27FC236}">
                <a16:creationId xmlns:a16="http://schemas.microsoft.com/office/drawing/2014/main" id="{BEB481F8-244E-017D-9EF8-3055AA3FC3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438" y="2645125"/>
            <a:ext cx="5735516" cy="2712338"/>
          </a:xfrm>
          <a:prstGeom prst="rect">
            <a:avLst/>
          </a:prstGeom>
        </p:spPr>
      </p:pic>
      <p:pic>
        <p:nvPicPr>
          <p:cNvPr id="11" name="Picture 10" descr="A diagram of a triangle with a cross and a plus&#10;&#10;Description automatically generated with medium confidence">
            <a:extLst>
              <a:ext uri="{FF2B5EF4-FFF2-40B4-BE49-F238E27FC236}">
                <a16:creationId xmlns:a16="http://schemas.microsoft.com/office/drawing/2014/main" id="{ADFC8A92-7E64-7412-B957-714BC30709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252" y="2859475"/>
            <a:ext cx="3283340" cy="249798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B0A81CB-A5F9-E635-3714-FE47C3AA7B48}"/>
              </a:ext>
            </a:extLst>
          </p:cNvPr>
          <p:cNvSpPr txBox="1"/>
          <p:nvPr/>
        </p:nvSpPr>
        <p:spPr>
          <a:xfrm flipH="1">
            <a:off x="2054076" y="5357463"/>
            <a:ext cx="1617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Class 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AD9848-6AB2-E5F0-95F1-8B25E04B7EDE}"/>
              </a:ext>
            </a:extLst>
          </p:cNvPr>
          <p:cNvSpPr txBox="1"/>
          <p:nvPr/>
        </p:nvSpPr>
        <p:spPr>
          <a:xfrm flipH="1">
            <a:off x="7120350" y="5358016"/>
            <a:ext cx="1617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Class 2</a:t>
            </a:r>
          </a:p>
        </p:txBody>
      </p:sp>
    </p:spTree>
    <p:extLst>
      <p:ext uri="{BB962C8B-B14F-4D97-AF65-F5344CB8AC3E}">
        <p14:creationId xmlns:p14="http://schemas.microsoft.com/office/powerpoint/2010/main" val="4285013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2EC9D-DC84-3556-1507-2FF0BC4D6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Effects of Multiplications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F945E7-A07B-D4ED-B347-6E65B91903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6485238" cy="4351338"/>
              </a:xfrm>
            </p:spPr>
            <p:txBody>
              <a:bodyPr/>
              <a:lstStyle/>
              <a:p>
                <a:r>
                  <a:rPr lang="en-US" dirty="0"/>
                  <a:t>Multiplication with rescaling results in </a:t>
                </a:r>
                <a:r>
                  <a:rPr lang="en-US" i="1" dirty="0">
                    <a:solidFill>
                      <a:srgbClr val="ED4747"/>
                    </a:solidFill>
                  </a:rPr>
                  <a:t>rounding error </a:t>
                </a:r>
                <a:r>
                  <a:rPr lang="en-US" dirty="0"/>
                  <a:t>dominating</a:t>
                </a:r>
              </a:p>
              <a:p>
                <a:pPr lvl="1"/>
                <a:r>
                  <a:rPr lang="en-US" dirty="0"/>
                  <a:t>We get: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𝑓𝑖𝑛𝑎𝑙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𝑚𝑢𝑙𝑡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𝑘𝑠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𝑟𝑜𝑢𝑛𝑑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Rounding error in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1" i="1" smtClean="0">
                        <a:solidFill>
                          <a:srgbClr val="0085CA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F945E7-A07B-D4ED-B347-6E65B91903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6485238" cy="4351338"/>
              </a:xfrm>
              <a:blipFill>
                <a:blip r:embed="rId2"/>
                <a:stretch>
                  <a:fillRect l="-169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09B90C-23F8-D8A3-6017-032AD63CC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B81F3-D877-40AB-B9C6-5DBC3A20DFE8}" type="slidenum">
              <a:rPr lang="en-US" smtClean="0"/>
              <a:t>17</a:t>
            </a:fld>
            <a:endParaRPr lang="en-US"/>
          </a:p>
        </p:txBody>
      </p:sp>
      <p:pic>
        <p:nvPicPr>
          <p:cNvPr id="5" name="Picture 4" descr="A diagram of a triangle with a cross and a plus&#10;&#10;Description automatically generated with medium confidence">
            <a:extLst>
              <a:ext uri="{FF2B5EF4-FFF2-40B4-BE49-F238E27FC236}">
                <a16:creationId xmlns:a16="http://schemas.microsoft.com/office/drawing/2014/main" id="{3B2F8A02-EAC7-10EA-109F-CF47F58831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438" y="2241637"/>
            <a:ext cx="3283340" cy="24979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26ABBD-CD7A-7ABE-8B0F-16019F195317}"/>
              </a:ext>
            </a:extLst>
          </p:cNvPr>
          <p:cNvSpPr txBox="1"/>
          <p:nvPr/>
        </p:nvSpPr>
        <p:spPr>
          <a:xfrm flipH="1">
            <a:off x="8156262" y="4739625"/>
            <a:ext cx="1617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Class 1</a:t>
            </a:r>
          </a:p>
        </p:txBody>
      </p:sp>
    </p:spTree>
    <p:extLst>
      <p:ext uri="{BB962C8B-B14F-4D97-AF65-F5344CB8AC3E}">
        <p14:creationId xmlns:p14="http://schemas.microsoft.com/office/powerpoint/2010/main" val="4003272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3FEC5-7566-4D06-33DD-14203C4BA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Set 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E6A7D7-AE00-2A77-EE2A-07A22B9D924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Noise-flood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100·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·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is an average-case estimate of the variance of the underlying noise, as estimated by [CC+22]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Validate by running estimates for </a:t>
                </a:r>
                <a:r>
                  <a:rPr lang="en-US" i="1" dirty="0">
                    <a:solidFill>
                      <a:srgbClr val="0085CA"/>
                    </a:solidFill>
                  </a:rPr>
                  <a:t>statistical noise flooding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Then run all those attacks for the parameters suggested by </a:t>
                </a:r>
                <a:r>
                  <a:rPr lang="en-US" dirty="0">
                    <a:hlinkClick r:id="rId2"/>
                  </a:rPr>
                  <a:t>homomorphicencryption.org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E6A7D7-AE00-2A77-EE2A-07A22B9D92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17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21B89E-F5FE-EF30-838F-2E701095D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B81F3-D877-40AB-B9C6-5DBC3A20DFE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316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19573-3E32-2009-70EB-612FACE1A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Lattice Attacks on Fresh Ciphertexts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F262D7-06B0-3A6A-0225-33D5447EA6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B68CBC-82C1-FA2B-AF13-FA7B220AC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B81F3-D877-40AB-B9C6-5DBC3A20DFE8}" type="slidenum">
              <a:rPr lang="en-US" smtClean="0"/>
              <a:t>19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97376D-A421-8AD4-BD12-F9FD7E5B7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703" y="1699588"/>
            <a:ext cx="10164594" cy="447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345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1DF80-65EA-2649-0DF9-1B9A853E2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4A65DE-34B4-6648-4FC3-56BE109EBC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Realizing large-scale deployments of FHE remains </a:t>
            </a:r>
            <a:r>
              <a:rPr lang="en-US" i="1" dirty="0">
                <a:solidFill>
                  <a:srgbClr val="ED4747"/>
                </a:solidFill>
              </a:rPr>
              <a:t>difficult</a:t>
            </a:r>
          </a:p>
          <a:p>
            <a:endParaRPr lang="en-US" dirty="0"/>
          </a:p>
          <a:p>
            <a:pPr lvl="1"/>
            <a:r>
              <a:rPr lang="en-US" dirty="0"/>
              <a:t>Efficiency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Usability</a:t>
            </a:r>
          </a:p>
          <a:p>
            <a:pPr lvl="1"/>
            <a:endParaRPr lang="en-US" dirty="0"/>
          </a:p>
          <a:p>
            <a:pPr lvl="1"/>
            <a:r>
              <a:rPr lang="en-US" b="1" dirty="0"/>
              <a:t>Risk</a:t>
            </a:r>
          </a:p>
          <a:p>
            <a:pPr lvl="1"/>
            <a:endParaRPr lang="en-US" dirty="0"/>
          </a:p>
          <a:p>
            <a:r>
              <a:rPr lang="en-US" dirty="0"/>
              <a:t>Concrete Security-efficiency tradeoffs are </a:t>
            </a:r>
            <a:r>
              <a:rPr lang="en-US" i="1" dirty="0">
                <a:solidFill>
                  <a:srgbClr val="ED4747"/>
                </a:solidFill>
              </a:rPr>
              <a:t>unclear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CBCB35-D609-713B-8DF0-B20832281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B81F3-D877-40AB-B9C6-5DBC3A20DFE8}" type="slidenum">
              <a:rPr lang="en-US" smtClean="0"/>
              <a:t>2</a:t>
            </a:fld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9435D0E-5452-235A-9580-83E2721F4C75}"/>
              </a:ext>
            </a:extLst>
          </p:cNvPr>
          <p:cNvGrpSpPr/>
          <p:nvPr/>
        </p:nvGrpSpPr>
        <p:grpSpPr>
          <a:xfrm>
            <a:off x="1526959" y="2763683"/>
            <a:ext cx="2813123" cy="461665"/>
            <a:chOff x="1526959" y="2254928"/>
            <a:chExt cx="2813123" cy="461665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8B13C4D-1550-FFFB-C3BB-A72796D80E7C}"/>
                </a:ext>
              </a:extLst>
            </p:cNvPr>
            <p:cNvSpPr txBox="1"/>
            <p:nvPr/>
          </p:nvSpPr>
          <p:spPr>
            <a:xfrm>
              <a:off x="2929631" y="2254928"/>
              <a:ext cx="14104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85CA"/>
                  </a:solidFill>
                </a:rPr>
                <a:t>Hardware</a:t>
              </a:r>
              <a:endParaRPr lang="en-US" dirty="0">
                <a:solidFill>
                  <a:srgbClr val="0085CA"/>
                </a:solidFill>
              </a:endParaRP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92718CFF-A3DE-0AA3-6840-5437A964D4F0}"/>
                </a:ext>
              </a:extLst>
            </p:cNvPr>
            <p:cNvCxnSpPr>
              <a:endCxn id="5" idx="1"/>
            </p:cNvCxnSpPr>
            <p:nvPr/>
          </p:nvCxnSpPr>
          <p:spPr>
            <a:xfrm>
              <a:off x="1526959" y="2485760"/>
              <a:ext cx="1402672" cy="1"/>
            </a:xfrm>
            <a:prstGeom prst="straightConnector1">
              <a:avLst/>
            </a:prstGeom>
            <a:ln w="38100">
              <a:solidFill>
                <a:srgbClr val="0085C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25B238E-952B-488F-7685-F1146F344C1F}"/>
              </a:ext>
            </a:extLst>
          </p:cNvPr>
          <p:cNvGrpSpPr/>
          <p:nvPr/>
        </p:nvGrpSpPr>
        <p:grpSpPr>
          <a:xfrm>
            <a:off x="1526959" y="3539629"/>
            <a:ext cx="2774655" cy="461665"/>
            <a:chOff x="1526957" y="2648719"/>
            <a:chExt cx="2774655" cy="46166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3979345-849E-177F-169C-59DE6C2612F2}"/>
                </a:ext>
              </a:extLst>
            </p:cNvPr>
            <p:cNvSpPr txBox="1"/>
            <p:nvPr/>
          </p:nvSpPr>
          <p:spPr>
            <a:xfrm>
              <a:off x="3222599" y="2648719"/>
              <a:ext cx="107901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85CA"/>
                  </a:solidFill>
                </a:rPr>
                <a:t>Tooling</a:t>
              </a:r>
              <a:endParaRPr lang="en-US" dirty="0">
                <a:solidFill>
                  <a:srgbClr val="0085CA"/>
                </a:solidFill>
              </a:endParaRP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A369F94B-5B9C-B2DE-CDB0-170BD6B9D223}"/>
                </a:ext>
              </a:extLst>
            </p:cNvPr>
            <p:cNvCxnSpPr/>
            <p:nvPr/>
          </p:nvCxnSpPr>
          <p:spPr>
            <a:xfrm>
              <a:off x="1526957" y="2882724"/>
              <a:ext cx="1402672" cy="1"/>
            </a:xfrm>
            <a:prstGeom prst="straightConnector1">
              <a:avLst/>
            </a:prstGeom>
            <a:ln w="38100">
              <a:solidFill>
                <a:srgbClr val="0085C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D3F4D91-B308-1CF7-34C0-FE0688945934}"/>
              </a:ext>
            </a:extLst>
          </p:cNvPr>
          <p:cNvGrpSpPr/>
          <p:nvPr/>
        </p:nvGrpSpPr>
        <p:grpSpPr>
          <a:xfrm>
            <a:off x="5832309" y="3481765"/>
            <a:ext cx="4149891" cy="1039058"/>
            <a:chOff x="4450524" y="3351812"/>
            <a:chExt cx="4149891" cy="1039058"/>
          </a:xfrm>
        </p:grpSpPr>
        <p:pic>
          <p:nvPicPr>
            <p:cNvPr id="2052" name="Picture 4" descr="GitHub - MarbleHE/HECO: Optimizing compiler for Fully Homomorphic Encryption  (FHE)">
              <a:extLst>
                <a:ext uri="{FF2B5EF4-FFF2-40B4-BE49-F238E27FC236}">
                  <a16:creationId xmlns:a16="http://schemas.microsoft.com/office/drawing/2014/main" id="{580D366D-E02E-F47A-3D34-18B3EDB606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524" y="3351812"/>
              <a:ext cx="2078115" cy="10390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GitHub - google/fully-homomorphic-encryption: An FHE compiler for C++">
              <a:extLst>
                <a:ext uri="{FF2B5EF4-FFF2-40B4-BE49-F238E27FC236}">
                  <a16:creationId xmlns:a16="http://schemas.microsoft.com/office/drawing/2014/main" id="{4614FF52-1BD1-81BE-71EF-84D9D5BFE9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8639" y="3354982"/>
              <a:ext cx="2071776" cy="10358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887872E-7B1C-193A-53CE-957CC8F4AB1C}"/>
              </a:ext>
            </a:extLst>
          </p:cNvPr>
          <p:cNvGrpSpPr/>
          <p:nvPr/>
        </p:nvGrpSpPr>
        <p:grpSpPr>
          <a:xfrm>
            <a:off x="6147995" y="2517269"/>
            <a:ext cx="3567886" cy="964496"/>
            <a:chOff x="5088769" y="2387316"/>
            <a:chExt cx="3567886" cy="964496"/>
          </a:xfrm>
        </p:grpSpPr>
        <p:pic>
          <p:nvPicPr>
            <p:cNvPr id="2050" name="Picture 2" descr="Fully homomorphic encryption padlock">
              <a:extLst>
                <a:ext uri="{FF2B5EF4-FFF2-40B4-BE49-F238E27FC236}">
                  <a16:creationId xmlns:a16="http://schemas.microsoft.com/office/drawing/2014/main" id="{5CC8FC6C-7C51-7375-CF6D-F75D23B303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8769" y="2387316"/>
              <a:ext cx="1446744" cy="9644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6" name="Picture 8" descr="DARPA Selects Researchers to Accelerate Use of Fully Homomorphic Encryption">
              <a:extLst>
                <a:ext uri="{FF2B5EF4-FFF2-40B4-BE49-F238E27FC236}">
                  <a16:creationId xmlns:a16="http://schemas.microsoft.com/office/drawing/2014/main" id="{33A677CA-DF69-0C8B-58FD-1B9317E208E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7" r="1902"/>
            <a:stretch/>
          </p:blipFill>
          <p:spPr bwMode="auto">
            <a:xfrm>
              <a:off x="6827175" y="2387316"/>
              <a:ext cx="1829480" cy="9644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11776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19573-3E32-2009-70EB-612FACE1A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Lattice Attacks on Fresh Ciphertexts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F262D7-06B0-3A6A-0225-33D5447EA6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B68CBC-82C1-FA2B-AF13-FA7B220AC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B81F3-D877-40AB-B9C6-5DBC3A20DFE8}" type="slidenum">
              <a:rPr lang="en-US" smtClean="0"/>
              <a:t>20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6BDED5-1FA6-E366-0759-97777C862C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045" y="1690688"/>
            <a:ext cx="10459910" cy="441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6648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FF867-14EA-28EB-8BB0-E5B479C2E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Lattice Attack Trends</a:t>
            </a:r>
          </a:p>
        </p:txBody>
      </p:sp>
      <p:pic>
        <p:nvPicPr>
          <p:cNvPr id="6" name="Content Placeholder 5" descr="A graph with colored lines&#10;&#10;Description automatically generated">
            <a:extLst>
              <a:ext uri="{FF2B5EF4-FFF2-40B4-BE49-F238E27FC236}">
                <a16:creationId xmlns:a16="http://schemas.microsoft.com/office/drawing/2014/main" id="{46985DDE-6B72-2C25-03E7-20FD7A268A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21290"/>
            <a:ext cx="10515600" cy="300445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05015E-2E30-A60C-678E-17A14BB31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B81F3-D877-40AB-B9C6-5DBC3A20DFE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6809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3D93E-EA53-9034-172E-C174F8CC1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8557" y="1138036"/>
            <a:ext cx="5444382" cy="1402470"/>
          </a:xfrm>
        </p:spPr>
        <p:txBody>
          <a:bodyPr anchor="t">
            <a:normAutofit/>
          </a:bodyPr>
          <a:lstStyle/>
          <a:p>
            <a:r>
              <a:rPr lang="en-US" dirty="0"/>
              <a:t>Guessing Attacks</a:t>
            </a:r>
          </a:p>
        </p:txBody>
      </p:sp>
      <p:pic>
        <p:nvPicPr>
          <p:cNvPr id="14" name="Picture 13" descr="Yellow question mark">
            <a:extLst>
              <a:ext uri="{FF2B5EF4-FFF2-40B4-BE49-F238E27FC236}">
                <a16:creationId xmlns:a16="http://schemas.microsoft.com/office/drawing/2014/main" id="{2281B6AC-67E4-9B6C-3091-C8F1AA48FE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941" r="9992"/>
          <a:stretch/>
        </p:blipFill>
        <p:spPr>
          <a:xfrm>
            <a:off x="-1" y="10"/>
            <a:ext cx="5151179" cy="68579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D244859-458F-F061-6E00-24BD373DDA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868557" y="2551176"/>
                <a:ext cx="5444382" cy="3591207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Attacker keeps track of LWE secret/error </a:t>
                </a:r>
                <a:r>
                  <a:rPr lang="en-US" i="1" dirty="0">
                    <a:solidFill>
                      <a:srgbClr val="0085CA"/>
                    </a:solidFill>
                  </a:rPr>
                  <a:t>covariance</a:t>
                </a:r>
                <a:r>
                  <a:rPr lang="en-US" dirty="0"/>
                  <a:t> after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hints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When variance small enough, </a:t>
                </a:r>
                <a:r>
                  <a:rPr lang="en-US" i="1" dirty="0">
                    <a:solidFill>
                      <a:srgbClr val="ED4747"/>
                    </a:solidFill>
                  </a:rPr>
                  <a:t>round</a:t>
                </a:r>
                <a:r>
                  <a:rPr lang="en-US" dirty="0"/>
                  <a:t> the mean of the distribution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large enough, can guess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out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coordinates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D244859-458F-F061-6E00-24BD373DDA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68557" y="2551176"/>
                <a:ext cx="5444382" cy="3591207"/>
              </a:xfrm>
              <a:blipFill>
                <a:blip r:embed="rId4"/>
                <a:stretch>
                  <a:fillRect l="-2352" t="-30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A9A7DB-2EC4-117E-12BD-C2888848F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8AB81F3-D877-40AB-B9C6-5DBC3A20DFE8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22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028148F-E0FF-B300-00DD-09FBD4494417}"/>
              </a:ext>
            </a:extLst>
          </p:cNvPr>
          <p:cNvCxnSpPr>
            <a:cxnSpLocks/>
          </p:cNvCxnSpPr>
          <p:nvPr/>
        </p:nvCxnSpPr>
        <p:spPr>
          <a:xfrm>
            <a:off x="5706432" y="1920411"/>
            <a:ext cx="5445830" cy="0"/>
          </a:xfrm>
          <a:prstGeom prst="line">
            <a:avLst/>
          </a:prstGeom>
          <a:ln w="28575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116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8A116-DEFE-42C6-B18C-A6716EA35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Guessing Attack Trends</a:t>
            </a:r>
          </a:p>
        </p:txBody>
      </p:sp>
      <p:pic>
        <p:nvPicPr>
          <p:cNvPr id="6" name="Content Placeholder 5" descr="A graph with a line&#10;&#10;Description automatically generated">
            <a:extLst>
              <a:ext uri="{FF2B5EF4-FFF2-40B4-BE49-F238E27FC236}">
                <a16:creationId xmlns:a16="http://schemas.microsoft.com/office/drawing/2014/main" id="{DAB2ED7C-C794-B520-CA09-435944CA9E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499065"/>
            <a:ext cx="10515600" cy="300445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0960CB-DF3A-2A69-1F80-1B3D07A30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B81F3-D877-40AB-B9C6-5DBC3A20DFE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8240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3D93E-EA53-9034-172E-C174F8CC1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8557" y="1138036"/>
            <a:ext cx="5444382" cy="1402470"/>
          </a:xfrm>
        </p:spPr>
        <p:txBody>
          <a:bodyPr anchor="t">
            <a:normAutofit/>
          </a:bodyPr>
          <a:lstStyle/>
          <a:p>
            <a:r>
              <a:rPr lang="en-US" dirty="0"/>
              <a:t>Hybrid Attacks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D244859-458F-F061-6E00-24BD373DDA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868557" y="2551176"/>
                <a:ext cx="5444382" cy="3591207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Combines the two strategies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Guess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coordinates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Integrate guesses as </a:t>
                </a:r>
                <a:r>
                  <a:rPr lang="en-US" i="1" dirty="0">
                    <a:solidFill>
                      <a:srgbClr val="0085CA"/>
                    </a:solidFill>
                  </a:rPr>
                  <a:t>perfect hints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D244859-458F-F061-6E00-24BD373DDA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68557" y="2551176"/>
                <a:ext cx="5444382" cy="3591207"/>
              </a:xfrm>
              <a:blipFill>
                <a:blip r:embed="rId3"/>
                <a:stretch>
                  <a:fillRect l="-2352" t="-30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A9A7DB-2EC4-117E-12BD-C2888848F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8AB81F3-D877-40AB-B9C6-5DBC3A20DFE8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24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028148F-E0FF-B300-00DD-09FBD4494417}"/>
              </a:ext>
            </a:extLst>
          </p:cNvPr>
          <p:cNvCxnSpPr>
            <a:cxnSpLocks/>
          </p:cNvCxnSpPr>
          <p:nvPr/>
        </p:nvCxnSpPr>
        <p:spPr>
          <a:xfrm>
            <a:off x="5706432" y="1920411"/>
            <a:ext cx="5445830" cy="0"/>
          </a:xfrm>
          <a:prstGeom prst="line">
            <a:avLst/>
          </a:prstGeom>
          <a:ln w="28575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7" name="Picture 6" descr="Padlock on computer motherboard">
            <a:extLst>
              <a:ext uri="{FF2B5EF4-FFF2-40B4-BE49-F238E27FC236}">
                <a16:creationId xmlns:a16="http://schemas.microsoft.com/office/drawing/2014/main" id="{257D48F6-C13E-5B18-F957-8F37776B5B1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552"/>
          <a:stretch/>
        </p:blipFill>
        <p:spPr>
          <a:xfrm>
            <a:off x="-1340048" y="0"/>
            <a:ext cx="6416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378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90106-31B0-5CAA-DFF9-10D907127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Hybrid Attack Trends</a:t>
            </a:r>
          </a:p>
        </p:txBody>
      </p:sp>
      <p:pic>
        <p:nvPicPr>
          <p:cNvPr id="6" name="Content Placeholder 5" descr="A graph with colored lines&#10;&#10;Description automatically generated">
            <a:extLst>
              <a:ext uri="{FF2B5EF4-FFF2-40B4-BE49-F238E27FC236}">
                <a16:creationId xmlns:a16="http://schemas.microsoft.com/office/drawing/2014/main" id="{6D057028-392D-EA1B-D238-ED1B7C53DD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499065"/>
            <a:ext cx="10515600" cy="300445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AE32F8-EF8B-0E8D-CB5B-CBE309E6E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B81F3-D877-40AB-B9C6-5DBC3A20DFE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4568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1059F-5C2D-8710-D88E-F38AB2661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Observations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280E457-EB05-BEFA-A00E-1D33170D6B6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 </a:t>
                </a:r>
              </a:p>
              <a:p>
                <a:r>
                  <a:rPr lang="en-US" dirty="0"/>
                  <a:t>Greater reduction in bit-security for lattice attacks for </a:t>
                </a:r>
                <a:r>
                  <a:rPr lang="en-US" i="1" dirty="0">
                    <a:solidFill>
                      <a:srgbClr val="0085CA"/>
                    </a:solidFill>
                  </a:rPr>
                  <a:t>identity</a:t>
                </a:r>
                <a:r>
                  <a:rPr lang="en-US" dirty="0">
                    <a:solidFill>
                      <a:srgbClr val="0085CA"/>
                    </a:solidFill>
                  </a:rPr>
                  <a:t> </a:t>
                </a:r>
                <a:r>
                  <a:rPr lang="en-US" i="1" dirty="0">
                    <a:solidFill>
                      <a:srgbClr val="0085CA"/>
                    </a:solidFill>
                  </a:rPr>
                  <a:t>circuits</a:t>
                </a:r>
                <a:r>
                  <a:rPr lang="en-US" dirty="0">
                    <a:solidFill>
                      <a:srgbClr val="0085CA"/>
                    </a:solidFill>
                  </a:rPr>
                  <a:t> </a:t>
                </a:r>
                <a:r>
                  <a:rPr lang="en-US" dirty="0"/>
                  <a:t>vs C1/2</a:t>
                </a:r>
              </a:p>
              <a:p>
                <a:pPr lvl="1"/>
                <a:r>
                  <a:rPr lang="en-US" dirty="0"/>
                  <a:t>Hints in identity circuits involve all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coordinates in the LWE secret/error</a:t>
                </a:r>
              </a:p>
              <a:p>
                <a:pPr marL="457200" lvl="1" indent="0">
                  <a:buNone/>
                </a:pPr>
                <a:endParaRPr lang="en-US" dirty="0"/>
              </a:p>
              <a:p>
                <a:r>
                  <a:rPr lang="en-US" dirty="0"/>
                  <a:t>Greater security reduction for </a:t>
                </a:r>
                <a:r>
                  <a:rPr lang="en-US" i="1" dirty="0">
                    <a:solidFill>
                      <a:srgbClr val="ED4747"/>
                    </a:solidFill>
                  </a:rPr>
                  <a:t>higher</a:t>
                </a:r>
                <a:r>
                  <a:rPr lang="en-US" dirty="0"/>
                  <a:t> target security level vs. lower target security level</a:t>
                </a:r>
              </a:p>
              <a:p>
                <a:pPr lvl="1"/>
                <a:r>
                  <a:rPr lang="en-US" dirty="0"/>
                  <a:t>When fixing the dimension, a higher security level has a </a:t>
                </a:r>
                <a:r>
                  <a:rPr lang="en-US" i="1" dirty="0">
                    <a:solidFill>
                      <a:srgbClr val="0085CA"/>
                    </a:solidFill>
                  </a:rPr>
                  <a:t>smaller</a:t>
                </a:r>
                <a:r>
                  <a:rPr lang="en-US" dirty="0"/>
                  <a:t> modulus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280E457-EB05-BEFA-A00E-1D33170D6B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BF97AF-2223-036D-660E-A47495A49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B81F3-D877-40AB-B9C6-5DBC3A20DFE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442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299A2-3F2D-00EC-65BA-B73C9660F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Observations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8BEDC8-6E90-1781-7E4E-FFEBBA99A60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Guessing attacks perform significantly better for </a:t>
                </a:r>
                <a:r>
                  <a:rPr lang="en-US" i="1" dirty="0">
                    <a:solidFill>
                      <a:srgbClr val="0085CA"/>
                    </a:solidFill>
                  </a:rPr>
                  <a:t>Class 1 and 2 circuits</a:t>
                </a:r>
                <a:endParaRPr lang="en-US" dirty="0"/>
              </a:p>
              <a:p>
                <a:pPr lvl="1"/>
                <a:r>
                  <a:rPr lang="en-US" dirty="0"/>
                  <a:t>For C1/2 circuits, hints correspond to linear combinations of only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variables</a:t>
                </a:r>
              </a:p>
              <a:p>
                <a:r>
                  <a:rPr lang="en-US" dirty="0"/>
                  <a:t>Validated absence of</a:t>
                </a:r>
                <a:r>
                  <a:rPr lang="en-US" i="1" dirty="0">
                    <a:solidFill>
                      <a:srgbClr val="ED4747"/>
                    </a:solidFill>
                  </a:rPr>
                  <a:t> security drop </a:t>
                </a:r>
                <a:r>
                  <a:rPr lang="en-US" dirty="0"/>
                  <a:t>when using the statistically-secure noise-flooding</a:t>
                </a:r>
              </a:p>
              <a:p>
                <a:r>
                  <a:rPr lang="en-US" dirty="0"/>
                  <a:t>Biggest drop in bit security is observed when noise-flooding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Noise-flooding by</a:t>
                </a:r>
                <a:r>
                  <a:rPr lang="en-US" b="1" dirty="0">
                    <a:solidFill>
                      <a:srgbClr val="0085CA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85CA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b="1" i="1" smtClean="0">
                        <a:solidFill>
                          <a:srgbClr val="0085CA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0085CA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0085CA"/>
                            </a:solidFill>
                            <a:latin typeface="Cambria Math" panose="02040503050406030204" pitchFamily="18" charset="0"/>
                          </a:rPr>
                          <m:t>𝝆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0085CA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b="1" dirty="0">
                    <a:solidFill>
                      <a:srgbClr val="0085CA"/>
                    </a:solidFill>
                  </a:rPr>
                  <a:t> </a:t>
                </a:r>
                <a:r>
                  <a:rPr lang="en-US" dirty="0"/>
                  <a:t>leads to a very low reduction in bit-security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8BEDC8-6E90-1781-7E4E-FFEBBA99A6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 r="-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073707-CEA8-1D59-6818-0E6A04B9D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B81F3-D877-40AB-B9C6-5DBC3A20DFE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360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F725F-9B1F-EFEF-BC9C-18F2D1506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73213D-9CD3-B93F-F7EB-E29D48D51C8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Noise-flooding by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85CA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 smtClean="0">
                        <a:solidFill>
                          <a:srgbClr val="0085CA"/>
                        </a:solidFill>
                        <a:latin typeface="Cambria Math" panose="02040503050406030204" pitchFamily="18" charset="0"/>
                      </a:rPr>
                      <m:t>·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rgbClr val="0085CA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solidFill>
                              <a:srgbClr val="0085CA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0085CA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seems to be enough</a:t>
                </a:r>
              </a:p>
              <a:p>
                <a:r>
                  <a:rPr lang="en-US" dirty="0"/>
                  <a:t>Perhaps a less cautious approach is to noise-flood by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·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·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, for some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∈(0, 1)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Think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as a fine-tuning parameter</a:t>
                </a:r>
              </a:p>
              <a:p>
                <a:r>
                  <a:rPr lang="en-US" dirty="0"/>
                  <a:t>Perhaps for some </a:t>
                </a:r>
                <a:r>
                  <a:rPr lang="en-US" i="1" dirty="0">
                    <a:solidFill>
                      <a:srgbClr val="0085CA"/>
                    </a:solidFill>
                  </a:rPr>
                  <a:t>higher dimensions</a:t>
                </a:r>
                <a:r>
                  <a:rPr lang="en-US" dirty="0"/>
                  <a:t>, a security loss of a few bits is acceptable?</a:t>
                </a:r>
              </a:p>
              <a:p>
                <a:r>
                  <a:rPr lang="en-US" dirty="0"/>
                  <a:t>Start to use these results to establish </a:t>
                </a:r>
                <a:r>
                  <a:rPr lang="en-US" dirty="0">
                    <a:solidFill>
                      <a:srgbClr val="ED4747"/>
                    </a:solidFill>
                  </a:rPr>
                  <a:t>key refreshing policies</a:t>
                </a:r>
                <a:endParaRPr lang="en-US" i="1" dirty="0">
                  <a:solidFill>
                    <a:srgbClr val="ED4747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73213D-9CD3-B93F-F7EB-E29D48D51C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D857AC-BB39-1882-9953-490272EC8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B81F3-D877-40AB-B9C6-5DBC3A20DFE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939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165BE99-A96F-A18B-BFA0-BB279B971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6786387-4BEC-6E0B-09F6-CEBD58A35F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Paper: </a:t>
            </a:r>
            <a:r>
              <a:rPr lang="en-US" dirty="0">
                <a:hlinkClick r:id="rId2"/>
              </a:rPr>
              <a:t>https://ia.cr/2024/424</a:t>
            </a:r>
            <a:r>
              <a:rPr lang="en-US" dirty="0"/>
              <a:t> </a:t>
            </a:r>
          </a:p>
          <a:p>
            <a:r>
              <a:rPr lang="en-US" dirty="0"/>
              <a:t>Email: </a:t>
            </a:r>
            <a:r>
              <a:rPr lang="en-US" dirty="0">
                <a:hlinkClick r:id="rId3"/>
              </a:rPr>
              <a:t>hkippen@umd.edu</a:t>
            </a:r>
            <a:endParaRPr lang="en-US" dirty="0"/>
          </a:p>
          <a:p>
            <a:r>
              <a:rPr lang="en-US" dirty="0"/>
              <a:t>            </a:t>
            </a:r>
            <a:r>
              <a:rPr lang="en-US" dirty="0">
                <a:hlinkClick r:id="rId4"/>
              </a:rPr>
              <a:t>hunterkipt@gmail.com</a:t>
            </a:r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482049-C1C7-E308-0C5C-67B214482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B81F3-D877-40AB-B9C6-5DBC3A20DFE8}" type="slidenum">
              <a:rPr lang="en-US" smtClean="0"/>
              <a:t>29</a:t>
            </a:fld>
            <a:endParaRPr lang="en-US"/>
          </a:p>
        </p:txBody>
      </p:sp>
      <p:pic>
        <p:nvPicPr>
          <p:cNvPr id="1026" name="Picture 2" descr="Dc Comics Idk GIF">
            <a:extLst>
              <a:ext uri="{FF2B5EF4-FFF2-40B4-BE49-F238E27FC236}">
                <a16:creationId xmlns:a16="http://schemas.microsoft.com/office/drawing/2014/main" id="{AE6285FF-F44F-882F-015F-1EB544DF37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315" y="1082674"/>
            <a:ext cx="6328835" cy="474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1328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92D50-72E6-0A2E-0A3D-DA2B0BBDE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CKKS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273B52-AC6B-A5C0-EEC7-88530A3AC7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3450" y="1847850"/>
            <a:ext cx="5968795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Ring-LWE based FHE scheme introduced in 2017 [CKKS17]</a:t>
            </a:r>
          </a:p>
          <a:p>
            <a:r>
              <a:rPr lang="en-US" dirty="0"/>
              <a:t>Relaxes </a:t>
            </a:r>
            <a:r>
              <a:rPr lang="en-US" i="1" dirty="0">
                <a:solidFill>
                  <a:srgbClr val="0085CA"/>
                </a:solidFill>
              </a:rPr>
              <a:t>correctness</a:t>
            </a:r>
            <a:r>
              <a:rPr lang="en-US" dirty="0"/>
              <a:t> requirements, allowing for lower noise growth</a:t>
            </a:r>
          </a:p>
          <a:p>
            <a:pPr lvl="1"/>
            <a:r>
              <a:rPr lang="en-US" dirty="0"/>
              <a:t>Arithmetic operations become </a:t>
            </a:r>
            <a:r>
              <a:rPr lang="en-US" i="1" dirty="0">
                <a:solidFill>
                  <a:srgbClr val="0085CA"/>
                </a:solidFill>
              </a:rPr>
              <a:t>approximate</a:t>
            </a:r>
            <a:r>
              <a:rPr lang="en-US" dirty="0"/>
              <a:t> (i.e. floating point)</a:t>
            </a:r>
          </a:p>
          <a:p>
            <a:pPr lvl="1"/>
            <a:r>
              <a:rPr lang="en-US" dirty="0"/>
              <a:t>Parameters can be smaller</a:t>
            </a:r>
          </a:p>
          <a:p>
            <a:pPr lvl="1"/>
            <a:endParaRPr lang="en-US" dirty="0"/>
          </a:p>
          <a:p>
            <a:r>
              <a:rPr lang="en-US" dirty="0"/>
              <a:t>Approximate arithmetic is </a:t>
            </a:r>
            <a:r>
              <a:rPr lang="en-US" i="1" dirty="0">
                <a:solidFill>
                  <a:srgbClr val="0085CA"/>
                </a:solidFill>
              </a:rPr>
              <a:t>sufficient</a:t>
            </a:r>
            <a:r>
              <a:rPr lang="en-US" dirty="0"/>
              <a:t> for desirable FHE functionality!</a:t>
            </a:r>
          </a:p>
          <a:p>
            <a:pPr lvl="1"/>
            <a:r>
              <a:rPr lang="en-US" dirty="0"/>
              <a:t>Privacy preserving ML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2847F8-E548-8E8E-E142-CCD65D5C0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B81F3-D877-40AB-B9C6-5DBC3A20DFE8}" type="slidenum">
              <a:rPr lang="en-US" smtClean="0"/>
              <a:t>3</a:t>
            </a:fld>
            <a:endParaRPr lang="en-US"/>
          </a:p>
        </p:txBody>
      </p:sp>
      <p:pic>
        <p:nvPicPr>
          <p:cNvPr id="1026" name="Picture 2" descr="Reasons to Upgrade from Shared to VPS Hosting | Techno FAQ">
            <a:extLst>
              <a:ext uri="{FF2B5EF4-FFF2-40B4-BE49-F238E27FC236}">
                <a16:creationId xmlns:a16="http://schemas.microsoft.com/office/drawing/2014/main" id="{6261033B-6203-A7A4-6C0F-2C2BD67E54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270" y="1847850"/>
            <a:ext cx="4142530" cy="233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1253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F1985-C096-231C-C957-423D86225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7AD472-40D1-73E8-D1B4-F6DB5FC0BC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0" i="0" dirty="0">
                <a:solidFill>
                  <a:srgbClr val="333333"/>
                </a:solidFill>
                <a:effectLst/>
                <a:latin typeface="-apple-system"/>
              </a:rPr>
              <a:t>[CKKS17]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-apple-system"/>
              </a:rPr>
              <a:t>Cheon</a:t>
            </a:r>
            <a:r>
              <a:rPr lang="en-US" b="0" i="0" dirty="0">
                <a:solidFill>
                  <a:srgbClr val="333333"/>
                </a:solidFill>
                <a:effectLst/>
                <a:latin typeface="-apple-system"/>
              </a:rPr>
              <a:t>, J.H., Kim, A., Kim, M., Song, Y. (2017). Homomorphic Encryption for Arithmetic of Approximate Numbers. In: Takagi, T.,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-apple-system"/>
              </a:rPr>
              <a:t>Peyrin</a:t>
            </a:r>
            <a:r>
              <a:rPr lang="en-US" b="0" i="0" dirty="0">
                <a:solidFill>
                  <a:srgbClr val="333333"/>
                </a:solidFill>
                <a:effectLst/>
                <a:latin typeface="-apple-system"/>
              </a:rPr>
              <a:t>, T. (eds) Advances in Cryptology – ASIACRYPT 2017. ASIACRYPT 2017. Lecture Notes in Computer Science(), vol 10624. Springer, Cham. https://doi.org/10.1007/978-3-319-70694-8_15</a:t>
            </a:r>
            <a:endParaRPr lang="en-US" dirty="0"/>
          </a:p>
          <a:p>
            <a:r>
              <a:rPr lang="en-US" dirty="0"/>
              <a:t>[LiMic21] </a:t>
            </a:r>
            <a:r>
              <a:rPr lang="en-US" dirty="0" err="1"/>
              <a:t>Baiyu</a:t>
            </a:r>
            <a:r>
              <a:rPr lang="en-US" dirty="0"/>
              <a:t> Li and Daniele </a:t>
            </a:r>
            <a:r>
              <a:rPr lang="en-US" dirty="0" err="1"/>
              <a:t>Micciancio</a:t>
            </a:r>
            <a:r>
              <a:rPr lang="en-US" dirty="0"/>
              <a:t>. On the security of homomorphic encryption on approximate numbers. In Advances in Cryptology–EUROCRYPT 2021: 40th Annual International Conference on the Theory and Applications of Cryptographic Techniques, Zagreb, Croatia, October 17–21, 2021, Proceedings, Part I 40, pages 648–677. Springer, 2021. </a:t>
            </a:r>
          </a:p>
          <a:p>
            <a:r>
              <a:rPr lang="en-US" dirty="0"/>
              <a:t>[LMSS22] </a:t>
            </a:r>
            <a:r>
              <a:rPr lang="en-US" dirty="0" err="1"/>
              <a:t>Baiyu</a:t>
            </a:r>
            <a:r>
              <a:rPr lang="en-US" dirty="0"/>
              <a:t> Li, Daniele </a:t>
            </a:r>
            <a:r>
              <a:rPr lang="en-US" dirty="0" err="1"/>
              <a:t>Micciancio</a:t>
            </a:r>
            <a:r>
              <a:rPr lang="en-US" dirty="0"/>
              <a:t>, Mark Schultz, and Jessica Sorrell. Securing approximate homomorphic encryption using differential privacy. In Annual International Cryptology Conference, pages 560–589. Springer, 2022. </a:t>
            </a:r>
          </a:p>
          <a:p>
            <a:r>
              <a:rPr lang="en-US" dirty="0"/>
              <a:t>[CC+22] Anamaria </a:t>
            </a:r>
            <a:r>
              <a:rPr lang="en-US" dirty="0" err="1"/>
              <a:t>Costache</a:t>
            </a:r>
            <a:r>
              <a:rPr lang="en-US" dirty="0"/>
              <a:t>, Benjamin R. Curtis, Erin Hales, Sean Murphy, Tabitha Ogilvie, and Rachel Player. On the precision loss in approximate homomorphic encryption. Cryptology </a:t>
            </a:r>
            <a:r>
              <a:rPr lang="en-US" dirty="0" err="1"/>
              <a:t>ePrint</a:t>
            </a:r>
            <a:r>
              <a:rPr lang="en-US" dirty="0"/>
              <a:t> Archive, Paper 2022/162, 2022. https://eprint.iacr.org/2022/162.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D16A0B-976C-26F8-A759-A9E087981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B81F3-D877-40AB-B9C6-5DBC3A20DFE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7026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8BC76-CA8D-E1B5-3E2D-77BAB626D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2130C7-4A51-6666-C030-5A308BD05B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[DDGR20] </a:t>
            </a:r>
            <a:r>
              <a:rPr lang="en-US" dirty="0" err="1"/>
              <a:t>Dachman</a:t>
            </a:r>
            <a:r>
              <a:rPr lang="en-US" dirty="0"/>
              <a:t>-Soled, D., </a:t>
            </a:r>
            <a:r>
              <a:rPr lang="en-US" dirty="0" err="1"/>
              <a:t>Ducas</a:t>
            </a:r>
            <a:r>
              <a:rPr lang="en-US" dirty="0"/>
              <a:t>, L., Gong, H., &amp; Rossi, M. (2020, August). “</a:t>
            </a:r>
            <a:r>
              <a:rPr lang="en-US" i="1" dirty="0"/>
              <a:t>LWE with side information: attacks and concrete security estimation.” </a:t>
            </a:r>
            <a:r>
              <a:rPr lang="en-US" dirty="0"/>
              <a:t>In Advances in Cryptology–CRYPTO 2020: 40th Annual International Cryptology Conference, CRYPTO 2020, Santa Barbara, CA, USA, August 17–21, 2020, Proceedings, Part II (pp. 329-358). Cham: Springer International Publishing.</a:t>
            </a:r>
          </a:p>
          <a:p>
            <a:r>
              <a:rPr lang="en-US" dirty="0"/>
              <a:t>[DGHK23] </a:t>
            </a:r>
            <a:r>
              <a:rPr lang="en-US" dirty="0" err="1"/>
              <a:t>Dachman</a:t>
            </a:r>
            <a:r>
              <a:rPr lang="en-US" dirty="0"/>
              <a:t>-Soled, D., Gong, H., Hanson, T., Kippen, H. (2023). Revisiting Security Estimation for LWE with Hints from a Geometric Perspective. In: </a:t>
            </a:r>
            <a:r>
              <a:rPr lang="en-US" dirty="0" err="1"/>
              <a:t>Handschuh</a:t>
            </a:r>
            <a:r>
              <a:rPr lang="en-US" dirty="0"/>
              <a:t>, H., </a:t>
            </a:r>
            <a:r>
              <a:rPr lang="en-US" dirty="0" err="1"/>
              <a:t>Lysyanskaya</a:t>
            </a:r>
            <a:r>
              <a:rPr lang="en-US" dirty="0"/>
              <a:t>, A. (eds) Advances in Cryptology – CRYPTO 2023. CRYPTO 2023. Lecture Notes in Computer Science, vol 14085. Springer, Cham. https://doi.org/10.1007/978-3-031-38554-4_24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BCD147-B999-E990-F208-29EABA218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B81F3-D877-40AB-B9C6-5DBC3A20DFE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216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7C7AC4D-52BF-B605-A5E3-57C06FFAF4E8}"/>
              </a:ext>
            </a:extLst>
          </p:cNvPr>
          <p:cNvSpPr/>
          <p:nvPr/>
        </p:nvSpPr>
        <p:spPr>
          <a:xfrm>
            <a:off x="3746960" y="3013994"/>
            <a:ext cx="5139588" cy="11762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EFA8D8-1196-2BB2-C38A-2B459D668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Li-</a:t>
            </a:r>
            <a:r>
              <a:rPr lang="en-US" dirty="0" err="1"/>
              <a:t>Miccancio</a:t>
            </a:r>
            <a:r>
              <a:rPr lang="en-US" dirty="0"/>
              <a:t> Attack on CKKS [LiMic21]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AB03CE-69FE-2BF1-6B21-21664B6C80A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Approximate correctness leads to an </a:t>
                </a:r>
                <a:r>
                  <a:rPr lang="en-US" i="1" dirty="0">
                    <a:solidFill>
                      <a:srgbClr val="0085CA"/>
                    </a:solidFill>
                  </a:rPr>
                  <a:t>efficient</a:t>
                </a:r>
                <a:r>
                  <a:rPr lang="en-US" dirty="0"/>
                  <a:t> attack</a:t>
                </a:r>
              </a:p>
              <a:p>
                <a:r>
                  <a:rPr lang="en-US" dirty="0"/>
                  <a:t>Consider the decryption equation for CKKS,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Attack is largely indifferent to CKKS’ message encoding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AB03CE-69FE-2BF1-6B21-21664B6C80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5AC70D-032E-0E6A-AA8F-BC5C30AE2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B81F3-D877-40AB-B9C6-5DBC3A20DFE8}" type="slidenum">
              <a:rPr lang="en-US" smtClean="0"/>
              <a:t>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Approx Decryption">
                <a:extLst>
                  <a:ext uri="{FF2B5EF4-FFF2-40B4-BE49-F238E27FC236}">
                    <a16:creationId xmlns:a16="http://schemas.microsoft.com/office/drawing/2014/main" id="{445E4758-9475-1BCC-6853-C7FAF634535A}"/>
                  </a:ext>
                </a:extLst>
              </p:cNvPr>
              <p:cNvSpPr txBox="1"/>
              <p:nvPr/>
            </p:nvSpPr>
            <p:spPr>
              <a:xfrm>
                <a:off x="3197125" y="3013995"/>
                <a:ext cx="5797750" cy="111158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aln/>
                        </m:rP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𝑚𝑜𝑑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aln/>
                        </m:rP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m:rPr>
                          <m:aln/>
                        </m:rP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−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5" name="Approx Decryption">
                <a:extLst>
                  <a:ext uri="{FF2B5EF4-FFF2-40B4-BE49-F238E27FC236}">
                    <a16:creationId xmlns:a16="http://schemas.microsoft.com/office/drawing/2014/main" id="{445E4758-9475-1BCC-6853-C7FAF63453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7125" y="3013995"/>
                <a:ext cx="5797750" cy="1111586"/>
              </a:xfrm>
              <a:prstGeom prst="rect">
                <a:avLst/>
              </a:prstGeom>
              <a:blipFill>
                <a:blip r:embed="rId3"/>
                <a:stretch>
                  <a:fillRect b="-4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Exact Decryption">
                <a:extLst>
                  <a:ext uri="{FF2B5EF4-FFF2-40B4-BE49-F238E27FC236}">
                    <a16:creationId xmlns:a16="http://schemas.microsoft.com/office/drawing/2014/main" id="{1CC193CC-BD77-73F1-5C0E-B4D9681EE0C4}"/>
                  </a:ext>
                </a:extLst>
              </p:cNvPr>
              <p:cNvSpPr txBox="1"/>
              <p:nvPr/>
            </p:nvSpPr>
            <p:spPr>
              <a:xfrm>
                <a:off x="2812850" y="3013995"/>
                <a:ext cx="5797750" cy="111158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⌊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⌉</m:t>
                      </m:r>
                      <m:r>
                        <m:rPr>
                          <m:aln/>
                        </m:rP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𝑚𝑜𝑑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aln/>
                        </m:rP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m:rPr>
                          <m:aln/>
                        </m:rP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−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6" name="Exact Decryption">
                <a:extLst>
                  <a:ext uri="{FF2B5EF4-FFF2-40B4-BE49-F238E27FC236}">
                    <a16:creationId xmlns:a16="http://schemas.microsoft.com/office/drawing/2014/main" id="{1CC193CC-BD77-73F1-5C0E-B4D9681EE0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2850" y="3013995"/>
                <a:ext cx="5797750" cy="1111586"/>
              </a:xfrm>
              <a:prstGeom prst="rect">
                <a:avLst/>
              </a:prstGeom>
              <a:blipFill>
                <a:blip r:embed="rId4"/>
                <a:stretch>
                  <a:fillRect b="-4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EAEFC106-6C93-C4E2-431D-C33DA57C7285}"/>
              </a:ext>
            </a:extLst>
          </p:cNvPr>
          <p:cNvGrpSpPr/>
          <p:nvPr/>
        </p:nvGrpSpPr>
        <p:grpSpPr>
          <a:xfrm>
            <a:off x="4882718" y="3429000"/>
            <a:ext cx="3727882" cy="601462"/>
            <a:chOff x="4882718" y="3429000"/>
            <a:chExt cx="3727882" cy="601462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24C169A-F4B6-488A-5893-9657EC232A55}"/>
                </a:ext>
              </a:extLst>
            </p:cNvPr>
            <p:cNvCxnSpPr/>
            <p:nvPr/>
          </p:nvCxnSpPr>
          <p:spPr>
            <a:xfrm>
              <a:off x="4882718" y="3429000"/>
              <a:ext cx="3727882" cy="601462"/>
            </a:xfrm>
            <a:prstGeom prst="line">
              <a:avLst/>
            </a:prstGeom>
            <a:ln w="38100">
              <a:solidFill>
                <a:srgbClr val="ED474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0937C9C-CBEA-B543-950B-01E62A030C9A}"/>
                </a:ext>
              </a:extLst>
            </p:cNvPr>
            <p:cNvCxnSpPr/>
            <p:nvPr/>
          </p:nvCxnSpPr>
          <p:spPr>
            <a:xfrm flipH="1">
              <a:off x="4882718" y="3429000"/>
              <a:ext cx="3727882" cy="601462"/>
            </a:xfrm>
            <a:prstGeom prst="line">
              <a:avLst/>
            </a:prstGeom>
            <a:ln w="38100">
              <a:solidFill>
                <a:srgbClr val="ED474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50153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" grpId="0" uiExpand="1" build="p"/>
      <p:bldP spid="5" grpId="0"/>
      <p:bldP spid="5" grpId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0839A-EBCF-04BA-6C73-F21A79F16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Noise-Flooding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AE388F-3438-4C4B-2420-8608F81568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Add </a:t>
                </a:r>
                <a:r>
                  <a:rPr lang="en-US" i="1" dirty="0">
                    <a:solidFill>
                      <a:srgbClr val="0085CA"/>
                    </a:solidFill>
                  </a:rPr>
                  <a:t>noise</a:t>
                </a:r>
                <a:r>
                  <a:rPr lang="en-US" dirty="0"/>
                  <a:t> to decryption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In a follow-up work, Li et al. analyzed noise flooding as a countermeasure [LMSS22]</a:t>
                </a:r>
              </a:p>
              <a:p>
                <a:pPr lvl="1"/>
                <a:r>
                  <a:rPr lang="en-US" dirty="0"/>
                  <a:t>Using Differential Privacy, can </a:t>
                </a:r>
                <a:r>
                  <a:rPr lang="en-US" i="1" dirty="0">
                    <a:solidFill>
                      <a:srgbClr val="ED4747"/>
                    </a:solidFill>
                  </a:rPr>
                  <a:t>prove</a:t>
                </a:r>
                <a:r>
                  <a:rPr lang="en-US" dirty="0"/>
                  <a:t> security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Difficult to achieve high message precision with secure noise flooding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≈32</m:t>
                    </m:r>
                  </m:oMath>
                </a14:m>
                <a:r>
                  <a:rPr lang="en-US" dirty="0"/>
                  <a:t> for single precision,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≈{64, 80}</m:t>
                    </m:r>
                  </m:oMath>
                </a14:m>
                <a:r>
                  <a:rPr lang="en-US" dirty="0"/>
                  <a:t> for 16 and 8-bits of precision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AE388F-3438-4C4B-2420-8608F81568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924F21-CE9F-ECF0-D043-F13E2B26A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B81F3-D877-40AB-B9C6-5DBC3A20DFE8}" type="slidenum">
              <a:rPr lang="en-US" smtClean="0"/>
              <a:t>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1C83E81-FFCD-6275-3042-4A219D310736}"/>
                  </a:ext>
                </a:extLst>
              </p:cNvPr>
              <p:cNvSpPr txBox="1"/>
              <p:nvPr/>
            </p:nvSpPr>
            <p:spPr>
              <a:xfrm>
                <a:off x="2273551" y="2477053"/>
                <a:ext cx="7644897" cy="5091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>
                          <a:solidFill>
                            <a:srgbClr val="0085C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𝓝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srgbClr val="0085C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srgbClr val="0085C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2400" b="1" i="1">
                              <a:solidFill>
                                <a:srgbClr val="0085C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sSup>
                            <m:sSupPr>
                              <m:ctrlPr>
                                <a:rPr lang="en-US" sz="2400" b="1" i="1">
                                  <a:solidFill>
                                    <a:srgbClr val="0085CA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solidFill>
                                    <a:srgbClr val="0085CA"/>
                                  </a:solidFill>
                                  <a:latin typeface="Cambria Math" panose="02040503050406030204" pitchFamily="18" charset="0"/>
                                </a:rPr>
                                <m:t>𝝈</m:t>
                              </m:r>
                            </m:e>
                            <m:sup>
                              <m:r>
                                <a:rPr lang="en-US" sz="2400" b="1" i="1">
                                  <a:solidFill>
                                    <a:srgbClr val="0085CA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m:rPr>
                          <m:aln/>
                        </m:rP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rgbClr val="0085C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𝓝</m:t>
                      </m:r>
                      <m:d>
                        <m:dPr>
                          <m:ctrlPr>
                            <a:rPr lang="en-US" sz="2400" b="1" i="1" smtClean="0">
                              <a:solidFill>
                                <a:srgbClr val="0085C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rgbClr val="0085C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2400" b="1" i="1" smtClean="0">
                              <a:solidFill>
                                <a:srgbClr val="0085C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sSup>
                            <m:sSupPr>
                              <m:ctrlPr>
                                <a:rPr lang="en-US" sz="2400" b="1" i="1" smtClean="0">
                                  <a:solidFill>
                                    <a:srgbClr val="0085CA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solidFill>
                                    <a:srgbClr val="0085CA"/>
                                  </a:solidFill>
                                  <a:latin typeface="Cambria Math" panose="02040503050406030204" pitchFamily="18" charset="0"/>
                                </a:rPr>
                                <m:t>𝝈</m:t>
                              </m:r>
                            </m:e>
                            <m:sup>
                              <m:r>
                                <a:rPr lang="en-US" sz="2400" b="1" i="1" smtClean="0">
                                  <a:solidFill>
                                    <a:srgbClr val="0085CA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en-US" sz="2400" b="1" i="1" smtClean="0">
                          <a:solidFill>
                            <a:srgbClr val="0085CA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𝑚𝑜𝑑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1C83E81-FFCD-6275-3042-4A219D3107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3551" y="2477053"/>
                <a:ext cx="7644897" cy="50917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5912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85CF20-64F0-5ADE-4F09-55C19B1431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Gap between provably secure noise flooding and poly-time attacks</a:t>
            </a:r>
          </a:p>
          <a:p>
            <a:r>
              <a:rPr lang="en-US" dirty="0"/>
              <a:t>Analyze concrete security loss for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Find a balance between message precision and added noise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D8ABD9-2FD3-F73B-584B-8078D0D5A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784BAE-056E-FDC2-970C-BF768A9C7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B81F3-D877-40AB-B9C6-5DBC3A20DFE8}" type="slidenum">
              <a:rPr lang="en-US" smtClean="0"/>
              <a:t>6</a:t>
            </a:fld>
            <a:endParaRPr lang="en-US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1FAA76E-1D42-92E4-416E-8A58FD35E8E0}"/>
              </a:ext>
            </a:extLst>
          </p:cNvPr>
          <p:cNvGrpSpPr/>
          <p:nvPr/>
        </p:nvGrpSpPr>
        <p:grpSpPr>
          <a:xfrm>
            <a:off x="1475925" y="3050670"/>
            <a:ext cx="3005494" cy="1648751"/>
            <a:chOff x="4654492" y="3037751"/>
            <a:chExt cx="3005494" cy="1648751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4DEFE0A7-FFFD-F0F7-882E-4F62733B77A2}"/>
                </a:ext>
              </a:extLst>
            </p:cNvPr>
            <p:cNvGrpSpPr/>
            <p:nvPr/>
          </p:nvGrpSpPr>
          <p:grpSpPr>
            <a:xfrm>
              <a:off x="4654492" y="3037751"/>
              <a:ext cx="3005494" cy="1641459"/>
              <a:chOff x="1468813" y="2636834"/>
              <a:chExt cx="3005494" cy="1641459"/>
            </a:xfrm>
            <a:effectLst/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068EB1E9-EAD6-8B0C-F32E-6E55AAA9618E}"/>
                  </a:ext>
                </a:extLst>
              </p:cNvPr>
              <p:cNvSpPr/>
              <p:nvPr/>
            </p:nvSpPr>
            <p:spPr>
              <a:xfrm>
                <a:off x="1468813" y="3858481"/>
                <a:ext cx="3005494" cy="419812"/>
              </a:xfrm>
              <a:prstGeom prst="rect">
                <a:avLst/>
              </a:prstGeom>
              <a:solidFill>
                <a:srgbClr val="0085CA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21EE21A2-37E2-D064-3FD0-C24F96A1229A}"/>
                  </a:ext>
                </a:extLst>
              </p:cNvPr>
              <p:cNvSpPr/>
              <p:nvPr/>
            </p:nvSpPr>
            <p:spPr>
              <a:xfrm>
                <a:off x="1468813" y="2636834"/>
                <a:ext cx="3005494" cy="122164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3">
                  <a:shade val="15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0ABB482-D806-469A-83A8-A862A421D65A}"/>
                </a:ext>
              </a:extLst>
            </p:cNvPr>
            <p:cNvSpPr txBox="1"/>
            <p:nvPr/>
          </p:nvSpPr>
          <p:spPr>
            <a:xfrm>
              <a:off x="5312218" y="4224837"/>
              <a:ext cx="17560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Noise Levels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7E88421A-36D9-53E2-9792-17024DA168F1}"/>
                </a:ext>
              </a:extLst>
            </p:cNvPr>
            <p:cNvGrpSpPr/>
            <p:nvPr/>
          </p:nvGrpSpPr>
          <p:grpSpPr>
            <a:xfrm>
              <a:off x="4983193" y="3130669"/>
              <a:ext cx="2414108" cy="1338635"/>
              <a:chOff x="4842660" y="3117034"/>
              <a:chExt cx="2414108" cy="1338635"/>
            </a:xfrm>
          </p:grpSpPr>
          <p:pic>
            <p:nvPicPr>
              <p:cNvPr id="2050" name="Picture 2" descr="Wave Icon Vector at GetDrawings | Free download">
                <a:extLst>
                  <a:ext uri="{FF2B5EF4-FFF2-40B4-BE49-F238E27FC236}">
                    <a16:creationId xmlns:a16="http://schemas.microsoft.com/office/drawing/2014/main" id="{F1C34420-E55C-FB5A-811C-296D3C097F8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2660" y="3514963"/>
                <a:ext cx="1107258" cy="4616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2" descr="Wave Icon Vector at GetDrawings | Free download">
                <a:extLst>
                  <a:ext uri="{FF2B5EF4-FFF2-40B4-BE49-F238E27FC236}">
                    <a16:creationId xmlns:a16="http://schemas.microsoft.com/office/drawing/2014/main" id="{A9541662-5D0B-DA06-B3D8-AB45FD25800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49510" y="3117034"/>
                <a:ext cx="1107258" cy="13386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F34F8A4-84AA-5808-2E98-2886EB727E13}"/>
              </a:ext>
            </a:extLst>
          </p:cNvPr>
          <p:cNvGrpSpPr/>
          <p:nvPr/>
        </p:nvGrpSpPr>
        <p:grpSpPr>
          <a:xfrm>
            <a:off x="4611836" y="3042883"/>
            <a:ext cx="3137526" cy="1645130"/>
            <a:chOff x="1394490" y="3041373"/>
            <a:chExt cx="3137526" cy="164513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03E1661-6D77-F9AA-A2BC-BB4178BDD1DA}"/>
                </a:ext>
              </a:extLst>
            </p:cNvPr>
            <p:cNvGrpSpPr/>
            <p:nvPr/>
          </p:nvGrpSpPr>
          <p:grpSpPr>
            <a:xfrm>
              <a:off x="1460506" y="3041373"/>
              <a:ext cx="3005494" cy="1641459"/>
              <a:chOff x="1468813" y="2636834"/>
              <a:chExt cx="3005494" cy="1641459"/>
            </a:xfrm>
            <a:effectLst/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B281FB1-54AC-5291-6394-3C519ACC3EDD}"/>
                  </a:ext>
                </a:extLst>
              </p:cNvPr>
              <p:cNvSpPr/>
              <p:nvPr/>
            </p:nvSpPr>
            <p:spPr>
              <a:xfrm>
                <a:off x="1468813" y="3858481"/>
                <a:ext cx="3005494" cy="419812"/>
              </a:xfrm>
              <a:prstGeom prst="rect">
                <a:avLst/>
              </a:prstGeom>
              <a:solidFill>
                <a:srgbClr val="0085CA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DD714C7-38B5-E4F1-5CF6-B223E96A67F2}"/>
                  </a:ext>
                </a:extLst>
              </p:cNvPr>
              <p:cNvSpPr/>
              <p:nvPr/>
            </p:nvSpPr>
            <p:spPr>
              <a:xfrm>
                <a:off x="1468813" y="2636834"/>
                <a:ext cx="3005494" cy="122164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3">
                  <a:shade val="15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2730959-30BF-6A24-0DCA-709CCCC55A05}"/>
                </a:ext>
              </a:extLst>
            </p:cNvPr>
            <p:cNvSpPr txBox="1"/>
            <p:nvPr/>
          </p:nvSpPr>
          <p:spPr>
            <a:xfrm>
              <a:off x="1394490" y="4224838"/>
              <a:ext cx="31375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Number of decryptions</a:t>
              </a:r>
            </a:p>
          </p:txBody>
        </p:sp>
        <p:pic>
          <p:nvPicPr>
            <p:cNvPr id="2052" name="Picture 4">
              <a:extLst>
                <a:ext uri="{FF2B5EF4-FFF2-40B4-BE49-F238E27FC236}">
                  <a16:creationId xmlns:a16="http://schemas.microsoft.com/office/drawing/2014/main" id="{23BE78E8-2949-81DE-E56C-9386F5A97C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8778" y="3124018"/>
              <a:ext cx="3028950" cy="1095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400E12A6-4794-3440-12EC-EB106E7A9F3C}"/>
              </a:ext>
            </a:extLst>
          </p:cNvPr>
          <p:cNvGrpSpPr/>
          <p:nvPr/>
        </p:nvGrpSpPr>
        <p:grpSpPr>
          <a:xfrm>
            <a:off x="7879779" y="3001539"/>
            <a:ext cx="3005494" cy="1705668"/>
            <a:chOff x="7848478" y="2994469"/>
            <a:chExt cx="3005494" cy="1705668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9EA9A35D-85AE-16DF-77A9-41590F94CEB2}"/>
                </a:ext>
              </a:extLst>
            </p:cNvPr>
            <p:cNvGrpSpPr/>
            <p:nvPr/>
          </p:nvGrpSpPr>
          <p:grpSpPr>
            <a:xfrm>
              <a:off x="7848478" y="3037751"/>
              <a:ext cx="3005494" cy="1641459"/>
              <a:chOff x="1468813" y="2636834"/>
              <a:chExt cx="3005494" cy="1641459"/>
            </a:xfrm>
            <a:effectLst/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C7611BB2-C323-54C7-2497-91EE785B2C3A}"/>
                  </a:ext>
                </a:extLst>
              </p:cNvPr>
              <p:cNvSpPr/>
              <p:nvPr/>
            </p:nvSpPr>
            <p:spPr>
              <a:xfrm>
                <a:off x="1468813" y="3858481"/>
                <a:ext cx="3005494" cy="419812"/>
              </a:xfrm>
              <a:prstGeom prst="rect">
                <a:avLst/>
              </a:prstGeom>
              <a:solidFill>
                <a:srgbClr val="0085CA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35420764-8858-7501-55C5-6B4F20972E09}"/>
                  </a:ext>
                </a:extLst>
              </p:cNvPr>
              <p:cNvSpPr/>
              <p:nvPr/>
            </p:nvSpPr>
            <p:spPr>
              <a:xfrm>
                <a:off x="1468813" y="2636834"/>
                <a:ext cx="3005494" cy="122164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3">
                  <a:shade val="15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1337192-0FA4-5575-1796-72C800E0D67F}"/>
                </a:ext>
              </a:extLst>
            </p:cNvPr>
            <p:cNvSpPr txBox="1"/>
            <p:nvPr/>
          </p:nvSpPr>
          <p:spPr>
            <a:xfrm>
              <a:off x="8787384" y="4238472"/>
              <a:ext cx="112768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Circuits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pic>
          <p:nvPicPr>
            <p:cNvPr id="31" name="Picture 30" descr="A white circle in the dark&#10;&#10;Description automatically generated">
              <a:extLst>
                <a:ext uri="{FF2B5EF4-FFF2-40B4-BE49-F238E27FC236}">
                  <a16:creationId xmlns:a16="http://schemas.microsoft.com/office/drawing/2014/main" id="{D36E40BC-3192-1DBF-A39B-923FD3336B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2911" y="2994469"/>
              <a:ext cx="1280343" cy="1280343"/>
            </a:xfrm>
            <a:prstGeom prst="rect">
              <a:avLst/>
            </a:prstGeom>
          </p:spPr>
        </p:pic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DC4EABE6-E067-DE3C-5C09-5B145154100C}"/>
                </a:ext>
              </a:extLst>
            </p:cNvPr>
            <p:cNvGrpSpPr/>
            <p:nvPr/>
          </p:nvGrpSpPr>
          <p:grpSpPr>
            <a:xfrm>
              <a:off x="8247243" y="3226948"/>
              <a:ext cx="756904" cy="843254"/>
              <a:chOff x="3907581" y="988202"/>
              <a:chExt cx="4376840" cy="4876157"/>
            </a:xfrm>
          </p:grpSpPr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DA3BA2D8-589B-9853-067D-40B2B7B038A8}"/>
                  </a:ext>
                </a:extLst>
              </p:cNvPr>
              <p:cNvGrpSpPr/>
              <p:nvPr/>
            </p:nvGrpSpPr>
            <p:grpSpPr>
              <a:xfrm>
                <a:off x="3907581" y="990600"/>
                <a:ext cx="1493822" cy="1444782"/>
                <a:chOff x="3907581" y="990600"/>
                <a:chExt cx="1493822" cy="1444782"/>
              </a:xfrm>
              <a:solidFill>
                <a:schemeClr val="tx1"/>
              </a:solidFill>
            </p:grpSpPr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id="{CEF35EAE-69D9-C9E7-CE25-EBC2F8E5DCD5}"/>
                    </a:ext>
                  </a:extLst>
                </p:cNvPr>
                <p:cNvSpPr/>
                <p:nvPr/>
              </p:nvSpPr>
              <p:spPr>
                <a:xfrm>
                  <a:off x="3907581" y="990600"/>
                  <a:ext cx="1493822" cy="1444782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9C65E8E7-BB19-FE11-DA2F-3F388A5EF579}"/>
                    </a:ext>
                  </a:extLst>
                </p:cNvPr>
                <p:cNvSpPr/>
                <p:nvPr/>
              </p:nvSpPr>
              <p:spPr>
                <a:xfrm>
                  <a:off x="4407220" y="1461502"/>
                  <a:ext cx="494544" cy="502978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</p:spPr>
              <p:style>
                <a:lnRef idx="2">
                  <a:schemeClr val="accent3">
                    <a:shade val="15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F84D4E35-30C1-4B80-A842-7A613658DF0B}"/>
                  </a:ext>
                </a:extLst>
              </p:cNvPr>
              <p:cNvGrpSpPr/>
              <p:nvPr/>
            </p:nvGrpSpPr>
            <p:grpSpPr>
              <a:xfrm>
                <a:off x="6790599" y="988202"/>
                <a:ext cx="1493822" cy="1444782"/>
                <a:chOff x="3907581" y="990600"/>
                <a:chExt cx="1493822" cy="1444782"/>
              </a:xfrm>
              <a:solidFill>
                <a:schemeClr val="tx1"/>
              </a:solidFill>
            </p:grpSpPr>
            <p:sp>
              <p:nvSpPr>
                <p:cNvPr id="40" name="Oval 39">
                  <a:extLst>
                    <a:ext uri="{FF2B5EF4-FFF2-40B4-BE49-F238E27FC236}">
                      <a16:creationId xmlns:a16="http://schemas.microsoft.com/office/drawing/2014/main" id="{20CE86BE-1550-DB1F-662A-69B2904659B1}"/>
                    </a:ext>
                  </a:extLst>
                </p:cNvPr>
                <p:cNvSpPr/>
                <p:nvPr/>
              </p:nvSpPr>
              <p:spPr>
                <a:xfrm>
                  <a:off x="3907581" y="990600"/>
                  <a:ext cx="1493822" cy="1444782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A2E409E6-3291-3BBB-17DC-874972E1ED4F}"/>
                    </a:ext>
                  </a:extLst>
                </p:cNvPr>
                <p:cNvSpPr/>
                <p:nvPr/>
              </p:nvSpPr>
              <p:spPr>
                <a:xfrm>
                  <a:off x="4407220" y="1461502"/>
                  <a:ext cx="494544" cy="502978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</p:spPr>
              <p:style>
                <a:lnRef idx="2">
                  <a:schemeClr val="accent3">
                    <a:shade val="15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15A127F3-DC5D-90E9-0CF7-CDB688727C5B}"/>
                  </a:ext>
                </a:extLst>
              </p:cNvPr>
              <p:cNvGrpSpPr/>
              <p:nvPr/>
            </p:nvGrpSpPr>
            <p:grpSpPr>
              <a:xfrm>
                <a:off x="5354640" y="4419577"/>
                <a:ext cx="1493822" cy="1444782"/>
                <a:chOff x="3907581" y="990600"/>
                <a:chExt cx="1493822" cy="1444782"/>
              </a:xfrm>
              <a:solidFill>
                <a:schemeClr val="tx1"/>
              </a:solidFill>
            </p:grpSpPr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B639742B-F7A3-DEEC-489E-A49AB5998664}"/>
                    </a:ext>
                  </a:extLst>
                </p:cNvPr>
                <p:cNvSpPr/>
                <p:nvPr/>
              </p:nvSpPr>
              <p:spPr>
                <a:xfrm>
                  <a:off x="3907581" y="990600"/>
                  <a:ext cx="1493822" cy="1444782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EF77D9DA-0B5F-05F9-CD33-65D32EDFB1AB}"/>
                    </a:ext>
                  </a:extLst>
                </p:cNvPr>
                <p:cNvSpPr/>
                <p:nvPr/>
              </p:nvSpPr>
              <p:spPr>
                <a:xfrm>
                  <a:off x="4407220" y="1461502"/>
                  <a:ext cx="494544" cy="502978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</p:spPr>
              <p:style>
                <a:lnRef idx="2">
                  <a:schemeClr val="accent3">
                    <a:shade val="15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F6EEA4BA-03DB-30F0-11DF-27A620D602D0}"/>
                  </a:ext>
                </a:extLst>
              </p:cNvPr>
              <p:cNvSpPr/>
              <p:nvPr/>
            </p:nvSpPr>
            <p:spPr>
              <a:xfrm>
                <a:off x="4389114" y="2331093"/>
                <a:ext cx="427330" cy="975526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4D9CDEC7-EAEA-0CCE-53E2-C4C101A678BF}"/>
                  </a:ext>
                </a:extLst>
              </p:cNvPr>
              <p:cNvSpPr/>
              <p:nvPr/>
            </p:nvSpPr>
            <p:spPr>
              <a:xfrm>
                <a:off x="7348650" y="2340082"/>
                <a:ext cx="427330" cy="975526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EC4FE69-602A-6BED-7F52-E88127F56740}"/>
                  </a:ext>
                </a:extLst>
              </p:cNvPr>
              <p:cNvSpPr/>
              <p:nvPr/>
            </p:nvSpPr>
            <p:spPr>
              <a:xfrm rot="17765912">
                <a:off x="5137895" y="2608552"/>
                <a:ext cx="427330" cy="1834869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67BA4FCF-A09B-3264-2C9A-D026AF0E4600}"/>
                  </a:ext>
                </a:extLst>
              </p:cNvPr>
              <p:cNvSpPr/>
              <p:nvPr/>
            </p:nvSpPr>
            <p:spPr>
              <a:xfrm rot="3834088" flipH="1">
                <a:off x="6650912" y="2608553"/>
                <a:ext cx="427330" cy="1834866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57F0EF0A-3D3A-B215-9BA0-A1ACB40B5065}"/>
                  </a:ext>
                </a:extLst>
              </p:cNvPr>
              <p:cNvSpPr/>
              <p:nvPr/>
            </p:nvSpPr>
            <p:spPr>
              <a:xfrm>
                <a:off x="5883711" y="3649420"/>
                <a:ext cx="427330" cy="975526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40167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15E4EFF-E508-C648-1D11-1790A5B47AF9}"/>
              </a:ext>
            </a:extLst>
          </p:cNvPr>
          <p:cNvCxnSpPr>
            <a:cxnSpLocks/>
          </p:cNvCxnSpPr>
          <p:nvPr/>
        </p:nvCxnSpPr>
        <p:spPr>
          <a:xfrm flipV="1">
            <a:off x="4749347" y="3850194"/>
            <a:ext cx="653163" cy="224061"/>
          </a:xfrm>
          <a:prstGeom prst="straightConnector1">
            <a:avLst/>
          </a:prstGeom>
          <a:ln w="38100">
            <a:solidFill>
              <a:srgbClr val="0085C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4887A34-0738-9DFA-1CEA-805EE5B7E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LWE With Side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1ED652-2FDD-DB74-FCC0-57862EED72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Model CKKS decryptions using framework of [DDGR20], [DGHK23]</a:t>
            </a:r>
            <a:endParaRPr lang="en-US" i="1" dirty="0">
              <a:solidFill>
                <a:srgbClr val="ED4747"/>
              </a:solidFill>
            </a:endParaRPr>
          </a:p>
          <a:p>
            <a:r>
              <a:rPr lang="en-US" dirty="0"/>
              <a:t>Framework introduces an </a:t>
            </a:r>
            <a:r>
              <a:rPr lang="en-US" i="1" dirty="0">
                <a:solidFill>
                  <a:srgbClr val="0085CA"/>
                </a:solidFill>
              </a:rPr>
              <a:t>intermediate</a:t>
            </a:r>
            <a:r>
              <a:rPr lang="en-US" dirty="0"/>
              <a:t> step: </a:t>
            </a:r>
            <a:r>
              <a:rPr lang="en-US" b="1" dirty="0"/>
              <a:t>DBDD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CB9C86-6C87-C46C-4E0D-3915D8BBC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B81F3-D877-40AB-B9C6-5DBC3A20DFE8}" type="slidenum">
              <a:rPr lang="en-US" smtClean="0"/>
              <a:t>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AFBD643-8B83-A1C4-404B-EAF043C86537}"/>
                  </a:ext>
                </a:extLst>
              </p:cNvPr>
              <p:cNvSpPr txBox="1"/>
              <p:nvPr/>
            </p:nvSpPr>
            <p:spPr>
              <a:xfrm>
                <a:off x="3701800" y="3345925"/>
                <a:ext cx="72859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𝐿𝑊𝐸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AFBD643-8B83-A1C4-404B-EAF043C865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1800" y="3345925"/>
                <a:ext cx="728597" cy="369332"/>
              </a:xfrm>
              <a:prstGeom prst="rect">
                <a:avLst/>
              </a:prstGeom>
              <a:blipFill>
                <a:blip r:embed="rId2"/>
                <a:stretch>
                  <a:fillRect l="-9167" r="-7500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AAFB063-E6A9-E864-A2BF-59CE4169EE59}"/>
                  </a:ext>
                </a:extLst>
              </p:cNvPr>
              <p:cNvSpPr txBox="1"/>
              <p:nvPr/>
            </p:nvSpPr>
            <p:spPr>
              <a:xfrm>
                <a:off x="5304198" y="3294148"/>
                <a:ext cx="1257652" cy="3943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𝐷𝐵𝐷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AAFB063-E6A9-E864-A2BF-59CE4169EE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4198" y="3294148"/>
                <a:ext cx="1257652" cy="3943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1E992EB-6735-1C09-078E-B8567CE3620E}"/>
                  </a:ext>
                </a:extLst>
              </p:cNvPr>
              <p:cNvSpPr txBox="1"/>
              <p:nvPr/>
            </p:nvSpPr>
            <p:spPr>
              <a:xfrm>
                <a:off x="5304198" y="3955563"/>
                <a:ext cx="1257652" cy="3943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𝐷𝐵𝐷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1E992EB-6735-1C09-078E-B8567CE362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4198" y="3955563"/>
                <a:ext cx="1257652" cy="3943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8F0BCF1-2446-C964-ABE0-89F759D3ED42}"/>
                  </a:ext>
                </a:extLst>
              </p:cNvPr>
              <p:cNvSpPr txBox="1"/>
              <p:nvPr/>
            </p:nvSpPr>
            <p:spPr>
              <a:xfrm>
                <a:off x="5304198" y="5128033"/>
                <a:ext cx="1270669" cy="3943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𝐷𝐵𝐷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8F0BCF1-2446-C964-ABE0-89F759D3ED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4198" y="5128033"/>
                <a:ext cx="1270669" cy="39433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FDD75BD-1B97-C33C-B7E1-0904C1A8168B}"/>
                  </a:ext>
                </a:extLst>
              </p:cNvPr>
              <p:cNvSpPr txBox="1"/>
              <p:nvPr/>
            </p:nvSpPr>
            <p:spPr>
              <a:xfrm rot="5400000">
                <a:off x="5691980" y="4331147"/>
                <a:ext cx="33182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FDD75BD-1B97-C33C-B7E1-0904C1A816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5691980" y="4331147"/>
                <a:ext cx="331821" cy="369332"/>
              </a:xfrm>
              <a:prstGeom prst="rect">
                <a:avLst/>
              </a:prstGeom>
              <a:blipFill>
                <a:blip r:embed="rId6"/>
                <a:stretch>
                  <a:fillRect t="-5556"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C512CEA-80F0-B4F3-5D99-078905266DBD}"/>
              </a:ext>
            </a:extLst>
          </p:cNvPr>
          <p:cNvCxnSpPr/>
          <p:nvPr/>
        </p:nvCxnSpPr>
        <p:spPr>
          <a:xfrm>
            <a:off x="4533137" y="3518476"/>
            <a:ext cx="651849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2" name="-&gt;SVP-&gt;Attack">
            <a:extLst>
              <a:ext uri="{FF2B5EF4-FFF2-40B4-BE49-F238E27FC236}">
                <a16:creationId xmlns:a16="http://schemas.microsoft.com/office/drawing/2014/main" id="{C1C653E5-28C9-9986-6870-2C62C86B68C4}"/>
              </a:ext>
            </a:extLst>
          </p:cNvPr>
          <p:cNvGrpSpPr/>
          <p:nvPr/>
        </p:nvGrpSpPr>
        <p:grpSpPr>
          <a:xfrm>
            <a:off x="4533447" y="3102977"/>
            <a:ext cx="3567735" cy="830997"/>
            <a:chOff x="3938568" y="3499454"/>
            <a:chExt cx="3567735" cy="83099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2E8229BA-1C33-3C3F-8CBA-D003E265C1E0}"/>
                    </a:ext>
                  </a:extLst>
                </p:cNvPr>
                <p:cNvSpPr txBox="1"/>
                <p:nvPr/>
              </p:nvSpPr>
              <p:spPr>
                <a:xfrm>
                  <a:off x="4656635" y="3724594"/>
                  <a:ext cx="623056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𝑆𝑉𝑃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2E8229BA-1C33-3C3F-8CBA-D003E265C1E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56635" y="3724594"/>
                  <a:ext cx="623056" cy="369332"/>
                </a:xfrm>
                <a:prstGeom prst="rect">
                  <a:avLst/>
                </a:prstGeom>
                <a:blipFill>
                  <a:blip r:embed="rId7"/>
                  <a:stretch>
                    <a:fillRect l="-11765" r="-8824" b="-65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EE299CC-06A5-8115-2D2A-D076EA9592A0}"/>
                </a:ext>
              </a:extLst>
            </p:cNvPr>
            <p:cNvSpPr txBox="1"/>
            <p:nvPr/>
          </p:nvSpPr>
          <p:spPr>
            <a:xfrm>
              <a:off x="6026090" y="3499454"/>
              <a:ext cx="148021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/>
                <a:t>Lattice</a:t>
              </a:r>
            </a:p>
            <a:p>
              <a:pPr algn="ctr"/>
              <a:r>
                <a:rPr lang="en-US" sz="2400" b="1" dirty="0"/>
                <a:t>Reduction</a:t>
              </a:r>
              <a:endParaRPr lang="en-US" b="1" dirty="0"/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64C35075-5183-9342-54E9-E5D8E7A71EF8}"/>
                </a:ext>
              </a:extLst>
            </p:cNvPr>
            <p:cNvCxnSpPr>
              <a:cxnSpLocks/>
            </p:cNvCxnSpPr>
            <p:nvPr/>
          </p:nvCxnSpPr>
          <p:spPr>
            <a:xfrm>
              <a:off x="3938568" y="3909260"/>
              <a:ext cx="651849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EDF9EE4E-8552-47D9-4A8E-A5690F57F7EE}"/>
                </a:ext>
              </a:extLst>
            </p:cNvPr>
            <p:cNvCxnSpPr>
              <a:cxnSpLocks/>
            </p:cNvCxnSpPr>
            <p:nvPr/>
          </p:nvCxnSpPr>
          <p:spPr>
            <a:xfrm>
              <a:off x="5346382" y="3909260"/>
              <a:ext cx="651849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207A44C-1C66-EE58-D32F-CA7AEE52F7A7}"/>
              </a:ext>
            </a:extLst>
          </p:cNvPr>
          <p:cNvCxnSpPr>
            <a:cxnSpLocks/>
          </p:cNvCxnSpPr>
          <p:nvPr/>
        </p:nvCxnSpPr>
        <p:spPr>
          <a:xfrm>
            <a:off x="5829221" y="3691839"/>
            <a:ext cx="0" cy="26372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27E2575-3764-E4CB-0242-21B4968891A3}"/>
              </a:ext>
            </a:extLst>
          </p:cNvPr>
          <p:cNvCxnSpPr>
            <a:cxnSpLocks/>
          </p:cNvCxnSpPr>
          <p:nvPr/>
        </p:nvCxnSpPr>
        <p:spPr>
          <a:xfrm>
            <a:off x="5839713" y="4749585"/>
            <a:ext cx="0" cy="26372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5F023A3-3D6D-8712-DE61-DD7E28A18335}"/>
                  </a:ext>
                </a:extLst>
              </p:cNvPr>
              <p:cNvSpPr txBox="1"/>
              <p:nvPr/>
            </p:nvSpPr>
            <p:spPr>
              <a:xfrm>
                <a:off x="5270161" y="3322261"/>
                <a:ext cx="91954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𝐷𝐵𝐷𝐷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5F023A3-3D6D-8712-DE61-DD7E28A183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0161" y="3322261"/>
                <a:ext cx="919547" cy="369332"/>
              </a:xfrm>
              <a:prstGeom prst="rect">
                <a:avLst/>
              </a:prstGeom>
              <a:blipFill>
                <a:blip r:embed="rId8"/>
                <a:stretch>
                  <a:fillRect l="-8000" r="-7333"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0BC094F4-6B1A-B13B-7AF7-EFF78A3D56D9}"/>
              </a:ext>
            </a:extLst>
          </p:cNvPr>
          <p:cNvSpPr txBox="1"/>
          <p:nvPr/>
        </p:nvSpPr>
        <p:spPr>
          <a:xfrm>
            <a:off x="4089335" y="4040699"/>
            <a:ext cx="7091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5CA"/>
                </a:solidFill>
              </a:rPr>
              <a:t>Hint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5E36482-53D2-8EF4-1C86-32945DC14DD9}"/>
              </a:ext>
            </a:extLst>
          </p:cNvPr>
          <p:cNvCxnSpPr>
            <a:cxnSpLocks/>
          </p:cNvCxnSpPr>
          <p:nvPr/>
        </p:nvCxnSpPr>
        <p:spPr>
          <a:xfrm>
            <a:off x="4741376" y="4504947"/>
            <a:ext cx="653163" cy="224061"/>
          </a:xfrm>
          <a:prstGeom prst="straightConnector1">
            <a:avLst/>
          </a:prstGeom>
          <a:ln w="38100">
            <a:solidFill>
              <a:srgbClr val="0085C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563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81481E-6 L 0.16341 4.81481E-6 " pathEditMode="relative" rAng="0" ptsTypes="AA">
                                      <p:cBhvr>
                                        <p:cTn id="18" dur="1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6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341 4.81481E-6 L 0.16341 0.09282 " pathEditMode="relative" rAng="0" ptsTypes="AA">
                                      <p:cBhvr>
                                        <p:cTn id="33" dur="1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341 0.09282 L 0.16341 0.26643 " pathEditMode="relative" rAng="0" ptsTypes="AA">
                                      <p:cBhvr>
                                        <p:cTn id="47" dur="1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7" grpId="0"/>
      <p:bldP spid="8" grpId="0"/>
      <p:bldP spid="9" grpId="0"/>
      <p:bldP spid="11" grpId="0"/>
      <p:bldP spid="23" grpId="0"/>
      <p:bldP spid="23" grpId="1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F12FD-E839-F400-0217-3C9F01E46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LWE With Side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0A5479-8B14-1A92-74DA-72D7E0F1D8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Allows iterative integration of side information (</a:t>
            </a:r>
            <a:r>
              <a:rPr lang="en-US" i="1" dirty="0">
                <a:solidFill>
                  <a:srgbClr val="0085CA"/>
                </a:solidFill>
              </a:rPr>
              <a:t>hints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Run/Estimate lattice reduction on reduced instance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FB856B-ECB0-B2B0-12FC-4B85AE9B1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B81F3-D877-40AB-B9C6-5DBC3A20DFE8}" type="slidenum">
              <a:rPr lang="en-US" smtClean="0"/>
              <a:t>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9">
                <a:extLst>
                  <a:ext uri="{FF2B5EF4-FFF2-40B4-BE49-F238E27FC236}">
                    <a16:creationId xmlns:a16="http://schemas.microsoft.com/office/drawing/2014/main" id="{E6829C83-FA50-AE13-0603-74C870AF3A4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80851797"/>
                  </p:ext>
                </p:extLst>
              </p:nvPr>
            </p:nvGraphicFramePr>
            <p:xfrm>
              <a:off x="838200" y="3022857"/>
              <a:ext cx="7178336" cy="2346960"/>
            </p:xfrm>
            <a:graphic>
              <a:graphicData uri="http://schemas.openxmlformats.org/drawingml/2006/table">
                <a:tbl>
                  <a:tblPr firstRow="1" bandRow="1"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  <a:tableStyleId>{F5AB1C69-6EDB-4FF4-983F-18BD219EF322}</a:tableStyleId>
                  </a:tblPr>
                  <a:tblGrid>
                    <a:gridCol w="3589168">
                      <a:extLst>
                        <a:ext uri="{9D8B030D-6E8A-4147-A177-3AD203B41FA5}">
                          <a16:colId xmlns:a16="http://schemas.microsoft.com/office/drawing/2014/main" val="3746040380"/>
                        </a:ext>
                      </a:extLst>
                    </a:gridCol>
                    <a:gridCol w="3589168">
                      <a:extLst>
                        <a:ext uri="{9D8B030D-6E8A-4147-A177-3AD203B41FA5}">
                          <a16:colId xmlns:a16="http://schemas.microsoft.com/office/drawing/2014/main" val="3172071247"/>
                        </a:ext>
                      </a:extLst>
                    </a:gridCol>
                  </a:tblGrid>
                  <a:tr h="422577">
                    <a:tc gridSpan="2">
                      <a:txBody>
                        <a:bodyPr/>
                        <a:lstStyle/>
                        <a:p>
                          <a:r>
                            <a:rPr lang="en-US" sz="2800" dirty="0"/>
                            <a:t>Types of Hints [DDGR20]</a:t>
                          </a:r>
                          <a:endParaRPr lang="en-US" sz="2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0937548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342900" indent="-34290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sz="2400" b="1" dirty="0">
                              <a:solidFill>
                                <a:srgbClr val="0085CA"/>
                              </a:solidFill>
                            </a:rPr>
                            <a:t>Perfect Hints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indent="0" algn="l">
                            <a:buFont typeface="Arial" panose="020B0604020202020204" pitchFamily="34" charset="0"/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sz="2400" b="1" i="1" smtClean="0">
                                        <a:solidFill>
                                          <a:srgbClr val="0085CA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rgbClr val="0085CA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  <m:r>
                                      <a:rPr lang="en-US" sz="2400" b="1" i="1" smtClean="0">
                                        <a:solidFill>
                                          <a:srgbClr val="0085CA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en-US" sz="2400" b="1" i="1" smtClean="0">
                                            <a:solidFill>
                                              <a:srgbClr val="0085CA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1" i="1" smtClean="0">
                                            <a:solidFill>
                                              <a:srgbClr val="0085CA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𝒔</m:t>
                                        </m:r>
                                      </m:e>
                                    </m:acc>
                                  </m:e>
                                </m:d>
                                <m:r>
                                  <a:rPr lang="en-US" sz="2400" b="1" i="1" smtClean="0">
                                    <a:solidFill>
                                      <a:srgbClr val="0085CA"/>
                                    </a:solidFill>
                                    <a:latin typeface="Cambria Math" panose="02040503050406030204" pitchFamily="18" charset="0"/>
                                  </a:rPr>
                                  <m:t>=ℓ</m:t>
                                </m:r>
                              </m:oMath>
                            </m:oMathPara>
                          </a14:m>
                          <a:endParaRPr lang="en-US" sz="2400" b="1" dirty="0">
                            <a:solidFill>
                              <a:srgbClr val="0085CA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081126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342900" indent="-34290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sz="2400" dirty="0"/>
                            <a:t>Modular Hints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1" i="1" smtClean="0">
                                            <a:latin typeface="Cambria Math" panose="02040503050406030204" pitchFamily="18" charset="0"/>
                                          </a:rPr>
                                          <m:t>𝒔</m:t>
                                        </m:r>
                                      </m:e>
                                    </m:acc>
                                  </m:e>
                                </m:d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=ℓ  </m:t>
                                </m:r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𝑚𝑜𝑑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301363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342900" indent="-34290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sz="2400" b="1" dirty="0">
                              <a:solidFill>
                                <a:srgbClr val="0085CA"/>
                              </a:solidFill>
                            </a:rPr>
                            <a:t>Approximate Hints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sz="2400" b="1" i="1" smtClean="0">
                                        <a:solidFill>
                                          <a:srgbClr val="0085CA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rgbClr val="0085CA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  <m:r>
                                      <a:rPr lang="en-US" sz="2400" b="1" i="1" smtClean="0">
                                        <a:solidFill>
                                          <a:srgbClr val="0085CA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en-US" sz="2400" b="1" i="1" smtClean="0">
                                            <a:solidFill>
                                              <a:srgbClr val="0085CA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1" i="1" smtClean="0">
                                            <a:solidFill>
                                              <a:srgbClr val="0085CA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𝒔</m:t>
                                        </m:r>
                                      </m:e>
                                    </m:acc>
                                  </m:e>
                                </m:d>
                                <m:r>
                                  <a:rPr lang="en-US" sz="2400" b="1" i="1" smtClean="0">
                                    <a:solidFill>
                                      <a:srgbClr val="0085CA"/>
                                    </a:solidFill>
                                    <a:latin typeface="Cambria Math" panose="02040503050406030204" pitchFamily="18" charset="0"/>
                                  </a:rPr>
                                  <m:t>≈ℓ</m:t>
                                </m:r>
                              </m:oMath>
                            </m:oMathPara>
                          </a14:m>
                          <a:endParaRPr lang="en-US" sz="2400" b="1" dirty="0">
                            <a:solidFill>
                              <a:srgbClr val="0085CA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498654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342900" indent="-34290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sz="2400" dirty="0"/>
                            <a:t>Short Vector Hints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indent="0" algn="l">
                            <a:buFont typeface="Arial" panose="020B0604020202020204" pitchFamily="34" charset="0"/>
                            <a:buNone/>
                          </a:pPr>
                          <a14:m>
                            <m:oMath xmlns:m="http://schemas.openxmlformats.org/officeDocument/2006/math"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</m:oMath>
                          </a14:m>
                          <a:r>
                            <a:rPr lang="en-US" sz="2400" b="0" dirty="0"/>
                            <a:t>  </a:t>
                          </a:r>
                          <a:r>
                            <a:rPr lang="en-US" sz="2400" b="0" dirty="0" err="1"/>
                            <a:t>s.t.</a:t>
                          </a:r>
                          <a:r>
                            <a:rPr lang="en-US" sz="2400" b="0" dirty="0"/>
                            <a:t> </a:t>
                          </a:r>
                          <a:r>
                            <a:rPr lang="en-US" sz="2400" b="0" baseline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oMath>
                          </a14:m>
                          <a:r>
                            <a:rPr lang="en-US" sz="2400" b="1" dirty="0"/>
                            <a:t> </a:t>
                          </a:r>
                          <a:r>
                            <a:rPr lang="en-US" sz="2400" b="0" dirty="0"/>
                            <a:t>is short</a:t>
                          </a:r>
                          <a:endParaRPr lang="en-US" sz="24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30204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9">
                <a:extLst>
                  <a:ext uri="{FF2B5EF4-FFF2-40B4-BE49-F238E27FC236}">
                    <a16:creationId xmlns:a16="http://schemas.microsoft.com/office/drawing/2014/main" id="{E6829C83-FA50-AE13-0603-74C870AF3A4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80851797"/>
                  </p:ext>
                </p:extLst>
              </p:nvPr>
            </p:nvGraphicFramePr>
            <p:xfrm>
              <a:off x="838200" y="3022857"/>
              <a:ext cx="7178336" cy="2346960"/>
            </p:xfrm>
            <a:graphic>
              <a:graphicData uri="http://schemas.openxmlformats.org/drawingml/2006/table">
                <a:tbl>
                  <a:tblPr firstRow="1" bandRow="1"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  <a:tableStyleId>{F5AB1C69-6EDB-4FF4-983F-18BD219EF322}</a:tableStyleId>
                  </a:tblPr>
                  <a:tblGrid>
                    <a:gridCol w="3589168">
                      <a:extLst>
                        <a:ext uri="{9D8B030D-6E8A-4147-A177-3AD203B41FA5}">
                          <a16:colId xmlns:a16="http://schemas.microsoft.com/office/drawing/2014/main" val="3746040380"/>
                        </a:ext>
                      </a:extLst>
                    </a:gridCol>
                    <a:gridCol w="3589168">
                      <a:extLst>
                        <a:ext uri="{9D8B030D-6E8A-4147-A177-3AD203B41FA5}">
                          <a16:colId xmlns:a16="http://schemas.microsoft.com/office/drawing/2014/main" val="3172071247"/>
                        </a:ext>
                      </a:extLst>
                    </a:gridCol>
                  </a:tblGrid>
                  <a:tr h="518160">
                    <a:tc gridSpan="2">
                      <a:txBody>
                        <a:bodyPr/>
                        <a:lstStyle/>
                        <a:p>
                          <a:r>
                            <a:rPr lang="en-US" sz="2800" dirty="0"/>
                            <a:t>Types of Hints [DDGR20]</a:t>
                          </a:r>
                          <a:endParaRPr lang="en-US" sz="2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0937548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marL="342900" indent="-34290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sz="2400" b="1" dirty="0">
                              <a:solidFill>
                                <a:srgbClr val="0085CA"/>
                              </a:solidFill>
                            </a:rPr>
                            <a:t>Perfect Hints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698" t="-125333" r="-2037" b="-33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0811267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marL="342900" indent="-34290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sz="2400" dirty="0"/>
                            <a:t>Modular Hints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698" t="-222368" r="-2037" b="-2276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6301363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marL="342900" indent="-34290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sz="2400" b="1" dirty="0">
                              <a:solidFill>
                                <a:srgbClr val="0085CA"/>
                              </a:solidFill>
                            </a:rPr>
                            <a:t>Approximate Hints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698" t="-326667" r="-2037" b="-130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4986541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marL="342900" indent="-34290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sz="2400" dirty="0"/>
                            <a:t>Short Vector Hints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698" t="-426667" r="-2037" b="-30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30204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9">
                <a:extLst>
                  <a:ext uri="{FF2B5EF4-FFF2-40B4-BE49-F238E27FC236}">
                    <a16:creationId xmlns:a16="http://schemas.microsoft.com/office/drawing/2014/main" id="{0030BE2D-2E7D-7AD7-B8E1-EE9A17DCE95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37857047"/>
                  </p:ext>
                </p:extLst>
              </p:nvPr>
            </p:nvGraphicFramePr>
            <p:xfrm>
              <a:off x="838200" y="3022857"/>
              <a:ext cx="7178336" cy="2346960"/>
            </p:xfrm>
            <a:graphic>
              <a:graphicData uri="http://schemas.openxmlformats.org/drawingml/2006/table">
                <a:tbl>
                  <a:tblPr firstRow="1" bandRow="1"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  <a:tableStyleId>{F5AB1C69-6EDB-4FF4-983F-18BD219EF322}</a:tableStyleId>
                  </a:tblPr>
                  <a:tblGrid>
                    <a:gridCol w="3589168">
                      <a:extLst>
                        <a:ext uri="{9D8B030D-6E8A-4147-A177-3AD203B41FA5}">
                          <a16:colId xmlns:a16="http://schemas.microsoft.com/office/drawing/2014/main" val="3746040380"/>
                        </a:ext>
                      </a:extLst>
                    </a:gridCol>
                    <a:gridCol w="3589168">
                      <a:extLst>
                        <a:ext uri="{9D8B030D-6E8A-4147-A177-3AD203B41FA5}">
                          <a16:colId xmlns:a16="http://schemas.microsoft.com/office/drawing/2014/main" val="3172071247"/>
                        </a:ext>
                      </a:extLst>
                    </a:gridCol>
                  </a:tblGrid>
                  <a:tr h="422577">
                    <a:tc gridSpan="2">
                      <a:txBody>
                        <a:bodyPr/>
                        <a:lstStyle/>
                        <a:p>
                          <a:r>
                            <a:rPr lang="en-US" sz="2800" dirty="0"/>
                            <a:t>Types of Hints [DDGR20]</a:t>
                          </a:r>
                          <a:endParaRPr lang="en-US" sz="2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0937548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342900" indent="-34290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</a:rPr>
                            <a:t>Perfect Hints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indent="0" algn="l">
                            <a:buFont typeface="Arial" panose="020B0604020202020204" pitchFamily="34" charset="0"/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  <m:r>
                                      <a:rPr lang="en-US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en-US" sz="24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𝒔</m:t>
                                        </m:r>
                                      </m:e>
                                    </m:acc>
                                  </m:e>
                                </m:d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=ℓ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081126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342900" indent="-34290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Modular Hints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𝒔</m:t>
                                        </m:r>
                                      </m:e>
                                    </m:acc>
                                  </m:e>
                                </m:d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=ℓ  </m:t>
                                </m:r>
                                <m:d>
                                  <m:d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𝑚𝑜𝑑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301363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342900" indent="-34290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</a:rPr>
                            <a:t>Approximate Hints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  <m:r>
                                      <a:rPr lang="en-US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en-US" sz="24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𝒔</m:t>
                                        </m:r>
                                      </m:e>
                                    </m:acc>
                                  </m:e>
                                </m:d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≈ℓ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498654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342900" indent="-34290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sz="2400" dirty="0"/>
                            <a:t>Short Vector Hints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indent="0" algn="l">
                            <a:buFont typeface="Arial" panose="020B0604020202020204" pitchFamily="34" charset="0"/>
                            <a:buNone/>
                          </a:pPr>
                          <a14:m>
                            <m:oMath xmlns:m="http://schemas.openxmlformats.org/officeDocument/2006/math"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</m:oMath>
                          </a14:m>
                          <a:r>
                            <a:rPr lang="en-US" sz="2400" b="0" dirty="0"/>
                            <a:t>  </a:t>
                          </a:r>
                          <a:r>
                            <a:rPr lang="en-US" sz="2400" b="0" dirty="0" err="1"/>
                            <a:t>s.t.</a:t>
                          </a:r>
                          <a:r>
                            <a:rPr lang="en-US" sz="2400" b="0" dirty="0"/>
                            <a:t> </a:t>
                          </a:r>
                          <a:r>
                            <a:rPr lang="en-US" sz="2400" b="0" baseline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oMath>
                          </a14:m>
                          <a:r>
                            <a:rPr lang="en-US" sz="2400" b="1" dirty="0"/>
                            <a:t> </a:t>
                          </a:r>
                          <a:r>
                            <a:rPr lang="en-US" sz="2400" b="0" dirty="0"/>
                            <a:t>is short</a:t>
                          </a:r>
                          <a:endParaRPr lang="en-US" sz="24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30204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9">
                <a:extLst>
                  <a:ext uri="{FF2B5EF4-FFF2-40B4-BE49-F238E27FC236}">
                    <a16:creationId xmlns:a16="http://schemas.microsoft.com/office/drawing/2014/main" id="{0030BE2D-2E7D-7AD7-B8E1-EE9A17DCE95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37857047"/>
                  </p:ext>
                </p:extLst>
              </p:nvPr>
            </p:nvGraphicFramePr>
            <p:xfrm>
              <a:off x="838200" y="3022857"/>
              <a:ext cx="7178336" cy="2346960"/>
            </p:xfrm>
            <a:graphic>
              <a:graphicData uri="http://schemas.openxmlformats.org/drawingml/2006/table">
                <a:tbl>
                  <a:tblPr firstRow="1" bandRow="1"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  <a:tableStyleId>{F5AB1C69-6EDB-4FF4-983F-18BD219EF322}</a:tableStyleId>
                  </a:tblPr>
                  <a:tblGrid>
                    <a:gridCol w="3589168">
                      <a:extLst>
                        <a:ext uri="{9D8B030D-6E8A-4147-A177-3AD203B41FA5}">
                          <a16:colId xmlns:a16="http://schemas.microsoft.com/office/drawing/2014/main" val="3746040380"/>
                        </a:ext>
                      </a:extLst>
                    </a:gridCol>
                    <a:gridCol w="3589168">
                      <a:extLst>
                        <a:ext uri="{9D8B030D-6E8A-4147-A177-3AD203B41FA5}">
                          <a16:colId xmlns:a16="http://schemas.microsoft.com/office/drawing/2014/main" val="3172071247"/>
                        </a:ext>
                      </a:extLst>
                    </a:gridCol>
                  </a:tblGrid>
                  <a:tr h="518160">
                    <a:tc gridSpan="2">
                      <a:txBody>
                        <a:bodyPr/>
                        <a:lstStyle/>
                        <a:p>
                          <a:r>
                            <a:rPr lang="en-US" sz="2800" dirty="0"/>
                            <a:t>Types of Hints [DDGR20]</a:t>
                          </a:r>
                          <a:endParaRPr lang="en-US" sz="2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0937548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marL="342900" indent="-34290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</a:rPr>
                            <a:t>Perfect Hints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698" t="-125333" r="-2037" b="-33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0811267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marL="342900" indent="-34290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Modular Hints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698" t="-222368" r="-2037" b="-2276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6301363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marL="342900" indent="-34290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</a:rPr>
                            <a:t>Approximate Hints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698" t="-326667" r="-2037" b="-130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4986541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marL="342900" indent="-34290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sz="2400" dirty="0"/>
                            <a:t>Short Vector Hints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698" t="-426667" r="-2037" b="-30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302041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0555E9E-6256-5ADD-4E49-7848A8D3D22C}"/>
              </a:ext>
            </a:extLst>
          </p:cNvPr>
          <p:cNvCxnSpPr/>
          <p:nvPr/>
        </p:nvCxnSpPr>
        <p:spPr>
          <a:xfrm flipH="1">
            <a:off x="8100320" y="3795069"/>
            <a:ext cx="264713" cy="0"/>
          </a:xfrm>
          <a:prstGeom prst="straightConnector1">
            <a:avLst/>
          </a:prstGeom>
          <a:ln w="38100">
            <a:solidFill>
              <a:srgbClr val="0085C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608B6BB-BB33-48BB-2512-4984883227C2}"/>
              </a:ext>
            </a:extLst>
          </p:cNvPr>
          <p:cNvSpPr txBox="1"/>
          <p:nvPr/>
        </p:nvSpPr>
        <p:spPr>
          <a:xfrm>
            <a:off x="8365033" y="3546480"/>
            <a:ext cx="22817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5CA"/>
                </a:solidFill>
              </a:rPr>
              <a:t>Guessing Attacks</a:t>
            </a:r>
          </a:p>
        </p:txBody>
      </p:sp>
    </p:spTree>
    <p:extLst>
      <p:ext uri="{BB962C8B-B14F-4D97-AF65-F5344CB8AC3E}">
        <p14:creationId xmlns:p14="http://schemas.microsoft.com/office/powerpoint/2010/main" val="509197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61CD2-B8AE-7B04-0DA5-8512C7F77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Analyzing Concrete Security Loss via Hints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6895C3-3B98-660E-04BB-69E26E10D0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 the decryption equation again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Can be thought of as an </a:t>
            </a:r>
            <a:r>
              <a:rPr lang="en-US" b="1" dirty="0"/>
              <a:t>approximate-modular</a:t>
            </a:r>
            <a:r>
              <a:rPr lang="en-US" dirty="0"/>
              <a:t> hint</a:t>
            </a:r>
          </a:p>
          <a:p>
            <a:pPr lvl="1"/>
            <a:r>
              <a:rPr lang="en-US" dirty="0"/>
              <a:t>Not optimal</a:t>
            </a:r>
          </a:p>
          <a:p>
            <a:pPr lvl="1"/>
            <a:endParaRPr lang="en-US" dirty="0"/>
          </a:p>
          <a:p>
            <a:r>
              <a:rPr lang="en-US" dirty="0"/>
              <a:t>What about a </a:t>
            </a:r>
            <a:r>
              <a:rPr lang="en-US" i="1" dirty="0">
                <a:solidFill>
                  <a:srgbClr val="ED4747"/>
                </a:solidFill>
              </a:rPr>
              <a:t>stronger</a:t>
            </a:r>
            <a:r>
              <a:rPr lang="en-US" dirty="0"/>
              <a:t> attacker model?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A7246A-21BD-D5D2-C5FD-CA5D8DC0F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B81F3-D877-40AB-B9C6-5DBC3A20DFE8}" type="slidenum">
              <a:rPr lang="en-US" smtClean="0"/>
              <a:t>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98FA686-50EC-AAC8-7313-2711BE59360C}"/>
                  </a:ext>
                </a:extLst>
              </p:cNvPr>
              <p:cNvSpPr txBox="1"/>
              <p:nvPr/>
            </p:nvSpPr>
            <p:spPr>
              <a:xfrm>
                <a:off x="2273551" y="2567587"/>
                <a:ext cx="7644897" cy="9389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>
                          <a:solidFill>
                            <a:srgbClr val="0085C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𝓝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srgbClr val="0085C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srgbClr val="0085C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2400" b="1" i="1">
                              <a:solidFill>
                                <a:srgbClr val="0085C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sSup>
                            <m:sSupPr>
                              <m:ctrlPr>
                                <a:rPr lang="en-US" sz="2400" b="1" i="1">
                                  <a:solidFill>
                                    <a:srgbClr val="0085CA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solidFill>
                                    <a:srgbClr val="0085CA"/>
                                  </a:solidFill>
                                  <a:latin typeface="Cambria Math" panose="02040503050406030204" pitchFamily="18" charset="0"/>
                                </a:rPr>
                                <m:t>𝝈</m:t>
                              </m:r>
                            </m:e>
                            <m:sup>
                              <m:r>
                                <a:rPr lang="en-US" sz="2400" b="1" i="1">
                                  <a:solidFill>
                                    <a:srgbClr val="0085CA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m:rPr>
                          <m:aln/>
                        </m:rP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rgbClr val="0085C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𝓝</m:t>
                      </m:r>
                      <m:d>
                        <m:dPr>
                          <m:ctrlPr>
                            <a:rPr lang="en-US" sz="2400" b="1" i="1" smtClean="0">
                              <a:solidFill>
                                <a:srgbClr val="0085C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rgbClr val="0085C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2400" b="1" i="1" smtClean="0">
                              <a:solidFill>
                                <a:srgbClr val="0085C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sSup>
                            <m:sSupPr>
                              <m:ctrlPr>
                                <a:rPr lang="en-US" sz="2400" b="1" i="1" smtClean="0">
                                  <a:solidFill>
                                    <a:srgbClr val="0085CA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solidFill>
                                    <a:srgbClr val="0085CA"/>
                                  </a:solidFill>
                                  <a:latin typeface="Cambria Math" panose="02040503050406030204" pitchFamily="18" charset="0"/>
                                </a:rPr>
                                <m:t>𝝈</m:t>
                              </m:r>
                            </m:e>
                            <m:sup>
                              <m:r>
                                <a:rPr lang="en-US" sz="2400" b="1" i="1" smtClean="0">
                                  <a:solidFill>
                                    <a:srgbClr val="0085CA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en-US" sz="2400" b="1" i="1" smtClean="0">
                          <a:solidFill>
                            <a:srgbClr val="0085CA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𝑚𝑜𝑑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ED4747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aln/>
                        </m:rP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 smtClean="0">
                          <a:solidFill>
                            <a:srgbClr val="ED4747"/>
                          </a:solidFill>
                          <a:latin typeface="Cambria Math" panose="02040503050406030204" pitchFamily="18" charset="0"/>
                        </a:rPr>
                        <m:t>𝓝</m:t>
                      </m:r>
                      <m:d>
                        <m:dPr>
                          <m:ctrlPr>
                            <a:rPr lang="en-US" sz="2400" b="1" i="1" smtClean="0">
                              <a:solidFill>
                                <a:srgbClr val="ED474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rgbClr val="ED4747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2400" b="1" i="1" smtClean="0">
                              <a:solidFill>
                                <a:srgbClr val="ED4747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p>
                            <m:sSupPr>
                              <m:ctrlPr>
                                <a:rPr lang="en-US" sz="2400" b="1" i="1" smtClean="0">
                                  <a:solidFill>
                                    <a:srgbClr val="ED474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solidFill>
                                    <a:srgbClr val="ED4747"/>
                                  </a:solidFill>
                                  <a:latin typeface="Cambria Math" panose="02040503050406030204" pitchFamily="18" charset="0"/>
                                </a:rPr>
                                <m:t>𝝈</m:t>
                              </m:r>
                            </m:e>
                            <m:sup>
                              <m:r>
                                <a:rPr lang="en-US" sz="2400" b="1" i="1" smtClean="0">
                                  <a:solidFill>
                                    <a:srgbClr val="ED4747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en-US" sz="2400" b="1" i="1" smtClean="0">
                          <a:solidFill>
                            <a:srgbClr val="ED4747"/>
                          </a:solidFill>
                          <a:latin typeface="Cambria Math" panose="02040503050406030204" pitchFamily="18" charset="0"/>
                        </a:rPr>
                        <m:t>         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𝑚𝑜𝑑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br>
                  <a:rPr lang="en-US" sz="2400" b="0" dirty="0"/>
                </a:br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98FA686-50EC-AAC8-7313-2711BE5936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3551" y="2567587"/>
                <a:ext cx="7644897" cy="93891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3872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38C7CF35E62E4FA94CD114489511EE" ma:contentTypeVersion="0" ma:contentTypeDescription="Create a new document." ma:contentTypeScope="" ma:versionID="0cf17014ac22821292e67bfa24c3c9c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0f5fd60bab0d1f3e8040f36e38ce71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BA8234B-1FC5-4D25-B1BE-29D59FF048D0}">
  <ds:schemaRefs>
    <ds:schemaRef ds:uri="http://purl.org/dc/dcmitype/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E7E64817-50F7-4E9B-AE72-04B0DFCC5386}">
  <ds:schemaRefs>
    <ds:schemaRef ds:uri="http://purl.org/dc/elements/1.1/"/>
    <ds:schemaRef ds:uri="http://purl.org/dc/terms/"/>
    <ds:schemaRef ds:uri="http://schemas.microsoft.com/internal/obd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474786F-0599-4BE2-9CD4-F9AA4BD73F5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5095</TotalTime>
  <Words>1739</Words>
  <Application>Microsoft Office PowerPoint</Application>
  <PresentationFormat>Widescreen</PresentationFormat>
  <Paragraphs>254</Paragraphs>
  <Slides>31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-apple-system</vt:lpstr>
      <vt:lpstr>Arial</vt:lpstr>
      <vt:lpstr>Calibri</vt:lpstr>
      <vt:lpstr>Calibri Light</vt:lpstr>
      <vt:lpstr>Cambria Math</vt:lpstr>
      <vt:lpstr>Office Theme</vt:lpstr>
      <vt:lpstr>On the Concrete Security of Approximate FHE Schemes with Noise-Flooding Countermeasures</vt:lpstr>
      <vt:lpstr>Motivation</vt:lpstr>
      <vt:lpstr>CKKS</vt:lpstr>
      <vt:lpstr>The Li-Miccancio Attack on CKKS [LiMic21]</vt:lpstr>
      <vt:lpstr>Noise-Flooding</vt:lpstr>
      <vt:lpstr>Objectives</vt:lpstr>
      <vt:lpstr>LWE With Side Information</vt:lpstr>
      <vt:lpstr>LWE With Side Information</vt:lpstr>
      <vt:lpstr>Analyzing Concrete Security Loss via Hints</vt:lpstr>
      <vt:lpstr>Attack Model</vt:lpstr>
      <vt:lpstr>Analyzing Fresh Decryptions</vt:lpstr>
      <vt:lpstr>Analyzing Fresh Decryptions</vt:lpstr>
      <vt:lpstr>Analyzing Fresh Decryptions</vt:lpstr>
      <vt:lpstr>Challenges Integrating Hints</vt:lpstr>
      <vt:lpstr>Expectation of Determinant</vt:lpstr>
      <vt:lpstr>Beyond Identity Circuits</vt:lpstr>
      <vt:lpstr>Effects of Multiplications</vt:lpstr>
      <vt:lpstr>Experimental Set up</vt:lpstr>
      <vt:lpstr>Lattice Attacks on Fresh Ciphertexts</vt:lpstr>
      <vt:lpstr>Lattice Attacks on Fresh Ciphertexts</vt:lpstr>
      <vt:lpstr>Lattice Attack Trends</vt:lpstr>
      <vt:lpstr>Guessing Attacks</vt:lpstr>
      <vt:lpstr>Guessing Attack Trends</vt:lpstr>
      <vt:lpstr>Hybrid Attacks</vt:lpstr>
      <vt:lpstr>Hybrid Attack Trends</vt:lpstr>
      <vt:lpstr>General Observations</vt:lpstr>
      <vt:lpstr>General Observations</vt:lpstr>
      <vt:lpstr>Summary</vt:lpstr>
      <vt:lpstr>Thank you!</vt:lpstr>
      <vt:lpstr>References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Kwong, Andrew</dc:creator>
  <cp:lastModifiedBy>Hunter Michael Kippen</cp:lastModifiedBy>
  <cp:revision>112</cp:revision>
  <dcterms:created xsi:type="dcterms:W3CDTF">2022-10-19T23:04:11Z</dcterms:created>
  <dcterms:modified xsi:type="dcterms:W3CDTF">2024-05-04T19:16:38Z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0x010100B138C7CF35E62E4FA94CD114489511EE</vt:lpwstr>
  </property>
</Properties>
</file>