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D12660-389A-4E70-B06A-3F2C3DE95BAD}">
  <a:tblStyle styleId="{6BD12660-389A-4E70-B06A-3F2C3DE95B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Saskia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05342579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05342579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Luca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05342579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05342579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Luca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796f3d87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796f3d87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Dirk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661fb169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661fb169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Saskia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796f3d8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796f3d8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Saskia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2d91a23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2d91a23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Luca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0534257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053425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Luca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0534257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0534257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Luca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796f3d8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796f3d8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Luca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05342579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05342579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Luca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5342579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05342579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Luca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05342579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0534257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Luca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etzpetz.vogeslu.de" TargetMode="External"/><Relationship Id="rId4" Type="http://schemas.openxmlformats.org/officeDocument/2006/relationships/hyperlink" Target="https://github.com/FHEFetzPetz/fetzpetz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480263"/>
            <a:ext cx="8520600" cy="22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2"/>
                </a:solidFill>
              </a:rPr>
              <a:t>FetzPetz - Shop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accent2"/>
                </a:solidFill>
              </a:rPr>
              <a:t>Abschlusspräsentation</a:t>
            </a:r>
            <a:endParaRPr sz="26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2"/>
                </a:solidFill>
              </a:rPr>
              <a:t>Saskia Wohlers, Dirk Hofmann, Luca Voges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075" y="438738"/>
            <a:ext cx="2341843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1283" t="0"/>
          <a:stretch/>
        </p:blipFill>
        <p:spPr>
          <a:xfrm>
            <a:off x="-12" y="1170125"/>
            <a:ext cx="702390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1107" y="1170125"/>
            <a:ext cx="195974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800"/>
              <a:buAutoNum type="arabicPeriod" startAt="5"/>
            </a:pPr>
            <a:r>
              <a:rPr lang="de">
                <a:solidFill>
                  <a:srgbClr val="EEEEEE"/>
                </a:solidFill>
              </a:rPr>
              <a:t>Umsetzung der Administration</a:t>
            </a:r>
            <a:endParaRPr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0" r="1545" t="0"/>
          <a:stretch/>
        </p:blipFill>
        <p:spPr>
          <a:xfrm>
            <a:off x="0" y="1170125"/>
            <a:ext cx="700569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8100" y="1170125"/>
            <a:ext cx="195974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800"/>
              <a:buAutoNum type="arabicPeriod" startAt="5"/>
            </a:pPr>
            <a:r>
              <a:rPr lang="de">
                <a:solidFill>
                  <a:srgbClr val="EEEEEE"/>
                </a:solidFill>
              </a:rPr>
              <a:t>Umsetzung des Warenkorbs</a:t>
            </a:r>
            <a:endParaRPr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800"/>
              <a:buAutoNum type="arabicPeriod" startAt="5"/>
            </a:pPr>
            <a:r>
              <a:rPr lang="de">
                <a:solidFill>
                  <a:srgbClr val="EEEEEE"/>
                </a:solidFill>
              </a:rPr>
              <a:t>Live Präsentation</a:t>
            </a:r>
            <a:endParaRPr>
              <a:solidFill>
                <a:srgbClr val="EEEEEE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913" y="1365275"/>
            <a:ext cx="3016174" cy="24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2151600" y="4125775"/>
            <a:ext cx="48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2"/>
                </a:solidFill>
              </a:rPr>
              <a:t>Einen Augenblick bitte...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0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EEEEEE"/>
                </a:solidFill>
              </a:rPr>
              <a:t>Vielen Dank für eure Aufmerksamkeit</a:t>
            </a:r>
            <a:endParaRPr sz="2400">
              <a:solidFill>
                <a:srgbClr val="EEEEEE"/>
              </a:solidFill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2546538" y="2136350"/>
            <a:ext cx="4050900" cy="15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lt2"/>
                </a:solidFill>
              </a:rPr>
              <a:t>Webseite anschaubar unter: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844ABA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https://fetzpetz.vogeslu.de</a:t>
            </a:r>
            <a:endParaRPr sz="1800">
              <a:solidFill>
                <a:srgbClr val="844AB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lt2"/>
                </a:solidFill>
              </a:rPr>
              <a:t>oder auf Github unter: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844ABA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https://github.com/FHEFetzPetz/fetzpetz</a:t>
            </a:r>
            <a:r>
              <a:rPr lang="de" sz="1500">
                <a:solidFill>
                  <a:srgbClr val="FFFFFF"/>
                </a:solidFill>
              </a:rPr>
              <a:t> </a:t>
            </a:r>
            <a:endParaRPr sz="1500">
              <a:solidFill>
                <a:srgbClr val="FFFFFF"/>
              </a:solidFill>
            </a:endParaRPr>
          </a:p>
        </p:txBody>
      </p:sp>
      <p:graphicFrame>
        <p:nvGraphicFramePr>
          <p:cNvPr id="144" name="Google Shape;144;p25"/>
          <p:cNvGraphicFramePr/>
          <p:nvPr/>
        </p:nvGraphicFramePr>
        <p:xfrm>
          <a:off x="229725" y="38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{6BD12660-389A-4E70-B06A-3F2C3DE95BAD}</a:tableStyleId>
              </a:tblPr>
              <a:tblGrid>
                <a:gridCol w="1240650"/>
                <a:gridCol w="1240650"/>
                <a:gridCol w="1240650"/>
                <a:gridCol w="1240650"/>
                <a:gridCol w="1240650"/>
                <a:gridCol w="1240650"/>
                <a:gridCol w="1240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CSS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JS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PHP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Routen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Meetings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Probleme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Hotel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lt2"/>
                          </a:solidFill>
                        </a:rPr>
                        <a:t>3.019 Zeilen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lt2"/>
                          </a:solidFill>
                        </a:rPr>
                        <a:t>266 Zeilen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lt2"/>
                          </a:solidFill>
                        </a:rPr>
                        <a:t>6.313 Zeilen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lt2"/>
                          </a:solidFill>
                        </a:rPr>
                        <a:t>47 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lt2"/>
                          </a:solidFill>
                        </a:rPr>
                        <a:t>(+ 404 - Route)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lt2"/>
                          </a:solidFill>
                        </a:rPr>
                        <a:t>Jede Woche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lt2"/>
                          </a:solidFill>
                        </a:rPr>
                        <a:t>0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lt2"/>
                          </a:solidFill>
                        </a:rPr>
                        <a:t>Trivago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5" name="Google Shape;14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5822" y="1136274"/>
            <a:ext cx="972376" cy="8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800"/>
              <a:buAutoNum type="arabicPeriod"/>
            </a:pPr>
            <a:r>
              <a:rPr lang="de">
                <a:solidFill>
                  <a:srgbClr val="EEEEEE"/>
                </a:solidFill>
              </a:rPr>
              <a:t>Die Idee</a:t>
            </a:r>
            <a:endParaRPr>
              <a:solidFill>
                <a:srgbClr val="EEEEEE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01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Online-Shop für Party-Zubehör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Artikelideen durch Projekt bei Hack your Environment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Dunkles Design / Thema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Scho</a:t>
            </a:r>
            <a:r>
              <a:rPr lang="de"/>
              <a:t>nend</a:t>
            </a:r>
            <a:r>
              <a:rPr lang="de"/>
              <a:t> für die Augen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Passend für Party-Zubehör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Schick, Elegant und Zeitgemäß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Intuitive und leichte Benutzerführung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Schlichter und schlanker Aufbau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Einfache Wegführung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633" y="0"/>
            <a:ext cx="385436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800"/>
              <a:buAutoNum type="arabicPeriod" startAt="2"/>
            </a:pPr>
            <a:r>
              <a:rPr lang="de">
                <a:solidFill>
                  <a:srgbClr val="EEEEEE"/>
                </a:solidFill>
              </a:rPr>
              <a:t>Datenbankschema</a:t>
            </a:r>
            <a:endParaRPr>
              <a:solidFill>
                <a:srgbClr val="EEEEEE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07570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42125" y="1152475"/>
            <a:ext cx="439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10 miteinander verbundene Tabellen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User-Tabelle als Zentrum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Finaler Stand der DB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Unnötige Attribute entfernt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Zeichenanzahl von Vor- und Nachname erhalten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Many-to-Many Problematik durch Models gelöst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800"/>
              <a:buAutoNum type="arabicPeriod" startAt="2"/>
            </a:pPr>
            <a:r>
              <a:rPr lang="de">
                <a:solidFill>
                  <a:srgbClr val="EEEEEE"/>
                </a:solidFill>
              </a:rPr>
              <a:t>Seitenaufbau</a:t>
            </a:r>
            <a:endParaRPr>
              <a:solidFill>
                <a:srgbClr val="EEEEEE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1900"/>
            <a:ext cx="8839203" cy="334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800"/>
              <a:buAutoNum type="arabicPeriod" startAt="2"/>
            </a:pPr>
            <a:r>
              <a:rPr lang="de">
                <a:solidFill>
                  <a:srgbClr val="EEEEEE"/>
                </a:solidFill>
              </a:rPr>
              <a:t>Ordnerstruktur</a:t>
            </a:r>
            <a:endParaRPr>
              <a:solidFill>
                <a:srgbClr val="EEEEEE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21365" l="0" r="0" t="0"/>
          <a:stretch/>
        </p:blipFill>
        <p:spPr>
          <a:xfrm>
            <a:off x="169200" y="1161725"/>
            <a:ext cx="1752600" cy="26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763" y="1161725"/>
            <a:ext cx="2367675" cy="34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5">
            <a:alphaModFix/>
          </a:blip>
          <a:srcRect b="0" l="0" r="0" t="1409"/>
          <a:stretch/>
        </p:blipFill>
        <p:spPr>
          <a:xfrm>
            <a:off x="4425388" y="1161725"/>
            <a:ext cx="2152838" cy="348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8805" y="1161725"/>
            <a:ext cx="20002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800"/>
              <a:buAutoNum type="arabicPeriod" startAt="3"/>
            </a:pPr>
            <a:r>
              <a:rPr lang="de">
                <a:solidFill>
                  <a:srgbClr val="EEEEEE"/>
                </a:solidFill>
              </a:rPr>
              <a:t>Problemlösung: Formulare über mehrere Seiten</a:t>
            </a:r>
            <a:endParaRPr>
              <a:solidFill>
                <a:srgbClr val="EEEEEE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32537" r="0" t="0"/>
          <a:stretch/>
        </p:blipFill>
        <p:spPr>
          <a:xfrm>
            <a:off x="0" y="2391900"/>
            <a:ext cx="2533295" cy="27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250" y="1975575"/>
            <a:ext cx="3779500" cy="3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5">
            <a:alphaModFix/>
          </a:blip>
          <a:srcRect b="0" l="18982" r="0" t="0"/>
          <a:stretch/>
        </p:blipFill>
        <p:spPr>
          <a:xfrm>
            <a:off x="2682238" y="2391900"/>
            <a:ext cx="3779522" cy="27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098238"/>
            <a:ext cx="6461750" cy="79682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317950" y="1017725"/>
            <a:ext cx="2775600" cy="3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2575" lvl="0" marL="4500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Anwendung bei dem Checkout-Prozess</a:t>
            </a:r>
            <a:endParaRPr sz="1600"/>
          </a:p>
          <a:p>
            <a:pPr indent="-180975" lvl="0" marL="450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82575" lvl="0" marL="4500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Informationen der Formulare werden über Session gelagert und am Ende des Kaufprozesses abgerufen, verarbeitet und anschließend gelöscht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800"/>
              <a:buAutoNum type="arabicPeriod" startAt="3"/>
            </a:pPr>
            <a:r>
              <a:rPr lang="de">
                <a:solidFill>
                  <a:srgbClr val="EEEEEE"/>
                </a:solidFill>
              </a:rPr>
              <a:t>Problemlösung: Statische URLs</a:t>
            </a:r>
            <a:endParaRPr>
              <a:solidFill>
                <a:srgbClr val="EEEEEE"/>
              </a:solidFill>
            </a:endParaRPr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173775" y="108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{6BD12660-389A-4E70-B06A-3F2C3DE95BAD}</a:tableStyleId>
              </a:tblPr>
              <a:tblGrid>
                <a:gridCol w="2834325"/>
                <a:gridCol w="1921700"/>
              </a:tblGrid>
              <a:tr h="1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</a:rPr>
                        <a:t>dynamische URLs</a:t>
                      </a:r>
                      <a:endParaRPr b="1"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chemeClr val="lt2"/>
                          </a:solidFill>
                        </a:rPr>
                        <a:t>statische URLs</a:t>
                      </a:r>
                      <a:endParaRPr b="1"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</a:rPr>
                        <a:t>https://fetzpetz.de?c=product&amp;a=view&amp;id=1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</a:rPr>
                        <a:t>https://fetzpetz.de/product/1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</a:rPr>
                        <a:t>https://fetzpetz.de?c=category&amp;a=view&amp;id=1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chemeClr val="lt2"/>
                          </a:solidFill>
                        </a:rPr>
                        <a:t>https://fetzpetz.de/category/1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19"/>
          <p:cNvSpPr txBox="1"/>
          <p:nvPr/>
        </p:nvSpPr>
        <p:spPr>
          <a:xfrm>
            <a:off x="5436275" y="955875"/>
            <a:ext cx="2588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000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2"/>
                </a:solidFill>
              </a:rPr>
              <a:t>Vorteile statischer URLs: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de" sz="1200">
                <a:solidFill>
                  <a:schemeClr val="lt2"/>
                </a:solidFill>
              </a:rPr>
              <a:t>sehen schöner aus</a:t>
            </a:r>
            <a:endParaRPr sz="1200">
              <a:solidFill>
                <a:schemeClr val="lt2"/>
              </a:solidFill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de" sz="1200">
                <a:solidFill>
                  <a:schemeClr val="lt2"/>
                </a:solidFill>
              </a:rPr>
              <a:t>leichter einzugeben</a:t>
            </a:r>
            <a:endParaRPr sz="1200">
              <a:solidFill>
                <a:schemeClr val="lt2"/>
              </a:solidFill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de" sz="1200">
                <a:solidFill>
                  <a:schemeClr val="lt2"/>
                </a:solidFill>
              </a:rPr>
              <a:t>lesbarer</a:t>
            </a:r>
            <a:endParaRPr sz="1200">
              <a:solidFill>
                <a:schemeClr val="lt2"/>
              </a:solidFill>
            </a:endParaRPr>
          </a:p>
          <a:p>
            <a:pPr indent="-304800" lvl="0" marL="26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de" sz="1200">
                <a:solidFill>
                  <a:schemeClr val="lt2"/>
                </a:solidFill>
              </a:rPr>
              <a:t>für SEO besser optimiert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10928" r="1643" t="0"/>
          <a:stretch/>
        </p:blipFill>
        <p:spPr>
          <a:xfrm>
            <a:off x="173775" y="2605925"/>
            <a:ext cx="5262501" cy="23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5436275" y="2605925"/>
            <a:ext cx="3245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2"/>
                </a:solidFill>
              </a:rPr>
              <a:t>Funktionsweise mittels Regex.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04800" lvl="0" marL="4500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de" sz="1200">
                <a:solidFill>
                  <a:schemeClr val="lt2"/>
                </a:solidFill>
              </a:rPr>
              <a:t>Suchen nach Matches innerhalb der Schema-URL und in der Nutzer-URL</a:t>
            </a:r>
            <a:endParaRPr sz="1200">
              <a:solidFill>
                <a:schemeClr val="lt2"/>
              </a:solidFill>
            </a:endParaRPr>
          </a:p>
          <a:p>
            <a:pPr indent="-304800" lvl="0" marL="4500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de" sz="1200">
                <a:solidFill>
                  <a:schemeClr val="lt2"/>
                </a:solidFill>
              </a:rPr>
              <a:t>Ermöglicht das verwenden von Parametern innerhalb der URL</a:t>
            </a:r>
            <a:endParaRPr sz="1200">
              <a:solidFill>
                <a:schemeClr val="lt2"/>
              </a:solidFill>
            </a:endParaRPr>
          </a:p>
          <a:p>
            <a:pPr indent="-228600" lvl="0" marL="45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</a:rPr>
              <a:t>	(bspw. /category/{id}/search)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800"/>
              <a:buAutoNum type="arabicPeriod" startAt="4"/>
            </a:pPr>
            <a:r>
              <a:rPr lang="de">
                <a:solidFill>
                  <a:srgbClr val="EEEEEE"/>
                </a:solidFill>
              </a:rPr>
              <a:t>Feature: Einfache Einrichtung der Webseite</a:t>
            </a:r>
            <a:endParaRPr>
              <a:solidFill>
                <a:srgbClr val="EEEEEE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8200"/>
            <a:ext cx="86106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800"/>
              <a:buAutoNum type="arabicPeriod" startAt="5"/>
            </a:pPr>
            <a:r>
              <a:rPr lang="de">
                <a:solidFill>
                  <a:srgbClr val="EEEEEE"/>
                </a:solidFill>
              </a:rPr>
              <a:t>Umsetzung der Startseite</a:t>
            </a:r>
            <a:endParaRPr>
              <a:solidFill>
                <a:srgbClr val="EEEEEE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1254" t="0"/>
          <a:stretch/>
        </p:blipFill>
        <p:spPr>
          <a:xfrm>
            <a:off x="0" y="1170125"/>
            <a:ext cx="702617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4250" y="1170125"/>
            <a:ext cx="195975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