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383103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156671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619549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6A616D-0DC9-45B3-BFDC-E401C3239847}" type="slidenum">
              <a:rPr lang="es-ES_tradnl" smtClean="0"/>
              <a:t>‹Nº›</a:t>
            </a:fld>
            <a:endParaRPr lang="es-ES_tradn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877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929215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3965415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1227328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285631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376838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126681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407143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426260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212271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213136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338240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4073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1AE4C3-83C4-4F15-B4FB-D79EC4F35911}" type="datetimeFigureOut">
              <a:rPr lang="es-ES_tradnl" smtClean="0"/>
              <a:t>16/04/2021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348116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1AE4C3-83C4-4F15-B4FB-D79EC4F35911}" type="datetimeFigureOut">
              <a:rPr lang="es-ES_tradnl" smtClean="0"/>
              <a:t>16/04/2021</a:t>
            </a:fld>
            <a:endParaRPr lang="es-ES_tradn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21667599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jfif"/><Relationship Id="rId1" Type="http://schemas.openxmlformats.org/officeDocument/2006/relationships/slideLayout" Target="../slideLayouts/slideLayout2.xml"/><Relationship Id="rId4" Type="http://schemas.openxmlformats.org/officeDocument/2006/relationships/image" Target="../media/image19.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yon-metropole.cci.f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rance-geojson.gregoiredavid.fr/" TargetMode="External"/><Relationship Id="rId2" Type="http://schemas.openxmlformats.org/officeDocument/2006/relationships/hyperlink" Target="https://www.data.gouv.fr/es/datasets/territoire-de-la-metropole-de-ly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nsee.fr/fr/recherche?q=lyon&amp;debut=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3EEECA-9849-407A-B500-6EDE93B866FA}"/>
              </a:ext>
            </a:extLst>
          </p:cNvPr>
          <p:cNvSpPr>
            <a:spLocks noGrp="1"/>
          </p:cNvSpPr>
          <p:nvPr>
            <p:ph type="ctrTitle"/>
          </p:nvPr>
        </p:nvSpPr>
        <p:spPr/>
        <p:txBody>
          <a:bodyPr/>
          <a:lstStyle/>
          <a:p>
            <a:endParaRPr lang="es-ES_tradnl"/>
          </a:p>
        </p:txBody>
      </p:sp>
      <p:sp>
        <p:nvSpPr>
          <p:cNvPr id="3" name="Subtítulo 2">
            <a:extLst>
              <a:ext uri="{FF2B5EF4-FFF2-40B4-BE49-F238E27FC236}">
                <a16:creationId xmlns:a16="http://schemas.microsoft.com/office/drawing/2014/main" id="{7937612D-3993-45E7-B6B1-05DFBA7DE38F}"/>
              </a:ext>
            </a:extLst>
          </p:cNvPr>
          <p:cNvSpPr>
            <a:spLocks noGrp="1"/>
          </p:cNvSpPr>
          <p:nvPr>
            <p:ph type="subTitle" idx="1"/>
          </p:nvPr>
        </p:nvSpPr>
        <p:spPr/>
        <p:txBody>
          <a:bodyPr/>
          <a:lstStyle/>
          <a:p>
            <a:endParaRPr lang="es-ES_tradnl"/>
          </a:p>
        </p:txBody>
      </p:sp>
      <p:pic>
        <p:nvPicPr>
          <p:cNvPr id="5" name="Imagen 4">
            <a:extLst>
              <a:ext uri="{FF2B5EF4-FFF2-40B4-BE49-F238E27FC236}">
                <a16:creationId xmlns:a16="http://schemas.microsoft.com/office/drawing/2014/main" id="{F8D090A8-DEAC-436D-8E0D-F629B0FFA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2" y="474932"/>
            <a:ext cx="9261838" cy="5036308"/>
          </a:xfrm>
          <a:prstGeom prst="rect">
            <a:avLst/>
          </a:prstGeom>
        </p:spPr>
      </p:pic>
      <p:sp>
        <p:nvSpPr>
          <p:cNvPr id="7" name="CuadroTexto 6">
            <a:extLst>
              <a:ext uri="{FF2B5EF4-FFF2-40B4-BE49-F238E27FC236}">
                <a16:creationId xmlns:a16="http://schemas.microsoft.com/office/drawing/2014/main" id="{AD23B396-97F8-4543-BB2E-A92BCE67C5AA}"/>
              </a:ext>
            </a:extLst>
          </p:cNvPr>
          <p:cNvSpPr txBox="1"/>
          <p:nvPr/>
        </p:nvSpPr>
        <p:spPr>
          <a:xfrm>
            <a:off x="2813203" y="3780472"/>
            <a:ext cx="6683432" cy="1477328"/>
          </a:xfrm>
          <a:prstGeom prst="rect">
            <a:avLst/>
          </a:prstGeom>
          <a:effectLst>
            <a:glow rad="228600">
              <a:schemeClr val="accent2">
                <a:satMod val="175000"/>
                <a:alpha val="40000"/>
              </a:schemeClr>
            </a:glo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ES_tradnl" sz="3600" b="1" i="0" dirty="0">
                <a:solidFill>
                  <a:schemeClr val="bg1"/>
                </a:solidFill>
                <a:effectLst>
                  <a:outerShdw blurRad="38100" dist="38100" dir="2700000" algn="tl">
                    <a:srgbClr val="000000">
                      <a:alpha val="43137"/>
                    </a:srgbClr>
                  </a:outerShdw>
                </a:effectLst>
                <a:latin typeface="Helvetica Neue"/>
              </a:rPr>
              <a:t>¿Qué negocio deberíamos montar en la ciudad de Lyon?</a:t>
            </a:r>
          </a:p>
          <a:p>
            <a:endParaRPr lang="es-ES_tradnl"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7D905FE6-B938-4026-A74E-091E35443DDD}"/>
              </a:ext>
            </a:extLst>
          </p:cNvPr>
          <p:cNvSpPr txBox="1"/>
          <p:nvPr/>
        </p:nvSpPr>
        <p:spPr>
          <a:xfrm>
            <a:off x="1406162" y="5511240"/>
            <a:ext cx="9261838" cy="923330"/>
          </a:xfrm>
          <a:prstGeom prst="rect">
            <a:avLst/>
          </a:prstGeom>
          <a:noFill/>
        </p:spPr>
        <p:txBody>
          <a:bodyPr wrap="square" rtlCol="0">
            <a:spAutoFit/>
          </a:bodyPr>
          <a:lstStyle/>
          <a:p>
            <a:pPr algn="ctr"/>
            <a:r>
              <a:rPr lang="es-ES" sz="2000" b="1" dirty="0"/>
              <a:t>Proyecto Final del Certificado Profesional de Ciencia de Datos de IBM</a:t>
            </a:r>
          </a:p>
          <a:p>
            <a:pPr algn="ctr"/>
            <a:r>
              <a:rPr lang="es-ES" sz="1600" i="1" dirty="0"/>
              <a:t>Por Francisco A. Herrera González</a:t>
            </a:r>
          </a:p>
          <a:p>
            <a:pPr algn="ctr"/>
            <a:endParaRPr lang="es-ES_tradnl" dirty="0"/>
          </a:p>
        </p:txBody>
      </p:sp>
    </p:spTree>
    <p:extLst>
      <p:ext uri="{BB962C8B-B14F-4D97-AF65-F5344CB8AC3E}">
        <p14:creationId xmlns:p14="http://schemas.microsoft.com/office/powerpoint/2010/main" val="109663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40F2DB07-F135-49CE-98AB-6BA76C656D34}"/>
              </a:ext>
            </a:extLst>
          </p:cNvPr>
          <p:cNvSpPr>
            <a:spLocks noGrp="1"/>
          </p:cNvSpPr>
          <p:nvPr>
            <p:ph idx="1"/>
          </p:nvPr>
        </p:nvSpPr>
        <p:spPr>
          <a:xfrm>
            <a:off x="838200" y="602428"/>
            <a:ext cx="10515600" cy="5574535"/>
          </a:xfrm>
        </p:spPr>
        <p:txBody>
          <a:bodyPr/>
          <a:lstStyle/>
          <a:p>
            <a:endParaRPr lang="es-ES" dirty="0"/>
          </a:p>
          <a:p>
            <a:r>
              <a:rPr lang="es-ES" dirty="0"/>
              <a:t>El distrito que mayor densidad poblacional tiene es el 1º.</a:t>
            </a:r>
          </a:p>
          <a:p>
            <a:endParaRPr lang="es-ES" dirty="0"/>
          </a:p>
          <a:p>
            <a:endParaRPr lang="es-ES" dirty="0"/>
          </a:p>
          <a:p>
            <a:r>
              <a:rPr lang="es-ES" dirty="0"/>
              <a:t>Es destacable también el caso del 3º distrito, segundo en valores de densidad pese a tener un área bastante considerable. En el lado contrario encontramos el 5º distrito, cuya densidad poblacional es la menor de la ciudad, seguido por el 7º distrito y el 2º.</a:t>
            </a:r>
          </a:p>
          <a:p>
            <a:endParaRPr lang="es-ES" dirty="0"/>
          </a:p>
          <a:p>
            <a:r>
              <a:rPr lang="es-ES" dirty="0"/>
              <a:t>Además, el distrito que más área ocupa de la ciudad es el 7º, seguido del 9º y del 8º. Los que menos superficie tienen son el 1º y el 4º.</a:t>
            </a:r>
            <a:endParaRPr lang="es-ES_tradnl" dirty="0"/>
          </a:p>
        </p:txBody>
      </p:sp>
    </p:spTree>
    <p:extLst>
      <p:ext uri="{BB962C8B-B14F-4D97-AF65-F5344CB8AC3E}">
        <p14:creationId xmlns:p14="http://schemas.microsoft.com/office/powerpoint/2010/main" val="41094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A7FAC-7894-4902-B797-1F3663D54141}"/>
              </a:ext>
            </a:extLst>
          </p:cNvPr>
          <p:cNvSpPr>
            <a:spLocks noGrp="1"/>
          </p:cNvSpPr>
          <p:nvPr>
            <p:ph type="title"/>
          </p:nvPr>
        </p:nvSpPr>
        <p:spPr>
          <a:xfrm>
            <a:off x="838200" y="0"/>
            <a:ext cx="10515600" cy="1325563"/>
          </a:xfrm>
        </p:spPr>
        <p:txBody>
          <a:bodyPr>
            <a:normAutofit/>
          </a:bodyPr>
          <a:lstStyle/>
          <a:p>
            <a:pPr algn="ctr"/>
            <a:r>
              <a:rPr lang="es-ES" sz="2800" dirty="0"/>
              <a:t>Mapa 1. Posición geográfica de cada uno de los distritos.</a:t>
            </a:r>
            <a:endParaRPr lang="es-ES_tradnl" sz="2800" dirty="0"/>
          </a:p>
        </p:txBody>
      </p:sp>
      <p:pic>
        <p:nvPicPr>
          <p:cNvPr id="6" name="Marcador de contenido 5">
            <a:extLst>
              <a:ext uri="{FF2B5EF4-FFF2-40B4-BE49-F238E27FC236}">
                <a16:creationId xmlns:a16="http://schemas.microsoft.com/office/drawing/2014/main" id="{EECF123A-8935-4CD5-8D79-BCD90555712E}"/>
              </a:ext>
            </a:extLst>
          </p:cNvPr>
          <p:cNvPicPr>
            <a:picLocks noGrp="1" noChangeAspect="1"/>
          </p:cNvPicPr>
          <p:nvPr>
            <p:ph idx="1"/>
          </p:nvPr>
        </p:nvPicPr>
        <p:blipFill>
          <a:blip r:embed="rId2"/>
          <a:stretch>
            <a:fillRect/>
          </a:stretch>
        </p:blipFill>
        <p:spPr>
          <a:xfrm>
            <a:off x="3022899" y="1123511"/>
            <a:ext cx="5830561" cy="50538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056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3B000-6EAB-4C1C-81E3-2DD06E98A7F4}"/>
              </a:ext>
            </a:extLst>
          </p:cNvPr>
          <p:cNvSpPr>
            <a:spLocks noGrp="1"/>
          </p:cNvSpPr>
          <p:nvPr>
            <p:ph type="title"/>
          </p:nvPr>
        </p:nvSpPr>
        <p:spPr/>
        <p:txBody>
          <a:bodyPr/>
          <a:lstStyle/>
          <a:p>
            <a:pPr algn="ctr"/>
            <a:r>
              <a:rPr lang="es-ES" dirty="0"/>
              <a:t>5. Análisis económico:</a:t>
            </a:r>
            <a:endParaRPr lang="es-ES_tradnl" dirty="0"/>
          </a:p>
        </p:txBody>
      </p:sp>
      <p:sp>
        <p:nvSpPr>
          <p:cNvPr id="3" name="Marcador de contenido 2">
            <a:extLst>
              <a:ext uri="{FF2B5EF4-FFF2-40B4-BE49-F238E27FC236}">
                <a16:creationId xmlns:a16="http://schemas.microsoft.com/office/drawing/2014/main" id="{E3E60777-C10A-49BB-90B9-E67686F9D66E}"/>
              </a:ext>
            </a:extLst>
          </p:cNvPr>
          <p:cNvSpPr>
            <a:spLocks noGrp="1"/>
          </p:cNvSpPr>
          <p:nvPr>
            <p:ph idx="1"/>
          </p:nvPr>
        </p:nvSpPr>
        <p:spPr/>
        <p:txBody>
          <a:bodyPr>
            <a:normAutofit/>
          </a:bodyPr>
          <a:lstStyle/>
          <a:p>
            <a:r>
              <a:rPr lang="es-ES" dirty="0"/>
              <a:t>A través del formateo e interpretación del archivo JSON obtenido, hemos observado que los 10 lugares que encontramos con más frecuencia en la ciudad de Lyon son:</a:t>
            </a:r>
          </a:p>
          <a:p>
            <a:endParaRPr lang="es-ES_tradnl" dirty="0"/>
          </a:p>
        </p:txBody>
      </p:sp>
      <p:sp>
        <p:nvSpPr>
          <p:cNvPr id="4" name="CuadroTexto 3">
            <a:extLst>
              <a:ext uri="{FF2B5EF4-FFF2-40B4-BE49-F238E27FC236}">
                <a16:creationId xmlns:a16="http://schemas.microsoft.com/office/drawing/2014/main" id="{D78B5672-680F-469F-B885-7F57EE964090}"/>
              </a:ext>
            </a:extLst>
          </p:cNvPr>
          <p:cNvSpPr txBox="1"/>
          <p:nvPr/>
        </p:nvSpPr>
        <p:spPr>
          <a:xfrm>
            <a:off x="1982993" y="3298441"/>
            <a:ext cx="3087445" cy="2031325"/>
          </a:xfrm>
          <a:prstGeom prst="rect">
            <a:avLst/>
          </a:prstGeom>
          <a:noFill/>
        </p:spPr>
        <p:txBody>
          <a:bodyPr wrap="square" rtlCol="0">
            <a:spAutoFit/>
          </a:bodyPr>
          <a:lstStyle/>
          <a:p>
            <a:pPr algn="ctr">
              <a:buFont typeface="+mj-lt"/>
              <a:buAutoNum type="arabicPeriod"/>
            </a:pPr>
            <a:r>
              <a:rPr lang="es-ES_tradnl" sz="1800" b="1" i="0" dirty="0">
                <a:effectLst/>
              </a:rPr>
              <a:t> Restaurante de cocina francesa</a:t>
            </a:r>
          </a:p>
          <a:p>
            <a:pPr algn="ctr">
              <a:buFont typeface="+mj-lt"/>
              <a:buAutoNum type="arabicPeriod"/>
            </a:pPr>
            <a:r>
              <a:rPr lang="es-ES_tradnl" sz="1800" b="1" i="0" dirty="0">
                <a:effectLst/>
              </a:rPr>
              <a:t> Bar</a:t>
            </a:r>
          </a:p>
          <a:p>
            <a:pPr algn="ctr">
              <a:buFont typeface="+mj-lt"/>
              <a:buAutoNum type="arabicPeriod"/>
            </a:pPr>
            <a:r>
              <a:rPr lang="es-ES_tradnl" sz="1800" b="1" i="0" dirty="0">
                <a:effectLst/>
              </a:rPr>
              <a:t> Hotel</a:t>
            </a:r>
          </a:p>
          <a:p>
            <a:pPr algn="ctr">
              <a:buFont typeface="+mj-lt"/>
              <a:buAutoNum type="arabicPeriod"/>
            </a:pPr>
            <a:r>
              <a:rPr lang="es-ES_tradnl" sz="1800" b="1" i="0" dirty="0">
                <a:effectLst/>
              </a:rPr>
              <a:t> Panadería/Pastelería</a:t>
            </a:r>
          </a:p>
          <a:p>
            <a:pPr algn="ctr">
              <a:buFont typeface="+mj-lt"/>
              <a:buAutoNum type="arabicPeriod"/>
            </a:pPr>
            <a:r>
              <a:rPr lang="es-ES_tradnl" sz="1800" b="1" i="0" dirty="0">
                <a:effectLst/>
              </a:rPr>
              <a:t> Supermercado</a:t>
            </a:r>
          </a:p>
          <a:p>
            <a:endParaRPr lang="es-ES_tradnl" dirty="0"/>
          </a:p>
        </p:txBody>
      </p:sp>
      <p:sp>
        <p:nvSpPr>
          <p:cNvPr id="6" name="CuadroTexto 5">
            <a:extLst>
              <a:ext uri="{FF2B5EF4-FFF2-40B4-BE49-F238E27FC236}">
                <a16:creationId xmlns:a16="http://schemas.microsoft.com/office/drawing/2014/main" id="{0597CE66-87D0-47CA-BD5D-318EE98B2A1D}"/>
              </a:ext>
            </a:extLst>
          </p:cNvPr>
          <p:cNvSpPr txBox="1"/>
          <p:nvPr/>
        </p:nvSpPr>
        <p:spPr>
          <a:xfrm>
            <a:off x="6293224" y="3197240"/>
            <a:ext cx="3087445" cy="2308324"/>
          </a:xfrm>
          <a:prstGeom prst="rect">
            <a:avLst/>
          </a:prstGeom>
          <a:noFill/>
        </p:spPr>
        <p:txBody>
          <a:bodyPr wrap="square" rtlCol="0">
            <a:spAutoFit/>
          </a:bodyPr>
          <a:lstStyle/>
          <a:p>
            <a:pPr algn="ctr"/>
            <a:r>
              <a:rPr lang="es-ES_tradnl" sz="1800" b="1" i="0" dirty="0">
                <a:effectLst/>
              </a:rPr>
              <a:t>6. Restaurante Japonés</a:t>
            </a:r>
          </a:p>
          <a:p>
            <a:pPr algn="ctr"/>
            <a:r>
              <a:rPr lang="es-ES_tradnl" sz="1800" b="1" i="0" dirty="0">
                <a:effectLst/>
              </a:rPr>
              <a:t>7. Cafetería</a:t>
            </a:r>
          </a:p>
          <a:p>
            <a:pPr algn="ctr"/>
            <a:r>
              <a:rPr lang="es-ES_tradnl" b="1" dirty="0"/>
              <a:t>8. </a:t>
            </a:r>
            <a:r>
              <a:rPr lang="es-ES_tradnl" sz="1800" b="1" i="0" dirty="0">
                <a:effectLst/>
              </a:rPr>
              <a:t>Coffe Shop</a:t>
            </a:r>
          </a:p>
          <a:p>
            <a:pPr algn="ctr"/>
            <a:r>
              <a:rPr lang="es-ES_tradnl" b="1" dirty="0"/>
              <a:t>9.</a:t>
            </a:r>
            <a:r>
              <a:rPr lang="es-ES_tradnl" sz="1800" b="1" i="0" dirty="0">
                <a:effectLst/>
              </a:rPr>
              <a:t> Restaurante Típico </a:t>
            </a:r>
            <a:r>
              <a:rPr lang="es-ES_tradnl" sz="1800" b="1" i="0" dirty="0" err="1">
                <a:effectLst/>
              </a:rPr>
              <a:t>Lyonés</a:t>
            </a:r>
            <a:endParaRPr lang="es-ES_tradnl" sz="1800" b="1" i="0" dirty="0">
              <a:effectLst/>
            </a:endParaRPr>
          </a:p>
          <a:p>
            <a:pPr algn="ctr"/>
            <a:r>
              <a:rPr lang="es-ES_tradnl" sz="1800" b="1" i="0" dirty="0">
                <a:effectLst/>
              </a:rPr>
              <a:t>10.  Restaurante convencional</a:t>
            </a:r>
          </a:p>
          <a:p>
            <a:endParaRPr lang="es-ES_tradnl" dirty="0"/>
          </a:p>
        </p:txBody>
      </p:sp>
    </p:spTree>
    <p:extLst>
      <p:ext uri="{BB962C8B-B14F-4D97-AF65-F5344CB8AC3E}">
        <p14:creationId xmlns:p14="http://schemas.microsoft.com/office/powerpoint/2010/main" val="38577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12C47B5-93A0-46BD-80A4-92A51D481146}"/>
              </a:ext>
            </a:extLst>
          </p:cNvPr>
          <p:cNvSpPr>
            <a:spLocks noGrp="1"/>
          </p:cNvSpPr>
          <p:nvPr>
            <p:ph idx="1"/>
          </p:nvPr>
        </p:nvSpPr>
        <p:spPr>
          <a:xfrm>
            <a:off x="838200" y="508000"/>
            <a:ext cx="10515600" cy="5668963"/>
          </a:xfrm>
        </p:spPr>
        <p:txBody>
          <a:bodyPr>
            <a:normAutofit lnSpcReduction="10000"/>
          </a:bodyPr>
          <a:lstStyle/>
          <a:p>
            <a:r>
              <a:rPr lang="es-ES" dirty="0"/>
              <a:t>Cabe mencionar que por limitaciones de la API </a:t>
            </a:r>
            <a:r>
              <a:rPr lang="es-ES" dirty="0" err="1"/>
              <a:t>FourSquare</a:t>
            </a:r>
            <a:r>
              <a:rPr lang="es-ES" dirty="0"/>
              <a:t>, tenemos cierta disparidad entre los lugares recibidos para cada distrito. Así, mientras que para el 3º y 6º distritos hemos obtenido casi 100 respuestas, para el 8º han sido 26, 19 para el 9º y solamente 3 resultados para el 5º distrito. No hemos omitido estos datos, de manera que cada distrito tenga representación.</a:t>
            </a:r>
          </a:p>
          <a:p>
            <a:endParaRPr lang="es-ES" dirty="0"/>
          </a:p>
          <a:p>
            <a:r>
              <a:rPr lang="es-ES" dirty="0"/>
              <a:t>Hay tipos de establecimientos que se repiten con aproximadamente la misma frecuencia en la mayoría de distritos, como los supermercados o los restaurantes de cocina francesa. </a:t>
            </a:r>
          </a:p>
          <a:p>
            <a:endParaRPr lang="es-ES" dirty="0"/>
          </a:p>
          <a:p>
            <a:r>
              <a:rPr lang="es-ES_tradnl" dirty="0"/>
              <a:t> En este caso, es interesante ver qué clase de lugares se encuentran en solo un distrito, o que clase de lugar falta en uno de los distritos. Por ejemplo, podemos ver que el 5º no posee ningún restaurante de cocina francesa (aunque en este caso es debido a la falta de datos), o que el lugar más común en el 9º distrito son los hostales, seguido de sandwicherías y hoteles.</a:t>
            </a:r>
          </a:p>
        </p:txBody>
      </p:sp>
    </p:spTree>
    <p:extLst>
      <p:ext uri="{BB962C8B-B14F-4D97-AF65-F5344CB8AC3E}">
        <p14:creationId xmlns:p14="http://schemas.microsoft.com/office/powerpoint/2010/main" val="158792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748FA-E720-4CD2-B3B9-5F8D15C272B3}"/>
              </a:ext>
            </a:extLst>
          </p:cNvPr>
          <p:cNvSpPr>
            <a:spLocks noGrp="1"/>
          </p:cNvSpPr>
          <p:nvPr>
            <p:ph type="title"/>
          </p:nvPr>
        </p:nvSpPr>
        <p:spPr>
          <a:xfrm>
            <a:off x="838200" y="713580"/>
            <a:ext cx="10515600" cy="1325563"/>
          </a:xfrm>
        </p:spPr>
        <p:txBody>
          <a:bodyPr>
            <a:normAutofit/>
          </a:bodyPr>
          <a:lstStyle/>
          <a:p>
            <a:r>
              <a:rPr lang="es-ES" sz="2800" dirty="0"/>
              <a:t>Tabla 2. Top 10 de lugares que se repiten con más frecuencia por distrito:</a:t>
            </a:r>
            <a:endParaRPr lang="es-ES_tradnl" sz="2800" dirty="0"/>
          </a:p>
        </p:txBody>
      </p:sp>
      <p:pic>
        <p:nvPicPr>
          <p:cNvPr id="7" name="Marcador de contenido 6">
            <a:extLst>
              <a:ext uri="{FF2B5EF4-FFF2-40B4-BE49-F238E27FC236}">
                <a16:creationId xmlns:a16="http://schemas.microsoft.com/office/drawing/2014/main" id="{17CCC9CD-4DC7-440D-8B4A-2E9D792E3E0B}"/>
              </a:ext>
            </a:extLst>
          </p:cNvPr>
          <p:cNvPicPr>
            <a:picLocks noGrp="1" noChangeAspect="1"/>
          </p:cNvPicPr>
          <p:nvPr>
            <p:ph idx="1"/>
          </p:nvPr>
        </p:nvPicPr>
        <p:blipFill>
          <a:blip r:embed="rId2"/>
          <a:stretch>
            <a:fillRect/>
          </a:stretch>
        </p:blipFill>
        <p:spPr>
          <a:xfrm>
            <a:off x="1736232" y="2095500"/>
            <a:ext cx="8710011" cy="3695700"/>
          </a:xfrm>
        </p:spPr>
      </p:pic>
    </p:spTree>
    <p:extLst>
      <p:ext uri="{BB962C8B-B14F-4D97-AF65-F5344CB8AC3E}">
        <p14:creationId xmlns:p14="http://schemas.microsoft.com/office/powerpoint/2010/main" val="336196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699CDE-5F3E-406A-BA4F-88C4407F4FCD}"/>
              </a:ext>
            </a:extLst>
          </p:cNvPr>
          <p:cNvSpPr>
            <a:spLocks noGrp="1"/>
          </p:cNvSpPr>
          <p:nvPr>
            <p:ph idx="1"/>
          </p:nvPr>
        </p:nvSpPr>
        <p:spPr>
          <a:xfrm>
            <a:off x="913795" y="792480"/>
            <a:ext cx="10353762" cy="4998720"/>
          </a:xfrm>
        </p:spPr>
        <p:txBody>
          <a:bodyPr>
            <a:normAutofit fontScale="92500" lnSpcReduction="10000"/>
          </a:bodyPr>
          <a:lstStyle/>
          <a:p>
            <a:pPr marL="0" indent="0">
              <a:buNone/>
            </a:pPr>
            <a:r>
              <a:rPr lang="es-ES" dirty="0"/>
              <a:t>Con base en los datos anteriores, hemos considerado apropiado hacer una división de los municipios a través del método ‘K-</a:t>
            </a:r>
            <a:r>
              <a:rPr lang="es-ES" dirty="0" err="1"/>
              <a:t>Clustering</a:t>
            </a:r>
            <a:r>
              <a:rPr lang="es-ES" dirty="0"/>
              <a:t>’ en 4 divisiones, de manera que podamos ofrecerle al cliente estas 4 opciones de inversión. La agrupación ha resultado la siguiente:</a:t>
            </a:r>
          </a:p>
          <a:p>
            <a:pPr marL="0" indent="0">
              <a:buNone/>
            </a:pPr>
            <a:endParaRPr lang="es-ES" dirty="0"/>
          </a:p>
          <a:p>
            <a:r>
              <a:rPr lang="es-ES" dirty="0"/>
              <a:t>1º clúster -&gt; Representa a los distritos centro-sur de la ciudad: 3º, 7º, 8º, los cuales registran el mayor número de habitantes y tienen una oferta basada en el sector servicios, donde la hostelería es una de las principales bazas, acompañado de los supermercados y algunas tiendas, como aquellas de servicios de telefonía móvil en el 3º distrito o las tiendas de ropa femenina en el 8º distrito.</a:t>
            </a:r>
          </a:p>
          <a:p>
            <a:endParaRPr lang="es-ES" dirty="0"/>
          </a:p>
          <a:p>
            <a:r>
              <a:rPr lang="es-ES" dirty="0"/>
              <a:t>2º clúster -&gt; Corresponde con el 5º distrito, ubicado al centro-oeste, del cual, dados los datos que poseemos no podemos deducir mucho. Sin embargo podemos apreciar que es el sector terciario el que tiene más peso en el distrito. </a:t>
            </a:r>
            <a:endParaRPr lang="es-ES_tradnl" dirty="0"/>
          </a:p>
        </p:txBody>
      </p:sp>
    </p:spTree>
    <p:extLst>
      <p:ext uri="{BB962C8B-B14F-4D97-AF65-F5344CB8AC3E}">
        <p14:creationId xmlns:p14="http://schemas.microsoft.com/office/powerpoint/2010/main" val="189579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31B9B74-C9FA-4BC5-8C03-63ADC46E9116}"/>
              </a:ext>
            </a:extLst>
          </p:cNvPr>
          <p:cNvSpPr>
            <a:spLocks noGrp="1"/>
          </p:cNvSpPr>
          <p:nvPr>
            <p:ph idx="1"/>
          </p:nvPr>
        </p:nvSpPr>
        <p:spPr>
          <a:xfrm>
            <a:off x="913795" y="629920"/>
            <a:ext cx="10353762" cy="5161280"/>
          </a:xfrm>
        </p:spPr>
        <p:txBody>
          <a:bodyPr>
            <a:normAutofit fontScale="92500"/>
          </a:bodyPr>
          <a:lstStyle/>
          <a:p>
            <a:pPr marL="0" indent="0">
              <a:buNone/>
            </a:pPr>
            <a:r>
              <a:rPr lang="es-ES" dirty="0"/>
              <a:t>La tercera y cuarta agrupación corresponden con los distritos centro-norte de la ciudad:</a:t>
            </a:r>
          </a:p>
          <a:p>
            <a:pPr marL="0" indent="0">
              <a:buNone/>
            </a:pPr>
            <a:endParaRPr lang="es-ES" dirty="0"/>
          </a:p>
          <a:p>
            <a:r>
              <a:rPr lang="es-ES" dirty="0"/>
              <a:t>3º clúster -&gt; Formada por el 1º, el 2º, el 4º y el 6º distrito. Distritos con menor número de habitantes, pero con densidades poblacionales relativamente altas, incluida la del 1º distrito, que muestra una concentración enorme de personas coincidiendo con el centro neurálgico y geográfico de la ciudad. Vemos que, de nuevo, es el sector restauración y hostelería el que más lugares ocupa en el tejido empresarial de este clúster.</a:t>
            </a:r>
          </a:p>
          <a:p>
            <a:endParaRPr lang="es-ES" dirty="0"/>
          </a:p>
          <a:p>
            <a:r>
              <a:rPr lang="es-ES" dirty="0"/>
              <a:t>4º clúster -&gt; Corresponde al distrito más alejado de la ciudad, el 9º, el cuál posee además la densidad de población más baja. En este clúster vemos una tendencia un poco más diferente que el resto, donde los lugares que encontramos con más frecuencia se reparten entre la restauración y los comercios de diferentes productos y servicios.</a:t>
            </a:r>
            <a:endParaRPr lang="es-ES_tradnl" dirty="0"/>
          </a:p>
        </p:txBody>
      </p:sp>
    </p:spTree>
    <p:extLst>
      <p:ext uri="{BB962C8B-B14F-4D97-AF65-F5344CB8AC3E}">
        <p14:creationId xmlns:p14="http://schemas.microsoft.com/office/powerpoint/2010/main" val="231747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A7AB667D-B3E2-4B3B-A1FC-85FC1A065E39}"/>
              </a:ext>
            </a:extLst>
          </p:cNvPr>
          <p:cNvPicPr>
            <a:picLocks noGrp="1" noChangeAspect="1"/>
          </p:cNvPicPr>
          <p:nvPr>
            <p:ph idx="1"/>
          </p:nvPr>
        </p:nvPicPr>
        <p:blipFill>
          <a:blip r:embed="rId2"/>
          <a:stretch>
            <a:fillRect/>
          </a:stretch>
        </p:blipFill>
        <p:spPr>
          <a:xfrm>
            <a:off x="3033656" y="1272760"/>
            <a:ext cx="5819887" cy="50719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ítulo 1">
            <a:extLst>
              <a:ext uri="{FF2B5EF4-FFF2-40B4-BE49-F238E27FC236}">
                <a16:creationId xmlns:a16="http://schemas.microsoft.com/office/drawing/2014/main" id="{887CB81B-746D-40BF-80AF-F0964121C2B9}"/>
              </a:ext>
            </a:extLst>
          </p:cNvPr>
          <p:cNvSpPr>
            <a:spLocks noGrp="1"/>
          </p:cNvSpPr>
          <p:nvPr>
            <p:ph type="title"/>
          </p:nvPr>
        </p:nvSpPr>
        <p:spPr>
          <a:xfrm>
            <a:off x="838200" y="0"/>
            <a:ext cx="10515600" cy="1325563"/>
          </a:xfrm>
        </p:spPr>
        <p:txBody>
          <a:bodyPr>
            <a:normAutofit/>
          </a:bodyPr>
          <a:lstStyle/>
          <a:p>
            <a:pPr algn="ctr"/>
            <a:r>
              <a:rPr lang="es-ES" sz="2800" dirty="0"/>
              <a:t>Mapa 2. agrupación de los distritos de la ciudad.</a:t>
            </a:r>
            <a:endParaRPr lang="es-ES_tradnl" sz="2800" dirty="0"/>
          </a:p>
        </p:txBody>
      </p:sp>
    </p:spTree>
    <p:extLst>
      <p:ext uri="{BB962C8B-B14F-4D97-AF65-F5344CB8AC3E}">
        <p14:creationId xmlns:p14="http://schemas.microsoft.com/office/powerpoint/2010/main" val="375310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3CB9BD-949A-4143-B2D2-5627F92DB8CD}"/>
              </a:ext>
            </a:extLst>
          </p:cNvPr>
          <p:cNvSpPr>
            <a:spLocks noGrp="1"/>
          </p:cNvSpPr>
          <p:nvPr>
            <p:ph idx="1"/>
          </p:nvPr>
        </p:nvSpPr>
        <p:spPr>
          <a:xfrm>
            <a:off x="913795" y="589280"/>
            <a:ext cx="10353762" cy="5201920"/>
          </a:xfrm>
        </p:spPr>
        <p:txBody>
          <a:bodyPr/>
          <a:lstStyle/>
          <a:p>
            <a:pPr marL="0" indent="0">
              <a:buNone/>
            </a:pPr>
            <a:r>
              <a:rPr lang="es-ES" dirty="0"/>
              <a:t>En lo que respecta al análisis general de la economía lionesa, hemos revisado la composición del tejido empresarial desde la observación de la presencia de 5 diferentes sectores económicos. Hemos analizado también el gasto poblacional en diferentes ítems objeto de estudio para poder establecer algún tipo de pauta de comportamiento de mercado:</a:t>
            </a:r>
          </a:p>
          <a:p>
            <a:r>
              <a:rPr lang="es-ES" dirty="0"/>
              <a:t>Desde esta visión generalista, hemos observado que es el 3º distrito de la ciudad el que posee una estructura empresarial más amplia, con casi 5000 empresas, seguido del 2º y del 6º distrito. </a:t>
            </a:r>
          </a:p>
          <a:p>
            <a:r>
              <a:rPr lang="es-ES" dirty="0"/>
              <a:t>El sector más desarrollado es el sector comercio, transportes y otros servicios, y el menos desarrollado es el sector primario.</a:t>
            </a:r>
          </a:p>
          <a:p>
            <a:r>
              <a:rPr lang="es-ES" dirty="0"/>
              <a:t>Presencia industrial destacable en el 3º y 7º distrito.</a:t>
            </a:r>
            <a:endParaRPr lang="es-ES_tradnl" dirty="0"/>
          </a:p>
        </p:txBody>
      </p:sp>
    </p:spTree>
    <p:extLst>
      <p:ext uri="{BB962C8B-B14F-4D97-AF65-F5344CB8AC3E}">
        <p14:creationId xmlns:p14="http://schemas.microsoft.com/office/powerpoint/2010/main" val="412605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BADD13C2-8C58-410C-AB0B-2FDC32E3C356}"/>
              </a:ext>
            </a:extLst>
          </p:cNvPr>
          <p:cNvPicPr>
            <a:picLocks noGrp="1" noChangeAspect="1"/>
          </p:cNvPicPr>
          <p:nvPr>
            <p:ph idx="1"/>
          </p:nvPr>
        </p:nvPicPr>
        <p:blipFill>
          <a:blip r:embed="rId2"/>
          <a:stretch>
            <a:fillRect/>
          </a:stretch>
        </p:blipFill>
        <p:spPr>
          <a:xfrm>
            <a:off x="1129196" y="1891103"/>
            <a:ext cx="9933608" cy="4089248"/>
          </a:xfrm>
        </p:spPr>
      </p:pic>
      <p:sp>
        <p:nvSpPr>
          <p:cNvPr id="6" name="Título 1">
            <a:extLst>
              <a:ext uri="{FF2B5EF4-FFF2-40B4-BE49-F238E27FC236}">
                <a16:creationId xmlns:a16="http://schemas.microsoft.com/office/drawing/2014/main" id="{5DE95D66-DF3A-4452-8B6B-47A248A858E3}"/>
              </a:ext>
            </a:extLst>
          </p:cNvPr>
          <p:cNvSpPr>
            <a:spLocks noGrp="1"/>
          </p:cNvSpPr>
          <p:nvPr>
            <p:ph type="title"/>
          </p:nvPr>
        </p:nvSpPr>
        <p:spPr>
          <a:xfrm>
            <a:off x="838200" y="565540"/>
            <a:ext cx="10515600" cy="1325563"/>
          </a:xfrm>
        </p:spPr>
        <p:txBody>
          <a:bodyPr>
            <a:normAutofit/>
          </a:bodyPr>
          <a:lstStyle/>
          <a:p>
            <a:pPr algn="ctr"/>
            <a:r>
              <a:rPr lang="es-ES" sz="2400" dirty="0"/>
              <a:t>tabla 3. Sectores económicos de los diferentes distritos (ordenada por distrito con mayor número de empresas).</a:t>
            </a:r>
            <a:endParaRPr lang="es-ES_tradnl" sz="2400" dirty="0"/>
          </a:p>
        </p:txBody>
      </p:sp>
    </p:spTree>
    <p:extLst>
      <p:ext uri="{BB962C8B-B14F-4D97-AF65-F5344CB8AC3E}">
        <p14:creationId xmlns:p14="http://schemas.microsoft.com/office/powerpoint/2010/main" val="180063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16D94-079A-465E-A24D-8E98F7393C89}"/>
              </a:ext>
            </a:extLst>
          </p:cNvPr>
          <p:cNvSpPr>
            <a:spLocks noGrp="1"/>
          </p:cNvSpPr>
          <p:nvPr>
            <p:ph type="title"/>
          </p:nvPr>
        </p:nvSpPr>
        <p:spPr/>
        <p:txBody>
          <a:bodyPr/>
          <a:lstStyle/>
          <a:p>
            <a:pPr algn="ctr"/>
            <a:r>
              <a:rPr lang="es-ES" dirty="0"/>
              <a:t>1. Antecedentes:</a:t>
            </a:r>
            <a:endParaRPr lang="es-ES_tradnl" dirty="0"/>
          </a:p>
        </p:txBody>
      </p:sp>
      <p:sp>
        <p:nvSpPr>
          <p:cNvPr id="3" name="Marcador de contenido 2">
            <a:extLst>
              <a:ext uri="{FF2B5EF4-FFF2-40B4-BE49-F238E27FC236}">
                <a16:creationId xmlns:a16="http://schemas.microsoft.com/office/drawing/2014/main" id="{CC9114CC-E206-445F-A755-07D28634AD49}"/>
              </a:ext>
            </a:extLst>
          </p:cNvPr>
          <p:cNvSpPr>
            <a:spLocks noGrp="1"/>
          </p:cNvSpPr>
          <p:nvPr>
            <p:ph idx="1"/>
          </p:nvPr>
        </p:nvSpPr>
        <p:spPr/>
        <p:txBody>
          <a:bodyPr/>
          <a:lstStyle/>
          <a:p>
            <a:r>
              <a:rPr lang="es-ES" dirty="0"/>
              <a:t>Lyon es la segunda ciudad de Francia en términos económicos, siendo solo superada por la capital, París.</a:t>
            </a:r>
          </a:p>
          <a:p>
            <a:r>
              <a:rPr lang="es-ES" dirty="0"/>
              <a:t>Es la tercera ciudad con mayor número de habitantes.</a:t>
            </a:r>
          </a:p>
          <a:p>
            <a:r>
              <a:rPr lang="es-ES" dirty="0"/>
              <a:t>Tiene una fuerte tradición industrial, con posiciones destacables en el sector de la química o la farmacéutica.</a:t>
            </a:r>
          </a:p>
          <a:p>
            <a:r>
              <a:rPr lang="es-ES" dirty="0"/>
              <a:t>En los últimos años se ha convertido en la segunda ciudad de Francia más visitada por turistas nacionales y extranjeros.</a:t>
            </a:r>
          </a:p>
          <a:p>
            <a:r>
              <a:rPr lang="es-ES" dirty="0"/>
              <a:t>Cuenta con una fuerte presencia universitaria.</a:t>
            </a:r>
            <a:endParaRPr lang="es-ES_tradnl" dirty="0"/>
          </a:p>
        </p:txBody>
      </p:sp>
    </p:spTree>
    <p:extLst>
      <p:ext uri="{BB962C8B-B14F-4D97-AF65-F5344CB8AC3E}">
        <p14:creationId xmlns:p14="http://schemas.microsoft.com/office/powerpoint/2010/main" val="3855717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5A328E4-6096-4C03-B38E-0CF9BE47A3C8}"/>
              </a:ext>
            </a:extLst>
          </p:cNvPr>
          <p:cNvSpPr>
            <a:spLocks noGrp="1"/>
          </p:cNvSpPr>
          <p:nvPr>
            <p:ph idx="1"/>
          </p:nvPr>
        </p:nvSpPr>
        <p:spPr>
          <a:xfrm>
            <a:off x="919119" y="1371600"/>
            <a:ext cx="10353762" cy="4978400"/>
          </a:xfrm>
        </p:spPr>
        <p:txBody>
          <a:bodyPr>
            <a:normAutofit/>
          </a:bodyPr>
          <a:lstStyle/>
          <a:p>
            <a:pPr marL="0" indent="0">
              <a:buNone/>
            </a:pPr>
            <a:r>
              <a:rPr lang="es-ES_tradnl" sz="2400" dirty="0"/>
              <a:t>En términos generales podemos decir que los distritos 3º, 2º, 6º y 7º presentan una red empresarial rica, donde destaca sobre todo, dado su peso en la economía en general, el sector servicios, pero que también representan niveles buenos de industria, salvo el caso del 2º distrito, que tiene un peso relativamente menor en este sector. Por el otro lado, el 4º y 5º distrito presentan un nivel menor dentro de este tejido empresarial, con niveles mucho menos de representación en casi todos los 5 sectores expuesto.</a:t>
            </a:r>
          </a:p>
        </p:txBody>
      </p:sp>
    </p:spTree>
    <p:extLst>
      <p:ext uri="{BB962C8B-B14F-4D97-AF65-F5344CB8AC3E}">
        <p14:creationId xmlns:p14="http://schemas.microsoft.com/office/powerpoint/2010/main" val="4238862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072C3B-3118-4E58-BE23-C60F7B6BD544}"/>
              </a:ext>
            </a:extLst>
          </p:cNvPr>
          <p:cNvSpPr>
            <a:spLocks noGrp="1"/>
          </p:cNvSpPr>
          <p:nvPr>
            <p:ph idx="1"/>
          </p:nvPr>
        </p:nvSpPr>
        <p:spPr>
          <a:xfrm>
            <a:off x="919119" y="1259840"/>
            <a:ext cx="10353762" cy="4937760"/>
          </a:xfrm>
        </p:spPr>
        <p:txBody>
          <a:bodyPr>
            <a:normAutofit/>
          </a:bodyPr>
          <a:lstStyle/>
          <a:p>
            <a:pPr marL="0" indent="0">
              <a:buNone/>
            </a:pPr>
            <a:r>
              <a:rPr lang="es-ES_tradnl" sz="2400" dirty="0"/>
              <a:t>En lo que respecta al consumidor potencial, vemos que en Lyon, el gasto anual de cada hogar va dirigido principalmente a la comida, luego a los bienes personales (ropa, cosmética, etc.) y en tercer lugar a la cultura y ocio, si bien este último valor ha decaído a lo largo de los últimos años un 17%. En cifras generales el gasto anual por hogar se mantiene estable a lo largo del lustro. Dentro de la tipología de producto, otra vez es la comida el producto más consumido, seguido de materiales de construcción/bricolaje y ropa femenina.</a:t>
            </a:r>
          </a:p>
        </p:txBody>
      </p:sp>
    </p:spTree>
    <p:extLst>
      <p:ext uri="{BB962C8B-B14F-4D97-AF65-F5344CB8AC3E}">
        <p14:creationId xmlns:p14="http://schemas.microsoft.com/office/powerpoint/2010/main" val="10841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0D37753B-E50D-4BEE-9D3C-47B679321419}"/>
              </a:ext>
            </a:extLst>
          </p:cNvPr>
          <p:cNvPicPr>
            <a:picLocks noGrp="1" noChangeAspect="1"/>
          </p:cNvPicPr>
          <p:nvPr>
            <p:ph idx="1"/>
          </p:nvPr>
        </p:nvPicPr>
        <p:blipFill>
          <a:blip r:embed="rId2"/>
          <a:stretch>
            <a:fillRect/>
          </a:stretch>
        </p:blipFill>
        <p:spPr>
          <a:xfrm>
            <a:off x="1212501" y="2517290"/>
            <a:ext cx="9388320" cy="1979406"/>
          </a:xfrm>
        </p:spPr>
      </p:pic>
      <p:sp>
        <p:nvSpPr>
          <p:cNvPr id="4" name="Título 1">
            <a:extLst>
              <a:ext uri="{FF2B5EF4-FFF2-40B4-BE49-F238E27FC236}">
                <a16:creationId xmlns:a16="http://schemas.microsoft.com/office/drawing/2014/main" id="{807110AD-D485-4FC2-8AC6-DCCBF6A11F54}"/>
              </a:ext>
            </a:extLst>
          </p:cNvPr>
          <p:cNvSpPr>
            <a:spLocks noGrp="1"/>
          </p:cNvSpPr>
          <p:nvPr>
            <p:ph type="title"/>
          </p:nvPr>
        </p:nvSpPr>
        <p:spPr>
          <a:xfrm>
            <a:off x="838200" y="565540"/>
            <a:ext cx="10515600" cy="1325563"/>
          </a:xfrm>
        </p:spPr>
        <p:txBody>
          <a:bodyPr>
            <a:normAutofit/>
          </a:bodyPr>
          <a:lstStyle/>
          <a:p>
            <a:pPr algn="ctr"/>
            <a:r>
              <a:rPr lang="es-ES" sz="2400" dirty="0"/>
              <a:t>tabla 4. Evolución del Gasto anual por hogar y tipo de producto (2012 -2017).</a:t>
            </a:r>
            <a:endParaRPr lang="es-ES_tradnl" sz="2400" dirty="0"/>
          </a:p>
        </p:txBody>
      </p:sp>
    </p:spTree>
    <p:extLst>
      <p:ext uri="{BB962C8B-B14F-4D97-AF65-F5344CB8AC3E}">
        <p14:creationId xmlns:p14="http://schemas.microsoft.com/office/powerpoint/2010/main" val="4119839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DFD88D55-C02A-4AAB-82DC-C2ADA1A41826}"/>
              </a:ext>
            </a:extLst>
          </p:cNvPr>
          <p:cNvPicPr>
            <a:picLocks noGrp="1" noChangeAspect="1"/>
          </p:cNvPicPr>
          <p:nvPr>
            <p:ph idx="1"/>
          </p:nvPr>
        </p:nvPicPr>
        <p:blipFill>
          <a:blip r:embed="rId2"/>
          <a:stretch>
            <a:fillRect/>
          </a:stretch>
        </p:blipFill>
        <p:spPr>
          <a:xfrm>
            <a:off x="2147944" y="1350343"/>
            <a:ext cx="7896112" cy="5103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ítulo 1">
            <a:extLst>
              <a:ext uri="{FF2B5EF4-FFF2-40B4-BE49-F238E27FC236}">
                <a16:creationId xmlns:a16="http://schemas.microsoft.com/office/drawing/2014/main" id="{756BFF92-284A-42E3-B9C3-29D4E0A0C439}"/>
              </a:ext>
            </a:extLst>
          </p:cNvPr>
          <p:cNvSpPr>
            <a:spLocks noGrp="1"/>
          </p:cNvSpPr>
          <p:nvPr>
            <p:ph type="title"/>
          </p:nvPr>
        </p:nvSpPr>
        <p:spPr>
          <a:xfrm>
            <a:off x="838200" y="404176"/>
            <a:ext cx="10515600" cy="1325563"/>
          </a:xfrm>
        </p:spPr>
        <p:txBody>
          <a:bodyPr>
            <a:normAutofit/>
          </a:bodyPr>
          <a:lstStyle/>
          <a:p>
            <a:pPr algn="ctr"/>
            <a:r>
              <a:rPr lang="es-ES" sz="2400" dirty="0"/>
              <a:t>Gráfica 1. Consumo anual por hogar y producto.</a:t>
            </a:r>
            <a:endParaRPr lang="es-ES_tradnl" sz="2400" dirty="0"/>
          </a:p>
        </p:txBody>
      </p:sp>
    </p:spTree>
    <p:extLst>
      <p:ext uri="{BB962C8B-B14F-4D97-AF65-F5344CB8AC3E}">
        <p14:creationId xmlns:p14="http://schemas.microsoft.com/office/powerpoint/2010/main" val="3413478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7D57B-4D02-44E4-93A8-05CBEE04BF7B}"/>
              </a:ext>
            </a:extLst>
          </p:cNvPr>
          <p:cNvSpPr>
            <a:spLocks noGrp="1"/>
          </p:cNvSpPr>
          <p:nvPr>
            <p:ph type="title"/>
          </p:nvPr>
        </p:nvSpPr>
        <p:spPr/>
        <p:txBody>
          <a:bodyPr/>
          <a:lstStyle/>
          <a:p>
            <a:r>
              <a:rPr lang="es-ES" dirty="0"/>
              <a:t>6. Análisis demográfico:</a:t>
            </a:r>
            <a:endParaRPr lang="es-ES_tradnl" dirty="0"/>
          </a:p>
        </p:txBody>
      </p:sp>
      <p:sp>
        <p:nvSpPr>
          <p:cNvPr id="3" name="Marcador de contenido 2">
            <a:extLst>
              <a:ext uri="{FF2B5EF4-FFF2-40B4-BE49-F238E27FC236}">
                <a16:creationId xmlns:a16="http://schemas.microsoft.com/office/drawing/2014/main" id="{511CC43B-C774-4E81-B85C-92F60364F7E7}"/>
              </a:ext>
            </a:extLst>
          </p:cNvPr>
          <p:cNvSpPr>
            <a:spLocks noGrp="1"/>
          </p:cNvSpPr>
          <p:nvPr>
            <p:ph idx="1"/>
          </p:nvPr>
        </p:nvSpPr>
        <p:spPr/>
        <p:txBody>
          <a:bodyPr/>
          <a:lstStyle/>
          <a:p>
            <a:r>
              <a:rPr lang="es-ES" dirty="0"/>
              <a:t>Encontramos una población relativamente joven en la ciudad; el 44,2% tiene menos de 29 años, y  aumentando hasta el 65,7% si contamos también la población menor de 44 años.</a:t>
            </a:r>
          </a:p>
          <a:p>
            <a:endParaRPr lang="es-ES" dirty="0"/>
          </a:p>
          <a:p>
            <a:r>
              <a:rPr lang="es-ES" dirty="0"/>
              <a:t>La mayor proporción está comprendida entre los 15 y los 29 años.</a:t>
            </a:r>
          </a:p>
          <a:p>
            <a:endParaRPr lang="es-ES" dirty="0"/>
          </a:p>
          <a:p>
            <a:r>
              <a:rPr lang="es-ES" dirty="0"/>
              <a:t>Encontramos que el sexo femenino tiene una ligera mayor proporción que el masculino.</a:t>
            </a:r>
            <a:endParaRPr lang="es-ES_tradnl" dirty="0"/>
          </a:p>
        </p:txBody>
      </p:sp>
    </p:spTree>
    <p:extLst>
      <p:ext uri="{BB962C8B-B14F-4D97-AF65-F5344CB8AC3E}">
        <p14:creationId xmlns:p14="http://schemas.microsoft.com/office/powerpoint/2010/main" val="3090562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9D76A61-BC2A-4193-ABB2-D04669A43D78}"/>
              </a:ext>
            </a:extLst>
          </p:cNvPr>
          <p:cNvPicPr>
            <a:picLocks noGrp="1" noChangeAspect="1"/>
          </p:cNvPicPr>
          <p:nvPr>
            <p:ph idx="1"/>
          </p:nvPr>
        </p:nvPicPr>
        <p:blipFill>
          <a:blip r:embed="rId2"/>
          <a:stretch>
            <a:fillRect/>
          </a:stretch>
        </p:blipFill>
        <p:spPr>
          <a:xfrm>
            <a:off x="834988" y="2274569"/>
            <a:ext cx="4553587" cy="2308861"/>
          </a:xfrm>
        </p:spPr>
      </p:pic>
      <p:pic>
        <p:nvPicPr>
          <p:cNvPr id="7" name="Imagen 6">
            <a:extLst>
              <a:ext uri="{FF2B5EF4-FFF2-40B4-BE49-F238E27FC236}">
                <a16:creationId xmlns:a16="http://schemas.microsoft.com/office/drawing/2014/main" id="{F48284CA-1E6A-4DAE-9722-A454CD427F51}"/>
              </a:ext>
            </a:extLst>
          </p:cNvPr>
          <p:cNvPicPr>
            <a:picLocks noChangeAspect="1"/>
          </p:cNvPicPr>
          <p:nvPr/>
        </p:nvPicPr>
        <p:blipFill>
          <a:blip r:embed="rId3"/>
          <a:stretch>
            <a:fillRect/>
          </a:stretch>
        </p:blipFill>
        <p:spPr>
          <a:xfrm>
            <a:off x="7570654" y="2274569"/>
            <a:ext cx="3228681" cy="2504518"/>
          </a:xfrm>
          <a:prstGeom prst="rect">
            <a:avLst/>
          </a:prstGeom>
        </p:spPr>
      </p:pic>
      <p:sp>
        <p:nvSpPr>
          <p:cNvPr id="8" name="CuadroTexto 7">
            <a:extLst>
              <a:ext uri="{FF2B5EF4-FFF2-40B4-BE49-F238E27FC236}">
                <a16:creationId xmlns:a16="http://schemas.microsoft.com/office/drawing/2014/main" id="{9BFA0A74-0B45-41E2-AF07-8279CBFB1B22}"/>
              </a:ext>
            </a:extLst>
          </p:cNvPr>
          <p:cNvSpPr txBox="1"/>
          <p:nvPr/>
        </p:nvSpPr>
        <p:spPr>
          <a:xfrm>
            <a:off x="834988" y="1323189"/>
            <a:ext cx="4553587" cy="830997"/>
          </a:xfrm>
          <a:prstGeom prst="rect">
            <a:avLst/>
          </a:prstGeom>
          <a:noFill/>
        </p:spPr>
        <p:txBody>
          <a:bodyPr wrap="square" rtlCol="0">
            <a:spAutoFit/>
          </a:bodyPr>
          <a:lstStyle/>
          <a:p>
            <a:pPr algn="ctr"/>
            <a:r>
              <a:rPr lang="es-ES" sz="1600" dirty="0">
                <a:latin typeface="+mj-lt"/>
              </a:rPr>
              <a:t>TABLA 5. EVOLUCIÓN DE LA POBLACIÓN POR RANGO DE EDAD 2007 – 2017 (ORDENADO DE MAYOR A MENOR).</a:t>
            </a:r>
            <a:endParaRPr lang="es-ES_tradnl" sz="1600" dirty="0">
              <a:latin typeface="+mj-lt"/>
            </a:endParaRPr>
          </a:p>
        </p:txBody>
      </p:sp>
      <p:sp>
        <p:nvSpPr>
          <p:cNvPr id="9" name="CuadroTexto 8">
            <a:extLst>
              <a:ext uri="{FF2B5EF4-FFF2-40B4-BE49-F238E27FC236}">
                <a16:creationId xmlns:a16="http://schemas.microsoft.com/office/drawing/2014/main" id="{3B05B407-0170-4372-8E6B-31EAAF9E1153}"/>
              </a:ext>
            </a:extLst>
          </p:cNvPr>
          <p:cNvSpPr txBox="1"/>
          <p:nvPr/>
        </p:nvSpPr>
        <p:spPr>
          <a:xfrm>
            <a:off x="7570654" y="1312432"/>
            <a:ext cx="3228681" cy="830997"/>
          </a:xfrm>
          <a:prstGeom prst="rect">
            <a:avLst/>
          </a:prstGeom>
          <a:noFill/>
        </p:spPr>
        <p:txBody>
          <a:bodyPr wrap="square" rtlCol="0">
            <a:spAutoFit/>
          </a:bodyPr>
          <a:lstStyle/>
          <a:p>
            <a:pPr algn="ctr"/>
            <a:r>
              <a:rPr lang="es-ES" sz="1600" dirty="0">
                <a:latin typeface="+mj-lt"/>
              </a:rPr>
              <a:t>TABLA 6. DISTRIBUCIÓN DE LA POBLACIÓN POR RANGO DE EDAD Y SEXO.</a:t>
            </a:r>
            <a:endParaRPr lang="es-ES_tradnl" sz="1600" dirty="0">
              <a:latin typeface="+mj-lt"/>
            </a:endParaRPr>
          </a:p>
        </p:txBody>
      </p:sp>
    </p:spTree>
    <p:extLst>
      <p:ext uri="{BB962C8B-B14F-4D97-AF65-F5344CB8AC3E}">
        <p14:creationId xmlns:p14="http://schemas.microsoft.com/office/powerpoint/2010/main" val="562485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E2A0D1E-35F0-4B48-8B1C-61D4195B8FBE}"/>
              </a:ext>
            </a:extLst>
          </p:cNvPr>
          <p:cNvSpPr>
            <a:spLocks noGrp="1"/>
          </p:cNvSpPr>
          <p:nvPr>
            <p:ph idx="1"/>
          </p:nvPr>
        </p:nvSpPr>
        <p:spPr>
          <a:xfrm>
            <a:off x="913795" y="934720"/>
            <a:ext cx="10353762" cy="4856480"/>
          </a:xfrm>
        </p:spPr>
        <p:txBody>
          <a:bodyPr/>
          <a:lstStyle/>
          <a:p>
            <a:r>
              <a:rPr lang="es-ES" dirty="0"/>
              <a:t>Respecto al nivel de salarios de la población, hemos podido apreciar que en general las profesiones de salarios medios/altos ocupan una proporción importante.</a:t>
            </a:r>
          </a:p>
          <a:p>
            <a:endParaRPr lang="es-ES" dirty="0"/>
          </a:p>
          <a:p>
            <a:r>
              <a:rPr lang="es-ES" dirty="0"/>
              <a:t>Sin embargo, cabe destacar que </a:t>
            </a:r>
            <a:r>
              <a:rPr lang="es-ES_tradnl" dirty="0"/>
              <a:t>la gente que no ejerce actividad profesional (estudiantes, etc.) y los pensionistas ocupan el 1º y el 3º puesto respectivamente dentro de la tabla analizada.</a:t>
            </a:r>
          </a:p>
          <a:p>
            <a:endParaRPr lang="es-ES_tradnl" dirty="0"/>
          </a:p>
          <a:p>
            <a:r>
              <a:rPr lang="es-ES_tradnl" dirty="0"/>
              <a:t>El sector de profesionales liberales, gerentes y comerciantes, y el sector de agricultores tienen una representación muy baja con 2,9% del total el primero y el segundo no llegando ni a la unidad porcentual.</a:t>
            </a:r>
            <a:endParaRPr lang="es-ES" dirty="0"/>
          </a:p>
          <a:p>
            <a:pPr marL="0" indent="0">
              <a:buNone/>
            </a:pPr>
            <a:endParaRPr lang="es-ES_tradnl" dirty="0"/>
          </a:p>
        </p:txBody>
      </p:sp>
    </p:spTree>
    <p:extLst>
      <p:ext uri="{BB962C8B-B14F-4D97-AF65-F5344CB8AC3E}">
        <p14:creationId xmlns:p14="http://schemas.microsoft.com/office/powerpoint/2010/main" val="28028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CE10555-4FC7-44BD-A06F-63F0CB80D937}"/>
              </a:ext>
            </a:extLst>
          </p:cNvPr>
          <p:cNvPicPr>
            <a:picLocks noGrp="1" noChangeAspect="1"/>
          </p:cNvPicPr>
          <p:nvPr>
            <p:ph idx="1"/>
          </p:nvPr>
        </p:nvPicPr>
        <p:blipFill>
          <a:blip r:embed="rId2"/>
          <a:stretch>
            <a:fillRect/>
          </a:stretch>
        </p:blipFill>
        <p:spPr>
          <a:xfrm>
            <a:off x="2391586" y="2312389"/>
            <a:ext cx="7408828" cy="3367649"/>
          </a:xfrm>
        </p:spPr>
      </p:pic>
      <p:sp>
        <p:nvSpPr>
          <p:cNvPr id="6" name="Título 1">
            <a:extLst>
              <a:ext uri="{FF2B5EF4-FFF2-40B4-BE49-F238E27FC236}">
                <a16:creationId xmlns:a16="http://schemas.microsoft.com/office/drawing/2014/main" id="{C5CB0456-C003-4FC3-ABE4-B9D95A0697D8}"/>
              </a:ext>
            </a:extLst>
          </p:cNvPr>
          <p:cNvSpPr>
            <a:spLocks noGrp="1"/>
          </p:cNvSpPr>
          <p:nvPr>
            <p:ph type="title"/>
          </p:nvPr>
        </p:nvSpPr>
        <p:spPr>
          <a:xfrm>
            <a:off x="838200" y="986826"/>
            <a:ext cx="10515600" cy="1325563"/>
          </a:xfrm>
        </p:spPr>
        <p:txBody>
          <a:bodyPr>
            <a:normAutofit/>
          </a:bodyPr>
          <a:lstStyle/>
          <a:p>
            <a:pPr algn="ctr"/>
            <a:r>
              <a:rPr lang="es-ES" sz="2400" dirty="0"/>
              <a:t>tabla 7. evolución Profesiones por sector 2007 -2017 (ordenado de mayor a menor).</a:t>
            </a:r>
            <a:endParaRPr lang="es-ES_tradnl" sz="2400" dirty="0"/>
          </a:p>
        </p:txBody>
      </p:sp>
    </p:spTree>
    <p:extLst>
      <p:ext uri="{BB962C8B-B14F-4D97-AF65-F5344CB8AC3E}">
        <p14:creationId xmlns:p14="http://schemas.microsoft.com/office/powerpoint/2010/main" val="2795318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EF3C2D-23F1-4243-B4F8-54FC6E56E231}"/>
              </a:ext>
            </a:extLst>
          </p:cNvPr>
          <p:cNvSpPr>
            <a:spLocks noGrp="1"/>
          </p:cNvSpPr>
          <p:nvPr>
            <p:ph type="title"/>
          </p:nvPr>
        </p:nvSpPr>
        <p:spPr/>
        <p:txBody>
          <a:bodyPr/>
          <a:lstStyle/>
          <a:p>
            <a:r>
              <a:rPr lang="es-ES" dirty="0"/>
              <a:t>7. Conclusiones:</a:t>
            </a:r>
            <a:endParaRPr lang="es-ES_tradnl" dirty="0"/>
          </a:p>
        </p:txBody>
      </p:sp>
      <p:sp>
        <p:nvSpPr>
          <p:cNvPr id="3" name="Marcador de contenido 2">
            <a:extLst>
              <a:ext uri="{FF2B5EF4-FFF2-40B4-BE49-F238E27FC236}">
                <a16:creationId xmlns:a16="http://schemas.microsoft.com/office/drawing/2014/main" id="{B41D5954-D295-433D-9C7B-1D15655C1A21}"/>
              </a:ext>
            </a:extLst>
          </p:cNvPr>
          <p:cNvSpPr>
            <a:spLocks noGrp="1"/>
          </p:cNvSpPr>
          <p:nvPr>
            <p:ph idx="1"/>
          </p:nvPr>
        </p:nvSpPr>
        <p:spPr>
          <a:xfrm>
            <a:off x="913795" y="2612431"/>
            <a:ext cx="10353762" cy="4152336"/>
          </a:xfrm>
        </p:spPr>
        <p:txBody>
          <a:bodyPr>
            <a:normAutofit/>
          </a:bodyPr>
          <a:lstStyle/>
          <a:p>
            <a:pPr marL="0" indent="0">
              <a:buNone/>
            </a:pPr>
            <a:r>
              <a:rPr lang="es-ES" sz="2800" dirty="0"/>
              <a:t>El objetivo del ejercicio era establecer 4 opciones diferentes para el cliente, por tanto es interesante usar las agrupaciones que hemos generado para determinar dónde y qué tipo de negocio abrir.</a:t>
            </a:r>
          </a:p>
        </p:txBody>
      </p:sp>
    </p:spTree>
    <p:extLst>
      <p:ext uri="{BB962C8B-B14F-4D97-AF65-F5344CB8AC3E}">
        <p14:creationId xmlns:p14="http://schemas.microsoft.com/office/powerpoint/2010/main" val="1197567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086FD6-91FF-41B0-B326-F830DA928CAF}"/>
              </a:ext>
            </a:extLst>
          </p:cNvPr>
          <p:cNvSpPr>
            <a:spLocks noGrp="1"/>
          </p:cNvSpPr>
          <p:nvPr>
            <p:ph type="title"/>
          </p:nvPr>
        </p:nvSpPr>
        <p:spPr>
          <a:xfrm>
            <a:off x="919119" y="403639"/>
            <a:ext cx="10353761" cy="1326321"/>
          </a:xfrm>
        </p:spPr>
        <p:txBody>
          <a:bodyPr/>
          <a:lstStyle/>
          <a:p>
            <a:r>
              <a:rPr lang="es-ES" dirty="0"/>
              <a:t>Opción 1</a:t>
            </a:r>
            <a:endParaRPr lang="es-ES_tradnl" dirty="0"/>
          </a:p>
        </p:txBody>
      </p:sp>
      <p:sp>
        <p:nvSpPr>
          <p:cNvPr id="3" name="Marcador de contenido 2">
            <a:extLst>
              <a:ext uri="{FF2B5EF4-FFF2-40B4-BE49-F238E27FC236}">
                <a16:creationId xmlns:a16="http://schemas.microsoft.com/office/drawing/2014/main" id="{0746B7C3-2844-4731-ADE6-B277469F55EB}"/>
              </a:ext>
            </a:extLst>
          </p:cNvPr>
          <p:cNvSpPr>
            <a:spLocks noGrp="1"/>
          </p:cNvSpPr>
          <p:nvPr>
            <p:ph idx="1"/>
          </p:nvPr>
        </p:nvSpPr>
        <p:spPr>
          <a:xfrm>
            <a:off x="507395" y="1729960"/>
            <a:ext cx="6929725" cy="4020600"/>
          </a:xfrm>
        </p:spPr>
        <p:txBody>
          <a:bodyPr>
            <a:normAutofit fontScale="92500" lnSpcReduction="10000"/>
          </a:bodyPr>
          <a:lstStyle/>
          <a:p>
            <a:r>
              <a:rPr lang="es-ES_tradnl" dirty="0"/>
              <a:t>Podemos apreciar que la primera agrupación coincide con los distritos más dinámicos, que más han crecido en los últimos años y que presentan un tejido empresarial más rico. Dentro de esto, y ateniéndonos a las estadísticas, vemos que el sector alimentario es siempre un valor seguro de inversión. Prestando atención a la disposición del clúster, podemos ver que el 8º distrito tiene menor densidad poblacional, lo que significa que está en expansión y que va camino de tener las cifras de sus compañeros de agrupación, por lo que sería interesante barajar la implantación de un negocio en este distrito, menos denso y en expansión.</a:t>
            </a:r>
          </a:p>
          <a:p>
            <a:endParaRPr lang="es-ES_tradnl" dirty="0"/>
          </a:p>
        </p:txBody>
      </p:sp>
      <p:pic>
        <p:nvPicPr>
          <p:cNvPr id="7" name="Imagen 6">
            <a:extLst>
              <a:ext uri="{FF2B5EF4-FFF2-40B4-BE49-F238E27FC236}">
                <a16:creationId xmlns:a16="http://schemas.microsoft.com/office/drawing/2014/main" id="{1F978054-2ACF-461B-B820-ECA81F98F111}"/>
              </a:ext>
            </a:extLst>
          </p:cNvPr>
          <p:cNvPicPr>
            <a:picLocks noChangeAspect="1"/>
          </p:cNvPicPr>
          <p:nvPr/>
        </p:nvPicPr>
        <p:blipFill>
          <a:blip r:embed="rId2"/>
          <a:stretch>
            <a:fillRect/>
          </a:stretch>
        </p:blipFill>
        <p:spPr>
          <a:xfrm>
            <a:off x="8261874" y="1862361"/>
            <a:ext cx="2902604" cy="345073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7061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32ACA2-7A79-48E4-8D07-AA6CABBEC587}"/>
              </a:ext>
            </a:extLst>
          </p:cNvPr>
          <p:cNvSpPr>
            <a:spLocks noGrp="1"/>
          </p:cNvSpPr>
          <p:nvPr>
            <p:ph type="title"/>
          </p:nvPr>
        </p:nvSpPr>
        <p:spPr/>
        <p:txBody>
          <a:bodyPr/>
          <a:lstStyle/>
          <a:p>
            <a:pPr algn="ctr"/>
            <a:r>
              <a:rPr lang="es-ES" dirty="0"/>
              <a:t>2. Objetivo:</a:t>
            </a:r>
            <a:endParaRPr lang="es-ES_tradnl" dirty="0"/>
          </a:p>
        </p:txBody>
      </p:sp>
      <p:sp>
        <p:nvSpPr>
          <p:cNvPr id="3" name="Marcador de contenido 2">
            <a:extLst>
              <a:ext uri="{FF2B5EF4-FFF2-40B4-BE49-F238E27FC236}">
                <a16:creationId xmlns:a16="http://schemas.microsoft.com/office/drawing/2014/main" id="{8726D4DF-867A-4542-B630-BFAA01242085}"/>
              </a:ext>
            </a:extLst>
          </p:cNvPr>
          <p:cNvSpPr>
            <a:spLocks noGrp="1"/>
          </p:cNvSpPr>
          <p:nvPr>
            <p:ph idx="1"/>
          </p:nvPr>
        </p:nvSpPr>
        <p:spPr/>
        <p:txBody>
          <a:bodyPr/>
          <a:lstStyle/>
          <a:p>
            <a:r>
              <a:rPr lang="es-ES" dirty="0"/>
              <a:t>El cliente nos demanda hacer un estudio económico de la ciudad de cara al posible establecimiento de un negocio.</a:t>
            </a:r>
          </a:p>
          <a:p>
            <a:r>
              <a:rPr lang="es-ES" dirty="0"/>
              <a:t>Para ello, necesitaremos analizar los sectores que mejor proliferan en la ciudad y aquellos que, en términos demográficos, representen una mejor oportunidad. Se hará estudiando de manera concreta cada uno de los distritos, de manera que podamos determinar qué tipo de negocios se encuentran con más frecuencia en cada uno de ellos y revisando de manera generalista el tejido empresarial de los municipios. Debemos revisar también el reparto poblacional para cada uno de los distritos.</a:t>
            </a:r>
          </a:p>
          <a:p>
            <a:endParaRPr lang="es-ES_tradnl" dirty="0"/>
          </a:p>
        </p:txBody>
      </p:sp>
    </p:spTree>
    <p:extLst>
      <p:ext uri="{BB962C8B-B14F-4D97-AF65-F5344CB8AC3E}">
        <p14:creationId xmlns:p14="http://schemas.microsoft.com/office/powerpoint/2010/main" val="3471538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534EA-CE53-49F5-833C-221643E2E221}"/>
              </a:ext>
            </a:extLst>
          </p:cNvPr>
          <p:cNvSpPr>
            <a:spLocks noGrp="1"/>
          </p:cNvSpPr>
          <p:nvPr>
            <p:ph type="title"/>
          </p:nvPr>
        </p:nvSpPr>
        <p:spPr>
          <a:xfrm>
            <a:off x="919119" y="405205"/>
            <a:ext cx="10353761" cy="1326321"/>
          </a:xfrm>
        </p:spPr>
        <p:txBody>
          <a:bodyPr/>
          <a:lstStyle/>
          <a:p>
            <a:r>
              <a:rPr lang="es-ES" dirty="0"/>
              <a:t>Opción 2</a:t>
            </a:r>
            <a:endParaRPr lang="es-ES_tradnl" dirty="0"/>
          </a:p>
        </p:txBody>
      </p:sp>
      <p:sp>
        <p:nvSpPr>
          <p:cNvPr id="3" name="Marcador de contenido 2">
            <a:extLst>
              <a:ext uri="{FF2B5EF4-FFF2-40B4-BE49-F238E27FC236}">
                <a16:creationId xmlns:a16="http://schemas.microsoft.com/office/drawing/2014/main" id="{45572E3B-B766-4AAD-BF08-7B094C4853F7}"/>
              </a:ext>
            </a:extLst>
          </p:cNvPr>
          <p:cNvSpPr>
            <a:spLocks noGrp="1"/>
          </p:cNvSpPr>
          <p:nvPr>
            <p:ph idx="1"/>
          </p:nvPr>
        </p:nvSpPr>
        <p:spPr>
          <a:xfrm>
            <a:off x="919119" y="1731526"/>
            <a:ext cx="5357913" cy="3979616"/>
          </a:xfrm>
        </p:spPr>
        <p:txBody>
          <a:bodyPr>
            <a:normAutofit/>
          </a:bodyPr>
          <a:lstStyle/>
          <a:p>
            <a:r>
              <a:rPr lang="es-ES_tradnl" dirty="0"/>
              <a:t>El segundo clúster representa un distrito aún en crecimiento, con un tejido empresarial menos denso que en otras agrupaciones, por lo que podría representar buenas oportunidades de negocio. Sin embargo al tener menos densidad de población habría que considerar el esfuerzo extra que supondría atraer a los consumidores potenciales al negocio.</a:t>
            </a:r>
          </a:p>
        </p:txBody>
      </p:sp>
      <p:pic>
        <p:nvPicPr>
          <p:cNvPr id="7" name="Imagen 6">
            <a:extLst>
              <a:ext uri="{FF2B5EF4-FFF2-40B4-BE49-F238E27FC236}">
                <a16:creationId xmlns:a16="http://schemas.microsoft.com/office/drawing/2014/main" id="{BABD8769-BAFF-4808-A36E-C7C13A1350AE}"/>
              </a:ext>
            </a:extLst>
          </p:cNvPr>
          <p:cNvPicPr>
            <a:picLocks noChangeAspect="1"/>
          </p:cNvPicPr>
          <p:nvPr/>
        </p:nvPicPr>
        <p:blipFill>
          <a:blip r:embed="rId2"/>
          <a:stretch>
            <a:fillRect/>
          </a:stretch>
        </p:blipFill>
        <p:spPr>
          <a:xfrm>
            <a:off x="7925865" y="2271655"/>
            <a:ext cx="3113997" cy="25585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77768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3F659-51F3-402D-8BFC-8C9680BBE62C}"/>
              </a:ext>
            </a:extLst>
          </p:cNvPr>
          <p:cNvSpPr>
            <a:spLocks noGrp="1"/>
          </p:cNvSpPr>
          <p:nvPr>
            <p:ph type="title"/>
          </p:nvPr>
        </p:nvSpPr>
        <p:spPr>
          <a:xfrm>
            <a:off x="913795" y="403639"/>
            <a:ext cx="10353761" cy="1326321"/>
          </a:xfrm>
        </p:spPr>
        <p:txBody>
          <a:bodyPr/>
          <a:lstStyle/>
          <a:p>
            <a:r>
              <a:rPr lang="es-ES" dirty="0"/>
              <a:t>Opción 3</a:t>
            </a:r>
            <a:endParaRPr lang="es-ES_tradnl" dirty="0"/>
          </a:p>
        </p:txBody>
      </p:sp>
      <p:sp>
        <p:nvSpPr>
          <p:cNvPr id="3" name="Marcador de contenido 2">
            <a:extLst>
              <a:ext uri="{FF2B5EF4-FFF2-40B4-BE49-F238E27FC236}">
                <a16:creationId xmlns:a16="http://schemas.microsoft.com/office/drawing/2014/main" id="{5EB07835-DBB0-4DD9-9668-282D7AA42C6B}"/>
              </a:ext>
            </a:extLst>
          </p:cNvPr>
          <p:cNvSpPr>
            <a:spLocks noGrp="1"/>
          </p:cNvSpPr>
          <p:nvPr>
            <p:ph idx="1"/>
          </p:nvPr>
        </p:nvSpPr>
        <p:spPr>
          <a:xfrm>
            <a:off x="913795" y="2096064"/>
            <a:ext cx="5182205" cy="3695136"/>
          </a:xfrm>
        </p:spPr>
        <p:txBody>
          <a:bodyPr>
            <a:normAutofit/>
          </a:bodyPr>
          <a:lstStyle/>
          <a:p>
            <a:r>
              <a:rPr lang="es-ES_tradnl" dirty="0"/>
              <a:t>El 3º clúster, que representa los distritos del centro, con altas densidades de población y una oferta relativamente grande de diversos establecimientos. En este caso, si bien se puede aprovechar la baza de la densidad de población, dado el área, habría que tener en cuenta que puede haber también una competencia mucho más fuerte.</a:t>
            </a:r>
          </a:p>
        </p:txBody>
      </p:sp>
      <p:pic>
        <p:nvPicPr>
          <p:cNvPr id="5" name="Imagen 4">
            <a:extLst>
              <a:ext uri="{FF2B5EF4-FFF2-40B4-BE49-F238E27FC236}">
                <a16:creationId xmlns:a16="http://schemas.microsoft.com/office/drawing/2014/main" id="{98626CBF-AC9A-40B6-A490-B6022DD7F0FA}"/>
              </a:ext>
            </a:extLst>
          </p:cNvPr>
          <p:cNvPicPr>
            <a:picLocks noChangeAspect="1"/>
          </p:cNvPicPr>
          <p:nvPr/>
        </p:nvPicPr>
        <p:blipFill>
          <a:blip r:embed="rId2"/>
          <a:stretch>
            <a:fillRect/>
          </a:stretch>
        </p:blipFill>
        <p:spPr>
          <a:xfrm>
            <a:off x="8261873" y="2357437"/>
            <a:ext cx="2733470" cy="30598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194834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CF25C-567B-47D7-9C1B-AF454E92B649}"/>
              </a:ext>
            </a:extLst>
          </p:cNvPr>
          <p:cNvSpPr>
            <a:spLocks noGrp="1"/>
          </p:cNvSpPr>
          <p:nvPr>
            <p:ph type="title"/>
          </p:nvPr>
        </p:nvSpPr>
        <p:spPr>
          <a:xfrm>
            <a:off x="913796" y="403639"/>
            <a:ext cx="10353761" cy="1326321"/>
          </a:xfrm>
        </p:spPr>
        <p:txBody>
          <a:bodyPr/>
          <a:lstStyle/>
          <a:p>
            <a:r>
              <a:rPr lang="es-ES" dirty="0"/>
              <a:t>Opción 4</a:t>
            </a:r>
            <a:endParaRPr lang="es-ES_tradnl" dirty="0"/>
          </a:p>
        </p:txBody>
      </p:sp>
      <p:sp>
        <p:nvSpPr>
          <p:cNvPr id="3" name="Marcador de contenido 2">
            <a:extLst>
              <a:ext uri="{FF2B5EF4-FFF2-40B4-BE49-F238E27FC236}">
                <a16:creationId xmlns:a16="http://schemas.microsoft.com/office/drawing/2014/main" id="{EDB7688D-BA61-4EC6-AF3A-45821DD224A1}"/>
              </a:ext>
            </a:extLst>
          </p:cNvPr>
          <p:cNvSpPr>
            <a:spLocks noGrp="1"/>
          </p:cNvSpPr>
          <p:nvPr>
            <p:ph idx="1"/>
          </p:nvPr>
        </p:nvSpPr>
        <p:spPr>
          <a:xfrm>
            <a:off x="913796" y="1931049"/>
            <a:ext cx="4766242" cy="2608523"/>
          </a:xfrm>
        </p:spPr>
        <p:txBody>
          <a:bodyPr/>
          <a:lstStyle/>
          <a:p>
            <a:r>
              <a:rPr lang="es-ES" dirty="0"/>
              <a:t>La características de la 4º agrupación son similares a la de la 2º; un distrito menos densamente poblado que los otros y ciertamente menos céntrico.</a:t>
            </a:r>
            <a:endParaRPr lang="es-ES_tradnl" dirty="0"/>
          </a:p>
        </p:txBody>
      </p:sp>
      <p:pic>
        <p:nvPicPr>
          <p:cNvPr id="5" name="Imagen 4">
            <a:extLst>
              <a:ext uri="{FF2B5EF4-FFF2-40B4-BE49-F238E27FC236}">
                <a16:creationId xmlns:a16="http://schemas.microsoft.com/office/drawing/2014/main" id="{175E46EB-1618-40B4-8486-B7D42003AAC8}"/>
              </a:ext>
            </a:extLst>
          </p:cNvPr>
          <p:cNvPicPr>
            <a:picLocks noChangeAspect="1"/>
          </p:cNvPicPr>
          <p:nvPr/>
        </p:nvPicPr>
        <p:blipFill>
          <a:blip r:embed="rId2"/>
          <a:stretch>
            <a:fillRect/>
          </a:stretch>
        </p:blipFill>
        <p:spPr>
          <a:xfrm>
            <a:off x="7562626" y="1931049"/>
            <a:ext cx="3150965" cy="26085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27886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C1EFDF-3FFF-4062-9FCB-36C0C8709180}"/>
              </a:ext>
            </a:extLst>
          </p:cNvPr>
          <p:cNvSpPr>
            <a:spLocks noGrp="1"/>
          </p:cNvSpPr>
          <p:nvPr>
            <p:ph idx="1"/>
          </p:nvPr>
        </p:nvSpPr>
        <p:spPr>
          <a:xfrm>
            <a:off x="919119" y="743174"/>
            <a:ext cx="10353762" cy="4678680"/>
          </a:xfrm>
        </p:spPr>
        <p:txBody>
          <a:bodyPr/>
          <a:lstStyle/>
          <a:p>
            <a:pPr marL="0" indent="0">
              <a:buNone/>
            </a:pPr>
            <a:r>
              <a:rPr lang="es-ES_tradnl" dirty="0"/>
              <a:t>Respecto a qué negocio montar, ateniéndonos a los datos, vemos que el sector alimentario es un valor seguro, dada la estabilidad que representa el gasto en alimentos a lo largo de los años. Dentro de esto, dado que la población es en términos generales joven y con un nivel adquisitivo medio/alto, podría barajarse, por un lado, supermercados especializados en determinados productos, en concreto en aquellos distritos que presenten una menor concentración de estos, o orientarse hacia la restauración, apostando por negocios que rompan con el esquema de restaurante de cocina francesa, el cuál tiene una presencia ya muy fuerte en la ciudad.</a:t>
            </a:r>
          </a:p>
        </p:txBody>
      </p:sp>
      <p:pic>
        <p:nvPicPr>
          <p:cNvPr id="5" name="Imagen 4">
            <a:extLst>
              <a:ext uri="{FF2B5EF4-FFF2-40B4-BE49-F238E27FC236}">
                <a16:creationId xmlns:a16="http://schemas.microsoft.com/office/drawing/2014/main" id="{5AF4A2FF-1CCD-4DE6-8F97-DDC4908A1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9" y="4507847"/>
            <a:ext cx="2757004" cy="18280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Imagen 6">
            <a:extLst>
              <a:ext uri="{FF2B5EF4-FFF2-40B4-BE49-F238E27FC236}">
                <a16:creationId xmlns:a16="http://schemas.microsoft.com/office/drawing/2014/main" id="{A782963D-9F80-47F2-94B1-85469A1F8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58004">
            <a:off x="4671881" y="4194921"/>
            <a:ext cx="2848238" cy="189537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Imagen 8">
            <a:extLst>
              <a:ext uri="{FF2B5EF4-FFF2-40B4-BE49-F238E27FC236}">
                <a16:creationId xmlns:a16="http://schemas.microsoft.com/office/drawing/2014/main" id="{F364B5F6-EFC0-45C2-8266-02F48FBD79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25426">
            <a:off x="8511986" y="4497929"/>
            <a:ext cx="2466975" cy="18478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131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3A3CA-C358-4A76-A109-D0C3823148B5}"/>
              </a:ext>
            </a:extLst>
          </p:cNvPr>
          <p:cNvSpPr>
            <a:spLocks noGrp="1"/>
          </p:cNvSpPr>
          <p:nvPr>
            <p:ph type="title"/>
          </p:nvPr>
        </p:nvSpPr>
        <p:spPr/>
        <p:txBody>
          <a:bodyPr/>
          <a:lstStyle/>
          <a:p>
            <a:pPr algn="ctr"/>
            <a:r>
              <a:rPr lang="es-ES" dirty="0"/>
              <a:t>3. Metodología</a:t>
            </a:r>
            <a:endParaRPr lang="es-ES_tradnl" dirty="0"/>
          </a:p>
        </p:txBody>
      </p:sp>
      <p:sp>
        <p:nvSpPr>
          <p:cNvPr id="3" name="Marcador de contenido 2">
            <a:extLst>
              <a:ext uri="{FF2B5EF4-FFF2-40B4-BE49-F238E27FC236}">
                <a16:creationId xmlns:a16="http://schemas.microsoft.com/office/drawing/2014/main" id="{7BF54F80-EDD1-4E61-A5C6-AB5991F9C929}"/>
              </a:ext>
            </a:extLst>
          </p:cNvPr>
          <p:cNvSpPr>
            <a:spLocks noGrp="1"/>
          </p:cNvSpPr>
          <p:nvPr>
            <p:ph idx="1"/>
          </p:nvPr>
        </p:nvSpPr>
        <p:spPr/>
        <p:txBody>
          <a:bodyPr>
            <a:normAutofit lnSpcReduction="10000"/>
          </a:bodyPr>
          <a:lstStyle/>
          <a:p>
            <a:pPr marL="0" indent="0" algn="l">
              <a:buNone/>
            </a:pPr>
            <a:r>
              <a:rPr lang="es-ES_tradnl" b="0" i="0" dirty="0">
                <a:effectLst/>
                <a:cs typeface="Calibri" panose="020F0502020204030204" pitchFamily="34" charset="0"/>
              </a:rPr>
              <a:t>La metodología debemos dividirla en 3 variantes principales:</a:t>
            </a:r>
          </a:p>
          <a:p>
            <a:pPr algn="l">
              <a:buFont typeface="Arial" panose="020B0604020202020204" pitchFamily="34" charset="0"/>
              <a:buChar char="•"/>
            </a:pPr>
            <a:r>
              <a:rPr lang="es-ES_tradnl" b="0" i="0" dirty="0">
                <a:effectLst/>
                <a:cs typeface="Calibri" panose="020F0502020204030204" pitchFamily="34" charset="0"/>
              </a:rPr>
              <a:t>Un análisis geográfico que nos permita centralizar el punto de investigación en la ciudad de Lyon y sus distritos centrales, descartando los alrededores de la ciudad (conocido como 'Grand Lyon').</a:t>
            </a:r>
          </a:p>
          <a:p>
            <a:pPr algn="l">
              <a:buFont typeface="Arial" panose="020B0604020202020204" pitchFamily="34" charset="0"/>
              <a:buChar char="•"/>
            </a:pPr>
            <a:r>
              <a:rPr lang="es-ES_tradnl" b="0" i="0" dirty="0">
                <a:effectLst/>
                <a:cs typeface="Calibri" panose="020F0502020204030204" pitchFamily="34" charset="0"/>
              </a:rPr>
              <a:t>Un análisis económico que nos permita clasificar los diferentes sectores y así hacernos una idea aproximativa de qué está compuesta la economía </a:t>
            </a:r>
            <a:r>
              <a:rPr lang="es-ES_tradnl" b="0" i="0" dirty="0" err="1">
                <a:effectLst/>
                <a:cs typeface="Calibri" panose="020F0502020204030204" pitchFamily="34" charset="0"/>
              </a:rPr>
              <a:t>lyonesa</a:t>
            </a:r>
            <a:r>
              <a:rPr lang="es-ES_tradnl" b="0" i="0" dirty="0">
                <a:effectLst/>
                <a:cs typeface="Calibri" panose="020F0502020204030204" pitchFamily="34" charset="0"/>
              </a:rPr>
              <a:t> de cara a descartar o priorizar diferentes ideas de negocio.</a:t>
            </a:r>
          </a:p>
          <a:p>
            <a:pPr algn="l">
              <a:buFont typeface="Arial" panose="020B0604020202020204" pitchFamily="34" charset="0"/>
              <a:buChar char="•"/>
            </a:pPr>
            <a:r>
              <a:rPr lang="es-ES_tradnl" b="0" i="0" dirty="0">
                <a:effectLst/>
                <a:cs typeface="Calibri" panose="020F0502020204030204" pitchFamily="34" charset="0"/>
              </a:rPr>
              <a:t>Un análisis demográfico que nos permita trazar un perfil poblacional de cara a ajustar la posible creación de uno u otro negocio.</a:t>
            </a:r>
          </a:p>
          <a:p>
            <a:endParaRPr lang="es-ES_tradnl" dirty="0">
              <a:solidFill>
                <a:schemeClr val="tx1">
                  <a:lumMod val="95000"/>
                </a:schemeClr>
              </a:solidFill>
            </a:endParaRPr>
          </a:p>
        </p:txBody>
      </p:sp>
    </p:spTree>
    <p:extLst>
      <p:ext uri="{BB962C8B-B14F-4D97-AF65-F5344CB8AC3E}">
        <p14:creationId xmlns:p14="http://schemas.microsoft.com/office/powerpoint/2010/main" val="124537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D98D59-3C3B-440E-9191-8E0A7EB435B3}"/>
              </a:ext>
            </a:extLst>
          </p:cNvPr>
          <p:cNvSpPr>
            <a:spLocks noGrp="1"/>
          </p:cNvSpPr>
          <p:nvPr>
            <p:ph idx="1"/>
          </p:nvPr>
        </p:nvSpPr>
        <p:spPr>
          <a:xfrm>
            <a:off x="838200" y="503078"/>
            <a:ext cx="10515600" cy="5851843"/>
          </a:xfrm>
        </p:spPr>
        <p:txBody>
          <a:bodyPr>
            <a:normAutofit/>
          </a:bodyPr>
          <a:lstStyle/>
          <a:p>
            <a:pPr algn="l">
              <a:buFont typeface="Arial" panose="020B0604020202020204" pitchFamily="34" charset="0"/>
              <a:buChar char="•"/>
            </a:pPr>
            <a:endParaRPr lang="es-ES_tradnl" b="0" i="0" dirty="0">
              <a:effectLst/>
            </a:endParaRPr>
          </a:p>
          <a:p>
            <a:pPr algn="l">
              <a:buFont typeface="Arial" panose="020B0604020202020204" pitchFamily="34" charset="0"/>
              <a:buChar char="•"/>
            </a:pPr>
            <a:r>
              <a:rPr lang="es-ES_tradnl" b="0" i="0" dirty="0">
                <a:effectLst/>
              </a:rPr>
              <a:t>Para los datos económicos, analizaremos los informes anuales que emite la Cámara de Comercio de la Región: </a:t>
            </a:r>
            <a:r>
              <a:rPr lang="es-ES_tradnl" b="0" i="0" dirty="0">
                <a:effectLst/>
                <a:hlinkClick r:id="rId2"/>
              </a:rPr>
              <a:t>https://www.lyon-metropole.cci.fr/</a:t>
            </a:r>
            <a:r>
              <a:rPr lang="es-ES_tradnl" b="0" i="0" dirty="0">
                <a:effectLst/>
              </a:rPr>
              <a:t>. Con estos datos, podremos hacernos una idea de cómo está estructurada la economía </a:t>
            </a:r>
            <a:r>
              <a:rPr lang="es-ES_tradnl" b="0" i="0" dirty="0" err="1">
                <a:effectLst/>
              </a:rPr>
              <a:t>lyonesa</a:t>
            </a:r>
            <a:r>
              <a:rPr lang="es-ES_tradnl" b="0" i="0" dirty="0">
                <a:effectLst/>
              </a:rPr>
              <a:t>, es decir, en qué está basada su industria, su sector servicios, etc. Esperamos con estos datos orientar nuestras decisiones hacia una u otra vertiente, dependiendo del éxito de dichos sectores en la ciudad.</a:t>
            </a:r>
          </a:p>
          <a:p>
            <a:pPr algn="l">
              <a:buFont typeface="Arial" panose="020B0604020202020204" pitchFamily="34" charset="0"/>
              <a:buChar char="•"/>
            </a:pPr>
            <a:endParaRPr lang="es-ES_tradnl" b="0" i="0" dirty="0">
              <a:effectLst/>
            </a:endParaRPr>
          </a:p>
          <a:p>
            <a:pPr algn="l">
              <a:buFont typeface="Arial" panose="020B0604020202020204" pitchFamily="34" charset="0"/>
              <a:buChar char="•"/>
            </a:pPr>
            <a:r>
              <a:rPr lang="es-ES_tradnl" b="0" i="0" dirty="0">
                <a:effectLst/>
              </a:rPr>
              <a:t>Usaremos </a:t>
            </a:r>
            <a:r>
              <a:rPr lang="es-ES_tradnl" b="0" i="0" dirty="0" err="1">
                <a:effectLst/>
              </a:rPr>
              <a:t>FourSquare</a:t>
            </a:r>
            <a:r>
              <a:rPr lang="es-ES_tradnl" b="0" i="0" dirty="0">
                <a:effectLst/>
              </a:rPr>
              <a:t> para hacer un análisis exhaustivo de los tipos de negocio que podemos encontrar en cada distrito de Lyon.</a:t>
            </a:r>
          </a:p>
        </p:txBody>
      </p:sp>
    </p:spTree>
    <p:extLst>
      <p:ext uri="{BB962C8B-B14F-4D97-AF65-F5344CB8AC3E}">
        <p14:creationId xmlns:p14="http://schemas.microsoft.com/office/powerpoint/2010/main" val="38372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29F14A-58BA-4D80-B76F-2031E37C1C3E}"/>
              </a:ext>
            </a:extLst>
          </p:cNvPr>
          <p:cNvSpPr>
            <a:spLocks noGrp="1"/>
          </p:cNvSpPr>
          <p:nvPr>
            <p:ph idx="1"/>
          </p:nvPr>
        </p:nvSpPr>
        <p:spPr>
          <a:xfrm>
            <a:off x="838200" y="665638"/>
            <a:ext cx="10515600" cy="5526723"/>
          </a:xfrm>
        </p:spPr>
        <p:txBody>
          <a:bodyPr/>
          <a:lstStyle/>
          <a:p>
            <a:r>
              <a:rPr lang="es-ES_tradnl" b="0" i="0" dirty="0">
                <a:effectLst/>
              </a:rPr>
              <a:t>El archivo JSON lo extraeremos de la web de datos del gobiernos francés: </a:t>
            </a:r>
            <a:r>
              <a:rPr lang="es-ES_tradnl" b="0" i="0" dirty="0">
                <a:effectLst/>
                <a:hlinkClick r:id="rId2"/>
              </a:rPr>
              <a:t>https://www.data.gouv.fr/es/datasets/territoire-de-la-metropole-de-lyon/#</a:t>
            </a:r>
            <a:r>
              <a:rPr lang="es-ES_tradnl" b="0" i="0" dirty="0">
                <a:effectLst/>
              </a:rPr>
              <a:t>, además, para hacer una división concreta de los distritos de Lyon, acudiremos a las tablas que podemos encontrar, por ejemplo, en Wikipedia: https://fr.wikipedia.org/wiki/Arrondissements_de_Lyon, o a través de un </a:t>
            </a:r>
            <a:r>
              <a:rPr lang="es-ES_tradnl" b="0" i="0" dirty="0" err="1">
                <a:effectLst/>
              </a:rPr>
              <a:t>proovedor</a:t>
            </a:r>
            <a:r>
              <a:rPr lang="es-ES_tradnl" b="0" i="0" dirty="0">
                <a:effectLst/>
              </a:rPr>
              <a:t> público de datos geoespaciales como: </a:t>
            </a:r>
            <a:r>
              <a:rPr lang="es-ES_tradnl" b="0" i="0" dirty="0">
                <a:effectLst/>
                <a:hlinkClick r:id="rId3"/>
              </a:rPr>
              <a:t>https://france-geojson.gregoiredavid.fr/</a:t>
            </a:r>
            <a:endParaRPr lang="es-ES_tradnl" b="0" i="0" dirty="0">
              <a:effectLst/>
            </a:endParaRPr>
          </a:p>
          <a:p>
            <a:endParaRPr lang="es-ES_tradnl" dirty="0"/>
          </a:p>
          <a:p>
            <a:r>
              <a:rPr lang="es-ES_tradnl" b="0" i="0" dirty="0">
                <a:effectLst/>
              </a:rPr>
              <a:t>Para otro tipo de datos, como por ejemplo, los sectores en alza, o las preferencias de los consumidores, es posible que consultemos también estadística no tabulada, como noticias de prensa, blogs especializados en economía, etc.</a:t>
            </a:r>
            <a:endParaRPr lang="es-ES_tradnl" dirty="0"/>
          </a:p>
          <a:p>
            <a:endParaRPr lang="es-ES_tradnl" b="0" i="0" dirty="0">
              <a:effectLst/>
            </a:endParaRPr>
          </a:p>
          <a:p>
            <a:endParaRPr lang="es-ES_tradnl" dirty="0"/>
          </a:p>
          <a:p>
            <a:endParaRPr lang="es-ES_tradnl" b="0" i="0" dirty="0">
              <a:effectLst/>
            </a:endParaRPr>
          </a:p>
          <a:p>
            <a:pPr marL="0" indent="0">
              <a:buNone/>
            </a:pPr>
            <a:endParaRPr lang="es-ES_tradnl" dirty="0"/>
          </a:p>
        </p:txBody>
      </p:sp>
    </p:spTree>
    <p:extLst>
      <p:ext uri="{BB962C8B-B14F-4D97-AF65-F5344CB8AC3E}">
        <p14:creationId xmlns:p14="http://schemas.microsoft.com/office/powerpoint/2010/main" val="36863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2EF837B-CB42-4F1D-9C78-30606EFEA051}"/>
              </a:ext>
            </a:extLst>
          </p:cNvPr>
          <p:cNvSpPr>
            <a:spLocks noGrp="1"/>
          </p:cNvSpPr>
          <p:nvPr>
            <p:ph idx="1"/>
          </p:nvPr>
        </p:nvSpPr>
        <p:spPr>
          <a:xfrm>
            <a:off x="838200" y="1317624"/>
            <a:ext cx="10515600" cy="6180456"/>
          </a:xfrm>
        </p:spPr>
        <p:txBody>
          <a:bodyPr>
            <a:normAutofit/>
          </a:bodyPr>
          <a:lstStyle/>
          <a:p>
            <a:pPr algn="l">
              <a:buFont typeface="Arial" panose="020B0604020202020204" pitchFamily="34" charset="0"/>
              <a:buChar char="•"/>
            </a:pPr>
            <a:r>
              <a:rPr lang="es-ES_tradnl" b="0" i="0" dirty="0">
                <a:effectLst/>
              </a:rPr>
              <a:t>Para las tablas demográficas nos dirigiremos a la web del Instituto Regional de Estadística correspondiente, donde podremos hacernos una idea de qué tipo de población habita Lyon: </a:t>
            </a:r>
            <a:r>
              <a:rPr lang="es-ES_tradnl" b="0" i="0" dirty="0">
                <a:effectLst/>
                <a:hlinkClick r:id="rId2"/>
              </a:rPr>
              <a:t>https://www.insee.fr/fr/recherche?q=lyon&amp;debut=0</a:t>
            </a:r>
            <a:r>
              <a:rPr lang="es-ES_tradnl" b="0" i="0" dirty="0">
                <a:effectLst/>
              </a:rPr>
              <a:t>. Accediendo a estas tablas podemos obtener diferentes datos descriptivos de la población, como la edad media (podemos comprobar si se trata de una población envejecida, o al contrario), el índice de población activa, estudiantes, etc. De manera que podamos trazar varios perfiles de clientes.</a:t>
            </a:r>
          </a:p>
          <a:p>
            <a:pPr algn="l">
              <a:buFont typeface="Arial" panose="020B0604020202020204" pitchFamily="34" charset="0"/>
              <a:buChar char="•"/>
            </a:pPr>
            <a:endParaRPr lang="es-ES_tradnl" b="0" i="0" dirty="0">
              <a:effectLst/>
              <a:latin typeface="Helvetica Neue"/>
            </a:endParaRPr>
          </a:p>
          <a:p>
            <a:endParaRPr lang="es-ES_tradnl" dirty="0"/>
          </a:p>
        </p:txBody>
      </p:sp>
    </p:spTree>
    <p:extLst>
      <p:ext uri="{BB962C8B-B14F-4D97-AF65-F5344CB8AC3E}">
        <p14:creationId xmlns:p14="http://schemas.microsoft.com/office/powerpoint/2010/main" val="95326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B3D8B-CCB6-4294-A3B3-24F58D5C649D}"/>
              </a:ext>
            </a:extLst>
          </p:cNvPr>
          <p:cNvSpPr>
            <a:spLocks noGrp="1"/>
          </p:cNvSpPr>
          <p:nvPr>
            <p:ph type="title"/>
          </p:nvPr>
        </p:nvSpPr>
        <p:spPr/>
        <p:txBody>
          <a:bodyPr/>
          <a:lstStyle/>
          <a:p>
            <a:pPr algn="ctr"/>
            <a:r>
              <a:rPr lang="es-ES" dirty="0"/>
              <a:t>4. Análisis geográfico:</a:t>
            </a:r>
            <a:endParaRPr lang="es-ES_tradnl" dirty="0"/>
          </a:p>
        </p:txBody>
      </p:sp>
      <p:sp>
        <p:nvSpPr>
          <p:cNvPr id="3" name="Marcador de contenido 2">
            <a:extLst>
              <a:ext uri="{FF2B5EF4-FFF2-40B4-BE49-F238E27FC236}">
                <a16:creationId xmlns:a16="http://schemas.microsoft.com/office/drawing/2014/main" id="{BFFD1B13-6BC5-400B-890C-81A6C9BA7699}"/>
              </a:ext>
            </a:extLst>
          </p:cNvPr>
          <p:cNvSpPr>
            <a:spLocks noGrp="1"/>
          </p:cNvSpPr>
          <p:nvPr>
            <p:ph idx="1"/>
          </p:nvPr>
        </p:nvSpPr>
        <p:spPr/>
        <p:txBody>
          <a:bodyPr/>
          <a:lstStyle/>
          <a:p>
            <a:r>
              <a:rPr lang="es-ES" dirty="0"/>
              <a:t>Lyon tiene 9 distritos principales.</a:t>
            </a:r>
          </a:p>
          <a:p>
            <a:r>
              <a:rPr lang="es-ES" dirty="0"/>
              <a:t>Los distritos con más población son, por orden, el 3º, el 8º y el 7º.</a:t>
            </a:r>
          </a:p>
          <a:p>
            <a:r>
              <a:rPr lang="es-ES" dirty="0"/>
              <a:t>Los distritos con menos población son el 1º, el 2º y el 4º.</a:t>
            </a:r>
          </a:p>
          <a:p>
            <a:r>
              <a:rPr lang="es-ES" dirty="0"/>
              <a:t>La población aumenta cada año, sin embargo, en la última década ha habido un aumento muy considerable de la población en el 3º y el 7º distrito (13000 y 12000 </a:t>
            </a:r>
            <a:r>
              <a:rPr lang="es-ES" dirty="0" err="1"/>
              <a:t>apróx</a:t>
            </a:r>
            <a:r>
              <a:rPr lang="es-ES" dirty="0"/>
              <a:t>. para cada uno). </a:t>
            </a:r>
          </a:p>
          <a:p>
            <a:r>
              <a:rPr lang="es-ES" dirty="0"/>
              <a:t>Por la otra parte, en los distritos 2º, 5º y 6º, el aumento poblacional se cuenta por centenas en la última década.</a:t>
            </a:r>
            <a:endParaRPr lang="es-ES_tradnl" dirty="0"/>
          </a:p>
        </p:txBody>
      </p:sp>
    </p:spTree>
    <p:extLst>
      <p:ext uri="{BB962C8B-B14F-4D97-AF65-F5344CB8AC3E}">
        <p14:creationId xmlns:p14="http://schemas.microsoft.com/office/powerpoint/2010/main" val="282378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8EC38-2EFB-490B-BC7F-4A0C8DF8F73E}"/>
              </a:ext>
            </a:extLst>
          </p:cNvPr>
          <p:cNvSpPr>
            <a:spLocks noGrp="1"/>
          </p:cNvSpPr>
          <p:nvPr>
            <p:ph type="title"/>
          </p:nvPr>
        </p:nvSpPr>
        <p:spPr>
          <a:xfrm>
            <a:off x="838200" y="793694"/>
            <a:ext cx="10515600" cy="1325563"/>
          </a:xfrm>
        </p:spPr>
        <p:txBody>
          <a:bodyPr>
            <a:normAutofit/>
          </a:bodyPr>
          <a:lstStyle/>
          <a:p>
            <a:r>
              <a:rPr lang="es-ES" sz="2800" dirty="0"/>
              <a:t>Tabla 1. Distribución de los distritos por población, área, densidad poblacional y ubicación geográfica:</a:t>
            </a:r>
            <a:endParaRPr lang="es-ES_tradnl" sz="2800" dirty="0"/>
          </a:p>
        </p:txBody>
      </p:sp>
      <p:pic>
        <p:nvPicPr>
          <p:cNvPr id="4" name="Marcador de contenido 3">
            <a:extLst>
              <a:ext uri="{FF2B5EF4-FFF2-40B4-BE49-F238E27FC236}">
                <a16:creationId xmlns:a16="http://schemas.microsoft.com/office/drawing/2014/main" id="{DD9F4D5A-8813-4990-B5FF-6F5944A9191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19257"/>
            <a:ext cx="10335333" cy="34962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36001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268</TotalTime>
  <Words>2510</Words>
  <Application>Microsoft Office PowerPoint</Application>
  <PresentationFormat>Panorámica</PresentationFormat>
  <Paragraphs>105</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Bookman Old Style</vt:lpstr>
      <vt:lpstr>Helvetica Neue</vt:lpstr>
      <vt:lpstr>Rockwell</vt:lpstr>
      <vt:lpstr>Damask</vt:lpstr>
      <vt:lpstr>Presentación de PowerPoint</vt:lpstr>
      <vt:lpstr>1. Antecedentes:</vt:lpstr>
      <vt:lpstr>2. Objetivo:</vt:lpstr>
      <vt:lpstr>3. Metodología</vt:lpstr>
      <vt:lpstr>Presentación de PowerPoint</vt:lpstr>
      <vt:lpstr>Presentación de PowerPoint</vt:lpstr>
      <vt:lpstr>Presentación de PowerPoint</vt:lpstr>
      <vt:lpstr>4. Análisis geográfico:</vt:lpstr>
      <vt:lpstr>Tabla 1. Distribución de los distritos por población, área, densidad poblacional y ubicación geográfica:</vt:lpstr>
      <vt:lpstr>Presentación de PowerPoint</vt:lpstr>
      <vt:lpstr>Mapa 1. Posición geográfica de cada uno de los distritos.</vt:lpstr>
      <vt:lpstr>5. Análisis económico:</vt:lpstr>
      <vt:lpstr>Presentación de PowerPoint</vt:lpstr>
      <vt:lpstr>Tabla 2. Top 10 de lugares que se repiten con más frecuencia por distrito:</vt:lpstr>
      <vt:lpstr>Presentación de PowerPoint</vt:lpstr>
      <vt:lpstr>Presentación de PowerPoint</vt:lpstr>
      <vt:lpstr>Mapa 2. agrupación de los distritos de la ciudad.</vt:lpstr>
      <vt:lpstr>Presentación de PowerPoint</vt:lpstr>
      <vt:lpstr>tabla 3. Sectores económicos de los diferentes distritos (ordenada por distrito con mayor número de empresas).</vt:lpstr>
      <vt:lpstr>Presentación de PowerPoint</vt:lpstr>
      <vt:lpstr>Presentación de PowerPoint</vt:lpstr>
      <vt:lpstr>tabla 4. Evolución del Gasto anual por hogar y tipo de producto (2012 -2017).</vt:lpstr>
      <vt:lpstr>Gráfica 1. Consumo anual por hogar y producto.</vt:lpstr>
      <vt:lpstr>6. Análisis demográfico:</vt:lpstr>
      <vt:lpstr>Presentación de PowerPoint</vt:lpstr>
      <vt:lpstr>Presentación de PowerPoint</vt:lpstr>
      <vt:lpstr>tabla 7. evolución Profesiones por sector 2007 -2017 (ordenado de mayor a menor).</vt:lpstr>
      <vt:lpstr>7. Conclusiones:</vt:lpstr>
      <vt:lpstr>Opción 1</vt:lpstr>
      <vt:lpstr>Opción 2</vt:lpstr>
      <vt:lpstr>Opción 3</vt:lpstr>
      <vt:lpstr>Opción 4</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francisco herrera</dc:creator>
  <cp:lastModifiedBy>francisco herrera</cp:lastModifiedBy>
  <cp:revision>19</cp:revision>
  <dcterms:created xsi:type="dcterms:W3CDTF">2021-04-16T08:54:34Z</dcterms:created>
  <dcterms:modified xsi:type="dcterms:W3CDTF">2021-04-16T13:23:01Z</dcterms:modified>
</cp:coreProperties>
</file>