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83" r:id="rId7"/>
    <p:sldId id="284" r:id="rId8"/>
    <p:sldId id="285" r:id="rId9"/>
    <p:sldId id="286" r:id="rId10"/>
    <p:sldId id="287" r:id="rId11"/>
    <p:sldId id="261" r:id="rId12"/>
    <p:sldId id="288" r:id="rId13"/>
    <p:sldId id="269" r:id="rId14"/>
    <p:sldId id="289" r:id="rId15"/>
    <p:sldId id="272"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61"/>
    <p:restoredTop sz="94681"/>
  </p:normalViewPr>
  <p:slideViewPr>
    <p:cSldViewPr snapToGrid="0" snapToObjects="1" showGuides="1">
      <p:cViewPr varScale="1">
        <p:scale>
          <a:sx n="112" d="100"/>
          <a:sy n="112" d="100"/>
        </p:scale>
        <p:origin x="224" y="53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3/19/23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3/19/23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altLang="zh-CN" sz="2500" dirty="0">
                <a:solidFill>
                  <a:srgbClr val="FF6600"/>
                </a:solidFill>
              </a:rPr>
              <a:t>19</a:t>
            </a:r>
            <a:r>
              <a:rPr lang="en-US" sz="2500" dirty="0">
                <a:solidFill>
                  <a:srgbClr val="FF6600"/>
                </a:solidFill>
              </a:rPr>
              <a:t>-</a:t>
            </a:r>
            <a:r>
              <a:rPr lang="en-US" altLang="zh-CN" sz="2500" dirty="0">
                <a:solidFill>
                  <a:srgbClr val="FF6600"/>
                </a:solidFill>
              </a:rPr>
              <a:t>Mar</a:t>
            </a:r>
            <a:r>
              <a:rPr lang="en-US" sz="2500" dirty="0">
                <a:solidFill>
                  <a:srgbClr val="FF6600"/>
                </a:solidFill>
              </a:rPr>
              <a:t>-202</a:t>
            </a:r>
            <a:r>
              <a:rPr lang="en-US" altLang="zh-CN" sz="2500" dirty="0">
                <a:solidFill>
                  <a:srgbClr val="FF6600"/>
                </a:solidFill>
              </a:rPr>
              <a:t>3</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61586" y="4055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altLang="zh-CN" sz="4400" b="1" dirty="0">
                <a:solidFill>
                  <a:schemeClr val="accent2"/>
                </a:solidFill>
                <a:latin typeface="+mj-lt"/>
              </a:rPr>
              <a:t>-</a:t>
            </a:r>
            <a:r>
              <a:rPr lang="zh-CN" altLang="en-US" sz="4400" b="1" dirty="0">
                <a:solidFill>
                  <a:schemeClr val="accent2"/>
                </a:solidFill>
                <a:latin typeface="+mj-lt"/>
              </a:rPr>
              <a:t> </a:t>
            </a:r>
            <a:r>
              <a:rPr lang="en-US" altLang="zh-CN" sz="4400" b="1" dirty="0">
                <a:solidFill>
                  <a:schemeClr val="accent2"/>
                </a:solidFill>
                <a:latin typeface="+mj-lt"/>
              </a:rPr>
              <a:t>Time</a:t>
            </a:r>
            <a:r>
              <a:rPr lang="zh-CN" altLang="en-US" sz="4400" b="1" dirty="0">
                <a:solidFill>
                  <a:schemeClr val="accent2"/>
                </a:solidFill>
                <a:latin typeface="+mj-lt"/>
              </a:rPr>
              <a:t> </a:t>
            </a:r>
            <a:r>
              <a:rPr lang="en-US" altLang="zh-CN" sz="4400" b="1" dirty="0">
                <a:solidFill>
                  <a:schemeClr val="accent2"/>
                </a:solidFill>
                <a:latin typeface="+mj-lt"/>
              </a:rPr>
              <a:t>Series</a:t>
            </a:r>
            <a:endParaRPr lang="en-US" sz="4400" b="1" dirty="0">
              <a:solidFill>
                <a:schemeClr val="bg2">
                  <a:lumMod val="25000"/>
                </a:schemeClr>
              </a:solidFill>
              <a:latin typeface="+mj-lt"/>
            </a:endParaRPr>
          </a:p>
        </p:txBody>
      </p:sp>
      <p:pic>
        <p:nvPicPr>
          <p:cNvPr id="5" name="Picture 4" descr="Chart, waterfall chart&#10;&#10;Description automatically generated">
            <a:extLst>
              <a:ext uri="{FF2B5EF4-FFF2-40B4-BE49-F238E27FC236}">
                <a16:creationId xmlns:a16="http://schemas.microsoft.com/office/drawing/2014/main" id="{334EF35D-3D45-7600-5882-7201AD281D3B}"/>
              </a:ext>
            </a:extLst>
          </p:cNvPr>
          <p:cNvPicPr>
            <a:picLocks noChangeAspect="1"/>
          </p:cNvPicPr>
          <p:nvPr/>
        </p:nvPicPr>
        <p:blipFill rotWithShape="1">
          <a:blip r:embed="rId2"/>
          <a:srcRect l="7104" t="8612" r="9460" b="2057"/>
          <a:stretch/>
        </p:blipFill>
        <p:spPr>
          <a:xfrm>
            <a:off x="762000" y="1424880"/>
            <a:ext cx="5103343" cy="5433120"/>
          </a:xfrm>
          <a:prstGeom prst="rect">
            <a:avLst/>
          </a:prstGeom>
        </p:spPr>
      </p:pic>
      <p:pic>
        <p:nvPicPr>
          <p:cNvPr id="9" name="Picture 8" descr="Chart, waterfall chart&#10;&#10;Description automatically generated">
            <a:extLst>
              <a:ext uri="{FF2B5EF4-FFF2-40B4-BE49-F238E27FC236}">
                <a16:creationId xmlns:a16="http://schemas.microsoft.com/office/drawing/2014/main" id="{28469085-ADF5-5D5C-1E40-8D4482185242}"/>
              </a:ext>
            </a:extLst>
          </p:cNvPr>
          <p:cNvPicPr>
            <a:picLocks noChangeAspect="1"/>
          </p:cNvPicPr>
          <p:nvPr/>
        </p:nvPicPr>
        <p:blipFill rotWithShape="1">
          <a:blip r:embed="rId3"/>
          <a:srcRect l="8036" t="8806" r="9488"/>
          <a:stretch/>
        </p:blipFill>
        <p:spPr>
          <a:xfrm>
            <a:off x="6157586" y="1424880"/>
            <a:ext cx="5103343" cy="5433120"/>
          </a:xfrm>
          <a:prstGeom prst="rect">
            <a:avLst/>
          </a:prstGeom>
        </p:spPr>
      </p:pic>
    </p:spTree>
    <p:extLst>
      <p:ext uri="{BB962C8B-B14F-4D97-AF65-F5344CB8AC3E}">
        <p14:creationId xmlns:p14="http://schemas.microsoft.com/office/powerpoint/2010/main" val="295455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chemeClr val="accent2"/>
                </a:solidFill>
                <a:latin typeface="+mj-lt"/>
              </a:rPr>
              <a:t>Customer</a:t>
            </a:r>
            <a:r>
              <a:rPr lang="zh-CN" altLang="en-US" sz="4400" dirty="0">
                <a:solidFill>
                  <a:schemeClr val="accent2"/>
                </a:solidFill>
                <a:latin typeface="+mj-lt"/>
              </a:rPr>
              <a:t> </a:t>
            </a:r>
            <a:r>
              <a:rPr lang="en-US" altLang="zh-CN" sz="4400" dirty="0">
                <a:solidFill>
                  <a:schemeClr val="accent2"/>
                </a:solidFill>
                <a:latin typeface="+mj-lt"/>
              </a:rPr>
              <a:t>Analysis</a:t>
            </a:r>
            <a:endParaRPr lang="en-US" sz="4400" dirty="0">
              <a:solidFill>
                <a:schemeClr val="accent2"/>
              </a:solidFill>
              <a:latin typeface="+mj-lt"/>
            </a:endParaRPr>
          </a:p>
        </p:txBody>
      </p:sp>
      <p:pic>
        <p:nvPicPr>
          <p:cNvPr id="5" name="Picture 4" descr="Chart, histogram&#10;&#10;Description automatically generated">
            <a:extLst>
              <a:ext uri="{FF2B5EF4-FFF2-40B4-BE49-F238E27FC236}">
                <a16:creationId xmlns:a16="http://schemas.microsoft.com/office/drawing/2014/main" id="{106B1150-3094-B170-B234-D3328EE34605}"/>
              </a:ext>
            </a:extLst>
          </p:cNvPr>
          <p:cNvPicPr>
            <a:picLocks noChangeAspect="1"/>
          </p:cNvPicPr>
          <p:nvPr/>
        </p:nvPicPr>
        <p:blipFill rotWithShape="1">
          <a:blip r:embed="rId2"/>
          <a:srcRect l="6507" t="7811" r="8534" b="6327"/>
          <a:stretch/>
        </p:blipFill>
        <p:spPr>
          <a:xfrm>
            <a:off x="234778" y="1479884"/>
            <a:ext cx="5449330" cy="5378116"/>
          </a:xfrm>
          <a:prstGeom prst="rect">
            <a:avLst/>
          </a:prstGeom>
        </p:spPr>
      </p:pic>
      <p:pic>
        <p:nvPicPr>
          <p:cNvPr id="9" name="Picture 8" descr="Chart, histogram&#10;&#10;Description automatically generated">
            <a:extLst>
              <a:ext uri="{FF2B5EF4-FFF2-40B4-BE49-F238E27FC236}">
                <a16:creationId xmlns:a16="http://schemas.microsoft.com/office/drawing/2014/main" id="{C84422CE-609D-135F-2DB8-38D6FA0C5FBC}"/>
              </a:ext>
            </a:extLst>
          </p:cNvPr>
          <p:cNvPicPr>
            <a:picLocks noChangeAspect="1"/>
          </p:cNvPicPr>
          <p:nvPr/>
        </p:nvPicPr>
        <p:blipFill rotWithShape="1">
          <a:blip r:embed="rId3"/>
          <a:srcRect l="6709" t="7676" r="9398" b="7223"/>
          <a:stretch/>
        </p:blipFill>
        <p:spPr>
          <a:xfrm>
            <a:off x="6507892" y="1479884"/>
            <a:ext cx="5449330" cy="5378116"/>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dirty="0">
                <a:solidFill>
                  <a:schemeClr val="accent2"/>
                </a:solidFill>
                <a:latin typeface="+mj-lt"/>
              </a:rPr>
              <a:t>Customer</a:t>
            </a:r>
            <a:r>
              <a:rPr lang="zh-CN" altLang="en-US" sz="4400" dirty="0">
                <a:solidFill>
                  <a:schemeClr val="accent2"/>
                </a:solidFill>
                <a:latin typeface="+mj-lt"/>
              </a:rPr>
              <a:t> </a:t>
            </a:r>
            <a:r>
              <a:rPr lang="en-US" altLang="zh-CN" sz="4400" dirty="0">
                <a:solidFill>
                  <a:schemeClr val="accent2"/>
                </a:solidFill>
                <a:latin typeface="+mj-lt"/>
              </a:rPr>
              <a:t>Analysis</a:t>
            </a:r>
            <a:endParaRPr lang="en-US" sz="4400" dirty="0">
              <a:solidFill>
                <a:schemeClr val="accent2"/>
              </a:solidFill>
              <a:latin typeface="+mj-lt"/>
            </a:endParaRPr>
          </a:p>
        </p:txBody>
      </p:sp>
      <p:pic>
        <p:nvPicPr>
          <p:cNvPr id="3" name="Picture 2" descr="Chart, bar chart, waterfall chart&#10;&#10;Description automatically generated">
            <a:extLst>
              <a:ext uri="{FF2B5EF4-FFF2-40B4-BE49-F238E27FC236}">
                <a16:creationId xmlns:a16="http://schemas.microsoft.com/office/drawing/2014/main" id="{B93BA5CC-ABD8-E3DB-0B0E-EDEC070EC8CB}"/>
              </a:ext>
            </a:extLst>
          </p:cNvPr>
          <p:cNvPicPr>
            <a:picLocks noChangeAspect="1"/>
          </p:cNvPicPr>
          <p:nvPr/>
        </p:nvPicPr>
        <p:blipFill rotWithShape="1">
          <a:blip r:embed="rId2"/>
          <a:srcRect l="5536" t="7306" r="9027" b="6709"/>
          <a:stretch/>
        </p:blipFill>
        <p:spPr>
          <a:xfrm>
            <a:off x="99934" y="1678131"/>
            <a:ext cx="5771213" cy="4827601"/>
          </a:xfrm>
          <a:prstGeom prst="rect">
            <a:avLst/>
          </a:prstGeom>
        </p:spPr>
      </p:pic>
      <p:pic>
        <p:nvPicPr>
          <p:cNvPr id="6" name="Picture 5" descr="Chart, histogram&#10;&#10;Description automatically generated">
            <a:extLst>
              <a:ext uri="{FF2B5EF4-FFF2-40B4-BE49-F238E27FC236}">
                <a16:creationId xmlns:a16="http://schemas.microsoft.com/office/drawing/2014/main" id="{7B2E6006-07FB-B509-C3A3-B8C468954CF9}"/>
              </a:ext>
            </a:extLst>
          </p:cNvPr>
          <p:cNvPicPr>
            <a:picLocks noChangeAspect="1"/>
          </p:cNvPicPr>
          <p:nvPr/>
        </p:nvPicPr>
        <p:blipFill rotWithShape="1">
          <a:blip r:embed="rId3"/>
          <a:srcRect l="6412" t="7853" r="9246" b="6435"/>
          <a:stretch/>
        </p:blipFill>
        <p:spPr>
          <a:xfrm>
            <a:off x="6320853" y="1678131"/>
            <a:ext cx="5771213" cy="4827601"/>
          </a:xfrm>
          <a:prstGeom prst="rect">
            <a:avLst/>
          </a:prstGeom>
        </p:spPr>
      </p:pic>
    </p:spTree>
    <p:extLst>
      <p:ext uri="{BB962C8B-B14F-4D97-AF65-F5344CB8AC3E}">
        <p14:creationId xmlns:p14="http://schemas.microsoft.com/office/powerpoint/2010/main" val="332672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3528593" y="7090594"/>
            <a:ext cx="275051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Customers who have taken at least 5</a:t>
            </a:r>
          </a:p>
          <a:p>
            <a:r>
              <a:rPr lang="en-US" sz="1600" dirty="0"/>
              <a:t>      rides of the same cab      </a:t>
            </a:r>
          </a:p>
          <a:p>
            <a:r>
              <a:rPr lang="en-US" sz="1600" dirty="0"/>
              <a:t>      company is considered    </a:t>
            </a:r>
          </a:p>
          <a:p>
            <a:r>
              <a:rPr lang="en-US" sz="1600" dirty="0"/>
              <a:t>      for the viz1</a:t>
            </a:r>
          </a:p>
          <a:p>
            <a:endParaRPr lang="en-US" sz="1600" dirty="0"/>
          </a:p>
          <a:p>
            <a:pPr marL="285750" indent="-285750">
              <a:buFont typeface="Arial" panose="020B0604020202020204" pitchFamily="34" charset="0"/>
              <a:buChar char="•"/>
            </a:pPr>
            <a:r>
              <a:rPr lang="en-US" sz="1600" dirty="0"/>
              <a:t>In Viz 2,only those customers considered who have taken at least 10 rides of the same cab company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Clearly in both the segments Yellow cab is far better than Pink cab.</a:t>
            </a:r>
          </a:p>
          <a:p>
            <a:r>
              <a:rPr lang="en-US" sz="1600" dirty="0"/>
              <a:t>      Which shows Yellow cab is      </a:t>
            </a:r>
          </a:p>
          <a:p>
            <a:r>
              <a:rPr lang="en-US" sz="1600" dirty="0"/>
              <a:t>      able to retain their    </a:t>
            </a:r>
          </a:p>
          <a:p>
            <a:r>
              <a:rPr lang="en-US" sz="1600" dirty="0"/>
              <a:t>      customers well as    </a:t>
            </a:r>
          </a:p>
          <a:p>
            <a:r>
              <a:rPr lang="en-US" sz="1600" dirty="0"/>
              <a:t>      compared to Pink cab.</a:t>
            </a:r>
          </a:p>
          <a:p>
            <a:pPr marL="285750" indent="-285750">
              <a:buFont typeface="Arial" panose="020B0604020202020204" pitchFamily="34" charset="0"/>
              <a:buChar char="•"/>
            </a:pPr>
            <a:endParaRPr lang="en-US" sz="1600" dirty="0"/>
          </a:p>
          <a:p>
            <a:r>
              <a:rPr lang="en-US" sz="1600" dirty="0"/>
              <a:t>      </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Customer Retention</a:t>
            </a:r>
          </a:p>
        </p:txBody>
      </p:sp>
      <p:pic>
        <p:nvPicPr>
          <p:cNvPr id="3" name="Picture 2" descr="Chart, histogram&#10;&#10;Description automatically generated">
            <a:extLst>
              <a:ext uri="{FF2B5EF4-FFF2-40B4-BE49-F238E27FC236}">
                <a16:creationId xmlns:a16="http://schemas.microsoft.com/office/drawing/2014/main" id="{EA9825B2-F629-2A6B-E4C1-BA13B51E86AE}"/>
              </a:ext>
            </a:extLst>
          </p:cNvPr>
          <p:cNvPicPr>
            <a:picLocks noChangeAspect="1"/>
          </p:cNvPicPr>
          <p:nvPr/>
        </p:nvPicPr>
        <p:blipFill>
          <a:blip r:embed="rId2"/>
          <a:stretch>
            <a:fillRect/>
          </a:stretch>
        </p:blipFill>
        <p:spPr>
          <a:xfrm>
            <a:off x="130668" y="1731073"/>
            <a:ext cx="5842000" cy="4381500"/>
          </a:xfrm>
          <a:prstGeom prst="rect">
            <a:avLst/>
          </a:prstGeom>
        </p:spPr>
      </p:pic>
      <p:pic>
        <p:nvPicPr>
          <p:cNvPr id="5" name="Picture 4" descr="Chart, histogram&#10;&#10;Description automatically generated">
            <a:extLst>
              <a:ext uri="{FF2B5EF4-FFF2-40B4-BE49-F238E27FC236}">
                <a16:creationId xmlns:a16="http://schemas.microsoft.com/office/drawing/2014/main" id="{5992F249-1AB0-1A88-88ED-27B2167B1668}"/>
              </a:ext>
            </a:extLst>
          </p:cNvPr>
          <p:cNvPicPr>
            <a:picLocks noChangeAspect="1"/>
          </p:cNvPicPr>
          <p:nvPr/>
        </p:nvPicPr>
        <p:blipFill>
          <a:blip r:embed="rId3"/>
          <a:stretch>
            <a:fillRect/>
          </a:stretch>
        </p:blipFill>
        <p:spPr>
          <a:xfrm>
            <a:off x="6219334" y="1731073"/>
            <a:ext cx="5842000" cy="4381500"/>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3528593" y="7090594"/>
            <a:ext cx="275051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Customers who have taken at least 5</a:t>
            </a:r>
          </a:p>
          <a:p>
            <a:r>
              <a:rPr lang="en-US" sz="1600" dirty="0"/>
              <a:t>      rides of the same cab      </a:t>
            </a:r>
          </a:p>
          <a:p>
            <a:r>
              <a:rPr lang="en-US" sz="1600" dirty="0"/>
              <a:t>      company is considered    </a:t>
            </a:r>
          </a:p>
          <a:p>
            <a:r>
              <a:rPr lang="en-US" sz="1600" dirty="0"/>
              <a:t>      for the viz1</a:t>
            </a:r>
          </a:p>
          <a:p>
            <a:endParaRPr lang="en-US" sz="1600" dirty="0"/>
          </a:p>
          <a:p>
            <a:pPr marL="285750" indent="-285750">
              <a:buFont typeface="Arial" panose="020B0604020202020204" pitchFamily="34" charset="0"/>
              <a:buChar char="•"/>
            </a:pPr>
            <a:r>
              <a:rPr lang="en-US" sz="1600" dirty="0"/>
              <a:t>In Viz 2,only those customers considered who have taken at least 10 rides of the same cab company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Clearly in both the segments Yellow cab is far better than Pink cab.</a:t>
            </a:r>
          </a:p>
          <a:p>
            <a:r>
              <a:rPr lang="en-US" sz="1600" dirty="0"/>
              <a:t>      Which shows Yellow cab is      </a:t>
            </a:r>
          </a:p>
          <a:p>
            <a:r>
              <a:rPr lang="en-US" sz="1600" dirty="0"/>
              <a:t>      able to retain their    </a:t>
            </a:r>
          </a:p>
          <a:p>
            <a:r>
              <a:rPr lang="en-US" sz="1600" dirty="0"/>
              <a:t>      customers well as    </a:t>
            </a:r>
          </a:p>
          <a:p>
            <a:r>
              <a:rPr lang="en-US" sz="1600" dirty="0"/>
              <a:t>      compared to Pink cab.</a:t>
            </a:r>
          </a:p>
          <a:p>
            <a:pPr marL="285750" indent="-285750">
              <a:buFont typeface="Arial" panose="020B0604020202020204" pitchFamily="34" charset="0"/>
              <a:buChar char="•"/>
            </a:pPr>
            <a:endParaRPr lang="en-US" sz="1600" dirty="0"/>
          </a:p>
          <a:p>
            <a:r>
              <a:rPr lang="en-US" sz="1600" dirty="0"/>
              <a:t>      </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accent2"/>
                </a:solidFill>
                <a:latin typeface="+mj-lt"/>
              </a:rPr>
              <a:t>Market</a:t>
            </a:r>
            <a:r>
              <a:rPr lang="zh-CN" altLang="en-US" sz="4400" b="1" dirty="0">
                <a:solidFill>
                  <a:schemeClr val="accent2"/>
                </a:solidFill>
                <a:latin typeface="+mj-lt"/>
              </a:rPr>
              <a:t> </a:t>
            </a:r>
            <a:r>
              <a:rPr lang="en-US" altLang="zh-CN" sz="4400" b="1" dirty="0">
                <a:solidFill>
                  <a:schemeClr val="accent2"/>
                </a:solidFill>
                <a:latin typeface="+mj-lt"/>
              </a:rPr>
              <a:t>Share</a:t>
            </a:r>
            <a:endParaRPr lang="en-US" sz="4400" b="1" dirty="0">
              <a:solidFill>
                <a:schemeClr val="accent2"/>
              </a:solidFill>
              <a:latin typeface="+mj-lt"/>
            </a:endParaRPr>
          </a:p>
        </p:txBody>
      </p:sp>
      <p:pic>
        <p:nvPicPr>
          <p:cNvPr id="4" name="Picture 3" descr="Chart, bar chart&#10;&#10;Description automatically generated">
            <a:extLst>
              <a:ext uri="{FF2B5EF4-FFF2-40B4-BE49-F238E27FC236}">
                <a16:creationId xmlns:a16="http://schemas.microsoft.com/office/drawing/2014/main" id="{A9578F4C-E843-D242-4684-FC4FD1062B29}"/>
              </a:ext>
            </a:extLst>
          </p:cNvPr>
          <p:cNvPicPr>
            <a:picLocks noChangeAspect="1"/>
          </p:cNvPicPr>
          <p:nvPr/>
        </p:nvPicPr>
        <p:blipFill>
          <a:blip r:embed="rId2"/>
          <a:stretch>
            <a:fillRect/>
          </a:stretch>
        </p:blipFill>
        <p:spPr>
          <a:xfrm>
            <a:off x="0" y="1370179"/>
            <a:ext cx="8692787" cy="5487821"/>
          </a:xfrm>
          <a:prstGeom prst="rect">
            <a:avLst/>
          </a:prstGeom>
        </p:spPr>
      </p:pic>
      <p:pic>
        <p:nvPicPr>
          <p:cNvPr id="3" name="Picture 2" descr="Table&#10;&#10;Description automatically generated">
            <a:extLst>
              <a:ext uri="{FF2B5EF4-FFF2-40B4-BE49-F238E27FC236}">
                <a16:creationId xmlns:a16="http://schemas.microsoft.com/office/drawing/2014/main" id="{51961A4C-95C7-5E55-2240-79644185BAA0}"/>
              </a:ext>
            </a:extLst>
          </p:cNvPr>
          <p:cNvPicPr>
            <a:picLocks noChangeAspect="1"/>
          </p:cNvPicPr>
          <p:nvPr/>
        </p:nvPicPr>
        <p:blipFill>
          <a:blip r:embed="rId3"/>
          <a:stretch>
            <a:fillRect/>
          </a:stretch>
        </p:blipFill>
        <p:spPr>
          <a:xfrm>
            <a:off x="8263890" y="3166932"/>
            <a:ext cx="3168650" cy="1919806"/>
          </a:xfrm>
          <a:prstGeom prst="rect">
            <a:avLst/>
          </a:prstGeom>
        </p:spPr>
      </p:pic>
    </p:spTree>
    <p:extLst>
      <p:ext uri="{BB962C8B-B14F-4D97-AF65-F5344CB8AC3E}">
        <p14:creationId xmlns:p14="http://schemas.microsoft.com/office/powerpoint/2010/main" val="427622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509200"/>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a:t>
            </a:r>
            <a:r>
              <a:rPr lang="en-US" sz="1600" dirty="0"/>
              <a:t>Yellow cab has higher customer reach </a:t>
            </a:r>
            <a:r>
              <a:rPr lang="en-US" altLang="zh-CN" sz="1600" dirty="0"/>
              <a:t>all</a:t>
            </a:r>
            <a:r>
              <a:rPr lang="en-US" sz="1600" dirty="0"/>
              <a:t> </a:t>
            </a:r>
            <a:r>
              <a:rPr lang="en-US" altLang="zh-CN" sz="1600" dirty="0"/>
              <a:t>19</a:t>
            </a:r>
            <a:r>
              <a:rPr lang="en-US" sz="1600" dirty="0"/>
              <a:t>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altLang="zh-CN" sz="1600" b="1" dirty="0"/>
              <a:t>Pricing</a:t>
            </a:r>
            <a:r>
              <a:rPr lang="en-US" altLang="zh-CN" sz="1600" dirty="0"/>
              <a:t>:</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has</a:t>
            </a:r>
            <a:r>
              <a:rPr lang="zh-CN" altLang="en-US" sz="1600" dirty="0"/>
              <a:t> </a:t>
            </a:r>
            <a:r>
              <a:rPr lang="en-US" altLang="zh-CN" sz="1600" dirty="0"/>
              <a:t>a</a:t>
            </a:r>
            <a:r>
              <a:rPr lang="zh-CN" altLang="en-US" sz="1600" dirty="0"/>
              <a:t> </a:t>
            </a:r>
            <a:r>
              <a:rPr lang="en-US" altLang="zh-CN" sz="1600" dirty="0"/>
              <a:t>better</a:t>
            </a:r>
            <a:r>
              <a:rPr lang="zh-CN" altLang="en-US" sz="1600" dirty="0"/>
              <a:t> </a:t>
            </a:r>
            <a:r>
              <a:rPr lang="en-US" altLang="zh-CN" sz="1600" dirty="0"/>
              <a:t>pricing</a:t>
            </a:r>
            <a:r>
              <a:rPr lang="zh-CN" altLang="en-US" sz="1600" dirty="0"/>
              <a:t> </a:t>
            </a:r>
            <a:r>
              <a:rPr lang="en-US" altLang="zh-CN" sz="1600" dirty="0"/>
              <a:t>strategy,</a:t>
            </a:r>
            <a:r>
              <a:rPr lang="zh-CN" altLang="en-US" sz="1600" dirty="0"/>
              <a:t> </a:t>
            </a:r>
            <a:r>
              <a:rPr lang="en-US" altLang="zh-CN" sz="1600" dirty="0"/>
              <a:t>we</a:t>
            </a:r>
            <a:r>
              <a:rPr lang="zh-CN" altLang="en-US" sz="1600" dirty="0"/>
              <a:t> </a:t>
            </a:r>
            <a:r>
              <a:rPr lang="en-US" altLang="zh-CN" sz="1600" dirty="0"/>
              <a:t>observed</a:t>
            </a:r>
            <a:r>
              <a:rPr lang="zh-CN" altLang="en-US" sz="1600" dirty="0"/>
              <a:t> </a:t>
            </a:r>
            <a:r>
              <a:rPr lang="en-US" altLang="zh-CN" sz="1600" dirty="0"/>
              <a:t>price</a:t>
            </a:r>
            <a:r>
              <a:rPr lang="zh-CN" altLang="en-US" sz="1600" dirty="0"/>
              <a:t> </a:t>
            </a:r>
            <a:r>
              <a:rPr lang="en-US" altLang="zh-CN" sz="1600" dirty="0"/>
              <a:t>distribution</a:t>
            </a:r>
            <a:r>
              <a:rPr lang="zh-CN" altLang="en-US" sz="1600" dirty="0"/>
              <a:t> </a:t>
            </a:r>
            <a:r>
              <a:rPr lang="en-US" altLang="zh-CN" sz="1600" dirty="0"/>
              <a:t>for</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in</a:t>
            </a:r>
            <a:r>
              <a:rPr lang="zh-CN" altLang="en-US" sz="1600" dirty="0"/>
              <a:t> </a:t>
            </a:r>
            <a:r>
              <a:rPr lang="en-US" altLang="zh-CN" sz="1600" dirty="0"/>
              <a:t>different</a:t>
            </a:r>
            <a:r>
              <a:rPr lang="zh-CN" altLang="en-US" sz="1600" dirty="0"/>
              <a:t> </a:t>
            </a:r>
            <a:r>
              <a:rPr lang="en-US" altLang="zh-CN" sz="1600" dirty="0"/>
              <a:t>city</a:t>
            </a:r>
            <a:r>
              <a:rPr lang="zh-CN" altLang="en-US" sz="1600" dirty="0"/>
              <a:t> </a:t>
            </a:r>
            <a:r>
              <a:rPr lang="en-US" altLang="zh-CN" sz="1600" dirty="0"/>
              <a:t>and</a:t>
            </a:r>
            <a:r>
              <a:rPr lang="zh-CN" altLang="en-US" sz="1600" dirty="0"/>
              <a:t> </a:t>
            </a:r>
            <a:r>
              <a:rPr lang="en-US" altLang="zh-CN" sz="1600" dirty="0"/>
              <a:t>leads</a:t>
            </a:r>
            <a:r>
              <a:rPr lang="zh-CN" altLang="en-US" sz="1600" dirty="0"/>
              <a:t> </a:t>
            </a:r>
            <a:r>
              <a:rPr lang="en-US" altLang="zh-CN" sz="1600" dirty="0"/>
              <a:t>to</a:t>
            </a:r>
            <a:r>
              <a:rPr lang="zh-CN" altLang="en-US" sz="1600" dirty="0"/>
              <a:t> </a:t>
            </a:r>
            <a:r>
              <a:rPr lang="en-US" altLang="zh-CN" sz="1600" dirty="0"/>
              <a:t>better</a:t>
            </a:r>
            <a:r>
              <a:rPr lang="zh-CN" altLang="en-US" sz="1600" dirty="0"/>
              <a:t> </a:t>
            </a:r>
            <a:r>
              <a:rPr lang="en-US" altLang="zh-CN" sz="1600" dirty="0"/>
              <a:t>profit</a:t>
            </a:r>
          </a:p>
          <a:p>
            <a:endParaRPr lang="en-US" sz="1600" dirty="0"/>
          </a:p>
          <a:p>
            <a:pPr marL="285750" indent="-285750">
              <a:buFont typeface="Arial" panose="020B0604020202020204" pitchFamily="34" charset="0"/>
              <a:buChar char="•"/>
            </a:pPr>
            <a:r>
              <a:rPr lang="en-US" altLang="zh-CN" sz="1600" b="1" dirty="0"/>
              <a:t>Market</a:t>
            </a:r>
            <a:r>
              <a:rPr lang="zh-CN" altLang="en-US" sz="1600" b="1" dirty="0"/>
              <a:t> </a:t>
            </a:r>
            <a:r>
              <a:rPr lang="en-US" altLang="zh-CN" sz="1600" b="1" dirty="0"/>
              <a:t>Share</a:t>
            </a:r>
            <a:r>
              <a:rPr lang="en-US" altLang="zh-CN" sz="1600" dirty="0"/>
              <a:t>:</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has</a:t>
            </a:r>
            <a:r>
              <a:rPr lang="zh-CN" altLang="en-US" sz="1600" dirty="0"/>
              <a:t> </a:t>
            </a:r>
            <a:r>
              <a:rPr lang="en-US" altLang="zh-CN" sz="1600" dirty="0"/>
              <a:t>a</a:t>
            </a:r>
            <a:r>
              <a:rPr lang="zh-CN" altLang="en-US" sz="1600" dirty="0"/>
              <a:t> </a:t>
            </a:r>
            <a:r>
              <a:rPr lang="en-US" altLang="zh-CN" sz="1600" dirty="0"/>
              <a:t>higher</a:t>
            </a:r>
            <a:r>
              <a:rPr lang="zh-CN" altLang="en-US" sz="1600" dirty="0"/>
              <a:t> </a:t>
            </a:r>
            <a:r>
              <a:rPr lang="en-US" altLang="zh-CN" sz="1600" dirty="0"/>
              <a:t>market share</a:t>
            </a:r>
            <a:r>
              <a:rPr lang="zh-CN" altLang="en-US" sz="1600" dirty="0"/>
              <a:t> </a:t>
            </a:r>
            <a:r>
              <a:rPr lang="en-US" altLang="zh-CN" sz="1600" dirty="0"/>
              <a:t>in</a:t>
            </a:r>
            <a:r>
              <a:rPr lang="zh-CN" altLang="en-US" sz="1600" dirty="0"/>
              <a:t> </a:t>
            </a:r>
            <a:r>
              <a:rPr lang="en-US" altLang="zh-CN" sz="1600" dirty="0"/>
              <a:t>all</a:t>
            </a:r>
            <a:r>
              <a:rPr lang="zh-CN" altLang="en-US" sz="1600" dirty="0"/>
              <a:t> </a:t>
            </a:r>
            <a:r>
              <a:rPr lang="en-US" altLang="zh-CN" sz="1600" dirty="0"/>
              <a:t>19</a:t>
            </a:r>
            <a:r>
              <a:rPr lang="zh-CN" altLang="en-US" sz="1600" dirty="0"/>
              <a:t> </a:t>
            </a:r>
            <a:r>
              <a:rPr lang="en-US" altLang="zh-CN" sz="1600" dirty="0"/>
              <a:t>cities.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found that Yellow cab is doing far better than Pink cab in</a:t>
            </a:r>
            <a:r>
              <a:rPr lang="zh-CN" altLang="en-US" sz="1600" dirty="0"/>
              <a:t> </a:t>
            </a:r>
            <a:r>
              <a:rPr lang="en-US" altLang="zh-CN" sz="1600" dirty="0"/>
              <a:t>terms</a:t>
            </a:r>
            <a:r>
              <a:rPr lang="zh-CN" altLang="en-US" sz="1600" dirty="0"/>
              <a:t> </a:t>
            </a:r>
            <a:r>
              <a:rPr lang="en-US" altLang="zh-CN" sz="1600" dirty="0"/>
              <a:t>of</a:t>
            </a:r>
            <a:r>
              <a:rPr lang="zh-CN" altLang="en-US" sz="1600" dirty="0"/>
              <a:t> </a:t>
            </a:r>
            <a:r>
              <a:rPr lang="en-US" altLang="zh-CN" sz="1600" dirty="0"/>
              <a:t>customer</a:t>
            </a:r>
            <a:r>
              <a:rPr lang="zh-CN" altLang="en-US" sz="1600" dirty="0"/>
              <a:t> </a:t>
            </a:r>
            <a:r>
              <a:rPr lang="en-US" altLang="zh-CN" sz="1600" dirty="0"/>
              <a:t>retention</a:t>
            </a:r>
            <a:r>
              <a:rPr lang="en-US" sz="1600" dirty="0"/>
              <a:t>.</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8D2088-885A-ADD5-A3EA-671571DDCB5E}"/>
              </a:ext>
            </a:extLst>
          </p:cNvPr>
          <p:cNvSpPr txBox="1"/>
          <p:nvPr/>
        </p:nvSpPr>
        <p:spPr>
          <a:xfrm>
            <a:off x="6949440" y="6077634"/>
            <a:ext cx="6103620" cy="369332"/>
          </a:xfrm>
          <a:prstGeom prst="rect">
            <a:avLst/>
          </a:prstGeom>
          <a:noFill/>
        </p:spPr>
        <p:txBody>
          <a:bodyPr wrap="square">
            <a:spAutoFit/>
          </a:bodyPr>
          <a:lstStyle/>
          <a:p>
            <a:r>
              <a:rPr lang="en-US" altLang="zh-CN" sz="1800" dirty="0">
                <a:solidFill>
                  <a:srgbClr val="FF6600"/>
                </a:solidFill>
              </a:rPr>
              <a:t>Felix</a:t>
            </a:r>
            <a:r>
              <a:rPr lang="zh-CN" altLang="en-US" sz="1800" dirty="0">
                <a:solidFill>
                  <a:srgbClr val="FF6600"/>
                </a:solidFill>
              </a:rPr>
              <a:t> </a:t>
            </a:r>
            <a:r>
              <a:rPr lang="en-US" altLang="zh-CN" sz="1800" dirty="0">
                <a:solidFill>
                  <a:srgbClr val="FF6600"/>
                </a:solidFill>
              </a:rPr>
              <a:t>Huang</a:t>
            </a:r>
            <a:endParaRPr lang="en-US" sz="1800" dirty="0">
              <a:solidFill>
                <a:srgbClr val="FF6600"/>
              </a:solidFill>
            </a:endParaRPr>
          </a:p>
        </p:txBody>
      </p:sp>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altLang="zh-CN" sz="1800" dirty="0"/>
              <a:t>G2M</a:t>
            </a:r>
            <a:r>
              <a:rPr lang="en-US" sz="1800" dirty="0"/>
              <a:t>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a:t>
            </a:r>
            <a:r>
              <a:rPr lang="en-US" altLang="zh-CN" sz="1800" dirty="0"/>
              <a:t>G2M</a:t>
            </a:r>
            <a:r>
              <a:rPr lang="zh-CN" altLang="en-US" sz="1800" dirty="0"/>
              <a:t> </a:t>
            </a:r>
            <a:r>
              <a:rPr lang="en-US" altLang="zh-CN" sz="1800" dirty="0"/>
              <a:t>Investment</a:t>
            </a:r>
            <a:r>
              <a:rPr lang="en-US" sz="1800" dirty="0"/>
              <a:t> firm in identifying the right company for making investment.</a:t>
            </a:r>
          </a:p>
          <a:p>
            <a:endParaRPr lang="en-US" sz="1800" dirty="0"/>
          </a:p>
          <a:p>
            <a:pPr marL="0" indent="0">
              <a:buNone/>
            </a:pPr>
            <a:endParaRPr lang="en-US" sz="1800" dirty="0"/>
          </a:p>
          <a:p>
            <a:pPr marL="0" indent="0">
              <a:buNone/>
            </a:pPr>
            <a:r>
              <a:rPr lang="en-US" sz="1800" dirty="0"/>
              <a:t>The analysis has been divided into four parts: </a:t>
            </a:r>
          </a:p>
          <a:p>
            <a:r>
              <a:rPr lang="en-US" sz="1800" dirty="0"/>
              <a:t>Data Understanding </a:t>
            </a:r>
          </a:p>
          <a:p>
            <a:r>
              <a:rPr lang="en-US" altLang="zh-CN" sz="1800" dirty="0"/>
              <a:t>EDA</a:t>
            </a:r>
            <a:r>
              <a:rPr lang="zh-CN" altLang="en-US" sz="1800" dirty="0"/>
              <a:t> </a:t>
            </a:r>
            <a:r>
              <a:rPr lang="en-US" altLang="zh-CN" sz="1800" dirty="0"/>
              <a:t>to</a:t>
            </a:r>
            <a:r>
              <a:rPr lang="en-US" sz="1800" dirty="0"/>
              <a:t>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355312"/>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24 Features( including 9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a:t>
            </a:r>
            <a:r>
              <a:rPr lang="zh-CN" altLang="en-US" dirty="0"/>
              <a:t> </a:t>
            </a:r>
            <a:r>
              <a:rPr lang="en-US" altLang="zh-CN" dirty="0"/>
              <a:t>440,098</a:t>
            </a:r>
            <a:endParaRPr lang="en-CA" altLang="zh-CN" dirty="0"/>
          </a:p>
          <a:p>
            <a:pPr marL="285750" indent="-285750">
              <a:buFont typeface="Arial" panose="020B0604020202020204" pitchFamily="34" charset="0"/>
              <a:buChar char="•"/>
            </a:pPr>
            <a:r>
              <a:rPr lang="en-US" altLang="zh-CN" dirty="0"/>
              <a:t>Total</a:t>
            </a:r>
            <a:r>
              <a:rPr lang="zh-CN" altLang="en-US" dirty="0"/>
              <a:t> </a:t>
            </a:r>
            <a:r>
              <a:rPr lang="en-US" altLang="zh-CN" dirty="0"/>
              <a:t>Nulls:</a:t>
            </a:r>
            <a:r>
              <a:rPr lang="zh-CN" altLang="en-US" dirty="0"/>
              <a:t> </a:t>
            </a:r>
            <a:r>
              <a:rPr lang="en-US" altLang="zh-CN" dirty="0"/>
              <a:t>80,706</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599240" y="1543521"/>
            <a:ext cx="4983960" cy="2545492"/>
            <a:chOff x="1702411" y="3452991"/>
            <a:chExt cx="5331548"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331548" cy="1602250"/>
              <a:chOff x="1702411" y="4026102"/>
              <a:chExt cx="5331548"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327290" y="4037296"/>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283478"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13525" y="4459268"/>
              <a:ext cx="989289" cy="129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 name="Picture 9" descr="Chart, bar chart&#10;&#10;Description automatically generated">
            <a:extLst>
              <a:ext uri="{FF2B5EF4-FFF2-40B4-BE49-F238E27FC236}">
                <a16:creationId xmlns:a16="http://schemas.microsoft.com/office/drawing/2014/main" id="{5AA6FC10-118D-29F1-440B-C598FC54F701}"/>
              </a:ext>
            </a:extLst>
          </p:cNvPr>
          <p:cNvPicPr>
            <a:picLocks noChangeAspect="1"/>
          </p:cNvPicPr>
          <p:nvPr/>
        </p:nvPicPr>
        <p:blipFill>
          <a:blip r:embed="rId2"/>
          <a:stretch>
            <a:fillRect/>
          </a:stretch>
        </p:blipFill>
        <p:spPr>
          <a:xfrm>
            <a:off x="0" y="2229757"/>
            <a:ext cx="12192000" cy="4064000"/>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descr="Chart&#10;&#10;Description automatically generated">
            <a:extLst>
              <a:ext uri="{FF2B5EF4-FFF2-40B4-BE49-F238E27FC236}">
                <a16:creationId xmlns:a16="http://schemas.microsoft.com/office/drawing/2014/main" id="{CF14B706-11A8-1833-3D7B-1775E1EB03A2}"/>
              </a:ext>
            </a:extLst>
          </p:cNvPr>
          <p:cNvPicPr>
            <a:picLocks noChangeAspect="1"/>
          </p:cNvPicPr>
          <p:nvPr/>
        </p:nvPicPr>
        <p:blipFill>
          <a:blip r:embed="rId2"/>
          <a:stretch>
            <a:fillRect/>
          </a:stretch>
        </p:blipFill>
        <p:spPr>
          <a:xfrm>
            <a:off x="0" y="1391018"/>
            <a:ext cx="5831789" cy="5466981"/>
          </a:xfrm>
          <a:prstGeom prst="rect">
            <a:avLst/>
          </a:prstGeom>
        </p:spPr>
      </p:pic>
      <p:pic>
        <p:nvPicPr>
          <p:cNvPr id="6" name="Picture 5" descr="Chart, bar chart&#10;&#10;Description automatically generated">
            <a:extLst>
              <a:ext uri="{FF2B5EF4-FFF2-40B4-BE49-F238E27FC236}">
                <a16:creationId xmlns:a16="http://schemas.microsoft.com/office/drawing/2014/main" id="{289327EF-7AB1-B0DB-D9F8-288AB87FEE71}"/>
              </a:ext>
            </a:extLst>
          </p:cNvPr>
          <p:cNvPicPr>
            <a:picLocks noChangeAspect="1"/>
          </p:cNvPicPr>
          <p:nvPr/>
        </p:nvPicPr>
        <p:blipFill>
          <a:blip r:embed="rId3"/>
          <a:stretch>
            <a:fillRect/>
          </a:stretch>
        </p:blipFill>
        <p:spPr>
          <a:xfrm>
            <a:off x="6360211" y="1383912"/>
            <a:ext cx="5831789" cy="5459874"/>
          </a:xfrm>
          <a:prstGeom prst="rect">
            <a:avLst/>
          </a:prstGeom>
        </p:spPr>
      </p:pic>
    </p:spTree>
    <p:extLst>
      <p:ext uri="{BB962C8B-B14F-4D97-AF65-F5344CB8AC3E}">
        <p14:creationId xmlns:p14="http://schemas.microsoft.com/office/powerpoint/2010/main" val="220763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39229" y="1066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8" name="Picture 7" descr="Chart, bar chart&#10;&#10;Description automatically generated">
            <a:extLst>
              <a:ext uri="{FF2B5EF4-FFF2-40B4-BE49-F238E27FC236}">
                <a16:creationId xmlns:a16="http://schemas.microsoft.com/office/drawing/2014/main" id="{EAE56BF8-3834-6A63-149E-E2E15F8D592D}"/>
              </a:ext>
            </a:extLst>
          </p:cNvPr>
          <p:cNvPicPr>
            <a:picLocks noChangeAspect="1"/>
          </p:cNvPicPr>
          <p:nvPr/>
        </p:nvPicPr>
        <p:blipFill>
          <a:blip r:embed="rId2"/>
          <a:stretch>
            <a:fillRect/>
          </a:stretch>
        </p:blipFill>
        <p:spPr>
          <a:xfrm>
            <a:off x="6011465" y="1391019"/>
            <a:ext cx="5466981" cy="5466981"/>
          </a:xfrm>
          <a:prstGeom prst="rect">
            <a:avLst/>
          </a:prstGeom>
        </p:spPr>
      </p:pic>
      <p:pic>
        <p:nvPicPr>
          <p:cNvPr id="10" name="Picture 9" descr="Chart, bar chart&#10;&#10;Description automatically generated">
            <a:extLst>
              <a:ext uri="{FF2B5EF4-FFF2-40B4-BE49-F238E27FC236}">
                <a16:creationId xmlns:a16="http://schemas.microsoft.com/office/drawing/2014/main" id="{56F8BC33-CF26-4E87-432A-1AE4CA288EAA}"/>
              </a:ext>
            </a:extLst>
          </p:cNvPr>
          <p:cNvPicPr>
            <a:picLocks noChangeAspect="1"/>
          </p:cNvPicPr>
          <p:nvPr/>
        </p:nvPicPr>
        <p:blipFill>
          <a:blip r:embed="rId3"/>
          <a:stretch>
            <a:fillRect/>
          </a:stretch>
        </p:blipFill>
        <p:spPr>
          <a:xfrm>
            <a:off x="544484" y="1398126"/>
            <a:ext cx="5466981" cy="5466981"/>
          </a:xfrm>
          <a:prstGeom prst="rect">
            <a:avLst/>
          </a:prstGeom>
        </p:spPr>
      </p:pic>
    </p:spTree>
    <p:extLst>
      <p:ext uri="{BB962C8B-B14F-4D97-AF65-F5344CB8AC3E}">
        <p14:creationId xmlns:p14="http://schemas.microsoft.com/office/powerpoint/2010/main" val="143786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39229" y="1066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descr="Chart, bar chart&#10;&#10;Description automatically generated">
            <a:extLst>
              <a:ext uri="{FF2B5EF4-FFF2-40B4-BE49-F238E27FC236}">
                <a16:creationId xmlns:a16="http://schemas.microsoft.com/office/drawing/2014/main" id="{CC880901-D524-1B64-265D-09E35E7C0EC2}"/>
              </a:ext>
            </a:extLst>
          </p:cNvPr>
          <p:cNvPicPr>
            <a:picLocks noChangeAspect="1"/>
          </p:cNvPicPr>
          <p:nvPr/>
        </p:nvPicPr>
        <p:blipFill>
          <a:blip r:embed="rId2"/>
          <a:stretch>
            <a:fillRect/>
          </a:stretch>
        </p:blipFill>
        <p:spPr>
          <a:xfrm>
            <a:off x="884055" y="1394573"/>
            <a:ext cx="10254819" cy="5469237"/>
          </a:xfrm>
          <a:prstGeom prst="rect">
            <a:avLst/>
          </a:prstGeom>
        </p:spPr>
      </p:pic>
    </p:spTree>
    <p:extLst>
      <p:ext uri="{BB962C8B-B14F-4D97-AF65-F5344CB8AC3E}">
        <p14:creationId xmlns:p14="http://schemas.microsoft.com/office/powerpoint/2010/main" val="238337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39229" y="160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altLang="zh-CN" sz="4400" b="1" dirty="0">
                <a:solidFill>
                  <a:schemeClr val="accent2"/>
                </a:solidFill>
                <a:latin typeface="+mj-lt"/>
              </a:rPr>
              <a:t>-</a:t>
            </a:r>
            <a:r>
              <a:rPr lang="zh-CN" altLang="en-US" sz="4400" b="1" dirty="0">
                <a:solidFill>
                  <a:schemeClr val="accent2"/>
                </a:solidFill>
                <a:latin typeface="+mj-lt"/>
              </a:rPr>
              <a:t> </a:t>
            </a:r>
            <a:r>
              <a:rPr lang="en-US" altLang="zh-CN" sz="4400" b="1" dirty="0">
                <a:solidFill>
                  <a:schemeClr val="accent2"/>
                </a:solidFill>
                <a:latin typeface="+mj-lt"/>
              </a:rPr>
              <a:t>Time</a:t>
            </a:r>
            <a:r>
              <a:rPr lang="zh-CN" altLang="en-US" sz="4400" b="1" dirty="0">
                <a:solidFill>
                  <a:schemeClr val="accent2"/>
                </a:solidFill>
                <a:latin typeface="+mj-lt"/>
              </a:rPr>
              <a:t> </a:t>
            </a:r>
            <a:r>
              <a:rPr lang="en-US" altLang="zh-CN" sz="4400" b="1" dirty="0">
                <a:solidFill>
                  <a:schemeClr val="accent2"/>
                </a:solidFill>
                <a:latin typeface="+mj-lt"/>
              </a:rPr>
              <a:t>Series</a:t>
            </a:r>
            <a:endParaRPr lang="en-US" sz="4400" b="1" dirty="0">
              <a:solidFill>
                <a:schemeClr val="bg2">
                  <a:lumMod val="25000"/>
                </a:schemeClr>
              </a:solidFill>
              <a:latin typeface="+mj-lt"/>
            </a:endParaRPr>
          </a:p>
        </p:txBody>
      </p:sp>
      <p:pic>
        <p:nvPicPr>
          <p:cNvPr id="5" name="Picture 4" descr="Chart, bar chart&#10;&#10;Description automatically generated">
            <a:extLst>
              <a:ext uri="{FF2B5EF4-FFF2-40B4-BE49-F238E27FC236}">
                <a16:creationId xmlns:a16="http://schemas.microsoft.com/office/drawing/2014/main" id="{4D43180F-3BFF-31CB-645A-A74E00040F51}"/>
              </a:ext>
            </a:extLst>
          </p:cNvPr>
          <p:cNvPicPr>
            <a:picLocks noChangeAspect="1"/>
          </p:cNvPicPr>
          <p:nvPr/>
        </p:nvPicPr>
        <p:blipFill>
          <a:blip r:embed="rId2"/>
          <a:stretch>
            <a:fillRect/>
          </a:stretch>
        </p:blipFill>
        <p:spPr>
          <a:xfrm>
            <a:off x="1025710" y="1408855"/>
            <a:ext cx="10219038" cy="5450154"/>
          </a:xfrm>
          <a:prstGeom prst="rect">
            <a:avLst/>
          </a:prstGeom>
        </p:spPr>
      </p:pic>
    </p:spTree>
    <p:extLst>
      <p:ext uri="{BB962C8B-B14F-4D97-AF65-F5344CB8AC3E}">
        <p14:creationId xmlns:p14="http://schemas.microsoft.com/office/powerpoint/2010/main" val="14338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39229" y="160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t>
            </a:r>
            <a:r>
              <a:rPr lang="en-US" altLang="zh-CN" sz="4400" b="1" dirty="0">
                <a:solidFill>
                  <a:schemeClr val="accent2"/>
                </a:solidFill>
                <a:latin typeface="+mj-lt"/>
              </a:rPr>
              <a:t>-</a:t>
            </a:r>
            <a:r>
              <a:rPr lang="zh-CN" altLang="en-US" sz="4400" b="1" dirty="0">
                <a:solidFill>
                  <a:schemeClr val="accent2"/>
                </a:solidFill>
                <a:latin typeface="+mj-lt"/>
              </a:rPr>
              <a:t> </a:t>
            </a:r>
            <a:r>
              <a:rPr lang="en-US" altLang="zh-CN" sz="4400" b="1" dirty="0">
                <a:solidFill>
                  <a:schemeClr val="accent2"/>
                </a:solidFill>
                <a:latin typeface="+mj-lt"/>
              </a:rPr>
              <a:t>Time</a:t>
            </a:r>
            <a:r>
              <a:rPr lang="zh-CN" altLang="en-US" sz="4400" b="1" dirty="0">
                <a:solidFill>
                  <a:schemeClr val="accent2"/>
                </a:solidFill>
                <a:latin typeface="+mj-lt"/>
              </a:rPr>
              <a:t> </a:t>
            </a:r>
            <a:r>
              <a:rPr lang="en-US" altLang="zh-CN" sz="4400" b="1" dirty="0">
                <a:solidFill>
                  <a:schemeClr val="accent2"/>
                </a:solidFill>
                <a:latin typeface="+mj-lt"/>
              </a:rPr>
              <a:t>Series</a:t>
            </a:r>
            <a:endParaRPr lang="en-US" sz="4400" b="1" dirty="0">
              <a:solidFill>
                <a:schemeClr val="bg2">
                  <a:lumMod val="25000"/>
                </a:schemeClr>
              </a:solidFill>
              <a:latin typeface="+mj-lt"/>
            </a:endParaRPr>
          </a:p>
        </p:txBody>
      </p:sp>
      <p:pic>
        <p:nvPicPr>
          <p:cNvPr id="4" name="Picture 3" descr="Chart, bar chart&#10;&#10;Description automatically generated">
            <a:extLst>
              <a:ext uri="{FF2B5EF4-FFF2-40B4-BE49-F238E27FC236}">
                <a16:creationId xmlns:a16="http://schemas.microsoft.com/office/drawing/2014/main" id="{17D50AEE-9110-9F68-26ED-53D837639BA7}"/>
              </a:ext>
            </a:extLst>
          </p:cNvPr>
          <p:cNvPicPr>
            <a:picLocks noChangeAspect="1"/>
          </p:cNvPicPr>
          <p:nvPr/>
        </p:nvPicPr>
        <p:blipFill rotWithShape="1">
          <a:blip r:embed="rId2"/>
          <a:srcRect l="7239" t="8674" r="9366" b="6572"/>
          <a:stretch/>
        </p:blipFill>
        <p:spPr>
          <a:xfrm>
            <a:off x="630195" y="1408855"/>
            <a:ext cx="5226908" cy="5337935"/>
          </a:xfrm>
          <a:prstGeom prst="rect">
            <a:avLst/>
          </a:prstGeom>
        </p:spPr>
      </p:pic>
      <p:pic>
        <p:nvPicPr>
          <p:cNvPr id="7" name="Picture 6" descr="Chart&#10;&#10;Description automatically generated">
            <a:extLst>
              <a:ext uri="{FF2B5EF4-FFF2-40B4-BE49-F238E27FC236}">
                <a16:creationId xmlns:a16="http://schemas.microsoft.com/office/drawing/2014/main" id="{5F4285D9-718A-A46E-DB4C-9830E8399626}"/>
              </a:ext>
            </a:extLst>
          </p:cNvPr>
          <p:cNvPicPr>
            <a:picLocks noChangeAspect="1"/>
          </p:cNvPicPr>
          <p:nvPr/>
        </p:nvPicPr>
        <p:blipFill rotWithShape="1">
          <a:blip r:embed="rId3"/>
          <a:srcRect l="7849" t="8387" r="9458" b="7710"/>
          <a:stretch/>
        </p:blipFill>
        <p:spPr>
          <a:xfrm>
            <a:off x="6096000" y="1408855"/>
            <a:ext cx="5226908" cy="5239266"/>
          </a:xfrm>
          <a:prstGeom prst="rect">
            <a:avLst/>
          </a:prstGeom>
        </p:spPr>
      </p:pic>
    </p:spTree>
    <p:extLst>
      <p:ext uri="{BB962C8B-B14F-4D97-AF65-F5344CB8AC3E}">
        <p14:creationId xmlns:p14="http://schemas.microsoft.com/office/powerpoint/2010/main" val="347058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2755</TotalTime>
  <Words>677</Words>
  <Application>Microsoft Macintosh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Background –G2M(cab industry) case study</vt:lpstr>
      <vt:lpstr>Data Exploration</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huang Felix</cp:lastModifiedBy>
  <cp:revision>148</cp:revision>
  <cp:lastPrinted>2019-08-24T08:13:50Z</cp:lastPrinted>
  <dcterms:created xsi:type="dcterms:W3CDTF">2019-08-19T15:39:24Z</dcterms:created>
  <dcterms:modified xsi:type="dcterms:W3CDTF">2023-03-20T00:20:14Z</dcterms:modified>
</cp:coreProperties>
</file>