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85" r:id="rId5"/>
    <p:sldId id="259" r:id="rId6"/>
    <p:sldId id="284" r:id="rId7"/>
    <p:sldId id="282" r:id="rId8"/>
    <p:sldId id="283" r:id="rId9"/>
    <p:sldId id="281" r:id="rId10"/>
    <p:sldId id="270" r:id="rId11"/>
    <p:sldId id="271" r:id="rId12"/>
    <p:sldId id="272" r:id="rId13"/>
    <p:sldId id="273" r:id="rId14"/>
    <p:sldId id="274" r:id="rId15"/>
    <p:sldId id="275" r:id="rId16"/>
    <p:sldId id="276" r:id="rId17"/>
    <p:sldId id="277" r:id="rId18"/>
    <p:sldId id="278" r:id="rId19"/>
    <p:sldId id="279" r:id="rId20"/>
    <p:sldId id="286" r:id="rId21"/>
    <p:sldId id="28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Case Study</a:t>
            </a:r>
          </a:p>
          <a:p>
            <a:endParaRPr lang="en-US" sz="4000" dirty="0"/>
          </a:p>
          <a:p>
            <a:r>
              <a:rPr lang="en-US" sz="2800" b="1" dirty="0"/>
              <a:t>19-Mar-2023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F4632D44-F652-D200-CBF7-1F807F75FB09}"/>
              </a:ext>
            </a:extLst>
          </p:cNvPr>
          <p:cNvPicPr>
            <a:picLocks noChangeAspect="1"/>
          </p:cNvPicPr>
          <p:nvPr/>
        </p:nvPicPr>
        <p:blipFill>
          <a:blip r:embed="rId2"/>
          <a:stretch>
            <a:fillRect/>
          </a:stretch>
        </p:blipFill>
        <p:spPr>
          <a:xfrm>
            <a:off x="148008" y="907712"/>
            <a:ext cx="5947992" cy="5947992"/>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776FFB15-3CFB-3C64-3E75-EB7E67BF2360}"/>
              </a:ext>
            </a:extLst>
          </p:cNvPr>
          <p:cNvPicPr>
            <a:picLocks noChangeAspect="1"/>
          </p:cNvPicPr>
          <p:nvPr/>
        </p:nvPicPr>
        <p:blipFill>
          <a:blip r:embed="rId3"/>
          <a:stretch>
            <a:fillRect/>
          </a:stretch>
        </p:blipFill>
        <p:spPr>
          <a:xfrm>
            <a:off x="6081347" y="907712"/>
            <a:ext cx="5962645" cy="5962645"/>
          </a:xfrm>
          <a:prstGeom prst="rect">
            <a:avLst/>
          </a:prstGeom>
        </p:spPr>
      </p:pic>
      <p:sp>
        <p:nvSpPr>
          <p:cNvPr id="7" name="Rectangle 6">
            <a:extLst>
              <a:ext uri="{FF2B5EF4-FFF2-40B4-BE49-F238E27FC236}">
                <a16:creationId xmlns:a16="http://schemas.microsoft.com/office/drawing/2014/main" id="{078A7DC6-C6CC-8600-0370-B312DD3E4DD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Analysis</a:t>
            </a:r>
          </a:p>
        </p:txBody>
      </p:sp>
    </p:spTree>
    <p:extLst>
      <p:ext uri="{BB962C8B-B14F-4D97-AF65-F5344CB8AC3E}">
        <p14:creationId xmlns:p14="http://schemas.microsoft.com/office/powerpoint/2010/main" val="38190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386C0EF9-C282-44DC-AC94-A6E1E3A63FCC}"/>
              </a:ext>
            </a:extLst>
          </p:cNvPr>
          <p:cNvPicPr>
            <a:picLocks noChangeAspect="1"/>
          </p:cNvPicPr>
          <p:nvPr/>
        </p:nvPicPr>
        <p:blipFill>
          <a:blip r:embed="rId2"/>
          <a:stretch>
            <a:fillRect/>
          </a:stretch>
        </p:blipFill>
        <p:spPr>
          <a:xfrm>
            <a:off x="6298553" y="1387466"/>
            <a:ext cx="5470534" cy="5470534"/>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6BEF0196-DED1-51FB-E57A-CE1A37DF7855}"/>
              </a:ext>
            </a:extLst>
          </p:cNvPr>
          <p:cNvPicPr>
            <a:picLocks noChangeAspect="1"/>
          </p:cNvPicPr>
          <p:nvPr/>
        </p:nvPicPr>
        <p:blipFill>
          <a:blip r:embed="rId3"/>
          <a:stretch>
            <a:fillRect/>
          </a:stretch>
        </p:blipFill>
        <p:spPr>
          <a:xfrm>
            <a:off x="295871" y="1412341"/>
            <a:ext cx="5452766" cy="5452766"/>
          </a:xfrm>
          <a:prstGeom prst="rect">
            <a:avLst/>
          </a:prstGeom>
        </p:spPr>
      </p:pic>
      <p:sp>
        <p:nvSpPr>
          <p:cNvPr id="6" name="Rectangle 5">
            <a:extLst>
              <a:ext uri="{FF2B5EF4-FFF2-40B4-BE49-F238E27FC236}">
                <a16:creationId xmlns:a16="http://schemas.microsoft.com/office/drawing/2014/main" id="{E9FA0CA9-94EC-890E-AA40-3213EB40B9B1}"/>
              </a:ext>
            </a:extLst>
          </p:cNvPr>
          <p:cNvSpPr/>
          <p:nvPr/>
        </p:nvSpPr>
        <p:spPr>
          <a:xfrm>
            <a:off x="0" y="3554"/>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Analysis</a:t>
            </a:r>
          </a:p>
        </p:txBody>
      </p:sp>
    </p:spTree>
    <p:extLst>
      <p:ext uri="{BB962C8B-B14F-4D97-AF65-F5344CB8AC3E}">
        <p14:creationId xmlns:p14="http://schemas.microsoft.com/office/powerpoint/2010/main" val="298314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FFFDDFAD-086D-F672-9983-1A8BBC4B1BC4}"/>
              </a:ext>
            </a:extLst>
          </p:cNvPr>
          <p:cNvPicPr>
            <a:picLocks noChangeAspect="1"/>
          </p:cNvPicPr>
          <p:nvPr/>
        </p:nvPicPr>
        <p:blipFill>
          <a:blip r:embed="rId2"/>
          <a:stretch>
            <a:fillRect/>
          </a:stretch>
        </p:blipFill>
        <p:spPr>
          <a:xfrm>
            <a:off x="1154242" y="1586792"/>
            <a:ext cx="9883515" cy="5271208"/>
          </a:xfrm>
          <a:prstGeom prst="rect">
            <a:avLst/>
          </a:prstGeom>
        </p:spPr>
      </p:pic>
      <p:sp>
        <p:nvSpPr>
          <p:cNvPr id="5" name="Rectangle 4">
            <a:extLst>
              <a:ext uri="{FF2B5EF4-FFF2-40B4-BE49-F238E27FC236}">
                <a16:creationId xmlns:a16="http://schemas.microsoft.com/office/drawing/2014/main" id="{C124D4D4-4458-C70A-B3EF-6B9DFF8A2096}"/>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Analysis</a:t>
            </a:r>
          </a:p>
        </p:txBody>
      </p:sp>
    </p:spTree>
    <p:extLst>
      <p:ext uri="{BB962C8B-B14F-4D97-AF65-F5344CB8AC3E}">
        <p14:creationId xmlns:p14="http://schemas.microsoft.com/office/powerpoint/2010/main" val="140295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16533022-6204-8765-1696-E8FBE47F6B51}"/>
              </a:ext>
            </a:extLst>
          </p:cNvPr>
          <p:cNvPicPr>
            <a:picLocks noChangeAspect="1"/>
          </p:cNvPicPr>
          <p:nvPr/>
        </p:nvPicPr>
        <p:blipFill>
          <a:blip r:embed="rId2"/>
          <a:stretch>
            <a:fillRect/>
          </a:stretch>
        </p:blipFill>
        <p:spPr>
          <a:xfrm>
            <a:off x="1019331" y="1383912"/>
            <a:ext cx="10153338" cy="5415114"/>
          </a:xfrm>
          <a:prstGeom prst="rect">
            <a:avLst/>
          </a:prstGeom>
        </p:spPr>
      </p:pic>
      <p:sp>
        <p:nvSpPr>
          <p:cNvPr id="5" name="Rectangle 4">
            <a:extLst>
              <a:ext uri="{FF2B5EF4-FFF2-40B4-BE49-F238E27FC236}">
                <a16:creationId xmlns:a16="http://schemas.microsoft.com/office/drawing/2014/main" id="{9BA7A878-FF71-44E8-52B5-135889ECF538}"/>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 Time Series</a:t>
            </a:r>
          </a:p>
        </p:txBody>
      </p:sp>
    </p:spTree>
    <p:extLst>
      <p:ext uri="{BB962C8B-B14F-4D97-AF65-F5344CB8AC3E}">
        <p14:creationId xmlns:p14="http://schemas.microsoft.com/office/powerpoint/2010/main" val="5610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CB5CFBC-C8A4-4893-6126-ED1F9500BCB2}"/>
              </a:ext>
            </a:extLst>
          </p:cNvPr>
          <p:cNvPicPr>
            <a:picLocks noChangeAspect="1"/>
          </p:cNvPicPr>
          <p:nvPr/>
        </p:nvPicPr>
        <p:blipFill rotWithShape="1">
          <a:blip r:embed="rId2"/>
          <a:srcRect l="7849" t="8387" r="9458" b="7710"/>
          <a:stretch/>
        </p:blipFill>
        <p:spPr>
          <a:xfrm>
            <a:off x="6540711" y="1354464"/>
            <a:ext cx="5226908" cy="5239266"/>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8D56B1AA-FE7A-9DA2-874E-063E8AD0B372}"/>
              </a:ext>
            </a:extLst>
          </p:cNvPr>
          <p:cNvPicPr>
            <a:picLocks noChangeAspect="1"/>
          </p:cNvPicPr>
          <p:nvPr/>
        </p:nvPicPr>
        <p:blipFill rotWithShape="1">
          <a:blip r:embed="rId3"/>
          <a:srcRect l="6989" t="9386" r="9523" b="6758"/>
          <a:stretch/>
        </p:blipFill>
        <p:spPr>
          <a:xfrm>
            <a:off x="424383" y="1463245"/>
            <a:ext cx="5226908" cy="5130485"/>
          </a:xfrm>
          <a:prstGeom prst="rect">
            <a:avLst/>
          </a:prstGeom>
        </p:spPr>
      </p:pic>
      <p:sp>
        <p:nvSpPr>
          <p:cNvPr id="6" name="Rectangle 5">
            <a:extLst>
              <a:ext uri="{FF2B5EF4-FFF2-40B4-BE49-F238E27FC236}">
                <a16:creationId xmlns:a16="http://schemas.microsoft.com/office/drawing/2014/main" id="{5CD19B31-F52F-ADF5-8639-40D3B19ADA7B}"/>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 Time Series</a:t>
            </a:r>
          </a:p>
        </p:txBody>
      </p:sp>
    </p:spTree>
    <p:extLst>
      <p:ext uri="{BB962C8B-B14F-4D97-AF65-F5344CB8AC3E}">
        <p14:creationId xmlns:p14="http://schemas.microsoft.com/office/powerpoint/2010/main" val="46458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waterfall chart&#10;&#10;Description automatically generated">
            <a:extLst>
              <a:ext uri="{FF2B5EF4-FFF2-40B4-BE49-F238E27FC236}">
                <a16:creationId xmlns:a16="http://schemas.microsoft.com/office/drawing/2014/main" id="{352182F0-02D4-9B1F-071D-ACDC34673C58}"/>
              </a:ext>
            </a:extLst>
          </p:cNvPr>
          <p:cNvPicPr>
            <a:picLocks noChangeAspect="1"/>
          </p:cNvPicPr>
          <p:nvPr/>
        </p:nvPicPr>
        <p:blipFill rotWithShape="1">
          <a:blip r:embed="rId2"/>
          <a:srcRect l="7104" t="8612" r="9460" b="2057"/>
          <a:stretch/>
        </p:blipFill>
        <p:spPr>
          <a:xfrm>
            <a:off x="761996" y="1383912"/>
            <a:ext cx="5103343" cy="5433120"/>
          </a:xfrm>
          <a:prstGeom prst="rect">
            <a:avLst/>
          </a:prstGeom>
        </p:spPr>
      </p:pic>
      <p:pic>
        <p:nvPicPr>
          <p:cNvPr id="5" name="Picture 4" descr="Chart, waterfall chart&#10;&#10;Description automatically generated">
            <a:extLst>
              <a:ext uri="{FF2B5EF4-FFF2-40B4-BE49-F238E27FC236}">
                <a16:creationId xmlns:a16="http://schemas.microsoft.com/office/drawing/2014/main" id="{FEC0CE3A-FA15-CFEB-54EB-5C08307ECF53}"/>
              </a:ext>
            </a:extLst>
          </p:cNvPr>
          <p:cNvPicPr>
            <a:picLocks noChangeAspect="1"/>
          </p:cNvPicPr>
          <p:nvPr/>
        </p:nvPicPr>
        <p:blipFill rotWithShape="1">
          <a:blip r:embed="rId3"/>
          <a:srcRect l="8036" t="8806" r="9488"/>
          <a:stretch/>
        </p:blipFill>
        <p:spPr>
          <a:xfrm>
            <a:off x="6326661" y="1383912"/>
            <a:ext cx="5103343" cy="5433120"/>
          </a:xfrm>
          <a:prstGeom prst="rect">
            <a:avLst/>
          </a:prstGeom>
        </p:spPr>
      </p:pic>
      <p:sp>
        <p:nvSpPr>
          <p:cNvPr id="6" name="Rectangle 5">
            <a:extLst>
              <a:ext uri="{FF2B5EF4-FFF2-40B4-BE49-F238E27FC236}">
                <a16:creationId xmlns:a16="http://schemas.microsoft.com/office/drawing/2014/main" id="{85B21D3F-DE79-D13B-2DDA-29B95C2F03C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 Time Series</a:t>
            </a:r>
          </a:p>
        </p:txBody>
      </p:sp>
    </p:spTree>
    <p:extLst>
      <p:ext uri="{BB962C8B-B14F-4D97-AF65-F5344CB8AC3E}">
        <p14:creationId xmlns:p14="http://schemas.microsoft.com/office/powerpoint/2010/main" val="270193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1C1CEC5B-38B9-D475-7E53-0FD53FB97A95}"/>
              </a:ext>
            </a:extLst>
          </p:cNvPr>
          <p:cNvPicPr>
            <a:picLocks noChangeAspect="1"/>
          </p:cNvPicPr>
          <p:nvPr/>
        </p:nvPicPr>
        <p:blipFill rotWithShape="1">
          <a:blip r:embed="rId2"/>
          <a:srcRect l="6507" t="7811" r="8534" b="6327"/>
          <a:stretch/>
        </p:blipFill>
        <p:spPr>
          <a:xfrm>
            <a:off x="234779" y="1479884"/>
            <a:ext cx="5449330" cy="5378116"/>
          </a:xfrm>
          <a:prstGeom prst="rect">
            <a:avLst/>
          </a:prstGeom>
        </p:spPr>
      </p:pic>
      <p:pic>
        <p:nvPicPr>
          <p:cNvPr id="5" name="Picture 4" descr="Chart, histogram&#10;&#10;Description automatically generated">
            <a:extLst>
              <a:ext uri="{FF2B5EF4-FFF2-40B4-BE49-F238E27FC236}">
                <a16:creationId xmlns:a16="http://schemas.microsoft.com/office/drawing/2014/main" id="{8F02F2B7-8C69-3045-E022-3C9DEB8A3D0C}"/>
              </a:ext>
            </a:extLst>
          </p:cNvPr>
          <p:cNvPicPr>
            <a:picLocks noChangeAspect="1"/>
          </p:cNvPicPr>
          <p:nvPr/>
        </p:nvPicPr>
        <p:blipFill rotWithShape="1">
          <a:blip r:embed="rId3"/>
          <a:srcRect l="6709" t="7676" r="9398" b="7223"/>
          <a:stretch/>
        </p:blipFill>
        <p:spPr>
          <a:xfrm>
            <a:off x="6507893" y="1479884"/>
            <a:ext cx="5449330" cy="5378116"/>
          </a:xfrm>
          <a:prstGeom prst="rect">
            <a:avLst/>
          </a:prstGeom>
        </p:spPr>
      </p:pic>
      <p:sp>
        <p:nvSpPr>
          <p:cNvPr id="6" name="Rectangle 5">
            <a:extLst>
              <a:ext uri="{FF2B5EF4-FFF2-40B4-BE49-F238E27FC236}">
                <a16:creationId xmlns:a16="http://schemas.microsoft.com/office/drawing/2014/main" id="{7C113887-F4B0-197A-029E-E7277DDDF89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Customer Analysis </a:t>
            </a:r>
          </a:p>
        </p:txBody>
      </p:sp>
    </p:spTree>
    <p:extLst>
      <p:ext uri="{BB962C8B-B14F-4D97-AF65-F5344CB8AC3E}">
        <p14:creationId xmlns:p14="http://schemas.microsoft.com/office/powerpoint/2010/main" val="346814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 waterfall chart&#10;&#10;Description automatically generated">
            <a:extLst>
              <a:ext uri="{FF2B5EF4-FFF2-40B4-BE49-F238E27FC236}">
                <a16:creationId xmlns:a16="http://schemas.microsoft.com/office/drawing/2014/main" id="{94F98F1B-DE30-DEB8-0535-7473A12C04FF}"/>
              </a:ext>
            </a:extLst>
          </p:cNvPr>
          <p:cNvPicPr>
            <a:picLocks noChangeAspect="1"/>
          </p:cNvPicPr>
          <p:nvPr/>
        </p:nvPicPr>
        <p:blipFill rotWithShape="1">
          <a:blip r:embed="rId2"/>
          <a:srcRect l="5536" t="7306" r="9027" b="6709"/>
          <a:stretch/>
        </p:blipFill>
        <p:spPr>
          <a:xfrm>
            <a:off x="99935" y="1678130"/>
            <a:ext cx="5771213" cy="4827601"/>
          </a:xfrm>
          <a:prstGeom prst="rect">
            <a:avLst/>
          </a:prstGeom>
        </p:spPr>
      </p:pic>
      <p:pic>
        <p:nvPicPr>
          <p:cNvPr id="5" name="Picture 4" descr="Chart, histogram&#10;&#10;Description automatically generated">
            <a:extLst>
              <a:ext uri="{FF2B5EF4-FFF2-40B4-BE49-F238E27FC236}">
                <a16:creationId xmlns:a16="http://schemas.microsoft.com/office/drawing/2014/main" id="{6AD92574-04FC-85C7-2EEF-376F358C5E3D}"/>
              </a:ext>
            </a:extLst>
          </p:cNvPr>
          <p:cNvPicPr>
            <a:picLocks noChangeAspect="1"/>
          </p:cNvPicPr>
          <p:nvPr/>
        </p:nvPicPr>
        <p:blipFill rotWithShape="1">
          <a:blip r:embed="rId3"/>
          <a:srcRect l="6412" t="7853" r="9246" b="6435"/>
          <a:stretch/>
        </p:blipFill>
        <p:spPr>
          <a:xfrm>
            <a:off x="6320852" y="1678130"/>
            <a:ext cx="5771213" cy="4827601"/>
          </a:xfrm>
          <a:prstGeom prst="rect">
            <a:avLst/>
          </a:prstGeom>
        </p:spPr>
      </p:pic>
      <p:sp>
        <p:nvSpPr>
          <p:cNvPr id="8" name="Rectangle 7">
            <a:extLst>
              <a:ext uri="{FF2B5EF4-FFF2-40B4-BE49-F238E27FC236}">
                <a16:creationId xmlns:a16="http://schemas.microsoft.com/office/drawing/2014/main" id="{9A50E80D-0EB4-06F1-2DC0-C1CA14C78BF5}"/>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Customer Analysis </a:t>
            </a:r>
          </a:p>
        </p:txBody>
      </p:sp>
    </p:spTree>
    <p:extLst>
      <p:ext uri="{BB962C8B-B14F-4D97-AF65-F5344CB8AC3E}">
        <p14:creationId xmlns:p14="http://schemas.microsoft.com/office/powerpoint/2010/main" val="4480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7C4EB6D7-1C10-4079-8369-14D4EEF30295}"/>
              </a:ext>
            </a:extLst>
          </p:cNvPr>
          <p:cNvPicPr>
            <a:picLocks noChangeAspect="1"/>
          </p:cNvPicPr>
          <p:nvPr/>
        </p:nvPicPr>
        <p:blipFill>
          <a:blip r:embed="rId2"/>
          <a:stretch>
            <a:fillRect/>
          </a:stretch>
        </p:blipFill>
        <p:spPr>
          <a:xfrm>
            <a:off x="6096000" y="1758869"/>
            <a:ext cx="5842000" cy="4381500"/>
          </a:xfrm>
          <a:prstGeom prst="rect">
            <a:avLst/>
          </a:prstGeom>
        </p:spPr>
      </p:pic>
      <p:pic>
        <p:nvPicPr>
          <p:cNvPr id="5" name="Picture 4" descr="Chart, histogram&#10;&#10;Description automatically generated">
            <a:extLst>
              <a:ext uri="{FF2B5EF4-FFF2-40B4-BE49-F238E27FC236}">
                <a16:creationId xmlns:a16="http://schemas.microsoft.com/office/drawing/2014/main" id="{3A319B3C-CFB8-3D2E-7739-95A73AE54245}"/>
              </a:ext>
            </a:extLst>
          </p:cNvPr>
          <p:cNvPicPr>
            <a:picLocks noChangeAspect="1"/>
          </p:cNvPicPr>
          <p:nvPr/>
        </p:nvPicPr>
        <p:blipFill>
          <a:blip r:embed="rId3"/>
          <a:stretch>
            <a:fillRect/>
          </a:stretch>
        </p:blipFill>
        <p:spPr>
          <a:xfrm>
            <a:off x="254000" y="1758869"/>
            <a:ext cx="5842000" cy="4381500"/>
          </a:xfrm>
          <a:prstGeom prst="rect">
            <a:avLst/>
          </a:prstGeom>
        </p:spPr>
      </p:pic>
      <p:sp>
        <p:nvSpPr>
          <p:cNvPr id="8" name="Rectangle 7">
            <a:extLst>
              <a:ext uri="{FF2B5EF4-FFF2-40B4-BE49-F238E27FC236}">
                <a16:creationId xmlns:a16="http://schemas.microsoft.com/office/drawing/2014/main" id="{7D28E6DB-3202-F01B-4E94-92D4F692168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Customer Retention</a:t>
            </a:r>
          </a:p>
        </p:txBody>
      </p:sp>
    </p:spTree>
    <p:extLst>
      <p:ext uri="{BB962C8B-B14F-4D97-AF65-F5344CB8AC3E}">
        <p14:creationId xmlns:p14="http://schemas.microsoft.com/office/powerpoint/2010/main" val="372670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CE42C68D-B0B0-ACCC-C0DF-C0A789D69B92}"/>
              </a:ext>
            </a:extLst>
          </p:cNvPr>
          <p:cNvPicPr>
            <a:picLocks noChangeAspect="1"/>
          </p:cNvPicPr>
          <p:nvPr/>
        </p:nvPicPr>
        <p:blipFill>
          <a:blip r:embed="rId2"/>
          <a:stretch>
            <a:fillRect/>
          </a:stretch>
        </p:blipFill>
        <p:spPr>
          <a:xfrm>
            <a:off x="0" y="1184985"/>
            <a:ext cx="8692787" cy="5487821"/>
          </a:xfrm>
          <a:prstGeom prst="rect">
            <a:avLst/>
          </a:prstGeom>
        </p:spPr>
      </p:pic>
      <p:pic>
        <p:nvPicPr>
          <p:cNvPr id="5" name="Picture 4" descr="Table&#10;&#10;Description automatically generated">
            <a:extLst>
              <a:ext uri="{FF2B5EF4-FFF2-40B4-BE49-F238E27FC236}">
                <a16:creationId xmlns:a16="http://schemas.microsoft.com/office/drawing/2014/main" id="{119D84D4-06FB-98C8-0A92-5670898E2AAA}"/>
              </a:ext>
            </a:extLst>
          </p:cNvPr>
          <p:cNvPicPr>
            <a:picLocks noChangeAspect="1"/>
          </p:cNvPicPr>
          <p:nvPr/>
        </p:nvPicPr>
        <p:blipFill>
          <a:blip r:embed="rId3"/>
          <a:stretch>
            <a:fillRect/>
          </a:stretch>
        </p:blipFill>
        <p:spPr>
          <a:xfrm>
            <a:off x="8356487" y="2968992"/>
            <a:ext cx="3168650" cy="1919806"/>
          </a:xfrm>
          <a:prstGeom prst="rect">
            <a:avLst/>
          </a:prstGeom>
        </p:spPr>
      </p:pic>
      <p:sp>
        <p:nvSpPr>
          <p:cNvPr id="7" name="Rectangle 6">
            <a:extLst>
              <a:ext uri="{FF2B5EF4-FFF2-40B4-BE49-F238E27FC236}">
                <a16:creationId xmlns:a16="http://schemas.microsoft.com/office/drawing/2014/main" id="{703F1E80-A271-5640-281F-C1CA5A9E3F86}"/>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Market Share</a:t>
            </a:r>
          </a:p>
        </p:txBody>
      </p:sp>
    </p:spTree>
    <p:extLst>
      <p:ext uri="{BB962C8B-B14F-4D97-AF65-F5344CB8AC3E}">
        <p14:creationId xmlns:p14="http://schemas.microsoft.com/office/powerpoint/2010/main" val="369270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81000" y="1624838"/>
            <a:ext cx="11430000" cy="5509200"/>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a:t>
            </a:r>
            <a:r>
              <a:rPr lang="en-US" sz="1600" dirty="0"/>
              <a:t>Yellow cab has higher customer reach </a:t>
            </a:r>
            <a:r>
              <a:rPr lang="en-US" altLang="zh-CN" sz="1600" dirty="0"/>
              <a:t>all</a:t>
            </a:r>
            <a:r>
              <a:rPr lang="en-US" sz="1600" dirty="0"/>
              <a:t> </a:t>
            </a:r>
            <a:r>
              <a:rPr lang="en-US" altLang="zh-CN" sz="1600" dirty="0"/>
              <a:t>19</a:t>
            </a:r>
            <a:r>
              <a:rPr lang="en-US" sz="1600" dirty="0"/>
              <a:t>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altLang="zh-CN" sz="1600" b="1" dirty="0"/>
              <a:t>Pricing</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better</a:t>
            </a:r>
            <a:r>
              <a:rPr lang="zh-CN" altLang="en-US" sz="1600" dirty="0"/>
              <a:t> </a:t>
            </a:r>
            <a:r>
              <a:rPr lang="en-US" altLang="zh-CN" sz="1600" dirty="0"/>
              <a:t>pricing</a:t>
            </a:r>
            <a:r>
              <a:rPr lang="zh-CN" altLang="en-US" sz="1600" dirty="0"/>
              <a:t> </a:t>
            </a:r>
            <a:r>
              <a:rPr lang="en-US" altLang="zh-CN" sz="1600" dirty="0"/>
              <a:t>strategy,</a:t>
            </a:r>
            <a:r>
              <a:rPr lang="zh-CN" altLang="en-US" sz="1600" dirty="0"/>
              <a:t> </a:t>
            </a:r>
            <a:r>
              <a:rPr lang="en-US" altLang="zh-CN" sz="1600" dirty="0"/>
              <a:t>we</a:t>
            </a:r>
            <a:r>
              <a:rPr lang="zh-CN" altLang="en-US" sz="1600" dirty="0"/>
              <a:t> </a:t>
            </a:r>
            <a:r>
              <a:rPr lang="en-US" altLang="zh-CN" sz="1600" dirty="0"/>
              <a:t>observed</a:t>
            </a:r>
            <a:r>
              <a:rPr lang="zh-CN" altLang="en-US" sz="1600" dirty="0"/>
              <a:t> </a:t>
            </a:r>
            <a:r>
              <a:rPr lang="en-US" altLang="zh-CN" sz="1600" dirty="0"/>
              <a:t>price</a:t>
            </a:r>
            <a:r>
              <a:rPr lang="zh-CN" altLang="en-US" sz="1600" dirty="0"/>
              <a:t> </a:t>
            </a:r>
            <a:r>
              <a:rPr lang="en-US" altLang="zh-CN" sz="1600" dirty="0"/>
              <a:t>distribution</a:t>
            </a:r>
            <a:r>
              <a:rPr lang="zh-CN" altLang="en-US" sz="1600" dirty="0"/>
              <a:t> </a:t>
            </a:r>
            <a:r>
              <a:rPr lang="en-US" altLang="zh-CN" sz="1600" dirty="0"/>
              <a:t>for</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in</a:t>
            </a:r>
            <a:r>
              <a:rPr lang="zh-CN" altLang="en-US" sz="1600" dirty="0"/>
              <a:t> </a:t>
            </a:r>
            <a:r>
              <a:rPr lang="en-US" altLang="zh-CN" sz="1600" dirty="0"/>
              <a:t>different</a:t>
            </a:r>
            <a:r>
              <a:rPr lang="zh-CN" altLang="en-US" sz="1600" dirty="0"/>
              <a:t> </a:t>
            </a:r>
            <a:r>
              <a:rPr lang="en-US" altLang="zh-CN" sz="1600" dirty="0"/>
              <a:t>city</a:t>
            </a:r>
            <a:r>
              <a:rPr lang="zh-CN" altLang="en-US" sz="1600" dirty="0"/>
              <a:t> </a:t>
            </a:r>
            <a:r>
              <a:rPr lang="en-US" altLang="zh-CN" sz="1600" dirty="0"/>
              <a:t>and</a:t>
            </a:r>
            <a:r>
              <a:rPr lang="zh-CN" altLang="en-US" sz="1600" dirty="0"/>
              <a:t> </a:t>
            </a:r>
            <a:r>
              <a:rPr lang="en-US" altLang="zh-CN" sz="1600" dirty="0"/>
              <a:t>leads</a:t>
            </a:r>
            <a:r>
              <a:rPr lang="zh-CN" altLang="en-US" sz="1600" dirty="0"/>
              <a:t> </a:t>
            </a:r>
            <a:r>
              <a:rPr lang="en-US" altLang="zh-CN" sz="1600" dirty="0"/>
              <a:t>to</a:t>
            </a:r>
            <a:r>
              <a:rPr lang="zh-CN" altLang="en-US" sz="1600" dirty="0"/>
              <a:t> </a:t>
            </a:r>
            <a:r>
              <a:rPr lang="en-US" altLang="zh-CN" sz="1600" dirty="0"/>
              <a:t>better</a:t>
            </a:r>
            <a:r>
              <a:rPr lang="zh-CN" altLang="en-US" sz="1600" dirty="0"/>
              <a:t> </a:t>
            </a:r>
            <a:r>
              <a:rPr lang="en-US" altLang="zh-CN" sz="1600" dirty="0"/>
              <a:t>profit</a:t>
            </a:r>
          </a:p>
          <a:p>
            <a:endParaRPr lang="en-US" sz="1600" dirty="0"/>
          </a:p>
          <a:p>
            <a:pPr marL="285750" indent="-285750">
              <a:buFont typeface="Arial" panose="020B0604020202020204" pitchFamily="34" charset="0"/>
              <a:buChar char="•"/>
            </a:pPr>
            <a:r>
              <a:rPr lang="en-US" altLang="zh-CN" sz="1600" b="1" dirty="0"/>
              <a:t>Market</a:t>
            </a:r>
            <a:r>
              <a:rPr lang="zh-CN" altLang="en-US" sz="1600" b="1" dirty="0"/>
              <a:t> </a:t>
            </a:r>
            <a:r>
              <a:rPr lang="en-US" altLang="zh-CN" sz="1600" b="1" dirty="0"/>
              <a:t>Share</a:t>
            </a:r>
            <a:r>
              <a:rPr lang="en-US" altLang="zh-CN" sz="1600" dirty="0"/>
              <a:t>:</a:t>
            </a:r>
            <a:r>
              <a:rPr lang="zh-CN" altLang="en-US" sz="1600" dirty="0"/>
              <a:t>  </a:t>
            </a:r>
            <a:r>
              <a:rPr lang="en-US" altLang="zh-CN" sz="1600" dirty="0"/>
              <a:t>Yellow</a:t>
            </a:r>
            <a:r>
              <a:rPr lang="zh-CN" altLang="en-US" sz="1600" dirty="0"/>
              <a:t> </a:t>
            </a:r>
            <a:r>
              <a:rPr lang="en-US" altLang="zh-CN" sz="1600" dirty="0"/>
              <a:t>cab</a:t>
            </a:r>
            <a:r>
              <a:rPr lang="zh-CN" altLang="en-US" sz="1600" dirty="0"/>
              <a:t> </a:t>
            </a:r>
            <a:r>
              <a:rPr lang="en-US" altLang="zh-CN" sz="1600" dirty="0"/>
              <a:t>has</a:t>
            </a:r>
            <a:r>
              <a:rPr lang="zh-CN" altLang="en-US" sz="1600" dirty="0"/>
              <a:t> </a:t>
            </a:r>
            <a:r>
              <a:rPr lang="en-US" altLang="zh-CN" sz="1600" dirty="0"/>
              <a:t>a</a:t>
            </a:r>
            <a:r>
              <a:rPr lang="zh-CN" altLang="en-US" sz="1600" dirty="0"/>
              <a:t> </a:t>
            </a:r>
            <a:r>
              <a:rPr lang="en-US" altLang="zh-CN" sz="1600" dirty="0"/>
              <a:t>higher</a:t>
            </a:r>
            <a:r>
              <a:rPr lang="zh-CN" altLang="en-US" sz="1600" dirty="0"/>
              <a:t> </a:t>
            </a:r>
            <a:r>
              <a:rPr lang="en-US" altLang="zh-CN" sz="1600" dirty="0"/>
              <a:t>market share</a:t>
            </a:r>
            <a:r>
              <a:rPr lang="zh-CN" altLang="en-US" sz="1600" dirty="0"/>
              <a:t> </a:t>
            </a:r>
            <a:r>
              <a:rPr lang="en-US" altLang="zh-CN" sz="1600" dirty="0"/>
              <a:t>in</a:t>
            </a:r>
            <a:r>
              <a:rPr lang="zh-CN" altLang="en-US" sz="1600" dirty="0"/>
              <a:t> </a:t>
            </a:r>
            <a:r>
              <a:rPr lang="en-US" altLang="zh-CN" sz="1600" dirty="0"/>
              <a:t>all</a:t>
            </a:r>
            <a:r>
              <a:rPr lang="zh-CN" altLang="en-US" sz="1600" dirty="0"/>
              <a:t> </a:t>
            </a:r>
            <a:r>
              <a:rPr lang="en-US" altLang="zh-CN" sz="1600" dirty="0"/>
              <a:t>19</a:t>
            </a:r>
            <a:r>
              <a:rPr lang="zh-CN" altLang="en-US" sz="1600" dirty="0"/>
              <a:t> </a:t>
            </a:r>
            <a:r>
              <a:rPr lang="en-US" altLang="zh-CN" sz="1600" dirty="0"/>
              <a:t>cities.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found that Yellow cab is doing far better than Pink cab in</a:t>
            </a:r>
            <a:r>
              <a:rPr lang="zh-CN" altLang="en-US" sz="1600" dirty="0"/>
              <a:t> </a:t>
            </a:r>
            <a:r>
              <a:rPr lang="en-US" altLang="zh-CN" sz="1600" dirty="0"/>
              <a:t>terms</a:t>
            </a:r>
            <a:r>
              <a:rPr lang="zh-CN" altLang="en-US" sz="1600" dirty="0"/>
              <a:t> </a:t>
            </a:r>
            <a:r>
              <a:rPr lang="en-US" altLang="zh-CN" sz="1600" dirty="0"/>
              <a:t>of</a:t>
            </a:r>
            <a:r>
              <a:rPr lang="zh-CN" altLang="en-US" sz="1600" dirty="0"/>
              <a:t> </a:t>
            </a:r>
            <a:r>
              <a:rPr lang="en-US" altLang="zh-CN" sz="1600" dirty="0"/>
              <a:t>customer</a:t>
            </a:r>
            <a:r>
              <a:rPr lang="zh-CN" altLang="en-US" sz="1600" dirty="0"/>
              <a:t> </a:t>
            </a:r>
            <a:r>
              <a:rPr lang="en-US" altLang="zh-CN" sz="1600" dirty="0"/>
              <a:t>retention</a:t>
            </a:r>
            <a:r>
              <a:rPr lang="en-US" sz="1600" dirty="0"/>
              <a:t>.</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endParaRPr lang="en-US" sz="1600" b="1"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rgbClr val="FF6600"/>
                </a:solidFill>
              </a:rPr>
              <a:t>EDA Summary</a:t>
            </a:r>
            <a:endParaRPr lang="en-US" sz="4400" dirty="0">
              <a:solidFill>
                <a:srgbClr val="FF6600"/>
              </a:solidFill>
              <a:latin typeface="+mj-lt"/>
            </a:endParaRPr>
          </a:p>
        </p:txBody>
      </p:sp>
    </p:spTree>
    <p:extLst>
      <p:ext uri="{BB962C8B-B14F-4D97-AF65-F5344CB8AC3E}">
        <p14:creationId xmlns:p14="http://schemas.microsoft.com/office/powerpoint/2010/main" val="354447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rgbClr val="FF6600"/>
                </a:solidFill>
              </a:rPr>
              <a:t>Recommendations</a:t>
            </a:r>
            <a:endParaRPr lang="en-US" sz="4400" dirty="0">
              <a:solidFill>
                <a:schemeClr val="accent2"/>
              </a:solidFill>
              <a:latin typeface="+mj-lt"/>
            </a:endParaRPr>
          </a:p>
        </p:txBody>
      </p:sp>
      <p:sp>
        <p:nvSpPr>
          <p:cNvPr id="2" name="TextBox 1">
            <a:extLst>
              <a:ext uri="{FF2B5EF4-FFF2-40B4-BE49-F238E27FC236}">
                <a16:creationId xmlns:a16="http://schemas.microsoft.com/office/drawing/2014/main" id="{E2BF2B86-B859-38C6-120B-157D891E8798}"/>
              </a:ext>
            </a:extLst>
          </p:cNvPr>
          <p:cNvSpPr txBox="1"/>
          <p:nvPr/>
        </p:nvSpPr>
        <p:spPr>
          <a:xfrm>
            <a:off x="248478" y="1719470"/>
            <a:ext cx="11184087" cy="6155531"/>
          </a:xfrm>
          <a:prstGeom prst="rect">
            <a:avLst/>
          </a:prstGeom>
          <a:noFill/>
        </p:spPr>
        <p:txBody>
          <a:bodyPr wrap="none" rtlCol="0">
            <a:spAutoFit/>
          </a:bodyPr>
          <a:lstStyle/>
          <a:p>
            <a:r>
              <a:rPr lang="en-US" altLang="zh-CN" sz="2400" b="1" dirty="0"/>
              <a:t>Based</a:t>
            </a:r>
            <a:r>
              <a:rPr lang="zh-CN" altLang="en-US" sz="2400" b="1" dirty="0"/>
              <a:t> </a:t>
            </a:r>
            <a:r>
              <a:rPr lang="en-US" altLang="zh-CN" sz="2400" b="1" dirty="0"/>
              <a:t>on</a:t>
            </a:r>
            <a:r>
              <a:rPr lang="zh-CN" altLang="en-US" sz="2400" b="1" dirty="0"/>
              <a:t> </a:t>
            </a:r>
            <a:r>
              <a:rPr lang="en-US" altLang="zh-CN" sz="2400" b="1" dirty="0"/>
              <a:t>the</a:t>
            </a:r>
            <a:r>
              <a:rPr lang="zh-CN" altLang="en-US" sz="2400" b="1" dirty="0"/>
              <a:t> </a:t>
            </a:r>
            <a:r>
              <a:rPr lang="en-US" altLang="zh-CN" sz="2400" b="1" dirty="0"/>
              <a:t>EDA</a:t>
            </a:r>
            <a:r>
              <a:rPr lang="zh-CN" altLang="en-US" sz="2400" b="1" dirty="0"/>
              <a:t> </a:t>
            </a:r>
            <a:r>
              <a:rPr lang="en-US" altLang="zh-CN" sz="2400" b="1" dirty="0"/>
              <a:t>summary</a:t>
            </a:r>
            <a:r>
              <a:rPr lang="zh-CN" altLang="en-US" sz="2400" b="1" dirty="0"/>
              <a:t> </a:t>
            </a:r>
            <a:r>
              <a:rPr lang="en-US" altLang="zh-CN" sz="2400" b="1" dirty="0"/>
              <a:t>previously</a:t>
            </a:r>
            <a:r>
              <a:rPr lang="en-US" sz="2400" b="1" dirty="0"/>
              <a:t>, we will recommend Yellow cab for investment.</a:t>
            </a:r>
          </a:p>
          <a:p>
            <a:endParaRPr lang="en-US" sz="2400" b="1" dirty="0"/>
          </a:p>
          <a:p>
            <a:endParaRPr lang="en-US" b="1" dirty="0"/>
          </a:p>
          <a:p>
            <a:pPr marL="742950" lvl="1" indent="-285750">
              <a:buFont typeface="Arial" panose="020B0604020202020204" pitchFamily="34" charset="0"/>
              <a:buChar char="•"/>
            </a:pPr>
            <a:r>
              <a:rPr lang="en-US" altLang="zh-CN" sz="2000" dirty="0"/>
              <a:t>Better</a:t>
            </a:r>
            <a:r>
              <a:rPr lang="zh-CN" altLang="en-US" sz="2000" dirty="0"/>
              <a:t> </a:t>
            </a:r>
            <a:r>
              <a:rPr lang="en-US" altLang="zh-CN" sz="2000" dirty="0"/>
              <a:t>Customer</a:t>
            </a:r>
            <a:r>
              <a:rPr lang="zh-CN" altLang="en-US" sz="2000" dirty="0"/>
              <a:t> </a:t>
            </a:r>
            <a:r>
              <a:rPr lang="en-US" altLang="zh-CN" sz="2000" dirty="0"/>
              <a:t>Reach</a:t>
            </a:r>
          </a:p>
          <a:p>
            <a:pPr lvl="1"/>
            <a:endParaRPr lang="en-US" altLang="zh-CN" sz="2000" dirty="0"/>
          </a:p>
          <a:p>
            <a:pPr marL="742950" lvl="1" indent="-285750">
              <a:buFont typeface="Arial" panose="020B0604020202020204" pitchFamily="34" charset="0"/>
              <a:buChar char="•"/>
            </a:pPr>
            <a:r>
              <a:rPr lang="en-US" altLang="zh-CN" sz="2000" dirty="0"/>
              <a:t>More</a:t>
            </a:r>
            <a:r>
              <a:rPr lang="zh-CN" altLang="en-US" sz="2000" dirty="0"/>
              <a:t> </a:t>
            </a:r>
            <a:r>
              <a:rPr lang="en-US" altLang="zh-CN" sz="2000" dirty="0"/>
              <a:t>Effective</a:t>
            </a:r>
            <a:r>
              <a:rPr lang="zh-CN" altLang="en-US" sz="2000" dirty="0"/>
              <a:t> </a:t>
            </a:r>
            <a:r>
              <a:rPr lang="en-US" altLang="zh-CN" sz="2000" dirty="0"/>
              <a:t>Pricing</a:t>
            </a:r>
            <a:r>
              <a:rPr lang="zh-CN" altLang="en-US" sz="2000" dirty="0"/>
              <a:t> </a:t>
            </a:r>
            <a:r>
              <a:rPr lang="en-US" altLang="zh-CN" sz="2000" dirty="0"/>
              <a:t>Strategy</a:t>
            </a:r>
          </a:p>
          <a:p>
            <a:pPr lvl="1"/>
            <a:endParaRPr lang="en-US" altLang="zh-CN" sz="2000" dirty="0"/>
          </a:p>
          <a:p>
            <a:pPr marL="742950" lvl="1" indent="-285750">
              <a:buFont typeface="Arial" panose="020B0604020202020204" pitchFamily="34" charset="0"/>
              <a:buChar char="•"/>
            </a:pPr>
            <a:r>
              <a:rPr lang="en-US" altLang="zh-CN" sz="2000" dirty="0"/>
              <a:t>Greater</a:t>
            </a:r>
            <a:r>
              <a:rPr lang="zh-CN" altLang="en-US" sz="2000" dirty="0"/>
              <a:t> </a:t>
            </a:r>
            <a:r>
              <a:rPr lang="en-US" altLang="zh-CN" sz="2000" dirty="0"/>
              <a:t>Market</a:t>
            </a:r>
            <a:r>
              <a:rPr lang="zh-CN" altLang="en-US" sz="2000" dirty="0"/>
              <a:t> </a:t>
            </a:r>
            <a:r>
              <a:rPr lang="en-US" altLang="zh-CN" sz="2000" dirty="0"/>
              <a:t>Share</a:t>
            </a:r>
          </a:p>
          <a:p>
            <a:pPr lvl="1"/>
            <a:endParaRPr lang="en-US" altLang="zh-CN" sz="2000" dirty="0"/>
          </a:p>
          <a:p>
            <a:pPr marL="742950" lvl="1" indent="-285750">
              <a:buFont typeface="Arial" panose="020B0604020202020204" pitchFamily="34" charset="0"/>
              <a:buChar char="•"/>
            </a:pPr>
            <a:r>
              <a:rPr lang="en-US" altLang="zh-CN" sz="2000" dirty="0"/>
              <a:t>Stable</a:t>
            </a:r>
            <a:r>
              <a:rPr lang="zh-CN" altLang="en-US" sz="2000" dirty="0"/>
              <a:t> </a:t>
            </a:r>
            <a:r>
              <a:rPr lang="en-US" altLang="zh-CN" sz="2000" dirty="0"/>
              <a:t>Customer</a:t>
            </a:r>
            <a:r>
              <a:rPr lang="zh-CN" altLang="en-US" sz="2000" dirty="0"/>
              <a:t> </a:t>
            </a:r>
            <a:r>
              <a:rPr lang="en-US" altLang="zh-CN" sz="2000" dirty="0"/>
              <a:t>Loyalty</a:t>
            </a:r>
            <a:r>
              <a:rPr lang="zh-CN" altLang="en-US" sz="2000" dirty="0"/>
              <a:t> </a:t>
            </a:r>
            <a:endParaRPr lang="en-CA" altLang="zh-CN" sz="2000" dirty="0"/>
          </a:p>
          <a:p>
            <a:pPr lvl="1"/>
            <a:endParaRPr lang="en-CA" altLang="zh-CN" sz="2000" dirty="0"/>
          </a:p>
          <a:p>
            <a:pPr marL="742950" lvl="1" indent="-285750">
              <a:buFont typeface="Arial" panose="020B0604020202020204" pitchFamily="34" charset="0"/>
              <a:buChar char="•"/>
            </a:pPr>
            <a:r>
              <a:rPr lang="en-US" altLang="zh-CN" sz="2000" dirty="0"/>
              <a:t>Wider</a:t>
            </a:r>
            <a:r>
              <a:rPr lang="zh-CN" altLang="en-US" sz="2000" dirty="0"/>
              <a:t> </a:t>
            </a:r>
            <a:r>
              <a:rPr lang="en-US" altLang="zh-CN" sz="2000" dirty="0"/>
              <a:t>Age</a:t>
            </a:r>
            <a:r>
              <a:rPr lang="zh-CN" altLang="en-US" sz="2000" dirty="0"/>
              <a:t> </a:t>
            </a:r>
            <a:r>
              <a:rPr lang="en-US" altLang="zh-CN" sz="2000" dirty="0"/>
              <a:t>Range</a:t>
            </a:r>
            <a:r>
              <a:rPr lang="zh-CN" altLang="en-US" sz="2000" dirty="0"/>
              <a:t> </a:t>
            </a:r>
            <a:r>
              <a:rPr lang="en-US" altLang="zh-CN" sz="2000" dirty="0"/>
              <a:t>Target</a:t>
            </a:r>
          </a:p>
          <a:p>
            <a:pPr lvl="1"/>
            <a:endParaRPr lang="en-US" altLang="zh-CN" sz="2000" dirty="0"/>
          </a:p>
          <a:p>
            <a:pPr marL="742950" lvl="1" indent="-285750">
              <a:buFont typeface="Arial" panose="020B0604020202020204" pitchFamily="34" charset="0"/>
              <a:buChar char="•"/>
            </a:pPr>
            <a:r>
              <a:rPr lang="en-US" altLang="zh-CN" sz="2000" dirty="0"/>
              <a:t>Greater</a:t>
            </a:r>
            <a:r>
              <a:rPr lang="zh-CN" altLang="en-US" sz="2000" dirty="0"/>
              <a:t> </a:t>
            </a:r>
            <a:r>
              <a:rPr lang="en-US" altLang="zh-CN" sz="2000" dirty="0"/>
              <a:t>Profit</a:t>
            </a:r>
            <a:r>
              <a:rPr lang="zh-CN" altLang="en-US" sz="2000" dirty="0"/>
              <a:t> </a:t>
            </a:r>
            <a:r>
              <a:rPr lang="en-US" altLang="zh-CN" sz="2000" dirty="0"/>
              <a:t>Margin</a:t>
            </a:r>
            <a:r>
              <a:rPr lang="zh-CN" altLang="en-US" sz="2000" dirty="0"/>
              <a:t> </a:t>
            </a:r>
            <a:endParaRPr lang="en-US" altLang="zh-CN" sz="2000"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982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zh-CN" altLang="en-US" b="1" dirty="0">
                <a:solidFill>
                  <a:srgbClr val="FF6600"/>
                </a:solidFill>
              </a:rPr>
              <a:t> </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dirty="0">
                <a:solidFill>
                  <a:srgbClr val="FF6600"/>
                </a:solidFill>
              </a:rPr>
              <a:t>Executive Summary</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BFA841BE-575A-D0C0-07F0-8F54585C2CE6}"/>
              </a:ext>
            </a:extLst>
          </p:cNvPr>
          <p:cNvSpPr txBox="1"/>
          <p:nvPr/>
        </p:nvSpPr>
        <p:spPr>
          <a:xfrm>
            <a:off x="755269" y="2633869"/>
            <a:ext cx="10505661" cy="3046988"/>
          </a:xfrm>
          <a:prstGeom prst="rect">
            <a:avLst/>
          </a:prstGeom>
          <a:noFill/>
        </p:spPr>
        <p:txBody>
          <a:bodyPr wrap="square" rtlCol="0">
            <a:spAutoFit/>
          </a:bodyPr>
          <a:lstStyle/>
          <a:p>
            <a:r>
              <a:rPr lang="en-US" altLang="zh-CN" sz="2400" dirty="0"/>
              <a:t>The</a:t>
            </a:r>
            <a:r>
              <a:rPr lang="zh-CN" altLang="en-US" sz="2400" dirty="0"/>
              <a:t> </a:t>
            </a:r>
            <a:r>
              <a:rPr lang="en-US" sz="2400" dirty="0"/>
              <a:t>Exploratory Data Analysis</a:t>
            </a:r>
            <a:r>
              <a:rPr lang="zh-CN" altLang="en-US" sz="2400" dirty="0"/>
              <a:t> </a:t>
            </a:r>
            <a:r>
              <a:rPr lang="en-US" sz="2400" dirty="0"/>
              <a:t>was conducted to compare the performance of two taxi companies, Yellow Cab and </a:t>
            </a:r>
            <a:r>
              <a:rPr lang="en-US" altLang="zh-CN" sz="2400" dirty="0"/>
              <a:t>Pink</a:t>
            </a:r>
            <a:r>
              <a:rPr lang="zh-CN" altLang="en-US" sz="2400" dirty="0"/>
              <a:t> </a:t>
            </a:r>
            <a:r>
              <a:rPr lang="en-US" altLang="zh-CN" sz="2400" dirty="0"/>
              <a:t>Cab</a:t>
            </a:r>
            <a:r>
              <a:rPr lang="en-US" sz="2400" dirty="0"/>
              <a:t>, across various criteria such as </a:t>
            </a:r>
            <a:r>
              <a:rPr lang="en-US" sz="2400" b="1" dirty="0"/>
              <a:t>customer reach</a:t>
            </a:r>
            <a:r>
              <a:rPr lang="en-US" sz="2400" dirty="0"/>
              <a:t>, </a:t>
            </a:r>
            <a:r>
              <a:rPr lang="en-US" sz="2400" b="1" dirty="0"/>
              <a:t>pricing strategy</a:t>
            </a:r>
            <a:r>
              <a:rPr lang="en-US" sz="2400" dirty="0"/>
              <a:t>, </a:t>
            </a:r>
            <a:r>
              <a:rPr lang="en-US" sz="2400" b="1" dirty="0"/>
              <a:t>market share</a:t>
            </a:r>
            <a:r>
              <a:rPr lang="en-US" sz="2400" dirty="0"/>
              <a:t>, </a:t>
            </a:r>
            <a:r>
              <a:rPr lang="en-US" sz="2400" b="1" dirty="0"/>
              <a:t>customer loyalty</a:t>
            </a:r>
            <a:r>
              <a:rPr lang="en-US" sz="2400" dirty="0"/>
              <a:t>, </a:t>
            </a:r>
            <a:r>
              <a:rPr lang="en-US" sz="2400" b="1" dirty="0"/>
              <a:t>age range target</a:t>
            </a:r>
            <a:r>
              <a:rPr lang="en-US" sz="2400" dirty="0"/>
              <a:t>, and </a:t>
            </a:r>
            <a:r>
              <a:rPr lang="en-US" sz="2400" b="1" dirty="0"/>
              <a:t>profit margin</a:t>
            </a:r>
            <a:r>
              <a:rPr lang="en-US" sz="2400" dirty="0"/>
              <a:t>. The </a:t>
            </a:r>
            <a:r>
              <a:rPr lang="en-US" altLang="zh-CN" sz="2400" dirty="0"/>
              <a:t>The</a:t>
            </a:r>
            <a:r>
              <a:rPr lang="zh-CN" altLang="en-US" sz="2400" dirty="0"/>
              <a:t> </a:t>
            </a:r>
            <a:r>
              <a:rPr lang="en-US" sz="2400" dirty="0"/>
              <a:t>Exploratory Data Analysis showed that Yellow Cab appears to be a better company to invest in, based on </a:t>
            </a:r>
            <a:r>
              <a:rPr lang="en-US" altLang="zh-CN" sz="2400" dirty="0"/>
              <a:t>all</a:t>
            </a:r>
            <a:r>
              <a:rPr lang="zh-CN" altLang="en-US" sz="2400" dirty="0"/>
              <a:t> </a:t>
            </a:r>
            <a:r>
              <a:rPr lang="en-US" altLang="zh-CN" sz="2400" dirty="0"/>
              <a:t>the</a:t>
            </a:r>
            <a:r>
              <a:rPr lang="zh-CN" altLang="en-US" sz="2400" dirty="0"/>
              <a:t> </a:t>
            </a:r>
            <a:r>
              <a:rPr lang="en-US" altLang="zh-CN" sz="2400" dirty="0"/>
              <a:t>characteristics</a:t>
            </a:r>
            <a:r>
              <a:rPr lang="zh-CN" altLang="en-US" sz="2400" dirty="0"/>
              <a:t> </a:t>
            </a:r>
            <a:r>
              <a:rPr lang="en-US" altLang="zh-CN" sz="2400" dirty="0"/>
              <a:t>above</a:t>
            </a:r>
            <a:r>
              <a:rPr lang="en-US" sz="2400" dirty="0"/>
              <a:t>. However, investment decisions should not </a:t>
            </a:r>
            <a:r>
              <a:rPr lang="en-US" altLang="zh-CN" sz="2400" dirty="0"/>
              <a:t>solely</a:t>
            </a:r>
            <a:r>
              <a:rPr lang="zh-CN" altLang="en-US" sz="2400" dirty="0"/>
              <a:t> </a:t>
            </a:r>
            <a:r>
              <a:rPr lang="en-US" altLang="zh-CN" sz="2400" dirty="0"/>
              <a:t>be</a:t>
            </a:r>
            <a:r>
              <a:rPr lang="zh-CN" altLang="en-US" sz="2400" dirty="0"/>
              <a:t> </a:t>
            </a:r>
            <a:r>
              <a:rPr lang="en-US" sz="2400" dirty="0"/>
              <a:t>based on the results of </a:t>
            </a:r>
            <a:r>
              <a:rPr lang="en-US" altLang="zh-CN" sz="2400" dirty="0"/>
              <a:t>The</a:t>
            </a:r>
            <a:r>
              <a:rPr lang="zh-CN" altLang="en-US" sz="2400" dirty="0"/>
              <a:t> </a:t>
            </a:r>
            <a:r>
              <a:rPr lang="en-US" sz="2400" dirty="0"/>
              <a:t>Exploratory Data Analysis , and other factors such as financial stability and market trends should be taken into account.</a:t>
            </a:r>
          </a:p>
        </p:txBody>
      </p:sp>
    </p:spTree>
    <p:extLst>
      <p:ext uri="{BB962C8B-B14F-4D97-AF65-F5344CB8AC3E}">
        <p14:creationId xmlns:p14="http://schemas.microsoft.com/office/powerpoint/2010/main" val="369370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dirty="0">
                <a:solidFill>
                  <a:srgbClr val="FF6600"/>
                </a:solidFill>
              </a:rPr>
              <a:t>Problem Statement</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A0145940-EDC1-CACC-605D-18E0D7889D04}"/>
              </a:ext>
            </a:extLst>
          </p:cNvPr>
          <p:cNvSpPr txBox="1"/>
          <p:nvPr/>
        </p:nvSpPr>
        <p:spPr>
          <a:xfrm>
            <a:off x="762000" y="2295940"/>
            <a:ext cx="9138784" cy="4093428"/>
          </a:xfrm>
          <a:prstGeom prst="rect">
            <a:avLst/>
          </a:prstGeom>
          <a:noFill/>
        </p:spPr>
        <p:txBody>
          <a:bodyPr wrap="none" rtlCol="0">
            <a:spAutoFit/>
          </a:bodyPr>
          <a:lstStyle/>
          <a:p>
            <a:pPr marL="342900" indent="-342900">
              <a:buAutoNum type="arabicPeriod"/>
            </a:pPr>
            <a:r>
              <a:rPr lang="en-CA" sz="2000" b="0" i="0" dirty="0">
                <a:effectLst/>
              </a:rPr>
              <a:t>What is the distribution of the data, and are there any outliers or anomalies?</a:t>
            </a:r>
          </a:p>
          <a:p>
            <a:endParaRPr lang="en-CA" sz="2000" b="0" i="0" dirty="0">
              <a:effectLst/>
            </a:endParaRPr>
          </a:p>
          <a:p>
            <a:r>
              <a:rPr lang="en-US" altLang="zh-CN" sz="2000" b="0" i="0" dirty="0">
                <a:effectLst/>
              </a:rPr>
              <a:t>2.</a:t>
            </a:r>
            <a:r>
              <a:rPr lang="zh-CN" altLang="en-US" sz="2000" b="0" i="0" dirty="0">
                <a:effectLst/>
              </a:rPr>
              <a:t>   </a:t>
            </a:r>
            <a:r>
              <a:rPr lang="en-CA" sz="2000" b="0" i="0" dirty="0">
                <a:effectLst/>
              </a:rPr>
              <a:t>How can we visualize and summarize the data to gain insights and make decisions?</a:t>
            </a:r>
          </a:p>
          <a:p>
            <a:endParaRPr lang="en-CA" sz="2000" b="0" i="0" dirty="0">
              <a:effectLst/>
            </a:endParaRPr>
          </a:p>
          <a:p>
            <a:r>
              <a:rPr lang="en-US" altLang="zh-CN" sz="2000" dirty="0"/>
              <a:t>3.</a:t>
            </a:r>
            <a:r>
              <a:rPr lang="zh-CN" altLang="en-US" sz="2000" dirty="0"/>
              <a:t>   </a:t>
            </a:r>
            <a:r>
              <a:rPr lang="en-US" altLang="zh-CN" sz="2000" dirty="0"/>
              <a:t>Who</a:t>
            </a:r>
            <a:r>
              <a:rPr lang="zh-CN" altLang="en-US" sz="2000" dirty="0"/>
              <a:t> </a:t>
            </a:r>
            <a:r>
              <a:rPr lang="en-US" altLang="zh-CN" sz="2000" dirty="0"/>
              <a:t>has</a:t>
            </a:r>
            <a:r>
              <a:rPr lang="zh-CN" altLang="en-US" sz="2000" dirty="0"/>
              <a:t> </a:t>
            </a:r>
            <a:r>
              <a:rPr lang="en-US" altLang="zh-CN" sz="2000" dirty="0"/>
              <a:t>better</a:t>
            </a:r>
            <a:r>
              <a:rPr lang="zh-CN" altLang="en-US" sz="2000" dirty="0"/>
              <a:t> </a:t>
            </a:r>
            <a:r>
              <a:rPr lang="en-US" altLang="zh-CN" sz="2000" dirty="0"/>
              <a:t>pricing</a:t>
            </a:r>
            <a:r>
              <a:rPr lang="zh-CN" altLang="en-US" sz="2000" dirty="0"/>
              <a:t> </a:t>
            </a:r>
            <a:r>
              <a:rPr lang="en-US" altLang="zh-CN" sz="2000" dirty="0"/>
              <a:t>strategy?</a:t>
            </a:r>
          </a:p>
          <a:p>
            <a:endParaRPr lang="en-US" altLang="zh-CN" sz="2000" dirty="0"/>
          </a:p>
          <a:p>
            <a:r>
              <a:rPr lang="en-US" altLang="zh-CN" sz="2000" dirty="0"/>
              <a:t>4.</a:t>
            </a:r>
            <a:r>
              <a:rPr lang="zh-CN" altLang="en-US" sz="2000" dirty="0"/>
              <a:t>   </a:t>
            </a:r>
            <a:r>
              <a:rPr lang="en-US" altLang="zh-CN" sz="2000" dirty="0"/>
              <a:t>Who</a:t>
            </a:r>
            <a:r>
              <a:rPr lang="zh-CN" altLang="en-US" sz="2000" dirty="0"/>
              <a:t> </a:t>
            </a:r>
            <a:r>
              <a:rPr lang="en-US" altLang="zh-CN" sz="2000" dirty="0"/>
              <a:t>has</a:t>
            </a:r>
            <a:r>
              <a:rPr lang="zh-CN" altLang="en-US" sz="2000" dirty="0"/>
              <a:t> </a:t>
            </a:r>
            <a:r>
              <a:rPr lang="en-US" altLang="zh-CN" sz="2000" dirty="0"/>
              <a:t>greater</a:t>
            </a:r>
            <a:r>
              <a:rPr lang="zh-CN" altLang="en-US" sz="2000" dirty="0"/>
              <a:t> </a:t>
            </a:r>
            <a:r>
              <a:rPr lang="en-US" altLang="zh-CN" sz="2000" dirty="0"/>
              <a:t>profit</a:t>
            </a:r>
            <a:r>
              <a:rPr lang="zh-CN" altLang="en-US" sz="2000" dirty="0"/>
              <a:t> </a:t>
            </a:r>
            <a:r>
              <a:rPr lang="en-US" altLang="zh-CN" sz="2000" dirty="0"/>
              <a:t>and</a:t>
            </a:r>
            <a:r>
              <a:rPr lang="zh-CN" altLang="en-US" sz="2000" dirty="0"/>
              <a:t> </a:t>
            </a:r>
            <a:r>
              <a:rPr lang="en-US" altLang="zh-CN" sz="2000" dirty="0"/>
              <a:t>profit</a:t>
            </a:r>
            <a:r>
              <a:rPr lang="zh-CN" altLang="en-US" sz="2000" dirty="0"/>
              <a:t> </a:t>
            </a:r>
            <a:r>
              <a:rPr lang="en-US" altLang="zh-CN" sz="2000" dirty="0"/>
              <a:t>margin?</a:t>
            </a:r>
          </a:p>
          <a:p>
            <a:endParaRPr lang="en-CA" altLang="zh-CN" sz="2000" dirty="0"/>
          </a:p>
          <a:p>
            <a:r>
              <a:rPr lang="en-US" altLang="zh-CN" sz="2000" dirty="0"/>
              <a:t>5.</a:t>
            </a:r>
            <a:r>
              <a:rPr lang="zh-CN" altLang="en-US" sz="2000" dirty="0"/>
              <a:t>   </a:t>
            </a:r>
            <a:r>
              <a:rPr lang="en-US" altLang="zh-CN" sz="2000" dirty="0"/>
              <a:t>Who</a:t>
            </a:r>
            <a:r>
              <a:rPr lang="zh-CN" altLang="en-US" sz="2000" dirty="0"/>
              <a:t> </a:t>
            </a:r>
            <a:r>
              <a:rPr lang="en-US" altLang="zh-CN" sz="2000" dirty="0"/>
              <a:t>is</a:t>
            </a:r>
            <a:r>
              <a:rPr lang="zh-CN" altLang="en-US" sz="2000" dirty="0"/>
              <a:t> </a:t>
            </a:r>
            <a:r>
              <a:rPr lang="en-US" altLang="zh-CN" sz="2000" dirty="0"/>
              <a:t>performing</a:t>
            </a:r>
            <a:r>
              <a:rPr lang="zh-CN" altLang="en-US" sz="2000" dirty="0"/>
              <a:t> </a:t>
            </a:r>
            <a:r>
              <a:rPr lang="en-US" altLang="zh-CN" sz="2000" dirty="0"/>
              <a:t>better</a:t>
            </a:r>
            <a:r>
              <a:rPr lang="zh-CN" altLang="en-US" sz="2000" dirty="0"/>
              <a:t> </a:t>
            </a:r>
            <a:r>
              <a:rPr lang="en-US" altLang="zh-CN" sz="2000" dirty="0"/>
              <a:t>in</a:t>
            </a:r>
            <a:r>
              <a:rPr lang="zh-CN" altLang="en-US" sz="2000" dirty="0"/>
              <a:t> </a:t>
            </a:r>
            <a:r>
              <a:rPr lang="en-US" altLang="zh-CN" sz="2000" dirty="0"/>
              <a:t>each</a:t>
            </a:r>
            <a:r>
              <a:rPr lang="zh-CN" altLang="en-US" sz="2000" dirty="0"/>
              <a:t> </a:t>
            </a:r>
            <a:r>
              <a:rPr lang="en-US" altLang="zh-CN" sz="2000" dirty="0"/>
              <a:t>city?</a:t>
            </a:r>
          </a:p>
          <a:p>
            <a:endParaRPr lang="en-US" altLang="zh-CN" sz="2000" dirty="0"/>
          </a:p>
          <a:p>
            <a:r>
              <a:rPr lang="en-US" altLang="zh-CN" sz="2000" dirty="0"/>
              <a:t>6.</a:t>
            </a:r>
            <a:r>
              <a:rPr lang="zh-CN" altLang="en-US" sz="2000" dirty="0"/>
              <a:t>   </a:t>
            </a:r>
            <a:r>
              <a:rPr lang="en-US" altLang="zh-CN" sz="2000" dirty="0"/>
              <a:t>Who</a:t>
            </a:r>
            <a:r>
              <a:rPr lang="zh-CN" altLang="en-US" sz="2000" dirty="0"/>
              <a:t> </a:t>
            </a:r>
            <a:r>
              <a:rPr lang="en-US" altLang="zh-CN" sz="2000" dirty="0"/>
              <a:t>is</a:t>
            </a:r>
            <a:r>
              <a:rPr lang="zh-CN" altLang="en-US" sz="2000" dirty="0"/>
              <a:t> </a:t>
            </a:r>
            <a:r>
              <a:rPr lang="en-US" altLang="zh-CN" sz="2000" dirty="0"/>
              <a:t>performing</a:t>
            </a:r>
            <a:r>
              <a:rPr lang="zh-CN" altLang="en-US" sz="2000" dirty="0"/>
              <a:t> </a:t>
            </a:r>
            <a:r>
              <a:rPr lang="en-US" altLang="zh-CN" sz="2000" dirty="0"/>
              <a:t>better</a:t>
            </a:r>
            <a:r>
              <a:rPr lang="zh-CN" altLang="en-US" sz="2000" dirty="0"/>
              <a:t> </a:t>
            </a:r>
            <a:r>
              <a:rPr lang="en-US" altLang="zh-CN" sz="2000" dirty="0"/>
              <a:t>over</a:t>
            </a:r>
            <a:r>
              <a:rPr lang="zh-CN" altLang="en-US" sz="2000" dirty="0"/>
              <a:t> </a:t>
            </a:r>
            <a:r>
              <a:rPr lang="en-US" altLang="zh-CN" sz="2000" dirty="0"/>
              <a:t>time?</a:t>
            </a:r>
          </a:p>
          <a:p>
            <a:endParaRPr lang="en-US" sz="2000" dirty="0"/>
          </a:p>
          <a:p>
            <a:endParaRPr lang="en-US" sz="2000" dirty="0"/>
          </a:p>
        </p:txBody>
      </p:sp>
    </p:spTree>
    <p:extLst>
      <p:ext uri="{BB962C8B-B14F-4D97-AF65-F5344CB8AC3E}">
        <p14:creationId xmlns:p14="http://schemas.microsoft.com/office/powerpoint/2010/main" val="193622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229246" y="1411357"/>
            <a:ext cx="7841506" cy="5355312"/>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16</a:t>
            </a:r>
            <a:r>
              <a:rPr lang="en-US" dirty="0"/>
              <a:t> Features( including </a:t>
            </a:r>
            <a:r>
              <a:rPr lang="en-US" altLang="zh-CN" dirty="0"/>
              <a:t>4</a:t>
            </a:r>
            <a:r>
              <a:rPr lang="en-US" dirty="0"/>
              <a:t>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a:t>
            </a:r>
            <a:r>
              <a:rPr lang="zh-CN" altLang="en-US" dirty="0"/>
              <a:t> </a:t>
            </a:r>
            <a:r>
              <a:rPr lang="en-US" altLang="zh-CN" dirty="0"/>
              <a:t>440,098</a:t>
            </a:r>
            <a:endParaRPr lang="en-CA" altLang="zh-CN" dirty="0"/>
          </a:p>
          <a:p>
            <a:pPr marL="285750" indent="-285750">
              <a:buFont typeface="Arial" panose="020B0604020202020204" pitchFamily="34" charset="0"/>
              <a:buChar char="•"/>
            </a:pPr>
            <a:r>
              <a:rPr lang="en-US" altLang="zh-CN" dirty="0"/>
              <a:t>Total</a:t>
            </a:r>
            <a:r>
              <a:rPr lang="zh-CN" altLang="en-US" dirty="0"/>
              <a:t> </a:t>
            </a:r>
            <a:r>
              <a:rPr lang="en-US" altLang="zh-CN" dirty="0"/>
              <a:t>Nulls:</a:t>
            </a:r>
            <a:r>
              <a:rPr lang="zh-CN" altLang="en-US" dirty="0"/>
              <a:t> </a:t>
            </a:r>
            <a:r>
              <a:rPr lang="en-US" altLang="zh-CN" dirty="0"/>
              <a:t>80,706</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599240" y="1543521"/>
            <a:ext cx="4983960" cy="2545492"/>
            <a:chOff x="1702411" y="3452991"/>
            <a:chExt cx="5331548"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331548" cy="1602250"/>
              <a:chOff x="1702411" y="4026102"/>
              <a:chExt cx="5331548"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327290" y="4037296"/>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283478"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13525" y="4459268"/>
              <a:ext cx="989289" cy="129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9153" y="69117"/>
            <a:ext cx="10515600" cy="1325563"/>
          </a:xfrm>
        </p:spPr>
        <p:txBody>
          <a:bodyPr/>
          <a:lstStyle/>
          <a:p>
            <a:r>
              <a:rPr lang="en-US" altLang="zh-CN" b="1" dirty="0">
                <a:solidFill>
                  <a:srgbClr val="FF6600"/>
                </a:solidFill>
              </a:rPr>
              <a:t>Approach</a:t>
            </a:r>
            <a:endParaRPr lang="en-US" b="1" dirty="0">
              <a:solidFill>
                <a:srgbClr val="FF6600"/>
              </a:solidFill>
            </a:endParaRP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a:t>
            </a:r>
            <a:r>
              <a:rPr lang="en-US" altLang="zh-CN" sz="4400" b="1" dirty="0">
                <a:solidFill>
                  <a:srgbClr val="FF6600"/>
                </a:solidFill>
                <a:latin typeface="+mj-lt"/>
              </a:rPr>
              <a:t>NULLs</a:t>
            </a:r>
            <a:r>
              <a:rPr lang="zh-CN" altLang="en-US" sz="4400" b="1" dirty="0">
                <a:solidFill>
                  <a:srgbClr val="FF6600"/>
                </a:solidFill>
                <a:latin typeface="+mj-lt"/>
              </a:rPr>
              <a:t> </a:t>
            </a:r>
            <a:r>
              <a:rPr lang="en-US" altLang="zh-CN" sz="4400" b="1" dirty="0">
                <a:solidFill>
                  <a:srgbClr val="FF6600"/>
                </a:solidFill>
                <a:latin typeface="+mj-lt"/>
              </a:rPr>
              <a:t>Analysis</a:t>
            </a:r>
            <a:endParaRPr lang="en-US" sz="4400" b="1" dirty="0">
              <a:solidFill>
                <a:srgbClr val="FF6600"/>
              </a:solidFill>
              <a:latin typeface="+mj-lt"/>
            </a:endParaRPr>
          </a:p>
        </p:txBody>
      </p:sp>
      <p:pic>
        <p:nvPicPr>
          <p:cNvPr id="3" name="Picture 2" descr="Chart, histogram&#10;&#10;Description automatically generated">
            <a:extLst>
              <a:ext uri="{FF2B5EF4-FFF2-40B4-BE49-F238E27FC236}">
                <a16:creationId xmlns:a16="http://schemas.microsoft.com/office/drawing/2014/main" id="{17139986-301F-D953-EAB8-83162069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65" y="1510748"/>
            <a:ext cx="5486400" cy="5347252"/>
          </a:xfrm>
          <a:prstGeom prst="rect">
            <a:avLst/>
          </a:prstGeom>
        </p:spPr>
      </p:pic>
      <p:pic>
        <p:nvPicPr>
          <p:cNvPr id="7" name="Picture 6" descr="Chart, bar chart&#10;&#10;Description automatically generated">
            <a:extLst>
              <a:ext uri="{FF2B5EF4-FFF2-40B4-BE49-F238E27FC236}">
                <a16:creationId xmlns:a16="http://schemas.microsoft.com/office/drawing/2014/main" id="{B351B731-2A8D-D60E-60DB-52C2809A4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365" y="1993624"/>
            <a:ext cx="5842000" cy="4381500"/>
          </a:xfrm>
          <a:prstGeom prst="rect">
            <a:avLst/>
          </a:prstGeom>
        </p:spPr>
      </p:pic>
    </p:spTree>
    <p:extLst>
      <p:ext uri="{BB962C8B-B14F-4D97-AF65-F5344CB8AC3E}">
        <p14:creationId xmlns:p14="http://schemas.microsoft.com/office/powerpoint/2010/main" val="131664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a:t>
            </a:r>
            <a:r>
              <a:rPr lang="en-US" altLang="zh-CN" sz="4400" b="1" dirty="0">
                <a:solidFill>
                  <a:srgbClr val="FF6600"/>
                </a:solidFill>
                <a:latin typeface="+mj-lt"/>
              </a:rPr>
              <a:t>NULLs</a:t>
            </a:r>
            <a:r>
              <a:rPr lang="zh-CN" altLang="en-US" sz="4400" b="1" dirty="0">
                <a:solidFill>
                  <a:srgbClr val="FF6600"/>
                </a:solidFill>
                <a:latin typeface="+mj-lt"/>
              </a:rPr>
              <a:t> </a:t>
            </a:r>
            <a:r>
              <a:rPr lang="en-US" altLang="zh-CN" sz="4400" b="1" dirty="0">
                <a:solidFill>
                  <a:srgbClr val="FF6600"/>
                </a:solidFill>
                <a:latin typeface="+mj-lt"/>
              </a:rPr>
              <a:t>Analysis</a:t>
            </a:r>
            <a:endParaRPr lang="en-US" sz="4400" b="1" dirty="0">
              <a:solidFill>
                <a:srgbClr val="FF6600"/>
              </a:solidFill>
              <a:latin typeface="+mj-lt"/>
            </a:endParaRPr>
          </a:p>
        </p:txBody>
      </p:sp>
      <p:pic>
        <p:nvPicPr>
          <p:cNvPr id="8" name="Picture 7" descr="Chart, box and whisker chart&#10;&#10;Description automatically generated">
            <a:extLst>
              <a:ext uri="{FF2B5EF4-FFF2-40B4-BE49-F238E27FC236}">
                <a16:creationId xmlns:a16="http://schemas.microsoft.com/office/drawing/2014/main" id="{C8DE85BB-880D-9E62-4AF2-7468194EA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200" y="1804780"/>
            <a:ext cx="5842000" cy="4381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C827ADAE-F6FE-3BCD-5A59-757C06A8C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1804780"/>
            <a:ext cx="5842000" cy="4381500"/>
          </a:xfrm>
          <a:prstGeom prst="rect">
            <a:avLst/>
          </a:prstGeom>
        </p:spPr>
      </p:pic>
    </p:spTree>
    <p:extLst>
      <p:ext uri="{BB962C8B-B14F-4D97-AF65-F5344CB8AC3E}">
        <p14:creationId xmlns:p14="http://schemas.microsoft.com/office/powerpoint/2010/main" val="38544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a:t>
            </a:r>
            <a:r>
              <a:rPr lang="en-US" altLang="zh-CN" sz="4400" b="1" dirty="0">
                <a:solidFill>
                  <a:srgbClr val="FF6600"/>
                </a:solidFill>
                <a:latin typeface="+mj-lt"/>
              </a:rPr>
              <a:t>NULLs</a:t>
            </a:r>
            <a:r>
              <a:rPr lang="zh-CN" altLang="en-US" sz="4400" b="1" dirty="0">
                <a:solidFill>
                  <a:srgbClr val="FF6600"/>
                </a:solidFill>
                <a:latin typeface="+mj-lt"/>
              </a:rPr>
              <a:t> </a:t>
            </a:r>
            <a:r>
              <a:rPr lang="en-US" altLang="zh-CN" sz="4400" b="1" dirty="0">
                <a:solidFill>
                  <a:srgbClr val="FF6600"/>
                </a:solidFill>
                <a:latin typeface="+mj-lt"/>
              </a:rPr>
              <a:t>Analysis</a:t>
            </a:r>
            <a:endParaRPr lang="en-US" sz="4400" b="1" dirty="0">
              <a:solidFill>
                <a:srgbClr val="FF6600"/>
              </a:solidFill>
              <a:latin typeface="+mj-lt"/>
            </a:endParaRPr>
          </a:p>
        </p:txBody>
      </p:sp>
      <p:pic>
        <p:nvPicPr>
          <p:cNvPr id="3" name="Picture 2" descr="Chart, bar chart&#10;&#10;Description automatically generated">
            <a:extLst>
              <a:ext uri="{FF2B5EF4-FFF2-40B4-BE49-F238E27FC236}">
                <a16:creationId xmlns:a16="http://schemas.microsoft.com/office/drawing/2014/main" id="{2FEBAEE0-8F2D-A386-AB21-404ADBBE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09" y="1844537"/>
            <a:ext cx="5842000" cy="4381500"/>
          </a:xfrm>
          <a:prstGeom prst="rect">
            <a:avLst/>
          </a:prstGeom>
        </p:spPr>
      </p:pic>
      <p:pic>
        <p:nvPicPr>
          <p:cNvPr id="7" name="Picture 6" descr="Table&#10;&#10;Description automatically generated">
            <a:extLst>
              <a:ext uri="{FF2B5EF4-FFF2-40B4-BE49-F238E27FC236}">
                <a16:creationId xmlns:a16="http://schemas.microsoft.com/office/drawing/2014/main" id="{3ADD8639-1713-50C9-D241-3BF8ED116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509" y="1933437"/>
            <a:ext cx="2870200" cy="4292600"/>
          </a:xfrm>
          <a:prstGeom prst="rect">
            <a:avLst/>
          </a:prstGeom>
        </p:spPr>
      </p:pic>
    </p:spTree>
    <p:extLst>
      <p:ext uri="{BB962C8B-B14F-4D97-AF65-F5344CB8AC3E}">
        <p14:creationId xmlns:p14="http://schemas.microsoft.com/office/powerpoint/2010/main" val="155181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D5CBD1ED-3FE9-B121-EF03-898B519F28F7}"/>
              </a:ext>
            </a:extLst>
          </p:cNvPr>
          <p:cNvPicPr>
            <a:picLocks noGrp="1" noChangeAspect="1"/>
          </p:cNvPicPr>
          <p:nvPr>
            <p:ph idx="1"/>
          </p:nvPr>
        </p:nvPicPr>
        <p:blipFill>
          <a:blip r:embed="rId2"/>
          <a:stretch>
            <a:fillRect/>
          </a:stretch>
        </p:blipFill>
        <p:spPr>
          <a:xfrm>
            <a:off x="558932" y="2283298"/>
            <a:ext cx="10905066" cy="3625933"/>
          </a:xfrm>
          <a:prstGeom prst="rect">
            <a:avLst/>
          </a:prstGeom>
        </p:spPr>
      </p:pic>
      <p:sp>
        <p:nvSpPr>
          <p:cNvPr id="4" name="Title 1">
            <a:extLst>
              <a:ext uri="{FF2B5EF4-FFF2-40B4-BE49-F238E27FC236}">
                <a16:creationId xmlns:a16="http://schemas.microsoft.com/office/drawing/2014/main" id="{76F7907E-3201-70A1-9105-8F5BBC6ECF14}"/>
              </a:ext>
            </a:extLst>
          </p:cNvPr>
          <p:cNvSpPr txBox="1">
            <a:spLocks/>
          </p:cNvSpPr>
          <p:nvPr/>
        </p:nvSpPr>
        <p:spPr>
          <a:xfrm>
            <a:off x="762000" y="7107"/>
            <a:ext cx="10498930" cy="135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b="1">
                <a:solidFill>
                  <a:schemeClr val="accent2"/>
                </a:solidFill>
              </a:rPr>
              <a:t>Profit Analysis</a:t>
            </a:r>
          </a:p>
        </p:txBody>
      </p:sp>
      <p:sp>
        <p:nvSpPr>
          <p:cNvPr id="5" name="Rectangle 4">
            <a:extLst>
              <a:ext uri="{FF2B5EF4-FFF2-40B4-BE49-F238E27FC236}">
                <a16:creationId xmlns:a16="http://schemas.microsoft.com/office/drawing/2014/main" id="{607E4EDE-6113-FDBD-06C9-CC81F47A11B1}"/>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FF6600"/>
                </a:solidFill>
                <a:latin typeface="+mj-lt"/>
              </a:rPr>
              <a:t>EDA - Profit Analysis</a:t>
            </a:r>
          </a:p>
        </p:txBody>
      </p:sp>
    </p:spTree>
    <p:extLst>
      <p:ext uri="{BB962C8B-B14F-4D97-AF65-F5344CB8AC3E}">
        <p14:creationId xmlns:p14="http://schemas.microsoft.com/office/powerpoint/2010/main" val="10930423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681</Words>
  <Application>Microsoft Macintosh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   Agenda</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ssa400</dc:creator>
  <cp:lastModifiedBy>huang Felix</cp:lastModifiedBy>
  <cp:revision>2</cp:revision>
  <dcterms:created xsi:type="dcterms:W3CDTF">2023-03-21T01:42:18Z</dcterms:created>
  <dcterms:modified xsi:type="dcterms:W3CDTF">2023-03-21T06:20:30Z</dcterms:modified>
</cp:coreProperties>
</file>