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2" r:id="rId6"/>
    <p:sldId id="283" r:id="rId7"/>
    <p:sldId id="284" r:id="rId8"/>
    <p:sldId id="285" r:id="rId9"/>
    <p:sldId id="286" r:id="rId10"/>
    <p:sldId id="287" r:id="rId11"/>
    <p:sldId id="261" r:id="rId12"/>
    <p:sldId id="288" r:id="rId13"/>
    <p:sldId id="269" r:id="rId14"/>
    <p:sldId id="289" r:id="rId15"/>
    <p:sldId id="272"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580"/>
    <p:restoredTop sz="94681"/>
  </p:normalViewPr>
  <p:slideViewPr>
    <p:cSldViewPr snapToGrid="0" snapToObjects="1" showGuides="1">
      <p:cViewPr>
        <p:scale>
          <a:sx n="85" d="100"/>
          <a:sy n="85" d="100"/>
        </p:scale>
        <p:origin x="144" y="110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3/19/23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altLang="zh-CN" sz="2500" dirty="0">
                <a:solidFill>
                  <a:srgbClr val="FF6600"/>
                </a:solidFill>
              </a:rPr>
              <a:t>19</a:t>
            </a:r>
            <a:r>
              <a:rPr lang="en-US" sz="2500" dirty="0">
                <a:solidFill>
                  <a:srgbClr val="FF6600"/>
                </a:solidFill>
              </a:rPr>
              <a:t>-</a:t>
            </a:r>
            <a:r>
              <a:rPr lang="en-US" altLang="zh-CN" sz="2500" dirty="0">
                <a:solidFill>
                  <a:srgbClr val="FF6600"/>
                </a:solidFill>
              </a:rPr>
              <a:t>Mar</a:t>
            </a:r>
            <a:r>
              <a:rPr lang="en-US" sz="2500" dirty="0">
                <a:solidFill>
                  <a:srgbClr val="FF6600"/>
                </a:solidFill>
              </a:rPr>
              <a:t>-202</a:t>
            </a:r>
            <a:r>
              <a:rPr lang="en-US" altLang="zh-CN" sz="2500" dirty="0">
                <a:solidFill>
                  <a:srgbClr val="FF6600"/>
                </a:solidFill>
              </a:rPr>
              <a:t>3</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61586" y="4055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t>
            </a:r>
            <a:r>
              <a:rPr lang="en-US" altLang="zh-CN" sz="4400" b="1" dirty="0">
                <a:solidFill>
                  <a:schemeClr val="accent2"/>
                </a:solidFill>
                <a:latin typeface="+mj-lt"/>
              </a:rPr>
              <a:t>-</a:t>
            </a:r>
            <a:r>
              <a:rPr lang="zh-CN" altLang="en-US" sz="4400" b="1" dirty="0">
                <a:solidFill>
                  <a:schemeClr val="accent2"/>
                </a:solidFill>
                <a:latin typeface="+mj-lt"/>
              </a:rPr>
              <a:t> </a:t>
            </a:r>
            <a:r>
              <a:rPr lang="en-US" altLang="zh-CN" sz="4400" b="1" dirty="0">
                <a:solidFill>
                  <a:schemeClr val="accent2"/>
                </a:solidFill>
                <a:latin typeface="+mj-lt"/>
              </a:rPr>
              <a:t>Time</a:t>
            </a:r>
            <a:r>
              <a:rPr lang="zh-CN" altLang="en-US" sz="4400" b="1" dirty="0">
                <a:solidFill>
                  <a:schemeClr val="accent2"/>
                </a:solidFill>
                <a:latin typeface="+mj-lt"/>
              </a:rPr>
              <a:t> </a:t>
            </a:r>
            <a:r>
              <a:rPr lang="en-US" altLang="zh-CN" sz="4400" b="1" dirty="0">
                <a:solidFill>
                  <a:schemeClr val="accent2"/>
                </a:solidFill>
                <a:latin typeface="+mj-lt"/>
              </a:rPr>
              <a:t>Series</a:t>
            </a:r>
            <a:endParaRPr lang="en-US" sz="4400" b="1" dirty="0">
              <a:solidFill>
                <a:schemeClr val="bg2">
                  <a:lumMod val="25000"/>
                </a:schemeClr>
              </a:solidFill>
              <a:latin typeface="+mj-lt"/>
            </a:endParaRPr>
          </a:p>
        </p:txBody>
      </p:sp>
      <p:pic>
        <p:nvPicPr>
          <p:cNvPr id="5" name="Picture 4" descr="Chart, waterfall chart&#10;&#10;Description automatically generated">
            <a:extLst>
              <a:ext uri="{FF2B5EF4-FFF2-40B4-BE49-F238E27FC236}">
                <a16:creationId xmlns:a16="http://schemas.microsoft.com/office/drawing/2014/main" id="{334EF35D-3D45-7600-5882-7201AD281D3B}"/>
              </a:ext>
            </a:extLst>
          </p:cNvPr>
          <p:cNvPicPr>
            <a:picLocks noChangeAspect="1"/>
          </p:cNvPicPr>
          <p:nvPr/>
        </p:nvPicPr>
        <p:blipFill rotWithShape="1">
          <a:blip r:embed="rId2"/>
          <a:srcRect l="7104" t="8612" r="9460" b="2057"/>
          <a:stretch/>
        </p:blipFill>
        <p:spPr>
          <a:xfrm>
            <a:off x="762000" y="1424880"/>
            <a:ext cx="5103343" cy="5433120"/>
          </a:xfrm>
          <a:prstGeom prst="rect">
            <a:avLst/>
          </a:prstGeom>
        </p:spPr>
      </p:pic>
      <p:pic>
        <p:nvPicPr>
          <p:cNvPr id="9" name="Picture 8" descr="Chart, waterfall chart&#10;&#10;Description automatically generated">
            <a:extLst>
              <a:ext uri="{FF2B5EF4-FFF2-40B4-BE49-F238E27FC236}">
                <a16:creationId xmlns:a16="http://schemas.microsoft.com/office/drawing/2014/main" id="{28469085-ADF5-5D5C-1E40-8D4482185242}"/>
              </a:ext>
            </a:extLst>
          </p:cNvPr>
          <p:cNvPicPr>
            <a:picLocks noChangeAspect="1"/>
          </p:cNvPicPr>
          <p:nvPr/>
        </p:nvPicPr>
        <p:blipFill rotWithShape="1">
          <a:blip r:embed="rId3"/>
          <a:srcRect l="8036" t="8806" r="9488"/>
          <a:stretch/>
        </p:blipFill>
        <p:spPr>
          <a:xfrm>
            <a:off x="6157586" y="1424880"/>
            <a:ext cx="5103343" cy="5433120"/>
          </a:xfrm>
          <a:prstGeom prst="rect">
            <a:avLst/>
          </a:prstGeom>
        </p:spPr>
      </p:pic>
    </p:spTree>
    <p:extLst>
      <p:ext uri="{BB962C8B-B14F-4D97-AF65-F5344CB8AC3E}">
        <p14:creationId xmlns:p14="http://schemas.microsoft.com/office/powerpoint/2010/main" val="295455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solidFill>
                  <a:schemeClr val="accent2"/>
                </a:solidFill>
                <a:latin typeface="+mj-lt"/>
              </a:rPr>
              <a:t>Customer</a:t>
            </a:r>
            <a:r>
              <a:rPr lang="zh-CN" altLang="en-US" sz="4400" dirty="0">
                <a:solidFill>
                  <a:schemeClr val="accent2"/>
                </a:solidFill>
                <a:latin typeface="+mj-lt"/>
              </a:rPr>
              <a:t> </a:t>
            </a:r>
            <a:r>
              <a:rPr lang="en-US" altLang="zh-CN" sz="4400" dirty="0">
                <a:solidFill>
                  <a:schemeClr val="accent2"/>
                </a:solidFill>
                <a:latin typeface="+mj-lt"/>
              </a:rPr>
              <a:t>Analysis</a:t>
            </a:r>
            <a:endParaRPr lang="en-US" sz="4400" dirty="0">
              <a:solidFill>
                <a:schemeClr val="accent2"/>
              </a:solidFill>
              <a:latin typeface="+mj-lt"/>
            </a:endParaRPr>
          </a:p>
        </p:txBody>
      </p:sp>
      <p:pic>
        <p:nvPicPr>
          <p:cNvPr id="5" name="Picture 4" descr="Chart, histogram&#10;&#10;Description automatically generated">
            <a:extLst>
              <a:ext uri="{FF2B5EF4-FFF2-40B4-BE49-F238E27FC236}">
                <a16:creationId xmlns:a16="http://schemas.microsoft.com/office/drawing/2014/main" id="{106B1150-3094-B170-B234-D3328EE34605}"/>
              </a:ext>
            </a:extLst>
          </p:cNvPr>
          <p:cNvPicPr>
            <a:picLocks noChangeAspect="1"/>
          </p:cNvPicPr>
          <p:nvPr/>
        </p:nvPicPr>
        <p:blipFill rotWithShape="1">
          <a:blip r:embed="rId2"/>
          <a:srcRect l="6507" t="7811" r="8534" b="6327"/>
          <a:stretch/>
        </p:blipFill>
        <p:spPr>
          <a:xfrm>
            <a:off x="234778" y="1479884"/>
            <a:ext cx="5449330" cy="5378116"/>
          </a:xfrm>
          <a:prstGeom prst="rect">
            <a:avLst/>
          </a:prstGeom>
        </p:spPr>
      </p:pic>
      <p:pic>
        <p:nvPicPr>
          <p:cNvPr id="9" name="Picture 8" descr="Chart, histogram&#10;&#10;Description automatically generated">
            <a:extLst>
              <a:ext uri="{FF2B5EF4-FFF2-40B4-BE49-F238E27FC236}">
                <a16:creationId xmlns:a16="http://schemas.microsoft.com/office/drawing/2014/main" id="{C84422CE-609D-135F-2DB8-38D6FA0C5FBC}"/>
              </a:ext>
            </a:extLst>
          </p:cNvPr>
          <p:cNvPicPr>
            <a:picLocks noChangeAspect="1"/>
          </p:cNvPicPr>
          <p:nvPr/>
        </p:nvPicPr>
        <p:blipFill rotWithShape="1">
          <a:blip r:embed="rId3"/>
          <a:srcRect l="6709" t="7676" r="9398" b="7223"/>
          <a:stretch/>
        </p:blipFill>
        <p:spPr>
          <a:xfrm>
            <a:off x="6507892" y="1479884"/>
            <a:ext cx="5449330" cy="5378116"/>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solidFill>
                  <a:schemeClr val="accent2"/>
                </a:solidFill>
                <a:latin typeface="+mj-lt"/>
              </a:rPr>
              <a:t>Customer</a:t>
            </a:r>
            <a:r>
              <a:rPr lang="zh-CN" altLang="en-US" sz="4400" dirty="0">
                <a:solidFill>
                  <a:schemeClr val="accent2"/>
                </a:solidFill>
                <a:latin typeface="+mj-lt"/>
              </a:rPr>
              <a:t> </a:t>
            </a:r>
            <a:r>
              <a:rPr lang="en-US" altLang="zh-CN" sz="4400" dirty="0">
                <a:solidFill>
                  <a:schemeClr val="accent2"/>
                </a:solidFill>
                <a:latin typeface="+mj-lt"/>
              </a:rPr>
              <a:t>Analysis</a:t>
            </a:r>
            <a:endParaRPr lang="en-US" sz="4400" dirty="0">
              <a:solidFill>
                <a:schemeClr val="accent2"/>
              </a:solidFill>
              <a:latin typeface="+mj-lt"/>
            </a:endParaRPr>
          </a:p>
        </p:txBody>
      </p:sp>
      <p:pic>
        <p:nvPicPr>
          <p:cNvPr id="3" name="Picture 2" descr="Chart, bar chart, waterfall chart&#10;&#10;Description automatically generated">
            <a:extLst>
              <a:ext uri="{FF2B5EF4-FFF2-40B4-BE49-F238E27FC236}">
                <a16:creationId xmlns:a16="http://schemas.microsoft.com/office/drawing/2014/main" id="{B93BA5CC-ABD8-E3DB-0B0E-EDEC070EC8CB}"/>
              </a:ext>
            </a:extLst>
          </p:cNvPr>
          <p:cNvPicPr>
            <a:picLocks noChangeAspect="1"/>
          </p:cNvPicPr>
          <p:nvPr/>
        </p:nvPicPr>
        <p:blipFill rotWithShape="1">
          <a:blip r:embed="rId2"/>
          <a:srcRect l="5536" t="7306" r="9027" b="6709"/>
          <a:stretch/>
        </p:blipFill>
        <p:spPr>
          <a:xfrm>
            <a:off x="99934" y="1678131"/>
            <a:ext cx="5771213" cy="4827601"/>
          </a:xfrm>
          <a:prstGeom prst="rect">
            <a:avLst/>
          </a:prstGeom>
        </p:spPr>
      </p:pic>
      <p:pic>
        <p:nvPicPr>
          <p:cNvPr id="6" name="Picture 5" descr="Chart, histogram&#10;&#10;Description automatically generated">
            <a:extLst>
              <a:ext uri="{FF2B5EF4-FFF2-40B4-BE49-F238E27FC236}">
                <a16:creationId xmlns:a16="http://schemas.microsoft.com/office/drawing/2014/main" id="{7B2E6006-07FB-B509-C3A3-B8C468954CF9}"/>
              </a:ext>
            </a:extLst>
          </p:cNvPr>
          <p:cNvPicPr>
            <a:picLocks noChangeAspect="1"/>
          </p:cNvPicPr>
          <p:nvPr/>
        </p:nvPicPr>
        <p:blipFill rotWithShape="1">
          <a:blip r:embed="rId3"/>
          <a:srcRect l="6412" t="7853" r="9246" b="6435"/>
          <a:stretch/>
        </p:blipFill>
        <p:spPr>
          <a:xfrm>
            <a:off x="6320853" y="1678131"/>
            <a:ext cx="5771213" cy="4827601"/>
          </a:xfrm>
          <a:prstGeom prst="rect">
            <a:avLst/>
          </a:prstGeom>
        </p:spPr>
      </p:pic>
    </p:spTree>
    <p:extLst>
      <p:ext uri="{BB962C8B-B14F-4D97-AF65-F5344CB8AC3E}">
        <p14:creationId xmlns:p14="http://schemas.microsoft.com/office/powerpoint/2010/main" val="3326721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930E44-842B-1C4A-8E15-743CEE6E3FD1}"/>
              </a:ext>
            </a:extLst>
          </p:cNvPr>
          <p:cNvSpPr txBox="1"/>
          <p:nvPr/>
        </p:nvSpPr>
        <p:spPr>
          <a:xfrm>
            <a:off x="3528593" y="7090594"/>
            <a:ext cx="2750517"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t>Customers who have taken at least 5</a:t>
            </a:r>
          </a:p>
          <a:p>
            <a:r>
              <a:rPr lang="en-US" sz="1600" dirty="0"/>
              <a:t>      rides of the same cab      </a:t>
            </a:r>
          </a:p>
          <a:p>
            <a:r>
              <a:rPr lang="en-US" sz="1600" dirty="0"/>
              <a:t>      company is considered    </a:t>
            </a:r>
          </a:p>
          <a:p>
            <a:r>
              <a:rPr lang="en-US" sz="1600" dirty="0"/>
              <a:t>      for the viz1</a:t>
            </a:r>
          </a:p>
          <a:p>
            <a:endParaRPr lang="en-US" sz="1600" dirty="0"/>
          </a:p>
          <a:p>
            <a:pPr marL="285750" indent="-285750">
              <a:buFont typeface="Arial" panose="020B0604020202020204" pitchFamily="34" charset="0"/>
              <a:buChar char="•"/>
            </a:pPr>
            <a:r>
              <a:rPr lang="en-US" sz="1600" dirty="0"/>
              <a:t>In Viz 2,only those customers considered who have taken at least 10 rides of the same cab company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Clearly in both the segments Yellow cab is far better than Pink cab.</a:t>
            </a:r>
          </a:p>
          <a:p>
            <a:r>
              <a:rPr lang="en-US" sz="1600" dirty="0"/>
              <a:t>      Which shows Yellow cab is      </a:t>
            </a:r>
          </a:p>
          <a:p>
            <a:r>
              <a:rPr lang="en-US" sz="1600" dirty="0"/>
              <a:t>      able to retain their    </a:t>
            </a:r>
          </a:p>
          <a:p>
            <a:r>
              <a:rPr lang="en-US" sz="1600" dirty="0"/>
              <a:t>      customers well as    </a:t>
            </a:r>
          </a:p>
          <a:p>
            <a:r>
              <a:rPr lang="en-US" sz="1600" dirty="0"/>
              <a:t>      compared to Pink cab.</a:t>
            </a:r>
          </a:p>
          <a:p>
            <a:pPr marL="285750" indent="-285750">
              <a:buFont typeface="Arial" panose="020B0604020202020204" pitchFamily="34" charset="0"/>
              <a:buChar char="•"/>
            </a:pPr>
            <a:endParaRPr lang="en-US" sz="1600" dirty="0"/>
          </a:p>
          <a:p>
            <a:r>
              <a:rPr lang="en-US" sz="1600" dirty="0"/>
              <a:t>      </a:t>
            </a:r>
          </a:p>
        </p:txBody>
      </p:sp>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Customer Retention</a:t>
            </a:r>
          </a:p>
        </p:txBody>
      </p:sp>
      <p:pic>
        <p:nvPicPr>
          <p:cNvPr id="5" name="Picture 4" descr="Chart, histogram&#10;&#10;Description automatically generated">
            <a:extLst>
              <a:ext uri="{FF2B5EF4-FFF2-40B4-BE49-F238E27FC236}">
                <a16:creationId xmlns:a16="http://schemas.microsoft.com/office/drawing/2014/main" id="{5992F249-1AB0-1A88-88ED-27B2167B1668}"/>
              </a:ext>
            </a:extLst>
          </p:cNvPr>
          <p:cNvPicPr>
            <a:picLocks noChangeAspect="1"/>
          </p:cNvPicPr>
          <p:nvPr/>
        </p:nvPicPr>
        <p:blipFill>
          <a:blip r:embed="rId2"/>
          <a:stretch>
            <a:fillRect/>
          </a:stretch>
        </p:blipFill>
        <p:spPr>
          <a:xfrm>
            <a:off x="6219334" y="1731073"/>
            <a:ext cx="5842000" cy="4381500"/>
          </a:xfrm>
          <a:prstGeom prst="rect">
            <a:avLst/>
          </a:prstGeom>
        </p:spPr>
      </p:pic>
      <p:pic>
        <p:nvPicPr>
          <p:cNvPr id="4" name="Picture 3" descr="Chart, histogram&#10;&#10;Description automatically generated">
            <a:extLst>
              <a:ext uri="{FF2B5EF4-FFF2-40B4-BE49-F238E27FC236}">
                <a16:creationId xmlns:a16="http://schemas.microsoft.com/office/drawing/2014/main" id="{351E8834-3937-C42A-27B0-3D4A04050665}"/>
              </a:ext>
            </a:extLst>
          </p:cNvPr>
          <p:cNvPicPr>
            <a:picLocks noChangeAspect="1"/>
          </p:cNvPicPr>
          <p:nvPr/>
        </p:nvPicPr>
        <p:blipFill>
          <a:blip r:embed="rId3"/>
          <a:stretch>
            <a:fillRect/>
          </a:stretch>
        </p:blipFill>
        <p:spPr>
          <a:xfrm>
            <a:off x="0" y="1731073"/>
            <a:ext cx="5842000" cy="4381500"/>
          </a:xfrm>
          <a:prstGeom prst="rect">
            <a:avLst/>
          </a:prstGeom>
        </p:spPr>
      </p:pic>
    </p:spTree>
    <p:extLst>
      <p:ext uri="{BB962C8B-B14F-4D97-AF65-F5344CB8AC3E}">
        <p14:creationId xmlns:p14="http://schemas.microsoft.com/office/powerpoint/2010/main" val="3036647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930E44-842B-1C4A-8E15-743CEE6E3FD1}"/>
              </a:ext>
            </a:extLst>
          </p:cNvPr>
          <p:cNvSpPr txBox="1"/>
          <p:nvPr/>
        </p:nvSpPr>
        <p:spPr>
          <a:xfrm>
            <a:off x="3528593" y="7090594"/>
            <a:ext cx="2750517"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t>Customers who have taken at least 5</a:t>
            </a:r>
          </a:p>
          <a:p>
            <a:r>
              <a:rPr lang="en-US" sz="1600" dirty="0"/>
              <a:t>      rides of the same cab      </a:t>
            </a:r>
          </a:p>
          <a:p>
            <a:r>
              <a:rPr lang="en-US" sz="1600" dirty="0"/>
              <a:t>      company is considered    </a:t>
            </a:r>
          </a:p>
          <a:p>
            <a:r>
              <a:rPr lang="en-US" sz="1600" dirty="0"/>
              <a:t>      for the viz1</a:t>
            </a:r>
          </a:p>
          <a:p>
            <a:endParaRPr lang="en-US" sz="1600" dirty="0"/>
          </a:p>
          <a:p>
            <a:pPr marL="285750" indent="-285750">
              <a:buFont typeface="Arial" panose="020B0604020202020204" pitchFamily="34" charset="0"/>
              <a:buChar char="•"/>
            </a:pPr>
            <a:r>
              <a:rPr lang="en-US" sz="1600" dirty="0"/>
              <a:t>In Viz 2,only those customers considered who have taken at least 10 rides of the same cab company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Clearly in both the segments Yellow cab is far better than Pink cab.</a:t>
            </a:r>
          </a:p>
          <a:p>
            <a:r>
              <a:rPr lang="en-US" sz="1600" dirty="0"/>
              <a:t>      Which shows Yellow cab is      </a:t>
            </a:r>
          </a:p>
          <a:p>
            <a:r>
              <a:rPr lang="en-US" sz="1600" dirty="0"/>
              <a:t>      able to retain their    </a:t>
            </a:r>
          </a:p>
          <a:p>
            <a:r>
              <a:rPr lang="en-US" sz="1600" dirty="0"/>
              <a:t>      customers well as    </a:t>
            </a:r>
          </a:p>
          <a:p>
            <a:r>
              <a:rPr lang="en-US" sz="1600" dirty="0"/>
              <a:t>      compared to Pink cab.</a:t>
            </a:r>
          </a:p>
          <a:p>
            <a:pPr marL="285750" indent="-285750">
              <a:buFont typeface="Arial" panose="020B0604020202020204" pitchFamily="34" charset="0"/>
              <a:buChar char="•"/>
            </a:pPr>
            <a:endParaRPr lang="en-US" sz="1600" dirty="0"/>
          </a:p>
          <a:p>
            <a:r>
              <a:rPr lang="en-US" sz="1600" dirty="0"/>
              <a:t>      </a:t>
            </a:r>
          </a:p>
        </p:txBody>
      </p:sp>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accent2"/>
                </a:solidFill>
                <a:latin typeface="+mj-lt"/>
              </a:rPr>
              <a:t>Market</a:t>
            </a:r>
            <a:r>
              <a:rPr lang="zh-CN" altLang="en-US" sz="4400" b="1" dirty="0">
                <a:solidFill>
                  <a:schemeClr val="accent2"/>
                </a:solidFill>
                <a:latin typeface="+mj-lt"/>
              </a:rPr>
              <a:t> </a:t>
            </a:r>
            <a:r>
              <a:rPr lang="en-US" altLang="zh-CN" sz="4400" b="1" dirty="0">
                <a:solidFill>
                  <a:schemeClr val="accent2"/>
                </a:solidFill>
                <a:latin typeface="+mj-lt"/>
              </a:rPr>
              <a:t>Share</a:t>
            </a:r>
            <a:endParaRPr lang="en-US" sz="4400" b="1" dirty="0">
              <a:solidFill>
                <a:schemeClr val="accent2"/>
              </a:solidFill>
              <a:latin typeface="+mj-lt"/>
            </a:endParaRPr>
          </a:p>
        </p:txBody>
      </p:sp>
      <p:pic>
        <p:nvPicPr>
          <p:cNvPr id="4" name="Picture 3" descr="Chart, bar chart&#10;&#10;Description automatically generated">
            <a:extLst>
              <a:ext uri="{FF2B5EF4-FFF2-40B4-BE49-F238E27FC236}">
                <a16:creationId xmlns:a16="http://schemas.microsoft.com/office/drawing/2014/main" id="{A9578F4C-E843-D242-4684-FC4FD1062B29}"/>
              </a:ext>
            </a:extLst>
          </p:cNvPr>
          <p:cNvPicPr>
            <a:picLocks noChangeAspect="1"/>
          </p:cNvPicPr>
          <p:nvPr/>
        </p:nvPicPr>
        <p:blipFill>
          <a:blip r:embed="rId2"/>
          <a:stretch>
            <a:fillRect/>
          </a:stretch>
        </p:blipFill>
        <p:spPr>
          <a:xfrm>
            <a:off x="0" y="1370179"/>
            <a:ext cx="8692787" cy="5487821"/>
          </a:xfrm>
          <a:prstGeom prst="rect">
            <a:avLst/>
          </a:prstGeom>
        </p:spPr>
      </p:pic>
      <p:pic>
        <p:nvPicPr>
          <p:cNvPr id="3" name="Picture 2" descr="Table&#10;&#10;Description automatically generated">
            <a:extLst>
              <a:ext uri="{FF2B5EF4-FFF2-40B4-BE49-F238E27FC236}">
                <a16:creationId xmlns:a16="http://schemas.microsoft.com/office/drawing/2014/main" id="{51961A4C-95C7-5E55-2240-79644185BAA0}"/>
              </a:ext>
            </a:extLst>
          </p:cNvPr>
          <p:cNvPicPr>
            <a:picLocks noChangeAspect="1"/>
          </p:cNvPicPr>
          <p:nvPr/>
        </p:nvPicPr>
        <p:blipFill>
          <a:blip r:embed="rId3"/>
          <a:stretch>
            <a:fillRect/>
          </a:stretch>
        </p:blipFill>
        <p:spPr>
          <a:xfrm>
            <a:off x="8263890" y="3166932"/>
            <a:ext cx="3168650" cy="1919806"/>
          </a:xfrm>
          <a:prstGeom prst="rect">
            <a:avLst/>
          </a:prstGeom>
        </p:spPr>
      </p:pic>
    </p:spTree>
    <p:extLst>
      <p:ext uri="{BB962C8B-B14F-4D97-AF65-F5344CB8AC3E}">
        <p14:creationId xmlns:p14="http://schemas.microsoft.com/office/powerpoint/2010/main" val="427622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5509200"/>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a:t>
            </a:r>
            <a:r>
              <a:rPr lang="en-US" sz="1600" dirty="0"/>
              <a:t>Yellow cab has higher customer reach </a:t>
            </a:r>
            <a:r>
              <a:rPr lang="en-US" altLang="zh-CN" sz="1600" dirty="0"/>
              <a:t>all</a:t>
            </a:r>
            <a:r>
              <a:rPr lang="en-US" sz="1600" dirty="0"/>
              <a:t> </a:t>
            </a:r>
            <a:r>
              <a:rPr lang="en-US" altLang="zh-CN" sz="1600" dirty="0"/>
              <a:t>19</a:t>
            </a:r>
            <a:r>
              <a:rPr lang="en-US" sz="1600" dirty="0"/>
              <a:t> cities. We have also observed that Yellow cab is doing good in covering other cab users as compared to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altLang="zh-CN" sz="1600" b="1" dirty="0"/>
              <a:t>Pricing</a:t>
            </a:r>
            <a:r>
              <a:rPr lang="en-US" altLang="zh-CN" sz="1600" dirty="0"/>
              <a:t>:</a:t>
            </a:r>
            <a:r>
              <a:rPr lang="zh-CN" altLang="en-US" sz="1600" dirty="0"/>
              <a:t> </a:t>
            </a:r>
            <a:r>
              <a:rPr lang="en-US" altLang="zh-CN" sz="1600" dirty="0"/>
              <a:t>Yellow</a:t>
            </a:r>
            <a:r>
              <a:rPr lang="zh-CN" altLang="en-US" sz="1600" dirty="0"/>
              <a:t> </a:t>
            </a:r>
            <a:r>
              <a:rPr lang="en-US" altLang="zh-CN" sz="1600" dirty="0"/>
              <a:t>Cab</a:t>
            </a:r>
            <a:r>
              <a:rPr lang="zh-CN" altLang="en-US" sz="1600" dirty="0"/>
              <a:t> </a:t>
            </a:r>
            <a:r>
              <a:rPr lang="en-US" altLang="zh-CN" sz="1600" dirty="0"/>
              <a:t>has</a:t>
            </a:r>
            <a:r>
              <a:rPr lang="zh-CN" altLang="en-US" sz="1600" dirty="0"/>
              <a:t> </a:t>
            </a:r>
            <a:r>
              <a:rPr lang="en-US" altLang="zh-CN" sz="1600" dirty="0"/>
              <a:t>a</a:t>
            </a:r>
            <a:r>
              <a:rPr lang="zh-CN" altLang="en-US" sz="1600" dirty="0"/>
              <a:t> </a:t>
            </a:r>
            <a:r>
              <a:rPr lang="en-US" altLang="zh-CN" sz="1600" dirty="0"/>
              <a:t>better</a:t>
            </a:r>
            <a:r>
              <a:rPr lang="zh-CN" altLang="en-US" sz="1600" dirty="0"/>
              <a:t> </a:t>
            </a:r>
            <a:r>
              <a:rPr lang="en-US" altLang="zh-CN" sz="1600" dirty="0"/>
              <a:t>pricing</a:t>
            </a:r>
            <a:r>
              <a:rPr lang="zh-CN" altLang="en-US" sz="1600" dirty="0"/>
              <a:t> </a:t>
            </a:r>
            <a:r>
              <a:rPr lang="en-US" altLang="zh-CN" sz="1600" dirty="0"/>
              <a:t>strategy,</a:t>
            </a:r>
            <a:r>
              <a:rPr lang="zh-CN" altLang="en-US" sz="1600" dirty="0"/>
              <a:t> </a:t>
            </a:r>
            <a:r>
              <a:rPr lang="en-US" altLang="zh-CN" sz="1600" dirty="0"/>
              <a:t>we</a:t>
            </a:r>
            <a:r>
              <a:rPr lang="zh-CN" altLang="en-US" sz="1600" dirty="0"/>
              <a:t> </a:t>
            </a:r>
            <a:r>
              <a:rPr lang="en-US" altLang="zh-CN" sz="1600" dirty="0"/>
              <a:t>observed</a:t>
            </a:r>
            <a:r>
              <a:rPr lang="zh-CN" altLang="en-US" sz="1600" dirty="0"/>
              <a:t> </a:t>
            </a:r>
            <a:r>
              <a:rPr lang="en-US" altLang="zh-CN" sz="1600" dirty="0"/>
              <a:t>price</a:t>
            </a:r>
            <a:r>
              <a:rPr lang="zh-CN" altLang="en-US" sz="1600" dirty="0"/>
              <a:t> </a:t>
            </a:r>
            <a:r>
              <a:rPr lang="en-US" altLang="zh-CN" sz="1600" dirty="0"/>
              <a:t>distribution</a:t>
            </a:r>
            <a:r>
              <a:rPr lang="zh-CN" altLang="en-US" sz="1600" dirty="0"/>
              <a:t> </a:t>
            </a:r>
            <a:r>
              <a:rPr lang="en-US" altLang="zh-CN" sz="1600" dirty="0"/>
              <a:t>for</a:t>
            </a:r>
            <a:r>
              <a:rPr lang="zh-CN" altLang="en-US" sz="1600" dirty="0"/>
              <a:t> </a:t>
            </a:r>
            <a:r>
              <a:rPr lang="en-US" altLang="zh-CN" sz="1600" dirty="0"/>
              <a:t>Yellow</a:t>
            </a:r>
            <a:r>
              <a:rPr lang="zh-CN" altLang="en-US" sz="1600" dirty="0"/>
              <a:t> </a:t>
            </a:r>
            <a:r>
              <a:rPr lang="en-US" altLang="zh-CN" sz="1600" dirty="0"/>
              <a:t>Cab</a:t>
            </a:r>
            <a:r>
              <a:rPr lang="zh-CN" altLang="en-US" sz="1600" dirty="0"/>
              <a:t> </a:t>
            </a:r>
            <a:r>
              <a:rPr lang="en-US" altLang="zh-CN" sz="1600" dirty="0"/>
              <a:t>in</a:t>
            </a:r>
            <a:r>
              <a:rPr lang="zh-CN" altLang="en-US" sz="1600" dirty="0"/>
              <a:t> </a:t>
            </a:r>
            <a:r>
              <a:rPr lang="en-US" altLang="zh-CN" sz="1600" dirty="0"/>
              <a:t>different</a:t>
            </a:r>
            <a:r>
              <a:rPr lang="zh-CN" altLang="en-US" sz="1600" dirty="0"/>
              <a:t> </a:t>
            </a:r>
            <a:r>
              <a:rPr lang="en-US" altLang="zh-CN" sz="1600" dirty="0"/>
              <a:t>city</a:t>
            </a:r>
            <a:r>
              <a:rPr lang="zh-CN" altLang="en-US" sz="1600" dirty="0"/>
              <a:t> </a:t>
            </a:r>
            <a:r>
              <a:rPr lang="en-US" altLang="zh-CN" sz="1600" dirty="0"/>
              <a:t>and</a:t>
            </a:r>
            <a:r>
              <a:rPr lang="zh-CN" altLang="en-US" sz="1600" dirty="0"/>
              <a:t> </a:t>
            </a:r>
            <a:r>
              <a:rPr lang="en-US" altLang="zh-CN" sz="1600" dirty="0"/>
              <a:t>leads</a:t>
            </a:r>
            <a:r>
              <a:rPr lang="zh-CN" altLang="en-US" sz="1600" dirty="0"/>
              <a:t> </a:t>
            </a:r>
            <a:r>
              <a:rPr lang="en-US" altLang="zh-CN" sz="1600" dirty="0"/>
              <a:t>to</a:t>
            </a:r>
            <a:r>
              <a:rPr lang="zh-CN" altLang="en-US" sz="1600" dirty="0"/>
              <a:t> </a:t>
            </a:r>
            <a:r>
              <a:rPr lang="en-US" altLang="zh-CN" sz="1600" dirty="0"/>
              <a:t>better</a:t>
            </a:r>
            <a:r>
              <a:rPr lang="zh-CN" altLang="en-US" sz="1600" dirty="0"/>
              <a:t> </a:t>
            </a:r>
            <a:r>
              <a:rPr lang="en-US" altLang="zh-CN" sz="1600" dirty="0"/>
              <a:t>profit</a:t>
            </a:r>
          </a:p>
          <a:p>
            <a:endParaRPr lang="en-US" sz="1600" dirty="0"/>
          </a:p>
          <a:p>
            <a:pPr marL="285750" indent="-285750">
              <a:buFont typeface="Arial" panose="020B0604020202020204" pitchFamily="34" charset="0"/>
              <a:buChar char="•"/>
            </a:pPr>
            <a:r>
              <a:rPr lang="en-US" altLang="zh-CN" sz="1600" b="1" dirty="0"/>
              <a:t>Market</a:t>
            </a:r>
            <a:r>
              <a:rPr lang="zh-CN" altLang="en-US" sz="1600" b="1" dirty="0"/>
              <a:t> </a:t>
            </a:r>
            <a:r>
              <a:rPr lang="en-US" altLang="zh-CN" sz="1600" b="1" dirty="0"/>
              <a:t>Share</a:t>
            </a:r>
            <a:r>
              <a:rPr lang="en-US" altLang="zh-CN" sz="1600" dirty="0"/>
              <a:t>:</a:t>
            </a:r>
            <a:r>
              <a:rPr lang="zh-CN" altLang="en-US" sz="1600" dirty="0"/>
              <a:t>  </a:t>
            </a:r>
            <a:r>
              <a:rPr lang="en-US" altLang="zh-CN" sz="1600" dirty="0"/>
              <a:t>Yellow</a:t>
            </a:r>
            <a:r>
              <a:rPr lang="zh-CN" altLang="en-US" sz="1600" dirty="0"/>
              <a:t> </a:t>
            </a:r>
            <a:r>
              <a:rPr lang="en-US" altLang="zh-CN" sz="1600" dirty="0"/>
              <a:t>cab</a:t>
            </a:r>
            <a:r>
              <a:rPr lang="zh-CN" altLang="en-US" sz="1600" dirty="0"/>
              <a:t> </a:t>
            </a:r>
            <a:r>
              <a:rPr lang="en-US" altLang="zh-CN" sz="1600" dirty="0"/>
              <a:t>has</a:t>
            </a:r>
            <a:r>
              <a:rPr lang="zh-CN" altLang="en-US" sz="1600" dirty="0"/>
              <a:t> </a:t>
            </a:r>
            <a:r>
              <a:rPr lang="en-US" altLang="zh-CN" sz="1600" dirty="0"/>
              <a:t>a</a:t>
            </a:r>
            <a:r>
              <a:rPr lang="zh-CN" altLang="en-US" sz="1600" dirty="0"/>
              <a:t> </a:t>
            </a:r>
            <a:r>
              <a:rPr lang="en-US" altLang="zh-CN" sz="1600" dirty="0"/>
              <a:t>higher</a:t>
            </a:r>
            <a:r>
              <a:rPr lang="zh-CN" altLang="en-US" sz="1600" dirty="0"/>
              <a:t> </a:t>
            </a:r>
            <a:r>
              <a:rPr lang="en-US" altLang="zh-CN" sz="1600" dirty="0"/>
              <a:t>market share</a:t>
            </a:r>
            <a:r>
              <a:rPr lang="zh-CN" altLang="en-US" sz="1600" dirty="0"/>
              <a:t> </a:t>
            </a:r>
            <a:r>
              <a:rPr lang="en-US" altLang="zh-CN" sz="1600" dirty="0"/>
              <a:t>in</a:t>
            </a:r>
            <a:r>
              <a:rPr lang="zh-CN" altLang="en-US" sz="1600" dirty="0"/>
              <a:t> </a:t>
            </a:r>
            <a:r>
              <a:rPr lang="en-US" altLang="zh-CN" sz="1600" dirty="0"/>
              <a:t>all</a:t>
            </a:r>
            <a:r>
              <a:rPr lang="zh-CN" altLang="en-US" sz="1600" dirty="0"/>
              <a:t> </a:t>
            </a:r>
            <a:r>
              <a:rPr lang="en-US" altLang="zh-CN" sz="1600" dirty="0"/>
              <a:t>19</a:t>
            </a:r>
            <a:r>
              <a:rPr lang="zh-CN" altLang="en-US" sz="1600" dirty="0"/>
              <a:t> </a:t>
            </a:r>
            <a:r>
              <a:rPr lang="en-US" altLang="zh-CN" sz="1600" dirty="0"/>
              <a:t>cities.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 Retention: </a:t>
            </a:r>
            <a:r>
              <a:rPr lang="en-US" sz="1600" dirty="0"/>
              <a:t>we found that Yellow cab is doing far better than Pink cab in</a:t>
            </a:r>
            <a:r>
              <a:rPr lang="zh-CN" altLang="en-US" sz="1600" dirty="0"/>
              <a:t> </a:t>
            </a:r>
            <a:r>
              <a:rPr lang="en-US" altLang="zh-CN" sz="1600" dirty="0"/>
              <a:t>terms</a:t>
            </a:r>
            <a:r>
              <a:rPr lang="zh-CN" altLang="en-US" sz="1600" dirty="0"/>
              <a:t> </a:t>
            </a:r>
            <a:r>
              <a:rPr lang="en-US" altLang="zh-CN" sz="1600" dirty="0"/>
              <a:t>of</a:t>
            </a:r>
            <a:r>
              <a:rPr lang="zh-CN" altLang="en-US" sz="1600" dirty="0"/>
              <a:t> </a:t>
            </a:r>
            <a:r>
              <a:rPr lang="en-US" altLang="zh-CN" sz="1600" dirty="0"/>
              <a:t>customer</a:t>
            </a:r>
            <a:r>
              <a:rPr lang="zh-CN" altLang="en-US" sz="1600" dirty="0"/>
              <a:t> </a:t>
            </a:r>
            <a:r>
              <a:rPr lang="en-US" altLang="zh-CN" sz="1600" dirty="0"/>
              <a:t>retention</a:t>
            </a:r>
            <a:r>
              <a:rPr lang="en-US" sz="1600" dirty="0"/>
              <a:t>.</a:t>
            </a:r>
          </a:p>
          <a:p>
            <a:endParaRPr lang="en-US" sz="1600" dirty="0"/>
          </a:p>
          <a:p>
            <a:pPr marL="285750" indent="-285750">
              <a:buFont typeface="Arial" panose="020B0604020202020204" pitchFamily="34" charset="0"/>
              <a:buChar char="•"/>
            </a:pPr>
            <a:r>
              <a:rPr lang="en-US" sz="1600" b="1" dirty="0"/>
              <a:t>Age wise Reach : </a:t>
            </a:r>
            <a:r>
              <a:rPr lang="en-US" sz="1600" dirty="0"/>
              <a:t>Yellow cab has customer in all age group, and it’s been observed that it’s even popular in 60+ age group as equally as its in 18-25 age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Average Profit per KM: </a:t>
            </a:r>
            <a:r>
              <a:rPr lang="en-US" sz="1600" dirty="0"/>
              <a:t>Yellow cab’s average profit per KM is almost three times the average profit per KM of the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 in offering their services to all the three income class group (low, medium and high)</a:t>
            </a:r>
          </a:p>
          <a:p>
            <a:endParaRPr lang="en-US" sz="1600" dirty="0"/>
          </a:p>
          <a:p>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8D2088-885A-ADD5-A3EA-671571DDCB5E}"/>
              </a:ext>
            </a:extLst>
          </p:cNvPr>
          <p:cNvSpPr txBox="1"/>
          <p:nvPr/>
        </p:nvSpPr>
        <p:spPr>
          <a:xfrm>
            <a:off x="6949440" y="6077634"/>
            <a:ext cx="6103620" cy="369332"/>
          </a:xfrm>
          <a:prstGeom prst="rect">
            <a:avLst/>
          </a:prstGeom>
          <a:noFill/>
        </p:spPr>
        <p:txBody>
          <a:bodyPr wrap="square">
            <a:spAutoFit/>
          </a:bodyPr>
          <a:lstStyle/>
          <a:p>
            <a:r>
              <a:rPr lang="en-US" altLang="zh-CN" sz="1800" dirty="0">
                <a:solidFill>
                  <a:srgbClr val="FF6600"/>
                </a:solidFill>
              </a:rPr>
              <a:t>Felix</a:t>
            </a:r>
            <a:r>
              <a:rPr lang="zh-CN" altLang="en-US" sz="1800" dirty="0">
                <a:solidFill>
                  <a:srgbClr val="FF6600"/>
                </a:solidFill>
              </a:rPr>
              <a:t> </a:t>
            </a:r>
            <a:r>
              <a:rPr lang="en-US" altLang="zh-CN" sz="1800" dirty="0">
                <a:solidFill>
                  <a:srgbClr val="FF6600"/>
                </a:solidFill>
              </a:rPr>
              <a:t>Huang</a:t>
            </a:r>
            <a:endParaRPr lang="en-US" sz="1800" dirty="0">
              <a:solidFill>
                <a:srgbClr val="FF6600"/>
              </a:solidFill>
            </a:endParaRPr>
          </a:p>
        </p:txBody>
      </p:sp>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altLang="zh-CN" sz="1800" dirty="0"/>
              <a:t>G2M</a:t>
            </a:r>
            <a:r>
              <a:rPr lang="en-US" sz="1800" dirty="0"/>
              <a:t>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a:t>
            </a:r>
            <a:r>
              <a:rPr lang="en-US" altLang="zh-CN" sz="1800" dirty="0"/>
              <a:t>G2M</a:t>
            </a:r>
            <a:r>
              <a:rPr lang="zh-CN" altLang="en-US" sz="1800" dirty="0"/>
              <a:t> </a:t>
            </a:r>
            <a:r>
              <a:rPr lang="en-US" altLang="zh-CN" sz="1800" dirty="0"/>
              <a:t>Investment</a:t>
            </a:r>
            <a:r>
              <a:rPr lang="en-US" sz="1800" dirty="0"/>
              <a:t> firm in identifying the right company for making investment.</a:t>
            </a:r>
          </a:p>
          <a:p>
            <a:endParaRPr lang="en-US" sz="1800" dirty="0"/>
          </a:p>
          <a:p>
            <a:pPr marL="0" indent="0">
              <a:buNone/>
            </a:pPr>
            <a:endParaRPr lang="en-US" sz="1800" dirty="0"/>
          </a:p>
          <a:p>
            <a:pPr marL="0" indent="0">
              <a:buNone/>
            </a:pPr>
            <a:r>
              <a:rPr lang="en-US" sz="1800" dirty="0"/>
              <a:t>The analysis has been divided into four parts: </a:t>
            </a:r>
          </a:p>
          <a:p>
            <a:r>
              <a:rPr lang="en-US" sz="1800" dirty="0"/>
              <a:t>Data Understanding </a:t>
            </a:r>
          </a:p>
          <a:p>
            <a:r>
              <a:rPr lang="en-US" altLang="zh-CN" sz="1800" dirty="0"/>
              <a:t>EDA</a:t>
            </a:r>
            <a:r>
              <a:rPr lang="zh-CN" altLang="en-US" sz="1800" dirty="0"/>
              <a:t> </a:t>
            </a:r>
            <a:r>
              <a:rPr lang="en-US" altLang="zh-CN" sz="1800" dirty="0"/>
              <a:t>to</a:t>
            </a:r>
            <a:r>
              <a:rPr lang="en-US" sz="1800" dirty="0"/>
              <a:t>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355312"/>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24 Features( including 9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a:t>
            </a:r>
            <a:r>
              <a:rPr lang="zh-CN" altLang="en-US" dirty="0"/>
              <a:t> </a:t>
            </a:r>
            <a:r>
              <a:rPr lang="en-US" altLang="zh-CN" dirty="0"/>
              <a:t>440,098</a:t>
            </a:r>
            <a:endParaRPr lang="en-CA" altLang="zh-CN" dirty="0"/>
          </a:p>
          <a:p>
            <a:pPr marL="285750" indent="-285750">
              <a:buFont typeface="Arial" panose="020B0604020202020204" pitchFamily="34" charset="0"/>
              <a:buChar char="•"/>
            </a:pPr>
            <a:r>
              <a:rPr lang="en-US" altLang="zh-CN" dirty="0"/>
              <a:t>Total</a:t>
            </a:r>
            <a:r>
              <a:rPr lang="zh-CN" altLang="en-US" dirty="0"/>
              <a:t> </a:t>
            </a:r>
            <a:r>
              <a:rPr lang="en-US" altLang="zh-CN" dirty="0"/>
              <a:t>Nulls:</a:t>
            </a:r>
            <a:r>
              <a:rPr lang="zh-CN" altLang="en-US" dirty="0"/>
              <a:t> </a:t>
            </a:r>
            <a:r>
              <a:rPr lang="en-US" altLang="zh-CN" dirty="0"/>
              <a:t>80,706</a:t>
            </a:r>
            <a:endParaRPr lang="en-US" dirty="0"/>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6599240" y="1543521"/>
            <a:ext cx="4983960" cy="2545492"/>
            <a:chOff x="1702411" y="3452991"/>
            <a:chExt cx="5331548"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331548" cy="1602250"/>
              <a:chOff x="1702411" y="4026102"/>
              <a:chExt cx="5331548"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327290" y="4037296"/>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283478"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13525" y="4459268"/>
              <a:ext cx="989289" cy="1295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10" name="Picture 9" descr="Chart, bar chart&#10;&#10;Description automatically generated">
            <a:extLst>
              <a:ext uri="{FF2B5EF4-FFF2-40B4-BE49-F238E27FC236}">
                <a16:creationId xmlns:a16="http://schemas.microsoft.com/office/drawing/2014/main" id="{5AA6FC10-118D-29F1-440B-C598FC54F701}"/>
              </a:ext>
            </a:extLst>
          </p:cNvPr>
          <p:cNvPicPr>
            <a:picLocks noChangeAspect="1"/>
          </p:cNvPicPr>
          <p:nvPr/>
        </p:nvPicPr>
        <p:blipFill>
          <a:blip r:embed="rId2"/>
          <a:stretch>
            <a:fillRect/>
          </a:stretch>
        </p:blipFill>
        <p:spPr>
          <a:xfrm>
            <a:off x="0" y="2229757"/>
            <a:ext cx="12192000" cy="4064000"/>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19A86BCA-D8C2-7A99-06CA-AB7CA1D02345}"/>
              </a:ext>
            </a:extLst>
          </p:cNvPr>
          <p:cNvPicPr>
            <a:picLocks noChangeAspect="1"/>
          </p:cNvPicPr>
          <p:nvPr/>
        </p:nvPicPr>
        <p:blipFill>
          <a:blip r:embed="rId2"/>
          <a:stretch>
            <a:fillRect/>
          </a:stretch>
        </p:blipFill>
        <p:spPr>
          <a:xfrm>
            <a:off x="358215" y="895356"/>
            <a:ext cx="5947992" cy="5947992"/>
          </a:xfrm>
          <a:prstGeom prst="rect">
            <a:avLst/>
          </a:prstGeom>
        </p:spPr>
      </p:pic>
      <p:pic>
        <p:nvPicPr>
          <p:cNvPr id="8" name="Picture 7" descr="Chart, bar chart, histogram&#10;&#10;Description automatically generated">
            <a:extLst>
              <a:ext uri="{FF2B5EF4-FFF2-40B4-BE49-F238E27FC236}">
                <a16:creationId xmlns:a16="http://schemas.microsoft.com/office/drawing/2014/main" id="{1139505E-6C90-5D09-B922-8BA47BDAA3AD}"/>
              </a:ext>
            </a:extLst>
          </p:cNvPr>
          <p:cNvPicPr>
            <a:picLocks noChangeAspect="1"/>
          </p:cNvPicPr>
          <p:nvPr/>
        </p:nvPicPr>
        <p:blipFill>
          <a:blip r:embed="rId3"/>
          <a:stretch>
            <a:fillRect/>
          </a:stretch>
        </p:blipFill>
        <p:spPr>
          <a:xfrm>
            <a:off x="6306206" y="895355"/>
            <a:ext cx="5962645" cy="5962645"/>
          </a:xfrm>
          <a:prstGeom prst="rect">
            <a:avLst/>
          </a:prstGeom>
        </p:spPr>
      </p:pic>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chemeClr val="accent2"/>
                </a:solidFill>
                <a:latin typeface="+mj-lt"/>
              </a:rPr>
              <a:t>      Profit Analysis</a:t>
            </a:r>
            <a:endParaRPr lang="en-US" sz="4400" b="1">
              <a:solidFill>
                <a:schemeClr val="bg2">
                  <a:lumMod val="25000"/>
                </a:schemeClr>
              </a:solidFill>
              <a:latin typeface="+mj-lt"/>
            </a:endParaRPr>
          </a:p>
        </p:txBody>
      </p:sp>
    </p:spTree>
    <p:extLst>
      <p:ext uri="{BB962C8B-B14F-4D97-AF65-F5344CB8AC3E}">
        <p14:creationId xmlns:p14="http://schemas.microsoft.com/office/powerpoint/2010/main" val="220763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a:solidFill>
                  <a:schemeClr val="accent2"/>
                </a:solidFill>
              </a:rPr>
              <a:t>Profit Analysis</a:t>
            </a:r>
            <a:endParaRPr lang="en-US" sz="3500" b="1" dirty="0">
              <a:solidFill>
                <a:schemeClr val="accent2"/>
              </a:solidFill>
            </a:endParaRPr>
          </a:p>
        </p:txBody>
      </p:sp>
      <p:sp>
        <p:nvSpPr>
          <p:cNvPr id="3" name="Rectangle 2">
            <a:extLst>
              <a:ext uri="{FF2B5EF4-FFF2-40B4-BE49-F238E27FC236}">
                <a16:creationId xmlns:a16="http://schemas.microsoft.com/office/drawing/2014/main" id="{5379C949-80B5-CA4E-B810-B4F62F4B63E7}"/>
              </a:ext>
            </a:extLst>
          </p:cNvPr>
          <p:cNvSpPr/>
          <p:nvPr/>
        </p:nvSpPr>
        <p:spPr>
          <a:xfrm>
            <a:off x="39229" y="1066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      Profit Analysis</a:t>
            </a:r>
            <a:endParaRPr lang="en-US" sz="4400" b="1" dirty="0">
              <a:solidFill>
                <a:schemeClr val="bg2">
                  <a:lumMod val="25000"/>
                </a:schemeClr>
              </a:solidFill>
              <a:latin typeface="+mj-lt"/>
            </a:endParaRPr>
          </a:p>
        </p:txBody>
      </p:sp>
      <p:pic>
        <p:nvPicPr>
          <p:cNvPr id="4" name="Picture 3" descr="Chart, bar chart, histogram&#10;&#10;Description automatically generated">
            <a:extLst>
              <a:ext uri="{FF2B5EF4-FFF2-40B4-BE49-F238E27FC236}">
                <a16:creationId xmlns:a16="http://schemas.microsoft.com/office/drawing/2014/main" id="{0E2EB26D-07BA-06E5-CED1-0B18C3EFAA4B}"/>
              </a:ext>
            </a:extLst>
          </p:cNvPr>
          <p:cNvPicPr>
            <a:picLocks noChangeAspect="1"/>
          </p:cNvPicPr>
          <p:nvPr/>
        </p:nvPicPr>
        <p:blipFill>
          <a:blip r:embed="rId2"/>
          <a:stretch>
            <a:fillRect/>
          </a:stretch>
        </p:blipFill>
        <p:spPr>
          <a:xfrm>
            <a:off x="6286197" y="1412341"/>
            <a:ext cx="5470534" cy="5470534"/>
          </a:xfrm>
          <a:prstGeom prst="rect">
            <a:avLst/>
          </a:prstGeom>
        </p:spPr>
      </p:pic>
      <p:pic>
        <p:nvPicPr>
          <p:cNvPr id="6" name="Picture 5" descr="Chart, bar chart, histogram&#10;&#10;Description automatically generated">
            <a:extLst>
              <a:ext uri="{FF2B5EF4-FFF2-40B4-BE49-F238E27FC236}">
                <a16:creationId xmlns:a16="http://schemas.microsoft.com/office/drawing/2014/main" id="{62E6C029-CFE3-CE08-1B7F-36CEED8E4E98}"/>
              </a:ext>
            </a:extLst>
          </p:cNvPr>
          <p:cNvPicPr>
            <a:picLocks noChangeAspect="1"/>
          </p:cNvPicPr>
          <p:nvPr/>
        </p:nvPicPr>
        <p:blipFill>
          <a:blip r:embed="rId3"/>
          <a:stretch>
            <a:fillRect/>
          </a:stretch>
        </p:blipFill>
        <p:spPr>
          <a:xfrm>
            <a:off x="295871" y="1412341"/>
            <a:ext cx="5452766" cy="5452766"/>
          </a:xfrm>
          <a:prstGeom prst="rect">
            <a:avLst/>
          </a:prstGeom>
        </p:spPr>
      </p:pic>
    </p:spTree>
    <p:extLst>
      <p:ext uri="{BB962C8B-B14F-4D97-AF65-F5344CB8AC3E}">
        <p14:creationId xmlns:p14="http://schemas.microsoft.com/office/powerpoint/2010/main" val="143786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39229" y="1066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5" name="Picture 4" descr="Chart, bar chart&#10;&#10;Description automatically generated">
            <a:extLst>
              <a:ext uri="{FF2B5EF4-FFF2-40B4-BE49-F238E27FC236}">
                <a16:creationId xmlns:a16="http://schemas.microsoft.com/office/drawing/2014/main" id="{78E7E5F9-785C-A0F7-53EF-791146F3D9B6}"/>
              </a:ext>
            </a:extLst>
          </p:cNvPr>
          <p:cNvPicPr>
            <a:picLocks noChangeAspect="1"/>
          </p:cNvPicPr>
          <p:nvPr/>
        </p:nvPicPr>
        <p:blipFill>
          <a:blip r:embed="rId2"/>
          <a:stretch>
            <a:fillRect/>
          </a:stretch>
        </p:blipFill>
        <p:spPr>
          <a:xfrm>
            <a:off x="1193471" y="1586792"/>
            <a:ext cx="9883515" cy="5271208"/>
          </a:xfrm>
          <a:prstGeom prst="rect">
            <a:avLst/>
          </a:prstGeom>
        </p:spPr>
      </p:pic>
    </p:spTree>
    <p:extLst>
      <p:ext uri="{BB962C8B-B14F-4D97-AF65-F5344CB8AC3E}">
        <p14:creationId xmlns:p14="http://schemas.microsoft.com/office/powerpoint/2010/main" val="238337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39229" y="160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t>
            </a:r>
            <a:r>
              <a:rPr lang="en-US" altLang="zh-CN" sz="4400" b="1" dirty="0">
                <a:solidFill>
                  <a:schemeClr val="accent2"/>
                </a:solidFill>
                <a:latin typeface="+mj-lt"/>
              </a:rPr>
              <a:t>-</a:t>
            </a:r>
            <a:r>
              <a:rPr lang="zh-CN" altLang="en-US" sz="4400" b="1" dirty="0">
                <a:solidFill>
                  <a:schemeClr val="accent2"/>
                </a:solidFill>
                <a:latin typeface="+mj-lt"/>
              </a:rPr>
              <a:t> </a:t>
            </a:r>
            <a:r>
              <a:rPr lang="en-US" altLang="zh-CN" sz="4400" b="1" dirty="0">
                <a:solidFill>
                  <a:schemeClr val="accent2"/>
                </a:solidFill>
                <a:latin typeface="+mj-lt"/>
              </a:rPr>
              <a:t>Time</a:t>
            </a:r>
            <a:r>
              <a:rPr lang="zh-CN" altLang="en-US" sz="4400" b="1" dirty="0">
                <a:solidFill>
                  <a:schemeClr val="accent2"/>
                </a:solidFill>
                <a:latin typeface="+mj-lt"/>
              </a:rPr>
              <a:t> </a:t>
            </a:r>
            <a:r>
              <a:rPr lang="en-US" altLang="zh-CN" sz="4400" b="1" dirty="0">
                <a:solidFill>
                  <a:schemeClr val="accent2"/>
                </a:solidFill>
                <a:latin typeface="+mj-lt"/>
              </a:rPr>
              <a:t>Series</a:t>
            </a:r>
            <a:endParaRPr lang="en-US" sz="4400" b="1" dirty="0">
              <a:solidFill>
                <a:schemeClr val="bg2">
                  <a:lumMod val="25000"/>
                </a:schemeClr>
              </a:solidFill>
              <a:latin typeface="+mj-lt"/>
            </a:endParaRPr>
          </a:p>
        </p:txBody>
      </p:sp>
      <p:pic>
        <p:nvPicPr>
          <p:cNvPr id="4" name="Picture 3" descr="Chart, bar chart&#10;&#10;Description automatically generated">
            <a:extLst>
              <a:ext uri="{FF2B5EF4-FFF2-40B4-BE49-F238E27FC236}">
                <a16:creationId xmlns:a16="http://schemas.microsoft.com/office/drawing/2014/main" id="{24CDA8F7-05D8-F7D5-B8C6-80EA3FE6D8FA}"/>
              </a:ext>
            </a:extLst>
          </p:cNvPr>
          <p:cNvPicPr>
            <a:picLocks noChangeAspect="1"/>
          </p:cNvPicPr>
          <p:nvPr/>
        </p:nvPicPr>
        <p:blipFill>
          <a:blip r:embed="rId2"/>
          <a:stretch>
            <a:fillRect/>
          </a:stretch>
        </p:blipFill>
        <p:spPr>
          <a:xfrm>
            <a:off x="1019331" y="1442886"/>
            <a:ext cx="10153338" cy="5415114"/>
          </a:xfrm>
          <a:prstGeom prst="rect">
            <a:avLst/>
          </a:prstGeom>
        </p:spPr>
      </p:pic>
    </p:spTree>
    <p:extLst>
      <p:ext uri="{BB962C8B-B14F-4D97-AF65-F5344CB8AC3E}">
        <p14:creationId xmlns:p14="http://schemas.microsoft.com/office/powerpoint/2010/main" val="143383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39229" y="160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t>
            </a:r>
            <a:r>
              <a:rPr lang="en-US" altLang="zh-CN" sz="4400" b="1" dirty="0">
                <a:solidFill>
                  <a:schemeClr val="accent2"/>
                </a:solidFill>
                <a:latin typeface="+mj-lt"/>
              </a:rPr>
              <a:t>-</a:t>
            </a:r>
            <a:r>
              <a:rPr lang="zh-CN" altLang="en-US" sz="4400" b="1" dirty="0">
                <a:solidFill>
                  <a:schemeClr val="accent2"/>
                </a:solidFill>
                <a:latin typeface="+mj-lt"/>
              </a:rPr>
              <a:t> </a:t>
            </a:r>
            <a:r>
              <a:rPr lang="en-US" altLang="zh-CN" sz="4400" b="1" dirty="0">
                <a:solidFill>
                  <a:schemeClr val="accent2"/>
                </a:solidFill>
                <a:latin typeface="+mj-lt"/>
              </a:rPr>
              <a:t>Time</a:t>
            </a:r>
            <a:r>
              <a:rPr lang="zh-CN" altLang="en-US" sz="4400" b="1" dirty="0">
                <a:solidFill>
                  <a:schemeClr val="accent2"/>
                </a:solidFill>
                <a:latin typeface="+mj-lt"/>
              </a:rPr>
              <a:t> </a:t>
            </a:r>
            <a:r>
              <a:rPr lang="en-US" altLang="zh-CN" sz="4400" b="1" dirty="0">
                <a:solidFill>
                  <a:schemeClr val="accent2"/>
                </a:solidFill>
                <a:latin typeface="+mj-lt"/>
              </a:rPr>
              <a:t>Series</a:t>
            </a:r>
            <a:endParaRPr lang="en-US" sz="4400" b="1" dirty="0">
              <a:solidFill>
                <a:schemeClr val="bg2">
                  <a:lumMod val="25000"/>
                </a:schemeClr>
              </a:solidFill>
              <a:latin typeface="+mj-lt"/>
            </a:endParaRPr>
          </a:p>
        </p:txBody>
      </p:sp>
      <p:pic>
        <p:nvPicPr>
          <p:cNvPr id="7" name="Picture 6" descr="Chart&#10;&#10;Description automatically generated">
            <a:extLst>
              <a:ext uri="{FF2B5EF4-FFF2-40B4-BE49-F238E27FC236}">
                <a16:creationId xmlns:a16="http://schemas.microsoft.com/office/drawing/2014/main" id="{5F4285D9-718A-A46E-DB4C-9830E8399626}"/>
              </a:ext>
            </a:extLst>
          </p:cNvPr>
          <p:cNvPicPr>
            <a:picLocks noChangeAspect="1"/>
          </p:cNvPicPr>
          <p:nvPr/>
        </p:nvPicPr>
        <p:blipFill rotWithShape="1">
          <a:blip r:embed="rId2"/>
          <a:srcRect l="7849" t="8387" r="9458" b="7710"/>
          <a:stretch/>
        </p:blipFill>
        <p:spPr>
          <a:xfrm>
            <a:off x="6540708" y="1408855"/>
            <a:ext cx="5226908" cy="5239266"/>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7E27802E-3278-E0EE-75E2-567FF0B43B34}"/>
              </a:ext>
            </a:extLst>
          </p:cNvPr>
          <p:cNvPicPr>
            <a:picLocks noChangeAspect="1"/>
          </p:cNvPicPr>
          <p:nvPr/>
        </p:nvPicPr>
        <p:blipFill rotWithShape="1">
          <a:blip r:embed="rId3"/>
          <a:srcRect l="6989" t="9386" r="9523" b="6758"/>
          <a:stretch/>
        </p:blipFill>
        <p:spPr>
          <a:xfrm>
            <a:off x="424384" y="1517636"/>
            <a:ext cx="5226908" cy="5130485"/>
          </a:xfrm>
          <a:prstGeom prst="rect">
            <a:avLst/>
          </a:prstGeom>
        </p:spPr>
      </p:pic>
    </p:spTree>
    <p:extLst>
      <p:ext uri="{BB962C8B-B14F-4D97-AF65-F5344CB8AC3E}">
        <p14:creationId xmlns:p14="http://schemas.microsoft.com/office/powerpoint/2010/main" val="3470586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2767</TotalTime>
  <Words>675</Words>
  <Application>Microsoft Macintosh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Background –G2M(cab industry) case study</vt:lpstr>
      <vt:lpstr>Data Exploration</vt:lpstr>
      <vt:lpstr>Profit Analysis</vt:lpstr>
      <vt:lpstr>PowerPoint Presentation</vt:lpstr>
      <vt:lpstr>Profit Analysis</vt:lpstr>
      <vt:lpstr>Profit Analysis</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huang Felix</cp:lastModifiedBy>
  <cp:revision>150</cp:revision>
  <cp:lastPrinted>2019-08-24T08:13:50Z</cp:lastPrinted>
  <dcterms:created xsi:type="dcterms:W3CDTF">2019-08-19T15:39:24Z</dcterms:created>
  <dcterms:modified xsi:type="dcterms:W3CDTF">2023-03-20T00:40:23Z</dcterms:modified>
</cp:coreProperties>
</file>