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04" r:id="rId5"/>
    <p:sldId id="439" r:id="rId6"/>
    <p:sldId id="343" r:id="rId7"/>
    <p:sldId id="345" r:id="rId8"/>
    <p:sldId id="796" r:id="rId9"/>
    <p:sldId id="884" r:id="rId10"/>
    <p:sldId id="886" r:id="rId11"/>
    <p:sldId id="888" r:id="rId12"/>
    <p:sldId id="273" r:id="rId13"/>
    <p:sldId id="276" r:id="rId14"/>
    <p:sldId id="278" r:id="rId15"/>
    <p:sldId id="346" r:id="rId16"/>
    <p:sldId id="282" r:id="rId17"/>
    <p:sldId id="889" r:id="rId18"/>
    <p:sldId id="350" r:id="rId19"/>
    <p:sldId id="351" r:id="rId20"/>
    <p:sldId id="447" r:id="rId21"/>
    <p:sldId id="272" r:id="rId22"/>
    <p:sldId id="274" r:id="rId23"/>
    <p:sldId id="3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10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0C120-7B0A-4DB1-9188-7C4ED1F05D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C9608-0E78-43F8-A5E8-CE789142713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min-max max-min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5611-6D38-444D-A832-F3C43C53E63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Converge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這頁對嗎？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位什麼要 </a:t>
            </a:r>
            <a:r>
              <a:rPr lang="en-US" altLang="zh-TW" dirty="0"/>
              <a:t>1- </a:t>
            </a:r>
            <a:r>
              <a:rPr lang="zh-TW" altLang="en-US" dirty="0"/>
              <a:t>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7265-C77B-4181-A6E0-421CD95F225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7ACC-E1C8-4666-AEFE-4E6E91DE4A6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79.png"/><Relationship Id="rId10" Type="http://schemas.openxmlformats.org/officeDocument/2006/relationships/image" Target="../media/image78.png"/><Relationship Id="rId1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3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7.png"/><Relationship Id="rId10" Type="http://schemas.openxmlformats.org/officeDocument/2006/relationships/image" Target="../media/image86.png"/><Relationship Id="rId1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01.png"/><Relationship Id="rId13" Type="http://schemas.openxmlformats.org/officeDocument/2006/relationships/image" Target="../media/image100.png"/><Relationship Id="rId12" Type="http://schemas.openxmlformats.org/officeDocument/2006/relationships/image" Target="../media/image99.png"/><Relationship Id="rId11" Type="http://schemas.openxmlformats.org/officeDocument/2006/relationships/image" Target="../media/image98.png"/><Relationship Id="rId10" Type="http://schemas.openxmlformats.org/officeDocument/2006/relationships/image" Target="../media/image97.png"/><Relationship Id="rId1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19.png"/><Relationship Id="rId14" Type="http://schemas.openxmlformats.org/officeDocument/2006/relationships/image" Target="../media/image118.png"/><Relationship Id="rId13" Type="http://schemas.openxmlformats.org/officeDocument/2006/relationships/image" Target="../media/image117.png"/><Relationship Id="rId12" Type="http://schemas.openxmlformats.org/officeDocument/2006/relationships/image" Target="../media/image116.png"/><Relationship Id="rId11" Type="http://schemas.openxmlformats.org/officeDocument/2006/relationships/image" Target="../media/image115.png"/><Relationship Id="rId10" Type="http://schemas.openxmlformats.org/officeDocument/2006/relationships/image" Target="../media/image114.png"/><Relationship Id="rId1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png"/><Relationship Id="rId8" Type="http://schemas.openxmlformats.org/officeDocument/2006/relationships/image" Target="../media/image129.png"/><Relationship Id="rId7" Type="http://schemas.openxmlformats.org/officeDocument/2006/relationships/image" Target="../media/image128.png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121.png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3.png"/><Relationship Id="rId11" Type="http://schemas.openxmlformats.org/officeDocument/2006/relationships/image" Target="../media/image132.png"/><Relationship Id="rId10" Type="http://schemas.openxmlformats.org/officeDocument/2006/relationships/image" Target="../media/image131.png"/><Relationship Id="rId1" Type="http://schemas.openxmlformats.org/officeDocument/2006/relationships/image" Target="../media/image125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135.png"/><Relationship Id="rId1" Type="http://schemas.openxmlformats.org/officeDocument/2006/relationships/image" Target="../media/image13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image" Target="../media/image1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7.png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4.jpeg"/><Relationship Id="rId4" Type="http://schemas.openxmlformats.org/officeDocument/2006/relationships/image" Target="../media/image8.jpe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15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image" Target="../media/image41.png"/><Relationship Id="rId1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5.jpeg"/><Relationship Id="rId7" Type="http://schemas.openxmlformats.org/officeDocument/2006/relationships/image" Target="../media/image10.jpeg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15" Type="http://schemas.openxmlformats.org/officeDocument/2006/relationships/image" Target="../media/image45.png"/><Relationship Id="rId14" Type="http://schemas.openxmlformats.org/officeDocument/2006/relationships/image" Target="../media/image13.jpeg"/><Relationship Id="rId13" Type="http://schemas.openxmlformats.org/officeDocument/2006/relationships/image" Target="../media/image12.jpeg"/><Relationship Id="rId12" Type="http://schemas.openxmlformats.org/officeDocument/2006/relationships/image" Target="../media/image11.jpeg"/><Relationship Id="rId11" Type="http://schemas.openxmlformats.org/officeDocument/2006/relationships/image" Target="../media/image9.jpeg"/><Relationship Id="rId10" Type="http://schemas.openxmlformats.org/officeDocument/2006/relationships/image" Target="../media/image8.jpeg"/><Relationship Id="rId1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0717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Theory behind GAN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Given G, what is the optimal D* maximizing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Given x, the optimal D* maximizing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110061" y="2478250"/>
                <a:ext cx="6370847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61" y="2478250"/>
                <a:ext cx="6370847" cy="4303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602509" y="5958105"/>
                <a:ext cx="6227218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𝑙𝑜𝑔𝐷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09" y="5958105"/>
                <a:ext cx="6227218" cy="4863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83911" y="2904445"/>
                <a:ext cx="7131439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11" y="2904445"/>
                <a:ext cx="7131439" cy="11453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383911" y="3929965"/>
                <a:ext cx="6559616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11" y="3929965"/>
                <a:ext cx="6559616" cy="11453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782906" y="4840331"/>
            <a:ext cx="56321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Assume that D(x) can be any function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4644571" y="289550"/>
            <a:ext cx="3870779" cy="1133862"/>
            <a:chOff x="4644571" y="460976"/>
            <a:chExt cx="3870779" cy="1133862"/>
          </a:xfrm>
        </p:grpSpPr>
        <p:grpSp>
          <p:nvGrpSpPr>
            <p:cNvPr id="11" name="群組 10"/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字方塊 12">
                    <a:extLst>
                      <a:ext uri="{FF2B5EF4-FFF2-40B4-BE49-F238E27FC236}">
                        <ele attr="{3A429FE3-C595-4A93-A032-2F6904DED305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字方塊 13">
                    <a:extLst>
                      <a:ext uri="{FF2B5EF4-FFF2-40B4-BE49-F238E27FC236}">
                        <ele attr="{A5953009-903A-4A4A-9857-AC4292A9FC59}"/>
                      </a:ext>
                    </a:extLst>
                  </p:cNvPr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12" name="矩形 11"/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085205" y="5588635"/>
            <a:ext cx="298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每一个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zh-CN" altLang="en-US">
                <a:solidFill>
                  <a:srgbClr val="FF0000"/>
                </a:solidFill>
              </a:rPr>
              <a:t>都对应可能有不同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x, the optimal D* maximizing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Find D* maximizing: 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978707" y="3409980"/>
                <a:ext cx="4089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𝑏𝑙𝑜𝑔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07" y="3409980"/>
                <a:ext cx="408926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79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458391" y="2301799"/>
                <a:ext cx="6227218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𝑙𝑜𝑔𝐷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91" y="2301799"/>
                <a:ext cx="6227218" cy="4863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051368" y="3930525"/>
                <a:ext cx="4617995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𝑑𝐷</m:t>
                          </m:r>
                        </m:den>
                      </m:f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8" y="3930525"/>
                <a:ext cx="4617995" cy="7167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735623" y="4142356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623" y="4142356"/>
                <a:ext cx="55354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495" r="-1208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076275" y="4839216"/>
                <a:ext cx="2734467" cy="713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75" y="4839216"/>
                <a:ext cx="2734467" cy="71391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4109584" y="4858113"/>
                <a:ext cx="3013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584" y="4858113"/>
                <a:ext cx="301390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0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4121014" y="5269681"/>
                <a:ext cx="2054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014" y="5269681"/>
                <a:ext cx="205466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48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079183" y="5809976"/>
                <a:ext cx="1531638" cy="638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83" y="5809976"/>
                <a:ext cx="1531638" cy="6387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4691219" y="5739540"/>
                <a:ext cx="3493392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219" y="5739540"/>
                <a:ext cx="3493392" cy="77957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4" name="箭號: 向右 13"/>
          <p:cNvSpPr/>
          <p:nvPr/>
        </p:nvSpPr>
        <p:spPr>
          <a:xfrm>
            <a:off x="3337238" y="5975238"/>
            <a:ext cx="627564" cy="35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43915" y="27872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08864" y="274525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29350" y="27872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18686" y="278081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40852" y="6226267"/>
            <a:ext cx="65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 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63998" y="6216621"/>
            <a:ext cx="128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&lt; 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ele attr="{AE9EDCDB-CDEA-4C94-B7C9-CB1822237F43}"/>
                  </a:ext>
                </a:extLst>
              </p:cNvPr>
              <p:cNvSpPr txBox="1"/>
              <p:nvPr/>
            </p:nvSpPr>
            <p:spPr>
              <a:xfrm>
                <a:off x="6485951" y="5268941"/>
                <a:ext cx="1966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51" y="5268941"/>
                <a:ext cx="196611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863" r="-31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4644571" y="309870"/>
            <a:ext cx="3870779" cy="1133862"/>
            <a:chOff x="4644571" y="460976"/>
            <a:chExt cx="3870779" cy="1133862"/>
          </a:xfrm>
        </p:grpSpPr>
        <p:grpSp>
          <p:nvGrpSpPr>
            <p:cNvPr id="23" name="群組 22"/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字方塊 24">
                    <a:extLst>
                      <a:ext uri="{FF2B5EF4-FFF2-40B4-BE49-F238E27FC236}">
                        <ele attr="{758AEE3F-E986-448E-8661-D821FA290E1E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5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字方塊 25">
                    <a:extLst>
                      <a:ext uri="{FF2B5EF4-FFF2-40B4-BE49-F238E27FC236}">
                        <ele attr="{E478EC7E-683E-406B-A4A7-0AD8D44A81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2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25" name="矩形 24"/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468237" y="2705644"/>
                <a:ext cx="4533357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7" y="2705644"/>
                <a:ext cx="4533357" cy="8218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331816" y="3427892"/>
                <a:ext cx="4120872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16" y="3427892"/>
                <a:ext cx="4120872" cy="8218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401977" y="4215745"/>
                <a:ext cx="5010667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7" y="4215745"/>
                <a:ext cx="5010667" cy="11453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  <a:blipFill rotWithShape="1">
                <a:blip r:embed="rId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228809" y="5131241"/>
                <a:ext cx="4787273" cy="1237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09" y="5131241"/>
                <a:ext cx="4787273" cy="12377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9" name="群組 18"/>
          <p:cNvGrpSpPr/>
          <p:nvPr/>
        </p:nvGrpSpPr>
        <p:grpSpPr>
          <a:xfrm>
            <a:off x="2668656" y="5182685"/>
            <a:ext cx="2116300" cy="461665"/>
            <a:chOff x="2663868" y="5420951"/>
            <a:chExt cx="2116300" cy="461665"/>
          </a:xfrm>
        </p:grpSpPr>
        <p:sp>
          <p:nvSpPr>
            <p:cNvPr id="10" name="文字方塊 9"/>
            <p:cNvSpPr txBox="1"/>
            <p:nvPr/>
          </p:nvSpPr>
          <p:spPr>
            <a:xfrm>
              <a:off x="3354509" y="5420951"/>
              <a:ext cx="1007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2663868" y="5486235"/>
              <a:ext cx="2116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6270128" y="6138119"/>
            <a:ext cx="2116300" cy="461665"/>
            <a:chOff x="2663868" y="5420951"/>
            <a:chExt cx="2116300" cy="461665"/>
          </a:xfrm>
        </p:grpSpPr>
        <p:sp>
          <p:nvSpPr>
            <p:cNvPr id="21" name="文字方塊 20"/>
            <p:cNvSpPr txBox="1"/>
            <p:nvPr/>
          </p:nvSpPr>
          <p:spPr>
            <a:xfrm>
              <a:off x="3354509" y="5420951"/>
              <a:ext cx="1007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2663868" y="5486235"/>
              <a:ext cx="2116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2916882" y="3970144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882" y="3970144"/>
                <a:ext cx="238848" cy="6914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6613897" y="5015387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97" y="5015387"/>
                <a:ext cx="238848" cy="6914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185489" y="5599080"/>
                <a:ext cx="2916844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9" y="5599080"/>
                <a:ext cx="2916844" cy="7838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9" name="群組 28"/>
          <p:cNvGrpSpPr/>
          <p:nvPr/>
        </p:nvGrpSpPr>
        <p:grpSpPr>
          <a:xfrm>
            <a:off x="4644571" y="309870"/>
            <a:ext cx="3870779" cy="1133862"/>
            <a:chOff x="4644571" y="460976"/>
            <a:chExt cx="3870779" cy="1133862"/>
          </a:xfrm>
        </p:grpSpPr>
        <p:grpSp>
          <p:nvGrpSpPr>
            <p:cNvPr id="30" name="群組 29"/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31" name="矩形 30"/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354740" y="5775818"/>
                <a:ext cx="12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740" y="5775818"/>
                <a:ext cx="1271502" cy="461665"/>
              </a:xfrm>
              <a:prstGeom prst="rect">
                <a:avLst/>
              </a:prstGeom>
              <a:blipFill rotWithShape="1">
                <a:blip r:embed="rId14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  <p:bldP spid="8" grpId="0"/>
      <p:bldP spid="23" grpId="0"/>
      <p:bldP spid="23" grpId="1"/>
      <p:bldP spid="24" grpId="0"/>
      <p:bldP spid="24" grpId="1"/>
      <p:bldP spid="25" grpId="0"/>
      <p:bldP spid="25" grpId="1"/>
      <p:bldP spid="27" grpId="0"/>
      <p:bldP spid="2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36844" y="4795192"/>
                <a:ext cx="472142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data</m:t>
                              </m:r>
                            </m:sub>
                          </m:s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data</m:t>
                                  </m:r>
                                </m:sub>
                              </m:sSub>
                              <m:r>
                                <a:rPr lang="en-US" altLang="zh-TW" sz="24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4" y="4795192"/>
                <a:ext cx="4721421" cy="8298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485261" y="6007668"/>
                <a:ext cx="3920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2+2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𝐽𝑆𝐷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1" y="6007668"/>
                <a:ext cx="392075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737988" y="5961501"/>
            <a:ext cx="366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Halvetica"/>
              </a:rPr>
              <a:t>Jensen-Shannon divergence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416524" y="2481716"/>
                <a:ext cx="6991722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2+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4" y="2481716"/>
                <a:ext cx="6991722" cy="11453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451432" y="3429000"/>
                <a:ext cx="5384359" cy="1237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32" y="3429000"/>
                <a:ext cx="5384359" cy="12377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5158265" y="4795192"/>
                <a:ext cx="293798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b="0" i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en-US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data</m:t>
                                  </m:r>
                                </m:sub>
                              </m:sSub>
                              <m:r>
                                <a:rPr lang="en-US" altLang="zh-TW" sz="24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65" y="4795192"/>
                <a:ext cx="2937984" cy="8298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  <a:blipFill rotWithShape="1"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4696" y="174480"/>
            <a:ext cx="4527692" cy="66911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5495" y="853862"/>
            <a:ext cx="1808374" cy="619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/>
          <p:nvPr/>
        </p:nvCxnSpPr>
        <p:spPr>
          <a:xfrm>
            <a:off x="1072137" y="4972657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2206076" y="3481481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714519" y="4972657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848458" y="3481481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227313" y="4972657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7361252" y="3481481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1978000" y="5183669"/>
                <a:ext cx="456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000" y="5183669"/>
                <a:ext cx="456151" cy="430887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4600136" y="5183669"/>
                <a:ext cx="4644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36" y="5183669"/>
                <a:ext cx="464422" cy="430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7185535" y="5183669"/>
                <a:ext cx="4644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35" y="5183669"/>
                <a:ext cx="464422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1369864" y="2901992"/>
                <a:ext cx="1648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864" y="2901992"/>
                <a:ext cx="164897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023969" y="2901992"/>
                <a:ext cx="1648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69" y="2901992"/>
                <a:ext cx="164897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6525040" y="2958261"/>
                <a:ext cx="1648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40" y="2958261"/>
                <a:ext cx="164897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2814616" y="4453862"/>
                <a:ext cx="525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16" y="4453862"/>
                <a:ext cx="5254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579455" y="4453862"/>
                <a:ext cx="525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455" y="4453862"/>
                <a:ext cx="52540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8040156" y="4453862"/>
                <a:ext cx="525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156" y="4453862"/>
                <a:ext cx="52540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3" name="手繪多邊形: 圖案 22"/>
          <p:cNvSpPr/>
          <p:nvPr/>
        </p:nvSpPr>
        <p:spPr>
          <a:xfrm>
            <a:off x="776717" y="3714055"/>
            <a:ext cx="2560320" cy="1103856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1103856">
                <a:moveTo>
                  <a:pt x="0" y="386404"/>
                </a:moveTo>
                <a:cubicBezTo>
                  <a:pt x="270803" y="157804"/>
                  <a:pt x="541606" y="-70796"/>
                  <a:pt x="815926" y="20644"/>
                </a:cubicBezTo>
                <a:cubicBezTo>
                  <a:pt x="1090246" y="112084"/>
                  <a:pt x="1416148" y="843604"/>
                  <a:pt x="1645920" y="935044"/>
                </a:cubicBezTo>
                <a:cubicBezTo>
                  <a:pt x="1875692" y="1026484"/>
                  <a:pt x="2042160" y="541149"/>
                  <a:pt x="2194560" y="569284"/>
                </a:cubicBezTo>
                <a:cubicBezTo>
                  <a:pt x="2346960" y="597419"/>
                  <a:pt x="2453640" y="850637"/>
                  <a:pt x="2560320" y="110385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: 圖案 23"/>
          <p:cNvSpPr/>
          <p:nvPr/>
        </p:nvSpPr>
        <p:spPr>
          <a:xfrm>
            <a:off x="4040421" y="3602845"/>
            <a:ext cx="1744394" cy="1637097"/>
          </a:xfrm>
          <a:custGeom>
            <a:avLst/>
            <a:gdLst>
              <a:gd name="connsiteX0" fmla="*/ 0 w 1744394"/>
              <a:gd name="connsiteY0" fmla="*/ 1046254 h 1637097"/>
              <a:gd name="connsiteX1" fmla="*/ 253219 w 1744394"/>
              <a:gd name="connsiteY1" fmla="*/ 680494 h 1637097"/>
              <a:gd name="connsiteX2" fmla="*/ 618979 w 1744394"/>
              <a:gd name="connsiteY2" fmla="*/ 1102525 h 1637097"/>
              <a:gd name="connsiteX3" fmla="*/ 1012874 w 1744394"/>
              <a:gd name="connsiteY3" fmla="*/ 5245 h 1637097"/>
              <a:gd name="connsiteX4" fmla="*/ 1744394 w 1744394"/>
              <a:gd name="connsiteY4" fmla="*/ 1637097 h 163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394" h="1637097">
                <a:moveTo>
                  <a:pt x="0" y="1046254"/>
                </a:moveTo>
                <a:cubicBezTo>
                  <a:pt x="75028" y="858684"/>
                  <a:pt x="150056" y="671115"/>
                  <a:pt x="253219" y="680494"/>
                </a:cubicBezTo>
                <a:cubicBezTo>
                  <a:pt x="356382" y="689872"/>
                  <a:pt x="492370" y="1215067"/>
                  <a:pt x="618979" y="1102525"/>
                </a:cubicBezTo>
                <a:cubicBezTo>
                  <a:pt x="745588" y="989983"/>
                  <a:pt x="825305" y="-83850"/>
                  <a:pt x="1012874" y="5245"/>
                </a:cubicBezTo>
                <a:cubicBezTo>
                  <a:pt x="1200443" y="94340"/>
                  <a:pt x="1472418" y="865718"/>
                  <a:pt x="1744394" y="1637097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: 圖案 24"/>
          <p:cNvSpPr/>
          <p:nvPr/>
        </p:nvSpPr>
        <p:spPr>
          <a:xfrm>
            <a:off x="6389726" y="4381813"/>
            <a:ext cx="1856935" cy="858129"/>
          </a:xfrm>
          <a:custGeom>
            <a:avLst/>
            <a:gdLst>
              <a:gd name="connsiteX0" fmla="*/ 0 w 1856935"/>
              <a:gd name="connsiteY0" fmla="*/ 309489 h 858129"/>
              <a:gd name="connsiteX1" fmla="*/ 365760 w 1856935"/>
              <a:gd name="connsiteY1" fmla="*/ 0 h 858129"/>
              <a:gd name="connsiteX2" fmla="*/ 900332 w 1856935"/>
              <a:gd name="connsiteY2" fmla="*/ 309489 h 858129"/>
              <a:gd name="connsiteX3" fmla="*/ 1266092 w 1856935"/>
              <a:gd name="connsiteY3" fmla="*/ 281354 h 858129"/>
              <a:gd name="connsiteX4" fmla="*/ 1406769 w 1856935"/>
              <a:gd name="connsiteY4" fmla="*/ 211015 h 858129"/>
              <a:gd name="connsiteX5" fmla="*/ 1659988 w 1856935"/>
              <a:gd name="connsiteY5" fmla="*/ 196948 h 858129"/>
              <a:gd name="connsiteX6" fmla="*/ 1856935 w 1856935"/>
              <a:gd name="connsiteY6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935" h="858129">
                <a:moveTo>
                  <a:pt x="0" y="309489"/>
                </a:moveTo>
                <a:cubicBezTo>
                  <a:pt x="107852" y="154744"/>
                  <a:pt x="215705" y="0"/>
                  <a:pt x="365760" y="0"/>
                </a:cubicBezTo>
                <a:cubicBezTo>
                  <a:pt x="515815" y="0"/>
                  <a:pt x="750277" y="262597"/>
                  <a:pt x="900332" y="309489"/>
                </a:cubicBezTo>
                <a:cubicBezTo>
                  <a:pt x="1050387" y="356381"/>
                  <a:pt x="1181686" y="297766"/>
                  <a:pt x="1266092" y="281354"/>
                </a:cubicBezTo>
                <a:cubicBezTo>
                  <a:pt x="1350498" y="264942"/>
                  <a:pt x="1341120" y="225083"/>
                  <a:pt x="1406769" y="211015"/>
                </a:cubicBezTo>
                <a:cubicBezTo>
                  <a:pt x="1472418" y="196947"/>
                  <a:pt x="1584960" y="89096"/>
                  <a:pt x="1659988" y="196948"/>
                </a:cubicBezTo>
                <a:cubicBezTo>
                  <a:pt x="1735016" y="304800"/>
                  <a:pt x="1795975" y="581464"/>
                  <a:pt x="1856935" y="858129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421058" y="3642361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002941" y="3542180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694160" y="4311476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 flipV="1">
            <a:off x="4229410" y="1283686"/>
            <a:ext cx="2142423" cy="218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989510" y="622147"/>
            <a:ext cx="437322" cy="5853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548487" y="4145282"/>
            <a:ext cx="377205" cy="4730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129590" y="5162582"/>
            <a:ext cx="489569" cy="4659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>
            <a:off x="1514801" y="3854732"/>
            <a:ext cx="0" cy="1150483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085749" y="3682857"/>
            <a:ext cx="0" cy="1347439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6775440" y="4473425"/>
            <a:ext cx="0" cy="499232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ele attr="{E0202620-727B-4458-B2AD-329E7CD4502D}"/>
                  </a:ext>
                </a:extLst>
              </p:cNvPr>
              <p:cNvSpPr/>
              <p:nvPr/>
            </p:nvSpPr>
            <p:spPr>
              <a:xfrm>
                <a:off x="38532" y="4248045"/>
                <a:ext cx="1558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2" y="4248045"/>
                <a:ext cx="155831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ele attr="{5DB9A742-1A83-4C20-8418-164149BF9711}"/>
                  </a:ext>
                </a:extLst>
              </p:cNvPr>
              <p:cNvSpPr/>
              <p:nvPr/>
            </p:nvSpPr>
            <p:spPr>
              <a:xfrm>
                <a:off x="2231811" y="5826691"/>
                <a:ext cx="4716153" cy="493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400" dirty="0"/>
                  <a:t>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11" y="5826691"/>
                <a:ext cx="4716153" cy="493405"/>
              </a:xfrm>
              <a:prstGeom prst="rect">
                <a:avLst/>
              </a:prstGeom>
              <a:blipFill rotWithShape="1">
                <a:blip r:embed="rId11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45" name="直線單箭頭接點 44"/>
          <p:cNvCxnSpPr>
            <a:endCxn id="44" idx="1"/>
          </p:cNvCxnSpPr>
          <p:nvPr/>
        </p:nvCxnSpPr>
        <p:spPr>
          <a:xfrm>
            <a:off x="1524841" y="5002336"/>
            <a:ext cx="706970" cy="10710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ele attr="{48D9BA41-0F9B-426C-BB3C-85705F48688B}"/>
                  </a:ext>
                </a:extLst>
              </p:cNvPr>
              <p:cNvSpPr/>
              <p:nvPr/>
            </p:nvSpPr>
            <p:spPr>
              <a:xfrm>
                <a:off x="1914789" y="637322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789" y="637322"/>
                <a:ext cx="4636654" cy="6537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4253436" y="1484761"/>
            <a:ext cx="39932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 maximum objective value is related to JS divergence.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>
                <a:extLst>
                  <a:ext uri="{FF2B5EF4-FFF2-40B4-BE49-F238E27FC236}">
                    <ele attr="{D947846C-FFA4-47FC-B47D-9270DFD87978}"/>
                  </a:ext>
                </a:extLst>
              </p:cNvPr>
              <p:cNvSpPr/>
              <p:nvPr/>
            </p:nvSpPr>
            <p:spPr>
              <a:xfrm>
                <a:off x="980574" y="1587312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4" y="1587312"/>
                <a:ext cx="3167919" cy="573555"/>
              </a:xfrm>
              <a:prstGeom prst="rect">
                <a:avLst/>
              </a:prstGeom>
              <a:blipFill rotWithShape="1">
                <a:blip r:embed="rId1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2390156" y="1602286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>
                <a:extLst>
                  <a:ext uri="{FF2B5EF4-FFF2-40B4-BE49-F238E27FC236}">
                    <ele attr="{E01E0D71-4D70-439C-AC90-09C1D872F36A}"/>
                  </a:ext>
                </a:extLst>
              </p:cNvPr>
              <p:cNvSpPr txBox="1"/>
              <p:nvPr/>
            </p:nvSpPr>
            <p:spPr>
              <a:xfrm>
                <a:off x="4233116" y="655675"/>
                <a:ext cx="2138717" cy="5613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116" y="655675"/>
                <a:ext cx="2138717" cy="56137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43" grpId="0"/>
      <p:bldP spid="44" grpId="0" animBg="1"/>
      <p:bldP spid="48" grpId="0" animBg="1"/>
      <p:bldP spid="49" grpId="0"/>
      <p:bldP spid="50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{E4F06B6E-069D-4D1A-A5D5-948DFA1ACDF2}"/>
                  </a:ext>
                </a:extLst>
              </p:cNvPr>
              <p:cNvSpPr/>
              <p:nvPr/>
            </p:nvSpPr>
            <p:spPr>
              <a:xfrm>
                <a:off x="2050545" y="1342883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45" y="1342883"/>
                <a:ext cx="4636654" cy="653769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ele attr="{187B376C-1FCB-4A24-96DE-B663C7BA5F67}"/>
                  </a:ext>
                </a:extLst>
              </p:cNvPr>
              <p:cNvSpPr txBox="1"/>
              <p:nvPr/>
            </p:nvSpPr>
            <p:spPr>
              <a:xfrm>
                <a:off x="4368872" y="1361236"/>
                <a:ext cx="2138717" cy="5613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72" y="1361236"/>
                <a:ext cx="2138717" cy="5613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389192" y="2190322"/>
            <a:ext cx="39932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 maximum objective value is related to JS divergence.</a:t>
            </a:r>
            <a:endParaRPr lang="zh-TW" altLang="en-US" sz="2400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1226820" y="3677338"/>
            <a:ext cx="7886700" cy="408325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Initialize generator and discriminator</a:t>
            </a:r>
            <a:endParaRPr lang="en-US" altLang="zh-TW" sz="2400" dirty="0"/>
          </a:p>
          <a:p>
            <a:r>
              <a:rPr lang="en-US" altLang="zh-TW" sz="2400" dirty="0"/>
              <a:t>In each training iteration: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831760" y="4645942"/>
            <a:ext cx="715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Step 1</a:t>
            </a:r>
            <a:r>
              <a:rPr lang="en-US" altLang="zh-TW" sz="2400" dirty="0"/>
              <a:t>: Fix generator G, and update discriminator D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831760" y="5173379"/>
            <a:ext cx="728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Step 2</a:t>
            </a:r>
            <a:r>
              <a:rPr lang="en-US" altLang="zh-TW" sz="2400" dirty="0"/>
              <a:t>: Fix discriminator D, and update generator G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ele attr="{EC360869-FF99-4A02-A76A-56EBE3D37F7A}"/>
                  </a:ext>
                </a:extLst>
              </p:cNvPr>
              <p:cNvSpPr/>
              <p:nvPr/>
            </p:nvSpPr>
            <p:spPr>
              <a:xfrm>
                <a:off x="1116330" y="2292873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0" y="2292873"/>
                <a:ext cx="3167919" cy="573555"/>
              </a:xfrm>
              <a:prstGeom prst="rect">
                <a:avLst/>
              </a:prstGeom>
              <a:blipFill rotWithShape="1"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2525912" y="2307847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116330" y="3522447"/>
            <a:ext cx="7529830" cy="22938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058347" y="65283"/>
            <a:ext cx="308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dirty="0" err="1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Goodfellow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et al., NIPS, 2014]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 flipV="1">
            <a:off x="497840" y="1635760"/>
            <a:ext cx="15628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464437" y="1635760"/>
            <a:ext cx="0" cy="3010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464437" y="4645942"/>
            <a:ext cx="65189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/>
      <p:bldP spid="2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sz="2400" dirty="0"/>
                  <a:t>To find the best G minimizing the loss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775598" y="2402531"/>
                <a:ext cx="34967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90" y="2120900"/>
                <a:ext cx="4482465" cy="1264285"/>
              </a:xfrm>
              <a:prstGeom prst="rect">
                <a:avLst/>
              </a:prstGeom>
              <a:blipFill rotWithShape="1">
                <a:blip r:embed="rId2"/>
                <a:stretch>
                  <a:fillRect t="-125000" r="-8188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817445" y="3435395"/>
                <a:ext cx="43286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45" y="3435395"/>
                <a:ext cx="432868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1" r="-42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5652935" y="3250916"/>
                <a:ext cx="1298625" cy="71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935" y="3250916"/>
                <a:ext cx="1298625" cy="716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26" name="群組 25"/>
          <p:cNvGrpSpPr/>
          <p:nvPr/>
        </p:nvGrpSpPr>
        <p:grpSpPr>
          <a:xfrm>
            <a:off x="2148558" y="4206873"/>
            <a:ext cx="4483655" cy="1582745"/>
            <a:chOff x="2242224" y="4536363"/>
            <a:chExt cx="4483655" cy="1582745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2242224" y="4536363"/>
              <a:ext cx="1196775" cy="1402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281464" y="5418763"/>
              <a:ext cx="4337050" cy="6201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5793801" y="4749529"/>
              <a:ext cx="932078" cy="1369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>
            <a:off x="1455458" y="5974498"/>
            <a:ext cx="626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180518" y="4375926"/>
                <a:ext cx="9391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18" y="4375926"/>
                <a:ext cx="93916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948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4012915" y="4878681"/>
                <a:ext cx="94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15" y="4878681"/>
                <a:ext cx="9462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82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5505210" y="4392990"/>
                <a:ext cx="94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10" y="4392990"/>
                <a:ext cx="94628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290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36" name="直線接點 35"/>
          <p:cNvCxnSpPr/>
          <p:nvPr/>
        </p:nvCxnSpPr>
        <p:spPr>
          <a:xfrm>
            <a:off x="3005134" y="5229211"/>
            <a:ext cx="0" cy="7379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862634" y="5605518"/>
            <a:ext cx="0" cy="3689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1325148" y="5982071"/>
                <a:ext cx="16480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45" y="5982335"/>
                <a:ext cx="1647825" cy="827405"/>
              </a:xfrm>
              <a:prstGeom prst="rect">
                <a:avLst/>
              </a:prstGeom>
              <a:blipFill rotWithShape="1">
                <a:blip r:embed="rId8"/>
                <a:stretch>
                  <a:fillRect t="-125000" r="-2952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492079" y="6009552"/>
                <a:ext cx="1655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65" y="6009640"/>
                <a:ext cx="1655445" cy="734060"/>
              </a:xfrm>
              <a:prstGeom prst="rect">
                <a:avLst/>
              </a:prstGeom>
              <a:blipFill rotWithShape="1">
                <a:blip r:embed="rId9"/>
                <a:stretch>
                  <a:fillRect t="-125000" r="-2952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6048212" y="5985214"/>
                <a:ext cx="1655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5" y="5985510"/>
                <a:ext cx="1655445" cy="824230"/>
              </a:xfrm>
              <a:prstGeom prst="rect">
                <a:avLst/>
              </a:prstGeom>
              <a:blipFill rotWithShape="1">
                <a:blip r:embed="rId10"/>
                <a:stretch>
                  <a:fillRect t="-125000" r="-29412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6926160" y="3384970"/>
                <a:ext cx="16115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45" y="3163570"/>
                <a:ext cx="1611630" cy="1108710"/>
              </a:xfrm>
              <a:prstGeom prst="rect">
                <a:avLst/>
              </a:prstGeom>
              <a:blipFill rotWithShape="1">
                <a:blip r:embed="rId11"/>
                <a:stretch>
                  <a:fillRect t="-125000" r="-30189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6989401" y="3849191"/>
                <a:ext cx="19683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is the max one 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01" y="3849191"/>
                <a:ext cx="1968380" cy="830997"/>
              </a:xfrm>
              <a:prstGeom prst="rect">
                <a:avLst/>
              </a:prstGeom>
              <a:blipFill rotWithShape="1">
                <a:blip r:embed="rId12"/>
                <a:stretch>
                  <a:fillRect l="-4969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24" name="直線接點 23"/>
          <p:cNvCxnSpPr/>
          <p:nvPr/>
        </p:nvCxnSpPr>
        <p:spPr>
          <a:xfrm>
            <a:off x="2469496" y="4701165"/>
            <a:ext cx="0" cy="12076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549548" y="5229211"/>
            <a:ext cx="0" cy="7623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012915" y="5340346"/>
            <a:ext cx="0" cy="6512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374582" y="584367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3461722" y="5847671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3933071" y="5847671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/>
          <p:cNvSpPr/>
          <p:nvPr/>
        </p:nvSpPr>
        <p:spPr>
          <a:xfrm>
            <a:off x="2564411" y="5833908"/>
            <a:ext cx="892704" cy="1959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/>
          <p:cNvSpPr/>
          <p:nvPr/>
        </p:nvSpPr>
        <p:spPr>
          <a:xfrm>
            <a:off x="3609498" y="5850994"/>
            <a:ext cx="341023" cy="176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4167974" y="665170"/>
                <a:ext cx="4312399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974" y="665170"/>
                <a:ext cx="4312399" cy="65376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6433614" y="658914"/>
            <a:ext cx="1875499" cy="66002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894872" y="1325195"/>
                <a:ext cx="10043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872" y="1325195"/>
                <a:ext cx="1004378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5395942" y="2402531"/>
                <a:ext cx="1936275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defines G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942" y="2402531"/>
                <a:ext cx="1936275" cy="461665"/>
              </a:xfrm>
              <a:prstGeom prst="rect">
                <a:avLst/>
              </a:prstGeom>
              <a:blipFill rotWithShape="1">
                <a:blip r:embed="rId15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2" grpId="0"/>
      <p:bldP spid="33" grpId="0"/>
      <p:bldP spid="34" grpId="0"/>
      <p:bldP spid="40" grpId="0" bldLvl="0" animBg="1"/>
      <p:bldP spid="41" grpId="0" bldLvl="0" animBg="1"/>
      <p:bldP spid="42" grpId="0" bldLvl="0" animBg="1"/>
      <p:bldP spid="45" grpId="0" bldLvl="0" animBg="1"/>
      <p:bldP spid="46" grpId="0"/>
      <p:bldP spid="15" grpId="0" animBg="1"/>
      <p:bldP spid="35" grpId="0" animBg="1"/>
      <p:bldP spid="38" grpId="0" animBg="1"/>
      <p:bldP spid="16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baseline="30000" dirty="0"/>
              </a:p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400" dirty="0"/>
                  <a:t>            </a:t>
                </a:r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400" dirty="0"/>
                  <a:t>            </a:t>
                </a:r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……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  <a:blipFill rotWithShape="1">
                <a:blip r:embed="rId1"/>
                <a:stretch>
                  <a:fillRect l="-1005" t="-1835" b="-6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JS 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  <a:blipFill rotWithShape="1">
                <a:blip r:embed="rId2"/>
                <a:stretch>
                  <a:fillRect l="-157"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" name="箭號: 向右 5"/>
          <p:cNvSpPr/>
          <p:nvPr/>
        </p:nvSpPr>
        <p:spPr>
          <a:xfrm>
            <a:off x="4623801" y="3679441"/>
            <a:ext cx="689113" cy="346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197695" y="335987"/>
            <a:ext cx="4483655" cy="1582745"/>
            <a:chOff x="2242224" y="4536363"/>
            <a:chExt cx="4483655" cy="1582745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242224" y="4536363"/>
              <a:ext cx="1196775" cy="1402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2281464" y="5418763"/>
              <a:ext cx="4337050" cy="6201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5793801" y="4749529"/>
              <a:ext cx="932078" cy="1369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單箭頭接點 24"/>
          <p:cNvCxnSpPr/>
          <p:nvPr/>
        </p:nvCxnSpPr>
        <p:spPr>
          <a:xfrm>
            <a:off x="3942524" y="2103612"/>
            <a:ext cx="4738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054271" y="1358325"/>
            <a:ext cx="0" cy="7379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911771" y="1734632"/>
            <a:ext cx="0" cy="3689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518633" y="830279"/>
            <a:ext cx="0" cy="12076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8685" y="1358325"/>
            <a:ext cx="0" cy="7623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62052" y="1469460"/>
            <a:ext cx="0" cy="6512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4423719" y="1972789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510859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982208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/>
          <p:cNvSpPr/>
          <p:nvPr/>
        </p:nvSpPr>
        <p:spPr>
          <a:xfrm>
            <a:off x="4613548" y="1963022"/>
            <a:ext cx="892704" cy="1959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/>
          <p:cNvSpPr/>
          <p:nvPr/>
        </p:nvSpPr>
        <p:spPr>
          <a:xfrm>
            <a:off x="5658635" y="1980108"/>
            <a:ext cx="341023" cy="176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向右 43"/>
          <p:cNvSpPr/>
          <p:nvPr/>
        </p:nvSpPr>
        <p:spPr>
          <a:xfrm>
            <a:off x="4624634" y="5507556"/>
            <a:ext cx="689113" cy="346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995935" y="4652263"/>
                <a:ext cx="7752700" cy="49545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JS 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5" y="4652263"/>
                <a:ext cx="7752700" cy="495457"/>
              </a:xfrm>
              <a:prstGeom prst="rect">
                <a:avLst/>
              </a:prstGeom>
              <a:blipFill rotWithShape="1">
                <a:blip r:embed="rId3"/>
                <a:stretch>
                  <a:fillRect l="-157"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4399724" y="315697"/>
            <a:ext cx="4312399" cy="1189501"/>
            <a:chOff x="4167974" y="658914"/>
            <a:chExt cx="4312399" cy="11895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/>
                <p:cNvSpPr/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6433614" y="658914"/>
              <a:ext cx="1875499" cy="660025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/>
                <p:cNvSpPr/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7" name="文字方塊 6"/>
          <p:cNvSpPr txBox="1"/>
          <p:nvPr/>
        </p:nvSpPr>
        <p:spPr>
          <a:xfrm>
            <a:off x="6713017" y="3634840"/>
            <a:ext cx="186096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Decrease JS</a:t>
            </a:r>
            <a:r>
              <a:rPr lang="zh-TW" altLang="en-US" sz="2400" dirty="0"/>
              <a:t> </a:t>
            </a:r>
            <a:r>
              <a:rPr lang="en-US" altLang="zh-TW" sz="2400" dirty="0"/>
              <a:t>divergence(?)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713016" y="5564694"/>
            <a:ext cx="186096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Decrease JS</a:t>
            </a:r>
            <a:r>
              <a:rPr lang="zh-TW" altLang="en-US" sz="2400" dirty="0"/>
              <a:t> </a:t>
            </a:r>
            <a:r>
              <a:rPr lang="en-US" altLang="zh-TW" sz="2400" dirty="0"/>
              <a:t>divergence(?)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23801" y="2232615"/>
            <a:ext cx="303887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/>
              <a:t>Using Gradient Ascent</a:t>
            </a:r>
            <a:endParaRPr lang="zh-TW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44" grpId="0" animBg="1"/>
      <p:bldP spid="45" grpId="0" animBg="1"/>
      <p:bldP spid="7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baseline="30000" dirty="0"/>
              </a:p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400" dirty="0"/>
                  <a:t>            </a:t>
                </a:r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  <a:blipFill rotWithShape="1">
                <a:blip r:embed="rId1"/>
                <a:stretch>
                  <a:fillRect l="-1005" t="-18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JS 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  <a:blipFill rotWithShape="1">
                <a:blip r:embed="rId2"/>
                <a:stretch>
                  <a:fillRect l="-157"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" name="箭號: 向右 5"/>
          <p:cNvSpPr/>
          <p:nvPr/>
        </p:nvSpPr>
        <p:spPr>
          <a:xfrm>
            <a:off x="4623801" y="3679441"/>
            <a:ext cx="689113" cy="346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197695" y="335987"/>
            <a:ext cx="4483655" cy="1582745"/>
            <a:chOff x="2242224" y="4536363"/>
            <a:chExt cx="4483655" cy="1582745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242224" y="4536363"/>
              <a:ext cx="1196775" cy="1402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2281464" y="5418763"/>
              <a:ext cx="4337050" cy="6201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5793801" y="4749529"/>
              <a:ext cx="932078" cy="1369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單箭頭接點 24"/>
          <p:cNvCxnSpPr/>
          <p:nvPr/>
        </p:nvCxnSpPr>
        <p:spPr>
          <a:xfrm>
            <a:off x="3942524" y="2103612"/>
            <a:ext cx="4738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054271" y="1358325"/>
            <a:ext cx="0" cy="7379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911771" y="1734632"/>
            <a:ext cx="0" cy="3689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518633" y="830279"/>
            <a:ext cx="0" cy="12076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8685" y="1358325"/>
            <a:ext cx="0" cy="7623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62052" y="1469460"/>
            <a:ext cx="0" cy="6512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4423719" y="1972789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510859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982208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/>
          <p:cNvSpPr/>
          <p:nvPr/>
        </p:nvSpPr>
        <p:spPr>
          <a:xfrm>
            <a:off x="4613548" y="1963022"/>
            <a:ext cx="892704" cy="1959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/>
          <p:cNvSpPr/>
          <p:nvPr/>
        </p:nvSpPr>
        <p:spPr>
          <a:xfrm>
            <a:off x="5658635" y="1980108"/>
            <a:ext cx="341023" cy="176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399724" y="315697"/>
            <a:ext cx="4312399" cy="1189501"/>
            <a:chOff x="4167974" y="658914"/>
            <a:chExt cx="4312399" cy="11895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/>
                <p:cNvSpPr/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6433614" y="658914"/>
              <a:ext cx="1875499" cy="660025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/>
                <p:cNvSpPr/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7" name="文字方塊 6"/>
          <p:cNvSpPr txBox="1"/>
          <p:nvPr/>
        </p:nvSpPr>
        <p:spPr>
          <a:xfrm>
            <a:off x="6771025" y="3623026"/>
            <a:ext cx="186096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Decrease JS</a:t>
            </a:r>
            <a:r>
              <a:rPr lang="zh-TW" altLang="en-US" sz="2400" dirty="0"/>
              <a:t> </a:t>
            </a:r>
            <a:r>
              <a:rPr lang="en-US" altLang="zh-TW" sz="2400" dirty="0"/>
              <a:t>divergence(?)</a:t>
            </a:r>
            <a:endParaRPr lang="zh-TW" altLang="en-US" sz="2400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924070" y="6026528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058009" y="4535352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1222884" y="6102787"/>
                <a:ext cx="144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84" y="6102787"/>
                <a:ext cx="144366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6" name="手繪多邊形: 圖案 45"/>
          <p:cNvSpPr/>
          <p:nvPr/>
        </p:nvSpPr>
        <p:spPr>
          <a:xfrm>
            <a:off x="628650" y="4767926"/>
            <a:ext cx="2560320" cy="1103856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1103856">
                <a:moveTo>
                  <a:pt x="0" y="386404"/>
                </a:moveTo>
                <a:cubicBezTo>
                  <a:pt x="270803" y="157804"/>
                  <a:pt x="541606" y="-70796"/>
                  <a:pt x="815926" y="20644"/>
                </a:cubicBezTo>
                <a:cubicBezTo>
                  <a:pt x="1090246" y="112084"/>
                  <a:pt x="1416148" y="843604"/>
                  <a:pt x="1645920" y="935044"/>
                </a:cubicBezTo>
                <a:cubicBezTo>
                  <a:pt x="1875692" y="1026484"/>
                  <a:pt x="2042160" y="541149"/>
                  <a:pt x="2194560" y="569284"/>
                </a:cubicBezTo>
                <a:cubicBezTo>
                  <a:pt x="2346960" y="597419"/>
                  <a:pt x="2453640" y="850637"/>
                  <a:pt x="2560320" y="110385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1272991" y="4696232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/>
          <p:nvPr/>
        </p:nvCxnSpPr>
        <p:spPr>
          <a:xfrm>
            <a:off x="1315941" y="4863345"/>
            <a:ext cx="0" cy="1150483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18342" y="5497570"/>
                <a:ext cx="597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2" y="5497570"/>
                <a:ext cx="59759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50" name="直線單箭頭接點 49"/>
          <p:cNvCxnSpPr/>
          <p:nvPr/>
        </p:nvCxnSpPr>
        <p:spPr>
          <a:xfrm>
            <a:off x="4016843" y="6076951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5150782" y="4585775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4315657" y="6153210"/>
                <a:ext cx="14365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657" y="6153210"/>
                <a:ext cx="143654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3" name="手繪多邊形: 圖案 52"/>
          <p:cNvSpPr/>
          <p:nvPr/>
        </p:nvSpPr>
        <p:spPr>
          <a:xfrm>
            <a:off x="3721423" y="4307912"/>
            <a:ext cx="2560320" cy="1614292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  <a:gd name="connsiteX0-1" fmla="*/ 0 w 2560320"/>
              <a:gd name="connsiteY0-2" fmla="*/ 1399997 h 2117449"/>
              <a:gd name="connsiteX1-3" fmla="*/ 815926 w 2560320"/>
              <a:gd name="connsiteY1-4" fmla="*/ 1034237 h 2117449"/>
              <a:gd name="connsiteX2-5" fmla="*/ 1645920 w 2560320"/>
              <a:gd name="connsiteY2-6" fmla="*/ 1948637 h 2117449"/>
              <a:gd name="connsiteX3-7" fmla="*/ 2131060 w 2560320"/>
              <a:gd name="connsiteY3-8" fmla="*/ 324 h 2117449"/>
              <a:gd name="connsiteX4-9" fmla="*/ 2560320 w 2560320"/>
              <a:gd name="connsiteY4-10" fmla="*/ 2117449 h 2117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60320" h="2117449">
                <a:moveTo>
                  <a:pt x="0" y="1399997"/>
                </a:moveTo>
                <a:cubicBezTo>
                  <a:pt x="270803" y="1171397"/>
                  <a:pt x="541606" y="942797"/>
                  <a:pt x="815926" y="1034237"/>
                </a:cubicBezTo>
                <a:cubicBezTo>
                  <a:pt x="1090246" y="1125677"/>
                  <a:pt x="1426731" y="2120956"/>
                  <a:pt x="1645920" y="1948637"/>
                </a:cubicBezTo>
                <a:cubicBezTo>
                  <a:pt x="1865109" y="1776318"/>
                  <a:pt x="1978660" y="-27811"/>
                  <a:pt x="2131060" y="324"/>
                </a:cubicBezTo>
                <a:cubicBezTo>
                  <a:pt x="2283460" y="28459"/>
                  <a:pt x="2453640" y="1864230"/>
                  <a:pt x="2560320" y="2117449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4353380" y="4958697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/>
          <p:nvPr/>
        </p:nvCxnSpPr>
        <p:spPr>
          <a:xfrm>
            <a:off x="4408714" y="5080651"/>
            <a:ext cx="0" cy="9836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3811115" y="5547993"/>
                <a:ext cx="597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115" y="5547993"/>
                <a:ext cx="597599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498762" y="4197034"/>
                <a:ext cx="1634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2" y="4197034"/>
                <a:ext cx="163435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3536201" y="4498322"/>
                <a:ext cx="1634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1" y="4498322"/>
                <a:ext cx="1634358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0" name="橢圓 59"/>
          <p:cNvSpPr/>
          <p:nvPr/>
        </p:nvSpPr>
        <p:spPr>
          <a:xfrm>
            <a:off x="5758807" y="4237573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57" idx="3"/>
          </p:cNvCxnSpPr>
          <p:nvPr/>
        </p:nvCxnSpPr>
        <p:spPr>
          <a:xfrm>
            <a:off x="2133120" y="4427867"/>
            <a:ext cx="1403081" cy="33870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22684" y="4135480"/>
            <a:ext cx="125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6466965" y="4673110"/>
                <a:ext cx="1634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5" y="4673110"/>
                <a:ext cx="1634358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62" name="直線單箭頭接點 61"/>
          <p:cNvCxnSpPr/>
          <p:nvPr/>
        </p:nvCxnSpPr>
        <p:spPr>
          <a:xfrm flipH="1" flipV="1">
            <a:off x="6013289" y="4445543"/>
            <a:ext cx="509523" cy="39425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7678371" y="4632388"/>
            <a:ext cx="125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494345" y="5222228"/>
                <a:ext cx="23180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45" y="5222228"/>
                <a:ext cx="2318007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393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6520158" y="5810712"/>
            <a:ext cx="2316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Don’t update G too much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practice …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Given G, how to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func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, sample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:endParaRPr lang="en-US" altLang="zh-TW" sz="2800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72205" y="3158361"/>
                <a:ext cx="6959138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05" y="3158361"/>
                <a:ext cx="6959138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076574" y="3463294"/>
            <a:ext cx="1395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Maximize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644571" y="460976"/>
            <a:ext cx="3870779" cy="1133862"/>
            <a:chOff x="4644571" y="460976"/>
            <a:chExt cx="3870779" cy="1133862"/>
          </a:xfrm>
        </p:grpSpPr>
        <p:grpSp>
          <p:nvGrpSpPr>
            <p:cNvPr id="9" name="群組 8"/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字方塊 6"/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10" name="矩形 9"/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3329484" y="6187041"/>
            <a:ext cx="371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Minimize </a:t>
            </a:r>
            <a:r>
              <a:rPr lang="en-US" altLang="zh-TW" sz="2400" dirty="0">
                <a:solidFill>
                  <a:srgbClr val="00B050"/>
                </a:solidFill>
              </a:rPr>
              <a:t>Cross-entropy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9998" y="4855400"/>
            <a:ext cx="7636349" cy="1793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18115" y="4494531"/>
            <a:ext cx="226992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Binary Classifier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ele attr="{7D0C29F7-E547-400B-8441-A30B2D0714C0}"/>
                  </a:ext>
                </a:extLst>
              </p:cNvPr>
              <p:cNvSpPr/>
              <p:nvPr/>
            </p:nvSpPr>
            <p:spPr>
              <a:xfrm>
                <a:off x="1249783" y="5317459"/>
                <a:ext cx="39647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83" y="5317459"/>
                <a:ext cx="3964740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ele attr="{D09F853D-A468-4B98-973E-598263C72468}"/>
                  </a:ext>
                </a:extLst>
              </p:cNvPr>
              <p:cNvSpPr/>
              <p:nvPr/>
            </p:nvSpPr>
            <p:spPr>
              <a:xfrm>
                <a:off x="826223" y="5837207"/>
                <a:ext cx="4121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23" y="5837207"/>
                <a:ext cx="412144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213399" y="4899346"/>
            <a:ext cx="732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 is a binary classifier with sigmoid output (can be deep)</a:t>
            </a:r>
            <a:endParaRPr lang="zh-TW" altLang="en-US" sz="2400" dirty="0"/>
          </a:p>
        </p:txBody>
      </p:sp>
      <p:sp>
        <p:nvSpPr>
          <p:cNvPr id="27" name="箭號: 向右 26"/>
          <p:cNvSpPr/>
          <p:nvPr/>
        </p:nvSpPr>
        <p:spPr>
          <a:xfrm>
            <a:off x="5246806" y="5386256"/>
            <a:ext cx="571500" cy="340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/>
          <p:cNvSpPr/>
          <p:nvPr/>
        </p:nvSpPr>
        <p:spPr>
          <a:xfrm>
            <a:off x="5246806" y="5868936"/>
            <a:ext cx="571500" cy="340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912640" y="5320180"/>
            <a:ext cx="262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Positive examples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912640" y="5809774"/>
            <a:ext cx="262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Negative examples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072822" y="3165986"/>
            <a:ext cx="7603525" cy="11363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 rot="5400000">
            <a:off x="542792" y="4051491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FF"/>
                </a:solidFill>
              </a:rPr>
              <a:t>=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4" grpId="0"/>
      <p:bldP spid="14" grpId="0"/>
      <p:bldP spid="15" grpId="0" animBg="1"/>
      <p:bldP spid="16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 descr="一張含有 物件 的圖片&#10;&#10;描述是以高可信度產生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97" y="106085"/>
            <a:ext cx="4719750" cy="46970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97" y="5072780"/>
            <a:ext cx="914400" cy="914400"/>
          </a:xfrm>
          <a:prstGeom prst="rect">
            <a:avLst/>
          </a:prstGeom>
        </p:spPr>
      </p:pic>
      <p:pic>
        <p:nvPicPr>
          <p:cNvPr id="5" name="Picture 2" descr="http://www.is-scam.com/wp-content/uploads/2014/12/question-ro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57" y="4002162"/>
            <a:ext cx="1969208" cy="25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699215" y="5449034"/>
            <a:ext cx="174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Drawing?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9" y="5690979"/>
            <a:ext cx="914400" cy="914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72" y="4217979"/>
            <a:ext cx="914400" cy="914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84" y="4247667"/>
            <a:ext cx="914400" cy="914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79" y="4708979"/>
            <a:ext cx="914400" cy="914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91" y="5690979"/>
            <a:ext cx="914400" cy="9144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89" y="5147667"/>
            <a:ext cx="914400" cy="9144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81" y="4708979"/>
            <a:ext cx="914400" cy="9144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83" y="5690979"/>
            <a:ext cx="914400" cy="9144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85" y="5349867"/>
            <a:ext cx="914400" cy="9144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72" y="4484523"/>
            <a:ext cx="914400" cy="914400"/>
          </a:xfrm>
          <a:prstGeom prst="rect">
            <a:avLst/>
          </a:prstGeom>
        </p:spPr>
      </p:pic>
      <p:sp>
        <p:nvSpPr>
          <p:cNvPr id="17" name="箭號: 向右 16"/>
          <p:cNvSpPr/>
          <p:nvPr/>
        </p:nvSpPr>
        <p:spPr>
          <a:xfrm>
            <a:off x="6133596" y="5253444"/>
            <a:ext cx="609600" cy="83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44087" y="1982745"/>
            <a:ext cx="2672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Using Generative Adversarial Network (GAN)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07085" y="720857"/>
                <a:ext cx="8236915" cy="5988944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In each training iteration:</a:t>
                </a:r>
              </a:p>
              <a:p>
                <a:pPr lvl="1"/>
                <a:r>
                  <a:rPr lang="en-US" altLang="zh-TW" dirty="0"/>
                  <a:t>Sample m examples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Sample m noise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the 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Obtaining generated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Update discriminator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/>
                  <a:t> to maximize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𝑙𝑜𝑔𝐷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sz="2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𝜂𝛻</m:t>
                    </m:r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another m noise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the 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Update generator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TW" dirty="0"/>
                  <a:t> to minimize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𝑙𝑜𝑔𝐷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𝜂𝛻</m:t>
                    </m:r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/>
              </a:p>
              <a:p>
                <a:pPr lvl="2"/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085" y="720857"/>
                <a:ext cx="8236915" cy="5988944"/>
              </a:xfrm>
              <a:blipFill rotWithShape="1">
                <a:blip r:embed="rId1"/>
                <a:stretch>
                  <a:fillRect l="-1036" t="-14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21858" y="42066"/>
            <a:ext cx="392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Algorithm</a:t>
            </a:r>
            <a:endParaRPr lang="zh-TW" altLang="en-US" sz="3200" b="1" i="1" u="sng" dirty="0"/>
          </a:p>
        </p:txBody>
      </p:sp>
      <p:sp>
        <p:nvSpPr>
          <p:cNvPr id="8" name="矩形 7"/>
          <p:cNvSpPr/>
          <p:nvPr/>
        </p:nvSpPr>
        <p:spPr>
          <a:xfrm>
            <a:off x="1640112" y="1117600"/>
            <a:ext cx="7297411" cy="32947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3748" y="3260295"/>
            <a:ext cx="1119011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Repeat k times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0699" y="2349472"/>
            <a:ext cx="1425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Learning 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D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0112" y="4427246"/>
            <a:ext cx="7297411" cy="2282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0699" y="5015561"/>
            <a:ext cx="1425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Learning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2698954" y="5897000"/>
            <a:ext cx="21680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075145" y="-27519"/>
                <a:ext cx="3919651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400" dirty="0"/>
                  <a:t> for 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for G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145" y="-27519"/>
                <a:ext cx="3919651" cy="491738"/>
              </a:xfrm>
              <a:prstGeom prst="rect">
                <a:avLst/>
              </a:prstGeom>
              <a:blipFill rotWithShape="1">
                <a:blip r:embed="rId2"/>
                <a:stretch>
                  <a:fillRect l="-2333" t="-8642" r="-1400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7075282" y="434079"/>
                <a:ext cx="1862241" cy="57355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282" y="434079"/>
                <a:ext cx="1862241" cy="573555"/>
              </a:xfrm>
              <a:prstGeom prst="rect">
                <a:avLst/>
              </a:prstGeom>
              <a:blipFill rotWithShape="1">
                <a:blip r:embed="rId3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090129" y="349955"/>
            <a:ext cx="222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only find  lower bound of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090130" y="420587"/>
            <a:ext cx="3847394" cy="69701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3747" y="5822473"/>
            <a:ext cx="1119011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Only Once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3" grpId="0" animBg="1"/>
      <p:bldP spid="14" grpId="0"/>
      <p:bldP spid="5" grpId="0"/>
      <p:bldP spid="12" grpId="0" animBg="1"/>
      <p:bldP spid="2" grpId="0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 Function for Generator</a:t>
            </a:r>
            <a:br>
              <a:rPr lang="en-US" altLang="zh-TW" dirty="0"/>
            </a:br>
            <a:r>
              <a:rPr lang="en-US" altLang="zh-TW" dirty="0"/>
              <a:t>in Real Implementation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39272" y="1854630"/>
                <a:ext cx="3610219" cy="471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72" y="1854630"/>
                <a:ext cx="3610219" cy="471347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879251" y="4411132"/>
                <a:ext cx="3826112" cy="501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51" y="4411132"/>
                <a:ext cx="3826112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411948" y="5102392"/>
            <a:ext cx="4068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Real implementation: </a:t>
            </a:r>
            <a:endParaRPr lang="en-US" altLang="zh-TW" sz="2800" dirty="0"/>
          </a:p>
          <a:p>
            <a:r>
              <a:rPr lang="en-US" altLang="zh-TW" sz="2800" dirty="0"/>
              <a:t>label x from P</a:t>
            </a:r>
            <a:r>
              <a:rPr lang="en-US" altLang="zh-TW" sz="2800" baseline="-25000" dirty="0"/>
              <a:t>G</a:t>
            </a:r>
            <a:r>
              <a:rPr lang="en-US" altLang="zh-TW" sz="2800" dirty="0"/>
              <a:t> as positive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379" y="1441780"/>
            <a:ext cx="2371725" cy="52465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942779" y="2255939"/>
                <a:ext cx="186390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79" y="2255939"/>
                <a:ext cx="1863908" cy="509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589459" y="4888143"/>
                <a:ext cx="217065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59" y="4888143"/>
                <a:ext cx="2170659" cy="5091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1641945" y="2488378"/>
                <a:ext cx="3749040" cy="501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45" y="2488378"/>
                <a:ext cx="3749040" cy="5014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1641945" y="2120188"/>
            <a:ext cx="26842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7611256" y="4213110"/>
                <a:ext cx="9040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56" y="4213110"/>
                <a:ext cx="90409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819512" y="3060800"/>
            <a:ext cx="3118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rgbClr val="0000FF"/>
                </a:solidFill>
              </a:rPr>
              <a:t>Slow at the beginning</a:t>
            </a:r>
            <a:endParaRPr lang="zh-TW" altLang="en-US" sz="2500" dirty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39272" y="3474356"/>
            <a:ext cx="42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Minimax GAN (MMGAN)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39272" y="6110106"/>
            <a:ext cx="5061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Non-saturating GAN (NSGAN)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We want to find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90" y="2621573"/>
            <a:ext cx="3586164" cy="3690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990271" y="2486637"/>
                <a:ext cx="2194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271" y="2486637"/>
                <a:ext cx="219407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H="1">
            <a:off x="2976284" y="4097190"/>
            <a:ext cx="1335314" cy="4654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94971" y="4051237"/>
            <a:ext cx="159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High </a:t>
            </a:r>
            <a:endParaRPr lang="en-US" altLang="zh-TW" sz="2400" dirty="0"/>
          </a:p>
          <a:p>
            <a:pPr algn="ctr"/>
            <a:r>
              <a:rPr lang="en-US" altLang="zh-TW" sz="2400" dirty="0"/>
              <a:t>Probability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35530" y="5413434"/>
            <a:ext cx="159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Low </a:t>
            </a:r>
            <a:endParaRPr lang="en-US" altLang="zh-TW" sz="2400" dirty="0"/>
          </a:p>
          <a:p>
            <a:pPr algn="ctr"/>
            <a:r>
              <a:rPr lang="en-US" altLang="zh-TW" sz="2400" dirty="0"/>
              <a:t>Probability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66" y="2904356"/>
            <a:ext cx="968403" cy="96840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18" y="5228770"/>
            <a:ext cx="948193" cy="94819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211" y="2735610"/>
            <a:ext cx="969390" cy="95349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53384" y="5480902"/>
            <a:ext cx="1030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Image</a:t>
            </a:r>
            <a:endParaRPr lang="en-US" altLang="zh-TW" sz="2400" b="1" i="1" u="sng" dirty="0"/>
          </a:p>
          <a:p>
            <a:pPr algn="ctr"/>
            <a:r>
              <a:rPr lang="en-US" altLang="zh-TW" sz="2400" b="1" i="1" u="sng" dirty="0"/>
              <a:t>Space</a:t>
            </a:r>
            <a:endParaRPr lang="zh-TW" altLang="en-US" sz="2400" b="1" i="1" u="sng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377812" y="4721260"/>
            <a:ext cx="1054405" cy="98160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2693330" y="3454153"/>
            <a:ext cx="1515813" cy="23495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2" idx="2"/>
          </p:cNvCxnSpPr>
          <p:nvPr/>
        </p:nvCxnSpPr>
        <p:spPr>
          <a:xfrm flipV="1">
            <a:off x="6597515" y="3689108"/>
            <a:ext cx="1147391" cy="374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5087309" y="4721260"/>
            <a:ext cx="78721" cy="71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 rot="2935823">
            <a:off x="6489389" y="4060225"/>
            <a:ext cx="78721" cy="71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144298" y="4746997"/>
            <a:ext cx="1437346" cy="1018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ele attr="{6DFCC326-E007-4CED-97D1-B1CE71B1D23E}"/>
                  </a:ext>
                </a:extLst>
              </p:cNvPr>
              <p:cNvSpPr txBox="1"/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: an image (a high-dimensional vector)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3636" t="-5882" r="-181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Given a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(We can sample from it.)</a:t>
                </a:r>
              </a:p>
              <a:p>
                <a:r>
                  <a:rPr lang="en-US" altLang="zh-TW" sz="2400" dirty="0"/>
                  <a:t>We have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parameterized by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We want to find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/>
              </a:p>
              <a:p>
                <a:pPr lvl="1"/>
                <a:r>
                  <a:rPr lang="en-US" altLang="zh-TW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Gaussian Mixture Model,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are means and variances of the Gaussians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92684" y="3859950"/>
                <a:ext cx="5158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4" y="3859950"/>
                <a:ext cx="515886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9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0" name="橢圓 9"/>
          <p:cNvSpPr/>
          <p:nvPr/>
        </p:nvSpPr>
        <p:spPr>
          <a:xfrm>
            <a:off x="6355431" y="5522330"/>
            <a:ext cx="620493" cy="6546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747621" y="4532324"/>
            <a:ext cx="1156144" cy="1200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494811" y="4646095"/>
            <a:ext cx="1762921" cy="1511662"/>
            <a:chOff x="6207649" y="4546975"/>
            <a:chExt cx="1762921" cy="1511662"/>
          </a:xfrm>
        </p:grpSpPr>
        <p:sp>
          <p:nvSpPr>
            <p:cNvPr id="12" name="橢圓 11"/>
            <p:cNvSpPr/>
            <p:nvPr/>
          </p:nvSpPr>
          <p:spPr>
            <a:xfrm>
              <a:off x="6946613" y="4654975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6677408" y="509812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7054613" y="5067830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6677408" y="48369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6829808" y="49893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6547647" y="48493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7258233" y="4546975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7054613" y="48493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7000613" y="5310766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6829808" y="525052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7207013" y="5220230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829808" y="49893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982208" y="51417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6700047" y="50017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207013" y="50017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862570" y="565419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6280054" y="5555301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226054" y="5798237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432454" y="5707701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6207649" y="5629249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6432454" y="5489255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6378454" y="5950637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7153013" y="5463166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02625" y="548675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7134608" y="52941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7648625" y="5729690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橢圓 38"/>
          <p:cNvSpPr/>
          <p:nvPr/>
        </p:nvSpPr>
        <p:spPr>
          <a:xfrm>
            <a:off x="7842712" y="5517886"/>
            <a:ext cx="490504" cy="5164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"/>
          <p:cNvSpPr/>
          <p:nvPr/>
        </p:nvSpPr>
        <p:spPr>
          <a:xfrm>
            <a:off x="7233775" y="5014960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五角星形 75"/>
          <p:cNvSpPr/>
          <p:nvPr/>
        </p:nvSpPr>
        <p:spPr>
          <a:xfrm>
            <a:off x="6588997" y="5758646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五角星形 76"/>
          <p:cNvSpPr/>
          <p:nvPr/>
        </p:nvSpPr>
        <p:spPr>
          <a:xfrm>
            <a:off x="8000446" y="5667643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669074" y="4298581"/>
                <a:ext cx="3935509" cy="52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4" y="4298581"/>
                <a:ext cx="3935509" cy="522900"/>
              </a:xfrm>
              <a:prstGeom prst="rect">
                <a:avLst/>
              </a:prstGeom>
              <a:blipFill rotWithShape="1">
                <a:blip r:embed="rId3"/>
                <a:stretch>
                  <a:fillRect l="-2481" t="-3488" b="-19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692684" y="4786857"/>
            <a:ext cx="5234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Likelihood of generating the samples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2009417" y="5165184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17" y="5165184"/>
                <a:ext cx="3935509" cy="11005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692684" y="6248889"/>
                <a:ext cx="5234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the likelihood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4" y="6248889"/>
                <a:ext cx="52345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86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0" grpId="0" animBg="1"/>
      <p:bldP spid="21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br>
              <a:rPr lang="en-US" altLang="zh-TW" dirty="0"/>
            </a:br>
            <a:r>
              <a:rPr lang="en-US" altLang="zh-TW" dirty="0"/>
              <a:t>= Minimize KL</a:t>
            </a:r>
            <a:r>
              <a:rPr lang="zh-TW" altLang="en-US" dirty="0"/>
              <a:t> </a:t>
            </a:r>
            <a:r>
              <a:rPr lang="en-US" altLang="zh-TW" dirty="0"/>
              <a:t>Divergence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31691" y="1690689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1" y="1690689"/>
                <a:ext cx="3935509" cy="110055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131054" y="1665242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nary>
                            <m:naryPr>
                              <m:chr m:val="∏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54" y="1665242"/>
                <a:ext cx="3935509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735915" y="2852825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15" y="2852825"/>
                <a:ext cx="3935509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735915" y="4060807"/>
                <a:ext cx="4709792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15" y="4060807"/>
                <a:ext cx="4709792" cy="575542"/>
              </a:xfrm>
              <a:prstGeom prst="rect">
                <a:avLst/>
              </a:prstGeom>
              <a:blipFill rotWithShape="1">
                <a:blip r:embed="rId4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256595" y="4508341"/>
                <a:ext cx="4709792" cy="1244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95" y="4508341"/>
                <a:ext cx="4709792" cy="1244187"/>
              </a:xfrm>
              <a:prstGeom prst="rect">
                <a:avLst/>
              </a:prstGeom>
              <a:blipFill rotWithShape="1">
                <a:blip r:embed="rId5"/>
                <a:stretch>
                  <a:fillRect r="-3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4697928" y="4524118"/>
                <a:ext cx="4709792" cy="1244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928" y="4524118"/>
                <a:ext cx="4709792" cy="12441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254742" y="5921196"/>
                <a:ext cx="4709792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" y="5921196"/>
                <a:ext cx="4709792" cy="573106"/>
              </a:xfrm>
              <a:prstGeom prst="rect">
                <a:avLst/>
              </a:prstGeom>
              <a:blipFill rotWithShape="1">
                <a:blip r:embed="rId7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4778689" y="3172271"/>
                <a:ext cx="3964740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89" y="3172271"/>
                <a:ext cx="396474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722958" y="5931356"/>
                <a:ext cx="47097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How to define a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? 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58" y="5931356"/>
                <a:ext cx="470979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07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357620" y="5553075"/>
            <a:ext cx="238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en-US" altLang="zh-CN">
                <a:solidFill>
                  <a:srgbClr val="FF0000"/>
                </a:solidFill>
              </a:rPr>
              <a:t>G</a:t>
            </a:r>
            <a:r>
              <a:rPr lang="zh-CN" altLang="en-US">
                <a:solidFill>
                  <a:srgbClr val="FF0000"/>
                </a:solidFill>
              </a:rPr>
              <a:t>无关构造</a:t>
            </a:r>
            <a:r>
              <a:rPr lang="en-US" altLang="zh-CN">
                <a:solidFill>
                  <a:srgbClr val="FF0000"/>
                </a:solidFill>
              </a:rPr>
              <a:t>kl</a:t>
            </a:r>
            <a:r>
              <a:rPr lang="zh-CN" altLang="en-US">
                <a:solidFill>
                  <a:srgbClr val="FF0000"/>
                </a:solidFill>
              </a:rPr>
              <a:t>散度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5230" y="6304915"/>
            <a:ext cx="2059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当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en-US" altLang="zh-CN" baseline="-25000">
                <a:solidFill>
                  <a:srgbClr val="FF0000"/>
                </a:solidFill>
              </a:rPr>
              <a:t>G</a:t>
            </a:r>
            <a:r>
              <a:rPr lang="zh-CN" altLang="en-US">
                <a:solidFill>
                  <a:srgbClr val="FF0000"/>
                </a:solidFill>
              </a:rPr>
              <a:t>不是高斯呢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4963" y="2987528"/>
            <a:ext cx="1804554" cy="218952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43" y="3564296"/>
            <a:ext cx="929364" cy="916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Generator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sz="2400" dirty="0"/>
                  <a:t>A generator G is a network. The network defines a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zh-TW" altLang="en-US" sz="2400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69274" y="3339415"/>
            <a:ext cx="1743075" cy="1366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 </a:t>
            </a:r>
            <a:endParaRPr lang="en-US" altLang="zh-TW" sz="2800" dirty="0"/>
          </a:p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925575" y="3924310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677743" y="3963082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841515" y="4037047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5" y="4037047"/>
                <a:ext cx="40793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4612990" y="4036576"/>
                <a:ext cx="1443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990" y="4036576"/>
                <a:ext cx="144385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0" name="直線單箭頭接點 9"/>
          <p:cNvCxnSpPr/>
          <p:nvPr/>
        </p:nvCxnSpPr>
        <p:spPr>
          <a:xfrm>
            <a:off x="1426026" y="4037047"/>
            <a:ext cx="5440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892113" y="4067777"/>
            <a:ext cx="616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06237" y="2840781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Normal Distribution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4613769" y="2719715"/>
                <a:ext cx="100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69" y="2719715"/>
                <a:ext cx="1001363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1829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9368" y="2703364"/>
            <a:ext cx="2529587" cy="2603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6612253" y="2703364"/>
                <a:ext cx="2194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253" y="2703364"/>
                <a:ext cx="219407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3" name="箭號: 左-右雙向 22"/>
          <p:cNvSpPr/>
          <p:nvPr/>
        </p:nvSpPr>
        <p:spPr>
          <a:xfrm>
            <a:off x="6056847" y="4272613"/>
            <a:ext cx="790612" cy="359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073654" y="4688719"/>
            <a:ext cx="273671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 close as possible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736740" y="3777114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33105" y="4076760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152684" y="4016338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090650" y="3746903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4572968" y="3567269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876831" y="3728429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366242" y="3483778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401338" y="3760796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792174" y="6201933"/>
            <a:ext cx="524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How to compute the divergence?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ele attr="{EF2F0C89-561E-40FF-9D58-41F0B211880B}"/>
                  </a:ext>
                </a:extLst>
              </p:cNvPr>
              <p:cNvSpPr/>
              <p:nvPr/>
            </p:nvSpPr>
            <p:spPr>
              <a:xfrm>
                <a:off x="599622" y="5281664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2" y="5281664"/>
                <a:ext cx="4636654" cy="6537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ele attr="{6D942A9E-09E4-482C-9D3A-B5916B37B47C}"/>
                  </a:ext>
                </a:extLst>
              </p:cNvPr>
              <p:cNvSpPr txBox="1"/>
              <p:nvPr/>
            </p:nvSpPr>
            <p:spPr>
              <a:xfrm>
                <a:off x="2787839" y="5815931"/>
                <a:ext cx="61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Divergence between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839" y="5815931"/>
                <a:ext cx="6192088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47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2862398" y="5743361"/>
            <a:ext cx="21949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ele attr="{4110AECD-6F53-4CDB-8159-9B013198A5E5}"/>
                  </a:ext>
                </a:extLst>
              </p:cNvPr>
              <p:cNvSpPr txBox="1"/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: an image (a high-dimensional vector)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3636" t="-5882" r="-181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186680" y="5396865"/>
            <a:ext cx="313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关键这么计算目标函数</a:t>
            </a:r>
            <a:r>
              <a:rPr lang="en-US" altLang="zh-CN">
                <a:solidFill>
                  <a:srgbClr val="FF0000"/>
                </a:solidFill>
              </a:rPr>
              <a:t>DIV</a:t>
            </a:r>
            <a:r>
              <a:rPr lang="zh-CN" altLang="en-US">
                <a:solidFill>
                  <a:srgbClr val="FF0000"/>
                </a:solidFill>
              </a:rPr>
              <a:t>呢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3" grpId="0"/>
      <p:bldP spid="18" grpId="0"/>
      <p:bldP spid="22" grpId="0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{832C297B-02D8-424F-B61C-2B3A648947B3}"/>
                  </a:ext>
                </a:extLst>
              </p:cNvPr>
              <p:cNvSpPr/>
              <p:nvPr/>
            </p:nvSpPr>
            <p:spPr>
              <a:xfrm>
                <a:off x="2321078" y="1445364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78" y="1445364"/>
                <a:ext cx="4636654" cy="653769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ele attr="{9250B9AB-4871-468E-AE75-065EFB03D165}"/>
                  </a:ext>
                </a:extLst>
              </p:cNvPr>
              <p:cNvSpPr txBox="1"/>
              <p:nvPr/>
            </p:nvSpPr>
            <p:spPr>
              <a:xfrm>
                <a:off x="758521" y="2147654"/>
                <a:ext cx="77617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Although we do not know the distributions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TW" sz="2400" dirty="0"/>
                  <a:t>, we can sample from them.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1" y="2147654"/>
                <a:ext cx="7761767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77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3966023" y="3317650"/>
            <a:ext cx="112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sample</a:t>
            </a:r>
            <a:endParaRPr lang="zh-TW" altLang="en-US" sz="2400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025" y="5063475"/>
            <a:ext cx="2851417" cy="718557"/>
          </a:xfrm>
          <a:prstGeom prst="rect">
            <a:avLst/>
          </a:prstGeom>
        </p:spPr>
      </p:pic>
      <p:grpSp>
        <p:nvGrpSpPr>
          <p:cNvPr id="42" name="群組 41"/>
          <p:cNvGrpSpPr/>
          <p:nvPr/>
        </p:nvGrpSpPr>
        <p:grpSpPr>
          <a:xfrm>
            <a:off x="5451025" y="3423273"/>
            <a:ext cx="2851417" cy="731192"/>
            <a:chOff x="3798412" y="6111526"/>
            <a:chExt cx="2162335" cy="554490"/>
          </a:xfrm>
        </p:grpSpPr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747" y="6126016"/>
              <a:ext cx="540000" cy="54000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412" y="6111526"/>
              <a:ext cx="540000" cy="54000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747" y="6126016"/>
              <a:ext cx="540000" cy="54000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747" y="6111526"/>
              <a:ext cx="540000" cy="540000"/>
            </a:xfrm>
            <a:prstGeom prst="rect">
              <a:avLst/>
            </a:prstGeom>
          </p:spPr>
        </p:pic>
      </p:grpSp>
      <p:sp>
        <p:nvSpPr>
          <p:cNvPr id="47" name="矩形 46"/>
          <p:cNvSpPr/>
          <p:nvPr/>
        </p:nvSpPr>
        <p:spPr>
          <a:xfrm>
            <a:off x="3998574" y="5042136"/>
            <a:ext cx="972909" cy="701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</a:t>
            </a:r>
            <a:endParaRPr lang="en-US" altLang="zh-TW" sz="24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3561564" y="5377445"/>
            <a:ext cx="422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 rot="5400000">
            <a:off x="1763593" y="5239282"/>
            <a:ext cx="905437" cy="29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 rot="5400000">
            <a:off x="2148030" y="5239282"/>
            <a:ext cx="905437" cy="29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 rot="5400000">
            <a:off x="2532467" y="5239282"/>
            <a:ext cx="905437" cy="298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 rot="5400000">
            <a:off x="2916903" y="5239282"/>
            <a:ext cx="905437" cy="2988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04289" y="4994103"/>
            <a:ext cx="18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sample from normal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94426" y="3551606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Database</a:t>
            </a:r>
            <a:endParaRPr lang="zh-TW" altLang="en-US" sz="2400" dirty="0"/>
          </a:p>
        </p:txBody>
      </p:sp>
      <p:grpSp>
        <p:nvGrpSpPr>
          <p:cNvPr id="70" name="群組 69"/>
          <p:cNvGrpSpPr/>
          <p:nvPr/>
        </p:nvGrpSpPr>
        <p:grpSpPr>
          <a:xfrm>
            <a:off x="1875857" y="3180451"/>
            <a:ext cx="1751174" cy="1307774"/>
            <a:chOff x="644126" y="4258170"/>
            <a:chExt cx="3652768" cy="2387400"/>
          </a:xfrm>
        </p:grpSpPr>
        <p:pic>
          <p:nvPicPr>
            <p:cNvPr id="71" name="圖片 7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494" y="5112971"/>
              <a:ext cx="914400" cy="914400"/>
            </a:xfrm>
            <a:prstGeom prst="rect">
              <a:avLst/>
            </a:prstGeom>
          </p:spPr>
        </p:pic>
        <p:pic>
          <p:nvPicPr>
            <p:cNvPr id="72" name="圖片 7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869" y="4258170"/>
              <a:ext cx="914400" cy="914400"/>
            </a:xfrm>
            <a:prstGeom prst="rect">
              <a:avLst/>
            </a:prstGeom>
          </p:spPr>
        </p:pic>
        <p:pic>
          <p:nvPicPr>
            <p:cNvPr id="73" name="圖片 7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681" y="4287858"/>
              <a:ext cx="914400" cy="914400"/>
            </a:xfrm>
            <a:prstGeom prst="rect">
              <a:avLst/>
            </a:prstGeom>
          </p:spPr>
        </p:pic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676" y="4749170"/>
              <a:ext cx="914400" cy="914400"/>
            </a:xfrm>
            <a:prstGeom prst="rect">
              <a:avLst/>
            </a:prstGeom>
          </p:spPr>
        </p:pic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888" y="5731170"/>
              <a:ext cx="914400" cy="914400"/>
            </a:xfrm>
            <a:prstGeom prst="rect">
              <a:avLst/>
            </a:prstGeom>
          </p:spPr>
        </p:pic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86" y="5187858"/>
              <a:ext cx="914400" cy="914400"/>
            </a:xfrm>
            <a:prstGeom prst="rect">
              <a:avLst/>
            </a:prstGeom>
          </p:spPr>
        </p:pic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78" y="4749170"/>
              <a:ext cx="914400" cy="914400"/>
            </a:xfrm>
            <a:prstGeom prst="rect">
              <a:avLst/>
            </a:prstGeom>
          </p:spPr>
        </p:pic>
        <p:pic>
          <p:nvPicPr>
            <p:cNvPr id="78" name="圖片 7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580" y="5731170"/>
              <a:ext cx="914400" cy="914400"/>
            </a:xfrm>
            <a:prstGeom prst="rect">
              <a:avLst/>
            </a:prstGeom>
          </p:spPr>
        </p:pic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2" y="5390058"/>
              <a:ext cx="914400" cy="914400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869" y="4524714"/>
              <a:ext cx="914400" cy="914400"/>
            </a:xfrm>
            <a:prstGeom prst="rect">
              <a:avLst/>
            </a:prstGeom>
          </p:spPr>
        </p:pic>
        <p:pic>
          <p:nvPicPr>
            <p:cNvPr id="81" name="圖片 8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26" y="5731170"/>
              <a:ext cx="914400" cy="914400"/>
            </a:xfrm>
            <a:prstGeom prst="rect">
              <a:avLst/>
            </a:prstGeom>
          </p:spPr>
        </p:pic>
      </p:grpSp>
      <p:sp>
        <p:nvSpPr>
          <p:cNvPr id="82" name="箭號: 向右 81"/>
          <p:cNvSpPr/>
          <p:nvPr/>
        </p:nvSpPr>
        <p:spPr>
          <a:xfrm>
            <a:off x="3711639" y="3657104"/>
            <a:ext cx="1665714" cy="3302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/>
          <p:nvPr/>
        </p:nvCxnSpPr>
        <p:spPr>
          <a:xfrm flipV="1">
            <a:off x="4971483" y="5382196"/>
            <a:ext cx="422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>
                <a:extLst>
                  <a:ext uri="{FF2B5EF4-FFF2-40B4-BE49-F238E27FC236}">
                    <ele attr="{F689E728-963A-4442-BCE0-F6AB6694BEFB}"/>
                  </a:ext>
                </a:extLst>
              </p:cNvPr>
              <p:cNvSpPr txBox="1"/>
              <p:nvPr/>
            </p:nvSpPr>
            <p:spPr>
              <a:xfrm>
                <a:off x="6179532" y="5841411"/>
                <a:ext cx="25923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Sampling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 altLang="zh-TW" sz="2400" b="1" dirty="0"/>
                  <a:t>  </a:t>
                </a:r>
                <a:endParaRPr lang="zh-TW" altLang="en-US" sz="2400" b="1" dirty="0"/>
              </a:p>
            </p:txBody>
          </p:sp>
        </mc:Choice>
        <mc:Fallback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32" y="5841411"/>
                <a:ext cx="2592331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376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>
                <a:extLst>
                  <a:ext uri="{FF2B5EF4-FFF2-40B4-BE49-F238E27FC236}">
                    <ele attr="{5879DAA4-0E7A-430E-82A5-E5D28BB24EAC}"/>
                  </a:ext>
                </a:extLst>
              </p:cNvPr>
              <p:cNvSpPr txBox="1"/>
              <p:nvPr/>
            </p:nvSpPr>
            <p:spPr>
              <a:xfrm>
                <a:off x="5544484" y="4219413"/>
                <a:ext cx="3450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/>
                  <a:t>Sampling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r>
                  <a:rPr lang="en-US" altLang="zh-TW" sz="2400" b="1" dirty="0"/>
                  <a:t>  </a:t>
                </a:r>
                <a:endParaRPr lang="zh-TW" altLang="en-US" sz="2400" b="1" dirty="0"/>
              </a:p>
            </p:txBody>
          </p:sp>
        </mc:Choice>
        <mc:Fallback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484" y="4219413"/>
                <a:ext cx="3450012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47" grpId="0" animBg="1"/>
      <p:bldP spid="52" grpId="0" animBg="1"/>
      <p:bldP spid="53" grpId="0" animBg="1"/>
      <p:bldP spid="54" grpId="0" animBg="1"/>
      <p:bldP spid="55" grpId="0" animBg="1"/>
      <p:bldP spid="68" grpId="0"/>
      <p:bldP spid="69" grpId="0"/>
      <p:bldP spid="82" grpId="0" animBg="1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{832C297B-02D8-424F-B61C-2B3A648947B3}"/>
                  </a:ext>
                </a:extLst>
              </p:cNvPr>
              <p:cNvSpPr/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0" name="星形: 五角 9"/>
          <p:cNvSpPr/>
          <p:nvPr/>
        </p:nvSpPr>
        <p:spPr>
          <a:xfrm>
            <a:off x="2400700" y="2670457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/>
          <p:cNvSpPr/>
          <p:nvPr/>
        </p:nvSpPr>
        <p:spPr>
          <a:xfrm>
            <a:off x="1357322" y="2777893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/>
          <p:cNvSpPr/>
          <p:nvPr/>
        </p:nvSpPr>
        <p:spPr>
          <a:xfrm>
            <a:off x="1837202" y="3444644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/>
          <p:cNvSpPr/>
          <p:nvPr/>
        </p:nvSpPr>
        <p:spPr>
          <a:xfrm>
            <a:off x="3093208" y="2963410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星形: 五角 13"/>
          <p:cNvSpPr/>
          <p:nvPr/>
        </p:nvSpPr>
        <p:spPr>
          <a:xfrm>
            <a:off x="1043114" y="323172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星形: 五角 14"/>
          <p:cNvSpPr/>
          <p:nvPr/>
        </p:nvSpPr>
        <p:spPr>
          <a:xfrm>
            <a:off x="2762259" y="3299765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星形: 五角 15"/>
          <p:cNvSpPr/>
          <p:nvPr/>
        </p:nvSpPr>
        <p:spPr>
          <a:xfrm>
            <a:off x="2443434" y="3715152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星形: 五角 16"/>
          <p:cNvSpPr/>
          <p:nvPr/>
        </p:nvSpPr>
        <p:spPr>
          <a:xfrm>
            <a:off x="2216947" y="3058366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星形: 五角 17"/>
          <p:cNvSpPr/>
          <p:nvPr/>
        </p:nvSpPr>
        <p:spPr>
          <a:xfrm>
            <a:off x="1381143" y="3642514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086574" y="2929105"/>
            <a:ext cx="2232478" cy="10449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Discriminator</a:t>
            </a:r>
            <a:endParaRPr lang="zh-TW" altLang="en-US" sz="2800" baseline="-25000" dirty="0"/>
          </a:p>
        </p:txBody>
      </p:sp>
      <p:sp>
        <p:nvSpPr>
          <p:cNvPr id="22" name="星形: 五角 21"/>
          <p:cNvSpPr/>
          <p:nvPr/>
        </p:nvSpPr>
        <p:spPr>
          <a:xfrm>
            <a:off x="1036132" y="1593760"/>
            <a:ext cx="31067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星形: 五角 22"/>
          <p:cNvSpPr/>
          <p:nvPr/>
        </p:nvSpPr>
        <p:spPr>
          <a:xfrm>
            <a:off x="1036132" y="2041086"/>
            <a:ext cx="31067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ele attr="{A219CB3F-251E-45EE-B8EC-078A541FEA8F}"/>
                  </a:ext>
                </a:extLst>
              </p:cNvPr>
              <p:cNvSpPr txBox="1"/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48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ele attr="{C8C53062-0BBC-46B2-A3D5-14747493310C}"/>
                  </a:ext>
                </a:extLst>
              </p:cNvPr>
              <p:cNvSpPr txBox="1"/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4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39" name="直線單箭頭接點 38"/>
          <p:cNvCxnSpPr/>
          <p:nvPr/>
        </p:nvCxnSpPr>
        <p:spPr>
          <a:xfrm>
            <a:off x="3571520" y="3451031"/>
            <a:ext cx="245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158914" y="3474881"/>
            <a:ext cx="10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ele attr="{44A5C7A1-1F55-49A8-87E8-4DE78A1F42FF}"/>
                  </a:ext>
                </a:extLst>
              </p:cNvPr>
              <p:cNvSpPr txBox="1"/>
              <p:nvPr/>
            </p:nvSpPr>
            <p:spPr>
              <a:xfrm>
                <a:off x="1299077" y="4767023"/>
                <a:ext cx="7169848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77" y="4767023"/>
                <a:ext cx="7169848" cy="4303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376210" y="4269311"/>
            <a:ext cx="46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Example</a:t>
            </a:r>
            <a:r>
              <a:rPr lang="en-US" altLang="zh-TW" sz="2400" dirty="0"/>
              <a:t> Objective Function for D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949909" y="5229445"/>
            <a:ext cx="169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(G is fixed)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>
                <a:extLst>
                  <a:ext uri="{FF2B5EF4-FFF2-40B4-BE49-F238E27FC236}">
                    <ele attr="{D26945B4-DAEC-454C-B22F-688B5653D020}"/>
                  </a:ext>
                </a:extLst>
              </p:cNvPr>
              <p:cNvSpPr/>
              <p:nvPr/>
            </p:nvSpPr>
            <p:spPr>
              <a:xfrm>
                <a:off x="1561014" y="5810018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014" y="5810018"/>
                <a:ext cx="3167919" cy="573555"/>
              </a:xfrm>
              <a:prstGeom prst="rect">
                <a:avLst/>
              </a:prstGeom>
              <a:blipFill rotWithShape="1">
                <a:blip r:embed="rId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376210" y="5769972"/>
            <a:ext cx="304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Training:</a:t>
            </a:r>
            <a:endParaRPr lang="zh-TW" altLang="en-US" sz="2400" b="1" dirty="0"/>
          </a:p>
        </p:txBody>
      </p:sp>
      <p:sp>
        <p:nvSpPr>
          <p:cNvPr id="3" name="箭號: 向下 2"/>
          <p:cNvSpPr/>
          <p:nvPr/>
        </p:nvSpPr>
        <p:spPr>
          <a:xfrm flipV="1">
            <a:off x="4478949" y="5179257"/>
            <a:ext cx="530799" cy="26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/>
          <p:cNvSpPr/>
          <p:nvPr/>
        </p:nvSpPr>
        <p:spPr>
          <a:xfrm flipH="1">
            <a:off x="7613089" y="4500839"/>
            <a:ext cx="530799" cy="26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929607" y="1471945"/>
            <a:ext cx="3993225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Using the example objective function is exactly the same as training a binary classifier. 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59320" y="6456393"/>
            <a:ext cx="308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dirty="0" err="1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Goodfellow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et al., NIPS, 2014]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54725" y="5810116"/>
            <a:ext cx="39932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 maximum objective value is related to JS divergence.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970596" y="5824992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988425" y="3873479"/>
            <a:ext cx="242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Sigmoid Output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7" grpId="0"/>
      <p:bldP spid="51" grpId="0"/>
      <p:bldP spid="3" grpId="0" animBg="1"/>
      <p:bldP spid="29" grpId="0" animBg="1"/>
      <p:bldP spid="5" grpId="0" animBg="1"/>
      <p:bldP spid="3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{832C297B-02D8-424F-B61C-2B3A648947B3}"/>
                  </a:ext>
                </a:extLst>
              </p:cNvPr>
              <p:cNvSpPr/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0" name="星形: 五角 9"/>
          <p:cNvSpPr/>
          <p:nvPr/>
        </p:nvSpPr>
        <p:spPr>
          <a:xfrm>
            <a:off x="2400700" y="2670457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/>
          <p:cNvSpPr/>
          <p:nvPr/>
        </p:nvSpPr>
        <p:spPr>
          <a:xfrm>
            <a:off x="1357322" y="2777893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/>
          <p:cNvSpPr/>
          <p:nvPr/>
        </p:nvSpPr>
        <p:spPr>
          <a:xfrm>
            <a:off x="1837202" y="3444644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/>
          <p:cNvSpPr/>
          <p:nvPr/>
        </p:nvSpPr>
        <p:spPr>
          <a:xfrm>
            <a:off x="3093208" y="2963410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星形: 五角 13"/>
          <p:cNvSpPr/>
          <p:nvPr/>
        </p:nvSpPr>
        <p:spPr>
          <a:xfrm>
            <a:off x="1043114" y="323172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星形: 五角 14"/>
          <p:cNvSpPr/>
          <p:nvPr/>
        </p:nvSpPr>
        <p:spPr>
          <a:xfrm>
            <a:off x="2762259" y="3299765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星形: 五角 15"/>
          <p:cNvSpPr/>
          <p:nvPr/>
        </p:nvSpPr>
        <p:spPr>
          <a:xfrm>
            <a:off x="2443434" y="3715152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星形: 五角 16"/>
          <p:cNvSpPr/>
          <p:nvPr/>
        </p:nvSpPr>
        <p:spPr>
          <a:xfrm>
            <a:off x="2216947" y="3058366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星形: 五角 17"/>
          <p:cNvSpPr/>
          <p:nvPr/>
        </p:nvSpPr>
        <p:spPr>
          <a:xfrm>
            <a:off x="1381143" y="3642514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086574" y="2929105"/>
            <a:ext cx="2232478" cy="10449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Discriminator</a:t>
            </a:r>
            <a:endParaRPr lang="zh-TW" altLang="en-US" sz="2800" baseline="-25000" dirty="0"/>
          </a:p>
        </p:txBody>
      </p:sp>
      <p:sp>
        <p:nvSpPr>
          <p:cNvPr id="22" name="星形: 五角 21"/>
          <p:cNvSpPr/>
          <p:nvPr/>
        </p:nvSpPr>
        <p:spPr>
          <a:xfrm>
            <a:off x="1036132" y="1593760"/>
            <a:ext cx="31067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星形: 五角 22"/>
          <p:cNvSpPr/>
          <p:nvPr/>
        </p:nvSpPr>
        <p:spPr>
          <a:xfrm>
            <a:off x="1036132" y="2041086"/>
            <a:ext cx="31067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ele attr="{A219CB3F-251E-45EE-B8EC-078A541FEA8F}"/>
                  </a:ext>
                </a:extLst>
              </p:cNvPr>
              <p:cNvSpPr txBox="1"/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48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ele attr="{C8C53062-0BBC-46B2-A3D5-14747493310C}"/>
                  </a:ext>
                </a:extLst>
              </p:cNvPr>
              <p:cNvSpPr txBox="1"/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4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39" name="直線單箭頭接點 38"/>
          <p:cNvCxnSpPr/>
          <p:nvPr/>
        </p:nvCxnSpPr>
        <p:spPr>
          <a:xfrm>
            <a:off x="3571520" y="3451031"/>
            <a:ext cx="245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158914" y="3474881"/>
            <a:ext cx="10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736790" y="4047260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hard to discriminate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47011" y="4045591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 divergence</a:t>
            </a:r>
            <a:endParaRPr lang="zh-TW" altLang="en-US" sz="2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920799" y="4673956"/>
            <a:ext cx="2495926" cy="1353989"/>
            <a:chOff x="553763" y="4063586"/>
            <a:chExt cx="2495926" cy="1353989"/>
          </a:xfrm>
        </p:grpSpPr>
        <p:sp>
          <p:nvSpPr>
            <p:cNvPr id="32" name="星形: 五角 31"/>
            <p:cNvSpPr/>
            <p:nvPr/>
          </p:nvSpPr>
          <p:spPr>
            <a:xfrm>
              <a:off x="2093090" y="4242629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星形: 五角 32"/>
            <p:cNvSpPr/>
            <p:nvPr/>
          </p:nvSpPr>
          <p:spPr>
            <a:xfrm>
              <a:off x="1268271" y="4063586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星形: 五角 33"/>
            <p:cNvSpPr/>
            <p:nvPr/>
          </p:nvSpPr>
          <p:spPr>
            <a:xfrm>
              <a:off x="2444609" y="4429959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星形: 五角 34"/>
            <p:cNvSpPr/>
            <p:nvPr/>
          </p:nvSpPr>
          <p:spPr>
            <a:xfrm>
              <a:off x="2623532" y="4999190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星形: 五角 35"/>
            <p:cNvSpPr/>
            <p:nvPr/>
          </p:nvSpPr>
          <p:spPr>
            <a:xfrm>
              <a:off x="2718129" y="4192288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星形: 五角 36"/>
            <p:cNvSpPr/>
            <p:nvPr/>
          </p:nvSpPr>
          <p:spPr>
            <a:xfrm>
              <a:off x="2424650" y="4714160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星形: 五角 37"/>
            <p:cNvSpPr/>
            <p:nvPr/>
          </p:nvSpPr>
          <p:spPr>
            <a:xfrm>
              <a:off x="985177" y="4697870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星形: 五角 39"/>
            <p:cNvSpPr/>
            <p:nvPr/>
          </p:nvSpPr>
          <p:spPr>
            <a:xfrm>
              <a:off x="553763" y="4445487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星形: 五角 40"/>
            <p:cNvSpPr/>
            <p:nvPr/>
          </p:nvSpPr>
          <p:spPr>
            <a:xfrm>
              <a:off x="1172926" y="5086015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6058344" y="5040771"/>
            <a:ext cx="2232478" cy="10449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Discriminator</a:t>
            </a:r>
            <a:endParaRPr lang="zh-TW" altLang="en-US" sz="2800" baseline="-250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3543290" y="5562697"/>
            <a:ext cx="245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130684" y="5586547"/>
            <a:ext cx="10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708560" y="6158926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easy to discriminate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856131" y="6125169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divergence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ele attr="{376683A8-CAB2-4EA6-961E-03E83FC241BB}"/>
                  </a:ext>
                </a:extLst>
              </p:cNvPr>
              <p:cNvSpPr/>
              <p:nvPr/>
            </p:nvSpPr>
            <p:spPr>
              <a:xfrm>
                <a:off x="5362392" y="1980047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92" y="1980047"/>
                <a:ext cx="3167919" cy="573555"/>
              </a:xfrm>
              <a:prstGeom prst="rect">
                <a:avLst/>
              </a:prstGeom>
              <a:blipFill rotWithShape="1">
                <a:blip r:embed="rId4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5263946" y="1553714"/>
            <a:ext cx="304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Training:</a:t>
            </a:r>
            <a:endParaRPr lang="zh-TW" altLang="en-US" sz="24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86821" y="4391334"/>
            <a:ext cx="394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(cannot make objective large)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786438" y="1954975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42" grpId="0" animBg="1"/>
      <p:bldP spid="48" grpId="0"/>
      <p:bldP spid="49" grpId="0"/>
      <p:bldP spid="52" grpId="0"/>
      <p:bldP spid="4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2105</Words>
  <Application>WPS 演示</Application>
  <PresentationFormat>如螢幕大小 (4:3)</PresentationFormat>
  <Paragraphs>504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Times New Roman</vt:lpstr>
      <vt:lpstr>Calibri Light</vt:lpstr>
      <vt:lpstr>微软雅黑</vt:lpstr>
      <vt:lpstr>Arial Unicode MS</vt:lpstr>
      <vt:lpstr>PMingLiU</vt:lpstr>
      <vt:lpstr>Segoe Print</vt:lpstr>
      <vt:lpstr>等线</vt:lpstr>
      <vt:lpstr>Halvetica</vt:lpstr>
      <vt:lpstr>PMingLiU</vt:lpstr>
      <vt:lpstr>Office 佈景主題</vt:lpstr>
      <vt:lpstr>Theory behind GAN</vt:lpstr>
      <vt:lpstr>Generation</vt:lpstr>
      <vt:lpstr>Generation</vt:lpstr>
      <vt:lpstr>Maximum Likelihood Estimation</vt:lpstr>
      <vt:lpstr>Maximum Likelihood Estimation = Minimize KL Divergence</vt:lpstr>
      <vt:lpstr>Generator </vt:lpstr>
      <vt:lpstr>Discriminator</vt:lpstr>
      <vt:lpstr>Discriminator</vt:lpstr>
      <vt:lpstr>Discriminator</vt:lpstr>
      <vt:lpstr> </vt:lpstr>
      <vt:lpstr> </vt:lpstr>
      <vt:lpstr> </vt:lpstr>
      <vt:lpstr> </vt:lpstr>
      <vt:lpstr>PowerPoint 演示文稿</vt:lpstr>
      <vt:lpstr>PowerPoint 演示文稿</vt:lpstr>
      <vt:lpstr>Algorithm</vt:lpstr>
      <vt:lpstr>Algorithm</vt:lpstr>
      <vt:lpstr>Algorithm</vt:lpstr>
      <vt:lpstr>In practice …</vt:lpstr>
      <vt:lpstr>PowerPoint 演示文稿</vt:lpstr>
      <vt:lpstr>Objective Function for Generator in Real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 Adversarial Network</dc:title>
  <dc:creator>Hung-yi Lee</dc:creator>
  <cp:lastModifiedBy>優遊不迫</cp:lastModifiedBy>
  <cp:revision>270</cp:revision>
  <dcterms:created xsi:type="dcterms:W3CDTF">2017-04-15T16:45:00Z</dcterms:created>
  <dcterms:modified xsi:type="dcterms:W3CDTF">2019-05-27T14:10:22Z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