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80" autoAdjust="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0663C-E25D-41E2-9267-F5303B62C563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72FC2-8B7B-4D61-B566-65C8571AC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6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Reinforcement learning is learning what to do—how to map situations to actions—so as to maximize a numerical reward signal.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72FC2-8B7B-4D61-B566-65C8571AC6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72FC2-8B7B-4D61-B566-65C8571AC6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7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72FC2-8B7B-4D61-B566-65C8571AC6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6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72FC2-8B7B-4D61-B566-65C8571AC6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9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72FC2-8B7B-4D61-B566-65C8571AC6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2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9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5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1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4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4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5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7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1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7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32A5-28C5-4054-B680-C5A972B3A2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5CC0-A674-4B9F-99D6-B9D3B26AA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reinforce%20learning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314" y="1985281"/>
            <a:ext cx="5881915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 smtClean="0"/>
              <a:t>Reinforcement Learning(RL) is learning what to do—how to </a:t>
            </a:r>
            <a:r>
              <a:rPr lang="en-US" altLang="zh-CN" dirty="0" smtClean="0">
                <a:solidFill>
                  <a:srgbClr val="C00000"/>
                </a:solidFill>
              </a:rPr>
              <a:t>map situations to actions</a:t>
            </a:r>
            <a:r>
              <a:rPr lang="en-US" altLang="zh-CN" dirty="0" smtClean="0"/>
              <a:t>—so as to </a:t>
            </a:r>
            <a:r>
              <a:rPr lang="en-US" altLang="zh-CN" dirty="0" smtClean="0">
                <a:solidFill>
                  <a:srgbClr val="C00000"/>
                </a:solidFill>
              </a:rPr>
              <a:t>maximize a numerical reward signal</a:t>
            </a:r>
            <a:r>
              <a:rPr lang="en-US" altLang="zh-CN" dirty="0" smtClean="0"/>
              <a:t>. </a:t>
            </a:r>
            <a:endParaRPr lang="zh-CN" altLang="en-US" dirty="0" smtClean="0"/>
          </a:p>
          <a:p>
            <a:pPr algn="just"/>
            <a:r>
              <a:rPr lang="en-US" altLang="zh-CN" dirty="0" smtClean="0"/>
              <a:t>It is a type of machine learning technique that enables an </a:t>
            </a:r>
            <a:r>
              <a:rPr lang="en-US" altLang="zh-CN" dirty="0" smtClean="0">
                <a:solidFill>
                  <a:srgbClr val="C00000"/>
                </a:solidFill>
              </a:rPr>
              <a:t>agent</a:t>
            </a:r>
            <a:r>
              <a:rPr lang="en-US" altLang="zh-CN" dirty="0" smtClean="0"/>
              <a:t> to learn in an </a:t>
            </a:r>
            <a:r>
              <a:rPr lang="en-US" altLang="zh-CN" dirty="0" smtClean="0">
                <a:solidFill>
                  <a:srgbClr val="C00000"/>
                </a:solidFill>
              </a:rPr>
              <a:t>interactive environment</a:t>
            </a:r>
            <a:r>
              <a:rPr lang="en-US" altLang="zh-CN" dirty="0" smtClean="0"/>
              <a:t> by trial and error using </a:t>
            </a:r>
            <a:r>
              <a:rPr lang="en-US" altLang="zh-CN" dirty="0" smtClean="0">
                <a:solidFill>
                  <a:srgbClr val="C00000"/>
                </a:solidFill>
              </a:rPr>
              <a:t>feedback</a:t>
            </a:r>
            <a:r>
              <a:rPr lang="en-US" altLang="zh-CN" dirty="0" smtClean="0"/>
              <a:t> from its own </a:t>
            </a:r>
            <a:r>
              <a:rPr lang="en-US" altLang="zh-CN" dirty="0" smtClean="0">
                <a:solidFill>
                  <a:srgbClr val="C00000"/>
                </a:solidFill>
              </a:rPr>
              <a:t>actions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C00000"/>
                </a:solidFill>
              </a:rPr>
              <a:t>experiences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 smtClean="0"/>
              <a:t>It aims to find a </a:t>
            </a:r>
            <a:r>
              <a:rPr lang="en-US" altLang="zh-CN" dirty="0" smtClean="0">
                <a:solidFill>
                  <a:srgbClr val="C00000"/>
                </a:solidFill>
              </a:rPr>
              <a:t>suitable action model</a:t>
            </a:r>
            <a:r>
              <a:rPr lang="en-US" altLang="zh-CN" dirty="0" smtClean="0"/>
              <a:t> that would </a:t>
            </a:r>
            <a:r>
              <a:rPr lang="en-US" altLang="zh-CN" dirty="0" smtClean="0">
                <a:solidFill>
                  <a:srgbClr val="C00000"/>
                </a:solidFill>
              </a:rPr>
              <a:t>maximize the total cumulative reward </a:t>
            </a:r>
            <a:r>
              <a:rPr lang="en-US" altLang="zh-CN" dirty="0" smtClean="0"/>
              <a:t>of the agent.  </a:t>
            </a:r>
          </a:p>
          <a:p>
            <a:pPr algn="just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38" y="1995220"/>
            <a:ext cx="3190476" cy="4123809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What is reinforce learning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9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Markov Decision Processes (MDPs)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3" action="ppaction://hlinkpres?slideindex=1&amp;slidetitle="/>
              </a:rPr>
              <a:t>Markov Decision Processes (MDPs) </a:t>
            </a:r>
            <a:r>
              <a:rPr lang="en-US" altLang="zh-CN" dirty="0" smtClean="0"/>
              <a:t>are mathematical frameworks to describe an environment in reinforcement learning and almost all RL problems can be formalized using MDPs.  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98" y="3284658"/>
            <a:ext cx="5079664" cy="208523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17864" y="3450111"/>
            <a:ext cx="5867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solidFill>
                  <a:srgbClr val="111111"/>
                </a:solidFill>
                <a:effectLst/>
              </a:rPr>
              <a:t>Environment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</a:rPr>
              <a:t>: Physical world in which the agent operates</a:t>
            </a:r>
          </a:p>
          <a:p>
            <a:r>
              <a:rPr lang="en-US" altLang="zh-CN" b="1" i="0" dirty="0" smtClean="0">
                <a:solidFill>
                  <a:srgbClr val="111111"/>
                </a:solidFill>
                <a:effectLst/>
              </a:rPr>
              <a:t>State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</a:rPr>
              <a:t>: Current situation of the agent</a:t>
            </a:r>
          </a:p>
          <a:p>
            <a:r>
              <a:rPr lang="en-US" altLang="zh-CN" b="1" i="0" dirty="0" smtClean="0">
                <a:solidFill>
                  <a:srgbClr val="111111"/>
                </a:solidFill>
                <a:effectLst/>
              </a:rPr>
              <a:t>Reward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</a:rPr>
              <a:t>: Feedback from the environment</a:t>
            </a:r>
          </a:p>
          <a:p>
            <a:r>
              <a:rPr lang="en-US" altLang="zh-CN" b="1" i="0" dirty="0" smtClean="0">
                <a:solidFill>
                  <a:srgbClr val="111111"/>
                </a:solidFill>
                <a:effectLst/>
              </a:rPr>
              <a:t>Policy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</a:rPr>
              <a:t>: Method to map agent’s state to actions</a:t>
            </a:r>
          </a:p>
          <a:p>
            <a:r>
              <a:rPr lang="en-US" altLang="zh-CN" b="1" i="0" dirty="0" smtClean="0">
                <a:solidFill>
                  <a:srgbClr val="111111"/>
                </a:solidFill>
                <a:effectLst/>
              </a:rPr>
              <a:t>Value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</a:rPr>
              <a:t>: Future reward that an agent would receive by   taking an action in a particular state</a:t>
            </a:r>
            <a:endParaRPr lang="en-US" altLang="zh-CN" b="0" i="0" dirty="0">
              <a:solidFill>
                <a:srgbClr val="11111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90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24" y="1027906"/>
            <a:ext cx="8520626" cy="462779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85224" y="5790633"/>
            <a:ext cx="827692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111111"/>
                </a:solidFill>
                <a:effectLst/>
                <a:latin typeface="+mj-ea"/>
                <a:ea typeface="+mj-ea"/>
              </a:rPr>
              <a:t>An MDP consists of a set of finite environment states </a:t>
            </a:r>
            <a:r>
              <a:rPr lang="en-US" altLang="zh-CN" b="0" i="1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  <a:latin typeface="+mj-ea"/>
                <a:ea typeface="+mj-ea"/>
              </a:rPr>
              <a:t>, a set of possible actions </a:t>
            </a:r>
            <a:r>
              <a:rPr lang="en-US" altLang="zh-CN" b="0" i="1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b="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b="0" i="1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b="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  <a:latin typeface="+mj-ea"/>
                <a:ea typeface="+mj-ea"/>
              </a:rPr>
              <a:t>in each state, a transition model </a:t>
            </a:r>
            <a:r>
              <a:rPr lang="en-US" altLang="zh-CN" b="0" i="1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b="0" i="1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s’, s 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| </a:t>
            </a:r>
            <a:r>
              <a:rPr lang="en-US" altLang="zh-CN" b="0" i="1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solidFill>
                  <a:srgbClr val="111111"/>
                </a:solidFill>
                <a:latin typeface="+mj-ea"/>
                <a:ea typeface="+mj-ea"/>
              </a:rPr>
              <a:t>, 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  <a:latin typeface="+mj-ea"/>
                <a:ea typeface="+mj-ea"/>
              </a:rPr>
              <a:t>a real valued reward function </a:t>
            </a:r>
            <a:r>
              <a:rPr lang="en-US" altLang="zh-CN" b="0" i="1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baseline="-250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b="0" i="1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en-US" altLang="zh-CN" b="0" i="0" dirty="0" smtClean="0">
                <a:solidFill>
                  <a:srgbClr val="111111"/>
                </a:solidFill>
                <a:effectLst/>
                <a:latin typeface="+mj-ea"/>
                <a:ea typeface="+mj-ea"/>
              </a:rPr>
              <a:t> and a discount factor </a:t>
            </a:r>
            <a:r>
              <a:rPr lang="en-US" altLang="zh-CN" b="0" i="1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γ</a:t>
            </a:r>
            <a:r>
              <a:rPr lang="en-US" altLang="zh-CN" b="0" i="1" dirty="0" smtClean="0">
                <a:solidFill>
                  <a:srgbClr val="111111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zh-CN" b="0" dirty="0" smtClean="0">
                <a:solidFill>
                  <a:srgbClr val="111111"/>
                </a:solidFill>
                <a:effectLst/>
                <a:latin typeface="+mj-ea"/>
                <a:ea typeface="+mj-ea"/>
              </a:rPr>
              <a:t>The discount rate determines the present value of future rewards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15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86" y="825554"/>
            <a:ext cx="8273696" cy="24696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86" y="3624623"/>
            <a:ext cx="8161421" cy="178408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499107" y="738821"/>
            <a:ext cx="36701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111111"/>
                </a:solidFill>
                <a:effectLst/>
                <a:latin typeface="+mj-ea"/>
                <a:ea typeface="+mj-ea"/>
              </a:rPr>
              <a:t>A policy defines the learning agent’s way of behaving at a given time</a:t>
            </a:r>
            <a:endParaRPr lang="zh-CN" altLang="en-US" i="1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75191" y="2643826"/>
            <a:ext cx="376347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 smtClean="0">
                <a:solidFill>
                  <a:srgbClr val="111111"/>
                </a:solidFill>
                <a:effectLst/>
                <a:latin typeface="+mj-ea"/>
                <a:ea typeface="+mj-ea"/>
              </a:rPr>
              <a:t>The agent’s goal is to maximize the cumulative reward it receives in the long run and </a:t>
            </a:r>
            <a:r>
              <a:rPr lang="en-US" altLang="zh-CN" dirty="0" smtClean="0">
                <a:solidFill>
                  <a:srgbClr val="111111"/>
                </a:solidFill>
                <a:latin typeface="+mj-ea"/>
              </a:rPr>
              <a:t>a value function specifies what is good in the long run</a:t>
            </a:r>
            <a:endParaRPr lang="zh-CN" altLang="en-US" i="1" dirty="0" smtClean="0">
              <a:latin typeface="+mj-ea"/>
            </a:endParaRPr>
          </a:p>
          <a:p>
            <a:endParaRPr lang="zh-CN" altLang="en-US" i="1" dirty="0">
              <a:latin typeface="+mj-ea"/>
              <a:ea typeface="+mj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860" y="1520089"/>
            <a:ext cx="3670140" cy="988800"/>
          </a:xfrm>
          <a:prstGeom prst="rect">
            <a:avLst/>
          </a:prstGeom>
        </p:spPr>
      </p:pic>
      <p:sp>
        <p:nvSpPr>
          <p:cNvPr id="21" name="左大括号 20"/>
          <p:cNvSpPr/>
          <p:nvPr/>
        </p:nvSpPr>
        <p:spPr>
          <a:xfrm rot="16200000">
            <a:off x="3828454" y="4869449"/>
            <a:ext cx="286302" cy="1260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 rot="16200000">
            <a:off x="5393369" y="4913193"/>
            <a:ext cx="286302" cy="1260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06064" y="5742215"/>
            <a:ext cx="14710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Current rewards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6062" y="5707578"/>
            <a:ext cx="147108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+mj-ea"/>
                <a:ea typeface="+mj-ea"/>
              </a:rPr>
              <a:t>optimal expected long-term return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1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Markovian approximation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600" dirty="0" smtClean="0">
                <a:cs typeface="Times New Roman" panose="02020603050405020304" pitchFamily="18" charset="0"/>
              </a:rPr>
              <a:t>1. Reduce the state space: designed a set of features to summarize the most important information required for the scheduling, the system of telescope-environment is only an approximated Markovian system, once its state-space is replaced by a feature-space</a:t>
            </a:r>
          </a:p>
          <a:p>
            <a:pPr algn="just"/>
            <a:r>
              <a:rPr lang="en-US" altLang="zh-CN" sz="1600" dirty="0" smtClean="0">
                <a:cs typeface="Times New Roman" panose="02020603050405020304" pitchFamily="18" charset="0"/>
              </a:rPr>
              <a:t>2. Despite this reduction, Problem (1) is still an infinite dimensional optimization problem because its variable is a function and we propose a parametrized function approximation</a:t>
            </a:r>
          </a:p>
          <a:p>
            <a:pPr algn="just"/>
            <a:endParaRPr lang="en-US" altLang="zh-CN" sz="1600" dirty="0">
              <a:cs typeface="Times New Roman" panose="02020603050405020304" pitchFamily="18" charset="0"/>
            </a:endParaRPr>
          </a:p>
          <a:p>
            <a:pPr algn="just"/>
            <a:endParaRPr lang="en-US" altLang="zh-CN" sz="1600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smtClean="0">
                <a:cs typeface="Times New Roman" panose="02020603050405020304" pitchFamily="18" charset="0"/>
              </a:rPr>
              <a:t>With this approximation, the space of search is reduced from the space of functions to a finite dimensional vector space. This approximation substitutes the original optimal policy (2) with the following approximate policy,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57" y="3116846"/>
            <a:ext cx="2529834" cy="7851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035" y="4614629"/>
            <a:ext cx="8206404" cy="18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84" y="1363960"/>
            <a:ext cx="10351784" cy="2120734"/>
          </a:xfrm>
          <a:prstGeom prst="rect">
            <a:avLst/>
          </a:prstGeom>
        </p:spPr>
      </p:pic>
      <p:sp>
        <p:nvSpPr>
          <p:cNvPr id="11" name="左大括号 10"/>
          <p:cNvSpPr/>
          <p:nvPr/>
        </p:nvSpPr>
        <p:spPr>
          <a:xfrm rot="16200000">
            <a:off x="4252948" y="5019726"/>
            <a:ext cx="279133" cy="628480"/>
          </a:xfrm>
          <a:prstGeom prst="leftBrace">
            <a:avLst>
              <a:gd name="adj1" fmla="val 8333"/>
              <a:gd name="adj2" fmla="val 459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17446" y="5554015"/>
            <a:ext cx="95013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Old value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26" y="3592318"/>
            <a:ext cx="6724185" cy="3257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555" y="4735519"/>
            <a:ext cx="8928370" cy="513505"/>
          </a:xfrm>
          <a:prstGeom prst="rect">
            <a:avLst/>
          </a:prstGeom>
        </p:spPr>
      </p:pic>
      <p:sp>
        <p:nvSpPr>
          <p:cNvPr id="16" name="左大括号 15"/>
          <p:cNvSpPr/>
          <p:nvPr/>
        </p:nvSpPr>
        <p:spPr>
          <a:xfrm rot="5400000" flipV="1">
            <a:off x="4952382" y="4746125"/>
            <a:ext cx="326892" cy="105881"/>
          </a:xfrm>
          <a:prstGeom prst="leftBrace">
            <a:avLst>
              <a:gd name="adj1" fmla="val 8333"/>
              <a:gd name="adj2" fmla="val 459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00502" y="4342979"/>
            <a:ext cx="123065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Learning rate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" name="左大括号 17"/>
          <p:cNvSpPr/>
          <p:nvPr/>
        </p:nvSpPr>
        <p:spPr>
          <a:xfrm rot="5400000" flipV="1">
            <a:off x="7116318" y="2771200"/>
            <a:ext cx="338408" cy="4044214"/>
          </a:xfrm>
          <a:prstGeom prst="leftBrace">
            <a:avLst>
              <a:gd name="adj1" fmla="val 8333"/>
              <a:gd name="adj2" fmla="val 459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87581" y="4330449"/>
            <a:ext cx="12762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Learned value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0" name="左大括号 19"/>
          <p:cNvSpPr/>
          <p:nvPr/>
        </p:nvSpPr>
        <p:spPr>
          <a:xfrm rot="16200000">
            <a:off x="8444577" y="4707094"/>
            <a:ext cx="286302" cy="1260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226781" y="5554014"/>
            <a:ext cx="88834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 rewards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2" name="左大括号 21"/>
          <p:cNvSpPr/>
          <p:nvPr/>
        </p:nvSpPr>
        <p:spPr>
          <a:xfrm rot="16200000">
            <a:off x="6645660" y="4606899"/>
            <a:ext cx="286302" cy="15725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864413" y="5554013"/>
            <a:ext cx="171066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Estimate of optimal future value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1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31" y="1825625"/>
            <a:ext cx="10274969" cy="17328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200" y="3693425"/>
            <a:ext cx="1063061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This Learning method is called Temporal-Difference (TD) learning with function approximation (Tsit-siklis &amp; Van Roy 1997). Variants of this reinforcement learning method have been successfully applied to real-life problems such as training of a backgammon player (Tesauro 1995).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0794"/>
            <a:ext cx="10498206" cy="176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443</Words>
  <Application>Microsoft Office PowerPoint</Application>
  <PresentationFormat>宽屏</PresentationFormat>
  <Paragraphs>36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What is reinforce learning ?</vt:lpstr>
      <vt:lpstr>Markov Decision Processes (MDPs)</vt:lpstr>
      <vt:lpstr>PowerPoint 演示文稿</vt:lpstr>
      <vt:lpstr>PowerPoint 演示文稿</vt:lpstr>
      <vt:lpstr>Markovian approximation</vt:lpstr>
      <vt:lpstr>Reinforcement Learning</vt:lpstr>
      <vt:lpstr>Reinforcement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 Learning Framework</dc:title>
  <dc:creator>YUAN FANG</dc:creator>
  <cp:lastModifiedBy>FANG YUAN</cp:lastModifiedBy>
  <cp:revision>21</cp:revision>
  <dcterms:created xsi:type="dcterms:W3CDTF">2019-04-25T01:57:28Z</dcterms:created>
  <dcterms:modified xsi:type="dcterms:W3CDTF">2019-05-21T15:20:02Z</dcterms:modified>
</cp:coreProperties>
</file>