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69" r:id="rId3"/>
    <p:sldId id="258" r:id="rId4"/>
    <p:sldId id="270" r:id="rId5"/>
    <p:sldId id="276" r:id="rId6"/>
    <p:sldId id="277" r:id="rId7"/>
    <p:sldId id="278" r:id="rId8"/>
    <p:sldId id="279" r:id="rId9"/>
    <p:sldId id="280" r:id="rId10"/>
    <p:sldId id="282" r:id="rId11"/>
    <p:sldId id="294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93" r:id="rId20"/>
    <p:sldId id="26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1B8E"/>
    <a:srgbClr val="EE26D6"/>
    <a:srgbClr val="EA8DF1"/>
    <a:srgbClr val="5483BC"/>
    <a:srgbClr val="354C76"/>
    <a:srgbClr val="B9DEE3"/>
    <a:srgbClr val="78563A"/>
    <a:srgbClr val="170F08"/>
    <a:srgbClr val="95E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5" d="100"/>
          <a:sy n="105" d="100"/>
        </p:scale>
        <p:origin x="7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H="1">
            <a:off x="-3" y="1825874"/>
            <a:ext cx="8768221" cy="5032126"/>
          </a:xfrm>
          <a:prstGeom prst="rect">
            <a:avLst/>
          </a:prstGeom>
          <a:blipFill>
            <a:blip r:embed="rId2"/>
            <a:srcRect/>
            <a:stretch>
              <a:fillRect l="-3368" t="8787" b="-199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6" y="4358808"/>
            <a:ext cx="10850563" cy="428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1448424"/>
            <a:ext cx="10850563" cy="2893513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51201" y="5215181"/>
            <a:ext cx="7546235" cy="319794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51201" y="5511452"/>
            <a:ext cx="7546235" cy="319794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7290148" y="2729371"/>
            <a:ext cx="4230340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7291264" y="3624721"/>
            <a:ext cx="423034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 flipH="1">
            <a:off x="-3" y="2487238"/>
            <a:ext cx="7615828" cy="4370762"/>
          </a:xfrm>
          <a:prstGeom prst="rect">
            <a:avLst/>
          </a:prstGeom>
          <a:blipFill>
            <a:blip r:embed="rId2"/>
            <a:srcRect/>
            <a:stretch>
              <a:fillRect l="-3368" t="8787" b="-199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flipH="1">
            <a:off x="-4" y="212942"/>
            <a:ext cx="11578672" cy="6645058"/>
          </a:xfrm>
          <a:prstGeom prst="rect">
            <a:avLst/>
          </a:prstGeom>
          <a:blipFill>
            <a:blip r:embed="rId2"/>
            <a:srcRect/>
            <a:stretch>
              <a:fillRect t="12271" b="-197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283835"/>
            <a:ext cx="12192000" cy="302063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80000"/>
                </a:schemeClr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0300"/>
            <a:ext cx="10845798" cy="313690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740394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444123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3.xml"/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GIF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42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3200" b="0" dirty="0">
                    <a:latin typeface="+mn-lt"/>
                    <a:ea typeface="+mn-ea"/>
                    <a:sym typeface="+mn-lt"/>
                  </a:rPr>
                  <a:t>线性回归</a:t>
                </a:r>
                <a:endParaRPr lang="zh-CN" altLang="en-US" sz="32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3200" b="0" dirty="0">
                    <a:latin typeface="+mn-lt"/>
                    <a:ea typeface="+mn-ea"/>
                    <a:sym typeface="+mn-lt"/>
                  </a:rPr>
                  <a:t>基函数回归</a:t>
                </a:r>
                <a:endParaRPr lang="zh-CN" altLang="en-US" sz="32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3200" b="0" dirty="0">
                    <a:latin typeface="+mn-lt"/>
                    <a:ea typeface="+mn-ea"/>
                    <a:sym typeface="+mn-lt"/>
                  </a:rPr>
                  <a:t>L2</a:t>
                </a:r>
                <a:r>
                  <a:rPr lang="zh-CN" altLang="en-US" sz="3200" b="0" dirty="0">
                    <a:latin typeface="+mn-lt"/>
                    <a:ea typeface="+mn-ea"/>
                    <a:sym typeface="+mn-lt"/>
                  </a:rPr>
                  <a:t>正则化</a:t>
                </a:r>
                <a:endParaRPr lang="zh-CN" altLang="en-US" sz="32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5655" y="1046480"/>
            <a:ext cx="98456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什么是范数？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向量的范数可以简单形象的理解为向量的长度，或者向量到零点的距离，或者相应的两个点之间的距离。</a:t>
            </a:r>
            <a:endParaRPr lang="zh-CN" altLang="en-US"/>
          </a:p>
          <a:p>
            <a:r>
              <a:rPr lang="zh-CN" altLang="en-US"/>
              <a:t>向量的范数定义：向量的范数是一个函数||x||,满足非负性||x|| &gt;= 0，齐次性||cx|| = |c| ||x|| ，三角不等式||x+y|| &lt;= ||x|| + ||y||。</a:t>
            </a:r>
            <a:endParaRPr lang="zh-CN" altLang="en-US"/>
          </a:p>
          <a:p>
            <a:r>
              <a:rPr lang="zh-CN" altLang="en-US"/>
              <a:t>常用的向量的范数：</a:t>
            </a:r>
            <a:endParaRPr lang="zh-CN" altLang="en-US"/>
          </a:p>
          <a:p>
            <a:r>
              <a:rPr lang="en-US" altLang="zh-CN"/>
              <a:t>L0</a:t>
            </a:r>
            <a:r>
              <a:rPr lang="zh-CN" altLang="en-US">
                <a:sym typeface="+mn-ea"/>
              </a:rPr>
              <a:t>范数:  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向量中非零元素的个数。</a:t>
            </a:r>
            <a:endParaRPr lang="zh-CN" altLang="en-US"/>
          </a:p>
          <a:p>
            <a:r>
              <a:rPr lang="zh-CN" altLang="en-US"/>
              <a:t>L1范数:  ||x|| 为x向量各个元素绝对值之和。</a:t>
            </a:r>
            <a:endParaRPr lang="zh-CN" altLang="en-US"/>
          </a:p>
          <a:p>
            <a:r>
              <a:rPr lang="zh-CN" altLang="en-US"/>
              <a:t>L2范数:  ||x||为x向量各个元素平方和的1/2次方，L2范数又称Euclidean范数或者Frobenius范数</a:t>
            </a:r>
            <a:endParaRPr lang="zh-CN" altLang="en-US"/>
          </a:p>
          <a:p>
            <a:r>
              <a:rPr lang="zh-CN" altLang="en-US"/>
              <a:t>Lp范数:  ||x||为x向量各个元素绝对值p次方和的1/p次方</a:t>
            </a:r>
            <a:endParaRPr lang="zh-CN" altLang="en-US"/>
          </a:p>
          <a:p>
            <a:r>
              <a:rPr lang="zh-CN" altLang="en-US"/>
              <a:t>L∞范数:  ||x||为x向量各个元素绝对值最大那个元素的绝对值，如下：</a:t>
            </a:r>
            <a:endParaRPr lang="zh-CN" altLang="en-US"/>
          </a:p>
        </p:txBody>
      </p:sp>
      <p:pic>
        <p:nvPicPr>
          <p:cNvPr id="11" name="图片 10" descr="1353399197_13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3385" y="4703445"/>
            <a:ext cx="2698115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43000" y="1440180"/>
            <a:ext cx="82067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    L2范数的定义其实是一个数学概念，其定义如下：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这个公式看着相当熟悉吧，用的最多的欧式距离就是一种L2范数，表示向量元素的平方和再开方。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0" y="2068830"/>
            <a:ext cx="2339340" cy="608330"/>
          </a:xfrm>
          <a:prstGeom prst="rect">
            <a:avLst/>
          </a:prstGeom>
        </p:spPr>
      </p:pic>
      <p:pic>
        <p:nvPicPr>
          <p:cNvPr id="11" name="图片 10" descr="1353399644_38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871595"/>
            <a:ext cx="2056765" cy="970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3050" y="1089660"/>
            <a:ext cx="76117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线性规划模型的代价函数</a:t>
            </a:r>
            <a:r>
              <a:rPr lang="en-US" altLang="zh-CN"/>
              <a:t>(cost function)</a:t>
            </a:r>
            <a:r>
              <a:rPr lang="zh-CN" altLang="en-US"/>
              <a:t>也就是平方误差之和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策略</a:t>
            </a:r>
            <a:r>
              <a:rPr lang="en-US" altLang="zh-CN"/>
              <a:t>)</a:t>
            </a:r>
            <a:r>
              <a:rPr lang="zh-CN" altLang="en-US"/>
              <a:t>，如下：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找到线性模型的解就是找到一个theta值能够使</a:t>
            </a:r>
            <a:r>
              <a:rPr lang="en-US" altLang="zh-CN"/>
              <a:t>cost</a:t>
            </a:r>
            <a:r>
              <a:rPr lang="zh-CN" altLang="en-US"/>
              <a:t>函数J取得最小值，也就是对J进行求导，之后得到导数为0的点，我们称为驻点。用数学的方式如下</a:t>
            </a:r>
            <a:r>
              <a:rPr lang="en-US" altLang="zh-CN"/>
              <a:t>: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算法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5855" y="1669415"/>
            <a:ext cx="5033010" cy="662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60" y="3337560"/>
            <a:ext cx="530352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2280" y="1149350"/>
            <a:ext cx="7027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以上过程是没有使用正则化的线性规划模型的求解过程，加上L2范数，其实很简单，就是在代价函数后加上theta的L2范数即可。如下：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7080" y="1775460"/>
            <a:ext cx="3888740" cy="800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32280" y="2661920"/>
            <a:ext cx="74314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在一探究竟之前我们先看一下L2范数的另一个别名：权重衰减。这里的权重就是指我们要学习到的参数，衰减意思就很明白了，将一些权重进行了缩小，使其影响变小，这样就可以达到防止过拟合了。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60" y="3680460"/>
            <a:ext cx="5488305" cy="1812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8040" y="3110865"/>
            <a:ext cx="3418205" cy="540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60575" y="1582420"/>
            <a:ext cx="53054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再看一下线性回归的代价函数向量表示为：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加上L2正则项后的代价函数是：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加入L2正则项后的目标是：对中的某些项有所抑制。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310" y="2110740"/>
            <a:ext cx="2531745" cy="494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60575" y="4410710"/>
            <a:ext cx="5655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那么为什么加入</a:t>
            </a:r>
            <a:r>
              <a:rPr lang="en-US" altLang="zh-CN"/>
              <a:t>L2</a:t>
            </a:r>
            <a:r>
              <a:rPr lang="zh-CN" altLang="en-US"/>
              <a:t>正则项就能减少某些项的权重呢？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0" y="411480"/>
            <a:ext cx="7731125" cy="6131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6520" y="577215"/>
            <a:ext cx="8731250" cy="56095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555" y="1104900"/>
            <a:ext cx="9650095" cy="4450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140" y="387350"/>
            <a:ext cx="5379720" cy="57238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5020945" algn="l"/>
              </a:tabLst>
            </a:pPr>
            <a:r>
              <a:rPr lang="en-US" altLang="zh-CN" sz="7200" dirty="0"/>
              <a:t>Thanks</a:t>
            </a:r>
            <a:br>
              <a:rPr lang="en-US" altLang="zh-CN" sz="2400" dirty="0"/>
            </a:br>
            <a:r>
              <a:rPr lang="en-US" altLang="zh-CN" sz="2400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82815" y="2303145"/>
            <a:ext cx="4230370" cy="1755775"/>
          </a:xfrm>
        </p:spPr>
        <p:txBody>
          <a:bodyPr/>
          <a:lstStyle/>
          <a:p>
            <a:r>
              <a:rPr lang="zh-CN" altLang="en-US" sz="4000" b="0" dirty="0">
                <a:latin typeface="+mn-lt"/>
                <a:ea typeface="+mn-ea"/>
                <a:sym typeface="+mn-lt"/>
              </a:rPr>
              <a:t>线性回归</a:t>
            </a:r>
            <a:endParaRPr lang="zh-CN" altLang="en-US" sz="4000" b="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86578" y="324262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线性回归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43000" y="1440180"/>
            <a:ext cx="8206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最广为人知的线性回归模型——将数据拟合成一条直线。直线拟合的模型方程为y=ax+b，其中a是直线斜率，b是直线截距。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920" y="2522220"/>
            <a:ext cx="6583680" cy="3141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线性回归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43000" y="1440180"/>
            <a:ext cx="8206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多变量情况：</a:t>
            </a:r>
            <a:endParaRPr lang="zh-CN" altLang="en-US"/>
          </a:p>
          <a:p>
            <a:r>
              <a:rPr lang="zh-CN" altLang="en-US"/>
              <a:t>二维空间的直线，转化为高维空间的平面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040" y="2225040"/>
            <a:ext cx="6766560" cy="3489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82815" y="2303145"/>
            <a:ext cx="4230370" cy="1755775"/>
          </a:xfrm>
        </p:spPr>
        <p:txBody>
          <a:bodyPr/>
          <a:lstStyle/>
          <a:p>
            <a:r>
              <a:rPr lang="zh-CN" altLang="en-US" sz="4000" b="0" dirty="0">
                <a:latin typeface="+mn-lt"/>
                <a:ea typeface="+mn-ea"/>
                <a:sym typeface="+mn-lt"/>
              </a:rPr>
              <a:t>基函数回归</a:t>
            </a:r>
            <a:endParaRPr lang="zh-CN" altLang="en-US" sz="4000" b="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86578" y="324262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基函数回归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43000" y="1440180"/>
            <a:ext cx="8206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可以通过基函数对原始数据进行变换，从而将变量间的线性回归模型转换为非线性回归模型。</a:t>
            </a:r>
            <a:endParaRPr lang="zh-CN" altLang="en-US"/>
          </a:p>
          <a:p>
            <a:r>
              <a:rPr lang="zh-CN" altLang="en-US"/>
              <a:t>这个方法的多维模型是：y=a0+a1x1+a2x2+a3x3+⋯</a:t>
            </a:r>
            <a:endParaRPr lang="zh-CN" altLang="en-US"/>
          </a:p>
          <a:p>
            <a:r>
              <a:rPr lang="zh-CN" altLang="en-US"/>
              <a:t>其中一维的输入变量xx转换成了三维变量x₁,x₂,x₃。让xn=fn(x)，这里的fn(x)是转换数据的函数。</a:t>
            </a:r>
            <a:r>
              <a:rPr lang="zh-CN" altLang="en-US">
                <a:solidFill>
                  <a:srgbClr val="FF0000"/>
                </a:solidFill>
              </a:rPr>
              <a:t>（解空间不一样模型不一样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假如fn(x)=x</a:t>
            </a:r>
            <a:r>
              <a:rPr lang="en-US" altLang="zh-CN"/>
              <a:t>^</a:t>
            </a:r>
            <a:r>
              <a:rPr lang="zh-CN" altLang="en-US"/>
              <a:t>n，那么模型就会变成多项式回归：y=a0+a1x+a2x</a:t>
            </a:r>
            <a:r>
              <a:rPr lang="en-US" altLang="zh-CN"/>
              <a:t>^2</a:t>
            </a:r>
            <a:r>
              <a:rPr lang="zh-CN" altLang="en-US"/>
              <a:t>+a3x</a:t>
            </a:r>
            <a:r>
              <a:rPr lang="en-US" altLang="zh-CN"/>
              <a:t>^</a:t>
            </a:r>
            <a:r>
              <a:rPr lang="zh-CN" altLang="en-US"/>
              <a:t>3+⋯</a:t>
            </a:r>
            <a:endParaRPr lang="zh-CN" altLang="en-US"/>
          </a:p>
          <a:p>
            <a:r>
              <a:rPr lang="zh-CN" altLang="en-US"/>
              <a:t>需要注意的是，这个模型仍然是一个线性模型，也就是说系数an彼此不会相乘或相除。</a:t>
            </a:r>
            <a:endParaRPr lang="en-US" altLang="zh-CN"/>
          </a:p>
        </p:txBody>
      </p:sp>
      <p:pic>
        <p:nvPicPr>
          <p:cNvPr id="7" name="图片 6" descr="微信图片_201906211716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460" y="3747135"/>
            <a:ext cx="3405505" cy="2222500"/>
          </a:xfrm>
          <a:prstGeom prst="rect">
            <a:avLst/>
          </a:prstGeom>
        </p:spPr>
      </p:pic>
      <p:pic>
        <p:nvPicPr>
          <p:cNvPr id="9" name="图片 8" descr="20180720100435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55" y="3425190"/>
            <a:ext cx="3943985" cy="3067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基函数回归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43000" y="1440180"/>
            <a:ext cx="8206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还有</a:t>
            </a:r>
            <a:r>
              <a:rPr lang="en-US" altLang="zh-CN"/>
              <a:t>一种常用的拟合模型方法使用的并不是一组多项式基函数，而是一组高斯基函数。图中的阴影部分代表不同规模基函数，把它们放在一起时就会产生平滑的曲线。</a:t>
            </a:r>
            <a:endParaRPr lang="en-US" altLang="zh-CN"/>
          </a:p>
        </p:txBody>
      </p:sp>
      <p:pic>
        <p:nvPicPr>
          <p:cNvPr id="6" name="图片 5" descr="微信图片_201906211718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2103120"/>
            <a:ext cx="5333365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82815" y="2303145"/>
            <a:ext cx="4230370" cy="1755775"/>
          </a:xfrm>
        </p:spPr>
        <p:txBody>
          <a:bodyPr/>
          <a:lstStyle/>
          <a:p>
            <a:r>
              <a:rPr lang="en-US" altLang="zh-CN" sz="4000" b="0" dirty="0">
                <a:latin typeface="+mn-lt"/>
                <a:ea typeface="+mn-ea"/>
                <a:sym typeface="+mn-lt"/>
              </a:rPr>
              <a:t>L2</a:t>
            </a:r>
            <a:r>
              <a:rPr lang="zh-CN" altLang="en-US" sz="4000" b="0" dirty="0">
                <a:latin typeface="+mn-lt"/>
                <a:ea typeface="+mn-ea"/>
                <a:sym typeface="+mn-lt"/>
              </a:rPr>
              <a:t>正则化</a:t>
            </a:r>
            <a:endParaRPr lang="zh-CN" altLang="en-US" sz="4000" b="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86578" y="324262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2504440"/>
            <a:ext cx="7910830" cy="2613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2660" y="1305560"/>
            <a:ext cx="7648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说到正则化，我们要看一下，正则化在深度学习中含义是指什么？正则化其实是一种策略，以增大训练误差为代价来减少测试误差的所有策略我</a:t>
            </a:r>
            <a:endParaRPr lang="zh-CN" altLang="en-US"/>
          </a:p>
          <a:p>
            <a:r>
              <a:rPr lang="zh-CN" altLang="en-US"/>
              <a:t>们都可以称作为正则化。换句话说就是正则化是为了防止模型过拟合。L2范数就是最常用的正则化方法之一。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2b751056-6b97-492c-b763-340acee7e99d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1Smkff3fSzGMOuItfjj3Fw"/>
</p:tagLst>
</file>

<file path=ppt/tags/tag4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02a2f30-76d0-4221-b430-b96f9be1194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69B5"/>
      </a:accent1>
      <a:accent2>
        <a:srgbClr val="22E6B2"/>
      </a:accent2>
      <a:accent3>
        <a:srgbClr val="098FC1"/>
      </a:accent3>
      <a:accent4>
        <a:srgbClr val="4AC1D6"/>
      </a:accent4>
      <a:accent5>
        <a:srgbClr val="797979"/>
      </a:accent5>
      <a:accent6>
        <a:srgbClr val="9F9F9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69B5"/>
    </a:accent1>
    <a:accent2>
      <a:srgbClr val="22E6B2"/>
    </a:accent2>
    <a:accent3>
      <a:srgbClr val="098FC1"/>
    </a:accent3>
    <a:accent4>
      <a:srgbClr val="4AC1D6"/>
    </a:accent4>
    <a:accent5>
      <a:srgbClr val="797979"/>
    </a:accent5>
    <a:accent6>
      <a:srgbClr val="9F9F9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69B5"/>
    </a:accent1>
    <a:accent2>
      <a:srgbClr val="22E6B2"/>
    </a:accent2>
    <a:accent3>
      <a:srgbClr val="098FC1"/>
    </a:accent3>
    <a:accent4>
      <a:srgbClr val="4AC1D6"/>
    </a:accent4>
    <a:accent5>
      <a:srgbClr val="797979"/>
    </a:accent5>
    <a:accent6>
      <a:srgbClr val="9F9F9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69B5"/>
    </a:accent1>
    <a:accent2>
      <a:srgbClr val="22E6B2"/>
    </a:accent2>
    <a:accent3>
      <a:srgbClr val="098FC1"/>
    </a:accent3>
    <a:accent4>
      <a:srgbClr val="4AC1D6"/>
    </a:accent4>
    <a:accent5>
      <a:srgbClr val="797979"/>
    </a:accent5>
    <a:accent6>
      <a:srgbClr val="9F9F9F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69B5"/>
    </a:accent1>
    <a:accent2>
      <a:srgbClr val="22E6B2"/>
    </a:accent2>
    <a:accent3>
      <a:srgbClr val="098FC1"/>
    </a:accent3>
    <a:accent4>
      <a:srgbClr val="4AC1D6"/>
    </a:accent4>
    <a:accent5>
      <a:srgbClr val="797979"/>
    </a:accent5>
    <a:accent6>
      <a:srgbClr val="9F9F9F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69B5"/>
    </a:accent1>
    <a:accent2>
      <a:srgbClr val="22E6B2"/>
    </a:accent2>
    <a:accent3>
      <a:srgbClr val="098FC1"/>
    </a:accent3>
    <a:accent4>
      <a:srgbClr val="4AC1D6"/>
    </a:accent4>
    <a:accent5>
      <a:srgbClr val="797979"/>
    </a:accent5>
    <a:accent6>
      <a:srgbClr val="9F9F9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1628</Words>
  <Application>WPS 演示</Application>
  <PresentationFormat>宽屏</PresentationFormat>
  <Paragraphs>167</Paragraphs>
  <Slides>19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黑体</vt:lpstr>
      <vt:lpstr>Impact</vt:lpstr>
      <vt:lpstr>Arial</vt:lpstr>
      <vt:lpstr>Arial Unicode MS</vt:lpstr>
      <vt:lpstr>Calibri</vt:lpstr>
      <vt:lpstr>主题5</vt:lpstr>
      <vt:lpstr>TCLayout.ActiveDocument.1</vt:lpstr>
      <vt:lpstr>PowerPoint 演示文稿</vt:lpstr>
      <vt:lpstr>Section Header Here</vt:lpstr>
      <vt:lpstr>Use "Title Only" Layout</vt:lpstr>
      <vt:lpstr>线性回归</vt:lpstr>
      <vt:lpstr>线性回归</vt:lpstr>
      <vt:lpstr>线性回归</vt:lpstr>
      <vt:lpstr>基函数回归</vt:lpstr>
      <vt:lpstr>基函数回归</vt:lpstr>
      <vt:lpstr>L2正则化</vt:lpstr>
      <vt:lpstr>L2正则化</vt:lpstr>
      <vt:lpstr>基函数回归</vt:lpstr>
      <vt:lpstr>L2正则化</vt:lpstr>
      <vt:lpstr>L2正则化</vt:lpstr>
      <vt:lpstr>L2正则化</vt:lpstr>
      <vt:lpstr>L2正则化</vt:lpstr>
      <vt:lpstr>L2正则化</vt:lpstr>
      <vt:lpstr>L2正则化</vt:lpstr>
      <vt:lpstr>L2正则化</vt:lpstr>
      <vt:lpstr>Thanks And Your Slogan Here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優遊不迫</cp:lastModifiedBy>
  <cp:revision>17</cp:revision>
  <cp:lastPrinted>2019-02-21T16:00:00Z</cp:lastPrinted>
  <dcterms:created xsi:type="dcterms:W3CDTF">2019-02-21T16:00:00Z</dcterms:created>
  <dcterms:modified xsi:type="dcterms:W3CDTF">2019-06-21T13:10:59Z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2052-11.1.0.8661</vt:lpwstr>
  </property>
</Properties>
</file>