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8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8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6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4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6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4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1086-D287-4FD0-9123-3529641F0CE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0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1086-D287-4FD0-9123-3529641F0CE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E64A-F574-4A98-9080-2BC789886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9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2312" y="1812473"/>
            <a:ext cx="9861176" cy="2387600"/>
          </a:xfrm>
        </p:spPr>
        <p:txBody>
          <a:bodyPr/>
          <a:lstStyle/>
          <a:p>
            <a:r>
              <a:rPr lang="en-US" altLang="zh-CN" dirty="0" smtClean="0"/>
              <a:t>Clustering by fast search and find of density peaks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7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3200" i="1" dirty="0" smtClean="0"/>
                          <m:t>δ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/>
                  <a:t>is measured by computing the </a:t>
                </a:r>
                <a:r>
                  <a:rPr lang="en-US" altLang="zh-CN" sz="3200" dirty="0" smtClean="0"/>
                  <a:t>minimum distance </a:t>
                </a:r>
                <a:r>
                  <a:rPr lang="en-US" altLang="zh-CN" sz="3200" dirty="0"/>
                  <a:t>between the point </a:t>
                </a:r>
                <a:r>
                  <a:rPr lang="en-US" altLang="zh-CN" sz="3200" i="1" dirty="0" err="1"/>
                  <a:t>i</a:t>
                </a:r>
                <a:r>
                  <a:rPr lang="en-US" altLang="zh-CN" sz="3200" dirty="0"/>
                  <a:t> and any </a:t>
                </a:r>
                <a:r>
                  <a:rPr lang="en-US" altLang="zh-CN" sz="3200" dirty="0" smtClean="0"/>
                  <a:t>other point </a:t>
                </a:r>
                <a:r>
                  <a:rPr lang="en-US" altLang="zh-CN" sz="3200" dirty="0"/>
                  <a:t>with higher density</a:t>
                </a:r>
                <a:r>
                  <a:rPr lang="en-US" altLang="zh-CN" sz="32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CN" sz="3600" i="1" dirty="0" smtClean="0"/>
                            <m:t>δ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CN" sz="3600" i="1" dirty="0" smtClean="0"/>
                                    <m:t>ρ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CN" sz="3600" i="1" dirty="0" smtClean="0"/>
                                    <m:t>ρ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3600" dirty="0" smtClean="0"/>
              </a:p>
              <a:p>
                <a:r>
                  <a:rPr lang="en-US" altLang="zh-CN" dirty="0"/>
                  <a:t>For the point with highest density, we </a:t>
                </a:r>
                <a:r>
                  <a:rPr lang="en-US" altLang="zh-CN" dirty="0" smtClean="0"/>
                  <a:t>conventionally take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CN" sz="3600" i="1" dirty="0" smtClean="0"/>
                            <m:t>δ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3600" dirty="0" smtClean="0"/>
              </a:p>
              <a:p>
                <a:r>
                  <a:rPr lang="en-US" altLang="zh-CN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/>
                          <m:t>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is much </a:t>
                </a:r>
                <a:r>
                  <a:rPr lang="en-US" altLang="zh-CN" dirty="0"/>
                  <a:t>larger than the typical nearest </a:t>
                </a:r>
                <a:r>
                  <a:rPr lang="en-US" altLang="zh-CN" dirty="0" smtClean="0"/>
                  <a:t>neighbor distance </a:t>
                </a:r>
                <a:r>
                  <a:rPr lang="en-US" altLang="zh-CN" dirty="0"/>
                  <a:t>only for points that are local or </a:t>
                </a:r>
                <a:r>
                  <a:rPr lang="en-US" altLang="zh-CN" dirty="0" smtClean="0"/>
                  <a:t>global maxima </a:t>
                </a:r>
                <a:r>
                  <a:rPr lang="en-US" altLang="zh-CN" dirty="0"/>
                  <a:t>in the density</a:t>
                </a:r>
                <a:endParaRPr lang="en-US" altLang="zh-CN" sz="36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062" b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778" y="1825625"/>
            <a:ext cx="98944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DPC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 smtClean="0"/>
                  <a:t>The selection principle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r>
                  <a:rPr lang="en-US" altLang="zh-CN" sz="3200" dirty="0" smtClean="0"/>
                  <a:t>Principles for determining noise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608" y="449585"/>
            <a:ext cx="8781449" cy="61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03" y="425664"/>
            <a:ext cx="7676688" cy="57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788" y="529484"/>
            <a:ext cx="8902283" cy="606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531" cy="4351338"/>
          </a:xfrm>
        </p:spPr>
        <p:txBody>
          <a:bodyPr/>
          <a:lstStyle/>
          <a:p>
            <a:r>
              <a:rPr lang="en-US" altLang="zh-CN" sz="3200" dirty="0" smtClean="0"/>
              <a:t>Supervised learning</a:t>
            </a:r>
          </a:p>
          <a:p>
            <a:pPr lvl="1"/>
            <a:r>
              <a:rPr lang="en-US" altLang="zh-CN" sz="2800" dirty="0" smtClean="0"/>
              <a:t>regression</a:t>
            </a:r>
          </a:p>
          <a:p>
            <a:pPr lvl="1"/>
            <a:r>
              <a:rPr lang="en-US" altLang="zh-CN" sz="2800" dirty="0" smtClean="0"/>
              <a:t>classify</a:t>
            </a:r>
            <a:endParaRPr lang="en-US" altLang="zh-CN" sz="2800" dirty="0"/>
          </a:p>
          <a:p>
            <a:r>
              <a:rPr lang="en-US" altLang="zh-CN" sz="3200" dirty="0" smtClean="0"/>
              <a:t>Unsupervised learning</a:t>
            </a:r>
          </a:p>
          <a:p>
            <a:pPr lvl="1"/>
            <a:r>
              <a:rPr lang="en-US" altLang="zh-CN" sz="2800" dirty="0" smtClean="0">
                <a:solidFill>
                  <a:srgbClr val="FF0000"/>
                </a:solidFill>
              </a:rPr>
              <a:t>clustering</a:t>
            </a:r>
          </a:p>
          <a:p>
            <a:r>
              <a:rPr lang="en-US" altLang="zh-CN" sz="3200" dirty="0" smtClean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2712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 or K-</a:t>
            </a:r>
            <a:r>
              <a:rPr lang="en-US" altLang="zh-CN" dirty="0" err="1" smtClean="0"/>
              <a:t>medoids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Determining objective function(Contour coefficient or …)</a:t>
            </a:r>
          </a:p>
          <a:p>
            <a:r>
              <a:rPr lang="en-US" altLang="zh-CN" sz="3200" dirty="0" smtClean="0"/>
              <a:t>(1)Given </a:t>
            </a:r>
            <a:r>
              <a:rPr lang="en-US" altLang="zh-CN" sz="3200" b="1" i="1" dirty="0" smtClean="0"/>
              <a:t>k</a:t>
            </a:r>
            <a:r>
              <a:rPr lang="en-US" altLang="zh-CN" sz="3200" dirty="0" smtClean="0"/>
              <a:t>-value</a:t>
            </a:r>
          </a:p>
          <a:p>
            <a:r>
              <a:rPr lang="en-US" altLang="zh-CN" sz="3200" dirty="0" smtClean="0"/>
              <a:t>(2)Clustering by minimum distance</a:t>
            </a:r>
          </a:p>
          <a:p>
            <a:r>
              <a:rPr lang="en-US" altLang="zh-CN" sz="3200" dirty="0" smtClean="0"/>
              <a:t>(3)Update clustering centers</a:t>
            </a:r>
          </a:p>
          <a:p>
            <a:r>
              <a:rPr lang="en-US" altLang="zh-CN" sz="3200" dirty="0" smtClean="0"/>
              <a:t>(4)Repeat steps (2) and (3) until condition convergence</a:t>
            </a:r>
          </a:p>
          <a:p>
            <a:pPr marL="0" indent="0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68055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Advantage</a:t>
            </a:r>
          </a:p>
          <a:p>
            <a:r>
              <a:rPr lang="en-US" altLang="zh-CN" sz="3200" dirty="0" smtClean="0"/>
              <a:t>Disadvantage</a:t>
            </a:r>
          </a:p>
          <a:p>
            <a:pPr lvl="1"/>
            <a:r>
              <a:rPr lang="en-US" altLang="zh-CN" sz="2800" i="1" dirty="0" smtClean="0"/>
              <a:t>k</a:t>
            </a:r>
            <a:r>
              <a:rPr lang="en-US" altLang="zh-CN" sz="2800" dirty="0" smtClean="0"/>
              <a:t>-value</a:t>
            </a:r>
          </a:p>
          <a:p>
            <a:pPr lvl="1"/>
            <a:r>
              <a:rPr lang="en-US" altLang="zh-CN" sz="2800" dirty="0" smtClean="0"/>
              <a:t>Iterative properties ,time complexity O(</a:t>
            </a:r>
            <a:r>
              <a:rPr lang="en-US" altLang="zh-CN" sz="2800" i="1" dirty="0" err="1" smtClean="0"/>
              <a:t>knt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en-US" altLang="zh-CN" sz="2800" dirty="0" smtClean="0"/>
              <a:t>It is difficult to find non-spherical clusters.</a:t>
            </a:r>
          </a:p>
          <a:p>
            <a:pPr lvl="1"/>
            <a:r>
              <a:rPr lang="en-US" altLang="zh-CN" sz="2800" dirty="0" smtClean="0"/>
              <a:t>Dependence on distribution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5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Given thresholds </a:t>
            </a:r>
            <a:r>
              <a:rPr lang="en-US" altLang="zh-CN" sz="3200" b="1" dirty="0" smtClean="0"/>
              <a:t>eps</a:t>
            </a:r>
            <a:r>
              <a:rPr lang="en-US" altLang="zh-CN" sz="3200" dirty="0" smtClean="0"/>
              <a:t> and </a:t>
            </a:r>
            <a:r>
              <a:rPr lang="en-US" altLang="zh-CN" sz="3200" b="1" dirty="0" err="1" smtClean="0"/>
              <a:t>minPts</a:t>
            </a:r>
            <a:endParaRPr lang="en-US" altLang="zh-CN" sz="3200" b="1" dirty="0" smtClean="0"/>
          </a:p>
          <a:p>
            <a:r>
              <a:rPr lang="en-US" altLang="zh-CN" sz="3200" dirty="0" smtClean="0"/>
              <a:t>(1)Pick an un-visited point </a:t>
            </a:r>
            <a:r>
              <a:rPr lang="en-US" altLang="zh-CN" sz="3200" i="1" dirty="0" smtClean="0"/>
              <a:t>p</a:t>
            </a:r>
            <a:r>
              <a:rPr lang="en-US" altLang="zh-CN" sz="3200" dirty="0" smtClean="0"/>
              <a:t>, if </a:t>
            </a:r>
            <a:r>
              <a:rPr lang="en-US" altLang="zh-CN" sz="3200" i="1" dirty="0" err="1" smtClean="0"/>
              <a:t>p</a:t>
            </a:r>
            <a:r>
              <a:rPr lang="en-US" altLang="zh-CN" sz="3200" dirty="0" err="1" smtClean="0"/>
              <a:t>_density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≥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minPts</a:t>
            </a:r>
            <a:r>
              <a:rPr lang="en-US" altLang="zh-CN" sz="3200" dirty="0" smtClean="0"/>
              <a:t>: </a:t>
            </a:r>
            <a:r>
              <a:rPr lang="en-US" altLang="zh-CN" sz="3200" i="1" dirty="0" smtClean="0"/>
              <a:t>C </a:t>
            </a:r>
            <a:r>
              <a:rPr lang="zh-CN" altLang="en-US" sz="3200" dirty="0" smtClean="0"/>
              <a:t>← </a:t>
            </a:r>
            <a:r>
              <a:rPr lang="en-US" altLang="zh-CN" sz="3200" i="1" dirty="0" smtClean="0"/>
              <a:t>p, N</a:t>
            </a:r>
            <a:r>
              <a:rPr lang="zh-CN" altLang="en-US" sz="3200" dirty="0" smtClean="0"/>
              <a:t> ←  </a:t>
            </a:r>
            <a:r>
              <a:rPr lang="en-US" altLang="zh-CN" sz="3200" i="1" dirty="0" err="1" smtClean="0"/>
              <a:t>q</a:t>
            </a:r>
            <a:r>
              <a:rPr lang="en-US" altLang="zh-CN" sz="3200" dirty="0" err="1" smtClean="0"/>
              <a:t>_</a:t>
            </a:r>
            <a:r>
              <a:rPr lang="en-US" altLang="zh-CN" sz="3200" i="1" dirty="0" err="1" smtClean="0"/>
              <a:t>neighborhoods</a:t>
            </a:r>
            <a:r>
              <a:rPr lang="en-US" altLang="zh-CN" sz="3200" dirty="0" smtClean="0"/>
              <a:t>; else </a:t>
            </a:r>
            <a:r>
              <a:rPr lang="en-US" altLang="zh-CN" sz="3200" i="1" dirty="0" smtClean="0"/>
              <a:t>p</a:t>
            </a:r>
            <a:r>
              <a:rPr lang="en-US" altLang="zh-CN" sz="3200" dirty="0" smtClean="0"/>
              <a:t> marked as a noise</a:t>
            </a:r>
          </a:p>
          <a:p>
            <a:r>
              <a:rPr lang="en-US" altLang="zh-CN" sz="3200" dirty="0" smtClean="0"/>
              <a:t>(2)For </a:t>
            </a:r>
            <a:r>
              <a:rPr lang="en-US" altLang="zh-CN" sz="3200" i="1" dirty="0" smtClean="0"/>
              <a:t>q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∈ </a:t>
            </a:r>
            <a:r>
              <a:rPr lang="en-US" altLang="zh-CN" sz="3200" i="1" dirty="0" smtClean="0"/>
              <a:t>N</a:t>
            </a:r>
            <a:r>
              <a:rPr lang="en-US" altLang="zh-CN" sz="3200" dirty="0" smtClean="0"/>
              <a:t>, if </a:t>
            </a:r>
            <a:r>
              <a:rPr lang="en-US" altLang="zh-CN" sz="3200" i="1" dirty="0" err="1" smtClean="0"/>
              <a:t>q</a:t>
            </a:r>
            <a:r>
              <a:rPr lang="en-US" altLang="zh-CN" sz="3200" dirty="0" err="1" smtClean="0"/>
              <a:t>_density</a:t>
            </a:r>
            <a:r>
              <a:rPr lang="zh-CN" altLang="en-US" sz="3200" dirty="0" smtClean="0"/>
              <a:t> ≥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minPts</a:t>
            </a:r>
            <a:r>
              <a:rPr lang="en-US" altLang="zh-CN" sz="3200" dirty="0" smtClean="0"/>
              <a:t>: </a:t>
            </a:r>
            <a:r>
              <a:rPr lang="en-US" altLang="zh-CN" sz="3200" i="1" dirty="0" smtClean="0"/>
              <a:t>C</a:t>
            </a:r>
            <a:r>
              <a:rPr lang="zh-CN" altLang="en-US" sz="3200" dirty="0" smtClean="0"/>
              <a:t> ← </a:t>
            </a:r>
            <a:r>
              <a:rPr lang="en-US" altLang="zh-CN" sz="3200" i="1" dirty="0" smtClean="0"/>
              <a:t>q, N</a:t>
            </a:r>
            <a:r>
              <a:rPr lang="zh-CN" altLang="en-US" sz="3200" dirty="0" smtClean="0"/>
              <a:t> ← </a:t>
            </a:r>
            <a:r>
              <a:rPr lang="en-US" altLang="zh-CN" sz="3200" i="1" dirty="0" err="1" smtClean="0"/>
              <a:t>q</a:t>
            </a:r>
            <a:r>
              <a:rPr lang="en-US" altLang="zh-CN" sz="3200" dirty="0" err="1" smtClean="0"/>
              <a:t>_</a:t>
            </a:r>
            <a:r>
              <a:rPr lang="en-US" altLang="zh-CN" sz="3200" i="1" dirty="0" err="1" smtClean="0"/>
              <a:t>neighborhoods</a:t>
            </a:r>
            <a:r>
              <a:rPr lang="en-US" altLang="zh-CN" sz="3200" dirty="0" smtClean="0"/>
              <a:t>; else </a:t>
            </a:r>
            <a:r>
              <a:rPr lang="en-US" altLang="zh-CN" sz="3200" i="1" dirty="0" smtClean="0"/>
              <a:t>q</a:t>
            </a:r>
            <a:r>
              <a:rPr lang="en-US" altLang="zh-CN" sz="3200" dirty="0" smtClean="0"/>
              <a:t> marked as a noise point</a:t>
            </a:r>
          </a:p>
          <a:p>
            <a:r>
              <a:rPr lang="en-US" altLang="zh-CN" sz="3200" dirty="0" smtClean="0"/>
              <a:t>(3)Repeat (2), until </a:t>
            </a:r>
            <a:r>
              <a:rPr lang="en-US" altLang="zh-CN" sz="3200" i="1" dirty="0" smtClean="0"/>
              <a:t>N</a:t>
            </a:r>
            <a:r>
              <a:rPr lang="en-US" altLang="zh-CN" sz="3200" dirty="0" smtClean="0"/>
              <a:t>=∅</a:t>
            </a:r>
          </a:p>
          <a:p>
            <a:r>
              <a:rPr lang="en-US" altLang="zh-CN" sz="3200" dirty="0" smtClean="0"/>
              <a:t>(4)Repeat (1)-(3), until all points assigned to a cluster or marked as noise points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512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50" y="1449514"/>
            <a:ext cx="7104746" cy="43744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19569" y="586813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minPts</a:t>
            </a:r>
            <a:r>
              <a:rPr lang="en-US" altLang="zh-CN" dirty="0" smtClean="0"/>
              <a:t> =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200" dirty="0" smtClean="0"/>
                  <a:t>Advantage</a:t>
                </a:r>
              </a:p>
              <a:p>
                <a:pPr lvl="1"/>
                <a:r>
                  <a:rPr lang="en-US" altLang="zh-CN" sz="2800" dirty="0" smtClean="0"/>
                  <a:t>no dependence on the shape of the cluster</a:t>
                </a:r>
              </a:p>
              <a:p>
                <a:pPr lvl="1"/>
                <a:r>
                  <a:rPr lang="en-US" altLang="zh-CN" sz="2800" dirty="0" smtClean="0"/>
                  <a:t>Insensitive to noise</a:t>
                </a:r>
              </a:p>
              <a:p>
                <a:r>
                  <a:rPr lang="en-US" altLang="zh-CN" sz="3200" dirty="0" smtClean="0"/>
                  <a:t>Disadvantage</a:t>
                </a:r>
              </a:p>
              <a:p>
                <a:pPr lvl="1"/>
                <a:r>
                  <a:rPr lang="en-US" altLang="zh-CN" sz="2800" dirty="0" smtClean="0"/>
                  <a:t>Sensitivity to thresholds</a:t>
                </a:r>
              </a:p>
              <a:p>
                <a:pPr lvl="1"/>
                <a:r>
                  <a:rPr lang="en-US" altLang="zh-CN" sz="2800" dirty="0" smtClean="0"/>
                  <a:t>Sensitive to data distribution</a:t>
                </a:r>
              </a:p>
              <a:p>
                <a:pPr lvl="1"/>
                <a:r>
                  <a:rPr lang="en-US" altLang="zh-CN" sz="2800" dirty="0" smtClean="0"/>
                  <a:t>Time complexity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40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 smtClean="0"/>
                  <a:t>The algorithm has its basis in the assumptions that </a:t>
                </a:r>
                <a:r>
                  <a:rPr lang="en-US" altLang="zh-CN" sz="3200" dirty="0"/>
                  <a:t>cluster centers are surrounded by </a:t>
                </a:r>
                <a:r>
                  <a:rPr lang="en-US" altLang="zh-CN" sz="3200" dirty="0" smtClean="0"/>
                  <a:t>neighbors with </a:t>
                </a:r>
                <a:r>
                  <a:rPr lang="en-US" altLang="zh-CN" sz="3200" dirty="0"/>
                  <a:t>lower local density and </a:t>
                </a:r>
                <a:r>
                  <a:rPr lang="en-US" altLang="zh-CN" sz="3200" dirty="0" smtClean="0"/>
                  <a:t>that they </a:t>
                </a:r>
                <a:r>
                  <a:rPr lang="en-US" altLang="zh-CN" sz="3200" dirty="0"/>
                  <a:t>are at </a:t>
                </a:r>
                <a:r>
                  <a:rPr lang="en-US" altLang="zh-CN" sz="3200" dirty="0" smtClean="0"/>
                  <a:t>a relatively </a:t>
                </a:r>
                <a:r>
                  <a:rPr lang="en-US" altLang="zh-CN" sz="3200" dirty="0"/>
                  <a:t>large distance from any points with </a:t>
                </a:r>
                <a:r>
                  <a:rPr lang="en-US" altLang="zh-CN" sz="3200" dirty="0" smtClean="0"/>
                  <a:t>a higher </a:t>
                </a:r>
                <a:r>
                  <a:rPr lang="en-US" altLang="zh-CN" sz="3200" dirty="0"/>
                  <a:t>local density</a:t>
                </a:r>
                <a:r>
                  <a:rPr lang="en-US" altLang="zh-CN" sz="3200" dirty="0" smtClean="0"/>
                  <a:t>.</a:t>
                </a:r>
              </a:p>
              <a:p>
                <a:r>
                  <a:rPr lang="en-US" altLang="zh-CN" sz="3200" dirty="0"/>
                  <a:t>For each data point </a:t>
                </a:r>
                <a:r>
                  <a:rPr lang="en-US" altLang="zh-CN" sz="3200" i="1" dirty="0" err="1"/>
                  <a:t>i</a:t>
                </a:r>
                <a:r>
                  <a:rPr lang="en-US" altLang="zh-CN" sz="3200" dirty="0"/>
                  <a:t>, </a:t>
                </a:r>
                <a:r>
                  <a:rPr lang="en-US" altLang="zh-CN" sz="3200" dirty="0" smtClean="0"/>
                  <a:t>we compute </a:t>
                </a:r>
                <a:r>
                  <a:rPr lang="en-US" altLang="zh-CN" sz="3200" dirty="0"/>
                  <a:t>two quantities: its local </a:t>
                </a:r>
                <a:r>
                  <a:rPr lang="en-US" altLang="zh-CN" sz="3200" dirty="0" smtClean="0"/>
                  <a:t>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3200" i="1" dirty="0" smtClean="0"/>
                          <m:t>ρ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and its </a:t>
                </a:r>
                <a:r>
                  <a:rPr lang="en-US" altLang="zh-CN" sz="3200" dirty="0"/>
                  <a:t>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3200" i="1" dirty="0" smtClean="0"/>
                          <m:t>δ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 </a:t>
                </a:r>
                <a:r>
                  <a:rPr lang="en-US" altLang="zh-CN" sz="3200" dirty="0"/>
                  <a:t>from points of higher density. </a:t>
                </a:r>
                <a:r>
                  <a:rPr lang="en-US" altLang="zh-CN" sz="3200" dirty="0" smtClean="0"/>
                  <a:t>Both these quantities </a:t>
                </a:r>
                <a:r>
                  <a:rPr lang="en-US" altLang="zh-CN" sz="3200" dirty="0"/>
                  <a:t>depend only on the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 between </a:t>
                </a:r>
                <a:r>
                  <a:rPr lang="en-US" altLang="zh-CN" sz="3200" dirty="0"/>
                  <a:t>data points, which are assumed to </a:t>
                </a:r>
                <a:r>
                  <a:rPr lang="en-US" altLang="zh-CN" sz="3200" dirty="0" smtClean="0"/>
                  <a:t>satisfy the </a:t>
                </a:r>
                <a:r>
                  <a:rPr lang="en-US" altLang="zh-CN" sz="3200" dirty="0"/>
                  <a:t>triangular inequality.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1971" b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6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88023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200" dirty="0" smtClean="0"/>
                  <a:t>The local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3200" i="1" dirty="0" smtClean="0"/>
                          <m:t>ρ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 of data </a:t>
                </a:r>
                <a:r>
                  <a:rPr lang="en-US" altLang="zh-CN" sz="3200" i="1" dirty="0" err="1" smtClean="0"/>
                  <a:t>i</a:t>
                </a:r>
                <a:r>
                  <a:rPr lang="en-US" altLang="zh-CN" sz="3200" dirty="0" smtClean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CN" sz="3600" i="1" dirty="0" smtClean="0"/>
                            <m:t>ρ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l-GR" altLang="zh-CN" sz="3600" dirty="0" smtClean="0"/>
                            <m:t>χ</m:t>
                          </m:r>
                          <m:r>
                            <m:rPr>
                              <m:nor/>
                            </m:rPr>
                            <a:rPr lang="en-US" altLang="zh-CN" sz="3600" b="0" i="0" dirty="0" smtClean="0"/>
                            <m:t>(</m:t>
                          </m:r>
                          <m:sSub>
                            <m:sSubPr>
                              <m:ctrlP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3600" b="0" i="0" dirty="0" smtClean="0"/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3600" dirty="0" smtClean="0"/>
              </a:p>
              <a:p>
                <a:r>
                  <a:rPr lang="en-US" altLang="zh-CN" sz="3200" dirty="0" smtClean="0"/>
                  <a:t>Where </a:t>
                </a:r>
                <a:r>
                  <a:rPr lang="el-GR" altLang="zh-CN" sz="3200" dirty="0" smtClean="0"/>
                  <a:t>χ</a:t>
                </a:r>
                <a:r>
                  <a:rPr lang="en-US" altLang="zh-CN" sz="3200" dirty="0" smtClean="0"/>
                  <a:t>(x) = 1 if x &lt; 0 and </a:t>
                </a:r>
                <a:r>
                  <a:rPr lang="el-GR" altLang="zh-CN" sz="3200" dirty="0" smtClean="0"/>
                  <a:t>χ</a:t>
                </a:r>
                <a:r>
                  <a:rPr lang="en-US" altLang="zh-CN" sz="3200" dirty="0" smtClean="0"/>
                  <a:t>(x) = 0 otherwise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is a cut off distance.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3200" i="1" dirty="0"/>
                          <m:t>ρ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 is </a:t>
                </a:r>
                <a:r>
                  <a:rPr lang="en-US" altLang="zh-CN" sz="3200" dirty="0"/>
                  <a:t>equal </a:t>
                </a:r>
                <a:r>
                  <a:rPr lang="en-US" altLang="zh-CN" sz="3200" dirty="0" smtClean="0"/>
                  <a:t>to the </a:t>
                </a:r>
                <a:r>
                  <a:rPr lang="en-US" altLang="zh-CN" sz="3200" dirty="0"/>
                  <a:t>number of points that are closer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3200" dirty="0"/>
                  <a:t> </a:t>
                </a:r>
                <a:r>
                  <a:rPr lang="en-US" altLang="zh-CN" sz="3200" dirty="0" smtClean="0"/>
                  <a:t>to point </a:t>
                </a:r>
                <a:r>
                  <a:rPr lang="en-US" altLang="zh-CN" sz="3200" i="1" dirty="0" err="1"/>
                  <a:t>i</a:t>
                </a:r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880231"/>
              </a:xfrm>
              <a:blipFill>
                <a:blip r:embed="rId2"/>
                <a:stretch>
                  <a:fillRect l="-1333" t="-3297" b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3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mbria"/>
        <a:ea typeface="华文行楷"/>
        <a:cs typeface=""/>
      </a:majorFont>
      <a:minorFont>
        <a:latin typeface="Cambri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256</Words>
  <Application>Microsoft Office PowerPoint</Application>
  <PresentationFormat>宽屏</PresentationFormat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华文行楷</vt:lpstr>
      <vt:lpstr>Arial</vt:lpstr>
      <vt:lpstr>Cambria</vt:lpstr>
      <vt:lpstr>Cambria Math</vt:lpstr>
      <vt:lpstr>Office 主题​​</vt:lpstr>
      <vt:lpstr>Clustering by fast search and find of density peaks</vt:lpstr>
      <vt:lpstr>Machine learning</vt:lpstr>
      <vt:lpstr>K-means or K-medoids</vt:lpstr>
      <vt:lpstr>K-means</vt:lpstr>
      <vt:lpstr>DBSCAN</vt:lpstr>
      <vt:lpstr>DBSCAN</vt:lpstr>
      <vt:lpstr>DBSCAN</vt:lpstr>
      <vt:lpstr>DPC</vt:lpstr>
      <vt:lpstr>DPC</vt:lpstr>
      <vt:lpstr>DPC</vt:lpstr>
      <vt:lpstr>DPC</vt:lpstr>
      <vt:lpstr>DPC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by fast search and find of density peaks</dc:title>
  <dc:creator>Windows 用户</dc:creator>
  <cp:lastModifiedBy>Windows 用户</cp:lastModifiedBy>
  <cp:revision>33</cp:revision>
  <dcterms:created xsi:type="dcterms:W3CDTF">2018-10-07T04:03:37Z</dcterms:created>
  <dcterms:modified xsi:type="dcterms:W3CDTF">2018-10-07T17:36:57Z</dcterms:modified>
</cp:coreProperties>
</file>