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1"/>
  </p:notesMasterIdLst>
  <p:handoutMasterIdLst>
    <p:handoutMasterId r:id="rId32"/>
  </p:handoutMasterIdLst>
  <p:sldIdLst>
    <p:sldId id="256" r:id="rId3"/>
    <p:sldId id="270" r:id="rId4"/>
    <p:sldId id="271" r:id="rId5"/>
    <p:sldId id="272" r:id="rId6"/>
    <p:sldId id="284" r:id="rId7"/>
    <p:sldId id="274" r:id="rId8"/>
    <p:sldId id="275" r:id="rId9"/>
    <p:sldId id="276" r:id="rId10"/>
    <p:sldId id="266" r:id="rId11"/>
    <p:sldId id="265" r:id="rId12"/>
    <p:sldId id="285" r:id="rId13"/>
    <p:sldId id="277" r:id="rId14"/>
    <p:sldId id="278" r:id="rId15"/>
    <p:sldId id="279" r:id="rId16"/>
    <p:sldId id="280" r:id="rId17"/>
    <p:sldId id="282" r:id="rId18"/>
    <p:sldId id="283" r:id="rId19"/>
    <p:sldId id="296" r:id="rId20"/>
    <p:sldId id="287" r:id="rId21"/>
    <p:sldId id="288" r:id="rId22"/>
    <p:sldId id="289" r:id="rId23"/>
    <p:sldId id="290" r:id="rId24"/>
    <p:sldId id="291" r:id="rId25"/>
    <p:sldId id="292" r:id="rId26"/>
    <p:sldId id="293" r:id="rId27"/>
    <p:sldId id="297" r:id="rId28"/>
    <p:sldId id="295" r:id="rId29"/>
    <p:sldId id="26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26" autoAdjust="0"/>
    <p:restoredTop sz="90628" autoAdjust="0"/>
  </p:normalViewPr>
  <p:slideViewPr>
    <p:cSldViewPr snapToGrid="0" snapToObjects="1">
      <p:cViewPr varScale="1">
        <p:scale>
          <a:sx n="73" d="100"/>
          <a:sy n="73" d="100"/>
        </p:scale>
        <p:origin x="40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18-Jun-18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49DAE-54AA-4692-B902-FC6FAA620C50}" type="datetimeFigureOut">
              <a:rPr lang="en-US" smtClean="0"/>
              <a:t>18-Jun-18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75360-9998-48AF-B752-523335603BDE}" type="slidenum">
              <a:rPr lang="en-US" smtClean="0"/>
              <a:t>‹#›</a:t>
            </a:fld>
            <a:endParaRPr lang="en-US"/>
          </a:p>
        </p:txBody>
      </p:sp>
    </p:spTree>
    <p:extLst>
      <p:ext uri="{BB962C8B-B14F-4D97-AF65-F5344CB8AC3E}">
        <p14:creationId xmlns:p14="http://schemas.microsoft.com/office/powerpoint/2010/main" val="3776837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75360-9998-48AF-B752-523335603BDE}" type="slidenum">
              <a:rPr lang="en-US" smtClean="0"/>
              <a:t>10</a:t>
            </a:fld>
            <a:endParaRPr lang="en-US"/>
          </a:p>
        </p:txBody>
      </p:sp>
    </p:spTree>
    <p:extLst>
      <p:ext uri="{BB962C8B-B14F-4D97-AF65-F5344CB8AC3E}">
        <p14:creationId xmlns:p14="http://schemas.microsoft.com/office/powerpoint/2010/main" val="3795099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 Energy Density found from: http://www.hardingenergy.com/lithium/</a:t>
            </a:r>
          </a:p>
          <a:p>
            <a:r>
              <a:rPr lang="en-US" dirty="0"/>
              <a:t>This is also the citation to the image</a:t>
            </a:r>
          </a:p>
        </p:txBody>
      </p:sp>
      <p:sp>
        <p:nvSpPr>
          <p:cNvPr id="4" name="Slide Number Placeholder 3"/>
          <p:cNvSpPr>
            <a:spLocks noGrp="1"/>
          </p:cNvSpPr>
          <p:nvPr>
            <p:ph type="sldNum" sz="quarter" idx="10"/>
          </p:nvPr>
        </p:nvSpPr>
        <p:spPr/>
        <p:txBody>
          <a:bodyPr/>
          <a:lstStyle/>
          <a:p>
            <a:fld id="{9B975360-9998-48AF-B752-523335603BDE}" type="slidenum">
              <a:rPr lang="en-US" smtClean="0"/>
              <a:t>24</a:t>
            </a:fld>
            <a:endParaRPr lang="en-US"/>
          </a:p>
        </p:txBody>
      </p:sp>
    </p:spTree>
    <p:extLst>
      <p:ext uri="{BB962C8B-B14F-4D97-AF65-F5344CB8AC3E}">
        <p14:creationId xmlns:p14="http://schemas.microsoft.com/office/powerpoint/2010/main" val="176173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Image: Penguin-C http://www.uavfactory.com/product/74</a:t>
            </a:r>
          </a:p>
          <a:p>
            <a:r>
              <a:rPr lang="en-US" dirty="0"/>
              <a:t>Right Image: </a:t>
            </a:r>
            <a:r>
              <a:rPr lang="en-US" dirty="0" err="1"/>
              <a:t>Bayrakter</a:t>
            </a:r>
            <a:r>
              <a:rPr lang="en-US" dirty="0"/>
              <a:t> TB2 https://thedefensepost.com/2018/03/14/qatar-turkey-drones-armored-vehicles-ships-deals/</a:t>
            </a:r>
          </a:p>
        </p:txBody>
      </p:sp>
      <p:sp>
        <p:nvSpPr>
          <p:cNvPr id="4" name="Slide Number Placeholder 3"/>
          <p:cNvSpPr>
            <a:spLocks noGrp="1"/>
          </p:cNvSpPr>
          <p:nvPr>
            <p:ph type="sldNum" sz="quarter" idx="10"/>
          </p:nvPr>
        </p:nvSpPr>
        <p:spPr/>
        <p:txBody>
          <a:bodyPr/>
          <a:lstStyle/>
          <a:p>
            <a:fld id="{9B975360-9998-48AF-B752-523335603BDE}" type="slidenum">
              <a:rPr lang="en-US" smtClean="0"/>
              <a:t>26</a:t>
            </a:fld>
            <a:endParaRPr lang="en-US"/>
          </a:p>
        </p:txBody>
      </p:sp>
    </p:spTree>
    <p:extLst>
      <p:ext uri="{BB962C8B-B14F-4D97-AF65-F5344CB8AC3E}">
        <p14:creationId xmlns:p14="http://schemas.microsoft.com/office/powerpoint/2010/main" val="3435258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5"/>
            <a:ext cx="7265534" cy="2972717"/>
          </a:xfrm>
        </p:spPr>
        <p:txBody>
          <a:bodyPr>
            <a:noAutofit/>
          </a:bodyPr>
          <a:lstStyle>
            <a:lvl1pPr algn="l">
              <a:defRPr sz="78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68580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13"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558212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62A2416-1570-3849-86F9-07F78746E1B2}" type="datetimeFigureOut">
              <a:rPr lang="en-US" smtClean="0"/>
              <a:t>18-Jun-18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74638"/>
            <a:ext cx="7106464"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600200"/>
            <a:ext cx="7106464" cy="46481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28"/>
          <p:cNvSpPr>
            <a:spLocks noChangeArrowheads="1"/>
          </p:cNvSpPr>
          <p:nvPr userDrawn="1"/>
        </p:nvSpPr>
        <p:spPr bwMode="auto">
          <a:xfrm>
            <a:off x="-1" y="13"/>
            <a:ext cx="1576384" cy="6857987"/>
          </a:xfrm>
          <a:prstGeom prst="rect">
            <a:avLst/>
          </a:prstGeom>
          <a:solidFill>
            <a:srgbClr val="00A6D6"/>
          </a:solidFill>
          <a:ln w="9525">
            <a:noFill/>
            <a:miter lim="800000"/>
            <a:headEnd/>
            <a:tailEnd/>
          </a:ln>
        </p:spPr>
        <p:txBody>
          <a:bodyPr wrap="none" lIns="91436" tIns="45719" rIns="91436" bIns="45719" anchor="ctr"/>
          <a:lstStyle/>
          <a:p>
            <a:pPr algn="r"/>
            <a:endParaRPr lang="nl-NL" sz="2100" dirty="0">
              <a:latin typeface="Tahoma" pitchFamily="34" charset="0"/>
            </a:endParaRP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3" y="6108245"/>
            <a:ext cx="1368883" cy="843232"/>
          </a:xfrm>
          <a:prstGeom prst="rect">
            <a:avLst/>
          </a:prstGeom>
        </p:spPr>
      </p:pic>
      <p:sp>
        <p:nvSpPr>
          <p:cNvPr id="10"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358328"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1600200"/>
            <a:ext cx="8358329"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7" name="Afbeelding 2" descr="TUDelft_LogoZWART.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9"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notesSlide" Target="../notesSlides/notesSlide1.xml"/><Relationship Id="rId7" Type="http://schemas.openxmlformats.org/officeDocument/2006/relationships/image" Target="../media/image14.wmf"/><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18.JPG"/><Relationship Id="rId5" Type="http://schemas.openxmlformats.org/officeDocument/2006/relationships/image" Target="../media/image13.wmf"/><Relationship Id="rId10" Type="http://schemas.openxmlformats.org/officeDocument/2006/relationships/image" Target="../media/image17.JPG"/><Relationship Id="rId4" Type="http://schemas.openxmlformats.org/officeDocument/2006/relationships/oleObject" Target="../embeddings/oleObject4.bin"/><Relationship Id="rId9"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6.bin"/><Relationship Id="rId7" Type="http://schemas.openxmlformats.org/officeDocument/2006/relationships/image" Target="../media/image24.JP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image" Target="../media/image23.wmf"/><Relationship Id="rId5" Type="http://schemas.openxmlformats.org/officeDocument/2006/relationships/oleObject" Target="../embeddings/oleObject7.bin"/><Relationship Id="rId10" Type="http://schemas.openxmlformats.org/officeDocument/2006/relationships/oleObject" Target="../embeddings/oleObject9.bin"/><Relationship Id="rId4" Type="http://schemas.openxmlformats.org/officeDocument/2006/relationships/image" Target="../media/image20.wmf"/><Relationship Id="rId9"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10.bin"/><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cloudcaptech.com/images/uploads/documents/TASE400LRS_Data_Sheet.pdf" TargetMode="External"/><Relationship Id="rId13" Type="http://schemas.openxmlformats.org/officeDocument/2006/relationships/image" Target="../media/image35.JPG"/><Relationship Id="rId3" Type="http://schemas.openxmlformats.org/officeDocument/2006/relationships/hyperlink" Target="https://uavvision.com/product/cm100/" TargetMode="External"/><Relationship Id="rId7" Type="http://schemas.openxmlformats.org/officeDocument/2006/relationships/hyperlink" Target="https://uavvision.com/product/cm202/" TargetMode="External"/><Relationship Id="rId12" Type="http://schemas.openxmlformats.org/officeDocument/2006/relationships/image" Target="../media/image34.JPG"/><Relationship Id="rId2" Type="http://schemas.openxmlformats.org/officeDocument/2006/relationships/hyperlink" Target="https://www.x20.org/m2-d-stabilized-eo-ir-flir-uav-flir-thermal-camera-gimbal/" TargetMode="External"/><Relationship Id="rId1" Type="http://schemas.openxmlformats.org/officeDocument/2006/relationships/slideLayout" Target="../slideLayouts/slideLayout2.xml"/><Relationship Id="rId6" Type="http://schemas.openxmlformats.org/officeDocument/2006/relationships/hyperlink" Target="http://www.cloudcaptech.com/images/uploads/documents/TASE350_Data_Sheet.pdf" TargetMode="External"/><Relationship Id="rId11" Type="http://schemas.openxmlformats.org/officeDocument/2006/relationships/image" Target="../media/image33.JPG"/><Relationship Id="rId5" Type="http://schemas.openxmlformats.org/officeDocument/2006/relationships/hyperlink" Target="http://www.ascentvision.com/cm160-gimbal.html" TargetMode="External"/><Relationship Id="rId15" Type="http://schemas.openxmlformats.org/officeDocument/2006/relationships/image" Target="../media/image37.JPG"/><Relationship Id="rId10" Type="http://schemas.openxmlformats.org/officeDocument/2006/relationships/image" Target="../media/image32.JPG"/><Relationship Id="rId4" Type="http://schemas.openxmlformats.org/officeDocument/2006/relationships/hyperlink" Target="http://www.cloudcaptech.com/images/uploads/documents/TASE150_and_200_Data_Sheet.pdf" TargetMode="External"/><Relationship Id="rId9" Type="http://schemas.openxmlformats.org/officeDocument/2006/relationships/image" Target="../media/image31.JPG"/><Relationship Id="rId14" Type="http://schemas.openxmlformats.org/officeDocument/2006/relationships/image" Target="../media/image36.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hyperlink" Target="https://emlid.com/navio/"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hobbyking.com/" TargetMode="External"/><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reatplanes.com/motors/gpmg4505.php" TargetMode="External"/><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apcprop.com/technical-information/performance-data/" TargetMode="External"/><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2.JPG"/><Relationship Id="rId4" Type="http://schemas.openxmlformats.org/officeDocument/2006/relationships/image" Target="../media/image41.JPG"/></Relationships>
</file>

<file path=ppt/slides/_rels/slide24.xml.rels><?xml version="1.0" encoding="UTF-8" standalone="yes"?>
<Relationships xmlns="http://schemas.openxmlformats.org/package/2006/relationships"><Relationship Id="rId8" Type="http://schemas.openxmlformats.org/officeDocument/2006/relationships/image" Target="../media/image48.JPG"/><Relationship Id="rId3" Type="http://schemas.openxmlformats.org/officeDocument/2006/relationships/image" Target="../media/image43.jpg"/><Relationship Id="rId7" Type="http://schemas.openxmlformats.org/officeDocument/2006/relationships/image" Target="../media/image47.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6.JPG"/><Relationship Id="rId5" Type="http://schemas.openxmlformats.org/officeDocument/2006/relationships/image" Target="../media/image45.JPG"/><Relationship Id="rId4" Type="http://schemas.openxmlformats.org/officeDocument/2006/relationships/image" Target="../media/image4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1.jp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hyperlink" Target="http://www.fzt.haw-hamburg.de/pers/Scholz/HOOU/AircraftDesign_13_Drag.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abic.se/pdf/HexPlyM10-42200T2-CHS-3K.PDF" TargetMode="External"/><Relationship Id="rId2" Type="http://schemas.openxmlformats.org/officeDocument/2006/relationships/hyperlink" Target="http://www.ijera.com/papers/Vol4_issue5/Version%202/J45025355.pdf" TargetMode="Externa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JPG"/><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240" y="674005"/>
            <a:ext cx="6577959" cy="2926445"/>
          </a:xfrm>
        </p:spPr>
        <p:txBody>
          <a:bodyPr>
            <a:normAutofit/>
          </a:bodyPr>
          <a:lstStyle/>
          <a:p>
            <a:pPr algn="l"/>
            <a:r>
              <a:rPr lang="en-US" sz="4800" dirty="0">
                <a:latin typeface="Arial"/>
                <a:cs typeface="Arial"/>
              </a:rPr>
              <a:t>Drone Configurator</a:t>
            </a:r>
            <a:br>
              <a:rPr lang="en-US" sz="4800" dirty="0">
                <a:latin typeface="Arial"/>
                <a:cs typeface="Arial"/>
              </a:rPr>
            </a:br>
            <a:r>
              <a:rPr lang="en-US" sz="4800" dirty="0">
                <a:latin typeface="Arial"/>
                <a:cs typeface="Arial"/>
              </a:rPr>
              <a:t>Informal Knowledge Model</a:t>
            </a:r>
          </a:p>
        </p:txBody>
      </p:sp>
      <p:sp>
        <p:nvSpPr>
          <p:cNvPr id="3" name="Subtitle 2"/>
          <p:cNvSpPr>
            <a:spLocks noGrp="1"/>
          </p:cNvSpPr>
          <p:nvPr>
            <p:ph type="subTitle" idx="1"/>
          </p:nvPr>
        </p:nvSpPr>
        <p:spPr>
          <a:xfrm>
            <a:off x="1880240" y="3886200"/>
            <a:ext cx="5892160" cy="1752600"/>
          </a:xfrm>
        </p:spPr>
        <p:txBody>
          <a:bodyPr/>
          <a:lstStyle/>
          <a:p>
            <a:pPr algn="l"/>
            <a:r>
              <a:rPr lang="en-US" dirty="0">
                <a:latin typeface="Arial"/>
                <a:cs typeface="Arial"/>
              </a:rPr>
              <a:t>By </a:t>
            </a:r>
            <a:r>
              <a:rPr lang="en-US" dirty="0"/>
              <a:t>Nelson Johnson</a:t>
            </a:r>
          </a:p>
          <a:p>
            <a:pPr algn="l"/>
            <a:r>
              <a:rPr lang="en-US" dirty="0">
                <a:latin typeface="Arial"/>
                <a:cs typeface="Arial"/>
              </a:rPr>
              <a:t>	San </a:t>
            </a:r>
            <a:r>
              <a:rPr lang="en-US" dirty="0" err="1">
                <a:latin typeface="Arial"/>
                <a:cs typeface="Arial"/>
              </a:rPr>
              <a:t>Kilkis</a:t>
            </a:r>
            <a:endParaRPr lang="en-US" dirty="0">
              <a:latin typeface="Arial"/>
              <a:cs typeface="Arial"/>
            </a:endParaRPr>
          </a:p>
        </p:txBody>
      </p:sp>
    </p:spTree>
    <p:extLst>
      <p:ext uri="{BB962C8B-B14F-4D97-AF65-F5344CB8AC3E}">
        <p14:creationId xmlns:p14="http://schemas.microsoft.com/office/powerpoint/2010/main" val="30879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Wing Parameterization </a:t>
            </a:r>
            <a:r>
              <a:rPr lang="en-US" sz="1600" dirty="0"/>
              <a:t>(A = AR)</a:t>
            </a:r>
            <a:endParaRPr lang="en-US" dirty="0"/>
          </a:p>
        </p:txBody>
      </p:sp>
      <p:sp>
        <p:nvSpPr>
          <p:cNvPr id="10" name="TextBox 9">
            <a:extLst>
              <a:ext uri="{FF2B5EF4-FFF2-40B4-BE49-F238E27FC236}">
                <a16:creationId xmlns:a16="http://schemas.microsoft.com/office/drawing/2014/main" id="{1FC7BABE-3D42-40D6-8FAB-A76A01192512}"/>
              </a:ext>
            </a:extLst>
          </p:cNvPr>
          <p:cNvSpPr txBox="1"/>
          <p:nvPr/>
        </p:nvSpPr>
        <p:spPr>
          <a:xfrm>
            <a:off x="6627223" y="938533"/>
            <a:ext cx="2072640" cy="830997"/>
          </a:xfrm>
          <a:prstGeom prst="rect">
            <a:avLst/>
          </a:prstGeom>
          <a:noFill/>
        </p:spPr>
        <p:txBody>
          <a:bodyPr wrap="square" rtlCol="0">
            <a:spAutoFit/>
          </a:bodyPr>
          <a:lstStyle/>
          <a:p>
            <a:r>
              <a:rPr lang="en-US" sz="2400" dirty="0"/>
              <a:t>h = Semipan</a:t>
            </a:r>
          </a:p>
          <a:p>
            <a:r>
              <a:rPr lang="en-US" sz="2400" dirty="0"/>
              <a:t>R = S_tot/2</a:t>
            </a:r>
          </a:p>
        </p:txBody>
      </p:sp>
      <p:sp>
        <p:nvSpPr>
          <p:cNvPr id="17" name="Text Box 20">
            <a:extLst>
              <a:ext uri="{FF2B5EF4-FFF2-40B4-BE49-F238E27FC236}">
                <a16:creationId xmlns:a16="http://schemas.microsoft.com/office/drawing/2014/main" id="{1F519720-ECC7-42EC-9812-E34F926B1F2B}"/>
              </a:ext>
            </a:extLst>
          </p:cNvPr>
          <p:cNvSpPr txBox="1">
            <a:spLocks noChangeArrowheads="1"/>
          </p:cNvSpPr>
          <p:nvPr/>
        </p:nvSpPr>
        <p:spPr bwMode="auto">
          <a:xfrm>
            <a:off x="392836" y="3761963"/>
            <a:ext cx="20601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algn="ctr" eaLnBrk="0" fontAlgn="ctr" hangingPunct="0">
              <a:spcBef>
                <a:spcPct val="0"/>
              </a:spcBef>
              <a:spcAft>
                <a:spcPct val="0"/>
              </a:spcAft>
              <a:defRPr sz="1600">
                <a:solidFill>
                  <a:schemeClr val="tx1"/>
                </a:solidFill>
                <a:latin typeface="Tahoma" pitchFamily="34" charset="0"/>
              </a:defRPr>
            </a:lvl6pPr>
            <a:lvl7pPr marL="2971800" indent="-228600" algn="ctr" eaLnBrk="0" fontAlgn="ctr" hangingPunct="0">
              <a:spcBef>
                <a:spcPct val="0"/>
              </a:spcBef>
              <a:spcAft>
                <a:spcPct val="0"/>
              </a:spcAft>
              <a:defRPr sz="1600">
                <a:solidFill>
                  <a:schemeClr val="tx1"/>
                </a:solidFill>
                <a:latin typeface="Tahoma" pitchFamily="34" charset="0"/>
              </a:defRPr>
            </a:lvl7pPr>
            <a:lvl8pPr marL="3429000" indent="-228600" algn="ctr" eaLnBrk="0" fontAlgn="ctr" hangingPunct="0">
              <a:spcBef>
                <a:spcPct val="0"/>
              </a:spcBef>
              <a:spcAft>
                <a:spcPct val="0"/>
              </a:spcAft>
              <a:defRPr sz="1600">
                <a:solidFill>
                  <a:schemeClr val="tx1"/>
                </a:solidFill>
                <a:latin typeface="Tahoma" pitchFamily="34" charset="0"/>
              </a:defRPr>
            </a:lvl8pPr>
            <a:lvl9pPr marL="3886200" indent="-228600" algn="ctr" eaLnBrk="0" fontAlgn="ctr" hangingPunct="0">
              <a:spcBef>
                <a:spcPct val="0"/>
              </a:spcBef>
              <a:spcAft>
                <a:spcPct val="0"/>
              </a:spcAft>
              <a:defRPr sz="1600">
                <a:solidFill>
                  <a:schemeClr val="tx1"/>
                </a:solidFill>
                <a:latin typeface="Tahoma" pitchFamily="34" charset="0"/>
              </a:defRPr>
            </a:lvl9pPr>
          </a:lstStyle>
          <a:p>
            <a:pPr algn="l" eaLnBrk="1" fontAlgn="base" hangingPunct="1"/>
            <a:r>
              <a:rPr lang="en-GB" sz="2000" dirty="0"/>
              <a:t>Span wise position of MAC:</a:t>
            </a:r>
          </a:p>
        </p:txBody>
      </p:sp>
      <p:graphicFrame>
        <p:nvGraphicFramePr>
          <p:cNvPr id="18" name="Object 4">
            <a:extLst>
              <a:ext uri="{FF2B5EF4-FFF2-40B4-BE49-F238E27FC236}">
                <a16:creationId xmlns:a16="http://schemas.microsoft.com/office/drawing/2014/main" id="{53E24FC2-CC51-46AE-A36C-4C1738FD3715}"/>
              </a:ext>
            </a:extLst>
          </p:cNvPr>
          <p:cNvGraphicFramePr>
            <a:graphicFrameLocks noChangeAspect="1"/>
          </p:cNvGraphicFramePr>
          <p:nvPr>
            <p:extLst>
              <p:ext uri="{D42A27DB-BD31-4B8C-83A1-F6EECF244321}">
                <p14:modId xmlns:p14="http://schemas.microsoft.com/office/powerpoint/2010/main" val="2733282542"/>
              </p:ext>
            </p:extLst>
          </p:nvPr>
        </p:nvGraphicFramePr>
        <p:xfrm>
          <a:off x="2452982" y="3806825"/>
          <a:ext cx="1447325" cy="723900"/>
        </p:xfrm>
        <a:graphic>
          <a:graphicData uri="http://schemas.openxmlformats.org/presentationml/2006/ole">
            <mc:AlternateContent xmlns:mc="http://schemas.openxmlformats.org/markup-compatibility/2006">
              <mc:Choice xmlns:v="urn:schemas-microsoft-com:vml" Requires="v">
                <p:oleObj spid="_x0000_s1097" name="Equation" r:id="rId4" imgW="787058" imgH="393529" progId="Equation.3">
                  <p:embed/>
                </p:oleObj>
              </mc:Choice>
              <mc:Fallback>
                <p:oleObj name="Equation" r:id="rId4" imgW="787058" imgH="393529" progId="Equation.3">
                  <p:embed/>
                  <p:pic>
                    <p:nvPicPr>
                      <p:cNvPr id="1538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2982" y="3806825"/>
                        <a:ext cx="1447325"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Freeform 6">
            <a:extLst>
              <a:ext uri="{FF2B5EF4-FFF2-40B4-BE49-F238E27FC236}">
                <a16:creationId xmlns:a16="http://schemas.microsoft.com/office/drawing/2014/main" id="{C77EC0D3-CE90-43F9-A7F4-92EA520C33E2}"/>
              </a:ext>
            </a:extLst>
          </p:cNvPr>
          <p:cNvSpPr>
            <a:spLocks/>
          </p:cNvSpPr>
          <p:nvPr/>
        </p:nvSpPr>
        <p:spPr bwMode="auto">
          <a:xfrm>
            <a:off x="5862638" y="3540125"/>
            <a:ext cx="3124200" cy="2438400"/>
          </a:xfrm>
          <a:custGeom>
            <a:avLst/>
            <a:gdLst>
              <a:gd name="T0" fmla="*/ 0 w 1968"/>
              <a:gd name="T1" fmla="*/ 0 h 1536"/>
              <a:gd name="T2" fmla="*/ 2147483647 w 1968"/>
              <a:gd name="T3" fmla="*/ 0 h 1536"/>
              <a:gd name="T4" fmla="*/ 2147483647 w 1968"/>
              <a:gd name="T5" fmla="*/ 2147483647 h 1536"/>
              <a:gd name="T6" fmla="*/ 2147483647 w 1968"/>
              <a:gd name="T7" fmla="*/ 2147483647 h 1536"/>
              <a:gd name="T8" fmla="*/ 0 w 1968"/>
              <a:gd name="T9" fmla="*/ 0 h 1536"/>
              <a:gd name="T10" fmla="*/ 0 60000 65536"/>
              <a:gd name="T11" fmla="*/ 0 60000 65536"/>
              <a:gd name="T12" fmla="*/ 0 60000 65536"/>
              <a:gd name="T13" fmla="*/ 0 60000 65536"/>
              <a:gd name="T14" fmla="*/ 0 60000 65536"/>
              <a:gd name="T15" fmla="*/ 0 w 1968"/>
              <a:gd name="T16" fmla="*/ 0 h 1536"/>
              <a:gd name="T17" fmla="*/ 1968 w 1968"/>
              <a:gd name="T18" fmla="*/ 1536 h 1536"/>
            </a:gdLst>
            <a:ahLst/>
            <a:cxnLst>
              <a:cxn ang="T10">
                <a:pos x="T0" y="T1"/>
              </a:cxn>
              <a:cxn ang="T11">
                <a:pos x="T2" y="T3"/>
              </a:cxn>
              <a:cxn ang="T12">
                <a:pos x="T4" y="T5"/>
              </a:cxn>
              <a:cxn ang="T13">
                <a:pos x="T6" y="T7"/>
              </a:cxn>
              <a:cxn ang="T14">
                <a:pos x="T8" y="T9"/>
              </a:cxn>
            </a:cxnLst>
            <a:rect l="T15" t="T16" r="T17" b="T18"/>
            <a:pathLst>
              <a:path w="1968" h="1536">
                <a:moveTo>
                  <a:pt x="0" y="0"/>
                </a:moveTo>
                <a:lnTo>
                  <a:pt x="1152" y="0"/>
                </a:lnTo>
                <a:lnTo>
                  <a:pt x="1968" y="1536"/>
                </a:lnTo>
                <a:lnTo>
                  <a:pt x="1536" y="1536"/>
                </a:lnTo>
                <a:lnTo>
                  <a:pt x="0" y="0"/>
                </a:lnTo>
                <a:close/>
              </a:path>
            </a:pathLst>
          </a:custGeom>
          <a:solidFill>
            <a:srgbClr val="FF3300"/>
          </a:solidFill>
          <a:ln w="9525" cap="flat" cmpd="sng">
            <a:solidFill>
              <a:schemeClr val="tx1"/>
            </a:solidFill>
            <a:prstDash val="solid"/>
            <a:round/>
            <a:headEnd/>
            <a:tailEnd/>
          </a:ln>
        </p:spPr>
        <p:txBody>
          <a:bodyPr wrap="none">
            <a:spAutoFit/>
          </a:bodyPr>
          <a:lstStyle/>
          <a:p>
            <a:endParaRPr lang="nl-NL"/>
          </a:p>
        </p:txBody>
      </p:sp>
      <p:sp>
        <p:nvSpPr>
          <p:cNvPr id="20" name="Line 7">
            <a:extLst>
              <a:ext uri="{FF2B5EF4-FFF2-40B4-BE49-F238E27FC236}">
                <a16:creationId xmlns:a16="http://schemas.microsoft.com/office/drawing/2014/main" id="{B873CE34-3B13-4EDF-8B4B-9F90E94927C2}"/>
              </a:ext>
            </a:extLst>
          </p:cNvPr>
          <p:cNvSpPr>
            <a:spLocks noChangeShapeType="1"/>
          </p:cNvSpPr>
          <p:nvPr/>
        </p:nvSpPr>
        <p:spPr bwMode="auto">
          <a:xfrm>
            <a:off x="4959350" y="3540125"/>
            <a:ext cx="3908425" cy="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a:spAutoFit/>
          </a:bodyPr>
          <a:lstStyle/>
          <a:p>
            <a:endParaRPr lang="nl-NL"/>
          </a:p>
        </p:txBody>
      </p:sp>
      <p:sp>
        <p:nvSpPr>
          <p:cNvPr id="21" name="Line 24">
            <a:extLst>
              <a:ext uri="{FF2B5EF4-FFF2-40B4-BE49-F238E27FC236}">
                <a16:creationId xmlns:a16="http://schemas.microsoft.com/office/drawing/2014/main" id="{1E815858-2811-40EF-9BB8-C6032275820B}"/>
              </a:ext>
            </a:extLst>
          </p:cNvPr>
          <p:cNvSpPr>
            <a:spLocks noChangeShapeType="1"/>
          </p:cNvSpPr>
          <p:nvPr/>
        </p:nvSpPr>
        <p:spPr bwMode="auto">
          <a:xfrm>
            <a:off x="5329238" y="4530725"/>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nl-NL"/>
          </a:p>
        </p:txBody>
      </p:sp>
      <p:sp>
        <p:nvSpPr>
          <p:cNvPr id="22" name="Line 25">
            <a:extLst>
              <a:ext uri="{FF2B5EF4-FFF2-40B4-BE49-F238E27FC236}">
                <a16:creationId xmlns:a16="http://schemas.microsoft.com/office/drawing/2014/main" id="{3F3B01B8-5ADA-4772-A702-82293C34D735}"/>
              </a:ext>
            </a:extLst>
          </p:cNvPr>
          <p:cNvSpPr>
            <a:spLocks noChangeShapeType="1"/>
          </p:cNvSpPr>
          <p:nvPr/>
        </p:nvSpPr>
        <p:spPr bwMode="auto">
          <a:xfrm rot="5400000">
            <a:off x="4986338" y="4035425"/>
            <a:ext cx="9906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nl-NL"/>
          </a:p>
        </p:txBody>
      </p:sp>
      <p:graphicFrame>
        <p:nvGraphicFramePr>
          <p:cNvPr id="23" name="Object 26">
            <a:extLst>
              <a:ext uri="{FF2B5EF4-FFF2-40B4-BE49-F238E27FC236}">
                <a16:creationId xmlns:a16="http://schemas.microsoft.com/office/drawing/2014/main" id="{4544E113-9404-4ED8-A142-B58C67849C59}"/>
              </a:ext>
            </a:extLst>
          </p:cNvPr>
          <p:cNvGraphicFramePr>
            <a:graphicFrameLocks noChangeAspect="1"/>
          </p:cNvGraphicFramePr>
          <p:nvPr/>
        </p:nvGraphicFramePr>
        <p:xfrm>
          <a:off x="5557838" y="3844925"/>
          <a:ext cx="255587" cy="374650"/>
        </p:xfrm>
        <a:graphic>
          <a:graphicData uri="http://schemas.openxmlformats.org/presentationml/2006/ole">
            <mc:AlternateContent xmlns:mc="http://schemas.openxmlformats.org/markup-compatibility/2006">
              <mc:Choice xmlns:v="urn:schemas-microsoft-com:vml" Requires="v">
                <p:oleObj spid="_x0000_s1098" name="Equation" r:id="rId6" imgW="139639" imgH="203112" progId="Equation.3">
                  <p:embed/>
                </p:oleObj>
              </mc:Choice>
              <mc:Fallback>
                <p:oleObj name="Equation" r:id="rId6" imgW="139639" imgH="203112" progId="Equation.3">
                  <p:embed/>
                  <p:pic>
                    <p:nvPicPr>
                      <p:cNvPr id="15369"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7838" y="3844925"/>
                        <a:ext cx="255587" cy="374650"/>
                      </a:xfrm>
                      <a:prstGeom prst="rect">
                        <a:avLst/>
                      </a:prstGeom>
                      <a:noFill/>
                      <a:ln>
                        <a:noFill/>
                      </a:ln>
                      <a:effectLst/>
                      <a:extLst/>
                    </p:spPr>
                  </p:pic>
                </p:oleObj>
              </mc:Fallback>
            </mc:AlternateContent>
          </a:graphicData>
        </a:graphic>
      </p:graphicFrame>
      <p:sp>
        <p:nvSpPr>
          <p:cNvPr id="24" name="Line 13">
            <a:extLst>
              <a:ext uri="{FF2B5EF4-FFF2-40B4-BE49-F238E27FC236}">
                <a16:creationId xmlns:a16="http://schemas.microsoft.com/office/drawing/2014/main" id="{BEFBAE80-3C79-4E40-8A6A-9D7C557D6675}"/>
              </a:ext>
            </a:extLst>
          </p:cNvPr>
          <p:cNvSpPr>
            <a:spLocks noChangeShapeType="1"/>
          </p:cNvSpPr>
          <p:nvPr/>
        </p:nvSpPr>
        <p:spPr bwMode="auto">
          <a:xfrm>
            <a:off x="6848475" y="4556125"/>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nl-NL"/>
          </a:p>
        </p:txBody>
      </p:sp>
      <p:sp>
        <p:nvSpPr>
          <p:cNvPr id="25" name="Line 14">
            <a:extLst>
              <a:ext uri="{FF2B5EF4-FFF2-40B4-BE49-F238E27FC236}">
                <a16:creationId xmlns:a16="http://schemas.microsoft.com/office/drawing/2014/main" id="{C4FD96AD-360F-422E-AD9E-FD31B13B42E4}"/>
              </a:ext>
            </a:extLst>
          </p:cNvPr>
          <p:cNvSpPr>
            <a:spLocks noChangeShapeType="1"/>
          </p:cNvSpPr>
          <p:nvPr/>
        </p:nvSpPr>
        <p:spPr bwMode="auto">
          <a:xfrm>
            <a:off x="8186738" y="4530725"/>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nl-NL"/>
          </a:p>
        </p:txBody>
      </p:sp>
      <p:sp>
        <p:nvSpPr>
          <p:cNvPr id="26" name="Line 15">
            <a:extLst>
              <a:ext uri="{FF2B5EF4-FFF2-40B4-BE49-F238E27FC236}">
                <a16:creationId xmlns:a16="http://schemas.microsoft.com/office/drawing/2014/main" id="{CA7D6C26-B1C6-4A20-9FA8-C1EA85A71EFA}"/>
              </a:ext>
            </a:extLst>
          </p:cNvPr>
          <p:cNvSpPr>
            <a:spLocks noChangeShapeType="1"/>
          </p:cNvSpPr>
          <p:nvPr/>
        </p:nvSpPr>
        <p:spPr bwMode="auto">
          <a:xfrm>
            <a:off x="6853238" y="5030788"/>
            <a:ext cx="13589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nl-NL"/>
          </a:p>
        </p:txBody>
      </p:sp>
      <p:sp>
        <p:nvSpPr>
          <p:cNvPr id="27" name="Line 24">
            <a:extLst>
              <a:ext uri="{FF2B5EF4-FFF2-40B4-BE49-F238E27FC236}">
                <a16:creationId xmlns:a16="http://schemas.microsoft.com/office/drawing/2014/main" id="{5E4CE871-1278-41AD-BCCD-FB99C2B43EB0}"/>
              </a:ext>
            </a:extLst>
          </p:cNvPr>
          <p:cNvSpPr>
            <a:spLocks noChangeShapeType="1"/>
          </p:cNvSpPr>
          <p:nvPr/>
        </p:nvSpPr>
        <p:spPr bwMode="auto">
          <a:xfrm>
            <a:off x="6399213" y="5030788"/>
            <a:ext cx="806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nl-NL"/>
          </a:p>
        </p:txBody>
      </p:sp>
      <p:sp>
        <p:nvSpPr>
          <p:cNvPr id="28" name="Text Box 17">
            <a:extLst>
              <a:ext uri="{FF2B5EF4-FFF2-40B4-BE49-F238E27FC236}">
                <a16:creationId xmlns:a16="http://schemas.microsoft.com/office/drawing/2014/main" id="{EC2002B7-C2B6-484B-BFA0-9742CB25FC18}"/>
              </a:ext>
            </a:extLst>
          </p:cNvPr>
          <p:cNvSpPr txBox="1">
            <a:spLocks noChangeArrowheads="1"/>
          </p:cNvSpPr>
          <p:nvPr/>
        </p:nvSpPr>
        <p:spPr bwMode="auto">
          <a:xfrm>
            <a:off x="5755870" y="4830854"/>
            <a:ext cx="689612" cy="40011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algn="ctr" eaLnBrk="0" fontAlgn="ctr" hangingPunct="0">
              <a:spcBef>
                <a:spcPct val="0"/>
              </a:spcBef>
              <a:spcAft>
                <a:spcPct val="0"/>
              </a:spcAft>
              <a:defRPr sz="1600">
                <a:solidFill>
                  <a:schemeClr val="tx1"/>
                </a:solidFill>
                <a:latin typeface="Tahoma" pitchFamily="34" charset="0"/>
              </a:defRPr>
            </a:lvl6pPr>
            <a:lvl7pPr marL="2971800" indent="-228600" algn="ctr" eaLnBrk="0" fontAlgn="ctr" hangingPunct="0">
              <a:spcBef>
                <a:spcPct val="0"/>
              </a:spcBef>
              <a:spcAft>
                <a:spcPct val="0"/>
              </a:spcAft>
              <a:defRPr sz="1600">
                <a:solidFill>
                  <a:schemeClr val="tx1"/>
                </a:solidFill>
                <a:latin typeface="Tahoma" pitchFamily="34" charset="0"/>
              </a:defRPr>
            </a:lvl7pPr>
            <a:lvl8pPr marL="3429000" indent="-228600" algn="ctr" eaLnBrk="0" fontAlgn="ctr" hangingPunct="0">
              <a:spcBef>
                <a:spcPct val="0"/>
              </a:spcBef>
              <a:spcAft>
                <a:spcPct val="0"/>
              </a:spcAft>
              <a:defRPr sz="1600">
                <a:solidFill>
                  <a:schemeClr val="tx1"/>
                </a:solidFill>
                <a:latin typeface="Tahoma" pitchFamily="34" charset="0"/>
              </a:defRPr>
            </a:lvl8pPr>
            <a:lvl9pPr marL="3886200" indent="-228600" algn="ctr" eaLnBrk="0" fontAlgn="ctr" hangingPunct="0">
              <a:spcBef>
                <a:spcPct val="0"/>
              </a:spcBef>
              <a:spcAft>
                <a:spcPct val="0"/>
              </a:spcAft>
              <a:defRPr sz="1600">
                <a:solidFill>
                  <a:schemeClr val="tx1"/>
                </a:solidFill>
                <a:latin typeface="Tahoma" pitchFamily="34" charset="0"/>
              </a:defRPr>
            </a:lvl9pPr>
          </a:lstStyle>
          <a:p>
            <a:pPr algn="l" eaLnBrk="1" fontAlgn="base" hangingPunct="1">
              <a:defRPr/>
            </a:pPr>
            <a:r>
              <a:rPr lang="en-GB" sz="2000" dirty="0">
                <a:ln>
                  <a:solidFill>
                    <a:schemeClr val="tx1"/>
                  </a:solidFill>
                </a:ln>
              </a:rPr>
              <a:t>MAC</a:t>
            </a:r>
            <a:endParaRPr lang="en-GB" sz="2000" baseline="-25000" dirty="0">
              <a:ln>
                <a:solidFill>
                  <a:schemeClr val="tx1"/>
                </a:solidFill>
              </a:ln>
            </a:endParaRPr>
          </a:p>
        </p:txBody>
      </p:sp>
      <p:sp>
        <p:nvSpPr>
          <p:cNvPr id="31" name="Text Box 20">
            <a:extLst>
              <a:ext uri="{FF2B5EF4-FFF2-40B4-BE49-F238E27FC236}">
                <a16:creationId xmlns:a16="http://schemas.microsoft.com/office/drawing/2014/main" id="{B86015DE-3E42-454D-908E-8F916C814B37}"/>
              </a:ext>
            </a:extLst>
          </p:cNvPr>
          <p:cNvSpPr txBox="1">
            <a:spLocks noChangeArrowheads="1"/>
          </p:cNvSpPr>
          <p:nvPr/>
        </p:nvSpPr>
        <p:spPr bwMode="auto">
          <a:xfrm>
            <a:off x="457200" y="4575587"/>
            <a:ext cx="20601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algn="ctr" eaLnBrk="0" fontAlgn="ctr" hangingPunct="0">
              <a:spcBef>
                <a:spcPct val="0"/>
              </a:spcBef>
              <a:spcAft>
                <a:spcPct val="0"/>
              </a:spcAft>
              <a:defRPr sz="1600">
                <a:solidFill>
                  <a:schemeClr val="tx1"/>
                </a:solidFill>
                <a:latin typeface="Tahoma" pitchFamily="34" charset="0"/>
              </a:defRPr>
            </a:lvl6pPr>
            <a:lvl7pPr marL="2971800" indent="-228600" algn="ctr" eaLnBrk="0" fontAlgn="ctr" hangingPunct="0">
              <a:spcBef>
                <a:spcPct val="0"/>
              </a:spcBef>
              <a:spcAft>
                <a:spcPct val="0"/>
              </a:spcAft>
              <a:defRPr sz="1600">
                <a:solidFill>
                  <a:schemeClr val="tx1"/>
                </a:solidFill>
                <a:latin typeface="Tahoma" pitchFamily="34" charset="0"/>
              </a:defRPr>
            </a:lvl7pPr>
            <a:lvl8pPr marL="3429000" indent="-228600" algn="ctr" eaLnBrk="0" fontAlgn="ctr" hangingPunct="0">
              <a:spcBef>
                <a:spcPct val="0"/>
              </a:spcBef>
              <a:spcAft>
                <a:spcPct val="0"/>
              </a:spcAft>
              <a:defRPr sz="1600">
                <a:solidFill>
                  <a:schemeClr val="tx1"/>
                </a:solidFill>
                <a:latin typeface="Tahoma" pitchFamily="34" charset="0"/>
              </a:defRPr>
            </a:lvl8pPr>
            <a:lvl9pPr marL="3886200" indent="-228600" algn="ctr" eaLnBrk="0" fontAlgn="ctr" hangingPunct="0">
              <a:spcBef>
                <a:spcPct val="0"/>
              </a:spcBef>
              <a:spcAft>
                <a:spcPct val="0"/>
              </a:spcAft>
              <a:defRPr sz="1600">
                <a:solidFill>
                  <a:schemeClr val="tx1"/>
                </a:solidFill>
                <a:latin typeface="Tahoma" pitchFamily="34" charset="0"/>
              </a:defRPr>
            </a:lvl9pPr>
          </a:lstStyle>
          <a:p>
            <a:pPr algn="l" eaLnBrk="1" fontAlgn="base" hangingPunct="1"/>
            <a:r>
              <a:rPr lang="en-GB" sz="2000" dirty="0"/>
              <a:t>Flow Direction position of MAC:</a:t>
            </a:r>
          </a:p>
        </p:txBody>
      </p:sp>
      <p:pic>
        <p:nvPicPr>
          <p:cNvPr id="36" name="Picture 35">
            <a:extLst>
              <a:ext uri="{FF2B5EF4-FFF2-40B4-BE49-F238E27FC236}">
                <a16:creationId xmlns:a16="http://schemas.microsoft.com/office/drawing/2014/main" id="{3C7A1B2A-BC62-4D81-B2C0-942D076415A0}"/>
              </a:ext>
            </a:extLst>
          </p:cNvPr>
          <p:cNvPicPr>
            <a:picLocks noChangeAspect="1"/>
          </p:cNvPicPr>
          <p:nvPr/>
        </p:nvPicPr>
        <p:blipFill>
          <a:blip r:embed="rId8"/>
          <a:stretch>
            <a:fillRect/>
          </a:stretch>
        </p:blipFill>
        <p:spPr>
          <a:xfrm>
            <a:off x="485301" y="1095611"/>
            <a:ext cx="5798820" cy="861060"/>
          </a:xfrm>
          <a:prstGeom prst="rect">
            <a:avLst/>
          </a:prstGeom>
        </p:spPr>
      </p:pic>
      <p:pic>
        <p:nvPicPr>
          <p:cNvPr id="38" name="Picture 37">
            <a:extLst>
              <a:ext uri="{FF2B5EF4-FFF2-40B4-BE49-F238E27FC236}">
                <a16:creationId xmlns:a16="http://schemas.microsoft.com/office/drawing/2014/main" id="{07406BB0-500D-47E3-896E-FE34642227BD}"/>
              </a:ext>
            </a:extLst>
          </p:cNvPr>
          <p:cNvPicPr>
            <a:picLocks noChangeAspect="1"/>
          </p:cNvPicPr>
          <p:nvPr/>
        </p:nvPicPr>
        <p:blipFill>
          <a:blip r:embed="rId9"/>
          <a:stretch>
            <a:fillRect/>
          </a:stretch>
        </p:blipFill>
        <p:spPr>
          <a:xfrm>
            <a:off x="415603" y="1937791"/>
            <a:ext cx="8358328" cy="896246"/>
          </a:xfrm>
          <a:prstGeom prst="rect">
            <a:avLst/>
          </a:prstGeom>
        </p:spPr>
      </p:pic>
      <p:pic>
        <p:nvPicPr>
          <p:cNvPr id="40" name="Picture 39">
            <a:extLst>
              <a:ext uri="{FF2B5EF4-FFF2-40B4-BE49-F238E27FC236}">
                <a16:creationId xmlns:a16="http://schemas.microsoft.com/office/drawing/2014/main" id="{5DF0A9B5-146A-4FC9-ADE8-6530B315DEC0}"/>
              </a:ext>
            </a:extLst>
          </p:cNvPr>
          <p:cNvPicPr>
            <a:picLocks noChangeAspect="1"/>
          </p:cNvPicPr>
          <p:nvPr/>
        </p:nvPicPr>
        <p:blipFill>
          <a:blip r:embed="rId10"/>
          <a:stretch>
            <a:fillRect/>
          </a:stretch>
        </p:blipFill>
        <p:spPr>
          <a:xfrm>
            <a:off x="2452982" y="4759324"/>
            <a:ext cx="2545080" cy="525780"/>
          </a:xfrm>
          <a:prstGeom prst="rect">
            <a:avLst/>
          </a:prstGeom>
        </p:spPr>
      </p:pic>
      <p:sp>
        <p:nvSpPr>
          <p:cNvPr id="41" name="Text Box 20">
            <a:extLst>
              <a:ext uri="{FF2B5EF4-FFF2-40B4-BE49-F238E27FC236}">
                <a16:creationId xmlns:a16="http://schemas.microsoft.com/office/drawing/2014/main" id="{934816C2-7A31-4B3C-932F-835E331D8F6B}"/>
              </a:ext>
            </a:extLst>
          </p:cNvPr>
          <p:cNvSpPr txBox="1">
            <a:spLocks noChangeArrowheads="1"/>
          </p:cNvSpPr>
          <p:nvPr/>
        </p:nvSpPr>
        <p:spPr bwMode="auto">
          <a:xfrm>
            <a:off x="415603" y="5328335"/>
            <a:ext cx="20601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algn="ctr" eaLnBrk="0" fontAlgn="ctr" hangingPunct="0">
              <a:spcBef>
                <a:spcPct val="0"/>
              </a:spcBef>
              <a:spcAft>
                <a:spcPct val="0"/>
              </a:spcAft>
              <a:defRPr sz="1600">
                <a:solidFill>
                  <a:schemeClr val="tx1"/>
                </a:solidFill>
                <a:latin typeface="Tahoma" pitchFamily="34" charset="0"/>
              </a:defRPr>
            </a:lvl6pPr>
            <a:lvl7pPr marL="2971800" indent="-228600" algn="ctr" eaLnBrk="0" fontAlgn="ctr" hangingPunct="0">
              <a:spcBef>
                <a:spcPct val="0"/>
              </a:spcBef>
              <a:spcAft>
                <a:spcPct val="0"/>
              </a:spcAft>
              <a:defRPr sz="1600">
                <a:solidFill>
                  <a:schemeClr val="tx1"/>
                </a:solidFill>
                <a:latin typeface="Tahoma" pitchFamily="34" charset="0"/>
              </a:defRPr>
            </a:lvl7pPr>
            <a:lvl8pPr marL="3429000" indent="-228600" algn="ctr" eaLnBrk="0" fontAlgn="ctr" hangingPunct="0">
              <a:spcBef>
                <a:spcPct val="0"/>
              </a:spcBef>
              <a:spcAft>
                <a:spcPct val="0"/>
              </a:spcAft>
              <a:defRPr sz="1600">
                <a:solidFill>
                  <a:schemeClr val="tx1"/>
                </a:solidFill>
                <a:latin typeface="Tahoma" pitchFamily="34" charset="0"/>
              </a:defRPr>
            </a:lvl8pPr>
            <a:lvl9pPr marL="3886200" indent="-228600" algn="ctr" eaLnBrk="0" fontAlgn="ctr" hangingPunct="0">
              <a:spcBef>
                <a:spcPct val="0"/>
              </a:spcBef>
              <a:spcAft>
                <a:spcPct val="0"/>
              </a:spcAft>
              <a:defRPr sz="1600">
                <a:solidFill>
                  <a:schemeClr val="tx1"/>
                </a:solidFill>
                <a:latin typeface="Tahoma" pitchFamily="34" charset="0"/>
              </a:defRPr>
            </a:lvl9pPr>
          </a:lstStyle>
          <a:p>
            <a:pPr algn="l" eaLnBrk="1" fontAlgn="base" hangingPunct="1"/>
            <a:r>
              <a:rPr lang="en-GB" sz="2000" dirty="0"/>
              <a:t>Z Direction position of MAC:</a:t>
            </a:r>
          </a:p>
        </p:txBody>
      </p:sp>
      <p:pic>
        <p:nvPicPr>
          <p:cNvPr id="43" name="Picture 42">
            <a:extLst>
              <a:ext uri="{FF2B5EF4-FFF2-40B4-BE49-F238E27FC236}">
                <a16:creationId xmlns:a16="http://schemas.microsoft.com/office/drawing/2014/main" id="{E4031100-DF44-4581-93A3-60C2068798A1}"/>
              </a:ext>
            </a:extLst>
          </p:cNvPr>
          <p:cNvPicPr>
            <a:picLocks noChangeAspect="1"/>
          </p:cNvPicPr>
          <p:nvPr/>
        </p:nvPicPr>
        <p:blipFill>
          <a:blip r:embed="rId11"/>
          <a:stretch>
            <a:fillRect/>
          </a:stretch>
        </p:blipFill>
        <p:spPr>
          <a:xfrm>
            <a:off x="2447373" y="5556993"/>
            <a:ext cx="1805940" cy="579120"/>
          </a:xfrm>
          <a:prstGeom prst="rect">
            <a:avLst/>
          </a:prstGeom>
        </p:spPr>
      </p:pic>
      <p:sp>
        <p:nvSpPr>
          <p:cNvPr id="44" name="Text Box 33">
            <a:extLst>
              <a:ext uri="{FF2B5EF4-FFF2-40B4-BE49-F238E27FC236}">
                <a16:creationId xmlns:a16="http://schemas.microsoft.com/office/drawing/2014/main" id="{CFB69C35-6054-4075-ACED-5C15E6D54B2E}"/>
              </a:ext>
            </a:extLst>
          </p:cNvPr>
          <p:cNvSpPr txBox="1">
            <a:spLocks noChangeArrowheads="1"/>
          </p:cNvSpPr>
          <p:nvPr/>
        </p:nvSpPr>
        <p:spPr bwMode="auto">
          <a:xfrm>
            <a:off x="383067" y="2702367"/>
            <a:ext cx="3088796" cy="830997"/>
          </a:xfrm>
          <a:prstGeom prst="rect">
            <a:avLst/>
          </a:prstGeom>
          <a:solidFill>
            <a:srgbClr val="FFFF00"/>
          </a:solidFill>
          <a:ln w="9525" algn="ctr">
            <a:solidFill>
              <a:schemeClr val="tx1"/>
            </a:solidFill>
            <a:miter lim="800000"/>
            <a:headEnd/>
            <a:tailEnd/>
          </a:ln>
        </p:spPr>
        <p:txBody>
          <a:bodyPr wrap="square">
            <a:spAutoFit/>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algn="ctr" eaLnBrk="0" fontAlgn="ctr" hangingPunct="0">
              <a:spcBef>
                <a:spcPct val="0"/>
              </a:spcBef>
              <a:spcAft>
                <a:spcPct val="0"/>
              </a:spcAft>
              <a:defRPr sz="1600">
                <a:solidFill>
                  <a:schemeClr val="tx1"/>
                </a:solidFill>
                <a:latin typeface="Tahoma" pitchFamily="34" charset="0"/>
              </a:defRPr>
            </a:lvl6pPr>
            <a:lvl7pPr marL="2971800" indent="-228600" algn="ctr" eaLnBrk="0" fontAlgn="ctr" hangingPunct="0">
              <a:spcBef>
                <a:spcPct val="0"/>
              </a:spcBef>
              <a:spcAft>
                <a:spcPct val="0"/>
              </a:spcAft>
              <a:defRPr sz="1600">
                <a:solidFill>
                  <a:schemeClr val="tx1"/>
                </a:solidFill>
                <a:latin typeface="Tahoma" pitchFamily="34" charset="0"/>
              </a:defRPr>
            </a:lvl7pPr>
            <a:lvl8pPr marL="3429000" indent="-228600" algn="ctr" eaLnBrk="0" fontAlgn="ctr" hangingPunct="0">
              <a:spcBef>
                <a:spcPct val="0"/>
              </a:spcBef>
              <a:spcAft>
                <a:spcPct val="0"/>
              </a:spcAft>
              <a:defRPr sz="1600">
                <a:solidFill>
                  <a:schemeClr val="tx1"/>
                </a:solidFill>
                <a:latin typeface="Tahoma" pitchFamily="34" charset="0"/>
              </a:defRPr>
            </a:lvl8pPr>
            <a:lvl9pPr marL="3886200" indent="-228600" algn="ctr" eaLnBrk="0" fontAlgn="ctr" hangingPunct="0">
              <a:spcBef>
                <a:spcPct val="0"/>
              </a:spcBef>
              <a:spcAft>
                <a:spcPct val="0"/>
              </a:spcAft>
              <a:defRPr sz="1600">
                <a:solidFill>
                  <a:schemeClr val="tx1"/>
                </a:solidFill>
                <a:latin typeface="Tahoma" pitchFamily="34" charset="0"/>
              </a:defRPr>
            </a:lvl9pPr>
          </a:lstStyle>
          <a:p>
            <a:pPr algn="l" eaLnBrk="1" fontAlgn="base" hangingPunct="1"/>
            <a:r>
              <a:rPr lang="en-GB" dirty="0"/>
              <a:t>The approximate position of the </a:t>
            </a:r>
            <a:r>
              <a:rPr lang="en-GB" b="1" dirty="0"/>
              <a:t>aerodynamic </a:t>
            </a:r>
            <a:r>
              <a:rPr lang="en-GB" b="1" dirty="0" err="1"/>
              <a:t>center</a:t>
            </a:r>
            <a:r>
              <a:rPr lang="en-GB" dirty="0"/>
              <a:t> for subsonic aircraft is at </a:t>
            </a:r>
            <a:r>
              <a:rPr lang="en-GB" b="1" i="1" dirty="0"/>
              <a:t>0.25MAC</a:t>
            </a:r>
          </a:p>
        </p:txBody>
      </p:sp>
      <p:sp>
        <p:nvSpPr>
          <p:cNvPr id="45" name="AutoShape 32">
            <a:extLst>
              <a:ext uri="{FF2B5EF4-FFF2-40B4-BE49-F238E27FC236}">
                <a16:creationId xmlns:a16="http://schemas.microsoft.com/office/drawing/2014/main" id="{257BF49F-6163-4243-9E88-5506DADF3A79}"/>
              </a:ext>
            </a:extLst>
          </p:cNvPr>
          <p:cNvSpPr>
            <a:spLocks noChangeArrowheads="1"/>
          </p:cNvSpPr>
          <p:nvPr/>
        </p:nvSpPr>
        <p:spPr bwMode="auto">
          <a:xfrm>
            <a:off x="7550382" y="4917801"/>
            <a:ext cx="228600" cy="228661"/>
          </a:xfrm>
          <a:prstGeom prst="flowChartSummingJunction">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nl-NL"/>
          </a:p>
        </p:txBody>
      </p:sp>
    </p:spTree>
    <p:extLst>
      <p:ext uri="{BB962C8B-B14F-4D97-AF65-F5344CB8AC3E}">
        <p14:creationId xmlns:p14="http://schemas.microsoft.com/office/powerpoint/2010/main" val="273946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Wing, VT and HT Shape:</a:t>
            </a:r>
            <a:br>
              <a:rPr lang="en-US" dirty="0"/>
            </a:br>
            <a:r>
              <a:rPr lang="en-US" b="1" dirty="0"/>
              <a:t> (liftingsurface.py) Cont’d</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a:t>Note that the MAC length was found with </a:t>
            </a:r>
            <a:r>
              <a:rPr lang="en-US" sz="2400" dirty="0" err="1"/>
              <a:t>ParaPy</a:t>
            </a:r>
            <a:r>
              <a:rPr lang="en-US" sz="2400" dirty="0"/>
              <a:t>, by slicing the wing at the correct spanwise location and measuring the </a:t>
            </a:r>
            <a:r>
              <a:rPr lang="en-US" sz="2400" dirty="0" err="1"/>
              <a:t>bbox</a:t>
            </a:r>
            <a:r>
              <a:rPr lang="en-US" sz="2400" dirty="0"/>
              <a:t>.</a:t>
            </a:r>
          </a:p>
          <a:p>
            <a:endParaRPr lang="en-US" sz="2400" dirty="0"/>
          </a:p>
          <a:p>
            <a:r>
              <a:rPr lang="en-US" sz="2400" dirty="0"/>
              <a:t>We assume that the wing aerodynamic center is at 0.25*MAC.</a:t>
            </a:r>
          </a:p>
          <a:p>
            <a:endParaRPr lang="en-US" sz="2400" dirty="0"/>
          </a:p>
          <a:p>
            <a:r>
              <a:rPr lang="en-US" sz="2400" dirty="0"/>
              <a:t>The airfoil database (collection of .</a:t>
            </a:r>
            <a:r>
              <a:rPr lang="en-US" sz="2400" dirty="0" err="1"/>
              <a:t>dat</a:t>
            </a:r>
            <a:r>
              <a:rPr lang="en-US" sz="2400" dirty="0"/>
              <a:t> files) used is from San’s DSE group for Low Reynold number high lift. There are 7 cambered, 2 reflexed and 2 symmetric foils with the ability to expand.</a:t>
            </a:r>
          </a:p>
          <a:p>
            <a:endParaRPr lang="en-US" sz="2400" dirty="0"/>
          </a:p>
          <a:p>
            <a:r>
              <a:rPr lang="en-US" sz="2400" dirty="0"/>
              <a:t>Also, we create a spar line from and to the </a:t>
            </a:r>
            <a:r>
              <a:rPr lang="en-US" sz="2400" dirty="0" err="1"/>
              <a:t>ParaPy</a:t>
            </a:r>
            <a:r>
              <a:rPr lang="en-US" sz="2400" dirty="0"/>
              <a:t> center of gravities of the root and tip airfoils for the boom connection point.</a:t>
            </a:r>
          </a:p>
          <a:p>
            <a:pPr marL="457200" lvl="1" indent="0">
              <a:buNone/>
            </a:pPr>
            <a:endParaRPr lang="en-US" dirty="0"/>
          </a:p>
        </p:txBody>
      </p:sp>
    </p:spTree>
    <p:extLst>
      <p:ext uri="{BB962C8B-B14F-4D97-AF65-F5344CB8AC3E}">
        <p14:creationId xmlns:p14="http://schemas.microsoft.com/office/powerpoint/2010/main" val="32187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Wing </a:t>
            </a:r>
            <a:r>
              <a:rPr lang="en-US" sz="2400" b="1" dirty="0"/>
              <a:t>(wing.py)</a:t>
            </a:r>
            <a:endParaRPr lang="en-US" dirty="0"/>
          </a:p>
        </p:txBody>
      </p:sp>
      <p:sp>
        <p:nvSpPr>
          <p:cNvPr id="3" name="Content Placeholder 2"/>
          <p:cNvSpPr>
            <a:spLocks noGrp="1"/>
          </p:cNvSpPr>
          <p:nvPr>
            <p:ph idx="1"/>
          </p:nvPr>
        </p:nvSpPr>
        <p:spPr>
          <a:xfrm>
            <a:off x="1763106" y="1155940"/>
            <a:ext cx="7106464" cy="5702060"/>
          </a:xfrm>
        </p:spPr>
        <p:txBody>
          <a:bodyPr>
            <a:normAutofit fontScale="92500" lnSpcReduction="20000"/>
          </a:bodyPr>
          <a:lstStyle/>
          <a:p>
            <a:r>
              <a:rPr lang="en-US" dirty="0"/>
              <a:t>This class instantiates lifting surface with the inputs from class I and other assumed inputs (taper, dihedral, etc.) </a:t>
            </a:r>
          </a:p>
          <a:p>
            <a:endParaRPr lang="en-US" dirty="0"/>
          </a:p>
          <a:p>
            <a:r>
              <a:rPr lang="en-US" dirty="0"/>
              <a:t>It creates a bounding box for the part of the wing to be within the fuselage (for fuselage frames)</a:t>
            </a:r>
          </a:p>
          <a:p>
            <a:endParaRPr lang="en-US" dirty="0"/>
          </a:p>
          <a:p>
            <a:r>
              <a:rPr lang="en-US" dirty="0"/>
              <a:t>It performs an AVL analysis </a:t>
            </a:r>
            <a:r>
              <a:rPr lang="en-US" sz="1400" dirty="0"/>
              <a:t>(</a:t>
            </a:r>
            <a:r>
              <a:rPr lang="en-US" sz="1400" dirty="0" err="1"/>
              <a:t>AVLWrapper</a:t>
            </a:r>
            <a:r>
              <a:rPr lang="en-US" sz="1400" dirty="0"/>
              <a:t>)  </a:t>
            </a:r>
            <a:r>
              <a:rPr lang="en-US" dirty="0"/>
              <a:t>to obtain the wing pitching moment and lift slope, used for the tail sizing. </a:t>
            </a:r>
          </a:p>
          <a:p>
            <a:endParaRPr lang="en-US" dirty="0"/>
          </a:p>
          <a:p>
            <a:r>
              <a:rPr lang="en-US" dirty="0"/>
              <a:t>The Pitching moment and lift coefficients from AVL are plotted vs. angle of attack</a:t>
            </a:r>
          </a:p>
          <a:p>
            <a:pPr marL="0" indent="0">
              <a:buNone/>
            </a:pPr>
            <a:r>
              <a:rPr lang="en-US" dirty="0"/>
              <a:t> </a:t>
            </a:r>
          </a:p>
        </p:txBody>
      </p:sp>
    </p:spTree>
    <p:extLst>
      <p:ext uri="{BB962C8B-B14F-4D97-AF65-F5344CB8AC3E}">
        <p14:creationId xmlns:p14="http://schemas.microsoft.com/office/powerpoint/2010/main" val="2669233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 Sizing (scissorplot.py)</a:t>
            </a:r>
            <a:endParaRPr lang="en-US" dirty="0"/>
          </a:p>
        </p:txBody>
      </p:sp>
      <p:sp>
        <p:nvSpPr>
          <p:cNvPr id="3" name="Content Placeholder 2"/>
          <p:cNvSpPr>
            <a:spLocks noGrp="1"/>
          </p:cNvSpPr>
          <p:nvPr>
            <p:ph idx="1"/>
          </p:nvPr>
        </p:nvSpPr>
        <p:spPr>
          <a:xfrm>
            <a:off x="1763106" y="1250830"/>
            <a:ext cx="7106464" cy="5170290"/>
          </a:xfrm>
        </p:spPr>
        <p:txBody>
          <a:bodyPr>
            <a:normAutofit/>
          </a:bodyPr>
          <a:lstStyle/>
          <a:p>
            <a:r>
              <a:rPr lang="en-US" sz="2400" dirty="0"/>
              <a:t>This class determines the required tail surface area with the current UAV data as input. We are neglecting the effect of the fuselage on the pitching moment. This method follows from the AE3211-I ADSEE III BSc. course.</a:t>
            </a:r>
          </a:p>
          <a:p>
            <a:r>
              <a:rPr lang="en-US" sz="2400" dirty="0"/>
              <a:t>It uses the AVL calculations for the wing pitching moment about the AC (</a:t>
            </a:r>
            <a:r>
              <a:rPr lang="en-US" sz="2400" dirty="0" err="1"/>
              <a:t>C_mac</a:t>
            </a:r>
            <a:r>
              <a:rPr lang="en-US" sz="2400" dirty="0"/>
              <a:t>), and the wing lift curve slope (</a:t>
            </a:r>
            <a:r>
              <a:rPr lang="en-US" sz="2400" dirty="0" err="1"/>
              <a:t>C_Lalpha</a:t>
            </a:r>
            <a:r>
              <a:rPr lang="en-US" sz="2400" dirty="0"/>
              <a:t>).</a:t>
            </a:r>
          </a:p>
          <a:p>
            <a:r>
              <a:rPr lang="en-US" sz="2400" dirty="0"/>
              <a:t>The HT lift curve slope is estimated with the Equation:</a:t>
            </a:r>
          </a:p>
          <a:p>
            <a:pPr marL="457200" lvl="1" indent="0">
              <a:buNone/>
            </a:pPr>
            <a:endParaRPr lang="en-US" sz="1800" dirty="0"/>
          </a:p>
          <a:p>
            <a:pPr marL="457200" lvl="1" indent="0">
              <a:buNone/>
            </a:pPr>
            <a:r>
              <a:rPr lang="en-US" sz="1800" dirty="0"/>
              <a:t>(a_0 = 2*pi)</a:t>
            </a:r>
          </a:p>
        </p:txBody>
      </p:sp>
      <p:pic>
        <p:nvPicPr>
          <p:cNvPr id="5" name="Picture 4">
            <a:extLst>
              <a:ext uri="{FF2B5EF4-FFF2-40B4-BE49-F238E27FC236}">
                <a16:creationId xmlns:a16="http://schemas.microsoft.com/office/drawing/2014/main" id="{2162B4D9-4990-42C8-91CC-ABFA8CDC2010}"/>
              </a:ext>
            </a:extLst>
          </p:cNvPr>
          <p:cNvPicPr>
            <a:picLocks noChangeAspect="1"/>
          </p:cNvPicPr>
          <p:nvPr/>
        </p:nvPicPr>
        <p:blipFill>
          <a:blip r:embed="rId2"/>
          <a:stretch>
            <a:fillRect/>
          </a:stretch>
        </p:blipFill>
        <p:spPr>
          <a:xfrm>
            <a:off x="5688450" y="5296535"/>
            <a:ext cx="2570480" cy="1124585"/>
          </a:xfrm>
          <a:prstGeom prst="rect">
            <a:avLst/>
          </a:prstGeom>
        </p:spPr>
      </p:pic>
    </p:spTree>
    <p:extLst>
      <p:ext uri="{BB962C8B-B14F-4D97-AF65-F5344CB8AC3E}">
        <p14:creationId xmlns:p14="http://schemas.microsoft.com/office/powerpoint/2010/main" val="361696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t>HT Sizing Cont’d</a:t>
            </a:r>
            <a:br>
              <a:rPr lang="en-US" b="1" dirty="0"/>
            </a:br>
            <a:r>
              <a:rPr lang="en-US" sz="2700" b="1" dirty="0"/>
              <a:t> (scissorplot.py)</a:t>
            </a:r>
            <a:endParaRPr lang="en-US" dirty="0"/>
          </a:p>
        </p:txBody>
      </p:sp>
      <p:sp>
        <p:nvSpPr>
          <p:cNvPr id="3" name="Content Placeholder 2"/>
          <p:cNvSpPr>
            <a:spLocks noGrp="1"/>
          </p:cNvSpPr>
          <p:nvPr>
            <p:ph idx="1"/>
          </p:nvPr>
        </p:nvSpPr>
        <p:spPr>
          <a:xfrm>
            <a:off x="1763106" y="1600200"/>
            <a:ext cx="7106464" cy="3821922"/>
          </a:xfrm>
        </p:spPr>
        <p:txBody>
          <a:bodyPr>
            <a:normAutofit/>
          </a:bodyPr>
          <a:lstStyle/>
          <a:p>
            <a:r>
              <a:rPr lang="en-US" dirty="0" err="1"/>
              <a:t>Sh</a:t>
            </a:r>
            <a:r>
              <a:rPr lang="en-US" dirty="0"/>
              <a:t> for Stability:</a:t>
            </a:r>
          </a:p>
          <a:p>
            <a:endParaRPr lang="en-US" dirty="0"/>
          </a:p>
          <a:p>
            <a:endParaRPr lang="en-US" dirty="0"/>
          </a:p>
          <a:p>
            <a:endParaRPr lang="en-US" dirty="0"/>
          </a:p>
          <a:p>
            <a:r>
              <a:rPr lang="en-US" dirty="0" err="1"/>
              <a:t>Sh</a:t>
            </a:r>
            <a:r>
              <a:rPr lang="en-US" dirty="0"/>
              <a:t> for Controllability:</a:t>
            </a:r>
          </a:p>
          <a:p>
            <a:endParaRPr lang="en-US" dirty="0"/>
          </a:p>
        </p:txBody>
      </p:sp>
      <p:graphicFrame>
        <p:nvGraphicFramePr>
          <p:cNvPr id="4" name="Object 33">
            <a:extLst>
              <a:ext uri="{FF2B5EF4-FFF2-40B4-BE49-F238E27FC236}">
                <a16:creationId xmlns:a16="http://schemas.microsoft.com/office/drawing/2014/main" id="{600DF32B-A67D-4583-B416-24B468809A09}"/>
              </a:ext>
            </a:extLst>
          </p:cNvPr>
          <p:cNvGraphicFramePr>
            <a:graphicFrameLocks noChangeAspect="1"/>
          </p:cNvGraphicFramePr>
          <p:nvPr>
            <p:extLst>
              <p:ext uri="{D42A27DB-BD31-4B8C-83A1-F6EECF244321}">
                <p14:modId xmlns:p14="http://schemas.microsoft.com/office/powerpoint/2010/main" val="1725088930"/>
              </p:ext>
            </p:extLst>
          </p:nvPr>
        </p:nvGraphicFramePr>
        <p:xfrm>
          <a:off x="1763107" y="2352022"/>
          <a:ext cx="5389534" cy="999682"/>
        </p:xfrm>
        <a:graphic>
          <a:graphicData uri="http://schemas.openxmlformats.org/presentationml/2006/ole">
            <mc:AlternateContent xmlns:mc="http://schemas.openxmlformats.org/markup-compatibility/2006">
              <mc:Choice xmlns:v="urn:schemas-microsoft-com:vml" Requires="v">
                <p:oleObj spid="_x0000_s7251" name="Equation" r:id="rId3" imgW="3835080" imgH="711000" progId="Equation.DSMT4">
                  <p:embed/>
                </p:oleObj>
              </mc:Choice>
              <mc:Fallback>
                <p:oleObj name="Equation" r:id="rId3" imgW="3835080" imgH="711000" progId="Equation.DSMT4">
                  <p:embed/>
                  <p:pic>
                    <p:nvPicPr>
                      <p:cNvPr id="4" name="Object 33">
                        <a:extLst>
                          <a:ext uri="{FF2B5EF4-FFF2-40B4-BE49-F238E27FC236}">
                            <a16:creationId xmlns:a16="http://schemas.microsoft.com/office/drawing/2014/main" id="{600DF32B-A67D-4583-B416-24B468809A09}"/>
                          </a:ext>
                        </a:extLst>
                      </p:cNvPr>
                      <p:cNvPicPr>
                        <a:picLocks noChangeAspect="1" noChangeArrowheads="1"/>
                      </p:cNvPicPr>
                      <p:nvPr/>
                    </p:nvPicPr>
                    <p:blipFill>
                      <a:blip r:embed="rId4"/>
                      <a:srcRect/>
                      <a:stretch>
                        <a:fillRect/>
                      </a:stretch>
                    </p:blipFill>
                    <p:spPr bwMode="auto">
                      <a:xfrm>
                        <a:off x="1763107" y="2352022"/>
                        <a:ext cx="5389534" cy="999682"/>
                      </a:xfrm>
                      <a:prstGeom prst="rect">
                        <a:avLst/>
                      </a:prstGeom>
                      <a:noFill/>
                      <a:ln>
                        <a:noFill/>
                      </a:ln>
                      <a:effectLst/>
                      <a:extLst/>
                    </p:spPr>
                  </p:pic>
                </p:oleObj>
              </mc:Fallback>
            </mc:AlternateContent>
          </a:graphicData>
        </a:graphic>
      </p:graphicFrame>
      <p:graphicFrame>
        <p:nvGraphicFramePr>
          <p:cNvPr id="5" name="Object 56">
            <a:extLst>
              <a:ext uri="{FF2B5EF4-FFF2-40B4-BE49-F238E27FC236}">
                <a16:creationId xmlns:a16="http://schemas.microsoft.com/office/drawing/2014/main" id="{9D447BAB-C430-49CA-9C15-5E599256BEB2}"/>
              </a:ext>
            </a:extLst>
          </p:cNvPr>
          <p:cNvGraphicFramePr>
            <a:graphicFrameLocks noChangeAspect="1"/>
          </p:cNvGraphicFramePr>
          <p:nvPr>
            <p:extLst>
              <p:ext uri="{D42A27DB-BD31-4B8C-83A1-F6EECF244321}">
                <p14:modId xmlns:p14="http://schemas.microsoft.com/office/powerpoint/2010/main" val="1013647815"/>
              </p:ext>
            </p:extLst>
          </p:nvPr>
        </p:nvGraphicFramePr>
        <p:xfrm>
          <a:off x="2718615" y="4129350"/>
          <a:ext cx="4100637" cy="1565192"/>
        </p:xfrm>
        <a:graphic>
          <a:graphicData uri="http://schemas.openxmlformats.org/presentationml/2006/ole">
            <mc:AlternateContent xmlns:mc="http://schemas.openxmlformats.org/markup-compatibility/2006">
              <mc:Choice xmlns:v="urn:schemas-microsoft-com:vml" Requires="v">
                <p:oleObj spid="_x0000_s7252" name="Equation" r:id="rId5" imgW="2527200" imgH="965160" progId="Equation.3">
                  <p:embed/>
                </p:oleObj>
              </mc:Choice>
              <mc:Fallback>
                <p:oleObj name="Equation" r:id="rId5" imgW="2527200" imgH="965160" progId="Equation.3">
                  <p:embed/>
                  <p:pic>
                    <p:nvPicPr>
                      <p:cNvPr id="31749"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8615" y="4129350"/>
                        <a:ext cx="4100637" cy="1565192"/>
                      </a:xfrm>
                      <a:prstGeom prst="rect">
                        <a:avLst/>
                      </a:prstGeom>
                      <a:noFill/>
                      <a:ln>
                        <a:noFill/>
                      </a:ln>
                      <a:effectLst/>
                      <a:extLst/>
                    </p:spPr>
                  </p:pic>
                </p:oleObj>
              </mc:Fallback>
            </mc:AlternateContent>
          </a:graphicData>
        </a:graphic>
      </p:graphicFrame>
      <p:pic>
        <p:nvPicPr>
          <p:cNvPr id="9" name="Picture 8">
            <a:extLst>
              <a:ext uri="{FF2B5EF4-FFF2-40B4-BE49-F238E27FC236}">
                <a16:creationId xmlns:a16="http://schemas.microsoft.com/office/drawing/2014/main" id="{47FFBA22-BE51-4FBF-9084-2EB5DCF7741D}"/>
              </a:ext>
            </a:extLst>
          </p:cNvPr>
          <p:cNvPicPr>
            <a:picLocks noChangeAspect="1"/>
          </p:cNvPicPr>
          <p:nvPr/>
        </p:nvPicPr>
        <p:blipFill>
          <a:blip r:embed="rId7"/>
          <a:stretch>
            <a:fillRect/>
          </a:stretch>
        </p:blipFill>
        <p:spPr>
          <a:xfrm>
            <a:off x="6649990" y="174721"/>
            <a:ext cx="2091420" cy="1014772"/>
          </a:xfrm>
          <a:prstGeom prst="rect">
            <a:avLst/>
          </a:prstGeom>
        </p:spPr>
      </p:pic>
      <p:graphicFrame>
        <p:nvGraphicFramePr>
          <p:cNvPr id="10" name="Object 13">
            <a:extLst>
              <a:ext uri="{FF2B5EF4-FFF2-40B4-BE49-F238E27FC236}">
                <a16:creationId xmlns:a16="http://schemas.microsoft.com/office/drawing/2014/main" id="{DE544C51-B02C-4D7B-AD9C-6EE47A4320F0}"/>
              </a:ext>
            </a:extLst>
          </p:cNvPr>
          <p:cNvGraphicFramePr>
            <a:graphicFrameLocks noChangeAspect="1"/>
          </p:cNvGraphicFramePr>
          <p:nvPr>
            <p:extLst>
              <p:ext uri="{D42A27DB-BD31-4B8C-83A1-F6EECF244321}">
                <p14:modId xmlns:p14="http://schemas.microsoft.com/office/powerpoint/2010/main" val="2435355194"/>
              </p:ext>
            </p:extLst>
          </p:nvPr>
        </p:nvGraphicFramePr>
        <p:xfrm>
          <a:off x="2281238" y="5709399"/>
          <a:ext cx="822325" cy="950912"/>
        </p:xfrm>
        <a:graphic>
          <a:graphicData uri="http://schemas.openxmlformats.org/presentationml/2006/ole">
            <mc:AlternateContent xmlns:mc="http://schemas.openxmlformats.org/markup-compatibility/2006">
              <mc:Choice xmlns:v="urn:schemas-microsoft-com:vml" Requires="v">
                <p:oleObj spid="_x0000_s7253" name="Equation" r:id="rId8" imgW="406080" imgH="469800" progId="Equation.3">
                  <p:embed/>
                </p:oleObj>
              </mc:Choice>
              <mc:Fallback>
                <p:oleObj name="Equation" r:id="rId8" imgW="406080" imgH="469800" progId="Equation.3">
                  <p:embed/>
                  <p:pic>
                    <p:nvPicPr>
                      <p:cNvPr id="18436"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1238" y="5709399"/>
                        <a:ext cx="822325" cy="95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19">
            <a:extLst>
              <a:ext uri="{FF2B5EF4-FFF2-40B4-BE49-F238E27FC236}">
                <a16:creationId xmlns:a16="http://schemas.microsoft.com/office/drawing/2014/main" id="{CCDA6EF4-C317-4EFB-B0B5-A47527EAA623}"/>
              </a:ext>
            </a:extLst>
          </p:cNvPr>
          <p:cNvSpPr txBox="1">
            <a:spLocks noChangeArrowheads="1"/>
          </p:cNvSpPr>
          <p:nvPr/>
        </p:nvSpPr>
        <p:spPr bwMode="auto">
          <a:xfrm>
            <a:off x="3208338" y="5875476"/>
            <a:ext cx="46095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GB" sz="2000" dirty="0"/>
              <a:t>= 0.85 	for fuselage-mounted stabilizer</a:t>
            </a:r>
          </a:p>
          <a:p>
            <a:pPr eaLnBrk="1" hangingPunct="1"/>
            <a:r>
              <a:rPr lang="en-GB" sz="2000" dirty="0"/>
              <a:t>= 1      	for T-tail and canard</a:t>
            </a:r>
          </a:p>
        </p:txBody>
      </p:sp>
      <p:sp>
        <p:nvSpPr>
          <p:cNvPr id="12" name="Text Box 55">
            <a:extLst>
              <a:ext uri="{FF2B5EF4-FFF2-40B4-BE49-F238E27FC236}">
                <a16:creationId xmlns:a16="http://schemas.microsoft.com/office/drawing/2014/main" id="{3C7F838C-4085-40BC-A205-62A0DA90E78A}"/>
              </a:ext>
            </a:extLst>
          </p:cNvPr>
          <p:cNvSpPr txBox="1">
            <a:spLocks noChangeArrowheads="1"/>
          </p:cNvSpPr>
          <p:nvPr/>
        </p:nvSpPr>
        <p:spPr bwMode="auto">
          <a:xfrm>
            <a:off x="6122483" y="1417638"/>
            <a:ext cx="33909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GB" sz="2000" dirty="0"/>
              <a:t>= -1         full moving tail</a:t>
            </a:r>
          </a:p>
          <a:p>
            <a:pPr eaLnBrk="1" hangingPunct="1"/>
            <a:r>
              <a:rPr lang="en-GB" sz="2000" dirty="0"/>
              <a:t>= -0.35A</a:t>
            </a:r>
            <a:r>
              <a:rPr lang="en-GB" sz="2000" baseline="-25000" dirty="0"/>
              <a:t>h</a:t>
            </a:r>
            <a:r>
              <a:rPr lang="en-GB" sz="2000" baseline="30000" dirty="0"/>
              <a:t>1/3          </a:t>
            </a:r>
            <a:r>
              <a:rPr lang="en-GB" sz="2000" dirty="0"/>
              <a:t>fixed tail</a:t>
            </a:r>
          </a:p>
        </p:txBody>
      </p:sp>
      <p:graphicFrame>
        <p:nvGraphicFramePr>
          <p:cNvPr id="13" name="Object 6">
            <a:extLst>
              <a:ext uri="{FF2B5EF4-FFF2-40B4-BE49-F238E27FC236}">
                <a16:creationId xmlns:a16="http://schemas.microsoft.com/office/drawing/2014/main" id="{107473C4-FDE5-447A-9D42-9C7C427F86DA}"/>
              </a:ext>
            </a:extLst>
          </p:cNvPr>
          <p:cNvGraphicFramePr>
            <a:graphicFrameLocks noChangeAspect="1"/>
          </p:cNvGraphicFramePr>
          <p:nvPr>
            <p:extLst>
              <p:ext uri="{D42A27DB-BD31-4B8C-83A1-F6EECF244321}">
                <p14:modId xmlns:p14="http://schemas.microsoft.com/office/powerpoint/2010/main" val="1412972616"/>
              </p:ext>
            </p:extLst>
          </p:nvPr>
        </p:nvGraphicFramePr>
        <p:xfrm>
          <a:off x="5544633" y="1508218"/>
          <a:ext cx="577850" cy="608012"/>
        </p:xfrm>
        <a:graphic>
          <a:graphicData uri="http://schemas.openxmlformats.org/presentationml/2006/ole">
            <mc:AlternateContent xmlns:mc="http://schemas.openxmlformats.org/markup-compatibility/2006">
              <mc:Choice xmlns:v="urn:schemas-microsoft-com:vml" Requires="v">
                <p:oleObj spid="_x0000_s7254" name="Equation" r:id="rId10" imgW="241200" imgH="253800" progId="Equation.DSMT4">
                  <p:embed/>
                </p:oleObj>
              </mc:Choice>
              <mc:Fallback>
                <p:oleObj name="Equation" r:id="rId10" imgW="241200" imgH="253800" progId="Equation.DSMT4">
                  <p:embed/>
                  <p:pic>
                    <p:nvPicPr>
                      <p:cNvPr id="32771"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4633" y="1508218"/>
                        <a:ext cx="5778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3059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538FDD-EA4D-47FB-A232-024090A29DD8}"/>
              </a:ext>
            </a:extLst>
          </p:cNvPr>
          <p:cNvPicPr>
            <a:picLocks noChangeAspect="1"/>
          </p:cNvPicPr>
          <p:nvPr/>
        </p:nvPicPr>
        <p:blipFill>
          <a:blip r:embed="rId3"/>
          <a:stretch>
            <a:fillRect/>
          </a:stretch>
        </p:blipFill>
        <p:spPr>
          <a:xfrm>
            <a:off x="1563116" y="2297588"/>
            <a:ext cx="3651504" cy="2741772"/>
          </a:xfrm>
          <a:prstGeom prst="rect">
            <a:avLst/>
          </a:prstGeom>
        </p:spPr>
      </p:pic>
      <p:pic>
        <p:nvPicPr>
          <p:cNvPr id="5" name="Picture 4">
            <a:extLst>
              <a:ext uri="{FF2B5EF4-FFF2-40B4-BE49-F238E27FC236}">
                <a16:creationId xmlns:a16="http://schemas.microsoft.com/office/drawing/2014/main" id="{F7AA3C68-9505-4AE6-A11F-ADB4E43537D4}"/>
              </a:ext>
            </a:extLst>
          </p:cNvPr>
          <p:cNvPicPr>
            <a:picLocks noChangeAspect="1"/>
          </p:cNvPicPr>
          <p:nvPr/>
        </p:nvPicPr>
        <p:blipFill>
          <a:blip r:embed="rId4"/>
          <a:stretch>
            <a:fillRect/>
          </a:stretch>
        </p:blipFill>
        <p:spPr>
          <a:xfrm>
            <a:off x="5011946" y="3784466"/>
            <a:ext cx="4132053" cy="3073533"/>
          </a:xfrm>
          <a:prstGeom prst="rect">
            <a:avLst/>
          </a:prstGeom>
        </p:spPr>
      </p:pic>
      <p:sp>
        <p:nvSpPr>
          <p:cNvPr id="2" name="Title 1"/>
          <p:cNvSpPr>
            <a:spLocks noGrp="1"/>
          </p:cNvSpPr>
          <p:nvPr>
            <p:ph type="title"/>
          </p:nvPr>
        </p:nvSpPr>
        <p:spPr>
          <a:xfrm>
            <a:off x="1763106" y="274638"/>
            <a:ext cx="7106464" cy="1325562"/>
          </a:xfrm>
        </p:spPr>
        <p:txBody>
          <a:bodyPr>
            <a:normAutofit/>
          </a:bodyPr>
          <a:lstStyle/>
          <a:p>
            <a:r>
              <a:rPr lang="en-US" b="1" dirty="0"/>
              <a:t>HT Sizing Cont’d </a:t>
            </a:r>
            <a:r>
              <a:rPr lang="en-US" b="1" dirty="0">
                <a:solidFill>
                  <a:srgbClr val="FF0000"/>
                </a:solidFill>
              </a:rPr>
              <a:t>(Canard Not Used) </a:t>
            </a:r>
            <a:r>
              <a:rPr lang="en-US" sz="2400" b="1" dirty="0"/>
              <a:t> </a:t>
            </a:r>
            <a:r>
              <a:rPr lang="en-US" sz="2700" b="1" dirty="0"/>
              <a:t>(scissorplot.py)</a:t>
            </a:r>
            <a:endParaRPr lang="en-US" dirty="0"/>
          </a:p>
        </p:txBody>
      </p:sp>
      <p:sp>
        <p:nvSpPr>
          <p:cNvPr id="3" name="Content Placeholder 2"/>
          <p:cNvSpPr>
            <a:spLocks noGrp="1"/>
          </p:cNvSpPr>
          <p:nvPr>
            <p:ph idx="1"/>
          </p:nvPr>
        </p:nvSpPr>
        <p:spPr>
          <a:xfrm>
            <a:off x="1763106" y="1600200"/>
            <a:ext cx="7106464" cy="4810760"/>
          </a:xfrm>
        </p:spPr>
        <p:txBody>
          <a:bodyPr>
            <a:normAutofit/>
          </a:bodyPr>
          <a:lstStyle/>
          <a:p>
            <a:r>
              <a:rPr lang="en-US" dirty="0" err="1"/>
              <a:t>C_Lh</a:t>
            </a:r>
            <a:r>
              <a:rPr lang="en-US" dirty="0"/>
              <a:t> &gt; 0 and </a:t>
            </a:r>
            <a:r>
              <a:rPr lang="en-US" dirty="0" err="1"/>
              <a:t>lh</a:t>
            </a:r>
            <a:r>
              <a:rPr lang="en-US" dirty="0"/>
              <a:t> &lt; 0 for canard in controllability case. </a:t>
            </a:r>
          </a:p>
          <a:p>
            <a:endParaRPr lang="en-US" dirty="0"/>
          </a:p>
          <a:p>
            <a:endParaRPr lang="en-US" dirty="0"/>
          </a:p>
          <a:p>
            <a:endParaRPr lang="en-US" dirty="0"/>
          </a:p>
          <a:p>
            <a:endParaRPr lang="en-US" dirty="0"/>
          </a:p>
          <a:p>
            <a:endParaRPr lang="en-US" dirty="0"/>
          </a:p>
          <a:p>
            <a:r>
              <a:rPr lang="en-US" dirty="0"/>
              <a:t>Output = </a:t>
            </a:r>
            <a:r>
              <a:rPr lang="en-US" dirty="0" err="1"/>
              <a:t>Sh</a:t>
            </a:r>
            <a:endParaRPr lang="en-US" dirty="0"/>
          </a:p>
        </p:txBody>
      </p:sp>
      <p:graphicFrame>
        <p:nvGraphicFramePr>
          <p:cNvPr id="15" name="Object 4">
            <a:extLst>
              <a:ext uri="{FF2B5EF4-FFF2-40B4-BE49-F238E27FC236}">
                <a16:creationId xmlns:a16="http://schemas.microsoft.com/office/drawing/2014/main" id="{84E099CC-04F5-4170-91EB-07AC126292D0}"/>
              </a:ext>
            </a:extLst>
          </p:cNvPr>
          <p:cNvGraphicFramePr>
            <a:graphicFrameLocks noChangeAspect="1"/>
          </p:cNvGraphicFramePr>
          <p:nvPr>
            <p:extLst>
              <p:ext uri="{D42A27DB-BD31-4B8C-83A1-F6EECF244321}">
                <p14:modId xmlns:p14="http://schemas.microsoft.com/office/powerpoint/2010/main" val="3711810717"/>
              </p:ext>
            </p:extLst>
          </p:nvPr>
        </p:nvGraphicFramePr>
        <p:xfrm>
          <a:off x="5165090" y="2598896"/>
          <a:ext cx="3978910" cy="768271"/>
        </p:xfrm>
        <a:graphic>
          <a:graphicData uri="http://schemas.openxmlformats.org/presentationml/2006/ole">
            <mc:AlternateContent xmlns:mc="http://schemas.openxmlformats.org/markup-compatibility/2006">
              <mc:Choice xmlns:v="urn:schemas-microsoft-com:vml" Requires="v">
                <p:oleObj spid="_x0000_s8214" name="Equation" r:id="rId5" imgW="2628720" imgH="507960" progId="Equation.3">
                  <p:embed/>
                </p:oleObj>
              </mc:Choice>
              <mc:Fallback>
                <p:oleObj name="Equation" r:id="rId5" imgW="2628720" imgH="507960" progId="Equation.3">
                  <p:embed/>
                  <p:pic>
                    <p:nvPicPr>
                      <p:cNvPr id="512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090" y="2598896"/>
                        <a:ext cx="3978910" cy="768271"/>
                      </a:xfrm>
                      <a:prstGeom prst="rect">
                        <a:avLst/>
                      </a:prstGeom>
                      <a:noFill/>
                      <a:extLst/>
                    </p:spPr>
                  </p:pic>
                </p:oleObj>
              </mc:Fallback>
            </mc:AlternateContent>
          </a:graphicData>
        </a:graphic>
      </p:graphicFrame>
    </p:spTree>
    <p:extLst>
      <p:ext uri="{BB962C8B-B14F-4D97-AF65-F5344CB8AC3E}">
        <p14:creationId xmlns:p14="http://schemas.microsoft.com/office/powerpoint/2010/main" val="2897911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t>HT Instantiation </a:t>
            </a:r>
            <a:r>
              <a:rPr lang="en-US" sz="3100" b="1" dirty="0"/>
              <a:t>(horizontalstab.py)</a:t>
            </a:r>
            <a:endParaRPr lang="en-US" dirty="0"/>
          </a:p>
        </p:txBody>
      </p:sp>
      <p:sp>
        <p:nvSpPr>
          <p:cNvPr id="3" name="Content Placeholder 2"/>
          <p:cNvSpPr>
            <a:spLocks noGrp="1"/>
          </p:cNvSpPr>
          <p:nvPr>
            <p:ph idx="1"/>
          </p:nvPr>
        </p:nvSpPr>
        <p:spPr>
          <a:xfrm>
            <a:off x="1763106" y="1417638"/>
            <a:ext cx="7106464" cy="5440361"/>
          </a:xfrm>
        </p:spPr>
        <p:txBody>
          <a:bodyPr>
            <a:normAutofit fontScale="92500" lnSpcReduction="20000"/>
          </a:bodyPr>
          <a:lstStyle/>
          <a:p>
            <a:r>
              <a:rPr lang="en-US" sz="2000" dirty="0"/>
              <a:t>This class inherits from lifting surface and overwrites the inputs corresponding to the HT. The tail surface area is derived from the scissor plot script and other assumed tailplane inputs (taper, dihedral, etc.) are prescribed. </a:t>
            </a:r>
          </a:p>
          <a:p>
            <a:endParaRPr lang="en-US" sz="2000" dirty="0"/>
          </a:p>
          <a:p>
            <a:r>
              <a:rPr lang="en-US" sz="2000" dirty="0"/>
              <a:t>The taper and dihedral for the HT with the current Boom Tail configuration are 1 and 0, respectively. The </a:t>
            </a:r>
            <a:r>
              <a:rPr lang="en-US" sz="2000" dirty="0" err="1"/>
              <a:t>AR_h</a:t>
            </a:r>
            <a:r>
              <a:rPr lang="en-US" sz="2000" dirty="0"/>
              <a:t> =5.0 was reasonably assumed with respect to ‘agricultural’ aircraft in the ‘horizontal tailplane data’ from AE3211 course. </a:t>
            </a:r>
          </a:p>
          <a:p>
            <a:endParaRPr lang="en-US" sz="2000" dirty="0"/>
          </a:p>
          <a:p>
            <a:r>
              <a:rPr lang="en-US" sz="2000" dirty="0"/>
              <a:t>It also creates a bounding box for the part of the HT to be within the fuselage </a:t>
            </a:r>
            <a:r>
              <a:rPr lang="en-US" sz="2000" dirty="0">
                <a:solidFill>
                  <a:srgbClr val="FF0000"/>
                </a:solidFill>
              </a:rPr>
              <a:t>(for fuselage frames). </a:t>
            </a:r>
            <a:r>
              <a:rPr lang="en-US" sz="2000" dirty="0"/>
              <a:t>Currently, the fuselage doesn’t encapsulate the HT, but booms connect it to the main wing. </a:t>
            </a:r>
          </a:p>
          <a:p>
            <a:endParaRPr lang="en-US" sz="2000" dirty="0"/>
          </a:p>
          <a:p>
            <a:r>
              <a:rPr lang="en-US" sz="2000" dirty="0"/>
              <a:t>The HT and VT are instantiated in the compoundstabilizer.py script in the boom tail configuration.</a:t>
            </a:r>
          </a:p>
          <a:p>
            <a:endParaRPr lang="en-US" sz="2000" dirty="0"/>
          </a:p>
          <a:p>
            <a:r>
              <a:rPr lang="en-US" sz="2000" dirty="0"/>
              <a:t>When the compound stabilizer is instantiated at runtime, its CG is not yet taken into account, thus the cg from the weight estimation and the tail size are written to converge in a loop.</a:t>
            </a:r>
          </a:p>
        </p:txBody>
      </p:sp>
    </p:spTree>
    <p:extLst>
      <p:ext uri="{BB962C8B-B14F-4D97-AF65-F5344CB8AC3E}">
        <p14:creationId xmlns:p14="http://schemas.microsoft.com/office/powerpoint/2010/main" val="4283416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BB0DAE6-DBB4-44E2-AA00-E0D570002465}"/>
              </a:ext>
            </a:extLst>
          </p:cNvPr>
          <p:cNvPicPr>
            <a:picLocks noChangeAspect="1"/>
          </p:cNvPicPr>
          <p:nvPr/>
        </p:nvPicPr>
        <p:blipFill>
          <a:blip r:embed="rId2"/>
          <a:stretch>
            <a:fillRect/>
          </a:stretch>
        </p:blipFill>
        <p:spPr>
          <a:xfrm>
            <a:off x="1865062" y="4798568"/>
            <a:ext cx="1896341" cy="1143000"/>
          </a:xfrm>
          <a:prstGeom prst="rect">
            <a:avLst/>
          </a:prstGeom>
        </p:spPr>
      </p:pic>
      <p:sp>
        <p:nvSpPr>
          <p:cNvPr id="2" name="Title 1"/>
          <p:cNvSpPr>
            <a:spLocks noGrp="1"/>
          </p:cNvSpPr>
          <p:nvPr>
            <p:ph type="title"/>
          </p:nvPr>
        </p:nvSpPr>
        <p:spPr/>
        <p:txBody>
          <a:bodyPr>
            <a:normAutofit/>
          </a:bodyPr>
          <a:lstStyle/>
          <a:p>
            <a:r>
              <a:rPr lang="en-US" sz="4400" b="1" dirty="0"/>
              <a:t>VT Sizing </a:t>
            </a:r>
            <a:r>
              <a:rPr lang="en-US" sz="3100" b="1" dirty="0"/>
              <a:t>(verticalstab.py)</a:t>
            </a:r>
            <a:endParaRPr lang="en-US" dirty="0"/>
          </a:p>
        </p:txBody>
      </p:sp>
      <p:sp>
        <p:nvSpPr>
          <p:cNvPr id="3" name="Content Placeholder 2"/>
          <p:cNvSpPr>
            <a:spLocks noGrp="1"/>
          </p:cNvSpPr>
          <p:nvPr>
            <p:ph idx="1"/>
          </p:nvPr>
        </p:nvSpPr>
        <p:spPr>
          <a:xfrm>
            <a:off x="1763106" y="1600200"/>
            <a:ext cx="7106464" cy="4623318"/>
          </a:xfrm>
        </p:spPr>
        <p:txBody>
          <a:bodyPr>
            <a:normAutofit/>
          </a:bodyPr>
          <a:lstStyle/>
          <a:p>
            <a:r>
              <a:rPr lang="en-US" sz="2000" dirty="0"/>
              <a:t>To size the VT, we estimate the tail volume coefficient as the average of that for ‘agricultural’ aircraft from the ‘vertical tailplane data’ from AE3211 course. Thus, the required VT surface area is found with a given VT arm (</a:t>
            </a:r>
            <a:r>
              <a:rPr lang="en-US" sz="2000" dirty="0" err="1"/>
              <a:t>l_vc</a:t>
            </a:r>
            <a:r>
              <a:rPr lang="en-US" sz="2000" dirty="0"/>
              <a:t>).</a:t>
            </a:r>
          </a:p>
          <a:p>
            <a:endParaRPr lang="en-US" sz="2000" dirty="0"/>
          </a:p>
          <a:p>
            <a:r>
              <a:rPr lang="en-US" sz="2000" dirty="0"/>
              <a:t>The other inputs (</a:t>
            </a:r>
            <a:r>
              <a:rPr lang="en-US" sz="2000" dirty="0" err="1">
                <a:latin typeface="Times New Roman" panose="02020603050405020304" pitchFamily="18" charset="0"/>
                <a:cs typeface="Times New Roman" panose="02020603050405020304" pitchFamily="18" charset="0"/>
              </a:rPr>
              <a:t>λ</a:t>
            </a:r>
            <a:r>
              <a:rPr lang="en-US" sz="2000" dirty="0" err="1"/>
              <a:t>_h</a:t>
            </a:r>
            <a:r>
              <a:rPr lang="en-US" sz="2000" dirty="0"/>
              <a:t> = 0.35, </a:t>
            </a:r>
            <a:r>
              <a:rPr lang="en-US" sz="2000" dirty="0" err="1"/>
              <a:t>AR_h</a:t>
            </a:r>
            <a:r>
              <a:rPr lang="en-US" sz="2000" dirty="0"/>
              <a:t> =1.4) were reasonably assumed with respect to ‘agricultural’ aircraft in the ‘vertical tailplane data’ from AE3211 course. </a:t>
            </a:r>
          </a:p>
        </p:txBody>
      </p:sp>
      <p:pic>
        <p:nvPicPr>
          <p:cNvPr id="5" name="Picture 4">
            <a:extLst>
              <a:ext uri="{FF2B5EF4-FFF2-40B4-BE49-F238E27FC236}">
                <a16:creationId xmlns:a16="http://schemas.microsoft.com/office/drawing/2014/main" id="{196A798F-D446-4AC5-8CF1-DEFA1C963FA2}"/>
              </a:ext>
            </a:extLst>
          </p:cNvPr>
          <p:cNvPicPr>
            <a:picLocks noChangeAspect="1"/>
          </p:cNvPicPr>
          <p:nvPr/>
        </p:nvPicPr>
        <p:blipFill>
          <a:blip r:embed="rId3"/>
          <a:stretch>
            <a:fillRect/>
          </a:stretch>
        </p:blipFill>
        <p:spPr>
          <a:xfrm>
            <a:off x="4848044" y="5025136"/>
            <a:ext cx="4295955" cy="1832864"/>
          </a:xfrm>
          <a:prstGeom prst="rect">
            <a:avLst/>
          </a:prstGeom>
        </p:spPr>
      </p:pic>
      <p:sp>
        <p:nvSpPr>
          <p:cNvPr id="8" name="TextBox 7">
            <a:extLst>
              <a:ext uri="{FF2B5EF4-FFF2-40B4-BE49-F238E27FC236}">
                <a16:creationId xmlns:a16="http://schemas.microsoft.com/office/drawing/2014/main" id="{7F297DDB-8B46-4E45-9A11-2D6D1E434584}"/>
              </a:ext>
            </a:extLst>
          </p:cNvPr>
          <p:cNvSpPr txBox="1"/>
          <p:nvPr/>
        </p:nvSpPr>
        <p:spPr>
          <a:xfrm>
            <a:off x="1763106" y="6040310"/>
            <a:ext cx="2100255" cy="430887"/>
          </a:xfrm>
          <a:prstGeom prst="rect">
            <a:avLst/>
          </a:prstGeom>
          <a:noFill/>
        </p:spPr>
        <p:txBody>
          <a:bodyPr wrap="none" rtlCol="0">
            <a:spAutoFit/>
          </a:bodyPr>
          <a:lstStyle/>
          <a:p>
            <a:r>
              <a:rPr lang="en-US" sz="2200" dirty="0" err="1"/>
              <a:t>V_v,avg</a:t>
            </a:r>
            <a:r>
              <a:rPr lang="en-US" sz="2200" dirty="0"/>
              <a:t> =0.0307 </a:t>
            </a:r>
          </a:p>
        </p:txBody>
      </p:sp>
    </p:spTree>
    <p:extLst>
      <p:ext uri="{BB962C8B-B14F-4D97-AF65-F5344CB8AC3E}">
        <p14:creationId xmlns:p14="http://schemas.microsoft.com/office/powerpoint/2010/main" val="2189731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Booms </a:t>
            </a:r>
            <a:r>
              <a:rPr lang="en-US" sz="3100" b="1" dirty="0"/>
              <a:t>(boom.py)</a:t>
            </a:r>
            <a:endParaRPr lang="en-US" dirty="0"/>
          </a:p>
        </p:txBody>
      </p:sp>
      <p:sp>
        <p:nvSpPr>
          <p:cNvPr id="3" name="Content Placeholder 2"/>
          <p:cNvSpPr>
            <a:spLocks noGrp="1"/>
          </p:cNvSpPr>
          <p:nvPr>
            <p:ph idx="1"/>
          </p:nvPr>
        </p:nvSpPr>
        <p:spPr>
          <a:xfrm>
            <a:off x="1763106" y="1329180"/>
            <a:ext cx="7106464" cy="1498861"/>
          </a:xfrm>
        </p:spPr>
        <p:txBody>
          <a:bodyPr>
            <a:normAutofit fontScale="62500" lnSpcReduction="20000"/>
          </a:bodyPr>
          <a:lstStyle/>
          <a:p>
            <a:r>
              <a:rPr lang="en-US" sz="2100" dirty="0"/>
              <a:t>This class creates the booms to connect the compound stabilizer to the main wing’s spar plane. </a:t>
            </a:r>
          </a:p>
          <a:p>
            <a:r>
              <a:rPr lang="en-US" sz="2100" dirty="0"/>
              <a:t>This construction was adopted due to it’s popularity among the drone’s currently on the market</a:t>
            </a:r>
          </a:p>
          <a:p>
            <a:pPr marL="742950" lvl="2" indent="-342900">
              <a:buFont typeface="Wingdings" panose="05000000000000000000" pitchFamily="2" charset="2"/>
              <a:buChar char="ü"/>
            </a:pPr>
            <a:r>
              <a:rPr lang="en-US" sz="2100" dirty="0"/>
              <a:t>Decreases wetted surface area (les drag)</a:t>
            </a:r>
          </a:p>
          <a:p>
            <a:pPr marL="742950" lvl="2" indent="-342900">
              <a:buFont typeface="Wingdings" panose="05000000000000000000" pitchFamily="2" charset="2"/>
              <a:buChar char="ü"/>
            </a:pPr>
            <a:r>
              <a:rPr lang="en-US" sz="2100" dirty="0"/>
              <a:t>Better serviceability and portability</a:t>
            </a:r>
          </a:p>
          <a:p>
            <a:r>
              <a:rPr lang="en-US" sz="2100" dirty="0"/>
              <a:t>The Adopted style is shown below</a:t>
            </a:r>
          </a:p>
          <a:p>
            <a:endParaRPr lang="en-US" dirty="0"/>
          </a:p>
        </p:txBody>
      </p:sp>
      <p:pic>
        <p:nvPicPr>
          <p:cNvPr id="9" name="Picture 8">
            <a:extLst>
              <a:ext uri="{FF2B5EF4-FFF2-40B4-BE49-F238E27FC236}">
                <a16:creationId xmlns:a16="http://schemas.microsoft.com/office/drawing/2014/main" id="{B2A668BE-0B53-4830-9D57-2D736D9BCE4D}"/>
              </a:ext>
            </a:extLst>
          </p:cNvPr>
          <p:cNvPicPr>
            <a:picLocks noChangeAspect="1"/>
          </p:cNvPicPr>
          <p:nvPr/>
        </p:nvPicPr>
        <p:blipFill>
          <a:blip r:embed="rId2"/>
          <a:stretch>
            <a:fillRect/>
          </a:stretch>
        </p:blipFill>
        <p:spPr>
          <a:xfrm>
            <a:off x="3553525" y="2752551"/>
            <a:ext cx="3525625" cy="3077927"/>
          </a:xfrm>
          <a:prstGeom prst="rect">
            <a:avLst/>
          </a:prstGeom>
        </p:spPr>
      </p:pic>
    </p:spTree>
    <p:extLst>
      <p:ext uri="{BB962C8B-B14F-4D97-AF65-F5344CB8AC3E}">
        <p14:creationId xmlns:p14="http://schemas.microsoft.com/office/powerpoint/2010/main" val="82281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EOIR Payloads </a:t>
            </a:r>
            <a:r>
              <a:rPr lang="en-US" sz="3100" b="1" dirty="0"/>
              <a:t>(eoir.py)</a:t>
            </a:r>
            <a:endParaRPr lang="en-US" dirty="0"/>
          </a:p>
        </p:txBody>
      </p:sp>
      <p:sp>
        <p:nvSpPr>
          <p:cNvPr id="3" name="Content Placeholder 2"/>
          <p:cNvSpPr>
            <a:spLocks noGrp="1"/>
          </p:cNvSpPr>
          <p:nvPr>
            <p:ph idx="1"/>
          </p:nvPr>
        </p:nvSpPr>
        <p:spPr>
          <a:xfrm>
            <a:off x="1763106" y="1112363"/>
            <a:ext cx="6098849" cy="5745637"/>
          </a:xfrm>
        </p:spPr>
        <p:txBody>
          <a:bodyPr>
            <a:normAutofit/>
          </a:bodyPr>
          <a:lstStyle/>
          <a:p>
            <a:r>
              <a:rPr lang="en-US" sz="2000" dirty="0"/>
              <a:t>The payloads are Electro-Optical Infra-Red cameras and their dimensions and masses have been found from a few sources listed below. There are 7 cameras in the database. </a:t>
            </a:r>
          </a:p>
          <a:p>
            <a:endParaRPr lang="en-US" sz="1200" dirty="0"/>
          </a:p>
          <a:p>
            <a:r>
              <a:rPr lang="en-US" sz="1200" dirty="0"/>
              <a:t>SPI-M2D Camera, 0.16 kg : </a:t>
            </a:r>
            <a:r>
              <a:rPr lang="en-US" sz="1200" dirty="0">
                <a:hlinkClick r:id="rId2"/>
              </a:rPr>
              <a:t>https://www.x20.org/m2-d-stabilized-eo-ir-flir-uav-flir-thermal-camera-gimbal/</a:t>
            </a:r>
            <a:r>
              <a:rPr lang="en-US" sz="1200" dirty="0"/>
              <a:t> </a:t>
            </a:r>
          </a:p>
          <a:p>
            <a:endParaRPr lang="en-US" sz="1200" dirty="0"/>
          </a:p>
          <a:p>
            <a:r>
              <a:rPr lang="en-US" sz="1200" dirty="0"/>
              <a:t>CM100, 0.8 kg: </a:t>
            </a:r>
            <a:r>
              <a:rPr lang="en-US" sz="1200" dirty="0">
                <a:hlinkClick r:id="rId3"/>
              </a:rPr>
              <a:t>https://uavvision.com/product/cm100/</a:t>
            </a:r>
            <a:r>
              <a:rPr lang="en-US" sz="1200" dirty="0"/>
              <a:t> </a:t>
            </a:r>
          </a:p>
          <a:p>
            <a:endParaRPr lang="en-US" sz="1200" dirty="0"/>
          </a:p>
          <a:p>
            <a:r>
              <a:rPr lang="en-US" sz="1200" dirty="0"/>
              <a:t>TASE200, 1.06 kg: </a:t>
            </a:r>
            <a:r>
              <a:rPr lang="en-US" sz="1200" dirty="0">
                <a:hlinkClick r:id="rId4"/>
              </a:rPr>
              <a:t>http://www.cloudcaptech.com/images/uploads/documents/TASE150_and_200_Data_Sheet.pdf</a:t>
            </a:r>
            <a:r>
              <a:rPr lang="en-US" sz="1200" dirty="0"/>
              <a:t> </a:t>
            </a:r>
          </a:p>
          <a:p>
            <a:endParaRPr lang="en-US" sz="1200" dirty="0"/>
          </a:p>
          <a:p>
            <a:r>
              <a:rPr lang="en-US" sz="1200" dirty="0"/>
              <a:t>CM160, 1.495 kg: </a:t>
            </a:r>
            <a:r>
              <a:rPr lang="en-US" sz="1200" dirty="0">
                <a:hlinkClick r:id="rId5"/>
              </a:rPr>
              <a:t>http://www.ascentvision.com/cm160-gimbal.html</a:t>
            </a:r>
            <a:r>
              <a:rPr lang="en-US" sz="1200" dirty="0"/>
              <a:t> </a:t>
            </a:r>
          </a:p>
          <a:p>
            <a:endParaRPr lang="en-US" sz="1200" dirty="0"/>
          </a:p>
          <a:p>
            <a:r>
              <a:rPr lang="en-US" sz="1200" dirty="0"/>
              <a:t>TASE350, 3.2 kg: </a:t>
            </a:r>
            <a:r>
              <a:rPr lang="en-US" sz="1200" dirty="0">
                <a:hlinkClick r:id="rId6"/>
              </a:rPr>
              <a:t>http://www.cloudcaptech.com/images/uploads/documents/TASE350_Data_Sheet.pdf</a:t>
            </a:r>
            <a:r>
              <a:rPr lang="en-US" sz="1200" dirty="0"/>
              <a:t> </a:t>
            </a:r>
          </a:p>
          <a:p>
            <a:endParaRPr lang="en-US" sz="1200" dirty="0"/>
          </a:p>
          <a:p>
            <a:r>
              <a:rPr lang="en-US" sz="1200" dirty="0"/>
              <a:t>CM202A, 3.5 kg: </a:t>
            </a:r>
            <a:r>
              <a:rPr lang="en-US" sz="1200" dirty="0">
                <a:hlinkClick r:id="rId7"/>
              </a:rPr>
              <a:t>https://uavvision.com/product/cm202/</a:t>
            </a:r>
            <a:r>
              <a:rPr lang="en-US" sz="1200" dirty="0"/>
              <a:t> </a:t>
            </a:r>
          </a:p>
          <a:p>
            <a:endParaRPr lang="en-US" sz="1200" dirty="0"/>
          </a:p>
          <a:p>
            <a:r>
              <a:rPr lang="en-US" sz="1200" dirty="0"/>
              <a:t>TASE400LRS, 4.04 kg: </a:t>
            </a:r>
            <a:r>
              <a:rPr lang="en-US" sz="1200" dirty="0">
                <a:hlinkClick r:id="rId8"/>
              </a:rPr>
              <a:t>http://www.cloudcaptech.com/images/uploads/documents/TASE400LRS_Data_Sheet.pdf</a:t>
            </a:r>
            <a:r>
              <a:rPr lang="en-US" sz="1200" dirty="0"/>
              <a:t> </a:t>
            </a:r>
          </a:p>
          <a:p>
            <a:endParaRPr lang="en-US" sz="1200" dirty="0"/>
          </a:p>
        </p:txBody>
      </p:sp>
      <p:pic>
        <p:nvPicPr>
          <p:cNvPr id="6" name="Picture 5">
            <a:extLst>
              <a:ext uri="{FF2B5EF4-FFF2-40B4-BE49-F238E27FC236}">
                <a16:creationId xmlns:a16="http://schemas.microsoft.com/office/drawing/2014/main" id="{2BC5B112-E4DF-4E00-A7E5-4D054D5E2B3D}"/>
              </a:ext>
            </a:extLst>
          </p:cNvPr>
          <p:cNvPicPr>
            <a:picLocks noChangeAspect="1"/>
          </p:cNvPicPr>
          <p:nvPr/>
        </p:nvPicPr>
        <p:blipFill>
          <a:blip r:embed="rId9"/>
          <a:stretch>
            <a:fillRect/>
          </a:stretch>
        </p:blipFill>
        <p:spPr>
          <a:xfrm>
            <a:off x="0" y="0"/>
            <a:ext cx="856325" cy="1242117"/>
          </a:xfrm>
          <a:prstGeom prst="rect">
            <a:avLst/>
          </a:prstGeom>
        </p:spPr>
      </p:pic>
      <p:sp>
        <p:nvSpPr>
          <p:cNvPr id="9" name="TextBox 8">
            <a:extLst>
              <a:ext uri="{FF2B5EF4-FFF2-40B4-BE49-F238E27FC236}">
                <a16:creationId xmlns:a16="http://schemas.microsoft.com/office/drawing/2014/main" id="{95E6069B-995E-4FC7-81C6-751C32854231}"/>
              </a:ext>
            </a:extLst>
          </p:cNvPr>
          <p:cNvSpPr txBox="1"/>
          <p:nvPr/>
        </p:nvSpPr>
        <p:spPr>
          <a:xfrm>
            <a:off x="0" y="1242117"/>
            <a:ext cx="994183" cy="369332"/>
          </a:xfrm>
          <a:prstGeom prst="rect">
            <a:avLst/>
          </a:prstGeom>
          <a:noFill/>
        </p:spPr>
        <p:txBody>
          <a:bodyPr wrap="none" rtlCol="0">
            <a:spAutoFit/>
          </a:bodyPr>
          <a:lstStyle/>
          <a:p>
            <a:r>
              <a:rPr lang="en-US" dirty="0"/>
              <a:t>SPI-M2D</a:t>
            </a:r>
          </a:p>
        </p:txBody>
      </p:sp>
      <p:pic>
        <p:nvPicPr>
          <p:cNvPr id="11" name="Picture 10">
            <a:extLst>
              <a:ext uri="{FF2B5EF4-FFF2-40B4-BE49-F238E27FC236}">
                <a16:creationId xmlns:a16="http://schemas.microsoft.com/office/drawing/2014/main" id="{C7A0593F-9C71-4143-A2BB-898D27BE7BF7}"/>
              </a:ext>
            </a:extLst>
          </p:cNvPr>
          <p:cNvPicPr>
            <a:picLocks noChangeAspect="1"/>
          </p:cNvPicPr>
          <p:nvPr/>
        </p:nvPicPr>
        <p:blipFill>
          <a:blip r:embed="rId10"/>
          <a:stretch>
            <a:fillRect/>
          </a:stretch>
        </p:blipFill>
        <p:spPr>
          <a:xfrm>
            <a:off x="-1" y="1608693"/>
            <a:ext cx="856325" cy="1030970"/>
          </a:xfrm>
          <a:prstGeom prst="rect">
            <a:avLst/>
          </a:prstGeom>
        </p:spPr>
      </p:pic>
      <p:sp>
        <p:nvSpPr>
          <p:cNvPr id="12" name="TextBox 11">
            <a:extLst>
              <a:ext uri="{FF2B5EF4-FFF2-40B4-BE49-F238E27FC236}">
                <a16:creationId xmlns:a16="http://schemas.microsoft.com/office/drawing/2014/main" id="{0E6AF604-5B77-4184-9F62-0241F5CF9BF9}"/>
              </a:ext>
            </a:extLst>
          </p:cNvPr>
          <p:cNvSpPr txBox="1"/>
          <p:nvPr/>
        </p:nvSpPr>
        <p:spPr>
          <a:xfrm>
            <a:off x="0" y="2636907"/>
            <a:ext cx="856325" cy="369332"/>
          </a:xfrm>
          <a:prstGeom prst="rect">
            <a:avLst/>
          </a:prstGeom>
          <a:noFill/>
        </p:spPr>
        <p:txBody>
          <a:bodyPr wrap="none" rtlCol="0">
            <a:spAutoFit/>
          </a:bodyPr>
          <a:lstStyle/>
          <a:p>
            <a:r>
              <a:rPr lang="en-US" dirty="0"/>
              <a:t>CM100</a:t>
            </a:r>
          </a:p>
        </p:txBody>
      </p:sp>
      <p:pic>
        <p:nvPicPr>
          <p:cNvPr id="14" name="Picture 13">
            <a:extLst>
              <a:ext uri="{FF2B5EF4-FFF2-40B4-BE49-F238E27FC236}">
                <a16:creationId xmlns:a16="http://schemas.microsoft.com/office/drawing/2014/main" id="{32AD3620-96B0-4E4D-8D51-F6C54394D69B}"/>
              </a:ext>
            </a:extLst>
          </p:cNvPr>
          <p:cNvPicPr>
            <a:picLocks noChangeAspect="1"/>
          </p:cNvPicPr>
          <p:nvPr/>
        </p:nvPicPr>
        <p:blipFill>
          <a:blip r:embed="rId11"/>
          <a:stretch>
            <a:fillRect/>
          </a:stretch>
        </p:blipFill>
        <p:spPr>
          <a:xfrm>
            <a:off x="-920" y="4525176"/>
            <a:ext cx="856325" cy="1251393"/>
          </a:xfrm>
          <a:prstGeom prst="rect">
            <a:avLst/>
          </a:prstGeom>
        </p:spPr>
      </p:pic>
      <p:sp>
        <p:nvSpPr>
          <p:cNvPr id="15" name="TextBox 14">
            <a:extLst>
              <a:ext uri="{FF2B5EF4-FFF2-40B4-BE49-F238E27FC236}">
                <a16:creationId xmlns:a16="http://schemas.microsoft.com/office/drawing/2014/main" id="{981775BB-9705-43E9-B277-B0CDCED75CF2}"/>
              </a:ext>
            </a:extLst>
          </p:cNvPr>
          <p:cNvSpPr txBox="1"/>
          <p:nvPr/>
        </p:nvSpPr>
        <p:spPr>
          <a:xfrm>
            <a:off x="-921" y="5785929"/>
            <a:ext cx="856325" cy="369332"/>
          </a:xfrm>
          <a:prstGeom prst="rect">
            <a:avLst/>
          </a:prstGeom>
          <a:noFill/>
        </p:spPr>
        <p:txBody>
          <a:bodyPr wrap="none" rtlCol="0">
            <a:spAutoFit/>
          </a:bodyPr>
          <a:lstStyle/>
          <a:p>
            <a:r>
              <a:rPr lang="en-US" dirty="0"/>
              <a:t>CM160</a:t>
            </a:r>
          </a:p>
        </p:txBody>
      </p:sp>
      <p:pic>
        <p:nvPicPr>
          <p:cNvPr id="17" name="Picture 16">
            <a:extLst>
              <a:ext uri="{FF2B5EF4-FFF2-40B4-BE49-F238E27FC236}">
                <a16:creationId xmlns:a16="http://schemas.microsoft.com/office/drawing/2014/main" id="{4549DCB8-0111-4AEE-B5A2-FA34874A9CB5}"/>
              </a:ext>
            </a:extLst>
          </p:cNvPr>
          <p:cNvPicPr>
            <a:picLocks noChangeAspect="1"/>
          </p:cNvPicPr>
          <p:nvPr/>
        </p:nvPicPr>
        <p:blipFill>
          <a:blip r:embed="rId12"/>
          <a:stretch>
            <a:fillRect/>
          </a:stretch>
        </p:blipFill>
        <p:spPr>
          <a:xfrm>
            <a:off x="-6" y="3006239"/>
            <a:ext cx="855411" cy="1155117"/>
          </a:xfrm>
          <a:prstGeom prst="rect">
            <a:avLst/>
          </a:prstGeom>
        </p:spPr>
      </p:pic>
      <p:sp>
        <p:nvSpPr>
          <p:cNvPr id="18" name="TextBox 17">
            <a:extLst>
              <a:ext uri="{FF2B5EF4-FFF2-40B4-BE49-F238E27FC236}">
                <a16:creationId xmlns:a16="http://schemas.microsoft.com/office/drawing/2014/main" id="{AD55EC1F-68B0-40F9-BCD5-D6324619AA69}"/>
              </a:ext>
            </a:extLst>
          </p:cNvPr>
          <p:cNvSpPr txBox="1"/>
          <p:nvPr/>
        </p:nvSpPr>
        <p:spPr>
          <a:xfrm>
            <a:off x="0" y="4158600"/>
            <a:ext cx="980974" cy="369332"/>
          </a:xfrm>
          <a:prstGeom prst="rect">
            <a:avLst/>
          </a:prstGeom>
          <a:noFill/>
        </p:spPr>
        <p:txBody>
          <a:bodyPr wrap="none" rtlCol="0">
            <a:spAutoFit/>
          </a:bodyPr>
          <a:lstStyle/>
          <a:p>
            <a:r>
              <a:rPr lang="en-US" dirty="0"/>
              <a:t>TASE200</a:t>
            </a:r>
          </a:p>
        </p:txBody>
      </p:sp>
      <p:pic>
        <p:nvPicPr>
          <p:cNvPr id="20" name="Picture 19">
            <a:extLst>
              <a:ext uri="{FF2B5EF4-FFF2-40B4-BE49-F238E27FC236}">
                <a16:creationId xmlns:a16="http://schemas.microsoft.com/office/drawing/2014/main" id="{FEF7496D-FFF9-4A72-A01E-F5C68841950D}"/>
              </a:ext>
            </a:extLst>
          </p:cNvPr>
          <p:cNvPicPr>
            <a:picLocks noChangeAspect="1"/>
          </p:cNvPicPr>
          <p:nvPr/>
        </p:nvPicPr>
        <p:blipFill>
          <a:blip r:embed="rId13"/>
          <a:stretch>
            <a:fillRect/>
          </a:stretch>
        </p:blipFill>
        <p:spPr>
          <a:xfrm>
            <a:off x="8276260" y="1498481"/>
            <a:ext cx="867740" cy="1251393"/>
          </a:xfrm>
          <a:prstGeom prst="rect">
            <a:avLst/>
          </a:prstGeom>
        </p:spPr>
      </p:pic>
      <p:sp>
        <p:nvSpPr>
          <p:cNvPr id="21" name="TextBox 20">
            <a:extLst>
              <a:ext uri="{FF2B5EF4-FFF2-40B4-BE49-F238E27FC236}">
                <a16:creationId xmlns:a16="http://schemas.microsoft.com/office/drawing/2014/main" id="{D4FF801C-37FB-4298-B02F-F9A07DCE81FB}"/>
              </a:ext>
            </a:extLst>
          </p:cNvPr>
          <p:cNvSpPr txBox="1"/>
          <p:nvPr/>
        </p:nvSpPr>
        <p:spPr>
          <a:xfrm>
            <a:off x="8163026" y="2777127"/>
            <a:ext cx="980974" cy="369332"/>
          </a:xfrm>
          <a:prstGeom prst="rect">
            <a:avLst/>
          </a:prstGeom>
          <a:noFill/>
        </p:spPr>
        <p:txBody>
          <a:bodyPr wrap="none" rtlCol="0">
            <a:spAutoFit/>
          </a:bodyPr>
          <a:lstStyle/>
          <a:p>
            <a:r>
              <a:rPr lang="en-US" dirty="0"/>
              <a:t>TASE350</a:t>
            </a:r>
          </a:p>
        </p:txBody>
      </p:sp>
      <p:pic>
        <p:nvPicPr>
          <p:cNvPr id="23" name="Picture 22">
            <a:extLst>
              <a:ext uri="{FF2B5EF4-FFF2-40B4-BE49-F238E27FC236}">
                <a16:creationId xmlns:a16="http://schemas.microsoft.com/office/drawing/2014/main" id="{653F7E46-B5C2-432F-9D6B-D6F731B3FD6D}"/>
              </a:ext>
            </a:extLst>
          </p:cNvPr>
          <p:cNvPicPr>
            <a:picLocks noChangeAspect="1"/>
          </p:cNvPicPr>
          <p:nvPr/>
        </p:nvPicPr>
        <p:blipFill>
          <a:blip r:embed="rId14"/>
          <a:stretch>
            <a:fillRect/>
          </a:stretch>
        </p:blipFill>
        <p:spPr>
          <a:xfrm>
            <a:off x="8276260" y="3146459"/>
            <a:ext cx="862595" cy="979355"/>
          </a:xfrm>
          <a:prstGeom prst="rect">
            <a:avLst/>
          </a:prstGeom>
        </p:spPr>
      </p:pic>
      <p:sp>
        <p:nvSpPr>
          <p:cNvPr id="24" name="TextBox 23">
            <a:extLst>
              <a:ext uri="{FF2B5EF4-FFF2-40B4-BE49-F238E27FC236}">
                <a16:creationId xmlns:a16="http://schemas.microsoft.com/office/drawing/2014/main" id="{5E1BA36B-C16C-4AF5-9CD8-E9AF65D75D67}"/>
              </a:ext>
            </a:extLst>
          </p:cNvPr>
          <p:cNvSpPr txBox="1"/>
          <p:nvPr/>
        </p:nvSpPr>
        <p:spPr>
          <a:xfrm>
            <a:off x="8133693" y="4123854"/>
            <a:ext cx="989373" cy="369332"/>
          </a:xfrm>
          <a:prstGeom prst="rect">
            <a:avLst/>
          </a:prstGeom>
          <a:noFill/>
        </p:spPr>
        <p:txBody>
          <a:bodyPr wrap="none" rtlCol="0">
            <a:spAutoFit/>
          </a:bodyPr>
          <a:lstStyle/>
          <a:p>
            <a:r>
              <a:rPr lang="en-US" dirty="0"/>
              <a:t>CM202A</a:t>
            </a:r>
          </a:p>
        </p:txBody>
      </p:sp>
      <p:pic>
        <p:nvPicPr>
          <p:cNvPr id="26" name="Picture 25">
            <a:extLst>
              <a:ext uri="{FF2B5EF4-FFF2-40B4-BE49-F238E27FC236}">
                <a16:creationId xmlns:a16="http://schemas.microsoft.com/office/drawing/2014/main" id="{1DA45FF0-1B52-490E-820E-DBFCD777916A}"/>
              </a:ext>
            </a:extLst>
          </p:cNvPr>
          <p:cNvPicPr>
            <a:picLocks noChangeAspect="1"/>
          </p:cNvPicPr>
          <p:nvPr/>
        </p:nvPicPr>
        <p:blipFill>
          <a:blip r:embed="rId15"/>
          <a:stretch>
            <a:fillRect/>
          </a:stretch>
        </p:blipFill>
        <p:spPr>
          <a:xfrm>
            <a:off x="8279057" y="4471161"/>
            <a:ext cx="844009" cy="1264095"/>
          </a:xfrm>
          <a:prstGeom prst="rect">
            <a:avLst/>
          </a:prstGeom>
        </p:spPr>
      </p:pic>
      <p:sp>
        <p:nvSpPr>
          <p:cNvPr id="27" name="TextBox 26">
            <a:extLst>
              <a:ext uri="{FF2B5EF4-FFF2-40B4-BE49-F238E27FC236}">
                <a16:creationId xmlns:a16="http://schemas.microsoft.com/office/drawing/2014/main" id="{CD4DF4CB-953B-479F-ABBE-9536EFE7F8EE}"/>
              </a:ext>
            </a:extLst>
          </p:cNvPr>
          <p:cNvSpPr txBox="1"/>
          <p:nvPr/>
        </p:nvSpPr>
        <p:spPr>
          <a:xfrm>
            <a:off x="7779380" y="5711271"/>
            <a:ext cx="1359475" cy="369332"/>
          </a:xfrm>
          <a:prstGeom prst="rect">
            <a:avLst/>
          </a:prstGeom>
          <a:noFill/>
        </p:spPr>
        <p:txBody>
          <a:bodyPr wrap="none" rtlCol="0">
            <a:spAutoFit/>
          </a:bodyPr>
          <a:lstStyle/>
          <a:p>
            <a:r>
              <a:rPr lang="en-US" dirty="0"/>
              <a:t>TASE400 LRS</a:t>
            </a:r>
          </a:p>
        </p:txBody>
      </p:sp>
    </p:spTree>
    <p:extLst>
      <p:ext uri="{BB962C8B-B14F-4D97-AF65-F5344CB8AC3E}">
        <p14:creationId xmlns:p14="http://schemas.microsoft.com/office/powerpoint/2010/main" val="289183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Class I Weight Estimation:</a:t>
            </a:r>
            <a:br>
              <a:rPr lang="en-US" dirty="0"/>
            </a:br>
            <a:r>
              <a:rPr lang="en-US" b="1" dirty="0"/>
              <a:t> (weightestimator.py)</a:t>
            </a:r>
            <a:endParaRPr lang="en-US" dirty="0"/>
          </a:p>
        </p:txBody>
      </p:sp>
      <p:sp>
        <p:nvSpPr>
          <p:cNvPr id="3" name="Content Placeholder 2"/>
          <p:cNvSpPr>
            <a:spLocks noGrp="1"/>
          </p:cNvSpPr>
          <p:nvPr>
            <p:ph idx="1"/>
          </p:nvPr>
        </p:nvSpPr>
        <p:spPr>
          <a:xfrm>
            <a:off x="1625891" y="1351626"/>
            <a:ext cx="7380894" cy="1347185"/>
          </a:xfrm>
        </p:spPr>
        <p:txBody>
          <a:bodyPr>
            <a:normAutofit fontScale="92500" lnSpcReduction="10000"/>
          </a:bodyPr>
          <a:lstStyle/>
          <a:p>
            <a:r>
              <a:rPr lang="en-US" sz="2400" dirty="0"/>
              <a:t>This class estimates the MTOW from the required payload mass (or vice versa):</a:t>
            </a:r>
          </a:p>
          <a:p>
            <a:pPr lvl="1"/>
            <a:r>
              <a:rPr lang="en-US" sz="2000" dirty="0"/>
              <a:t>Reference UAV Data used is from San’s DSE group: ‘Modular UAV for Military Tasks’</a:t>
            </a:r>
          </a:p>
        </p:txBody>
      </p:sp>
      <p:pic>
        <p:nvPicPr>
          <p:cNvPr id="5" name="Picture 4">
            <a:extLst>
              <a:ext uri="{FF2B5EF4-FFF2-40B4-BE49-F238E27FC236}">
                <a16:creationId xmlns:a16="http://schemas.microsoft.com/office/drawing/2014/main" id="{D2FDF15C-663E-4B24-9C7C-93AD8CECEB79}"/>
              </a:ext>
            </a:extLst>
          </p:cNvPr>
          <p:cNvPicPr>
            <a:picLocks noChangeAspect="1"/>
          </p:cNvPicPr>
          <p:nvPr/>
        </p:nvPicPr>
        <p:blipFill>
          <a:blip r:embed="rId2"/>
          <a:stretch>
            <a:fillRect/>
          </a:stretch>
        </p:blipFill>
        <p:spPr>
          <a:xfrm>
            <a:off x="2149599" y="2938417"/>
            <a:ext cx="6409678" cy="3864544"/>
          </a:xfrm>
          <a:prstGeom prst="rect">
            <a:avLst/>
          </a:prstGeom>
        </p:spPr>
      </p:pic>
      <p:pic>
        <p:nvPicPr>
          <p:cNvPr id="7" name="Picture 6">
            <a:extLst>
              <a:ext uri="{FF2B5EF4-FFF2-40B4-BE49-F238E27FC236}">
                <a16:creationId xmlns:a16="http://schemas.microsoft.com/office/drawing/2014/main" id="{1F487992-3D41-492B-AD6C-3809DC5BD629}"/>
              </a:ext>
            </a:extLst>
          </p:cNvPr>
          <p:cNvPicPr>
            <a:picLocks noChangeAspect="1"/>
          </p:cNvPicPr>
          <p:nvPr/>
        </p:nvPicPr>
        <p:blipFill>
          <a:blip r:embed="rId3"/>
          <a:stretch>
            <a:fillRect/>
          </a:stretch>
        </p:blipFill>
        <p:spPr>
          <a:xfrm>
            <a:off x="1625891" y="2641970"/>
            <a:ext cx="3169920" cy="365760"/>
          </a:xfrm>
          <a:prstGeom prst="rect">
            <a:avLst/>
          </a:prstGeom>
        </p:spPr>
      </p:pic>
      <p:pic>
        <p:nvPicPr>
          <p:cNvPr id="9" name="Picture 8">
            <a:extLst>
              <a:ext uri="{FF2B5EF4-FFF2-40B4-BE49-F238E27FC236}">
                <a16:creationId xmlns:a16="http://schemas.microsoft.com/office/drawing/2014/main" id="{47C2B563-5B85-42A0-87C5-69D6EC2BDABD}"/>
              </a:ext>
            </a:extLst>
          </p:cNvPr>
          <p:cNvPicPr>
            <a:picLocks noChangeAspect="1"/>
          </p:cNvPicPr>
          <p:nvPr/>
        </p:nvPicPr>
        <p:blipFill>
          <a:blip r:embed="rId4"/>
          <a:stretch>
            <a:fillRect/>
          </a:stretch>
        </p:blipFill>
        <p:spPr>
          <a:xfrm>
            <a:off x="5354438" y="2641970"/>
            <a:ext cx="3093720" cy="251460"/>
          </a:xfrm>
          <a:prstGeom prst="rect">
            <a:avLst/>
          </a:prstGeom>
        </p:spPr>
      </p:pic>
    </p:spTree>
    <p:extLst>
      <p:ext uri="{BB962C8B-B14F-4D97-AF65-F5344CB8AC3E}">
        <p14:creationId xmlns:p14="http://schemas.microsoft.com/office/powerpoint/2010/main" val="3610694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106" y="274638"/>
            <a:ext cx="7106464" cy="1450467"/>
          </a:xfrm>
        </p:spPr>
        <p:txBody>
          <a:bodyPr>
            <a:normAutofit fontScale="90000"/>
          </a:bodyPr>
          <a:lstStyle/>
          <a:p>
            <a:r>
              <a:rPr lang="en-US" sz="4400" b="1" dirty="0"/>
              <a:t>Electronics</a:t>
            </a:r>
            <a:br>
              <a:rPr lang="en-US" sz="4400" b="1" dirty="0"/>
            </a:br>
            <a:r>
              <a:rPr lang="en-US" sz="2400" b="1" dirty="0"/>
              <a:t>(electronics.py), (flightcontroller.py), (speedcontroller.py)</a:t>
            </a:r>
            <a:endParaRPr lang="en-US" sz="3100" dirty="0"/>
          </a:p>
        </p:txBody>
      </p:sp>
      <p:sp>
        <p:nvSpPr>
          <p:cNvPr id="3" name="Content Placeholder 2"/>
          <p:cNvSpPr>
            <a:spLocks noGrp="1"/>
          </p:cNvSpPr>
          <p:nvPr>
            <p:ph idx="1"/>
          </p:nvPr>
        </p:nvSpPr>
        <p:spPr>
          <a:xfrm>
            <a:off x="1763106" y="1725106"/>
            <a:ext cx="7106464" cy="895546"/>
          </a:xfrm>
        </p:spPr>
        <p:txBody>
          <a:bodyPr>
            <a:normAutofit/>
          </a:bodyPr>
          <a:lstStyle/>
          <a:p>
            <a:r>
              <a:rPr lang="en-US" sz="2000" dirty="0"/>
              <a:t>The electronics.py script instantiates the flight and speed controllers and determines their combined CG and weight</a:t>
            </a:r>
          </a:p>
          <a:p>
            <a:endParaRPr lang="en-US" sz="2000" dirty="0"/>
          </a:p>
        </p:txBody>
      </p:sp>
      <p:sp>
        <p:nvSpPr>
          <p:cNvPr id="9" name="Title 1">
            <a:extLst>
              <a:ext uri="{FF2B5EF4-FFF2-40B4-BE49-F238E27FC236}">
                <a16:creationId xmlns:a16="http://schemas.microsoft.com/office/drawing/2014/main" id="{93300797-C138-4EA8-8CA3-3E1659ED7850}"/>
              </a:ext>
            </a:extLst>
          </p:cNvPr>
          <p:cNvSpPr txBox="1">
            <a:spLocks/>
          </p:cNvSpPr>
          <p:nvPr/>
        </p:nvSpPr>
        <p:spPr>
          <a:xfrm>
            <a:off x="1604421" y="2608870"/>
            <a:ext cx="7106464" cy="1065228"/>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sz="4400" b="1" dirty="0" err="1"/>
              <a:t>Flightcontroller</a:t>
            </a:r>
            <a:br>
              <a:rPr lang="en-US" sz="4400" b="1" dirty="0"/>
            </a:br>
            <a:r>
              <a:rPr lang="en-US" sz="2400" b="1" dirty="0"/>
              <a:t>(flightcontroller.py)</a:t>
            </a:r>
            <a:endParaRPr lang="en-US" sz="3100" dirty="0"/>
          </a:p>
        </p:txBody>
      </p:sp>
      <p:sp>
        <p:nvSpPr>
          <p:cNvPr id="10" name="Content Placeholder 2">
            <a:extLst>
              <a:ext uri="{FF2B5EF4-FFF2-40B4-BE49-F238E27FC236}">
                <a16:creationId xmlns:a16="http://schemas.microsoft.com/office/drawing/2014/main" id="{00E1AED7-12D0-4C9F-A468-564E1E72C1D7}"/>
              </a:ext>
            </a:extLst>
          </p:cNvPr>
          <p:cNvSpPr txBox="1">
            <a:spLocks/>
          </p:cNvSpPr>
          <p:nvPr/>
        </p:nvSpPr>
        <p:spPr>
          <a:xfrm>
            <a:off x="1679836" y="3752655"/>
            <a:ext cx="7106464" cy="254366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The flight controller is fixed and is assumed to be the </a:t>
            </a:r>
            <a:r>
              <a:rPr lang="en-US" sz="2000" dirty="0" err="1"/>
              <a:t>Navio</a:t>
            </a:r>
            <a:r>
              <a:rPr lang="en-US" sz="2000" dirty="0"/>
              <a:t> 2. The dimensions and mass was found here: </a:t>
            </a:r>
            <a:r>
              <a:rPr lang="en-US" sz="1300" dirty="0">
                <a:hlinkClick r:id="rId2"/>
              </a:rPr>
              <a:t>https://emlid.com/navio/</a:t>
            </a:r>
            <a:r>
              <a:rPr lang="en-US" sz="1300" dirty="0"/>
              <a:t> </a:t>
            </a:r>
          </a:p>
          <a:p>
            <a:r>
              <a:rPr lang="en-US" sz="2000" dirty="0"/>
              <a:t>The mass is 0.023 kg.</a:t>
            </a:r>
          </a:p>
          <a:p>
            <a:r>
              <a:rPr lang="en-US" sz="2000" dirty="0"/>
              <a:t>The dimensions are 0.065 x 0.055 x 0.017 meters (length x width x height).</a:t>
            </a:r>
          </a:p>
        </p:txBody>
      </p:sp>
    </p:spTree>
    <p:extLst>
      <p:ext uri="{BB962C8B-B14F-4D97-AF65-F5344CB8AC3E}">
        <p14:creationId xmlns:p14="http://schemas.microsoft.com/office/powerpoint/2010/main" val="325528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567550-5713-4A3C-B133-91929E976E94}"/>
              </a:ext>
            </a:extLst>
          </p:cNvPr>
          <p:cNvPicPr>
            <a:picLocks noChangeAspect="1"/>
          </p:cNvPicPr>
          <p:nvPr/>
        </p:nvPicPr>
        <p:blipFill>
          <a:blip r:embed="rId2"/>
          <a:stretch>
            <a:fillRect/>
          </a:stretch>
        </p:blipFill>
        <p:spPr>
          <a:xfrm>
            <a:off x="-122605" y="3775593"/>
            <a:ext cx="2469879" cy="1809788"/>
          </a:xfrm>
          <a:prstGeom prst="rect">
            <a:avLst/>
          </a:prstGeom>
        </p:spPr>
      </p:pic>
      <p:sp>
        <p:nvSpPr>
          <p:cNvPr id="2" name="Title 1"/>
          <p:cNvSpPr>
            <a:spLocks noGrp="1"/>
          </p:cNvSpPr>
          <p:nvPr>
            <p:ph type="title"/>
          </p:nvPr>
        </p:nvSpPr>
        <p:spPr>
          <a:xfrm>
            <a:off x="1763106" y="274638"/>
            <a:ext cx="7106464" cy="1450467"/>
          </a:xfrm>
        </p:spPr>
        <p:txBody>
          <a:bodyPr>
            <a:normAutofit/>
          </a:bodyPr>
          <a:lstStyle/>
          <a:p>
            <a:r>
              <a:rPr lang="en-US" sz="4400" b="1" dirty="0" err="1"/>
              <a:t>SpeedController</a:t>
            </a:r>
            <a:br>
              <a:rPr lang="en-US" sz="4400" b="1" dirty="0"/>
            </a:br>
            <a:r>
              <a:rPr lang="en-US" sz="2400" b="1" dirty="0"/>
              <a:t>(speedcontroller.py)</a:t>
            </a:r>
            <a:endParaRPr lang="en-US" sz="3100" dirty="0"/>
          </a:p>
        </p:txBody>
      </p:sp>
      <p:sp>
        <p:nvSpPr>
          <p:cNvPr id="3" name="Content Placeholder 2"/>
          <p:cNvSpPr>
            <a:spLocks noGrp="1"/>
          </p:cNvSpPr>
          <p:nvPr>
            <p:ph idx="1"/>
          </p:nvPr>
        </p:nvSpPr>
        <p:spPr>
          <a:xfrm>
            <a:off x="2073896" y="1555423"/>
            <a:ext cx="6795673" cy="4911364"/>
          </a:xfrm>
        </p:spPr>
        <p:txBody>
          <a:bodyPr>
            <a:normAutofit/>
          </a:bodyPr>
          <a:lstStyle/>
          <a:p>
            <a:r>
              <a:rPr lang="en-US" sz="1800" dirty="0"/>
              <a:t>The electric speed controller (ESC) controls the current between the battery and electric motor(s). </a:t>
            </a:r>
          </a:p>
          <a:p>
            <a:r>
              <a:rPr lang="en-US" sz="1800" dirty="0"/>
              <a:t>Since our motor size (and amperage) changes with the wing size (drag) and range/endurance requirements, our ESC must change accordingly.</a:t>
            </a:r>
          </a:p>
          <a:p>
            <a:r>
              <a:rPr lang="en-US" sz="1800" dirty="0"/>
              <a:t>7 speed controllers were found on </a:t>
            </a:r>
            <a:r>
              <a:rPr lang="en-US" sz="1800" dirty="0">
                <a:hlinkClick r:id="rId3"/>
              </a:rPr>
              <a:t>https://hobbyking.com/</a:t>
            </a:r>
            <a:r>
              <a:rPr lang="en-US" sz="1800" dirty="0"/>
              <a:t> and their corresponding Amp rating, weight and volume recorded. The ESC’s Amp ratings are between 6 and 120 A, corresponding to the minimum and maximum ESC recommendations in our motor database. </a:t>
            </a:r>
          </a:p>
          <a:p>
            <a:r>
              <a:rPr lang="en-US" sz="1800" dirty="0"/>
              <a:t>With this data, we performed a regression which can estimate the ESC size and mass based on the required Amp draw from the motor choice. </a:t>
            </a:r>
          </a:p>
          <a:p>
            <a:r>
              <a:rPr lang="en-US" sz="1800" dirty="0"/>
              <a:t>Also, if more than one motor is instantiated, the number of ESC’s and their combined weight increases accordingly.</a:t>
            </a:r>
          </a:p>
          <a:p>
            <a:r>
              <a:rPr lang="en-US" sz="1800" dirty="0"/>
              <a:t>We place them on top of the flight controller.</a:t>
            </a:r>
          </a:p>
        </p:txBody>
      </p:sp>
    </p:spTree>
    <p:extLst>
      <p:ext uri="{BB962C8B-B14F-4D97-AF65-F5344CB8AC3E}">
        <p14:creationId xmlns:p14="http://schemas.microsoft.com/office/powerpoint/2010/main" val="3849539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DED5CB-48D7-4EC0-B895-EC6953BBEEBA}"/>
              </a:ext>
            </a:extLst>
          </p:cNvPr>
          <p:cNvPicPr>
            <a:picLocks noChangeAspect="1"/>
          </p:cNvPicPr>
          <p:nvPr/>
        </p:nvPicPr>
        <p:blipFill>
          <a:blip r:embed="rId2"/>
          <a:stretch>
            <a:fillRect/>
          </a:stretch>
        </p:blipFill>
        <p:spPr>
          <a:xfrm>
            <a:off x="0" y="3789575"/>
            <a:ext cx="2678202" cy="1734022"/>
          </a:xfrm>
          <a:prstGeom prst="rect">
            <a:avLst/>
          </a:prstGeom>
        </p:spPr>
      </p:pic>
      <p:sp>
        <p:nvSpPr>
          <p:cNvPr id="2" name="Title 1"/>
          <p:cNvSpPr>
            <a:spLocks noGrp="1"/>
          </p:cNvSpPr>
          <p:nvPr>
            <p:ph type="title"/>
          </p:nvPr>
        </p:nvSpPr>
        <p:spPr>
          <a:xfrm>
            <a:off x="1763106" y="274638"/>
            <a:ext cx="7106464" cy="1450467"/>
          </a:xfrm>
        </p:spPr>
        <p:txBody>
          <a:bodyPr>
            <a:normAutofit/>
          </a:bodyPr>
          <a:lstStyle/>
          <a:p>
            <a:r>
              <a:rPr lang="en-US" sz="4400" b="1" dirty="0"/>
              <a:t>Motor</a:t>
            </a:r>
            <a:br>
              <a:rPr lang="en-US" sz="4400" b="1" dirty="0"/>
            </a:br>
            <a:r>
              <a:rPr lang="en-US" sz="2400" b="1" dirty="0"/>
              <a:t>(motor.py)</a:t>
            </a:r>
            <a:endParaRPr lang="en-US" sz="3100" dirty="0"/>
          </a:p>
        </p:txBody>
      </p:sp>
      <p:sp>
        <p:nvSpPr>
          <p:cNvPr id="3" name="Content Placeholder 2"/>
          <p:cNvSpPr>
            <a:spLocks noGrp="1"/>
          </p:cNvSpPr>
          <p:nvPr>
            <p:ph idx="1"/>
          </p:nvPr>
        </p:nvSpPr>
        <p:spPr>
          <a:xfrm>
            <a:off x="2073896" y="1555423"/>
            <a:ext cx="6795673" cy="4911364"/>
          </a:xfrm>
        </p:spPr>
        <p:txBody>
          <a:bodyPr>
            <a:normAutofit/>
          </a:bodyPr>
          <a:lstStyle/>
          <a:p>
            <a:r>
              <a:rPr lang="en-US" sz="1800" dirty="0"/>
              <a:t>We have 18 motors in our database found in the link below: </a:t>
            </a:r>
            <a:r>
              <a:rPr lang="en-US" sz="1200" dirty="0">
                <a:hlinkClick r:id="rId3"/>
              </a:rPr>
              <a:t>https://www.greatplanes.com/motors/gpmg4505.php</a:t>
            </a:r>
            <a:r>
              <a:rPr lang="en-US" sz="1200" dirty="0"/>
              <a:t> </a:t>
            </a:r>
          </a:p>
          <a:p>
            <a:endParaRPr lang="en-US" sz="1200" dirty="0"/>
          </a:p>
          <a:p>
            <a:r>
              <a:rPr lang="en-US" sz="1800" dirty="0"/>
              <a:t>.csv files have been made with their relevant information such as diameter, length, constant power, shaft diameter, ESC recommendation and propeller recommendation. </a:t>
            </a:r>
          </a:p>
          <a:p>
            <a:endParaRPr lang="en-US" sz="1800" dirty="0"/>
          </a:p>
          <a:p>
            <a:r>
              <a:rPr lang="en-US" sz="1800" dirty="0"/>
              <a:t>The required power is found from the required Power Loading (climb gradient requirement). This power is then multiplied by the propeller efficiency to obtain the required motor power. </a:t>
            </a:r>
          </a:p>
          <a:p>
            <a:endParaRPr lang="en-US" sz="1800" dirty="0"/>
          </a:p>
          <a:p>
            <a:r>
              <a:rPr lang="en-US" sz="1800" dirty="0"/>
              <a:t>This is then matched to the nearest motor’s constant power rating to choose the motor. </a:t>
            </a:r>
          </a:p>
        </p:txBody>
      </p:sp>
    </p:spTree>
    <p:extLst>
      <p:ext uri="{BB962C8B-B14F-4D97-AF65-F5344CB8AC3E}">
        <p14:creationId xmlns:p14="http://schemas.microsoft.com/office/powerpoint/2010/main" val="788025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9D2CE81-3A75-4E32-BA2B-9330D01745C8}"/>
              </a:ext>
            </a:extLst>
          </p:cNvPr>
          <p:cNvPicPr>
            <a:picLocks noChangeAspect="1"/>
          </p:cNvPicPr>
          <p:nvPr/>
        </p:nvPicPr>
        <p:blipFill>
          <a:blip r:embed="rId2"/>
          <a:stretch>
            <a:fillRect/>
          </a:stretch>
        </p:blipFill>
        <p:spPr>
          <a:xfrm>
            <a:off x="5832273" y="4374204"/>
            <a:ext cx="3311728" cy="2483796"/>
          </a:xfrm>
          <a:prstGeom prst="rect">
            <a:avLst/>
          </a:prstGeom>
        </p:spPr>
      </p:pic>
      <p:sp>
        <p:nvSpPr>
          <p:cNvPr id="2" name="Title 1"/>
          <p:cNvSpPr>
            <a:spLocks noGrp="1"/>
          </p:cNvSpPr>
          <p:nvPr>
            <p:ph type="title"/>
          </p:nvPr>
        </p:nvSpPr>
        <p:spPr>
          <a:xfrm>
            <a:off x="1763106" y="274638"/>
            <a:ext cx="7106464" cy="1450467"/>
          </a:xfrm>
        </p:spPr>
        <p:txBody>
          <a:bodyPr>
            <a:normAutofit/>
          </a:bodyPr>
          <a:lstStyle/>
          <a:p>
            <a:r>
              <a:rPr lang="en-US" sz="4400" b="1" dirty="0"/>
              <a:t>Propeller</a:t>
            </a:r>
            <a:br>
              <a:rPr lang="en-US" sz="4400" b="1" dirty="0"/>
            </a:br>
            <a:r>
              <a:rPr lang="en-US" sz="2400" b="1" dirty="0"/>
              <a:t>(propeller.py)</a:t>
            </a:r>
            <a:r>
              <a:rPr lang="en-US" sz="1600" b="1" dirty="0"/>
              <a:t> </a:t>
            </a:r>
            <a:r>
              <a:rPr lang="en-US" sz="2000" b="1" dirty="0"/>
              <a:t>(prop_data_parser.py)</a:t>
            </a:r>
            <a:endParaRPr lang="en-US" sz="3100" dirty="0"/>
          </a:p>
        </p:txBody>
      </p:sp>
      <p:sp>
        <p:nvSpPr>
          <p:cNvPr id="3" name="Content Placeholder 2"/>
          <p:cNvSpPr>
            <a:spLocks noGrp="1"/>
          </p:cNvSpPr>
          <p:nvPr>
            <p:ph idx="1"/>
          </p:nvPr>
        </p:nvSpPr>
        <p:spPr>
          <a:xfrm>
            <a:off x="1488676" y="1555423"/>
            <a:ext cx="4343596" cy="4911364"/>
          </a:xfrm>
        </p:spPr>
        <p:txBody>
          <a:bodyPr>
            <a:normAutofit/>
          </a:bodyPr>
          <a:lstStyle/>
          <a:p>
            <a:r>
              <a:rPr lang="en-US" sz="1800" dirty="0"/>
              <a:t>The propeller is chosen based on the recommendation from the chosen motor. </a:t>
            </a:r>
          </a:p>
          <a:p>
            <a:r>
              <a:rPr lang="en-US" sz="1800" dirty="0"/>
              <a:t>This recommendation represents a range of propeller diameters. </a:t>
            </a:r>
          </a:p>
          <a:p>
            <a:r>
              <a:rPr lang="en-US" sz="1800" dirty="0"/>
              <a:t>Over 400 propeller data files are read and parsed from our database and their maximum efficiencies are found as a function of flight speed. </a:t>
            </a:r>
          </a:p>
          <a:p>
            <a:r>
              <a:rPr lang="en-US" sz="1800" dirty="0"/>
              <a:t>An input design speed is then used to select the best propeller. </a:t>
            </a:r>
          </a:p>
          <a:p>
            <a:r>
              <a:rPr lang="en-US" sz="1800" dirty="0"/>
              <a:t>The propeller data is found from the following link: </a:t>
            </a:r>
            <a:r>
              <a:rPr lang="en-US" sz="1200" dirty="0">
                <a:hlinkClick r:id="rId3"/>
              </a:rPr>
              <a:t>https://www.apcprop.com/technical-information/performance-data/</a:t>
            </a:r>
            <a:r>
              <a:rPr lang="en-US" sz="1200" dirty="0"/>
              <a:t> </a:t>
            </a:r>
          </a:p>
          <a:p>
            <a:pPr marL="0" indent="0">
              <a:buNone/>
            </a:pPr>
            <a:endParaRPr lang="en-US" sz="1800" dirty="0"/>
          </a:p>
        </p:txBody>
      </p:sp>
      <p:pic>
        <p:nvPicPr>
          <p:cNvPr id="5" name="Picture 4">
            <a:extLst>
              <a:ext uri="{FF2B5EF4-FFF2-40B4-BE49-F238E27FC236}">
                <a16:creationId xmlns:a16="http://schemas.microsoft.com/office/drawing/2014/main" id="{252E9189-3396-4AA4-8BF1-405366230942}"/>
              </a:ext>
            </a:extLst>
          </p:cNvPr>
          <p:cNvPicPr>
            <a:picLocks noChangeAspect="1"/>
          </p:cNvPicPr>
          <p:nvPr/>
        </p:nvPicPr>
        <p:blipFill>
          <a:blip r:embed="rId4"/>
          <a:stretch>
            <a:fillRect/>
          </a:stretch>
        </p:blipFill>
        <p:spPr>
          <a:xfrm>
            <a:off x="7178040" y="0"/>
            <a:ext cx="1965960" cy="1097280"/>
          </a:xfrm>
          <a:prstGeom prst="rect">
            <a:avLst/>
          </a:prstGeom>
        </p:spPr>
      </p:pic>
      <p:pic>
        <p:nvPicPr>
          <p:cNvPr id="8" name="Picture 7">
            <a:extLst>
              <a:ext uri="{FF2B5EF4-FFF2-40B4-BE49-F238E27FC236}">
                <a16:creationId xmlns:a16="http://schemas.microsoft.com/office/drawing/2014/main" id="{ACE7E207-0459-4C39-8B3D-D330FDA55180}"/>
              </a:ext>
            </a:extLst>
          </p:cNvPr>
          <p:cNvPicPr>
            <a:picLocks noChangeAspect="1"/>
          </p:cNvPicPr>
          <p:nvPr/>
        </p:nvPicPr>
        <p:blipFill>
          <a:blip r:embed="rId5"/>
          <a:stretch>
            <a:fillRect/>
          </a:stretch>
        </p:blipFill>
        <p:spPr>
          <a:xfrm>
            <a:off x="5941684" y="1555422"/>
            <a:ext cx="3202315" cy="2337847"/>
          </a:xfrm>
          <a:prstGeom prst="rect">
            <a:avLst/>
          </a:prstGeom>
        </p:spPr>
      </p:pic>
    </p:spTree>
    <p:extLst>
      <p:ext uri="{BB962C8B-B14F-4D97-AF65-F5344CB8AC3E}">
        <p14:creationId xmlns:p14="http://schemas.microsoft.com/office/powerpoint/2010/main" val="2519062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6C998D0-C270-4B86-84C6-FABB68000CD9}"/>
              </a:ext>
            </a:extLst>
          </p:cNvPr>
          <p:cNvPicPr>
            <a:picLocks noChangeAspect="1"/>
          </p:cNvPicPr>
          <p:nvPr/>
        </p:nvPicPr>
        <p:blipFill>
          <a:blip r:embed="rId3"/>
          <a:stretch>
            <a:fillRect/>
          </a:stretch>
        </p:blipFill>
        <p:spPr>
          <a:xfrm>
            <a:off x="-157316" y="0"/>
            <a:ext cx="2321564" cy="1546742"/>
          </a:xfrm>
          <a:prstGeom prst="rect">
            <a:avLst/>
          </a:prstGeom>
        </p:spPr>
      </p:pic>
      <p:sp>
        <p:nvSpPr>
          <p:cNvPr id="2" name="Title 1"/>
          <p:cNvSpPr>
            <a:spLocks noGrp="1"/>
          </p:cNvSpPr>
          <p:nvPr>
            <p:ph type="title"/>
          </p:nvPr>
        </p:nvSpPr>
        <p:spPr>
          <a:xfrm>
            <a:off x="1763106" y="274638"/>
            <a:ext cx="7106464" cy="1450467"/>
          </a:xfrm>
        </p:spPr>
        <p:txBody>
          <a:bodyPr>
            <a:normAutofit/>
          </a:bodyPr>
          <a:lstStyle/>
          <a:p>
            <a:r>
              <a:rPr lang="en-US" sz="4400" b="1" dirty="0"/>
              <a:t>Lithium Polymer Battery</a:t>
            </a:r>
            <a:br>
              <a:rPr lang="en-US" sz="4400" b="1" dirty="0"/>
            </a:br>
            <a:r>
              <a:rPr lang="en-US" sz="2400" b="1" dirty="0"/>
              <a:t>(battery.py)</a:t>
            </a:r>
            <a:endParaRPr lang="en-US" sz="3100" dirty="0"/>
          </a:p>
        </p:txBody>
      </p:sp>
      <p:sp>
        <p:nvSpPr>
          <p:cNvPr id="3" name="Content Placeholder 2"/>
          <p:cNvSpPr>
            <a:spLocks noGrp="1"/>
          </p:cNvSpPr>
          <p:nvPr>
            <p:ph idx="1"/>
          </p:nvPr>
        </p:nvSpPr>
        <p:spPr>
          <a:xfrm>
            <a:off x="2073896" y="1630837"/>
            <a:ext cx="6795673" cy="4835950"/>
          </a:xfrm>
        </p:spPr>
        <p:txBody>
          <a:bodyPr>
            <a:normAutofit/>
          </a:bodyPr>
          <a:lstStyle/>
          <a:p>
            <a:r>
              <a:rPr lang="en-US" sz="1800" dirty="0"/>
              <a:t>LiPo batteries are chosen due to better safety (less volatility) </a:t>
            </a:r>
          </a:p>
          <a:p>
            <a:r>
              <a:rPr lang="en-US" sz="1800" dirty="0"/>
              <a:t>The battery is sized from the power required by the aircraft in cruising flight, the flight controller, the speed controller(s), the payload and motor.</a:t>
            </a:r>
          </a:p>
          <a:p>
            <a:r>
              <a:rPr lang="en-US" sz="1800" dirty="0"/>
              <a:t>The power required by the aircraft in flight is found with the Equations below. The propulsive efficiency is included.   </a:t>
            </a:r>
          </a:p>
          <a:p>
            <a:r>
              <a:rPr lang="en-US" sz="1800" dirty="0"/>
              <a:t>This method is from the AE1110-I Intro to Aerospace Engineering Flight Mechanics Lecture 2 slides.</a:t>
            </a:r>
          </a:p>
          <a:p>
            <a:r>
              <a:rPr lang="en-US" sz="1800" dirty="0"/>
              <a:t>The zero lift drag coefficient is assumed to be 0.02</a:t>
            </a:r>
            <a:endParaRPr lang="en-US" sz="1200" dirty="0"/>
          </a:p>
        </p:txBody>
      </p:sp>
      <p:pic>
        <p:nvPicPr>
          <p:cNvPr id="6" name="Picture 5">
            <a:extLst>
              <a:ext uri="{FF2B5EF4-FFF2-40B4-BE49-F238E27FC236}">
                <a16:creationId xmlns:a16="http://schemas.microsoft.com/office/drawing/2014/main" id="{07B65B0E-E3BE-43E9-A5E1-8AEFCAC419B9}"/>
              </a:ext>
            </a:extLst>
          </p:cNvPr>
          <p:cNvPicPr>
            <a:picLocks noChangeAspect="1"/>
          </p:cNvPicPr>
          <p:nvPr/>
        </p:nvPicPr>
        <p:blipFill>
          <a:blip r:embed="rId4"/>
          <a:stretch>
            <a:fillRect/>
          </a:stretch>
        </p:blipFill>
        <p:spPr>
          <a:xfrm>
            <a:off x="-32998" y="3492674"/>
            <a:ext cx="1649691" cy="529717"/>
          </a:xfrm>
          <a:prstGeom prst="rect">
            <a:avLst/>
          </a:prstGeom>
        </p:spPr>
      </p:pic>
      <p:pic>
        <p:nvPicPr>
          <p:cNvPr id="9" name="Picture 8">
            <a:extLst>
              <a:ext uri="{FF2B5EF4-FFF2-40B4-BE49-F238E27FC236}">
                <a16:creationId xmlns:a16="http://schemas.microsoft.com/office/drawing/2014/main" id="{EAFE04CE-5B4A-40B9-A7CF-3C278602E9CA}"/>
              </a:ext>
            </a:extLst>
          </p:cNvPr>
          <p:cNvPicPr>
            <a:picLocks noChangeAspect="1"/>
          </p:cNvPicPr>
          <p:nvPr/>
        </p:nvPicPr>
        <p:blipFill>
          <a:blip r:embed="rId5"/>
          <a:stretch>
            <a:fillRect/>
          </a:stretch>
        </p:blipFill>
        <p:spPr>
          <a:xfrm>
            <a:off x="-2" y="4316495"/>
            <a:ext cx="4364537" cy="887101"/>
          </a:xfrm>
          <a:prstGeom prst="rect">
            <a:avLst/>
          </a:prstGeom>
        </p:spPr>
      </p:pic>
      <p:pic>
        <p:nvPicPr>
          <p:cNvPr id="11" name="Picture 10">
            <a:extLst>
              <a:ext uri="{FF2B5EF4-FFF2-40B4-BE49-F238E27FC236}">
                <a16:creationId xmlns:a16="http://schemas.microsoft.com/office/drawing/2014/main" id="{31E5A61B-75C6-49CA-930E-301F2054B368}"/>
              </a:ext>
            </a:extLst>
          </p:cNvPr>
          <p:cNvPicPr>
            <a:picLocks noChangeAspect="1"/>
          </p:cNvPicPr>
          <p:nvPr/>
        </p:nvPicPr>
        <p:blipFill>
          <a:blip r:embed="rId6"/>
          <a:stretch>
            <a:fillRect/>
          </a:stretch>
        </p:blipFill>
        <p:spPr>
          <a:xfrm>
            <a:off x="-2" y="5395111"/>
            <a:ext cx="3634050" cy="773513"/>
          </a:xfrm>
          <a:prstGeom prst="rect">
            <a:avLst/>
          </a:prstGeom>
        </p:spPr>
      </p:pic>
      <p:pic>
        <p:nvPicPr>
          <p:cNvPr id="13" name="Picture 12">
            <a:extLst>
              <a:ext uri="{FF2B5EF4-FFF2-40B4-BE49-F238E27FC236}">
                <a16:creationId xmlns:a16="http://schemas.microsoft.com/office/drawing/2014/main" id="{6692C3C2-7EC4-427F-AFE2-DD0278E24D13}"/>
              </a:ext>
            </a:extLst>
          </p:cNvPr>
          <p:cNvPicPr>
            <a:picLocks noChangeAspect="1"/>
          </p:cNvPicPr>
          <p:nvPr/>
        </p:nvPicPr>
        <p:blipFill>
          <a:blip r:embed="rId7"/>
          <a:stretch>
            <a:fillRect/>
          </a:stretch>
        </p:blipFill>
        <p:spPr>
          <a:xfrm>
            <a:off x="3944838" y="6087251"/>
            <a:ext cx="3341785" cy="673640"/>
          </a:xfrm>
          <a:prstGeom prst="rect">
            <a:avLst/>
          </a:prstGeom>
        </p:spPr>
      </p:pic>
      <p:pic>
        <p:nvPicPr>
          <p:cNvPr id="17" name="Picture 16">
            <a:extLst>
              <a:ext uri="{FF2B5EF4-FFF2-40B4-BE49-F238E27FC236}">
                <a16:creationId xmlns:a16="http://schemas.microsoft.com/office/drawing/2014/main" id="{E6E23F52-E6AB-4179-A165-05112465BE35}"/>
              </a:ext>
            </a:extLst>
          </p:cNvPr>
          <p:cNvPicPr>
            <a:picLocks noChangeAspect="1"/>
          </p:cNvPicPr>
          <p:nvPr/>
        </p:nvPicPr>
        <p:blipFill>
          <a:blip r:embed="rId8"/>
          <a:stretch>
            <a:fillRect/>
          </a:stretch>
        </p:blipFill>
        <p:spPr>
          <a:xfrm>
            <a:off x="4926488" y="4528441"/>
            <a:ext cx="2469261" cy="1208909"/>
          </a:xfrm>
          <a:prstGeom prst="rect">
            <a:avLst/>
          </a:prstGeom>
        </p:spPr>
      </p:pic>
    </p:spTree>
    <p:extLst>
      <p:ext uri="{BB962C8B-B14F-4D97-AF65-F5344CB8AC3E}">
        <p14:creationId xmlns:p14="http://schemas.microsoft.com/office/powerpoint/2010/main" val="216174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106" y="94268"/>
            <a:ext cx="7106464" cy="1630837"/>
          </a:xfrm>
        </p:spPr>
        <p:txBody>
          <a:bodyPr>
            <a:normAutofit/>
          </a:bodyPr>
          <a:lstStyle/>
          <a:p>
            <a:r>
              <a:rPr lang="en-US" sz="4400" b="1" dirty="0"/>
              <a:t>Fuselage</a:t>
            </a:r>
            <a:br>
              <a:rPr lang="en-US" sz="4400" b="1" dirty="0"/>
            </a:br>
            <a:r>
              <a:rPr lang="en-US" sz="2400" b="1" dirty="0"/>
              <a:t>(fcone.py), (fframe.py), (mframe.py), (fuselage.py)</a:t>
            </a:r>
            <a:endParaRPr lang="en-US" sz="3100" dirty="0"/>
          </a:p>
        </p:txBody>
      </p:sp>
      <p:sp>
        <p:nvSpPr>
          <p:cNvPr id="3" name="Content Placeholder 2"/>
          <p:cNvSpPr>
            <a:spLocks noGrp="1"/>
          </p:cNvSpPr>
          <p:nvPr>
            <p:ph idx="1"/>
          </p:nvPr>
        </p:nvSpPr>
        <p:spPr>
          <a:xfrm>
            <a:off x="2073896" y="1630837"/>
            <a:ext cx="6795673" cy="4835950"/>
          </a:xfrm>
        </p:spPr>
        <p:txBody>
          <a:bodyPr>
            <a:normAutofit fontScale="92500" lnSpcReduction="10000"/>
          </a:bodyPr>
          <a:lstStyle/>
          <a:p>
            <a:r>
              <a:rPr lang="en-US" sz="1800" dirty="0"/>
              <a:t>The fuselage is sized from the internal components previously defined and these frames are constructed based on the typical oval section found on commercial drones (next slide)</a:t>
            </a:r>
            <a:endParaRPr lang="en-US" sz="1800" dirty="0">
              <a:solidFill>
                <a:schemeClr val="bg2"/>
              </a:solidFill>
            </a:endParaRPr>
          </a:p>
          <a:p>
            <a:r>
              <a:rPr lang="en-US" sz="1800" dirty="0"/>
              <a:t>There are frames constructed which fit to </a:t>
            </a:r>
            <a:r>
              <a:rPr lang="en-US" sz="1800" dirty="0" err="1"/>
              <a:t>bboxes</a:t>
            </a:r>
            <a:r>
              <a:rPr lang="en-US" sz="1800" dirty="0"/>
              <a:t> of the internal components.</a:t>
            </a:r>
          </a:p>
          <a:p>
            <a:r>
              <a:rPr lang="en-US" sz="1800" dirty="0"/>
              <a:t>In order to approximate an aerodynamic shape, the bottom of the fuselage is forced flat, and the top is allowed to mold to the internal shapes. This creates an airfoil like fuselage, enhancing the lifting capability of the drone.</a:t>
            </a:r>
          </a:p>
          <a:p>
            <a:r>
              <a:rPr lang="en-US" sz="1800" dirty="0"/>
              <a:t>A forward-chaining inference procedure is used in a for loop that traverses the fuselage from nose to tail and fires all </a:t>
            </a:r>
            <a:r>
              <a:rPr lang="en-US" sz="1800" dirty="0" err="1"/>
              <a:t>fireable</a:t>
            </a:r>
            <a:r>
              <a:rPr lang="en-US" sz="1800" dirty="0"/>
              <a:t> rules sequentially. This procedure is preferred since multiple possibilities at each frame location exist (nose, container, motor, or tail) along with the same number of possibilities existing at the nearest neighbor. Finally, the start and end boundary conditions reject the creation of a nose or tail-cone before the fuselage is built, since both of these classes require tangency conditions at the start and end of the fuselage.</a:t>
            </a:r>
          </a:p>
          <a:p>
            <a:r>
              <a:rPr lang="en-US" sz="1800" dirty="0"/>
              <a:t>These frames are then lofted together with a shell. </a:t>
            </a:r>
          </a:p>
        </p:txBody>
      </p:sp>
    </p:spTree>
    <p:extLst>
      <p:ext uri="{BB962C8B-B14F-4D97-AF65-F5344CB8AC3E}">
        <p14:creationId xmlns:p14="http://schemas.microsoft.com/office/powerpoint/2010/main" val="3048853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106" y="94268"/>
            <a:ext cx="7106464" cy="1630837"/>
          </a:xfrm>
        </p:spPr>
        <p:txBody>
          <a:bodyPr>
            <a:normAutofit/>
          </a:bodyPr>
          <a:lstStyle/>
          <a:p>
            <a:r>
              <a:rPr lang="en-US" sz="4400" b="1" dirty="0"/>
              <a:t>Typical Fuselage Section</a:t>
            </a:r>
            <a:endParaRPr lang="en-US" sz="3100" dirty="0"/>
          </a:p>
        </p:txBody>
      </p:sp>
      <p:pic>
        <p:nvPicPr>
          <p:cNvPr id="7" name="Picture 6">
            <a:extLst>
              <a:ext uri="{FF2B5EF4-FFF2-40B4-BE49-F238E27FC236}">
                <a16:creationId xmlns:a16="http://schemas.microsoft.com/office/drawing/2014/main" id="{A571FCFC-CB9F-4BD5-ADD6-28C50536A65E}"/>
              </a:ext>
            </a:extLst>
          </p:cNvPr>
          <p:cNvPicPr>
            <a:picLocks noChangeAspect="1"/>
          </p:cNvPicPr>
          <p:nvPr/>
        </p:nvPicPr>
        <p:blipFill>
          <a:blip r:embed="rId3"/>
          <a:stretch>
            <a:fillRect/>
          </a:stretch>
        </p:blipFill>
        <p:spPr>
          <a:xfrm>
            <a:off x="1763106" y="1348843"/>
            <a:ext cx="3983601" cy="2655734"/>
          </a:xfrm>
          <a:prstGeom prst="rect">
            <a:avLst/>
          </a:prstGeom>
        </p:spPr>
      </p:pic>
      <p:pic>
        <p:nvPicPr>
          <p:cNvPr id="4" name="Picture 3">
            <a:extLst>
              <a:ext uri="{FF2B5EF4-FFF2-40B4-BE49-F238E27FC236}">
                <a16:creationId xmlns:a16="http://schemas.microsoft.com/office/drawing/2014/main" id="{F63C0A04-2039-4697-890E-EAA0E203B33D}"/>
              </a:ext>
            </a:extLst>
          </p:cNvPr>
          <p:cNvPicPr>
            <a:picLocks noChangeAspect="1"/>
          </p:cNvPicPr>
          <p:nvPr/>
        </p:nvPicPr>
        <p:blipFill>
          <a:blip r:embed="rId4"/>
          <a:stretch>
            <a:fillRect/>
          </a:stretch>
        </p:blipFill>
        <p:spPr>
          <a:xfrm>
            <a:off x="4385186" y="4181290"/>
            <a:ext cx="4109884" cy="2311810"/>
          </a:xfrm>
          <a:prstGeom prst="rect">
            <a:avLst/>
          </a:prstGeom>
        </p:spPr>
      </p:pic>
      <p:pic>
        <p:nvPicPr>
          <p:cNvPr id="9" name="Picture 8">
            <a:extLst>
              <a:ext uri="{FF2B5EF4-FFF2-40B4-BE49-F238E27FC236}">
                <a16:creationId xmlns:a16="http://schemas.microsoft.com/office/drawing/2014/main" id="{E70C9499-D9D5-420A-BFEE-0450A4076F80}"/>
              </a:ext>
            </a:extLst>
          </p:cNvPr>
          <p:cNvPicPr>
            <a:picLocks noChangeAspect="1"/>
          </p:cNvPicPr>
          <p:nvPr/>
        </p:nvPicPr>
        <p:blipFill rotWithShape="1">
          <a:blip r:embed="rId5"/>
          <a:srcRect l="39883" t="28721" r="41231" b="36377"/>
          <a:stretch/>
        </p:blipFill>
        <p:spPr>
          <a:xfrm>
            <a:off x="6027174" y="1592005"/>
            <a:ext cx="2251588" cy="2169410"/>
          </a:xfrm>
          <a:prstGeom prst="rect">
            <a:avLst/>
          </a:prstGeom>
        </p:spPr>
      </p:pic>
    </p:spTree>
    <p:extLst>
      <p:ext uri="{BB962C8B-B14F-4D97-AF65-F5344CB8AC3E}">
        <p14:creationId xmlns:p14="http://schemas.microsoft.com/office/powerpoint/2010/main" val="1873803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106" y="94268"/>
            <a:ext cx="7106464" cy="1630837"/>
          </a:xfrm>
        </p:spPr>
        <p:txBody>
          <a:bodyPr>
            <a:normAutofit/>
          </a:bodyPr>
          <a:lstStyle/>
          <a:p>
            <a:r>
              <a:rPr lang="en-US" sz="4400" b="1" dirty="0"/>
              <a:t>Performance</a:t>
            </a:r>
            <a:br>
              <a:rPr lang="en-US" sz="4400" b="1" dirty="0"/>
            </a:br>
            <a:r>
              <a:rPr lang="en-US" sz="2400" b="1" dirty="0"/>
              <a:t>(performance.py)</a:t>
            </a:r>
            <a:endParaRPr lang="en-US" sz="3100" dirty="0"/>
          </a:p>
        </p:txBody>
      </p:sp>
      <p:sp>
        <p:nvSpPr>
          <p:cNvPr id="3" name="Content Placeholder 2"/>
          <p:cNvSpPr>
            <a:spLocks noGrp="1"/>
          </p:cNvSpPr>
          <p:nvPr>
            <p:ph idx="1"/>
          </p:nvPr>
        </p:nvSpPr>
        <p:spPr>
          <a:xfrm>
            <a:off x="2073896" y="1630837"/>
            <a:ext cx="6795673" cy="4835950"/>
          </a:xfrm>
        </p:spPr>
        <p:txBody>
          <a:bodyPr>
            <a:normAutofit lnSpcReduction="10000"/>
          </a:bodyPr>
          <a:lstStyle/>
          <a:p>
            <a:r>
              <a:rPr lang="en-US" sz="2000" dirty="0"/>
              <a:t>The performance of the final UAV is to be derived and compared to the mission requirements. </a:t>
            </a:r>
          </a:p>
          <a:p>
            <a:r>
              <a:rPr lang="en-US" sz="2000" dirty="0"/>
              <a:t>The new stall speed is calculated from the updated MTOW from the component weight estimation. </a:t>
            </a:r>
          </a:p>
          <a:p>
            <a:r>
              <a:rPr lang="en-US" sz="2000" dirty="0"/>
              <a:t>The CD0 is found with the method from Raymer shown in the Equation below. </a:t>
            </a:r>
            <a:r>
              <a:rPr lang="en-US" sz="2000" dirty="0" err="1"/>
              <a:t>C_fe</a:t>
            </a:r>
            <a:r>
              <a:rPr lang="en-US" sz="2000" dirty="0"/>
              <a:t> is assumed to be 0.0055 (light single engine aircraft):</a:t>
            </a:r>
          </a:p>
          <a:p>
            <a:pPr marL="0" indent="0">
              <a:buNone/>
            </a:pPr>
            <a:r>
              <a:rPr lang="en-US" sz="2000" dirty="0"/>
              <a:t> </a:t>
            </a:r>
            <a:r>
              <a:rPr lang="en-US" sz="1200" dirty="0">
                <a:hlinkClick r:id="rId2"/>
              </a:rPr>
              <a:t>http://www.fzt.haw-hamburg.de/pers/Scholz/HOOU/AircraftDesign_13_Drag.pdf</a:t>
            </a:r>
            <a:r>
              <a:rPr lang="en-US" sz="1200" dirty="0"/>
              <a:t> </a:t>
            </a:r>
          </a:p>
          <a:p>
            <a:r>
              <a:rPr lang="en-US" sz="2000" dirty="0"/>
              <a:t>This CD0 is then used in the same power equations from the battery slide and the power required is plotted vs. airspeed. The actual speeds for maximum range and endurance are derived from this plot and the range and endurance are recalculated. </a:t>
            </a:r>
          </a:p>
          <a:p>
            <a:r>
              <a:rPr lang="en-US" sz="2000" dirty="0"/>
              <a:t>If these speeds are too close to the stall speed, they are increased by a safety factor. </a:t>
            </a:r>
          </a:p>
        </p:txBody>
      </p:sp>
      <p:pic>
        <p:nvPicPr>
          <p:cNvPr id="6" name="Picture 5">
            <a:extLst>
              <a:ext uri="{FF2B5EF4-FFF2-40B4-BE49-F238E27FC236}">
                <a16:creationId xmlns:a16="http://schemas.microsoft.com/office/drawing/2014/main" id="{557992E0-7C51-4185-A7C3-526CC8F7FEE7}"/>
              </a:ext>
            </a:extLst>
          </p:cNvPr>
          <p:cNvPicPr>
            <a:picLocks noChangeAspect="1"/>
          </p:cNvPicPr>
          <p:nvPr/>
        </p:nvPicPr>
        <p:blipFill>
          <a:blip r:embed="rId3"/>
          <a:stretch>
            <a:fillRect/>
          </a:stretch>
        </p:blipFill>
        <p:spPr>
          <a:xfrm>
            <a:off x="-1" y="3685880"/>
            <a:ext cx="1865393" cy="803871"/>
          </a:xfrm>
          <a:prstGeom prst="rect">
            <a:avLst/>
          </a:prstGeom>
        </p:spPr>
      </p:pic>
    </p:spTree>
    <p:extLst>
      <p:ext uri="{BB962C8B-B14F-4D97-AF65-F5344CB8AC3E}">
        <p14:creationId xmlns:p14="http://schemas.microsoft.com/office/powerpoint/2010/main" val="233057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146F8E6C-4103-478B-A32E-F6F4F600E05E}"/>
              </a:ext>
            </a:extLst>
          </p:cNvPr>
          <p:cNvPicPr>
            <a:picLocks noGrp="1" noChangeAspect="1"/>
          </p:cNvPicPr>
          <p:nvPr>
            <p:ph type="pic" idx="1"/>
          </p:nvPr>
        </p:nvPicPr>
        <p:blipFill>
          <a:blip r:embed="rId2"/>
          <a:srcRect l="7203" r="7203"/>
          <a:stretch>
            <a:fillRect/>
          </a:stretch>
        </p:blipFill>
        <p:spPr/>
      </p:pic>
      <p:pic>
        <p:nvPicPr>
          <p:cNvPr id="7" name="Picture 3" descr="TU_P5#white.ep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0263" y="6108245"/>
            <a:ext cx="1368883" cy="843232"/>
          </a:xfrm>
          <a:prstGeom prst="rect">
            <a:avLst/>
          </a:prstGeom>
        </p:spPr>
      </p:pic>
    </p:spTree>
    <p:extLst>
      <p:ext uri="{BB962C8B-B14F-4D97-AF65-F5344CB8AC3E}">
        <p14:creationId xmlns:p14="http://schemas.microsoft.com/office/powerpoint/2010/main" val="1217921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Class II Weight Estimation:</a:t>
            </a:r>
            <a:br>
              <a:rPr lang="en-US" dirty="0">
                <a:solidFill>
                  <a:srgbClr val="FF0000"/>
                </a:solidFill>
              </a:rPr>
            </a:br>
            <a:r>
              <a:rPr lang="en-US" b="1" dirty="0">
                <a:solidFill>
                  <a:srgbClr val="FF0000"/>
                </a:solidFill>
              </a:rPr>
              <a:t> (weightestimator.py) NOT USED</a:t>
            </a:r>
            <a:endParaRPr lang="en-US" dirty="0">
              <a:solidFill>
                <a:srgbClr val="FF0000"/>
              </a:solidFill>
            </a:endParaRPr>
          </a:p>
        </p:txBody>
      </p:sp>
      <p:sp>
        <p:nvSpPr>
          <p:cNvPr id="3" name="Content Placeholder 2"/>
          <p:cNvSpPr>
            <a:spLocks noGrp="1"/>
          </p:cNvSpPr>
          <p:nvPr>
            <p:ph idx="1"/>
          </p:nvPr>
        </p:nvSpPr>
        <p:spPr>
          <a:xfrm>
            <a:off x="1625891" y="1351626"/>
            <a:ext cx="7380894" cy="4880497"/>
          </a:xfrm>
        </p:spPr>
        <p:txBody>
          <a:bodyPr>
            <a:normAutofit/>
          </a:bodyPr>
          <a:lstStyle/>
          <a:p>
            <a:r>
              <a:rPr lang="en-US" sz="2400" dirty="0"/>
              <a:t>This class estimates the UAV component weights:</a:t>
            </a:r>
          </a:p>
          <a:p>
            <a:r>
              <a:rPr lang="en-US" sz="2400" dirty="0"/>
              <a:t>Mass Breakdown:</a:t>
            </a:r>
          </a:p>
          <a:p>
            <a:pPr lvl="1"/>
            <a:r>
              <a:rPr lang="en-US" sz="2000" dirty="0" err="1"/>
              <a:t>W_fuse</a:t>
            </a:r>
            <a:r>
              <a:rPr lang="en-US" sz="2000" dirty="0"/>
              <a:t> = Center, nose and tail fuselage sections (part of structural mass)</a:t>
            </a:r>
          </a:p>
          <a:p>
            <a:pPr lvl="1"/>
            <a:r>
              <a:rPr lang="en-US" sz="2000" dirty="0" err="1"/>
              <a:t>W_wings</a:t>
            </a:r>
            <a:r>
              <a:rPr lang="en-US" sz="2000" dirty="0"/>
              <a:t> = Main wing + VT + HT masses (part of structural mass)</a:t>
            </a:r>
          </a:p>
          <a:p>
            <a:pPr lvl="1"/>
            <a:r>
              <a:rPr lang="en-US" sz="2000" dirty="0" err="1"/>
              <a:t>W_prop</a:t>
            </a:r>
            <a:r>
              <a:rPr lang="en-US" sz="2000" dirty="0"/>
              <a:t> = Motor</a:t>
            </a:r>
          </a:p>
          <a:p>
            <a:pPr lvl="1"/>
            <a:r>
              <a:rPr lang="en-US" sz="2000" dirty="0" err="1"/>
              <a:t>W_batt</a:t>
            </a:r>
            <a:r>
              <a:rPr lang="en-US" sz="2000" dirty="0"/>
              <a:t> = Battery</a:t>
            </a:r>
          </a:p>
          <a:p>
            <a:pPr lvl="1"/>
            <a:r>
              <a:rPr lang="en-US" sz="2000" dirty="0"/>
              <a:t>W_elec = Speed Controller(s) + Flight Computer</a:t>
            </a:r>
          </a:p>
        </p:txBody>
      </p:sp>
    </p:spTree>
    <p:extLst>
      <p:ext uri="{BB962C8B-B14F-4D97-AF65-F5344CB8AC3E}">
        <p14:creationId xmlns:p14="http://schemas.microsoft.com/office/powerpoint/2010/main" val="76586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585B-2BEB-4CAD-B3C2-DD25AA410BD1}"/>
              </a:ext>
            </a:extLst>
          </p:cNvPr>
          <p:cNvSpPr>
            <a:spLocks noGrp="1"/>
          </p:cNvSpPr>
          <p:nvPr>
            <p:ph type="title"/>
          </p:nvPr>
        </p:nvSpPr>
        <p:spPr/>
        <p:txBody>
          <a:bodyPr>
            <a:normAutofit fontScale="90000"/>
          </a:bodyPr>
          <a:lstStyle/>
          <a:p>
            <a:r>
              <a:rPr lang="en-US" b="1" dirty="0">
                <a:solidFill>
                  <a:srgbClr val="FF0000"/>
                </a:solidFill>
              </a:rPr>
              <a:t>Class II Weight Estimation Cont’d</a:t>
            </a:r>
            <a:br>
              <a:rPr lang="en-US" dirty="0">
                <a:solidFill>
                  <a:srgbClr val="FF0000"/>
                </a:solidFill>
              </a:rPr>
            </a:br>
            <a:r>
              <a:rPr lang="en-US" b="1" dirty="0">
                <a:solidFill>
                  <a:srgbClr val="FF0000"/>
                </a:solidFill>
              </a:rPr>
              <a:t> (weightestimator.py) NOT USED</a:t>
            </a:r>
            <a:endParaRPr lang="en-US" dirty="0">
              <a:solidFill>
                <a:srgbClr val="FF0000"/>
              </a:solidFill>
            </a:endParaRPr>
          </a:p>
        </p:txBody>
      </p:sp>
      <p:sp>
        <p:nvSpPr>
          <p:cNvPr id="3" name="Content Placeholder 2">
            <a:extLst>
              <a:ext uri="{FF2B5EF4-FFF2-40B4-BE49-F238E27FC236}">
                <a16:creationId xmlns:a16="http://schemas.microsoft.com/office/drawing/2014/main" id="{AD99A078-0655-40EF-A1F6-BB003F871355}"/>
              </a:ext>
            </a:extLst>
          </p:cNvPr>
          <p:cNvSpPr>
            <a:spLocks noGrp="1"/>
          </p:cNvSpPr>
          <p:nvPr>
            <p:ph idx="1"/>
          </p:nvPr>
        </p:nvSpPr>
        <p:spPr>
          <a:xfrm>
            <a:off x="1763106" y="1600200"/>
            <a:ext cx="7106464" cy="4205796"/>
          </a:xfrm>
        </p:spPr>
        <p:txBody>
          <a:bodyPr>
            <a:normAutofit lnSpcReduction="10000"/>
          </a:bodyPr>
          <a:lstStyle/>
          <a:p>
            <a:r>
              <a:rPr lang="en-US" sz="2400" dirty="0"/>
              <a:t>To comply with the MTOW requirement from class I, the allowed structural mass is found below, and split between the remaining components, (fuse and wings).</a:t>
            </a:r>
          </a:p>
          <a:p>
            <a:endParaRPr lang="en-US" sz="2400" dirty="0"/>
          </a:p>
          <a:p>
            <a:r>
              <a:rPr lang="en-US" sz="2400" dirty="0"/>
              <a:t>This structural mass is then split 30% to Fuselage and 70% to the wings.</a:t>
            </a:r>
          </a:p>
          <a:p>
            <a:r>
              <a:rPr lang="en-US" sz="2400" dirty="0"/>
              <a:t>Of the wings mass, the amount split between the VT, HT and main wing are a function of their areas. Each mass is found by multiplying respective area with: </a:t>
            </a:r>
          </a:p>
          <a:p>
            <a:endParaRPr lang="en-US" sz="2400" dirty="0"/>
          </a:p>
        </p:txBody>
      </p:sp>
      <p:pic>
        <p:nvPicPr>
          <p:cNvPr id="5" name="Picture 4">
            <a:extLst>
              <a:ext uri="{FF2B5EF4-FFF2-40B4-BE49-F238E27FC236}">
                <a16:creationId xmlns:a16="http://schemas.microsoft.com/office/drawing/2014/main" id="{4BE556A0-2137-41E8-A70E-56AE011CC18A}"/>
              </a:ext>
            </a:extLst>
          </p:cNvPr>
          <p:cNvPicPr>
            <a:picLocks noChangeAspect="1"/>
          </p:cNvPicPr>
          <p:nvPr/>
        </p:nvPicPr>
        <p:blipFill>
          <a:blip r:embed="rId2"/>
          <a:stretch>
            <a:fillRect/>
          </a:stretch>
        </p:blipFill>
        <p:spPr>
          <a:xfrm>
            <a:off x="2217420" y="2954717"/>
            <a:ext cx="5914216" cy="401937"/>
          </a:xfrm>
          <a:prstGeom prst="rect">
            <a:avLst/>
          </a:prstGeom>
        </p:spPr>
      </p:pic>
      <p:pic>
        <p:nvPicPr>
          <p:cNvPr id="7" name="Picture 6">
            <a:extLst>
              <a:ext uri="{FF2B5EF4-FFF2-40B4-BE49-F238E27FC236}">
                <a16:creationId xmlns:a16="http://schemas.microsoft.com/office/drawing/2014/main" id="{0B7FC50F-2672-4BA1-AED8-6260357D5449}"/>
              </a:ext>
            </a:extLst>
          </p:cNvPr>
          <p:cNvPicPr>
            <a:picLocks noChangeAspect="1"/>
          </p:cNvPicPr>
          <p:nvPr/>
        </p:nvPicPr>
        <p:blipFill>
          <a:blip r:embed="rId3"/>
          <a:stretch>
            <a:fillRect/>
          </a:stretch>
        </p:blipFill>
        <p:spPr>
          <a:xfrm>
            <a:off x="4657208" y="5515044"/>
            <a:ext cx="2124354" cy="1068317"/>
          </a:xfrm>
          <a:prstGeom prst="rect">
            <a:avLst/>
          </a:prstGeom>
        </p:spPr>
      </p:pic>
    </p:spTree>
    <p:extLst>
      <p:ext uri="{BB962C8B-B14F-4D97-AF65-F5344CB8AC3E}">
        <p14:creationId xmlns:p14="http://schemas.microsoft.com/office/powerpoint/2010/main" val="346593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B176-7D8F-47B5-BCC6-5BF12CF7F6D7}"/>
              </a:ext>
            </a:extLst>
          </p:cNvPr>
          <p:cNvSpPr>
            <a:spLocks noGrp="1"/>
          </p:cNvSpPr>
          <p:nvPr>
            <p:ph type="title"/>
          </p:nvPr>
        </p:nvSpPr>
        <p:spPr/>
        <p:txBody>
          <a:bodyPr/>
          <a:lstStyle/>
          <a:p>
            <a:r>
              <a:rPr lang="en-US" dirty="0"/>
              <a:t>Component Weight Estimation</a:t>
            </a:r>
          </a:p>
        </p:txBody>
      </p:sp>
      <p:sp>
        <p:nvSpPr>
          <p:cNvPr id="3" name="Content Placeholder 2">
            <a:extLst>
              <a:ext uri="{FF2B5EF4-FFF2-40B4-BE49-F238E27FC236}">
                <a16:creationId xmlns:a16="http://schemas.microsoft.com/office/drawing/2014/main" id="{5225FCF3-5EBE-4CDD-99EA-3AD247ABADED}"/>
              </a:ext>
            </a:extLst>
          </p:cNvPr>
          <p:cNvSpPr>
            <a:spLocks noGrp="1"/>
          </p:cNvSpPr>
          <p:nvPr>
            <p:ph idx="1"/>
          </p:nvPr>
        </p:nvSpPr>
        <p:spPr>
          <a:xfrm>
            <a:off x="1763106" y="1248508"/>
            <a:ext cx="7106464" cy="4648162"/>
          </a:xfrm>
        </p:spPr>
        <p:txBody>
          <a:bodyPr/>
          <a:lstStyle/>
          <a:p>
            <a:r>
              <a:rPr lang="en-US" sz="2200" dirty="0"/>
              <a:t>To estimate the component weights, we that assume they are made from a number of carbon-fiber pre-</a:t>
            </a:r>
            <a:r>
              <a:rPr lang="en-US" sz="2200" dirty="0" err="1"/>
              <a:t>preg</a:t>
            </a:r>
            <a:r>
              <a:rPr lang="en-US" sz="2200" dirty="0"/>
              <a:t> sheets. We multiply the number of </a:t>
            </a:r>
            <a:r>
              <a:rPr lang="en-US" sz="2200" dirty="0" err="1"/>
              <a:t>plys</a:t>
            </a:r>
            <a:r>
              <a:rPr lang="en-US" sz="2200" dirty="0"/>
              <a:t> with the ply thickness, number of </a:t>
            </a:r>
            <a:r>
              <a:rPr lang="en-US" sz="2200" dirty="0" err="1"/>
              <a:t>plys</a:t>
            </a:r>
            <a:r>
              <a:rPr lang="en-US" sz="2200" dirty="0"/>
              <a:t> and surface area. This must be done after component instantiation. </a:t>
            </a:r>
          </a:p>
          <a:p>
            <a:r>
              <a:rPr lang="en-US" sz="2000" dirty="0"/>
              <a:t>The number of </a:t>
            </a:r>
            <a:r>
              <a:rPr lang="en-US" sz="2000" dirty="0" err="1"/>
              <a:t>plys</a:t>
            </a:r>
            <a:r>
              <a:rPr lang="en-US" sz="2000" dirty="0"/>
              <a:t> varies per component.</a:t>
            </a:r>
          </a:p>
          <a:p>
            <a:pPr marL="0" indent="0">
              <a:buNone/>
            </a:pPr>
            <a:r>
              <a:rPr lang="en-US" sz="1050" dirty="0">
                <a:hlinkClick r:id="rId2"/>
              </a:rPr>
              <a:t>http://www.ijera.com/papers/Vol4_issue5/Version%202/J45025355.pdf</a:t>
            </a:r>
            <a:r>
              <a:rPr lang="en-US" sz="1050" dirty="0"/>
              <a:t> </a:t>
            </a:r>
          </a:p>
          <a:p>
            <a:r>
              <a:rPr lang="en-US" sz="2000" dirty="0"/>
              <a:t>The density and thickness of the sheets were found from:</a:t>
            </a:r>
          </a:p>
          <a:p>
            <a:pPr marL="0" indent="0">
              <a:buNone/>
            </a:pPr>
            <a:r>
              <a:rPr lang="en-US" sz="1050" dirty="0">
                <a:hlinkClick r:id="rId3"/>
              </a:rPr>
              <a:t>http://www.abic.se/pdf/HexPlyM10-42200T2-CHS-3K.PDF</a:t>
            </a:r>
            <a:r>
              <a:rPr lang="en-US" sz="1050" dirty="0"/>
              <a:t> </a:t>
            </a:r>
          </a:p>
          <a:p>
            <a:endParaRPr lang="en-US" sz="1050" dirty="0"/>
          </a:p>
        </p:txBody>
      </p:sp>
      <p:pic>
        <p:nvPicPr>
          <p:cNvPr id="5" name="Picture 4">
            <a:extLst>
              <a:ext uri="{FF2B5EF4-FFF2-40B4-BE49-F238E27FC236}">
                <a16:creationId xmlns:a16="http://schemas.microsoft.com/office/drawing/2014/main" id="{6CED1E0C-DE25-4293-B4FC-4649A8782E4A}"/>
              </a:ext>
            </a:extLst>
          </p:cNvPr>
          <p:cNvPicPr>
            <a:picLocks noChangeAspect="1"/>
          </p:cNvPicPr>
          <p:nvPr/>
        </p:nvPicPr>
        <p:blipFill>
          <a:blip r:embed="rId4"/>
          <a:stretch>
            <a:fillRect/>
          </a:stretch>
        </p:blipFill>
        <p:spPr>
          <a:xfrm>
            <a:off x="4903717" y="4140680"/>
            <a:ext cx="4219713" cy="2703114"/>
          </a:xfrm>
          <a:prstGeom prst="rect">
            <a:avLst/>
          </a:prstGeom>
        </p:spPr>
      </p:pic>
    </p:spTree>
    <p:extLst>
      <p:ext uri="{BB962C8B-B14F-4D97-AF65-F5344CB8AC3E}">
        <p14:creationId xmlns:p14="http://schemas.microsoft.com/office/powerpoint/2010/main" val="158600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Wing and Power Loading:</a:t>
            </a:r>
            <a:br>
              <a:rPr lang="en-US" b="1" dirty="0"/>
            </a:br>
            <a:r>
              <a:rPr lang="en-US" sz="2800" b="1" dirty="0"/>
              <a:t>(wingpowerloading.py)</a:t>
            </a:r>
            <a:endParaRPr lang="en-US" dirty="0"/>
          </a:p>
        </p:txBody>
      </p:sp>
      <p:sp>
        <p:nvSpPr>
          <p:cNvPr id="3" name="Content Placeholder 2"/>
          <p:cNvSpPr>
            <a:spLocks noGrp="1"/>
          </p:cNvSpPr>
          <p:nvPr>
            <p:ph idx="1"/>
          </p:nvPr>
        </p:nvSpPr>
        <p:spPr/>
        <p:txBody>
          <a:bodyPr/>
          <a:lstStyle/>
          <a:p>
            <a:r>
              <a:rPr lang="en-US" sz="2400" dirty="0"/>
              <a:t>This class constructs a Wing and Thrust loading diagram and outputs a design point with assumed: </a:t>
            </a:r>
            <a:r>
              <a:rPr lang="en-US" sz="2400" dirty="0" err="1"/>
              <a:t>C_Lmax</a:t>
            </a:r>
            <a:r>
              <a:rPr lang="en-US" sz="2400" dirty="0"/>
              <a:t>, AR, e, density, CD0, stall speed, climb rate and gradient. This method is from the BSc. AE1222-II Course ADSEE I.</a:t>
            </a:r>
          </a:p>
          <a:p>
            <a:endParaRPr lang="en-US" sz="2400" dirty="0"/>
          </a:p>
          <a:p>
            <a:r>
              <a:rPr lang="en-US" dirty="0"/>
              <a:t>To size Wing Area:</a:t>
            </a:r>
          </a:p>
          <a:p>
            <a:pPr lvl="1"/>
            <a:r>
              <a:rPr lang="en-US" dirty="0"/>
              <a:t>Assumed Stall Speed &amp; C_Lmax</a:t>
            </a:r>
          </a:p>
          <a:p>
            <a:pPr lvl="1"/>
            <a:endParaRPr lang="en-US" dirty="0"/>
          </a:p>
        </p:txBody>
      </p:sp>
      <p:graphicFrame>
        <p:nvGraphicFramePr>
          <p:cNvPr id="4" name="Object 3">
            <a:extLst>
              <a:ext uri="{FF2B5EF4-FFF2-40B4-BE49-F238E27FC236}">
                <a16:creationId xmlns:a16="http://schemas.microsoft.com/office/drawing/2014/main" id="{CBD8D97B-2BB3-4E1A-993A-8ABC5B5889A4}"/>
              </a:ext>
            </a:extLst>
          </p:cNvPr>
          <p:cNvGraphicFramePr>
            <a:graphicFrameLocks noChangeAspect="1"/>
          </p:cNvGraphicFramePr>
          <p:nvPr>
            <p:extLst/>
          </p:nvPr>
        </p:nvGraphicFramePr>
        <p:xfrm>
          <a:off x="4006683" y="4803443"/>
          <a:ext cx="3739222" cy="1272374"/>
        </p:xfrm>
        <a:graphic>
          <a:graphicData uri="http://schemas.openxmlformats.org/presentationml/2006/ole">
            <mc:AlternateContent xmlns:mc="http://schemas.openxmlformats.org/markup-compatibility/2006">
              <mc:Choice xmlns:v="urn:schemas-microsoft-com:vml" Requires="v">
                <p:oleObj spid="_x0000_s11282" name="Equation" r:id="rId3" imgW="1193282" imgH="406224" progId="Equation.DSMT4">
                  <p:embed/>
                </p:oleObj>
              </mc:Choice>
              <mc:Fallback>
                <p:oleObj name="Equation" r:id="rId3" imgW="1193282" imgH="406224" progId="Equation.DSMT4">
                  <p:embed/>
                  <p:pic>
                    <p:nvPicPr>
                      <p:cNvPr id="4" name="Object 3">
                        <a:extLst>
                          <a:ext uri="{FF2B5EF4-FFF2-40B4-BE49-F238E27FC236}">
                            <a16:creationId xmlns:a16="http://schemas.microsoft.com/office/drawing/2014/main" id="{CBD8D97B-2BB3-4E1A-993A-8ABC5B5889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6683" y="4803443"/>
                        <a:ext cx="3739222" cy="127237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1111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Wing and Power Loading:</a:t>
            </a:r>
            <a:br>
              <a:rPr lang="en-US" b="1" dirty="0"/>
            </a:br>
            <a:r>
              <a:rPr lang="en-US" sz="2800" b="1" dirty="0"/>
              <a:t>(wingpowerloading.py)</a:t>
            </a:r>
            <a:endParaRPr lang="en-US" dirty="0"/>
          </a:p>
        </p:txBody>
      </p:sp>
      <p:sp>
        <p:nvSpPr>
          <p:cNvPr id="3" name="Content Placeholder 2"/>
          <p:cNvSpPr>
            <a:spLocks noGrp="1"/>
          </p:cNvSpPr>
          <p:nvPr>
            <p:ph idx="1"/>
          </p:nvPr>
        </p:nvSpPr>
        <p:spPr/>
        <p:txBody>
          <a:bodyPr/>
          <a:lstStyle/>
          <a:p>
            <a:r>
              <a:rPr lang="en-US" dirty="0"/>
              <a:t>To size Power, the rate of climb and climb gradient equations were used.</a:t>
            </a:r>
          </a:p>
          <a:p>
            <a:r>
              <a:rPr lang="en-US" dirty="0"/>
              <a:t>Requires assumed values for</a:t>
            </a:r>
          </a:p>
          <a:p>
            <a:pPr lvl="1"/>
            <a:r>
              <a:rPr lang="en-US" dirty="0"/>
              <a:t>Propeller efficiency, Oswald Efficiency, C_D0, rate of climb and climb gradient. </a:t>
            </a:r>
          </a:p>
          <a:p>
            <a:pPr lvl="1"/>
            <a:endParaRPr lang="en-US" dirty="0"/>
          </a:p>
          <a:p>
            <a:r>
              <a:rPr lang="en-US" dirty="0"/>
              <a:t>Climb Rate = c, y = W/P, S = W/S</a:t>
            </a:r>
          </a:p>
        </p:txBody>
      </p:sp>
      <p:graphicFrame>
        <p:nvGraphicFramePr>
          <p:cNvPr id="5" name="Object 3">
            <a:extLst>
              <a:ext uri="{FF2B5EF4-FFF2-40B4-BE49-F238E27FC236}">
                <a16:creationId xmlns:a16="http://schemas.microsoft.com/office/drawing/2014/main" id="{FF59DF0E-5DAA-407C-9E7A-A504017B477E}"/>
              </a:ext>
            </a:extLst>
          </p:cNvPr>
          <p:cNvGraphicFramePr>
            <a:graphicFrameLocks noChangeAspect="1"/>
          </p:cNvGraphicFramePr>
          <p:nvPr>
            <p:extLst/>
          </p:nvPr>
        </p:nvGraphicFramePr>
        <p:xfrm>
          <a:off x="3635960" y="4757395"/>
          <a:ext cx="2702696" cy="1963447"/>
        </p:xfrm>
        <a:graphic>
          <a:graphicData uri="http://schemas.openxmlformats.org/presentationml/2006/ole">
            <mc:AlternateContent xmlns:mc="http://schemas.openxmlformats.org/markup-compatibility/2006">
              <mc:Choice xmlns:v="urn:schemas-microsoft-com:vml" Requires="v">
                <p:oleObj spid="_x0000_s12306" name="Equation" r:id="rId3" imgW="1574800" imgH="1143000" progId="Equation.DSMT4">
                  <p:embed/>
                </p:oleObj>
              </mc:Choice>
              <mc:Fallback>
                <p:oleObj name="Equation" r:id="rId3" imgW="1574800" imgH="1143000" progId="Equation.DSMT4">
                  <p:embed/>
                  <p:pic>
                    <p:nvPicPr>
                      <p:cNvPr id="5" name="Object 3">
                        <a:extLst>
                          <a:ext uri="{FF2B5EF4-FFF2-40B4-BE49-F238E27FC236}">
                            <a16:creationId xmlns:a16="http://schemas.microsoft.com/office/drawing/2014/main" id="{FF59DF0E-5DAA-407C-9E7A-A504017B47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960" y="4757395"/>
                        <a:ext cx="2702696" cy="196344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013361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Wing and Power Loading Cont’d</a:t>
            </a:r>
            <a:br>
              <a:rPr lang="en-US" b="1" dirty="0"/>
            </a:br>
            <a:r>
              <a:rPr lang="en-US" sz="2800" b="1" dirty="0"/>
              <a:t>(wingpowerloading.py)</a:t>
            </a:r>
            <a:endParaRPr lang="en-US" dirty="0"/>
          </a:p>
        </p:txBody>
      </p:sp>
      <p:sp>
        <p:nvSpPr>
          <p:cNvPr id="3" name="Content Placeholder 2"/>
          <p:cNvSpPr>
            <a:spLocks noGrp="1"/>
          </p:cNvSpPr>
          <p:nvPr>
            <p:ph idx="1"/>
          </p:nvPr>
        </p:nvSpPr>
        <p:spPr/>
        <p:txBody>
          <a:bodyPr/>
          <a:lstStyle/>
          <a:p>
            <a:r>
              <a:rPr lang="en-US" dirty="0"/>
              <a:t>Climb Gradient = G, y = W/P, x = W/S</a:t>
            </a:r>
          </a:p>
        </p:txBody>
      </p:sp>
      <p:graphicFrame>
        <p:nvGraphicFramePr>
          <p:cNvPr id="6" name="Object 4">
            <a:extLst>
              <a:ext uri="{FF2B5EF4-FFF2-40B4-BE49-F238E27FC236}">
                <a16:creationId xmlns:a16="http://schemas.microsoft.com/office/drawing/2014/main" id="{6ECD6091-0C1B-4254-97A8-595C2DFD2305}"/>
              </a:ext>
            </a:extLst>
          </p:cNvPr>
          <p:cNvGraphicFramePr>
            <a:graphicFrameLocks noChangeAspect="1"/>
          </p:cNvGraphicFramePr>
          <p:nvPr>
            <p:extLst/>
          </p:nvPr>
        </p:nvGraphicFramePr>
        <p:xfrm>
          <a:off x="5233589" y="2099945"/>
          <a:ext cx="3735387" cy="1581150"/>
        </p:xfrm>
        <a:graphic>
          <a:graphicData uri="http://schemas.openxmlformats.org/presentationml/2006/ole">
            <mc:AlternateContent xmlns:mc="http://schemas.openxmlformats.org/markup-compatibility/2006">
              <mc:Choice xmlns:v="urn:schemas-microsoft-com:vml" Requires="v">
                <p:oleObj spid="_x0000_s13330" name="Equation" r:id="rId3" imgW="1651000" imgH="698500" progId="Equation.DSMT4">
                  <p:embed/>
                </p:oleObj>
              </mc:Choice>
              <mc:Fallback>
                <p:oleObj name="Equation" r:id="rId3" imgW="1651000" imgH="698500" progId="Equation.DSMT4">
                  <p:embed/>
                  <p:pic>
                    <p:nvPicPr>
                      <p:cNvPr id="6" name="Object 4">
                        <a:extLst>
                          <a:ext uri="{FF2B5EF4-FFF2-40B4-BE49-F238E27FC236}">
                            <a16:creationId xmlns:a16="http://schemas.microsoft.com/office/drawing/2014/main" id="{6ECD6091-0C1B-4254-97A8-595C2DFD23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3589" y="2099945"/>
                        <a:ext cx="3735387" cy="158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 name="Picture 7">
            <a:extLst>
              <a:ext uri="{FF2B5EF4-FFF2-40B4-BE49-F238E27FC236}">
                <a16:creationId xmlns:a16="http://schemas.microsoft.com/office/drawing/2014/main" id="{C0A28EBA-32BD-4125-A114-38EEF98657B3}"/>
              </a:ext>
            </a:extLst>
          </p:cNvPr>
          <p:cNvPicPr>
            <a:picLocks noChangeAspect="1"/>
          </p:cNvPicPr>
          <p:nvPr/>
        </p:nvPicPr>
        <p:blipFill>
          <a:blip r:embed="rId5"/>
          <a:stretch>
            <a:fillRect/>
          </a:stretch>
        </p:blipFill>
        <p:spPr>
          <a:xfrm>
            <a:off x="1663700" y="3335060"/>
            <a:ext cx="4554220" cy="3413048"/>
          </a:xfrm>
          <a:prstGeom prst="rect">
            <a:avLst/>
          </a:prstGeom>
        </p:spPr>
      </p:pic>
      <p:sp>
        <p:nvSpPr>
          <p:cNvPr id="9" name="TextBox 8">
            <a:extLst>
              <a:ext uri="{FF2B5EF4-FFF2-40B4-BE49-F238E27FC236}">
                <a16:creationId xmlns:a16="http://schemas.microsoft.com/office/drawing/2014/main" id="{008A20F1-A185-4356-AC5F-D174D16CCF0F}"/>
              </a:ext>
            </a:extLst>
          </p:cNvPr>
          <p:cNvSpPr txBox="1"/>
          <p:nvPr/>
        </p:nvSpPr>
        <p:spPr>
          <a:xfrm>
            <a:off x="6317326" y="4472970"/>
            <a:ext cx="2978517"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Output: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Wing Loading -&gt; 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Power Loading -&gt; 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For chosen design</a:t>
            </a:r>
          </a:p>
        </p:txBody>
      </p:sp>
    </p:spTree>
    <p:extLst>
      <p:ext uri="{BB962C8B-B14F-4D97-AF65-F5344CB8AC3E}">
        <p14:creationId xmlns:p14="http://schemas.microsoft.com/office/powerpoint/2010/main" val="3569188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Wing, VT and HT Shape:</a:t>
            </a:r>
            <a:br>
              <a:rPr lang="en-US" dirty="0"/>
            </a:br>
            <a:r>
              <a:rPr lang="en-US" b="1" dirty="0"/>
              <a:t> (liftingsurface.py)</a:t>
            </a:r>
            <a:endParaRPr lang="en-US" dirty="0"/>
          </a:p>
        </p:txBody>
      </p:sp>
      <p:sp>
        <p:nvSpPr>
          <p:cNvPr id="3" name="Content Placeholder 2"/>
          <p:cNvSpPr>
            <a:spLocks noGrp="1"/>
          </p:cNvSpPr>
          <p:nvPr>
            <p:ph idx="1"/>
          </p:nvPr>
        </p:nvSpPr>
        <p:spPr/>
        <p:txBody>
          <a:bodyPr/>
          <a:lstStyle/>
          <a:p>
            <a:r>
              <a:rPr lang="en-US" dirty="0"/>
              <a:t>This class makes a wing section with inputs:</a:t>
            </a:r>
          </a:p>
          <a:p>
            <a:pPr lvl="1" fontAlgn="base"/>
            <a:r>
              <a:rPr lang="en-US" dirty="0"/>
              <a:t>Wing Area (S), Aspect (AR) &amp; Taper (</a:t>
            </a:r>
            <a:r>
              <a:rPr lang="en-US" dirty="0">
                <a:latin typeface="Times New Roman" panose="02020603050405020304" pitchFamily="18" charset="0"/>
                <a:cs typeface="Times New Roman" panose="02020603050405020304" pitchFamily="18" charset="0"/>
              </a:rPr>
              <a:t>λ</a:t>
            </a:r>
            <a:r>
              <a:rPr lang="en-US" dirty="0"/>
              <a:t>) ratios, dihedral (</a:t>
            </a:r>
            <a:r>
              <a:rPr lang="el-GR" dirty="0">
                <a:latin typeface="Times New Roman" panose="02020603050405020304" pitchFamily="18" charset="0"/>
                <a:cs typeface="Times New Roman" panose="02020603050405020304" pitchFamily="18" charset="0"/>
              </a:rPr>
              <a:t>Γ</a:t>
            </a:r>
            <a:r>
              <a:rPr lang="en-US" dirty="0"/>
              <a:t>) and twist (</a:t>
            </a:r>
            <a:r>
              <a:rPr lang="el-GR" dirty="0">
                <a:latin typeface="Times New Roman" panose="02020603050405020304" pitchFamily="18" charset="0"/>
                <a:cs typeface="Times New Roman" panose="02020603050405020304" pitchFamily="18" charset="0"/>
              </a:rPr>
              <a:t>φ</a:t>
            </a:r>
            <a:r>
              <a:rPr lang="en-US" dirty="0"/>
              <a:t>) angles. The airfoil must also be specified.</a:t>
            </a:r>
          </a:p>
          <a:p>
            <a:pPr fontAlgn="base"/>
            <a:endParaRPr lang="en-US" dirty="0"/>
          </a:p>
          <a:p>
            <a:pPr fontAlgn="base"/>
            <a:r>
              <a:rPr lang="en-US" dirty="0"/>
              <a:t>See parameterization on next slide.</a:t>
            </a:r>
          </a:p>
          <a:p>
            <a:pPr fontAlgn="base"/>
            <a:r>
              <a:rPr lang="en-US" dirty="0"/>
              <a:t>These equations are from AE2111-II BSc. ADSEE II Course Wing Design Lecture II.</a:t>
            </a:r>
          </a:p>
        </p:txBody>
      </p:sp>
    </p:spTree>
    <p:extLst>
      <p:ext uri="{BB962C8B-B14F-4D97-AF65-F5344CB8AC3E}">
        <p14:creationId xmlns:p14="http://schemas.microsoft.com/office/powerpoint/2010/main" val="1512823589"/>
      </p:ext>
    </p:extLst>
  </p:cSld>
  <p:clrMapOvr>
    <a:masterClrMapping/>
  </p:clrMapOvr>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1437</TotalTime>
  <Words>2375</Words>
  <Application>Microsoft Office PowerPoint</Application>
  <PresentationFormat>On-screen Show (4:3)</PresentationFormat>
  <Paragraphs>195</Paragraphs>
  <Slides>28</Slides>
  <Notes>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6" baseType="lpstr">
      <vt:lpstr>Arial</vt:lpstr>
      <vt:lpstr>Calibri</vt:lpstr>
      <vt:lpstr>Tahoma</vt:lpstr>
      <vt:lpstr>Times New Roman</vt:lpstr>
      <vt:lpstr>Wingdings</vt:lpstr>
      <vt:lpstr>Office Theme</vt:lpstr>
      <vt:lpstr>Custom Design</vt:lpstr>
      <vt:lpstr>Equation</vt:lpstr>
      <vt:lpstr>Drone Configurator Informal Knowledge Model</vt:lpstr>
      <vt:lpstr>Class I Weight Estimation:  (weightestimator.py)</vt:lpstr>
      <vt:lpstr>Class II Weight Estimation:  (weightestimator.py) NOT USED</vt:lpstr>
      <vt:lpstr>Class II Weight Estimation Cont’d  (weightestimator.py) NOT USED</vt:lpstr>
      <vt:lpstr>Component Weight Estimation</vt:lpstr>
      <vt:lpstr>Wing and Power Loading: (wingpowerloading.py)</vt:lpstr>
      <vt:lpstr>Wing and Power Loading: (wingpowerloading.py)</vt:lpstr>
      <vt:lpstr>Wing and Power Loading Cont’d (wingpowerloading.py)</vt:lpstr>
      <vt:lpstr>Wing, VT and HT Shape:  (liftingsurface.py)</vt:lpstr>
      <vt:lpstr>Wing Parameterization (A = AR)</vt:lpstr>
      <vt:lpstr>Wing, VT and HT Shape:  (liftingsurface.py) Cont’d</vt:lpstr>
      <vt:lpstr>Wing (wing.py)</vt:lpstr>
      <vt:lpstr>HT Sizing (scissorplot.py)</vt:lpstr>
      <vt:lpstr>HT Sizing Cont’d  (scissorplot.py)</vt:lpstr>
      <vt:lpstr>HT Sizing Cont’d (Canard Not Used)  (scissorplot.py)</vt:lpstr>
      <vt:lpstr>HT Instantiation (horizontalstab.py)</vt:lpstr>
      <vt:lpstr>VT Sizing (verticalstab.py)</vt:lpstr>
      <vt:lpstr>Booms (boom.py)</vt:lpstr>
      <vt:lpstr>EOIR Payloads (eoir.py)</vt:lpstr>
      <vt:lpstr>Electronics (electronics.py), (flightcontroller.py), (speedcontroller.py)</vt:lpstr>
      <vt:lpstr>SpeedController (speedcontroller.py)</vt:lpstr>
      <vt:lpstr>Motor (motor.py)</vt:lpstr>
      <vt:lpstr>Propeller (propeller.py) (prop_data_parser.py)</vt:lpstr>
      <vt:lpstr>Lithium Polymer Battery (battery.py)</vt:lpstr>
      <vt:lpstr>Fuselage (fcone.py), (fframe.py), (mframe.py), (fuselage.py)</vt:lpstr>
      <vt:lpstr>Typical Fuselage Section</vt:lpstr>
      <vt:lpstr>Performance (performance.py)</vt:lpstr>
      <vt:lpstr>PowerPoint Presentation</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   </dc:creator>
  <cp:lastModifiedBy>Nelson Johnson</cp:lastModifiedBy>
  <cp:revision>88</cp:revision>
  <dcterms:created xsi:type="dcterms:W3CDTF">2015-07-09T11:57:30Z</dcterms:created>
  <dcterms:modified xsi:type="dcterms:W3CDTF">2018-06-18T05:20:41Z</dcterms:modified>
</cp:coreProperties>
</file>