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63" r:id="rId5"/>
    <p:sldId id="264" r:id="rId6"/>
    <p:sldId id="261" r:id="rId7"/>
    <p:sldId id="258" r:id="rId8"/>
    <p:sldId id="267" r:id="rId9"/>
    <p:sldId id="266" r:id="rId10"/>
    <p:sldId id="268" r:id="rId1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 autoAdjust="0"/>
    <p:restoredTop sz="94595" autoAdjust="0"/>
  </p:normalViewPr>
  <p:slideViewPr>
    <p:cSldViewPr>
      <p:cViewPr>
        <p:scale>
          <a:sx n="50" d="100"/>
          <a:sy n="50" d="100"/>
        </p:scale>
        <p:origin x="-1776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20" y="-96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64FC6-8674-444D-8E81-3861ACAC4B65}" type="doc">
      <dgm:prSet loTypeId="urn:microsoft.com/office/officeart/2005/8/layout/radial3" loCatId="relationship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76A6E92-8969-4C10-83B2-C6AB1665B6C2}">
      <dgm:prSet phldrT="[Text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Enterprise</a:t>
          </a:r>
          <a:endParaRPr lang="en-US" dirty="0"/>
        </a:p>
      </dgm:t>
    </dgm:pt>
    <dgm:pt modelId="{D87FEDC4-9E11-442D-967F-6E1042331563}" type="parTrans" cxnId="{FE11B785-67D9-4B3F-B6DB-4D022C436298}">
      <dgm:prSet/>
      <dgm:spPr/>
      <dgm:t>
        <a:bodyPr/>
        <a:lstStyle/>
        <a:p>
          <a:endParaRPr lang="en-US"/>
        </a:p>
      </dgm:t>
    </dgm:pt>
    <dgm:pt modelId="{3A63EC9C-5A1D-468E-BE84-946C111A4154}" type="sibTrans" cxnId="{FE11B785-67D9-4B3F-B6DB-4D022C436298}">
      <dgm:prSet/>
      <dgm:spPr/>
      <dgm:t>
        <a:bodyPr/>
        <a:lstStyle/>
        <a:p>
          <a:endParaRPr lang="en-US"/>
        </a:p>
      </dgm:t>
    </dgm:pt>
    <dgm:pt modelId="{B2FEDB22-AC5D-42A2-AD5D-D279C1DF43B1}">
      <dgm:prSet phldrT="[Text]" custT="1"/>
      <dgm:spPr/>
      <dgm:t>
        <a:bodyPr/>
        <a:lstStyle/>
        <a:p>
          <a:r>
            <a:rPr lang="en-US" sz="1600" b="1" dirty="0" smtClean="0"/>
            <a:t>Beneficiary</a:t>
          </a:r>
        </a:p>
        <a:p>
          <a:r>
            <a:rPr lang="en-US" sz="1500" dirty="0" smtClean="0"/>
            <a:t>(local models)</a:t>
          </a:r>
          <a:endParaRPr lang="en-US" sz="1500" dirty="0"/>
        </a:p>
      </dgm:t>
    </dgm:pt>
    <dgm:pt modelId="{AEA9DA11-E303-4B12-A826-4C6401D9A4BF}" type="parTrans" cxnId="{0E31A387-8B08-420E-8518-41D6B2D336F2}">
      <dgm:prSet/>
      <dgm:spPr/>
      <dgm:t>
        <a:bodyPr/>
        <a:lstStyle/>
        <a:p>
          <a:endParaRPr lang="en-US"/>
        </a:p>
      </dgm:t>
    </dgm:pt>
    <dgm:pt modelId="{4565722E-313A-4AC2-8268-B37F9184829D}" type="sibTrans" cxnId="{0E31A387-8B08-420E-8518-41D6B2D336F2}">
      <dgm:prSet/>
      <dgm:spPr/>
      <dgm:t>
        <a:bodyPr/>
        <a:lstStyle/>
        <a:p>
          <a:endParaRPr lang="en-US"/>
        </a:p>
      </dgm:t>
    </dgm:pt>
    <dgm:pt modelId="{E8E57689-100A-4B5B-9FC8-C53473290222}">
      <dgm:prSet phldrT="[Text]" custT="1"/>
      <dgm:spPr/>
      <dgm:t>
        <a:bodyPr/>
        <a:lstStyle/>
        <a:p>
          <a:r>
            <a:rPr lang="en-US" sz="1600" b="1" dirty="0" smtClean="0"/>
            <a:t>Provider</a:t>
          </a:r>
        </a:p>
        <a:p>
          <a:r>
            <a:rPr lang="en-US" sz="1500" dirty="0" smtClean="0"/>
            <a:t>(local models) </a:t>
          </a:r>
          <a:endParaRPr lang="en-US" sz="1500" dirty="0"/>
        </a:p>
      </dgm:t>
    </dgm:pt>
    <dgm:pt modelId="{D9515DF0-99F4-41A1-8C8F-E85E3A9124C7}" type="parTrans" cxnId="{CA03F62E-9D7A-41C6-9152-F89BFB8DC599}">
      <dgm:prSet/>
      <dgm:spPr/>
      <dgm:t>
        <a:bodyPr/>
        <a:lstStyle/>
        <a:p>
          <a:endParaRPr lang="en-US"/>
        </a:p>
      </dgm:t>
    </dgm:pt>
    <dgm:pt modelId="{D6D45871-F765-417B-813C-A531B3E22EB5}" type="sibTrans" cxnId="{CA03F62E-9D7A-41C6-9152-F89BFB8DC599}">
      <dgm:prSet/>
      <dgm:spPr/>
      <dgm:t>
        <a:bodyPr/>
        <a:lstStyle/>
        <a:p>
          <a:endParaRPr lang="en-US"/>
        </a:p>
      </dgm:t>
    </dgm:pt>
    <dgm:pt modelId="{9F0860AD-8619-450F-9B36-41E43344423C}">
      <dgm:prSet phldrT="[Text]" custT="1"/>
      <dgm:spPr/>
      <dgm:t>
        <a:bodyPr/>
        <a:lstStyle/>
        <a:p>
          <a:r>
            <a:rPr lang="en-US" sz="2400" b="1" dirty="0" smtClean="0"/>
            <a:t>Claim</a:t>
          </a:r>
        </a:p>
        <a:p>
          <a:r>
            <a:rPr lang="en-US" sz="1500" dirty="0" smtClean="0"/>
            <a:t>(local models)</a:t>
          </a:r>
          <a:endParaRPr lang="en-US" sz="1500" dirty="0"/>
        </a:p>
      </dgm:t>
    </dgm:pt>
    <dgm:pt modelId="{838D9F04-80F6-45F9-87FD-90D81C1921EC}" type="parTrans" cxnId="{087B449C-1E2C-4617-8A3E-B8A0F9716B17}">
      <dgm:prSet/>
      <dgm:spPr/>
      <dgm:t>
        <a:bodyPr/>
        <a:lstStyle/>
        <a:p>
          <a:endParaRPr lang="en-US"/>
        </a:p>
      </dgm:t>
    </dgm:pt>
    <dgm:pt modelId="{9AC91BB0-22DC-462A-B227-C836AFB361D3}" type="sibTrans" cxnId="{087B449C-1E2C-4617-8A3E-B8A0F9716B17}">
      <dgm:prSet/>
      <dgm:spPr/>
      <dgm:t>
        <a:bodyPr/>
        <a:lstStyle/>
        <a:p>
          <a:endParaRPr lang="en-US"/>
        </a:p>
      </dgm:t>
    </dgm:pt>
    <dgm:pt modelId="{C159DC00-8EE4-46FB-BC7C-59A8ECC9CE47}" type="pres">
      <dgm:prSet presAssocID="{F1B64FC6-8674-444D-8E81-3861ACAC4B65}" presName="composite" presStyleCnt="0">
        <dgm:presLayoutVars>
          <dgm:chMax val="1"/>
          <dgm:dir/>
          <dgm:resizeHandles val="exact"/>
        </dgm:presLayoutVars>
      </dgm:prSet>
      <dgm:spPr/>
    </dgm:pt>
    <dgm:pt modelId="{E13E1313-3368-4A21-A807-2F0FA1BEF8A2}" type="pres">
      <dgm:prSet presAssocID="{F1B64FC6-8674-444D-8E81-3861ACAC4B65}" presName="radial" presStyleCnt="0">
        <dgm:presLayoutVars>
          <dgm:animLvl val="ctr"/>
        </dgm:presLayoutVars>
      </dgm:prSet>
      <dgm:spPr/>
    </dgm:pt>
    <dgm:pt modelId="{89D7A649-3329-4096-A189-54626752EE6E}" type="pres">
      <dgm:prSet presAssocID="{E76A6E92-8969-4C10-83B2-C6AB1665B6C2}" presName="centerShape" presStyleLbl="vennNode1" presStyleIdx="0" presStyleCnt="4" custScaleX="48021" custScaleY="48417"/>
      <dgm:spPr/>
      <dgm:t>
        <a:bodyPr/>
        <a:lstStyle/>
        <a:p>
          <a:endParaRPr lang="en-US"/>
        </a:p>
      </dgm:t>
    </dgm:pt>
    <dgm:pt modelId="{6F1DFFC8-FEEC-42B1-81B5-FA31EFAD70BA}" type="pres">
      <dgm:prSet presAssocID="{B2FEDB22-AC5D-42A2-AD5D-D279C1DF43B1}" presName="node" presStyleLbl="vennNode1" presStyleIdx="1" presStyleCnt="4" custScaleX="144196" custScaleY="136628" custRadScaleRad="66341" custRadScaleInc="-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B075D-314A-4C19-88F7-02992D9C2A4D}" type="pres">
      <dgm:prSet presAssocID="{E8E57689-100A-4B5B-9FC8-C53473290222}" presName="node" presStyleLbl="vennNode1" presStyleIdx="2" presStyleCnt="4" custScaleX="144196" custScaleY="136628" custRadScaleRad="74556" custRadScaleInc="-290">
        <dgm:presLayoutVars>
          <dgm:bulletEnabled val="1"/>
        </dgm:presLayoutVars>
      </dgm:prSet>
      <dgm:spPr/>
    </dgm:pt>
    <dgm:pt modelId="{1F17584C-91AF-46E0-B218-AA3D1738A880}" type="pres">
      <dgm:prSet presAssocID="{9F0860AD-8619-450F-9B36-41E43344423C}" presName="node" presStyleLbl="vennNode1" presStyleIdx="3" presStyleCnt="4" custScaleX="144196" custScaleY="136628" custRadScaleRad="76112" custRadScaleInc="844">
        <dgm:presLayoutVars>
          <dgm:bulletEnabled val="1"/>
        </dgm:presLayoutVars>
      </dgm:prSet>
      <dgm:spPr/>
    </dgm:pt>
  </dgm:ptLst>
  <dgm:cxnLst>
    <dgm:cxn modelId="{EB6882DB-F587-45E3-A022-0DE60615CAC6}" type="presOf" srcId="{9F0860AD-8619-450F-9B36-41E43344423C}" destId="{1F17584C-91AF-46E0-B218-AA3D1738A880}" srcOrd="0" destOrd="0" presId="urn:microsoft.com/office/officeart/2005/8/layout/radial3"/>
    <dgm:cxn modelId="{E6934861-07CC-43FF-99D3-339B44F906F8}" type="presOf" srcId="{E76A6E92-8969-4C10-83B2-C6AB1665B6C2}" destId="{89D7A649-3329-4096-A189-54626752EE6E}" srcOrd="0" destOrd="0" presId="urn:microsoft.com/office/officeart/2005/8/layout/radial3"/>
    <dgm:cxn modelId="{087B449C-1E2C-4617-8A3E-B8A0F9716B17}" srcId="{E76A6E92-8969-4C10-83B2-C6AB1665B6C2}" destId="{9F0860AD-8619-450F-9B36-41E43344423C}" srcOrd="2" destOrd="0" parTransId="{838D9F04-80F6-45F9-87FD-90D81C1921EC}" sibTransId="{9AC91BB0-22DC-462A-B227-C836AFB361D3}"/>
    <dgm:cxn modelId="{07EC8FFF-A960-46E4-AA79-D4B16FD2E261}" type="presOf" srcId="{E8E57689-100A-4B5B-9FC8-C53473290222}" destId="{5CEB075D-314A-4C19-88F7-02992D9C2A4D}" srcOrd="0" destOrd="0" presId="urn:microsoft.com/office/officeart/2005/8/layout/radial3"/>
    <dgm:cxn modelId="{CA03F62E-9D7A-41C6-9152-F89BFB8DC599}" srcId="{E76A6E92-8969-4C10-83B2-C6AB1665B6C2}" destId="{E8E57689-100A-4B5B-9FC8-C53473290222}" srcOrd="1" destOrd="0" parTransId="{D9515DF0-99F4-41A1-8C8F-E85E3A9124C7}" sibTransId="{D6D45871-F765-417B-813C-A531B3E22EB5}"/>
    <dgm:cxn modelId="{FE11B785-67D9-4B3F-B6DB-4D022C436298}" srcId="{F1B64FC6-8674-444D-8E81-3861ACAC4B65}" destId="{E76A6E92-8969-4C10-83B2-C6AB1665B6C2}" srcOrd="0" destOrd="0" parTransId="{D87FEDC4-9E11-442D-967F-6E1042331563}" sibTransId="{3A63EC9C-5A1D-468E-BE84-946C111A4154}"/>
    <dgm:cxn modelId="{0F531ACF-C9EF-44AA-B763-E39F7C5D9CD6}" type="presOf" srcId="{F1B64FC6-8674-444D-8E81-3861ACAC4B65}" destId="{C159DC00-8EE4-46FB-BC7C-59A8ECC9CE47}" srcOrd="0" destOrd="0" presId="urn:microsoft.com/office/officeart/2005/8/layout/radial3"/>
    <dgm:cxn modelId="{C739B8C8-D9A2-44BA-9BCC-F9FF664A8705}" type="presOf" srcId="{B2FEDB22-AC5D-42A2-AD5D-D279C1DF43B1}" destId="{6F1DFFC8-FEEC-42B1-81B5-FA31EFAD70BA}" srcOrd="0" destOrd="0" presId="urn:microsoft.com/office/officeart/2005/8/layout/radial3"/>
    <dgm:cxn modelId="{0E31A387-8B08-420E-8518-41D6B2D336F2}" srcId="{E76A6E92-8969-4C10-83B2-C6AB1665B6C2}" destId="{B2FEDB22-AC5D-42A2-AD5D-D279C1DF43B1}" srcOrd="0" destOrd="0" parTransId="{AEA9DA11-E303-4B12-A826-4C6401D9A4BF}" sibTransId="{4565722E-313A-4AC2-8268-B37F9184829D}"/>
    <dgm:cxn modelId="{89F9CB2F-435B-4BD0-B807-C6B5961EF8B9}" type="presParOf" srcId="{C159DC00-8EE4-46FB-BC7C-59A8ECC9CE47}" destId="{E13E1313-3368-4A21-A807-2F0FA1BEF8A2}" srcOrd="0" destOrd="0" presId="urn:microsoft.com/office/officeart/2005/8/layout/radial3"/>
    <dgm:cxn modelId="{9374BDEC-98DD-4854-83EC-9ACBEA96D38F}" type="presParOf" srcId="{E13E1313-3368-4A21-A807-2F0FA1BEF8A2}" destId="{89D7A649-3329-4096-A189-54626752EE6E}" srcOrd="0" destOrd="0" presId="urn:microsoft.com/office/officeart/2005/8/layout/radial3"/>
    <dgm:cxn modelId="{AFE70DA6-D44C-415C-BEC3-0991584E8102}" type="presParOf" srcId="{E13E1313-3368-4A21-A807-2F0FA1BEF8A2}" destId="{6F1DFFC8-FEEC-42B1-81B5-FA31EFAD70BA}" srcOrd="1" destOrd="0" presId="urn:microsoft.com/office/officeart/2005/8/layout/radial3"/>
    <dgm:cxn modelId="{5FE68024-704D-4E48-B462-159947966985}" type="presParOf" srcId="{E13E1313-3368-4A21-A807-2F0FA1BEF8A2}" destId="{5CEB075D-314A-4C19-88F7-02992D9C2A4D}" srcOrd="2" destOrd="0" presId="urn:microsoft.com/office/officeart/2005/8/layout/radial3"/>
    <dgm:cxn modelId="{DDAB76BF-22B0-4F72-BDF4-544C5A1B8B76}" type="presParOf" srcId="{E13E1313-3368-4A21-A807-2F0FA1BEF8A2}" destId="{1F17584C-91AF-46E0-B218-AA3D1738A880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4FC71-8A52-4634-9A44-5A23FE59E2CA}" type="doc">
      <dgm:prSet loTypeId="urn:microsoft.com/office/officeart/2005/8/layout/chevron2" loCatId="process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A5992C4-88BE-4528-A658-6398EBCCB989}">
      <dgm:prSet phldrT="[Text]"/>
      <dgm:spPr/>
      <dgm:t>
        <a:bodyPr/>
        <a:lstStyle/>
        <a:p>
          <a:r>
            <a:rPr lang="en-US" dirty="0" smtClean="0"/>
            <a:t>1990’s</a:t>
          </a:r>
          <a:endParaRPr lang="en-US" dirty="0"/>
        </a:p>
      </dgm:t>
    </dgm:pt>
    <dgm:pt modelId="{9EEB4BB2-1105-47D8-90B1-62B07E666A18}" type="parTrans" cxnId="{3B9BF5F5-82D2-431D-8EF1-036CBDA688B2}">
      <dgm:prSet/>
      <dgm:spPr/>
      <dgm:t>
        <a:bodyPr/>
        <a:lstStyle/>
        <a:p>
          <a:endParaRPr lang="en-US"/>
        </a:p>
      </dgm:t>
    </dgm:pt>
    <dgm:pt modelId="{04D75EEC-CDE6-4EDB-8AF4-3163CCC49DDF}" type="sibTrans" cxnId="{3B9BF5F5-82D2-431D-8EF1-036CBDA688B2}">
      <dgm:prSet/>
      <dgm:spPr/>
      <dgm:t>
        <a:bodyPr/>
        <a:lstStyle/>
        <a:p>
          <a:endParaRPr lang="en-US"/>
        </a:p>
      </dgm:t>
    </dgm:pt>
    <dgm:pt modelId="{7A2D69B0-83B6-47F5-B256-3C59722E136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3">
                <a:tint val="73000"/>
                <a:satMod val="150000"/>
              </a:schemeClr>
            </a:gs>
            <a:gs pos="25000">
              <a:schemeClr val="accent3">
                <a:tint val="96000"/>
                <a:shade val="80000"/>
                <a:satMod val="105000"/>
              </a:schemeClr>
            </a:gs>
            <a:gs pos="38000">
              <a:schemeClr val="accent3">
                <a:tint val="96000"/>
                <a:shade val="59000"/>
                <a:satMod val="120000"/>
              </a:schemeClr>
            </a:gs>
            <a:gs pos="55000">
              <a:schemeClr val="accent3">
                <a:shade val="57000"/>
                <a:satMod val="120000"/>
              </a:schemeClr>
            </a:gs>
            <a:gs pos="80000">
              <a:schemeClr val="accent3">
                <a:shade val="56000"/>
                <a:satMod val="145000"/>
              </a:schemeClr>
            </a:gs>
            <a:gs pos="88000">
              <a:schemeClr val="accent3">
                <a:shade val="63000"/>
                <a:satMod val="160000"/>
              </a:schemeClr>
            </a:gs>
            <a:gs pos="100000">
              <a:schemeClr val="accent3">
                <a:tint val="99555"/>
                <a:satMod val="155000"/>
              </a:schemeClr>
            </a:gs>
          </a:gsLst>
          <a:lin ang="10800000" scaled="1"/>
          <a:tileRect/>
        </a:gradFill>
        <a:ln/>
      </dgm:spPr>
      <dgm:t>
        <a:bodyPr/>
        <a:lstStyle/>
        <a:p>
          <a:r>
            <a:rPr lang="en-US" dirty="0" smtClean="0"/>
            <a:t>Logical Enterprise Data Model</a:t>
          </a:r>
          <a:endParaRPr lang="en-US" dirty="0"/>
        </a:p>
      </dgm:t>
    </dgm:pt>
    <dgm:pt modelId="{FD3E30B0-C8A1-4939-91BE-E57CD0230873}" type="parTrans" cxnId="{5049F93B-637D-4B27-A02C-91EB952379A1}">
      <dgm:prSet/>
      <dgm:spPr/>
      <dgm:t>
        <a:bodyPr/>
        <a:lstStyle/>
        <a:p>
          <a:endParaRPr lang="en-US"/>
        </a:p>
      </dgm:t>
    </dgm:pt>
    <dgm:pt modelId="{34DB4B09-6123-435A-8807-A8BDDFE3B7A5}" type="sibTrans" cxnId="{5049F93B-637D-4B27-A02C-91EB952379A1}">
      <dgm:prSet/>
      <dgm:spPr/>
      <dgm:t>
        <a:bodyPr/>
        <a:lstStyle/>
        <a:p>
          <a:endParaRPr lang="en-US"/>
        </a:p>
      </dgm:t>
    </dgm:pt>
    <dgm:pt modelId="{47561824-5601-4293-A730-67168DE0444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3">
                <a:tint val="73000"/>
                <a:satMod val="150000"/>
              </a:schemeClr>
            </a:gs>
            <a:gs pos="25000">
              <a:schemeClr val="accent3">
                <a:tint val="96000"/>
                <a:shade val="80000"/>
                <a:satMod val="105000"/>
              </a:schemeClr>
            </a:gs>
            <a:gs pos="38000">
              <a:schemeClr val="accent3">
                <a:tint val="96000"/>
                <a:shade val="59000"/>
                <a:satMod val="120000"/>
              </a:schemeClr>
            </a:gs>
            <a:gs pos="55000">
              <a:schemeClr val="accent3">
                <a:shade val="57000"/>
                <a:satMod val="120000"/>
              </a:schemeClr>
            </a:gs>
            <a:gs pos="80000">
              <a:schemeClr val="accent3">
                <a:shade val="56000"/>
                <a:satMod val="145000"/>
              </a:schemeClr>
            </a:gs>
            <a:gs pos="88000">
              <a:schemeClr val="accent3">
                <a:shade val="63000"/>
                <a:satMod val="160000"/>
              </a:schemeClr>
            </a:gs>
            <a:gs pos="100000">
              <a:schemeClr val="accent3">
                <a:tint val="99555"/>
                <a:satMod val="155000"/>
              </a:schemeClr>
            </a:gs>
          </a:gsLst>
          <a:lin ang="10800000" scaled="1"/>
          <a:tileRect/>
        </a:gradFill>
        <a:ln/>
      </dgm:spPr>
      <dgm:t>
        <a:bodyPr/>
        <a:lstStyle/>
        <a:p>
          <a:r>
            <a:rPr lang="en-US" dirty="0" smtClean="0"/>
            <a:t>Entity Relationship Model (</a:t>
          </a:r>
          <a:r>
            <a:rPr lang="en-US" dirty="0" err="1" smtClean="0"/>
            <a:t>ERwin</a:t>
          </a:r>
          <a:r>
            <a:rPr lang="en-US" dirty="0" smtClean="0"/>
            <a:t>)</a:t>
          </a:r>
          <a:endParaRPr lang="en-US" dirty="0"/>
        </a:p>
      </dgm:t>
    </dgm:pt>
    <dgm:pt modelId="{A7CBDD8F-647E-4B08-9248-EA6D534FA68C}" type="parTrans" cxnId="{3D96F5BA-DA7C-417D-A163-BA2DCF75F914}">
      <dgm:prSet/>
      <dgm:spPr/>
      <dgm:t>
        <a:bodyPr/>
        <a:lstStyle/>
        <a:p>
          <a:endParaRPr lang="en-US"/>
        </a:p>
      </dgm:t>
    </dgm:pt>
    <dgm:pt modelId="{860DFD2A-38E7-48AE-97AD-1CA8BD16FEB4}" type="sibTrans" cxnId="{3D96F5BA-DA7C-417D-A163-BA2DCF75F914}">
      <dgm:prSet/>
      <dgm:spPr/>
      <dgm:t>
        <a:bodyPr/>
        <a:lstStyle/>
        <a:p>
          <a:endParaRPr lang="en-US"/>
        </a:p>
      </dgm:t>
    </dgm:pt>
    <dgm:pt modelId="{3389BCA6-B2C4-42E8-B102-A0448A9D70D7}">
      <dgm:prSet phldrT="[Text]"/>
      <dgm:spPr/>
      <dgm:t>
        <a:bodyPr/>
        <a:lstStyle/>
        <a:p>
          <a:r>
            <a:rPr lang="en-US" dirty="0" smtClean="0"/>
            <a:t>Early </a:t>
          </a:r>
        </a:p>
        <a:p>
          <a:r>
            <a:rPr lang="en-US" dirty="0" smtClean="0"/>
            <a:t>2000’s</a:t>
          </a:r>
          <a:endParaRPr lang="en-US" dirty="0"/>
        </a:p>
      </dgm:t>
    </dgm:pt>
    <dgm:pt modelId="{F6072C67-C9A4-4C77-BB67-1B6ED0529DDB}" type="parTrans" cxnId="{27F05320-94C1-47C1-A1B4-9373942A321F}">
      <dgm:prSet/>
      <dgm:spPr/>
      <dgm:t>
        <a:bodyPr/>
        <a:lstStyle/>
        <a:p>
          <a:endParaRPr lang="en-US"/>
        </a:p>
      </dgm:t>
    </dgm:pt>
    <dgm:pt modelId="{743D0195-6140-4DDC-B124-755E966C58FD}" type="sibTrans" cxnId="{27F05320-94C1-47C1-A1B4-9373942A321F}">
      <dgm:prSet/>
      <dgm:spPr/>
      <dgm:t>
        <a:bodyPr/>
        <a:lstStyle/>
        <a:p>
          <a:endParaRPr lang="en-US"/>
        </a:p>
      </dgm:t>
    </dgm:pt>
    <dgm:pt modelId="{BD22F88B-7263-42AC-9FAE-05BA48E76DFB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High-level Information Model</a:t>
          </a:r>
          <a:endParaRPr lang="en-US" dirty="0"/>
        </a:p>
      </dgm:t>
    </dgm:pt>
    <dgm:pt modelId="{FC6DCA09-BE30-467C-9460-CE0F42A5DE32}" type="parTrans" cxnId="{C1198795-3155-49D1-8F88-F49CE820DFF1}">
      <dgm:prSet/>
      <dgm:spPr/>
      <dgm:t>
        <a:bodyPr/>
        <a:lstStyle/>
        <a:p>
          <a:endParaRPr lang="en-US"/>
        </a:p>
      </dgm:t>
    </dgm:pt>
    <dgm:pt modelId="{FD593737-5282-4CFA-93A1-2BC8E9028F10}" type="sibTrans" cxnId="{C1198795-3155-49D1-8F88-F49CE820DFF1}">
      <dgm:prSet/>
      <dgm:spPr/>
      <dgm:t>
        <a:bodyPr/>
        <a:lstStyle/>
        <a:p>
          <a:endParaRPr lang="en-US"/>
        </a:p>
      </dgm:t>
    </dgm:pt>
    <dgm:pt modelId="{81A36034-4FB6-4205-9EEF-E64756687179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UML Class Diagram (Rational Rose)</a:t>
          </a:r>
          <a:endParaRPr lang="en-US" dirty="0"/>
        </a:p>
      </dgm:t>
    </dgm:pt>
    <dgm:pt modelId="{4EFA83BD-BC65-45D2-B727-B4D447B943FF}" type="parTrans" cxnId="{3A395FAF-A551-44A2-8755-897FB7AE0F28}">
      <dgm:prSet/>
      <dgm:spPr/>
      <dgm:t>
        <a:bodyPr/>
        <a:lstStyle/>
        <a:p>
          <a:endParaRPr lang="en-US"/>
        </a:p>
      </dgm:t>
    </dgm:pt>
    <dgm:pt modelId="{F193F11A-2BBE-433C-9795-86107CA59A5F}" type="sibTrans" cxnId="{3A395FAF-A551-44A2-8755-897FB7AE0F28}">
      <dgm:prSet/>
      <dgm:spPr/>
      <dgm:t>
        <a:bodyPr/>
        <a:lstStyle/>
        <a:p>
          <a:endParaRPr lang="en-US"/>
        </a:p>
      </dgm:t>
    </dgm:pt>
    <dgm:pt modelId="{85B725DC-0364-4B05-86C1-8AD33F9BFAB6}">
      <dgm:prSet phldrT="[Text]"/>
      <dgm:spPr/>
      <dgm:t>
        <a:bodyPr/>
        <a:lstStyle/>
        <a:p>
          <a:r>
            <a:rPr lang="en-US" dirty="0" smtClean="0"/>
            <a:t>Today</a:t>
          </a:r>
          <a:endParaRPr lang="en-US" dirty="0"/>
        </a:p>
      </dgm:t>
    </dgm:pt>
    <dgm:pt modelId="{4196FA2D-AB32-452D-8EB5-7327D81FCF82}" type="parTrans" cxnId="{EE25C05B-1F9E-4D68-96A3-ABD948AAB394}">
      <dgm:prSet/>
      <dgm:spPr/>
      <dgm:t>
        <a:bodyPr/>
        <a:lstStyle/>
        <a:p>
          <a:endParaRPr lang="en-US"/>
        </a:p>
      </dgm:t>
    </dgm:pt>
    <dgm:pt modelId="{539792CE-4C06-4A2A-AE3E-D73EDD8EE365}" type="sibTrans" cxnId="{EE25C05B-1F9E-4D68-96A3-ABD948AAB394}">
      <dgm:prSet/>
      <dgm:spPr/>
      <dgm:t>
        <a:bodyPr/>
        <a:lstStyle/>
        <a:p>
          <a:endParaRPr lang="en-US"/>
        </a:p>
      </dgm:t>
    </dgm:pt>
    <dgm:pt modelId="{75181DCA-2F05-4E4C-AE70-9B641F78278E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Conceptual Data Model</a:t>
          </a:r>
          <a:endParaRPr lang="en-US" dirty="0"/>
        </a:p>
      </dgm:t>
    </dgm:pt>
    <dgm:pt modelId="{0E7D70EB-239E-4ED3-8885-B70AEB351C2C}" type="parTrans" cxnId="{93F78DB9-69DD-49E3-96FF-00D193DCEA43}">
      <dgm:prSet/>
      <dgm:spPr/>
      <dgm:t>
        <a:bodyPr/>
        <a:lstStyle/>
        <a:p>
          <a:endParaRPr lang="en-US"/>
        </a:p>
      </dgm:t>
    </dgm:pt>
    <dgm:pt modelId="{B4A8D820-9B40-473F-9D7A-CD14340079A9}" type="sibTrans" cxnId="{93F78DB9-69DD-49E3-96FF-00D193DCEA43}">
      <dgm:prSet/>
      <dgm:spPr/>
      <dgm:t>
        <a:bodyPr/>
        <a:lstStyle/>
        <a:p>
          <a:endParaRPr lang="en-US"/>
        </a:p>
      </dgm:t>
    </dgm:pt>
    <dgm:pt modelId="{36A87DCC-DB45-4878-B2A1-6AE413F8954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Harmonizing Historic and Project-level Models</a:t>
          </a:r>
          <a:endParaRPr lang="en-US" dirty="0"/>
        </a:p>
      </dgm:t>
    </dgm:pt>
    <dgm:pt modelId="{6FD75A96-4ABC-497B-AB6D-3D60D2FDE415}" type="parTrans" cxnId="{0D3D0827-C476-4A13-B8C9-381CBF7C90F3}">
      <dgm:prSet/>
      <dgm:spPr/>
      <dgm:t>
        <a:bodyPr/>
        <a:lstStyle/>
        <a:p>
          <a:endParaRPr lang="en-US"/>
        </a:p>
      </dgm:t>
    </dgm:pt>
    <dgm:pt modelId="{6557FDF9-D8AC-4E76-B570-E6BC6066C9D0}" type="sibTrans" cxnId="{0D3D0827-C476-4A13-B8C9-381CBF7C90F3}">
      <dgm:prSet/>
      <dgm:spPr/>
      <dgm:t>
        <a:bodyPr/>
        <a:lstStyle/>
        <a:p>
          <a:endParaRPr lang="en-US"/>
        </a:p>
      </dgm:t>
    </dgm:pt>
    <dgm:pt modelId="{89E3F410-26D2-4CEB-9B76-D548CAF41CA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3">
                <a:tint val="73000"/>
                <a:satMod val="150000"/>
              </a:schemeClr>
            </a:gs>
            <a:gs pos="25000">
              <a:schemeClr val="accent3">
                <a:tint val="96000"/>
                <a:shade val="80000"/>
                <a:satMod val="105000"/>
              </a:schemeClr>
            </a:gs>
            <a:gs pos="38000">
              <a:schemeClr val="accent3">
                <a:tint val="96000"/>
                <a:shade val="59000"/>
                <a:satMod val="120000"/>
              </a:schemeClr>
            </a:gs>
            <a:gs pos="55000">
              <a:schemeClr val="accent3">
                <a:shade val="57000"/>
                <a:satMod val="120000"/>
              </a:schemeClr>
            </a:gs>
            <a:gs pos="80000">
              <a:schemeClr val="accent3">
                <a:shade val="56000"/>
                <a:satMod val="145000"/>
              </a:schemeClr>
            </a:gs>
            <a:gs pos="88000">
              <a:schemeClr val="accent3">
                <a:shade val="63000"/>
                <a:satMod val="160000"/>
              </a:schemeClr>
            </a:gs>
            <a:gs pos="100000">
              <a:schemeClr val="accent3">
                <a:tint val="99555"/>
                <a:satMod val="155000"/>
              </a:schemeClr>
            </a:gs>
          </a:gsLst>
          <a:lin ang="10800000" scaled="1"/>
          <a:tileRect/>
        </a:gradFill>
        <a:ln/>
      </dgm:spPr>
      <dgm:t>
        <a:bodyPr/>
        <a:lstStyle/>
        <a:p>
          <a:r>
            <a:rPr lang="en-US" dirty="0" smtClean="0"/>
            <a:t>Integrated Application Models</a:t>
          </a:r>
          <a:endParaRPr lang="en-US" dirty="0"/>
        </a:p>
      </dgm:t>
    </dgm:pt>
    <dgm:pt modelId="{3F2CC314-82F8-4737-9826-13EF2CE32377}" type="parTrans" cxnId="{9CF2039D-821C-4771-A8B5-A08534BB2B69}">
      <dgm:prSet/>
      <dgm:spPr/>
      <dgm:t>
        <a:bodyPr/>
        <a:lstStyle/>
        <a:p>
          <a:endParaRPr lang="en-US"/>
        </a:p>
      </dgm:t>
    </dgm:pt>
    <dgm:pt modelId="{04D980AD-F3FE-4942-BA0C-095AF8A816A9}" type="sibTrans" cxnId="{9CF2039D-821C-4771-A8B5-A08534BB2B69}">
      <dgm:prSet/>
      <dgm:spPr/>
      <dgm:t>
        <a:bodyPr/>
        <a:lstStyle/>
        <a:p>
          <a:endParaRPr lang="en-US"/>
        </a:p>
      </dgm:t>
    </dgm:pt>
    <dgm:pt modelId="{768ED238-3BE2-4325-A797-36D4E5983A4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Influenced by early HL7 and Universal Modeling Concepts </a:t>
          </a:r>
          <a:endParaRPr lang="en-US" dirty="0"/>
        </a:p>
      </dgm:t>
    </dgm:pt>
    <dgm:pt modelId="{FBD0CDEF-594C-452B-8E06-53235D257731}" type="parTrans" cxnId="{1D4970E7-B8B1-47AD-B66A-BB2E05315510}">
      <dgm:prSet/>
      <dgm:spPr/>
      <dgm:t>
        <a:bodyPr/>
        <a:lstStyle/>
        <a:p>
          <a:endParaRPr lang="en-US"/>
        </a:p>
      </dgm:t>
    </dgm:pt>
    <dgm:pt modelId="{142F7F35-E50C-4619-954D-0BA5616B9AFC}" type="sibTrans" cxnId="{1D4970E7-B8B1-47AD-B66A-BB2E05315510}">
      <dgm:prSet/>
      <dgm:spPr/>
      <dgm:t>
        <a:bodyPr/>
        <a:lstStyle/>
        <a:p>
          <a:endParaRPr lang="en-US"/>
        </a:p>
      </dgm:t>
    </dgm:pt>
    <dgm:pt modelId="{E78C31D3-49ED-4E44-BADB-39A6682C53B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Object Role Model (Visio . . .  </a:t>
          </a:r>
          <a:r>
            <a:rPr lang="en-US" dirty="0" err="1" smtClean="0"/>
            <a:t>Troux</a:t>
          </a:r>
          <a:r>
            <a:rPr lang="en-US" dirty="0" smtClean="0"/>
            <a:t>?)</a:t>
          </a:r>
          <a:endParaRPr lang="en-US" dirty="0"/>
        </a:p>
      </dgm:t>
    </dgm:pt>
    <dgm:pt modelId="{788B250E-9F5C-4734-98DE-FE75674FD425}" type="parTrans" cxnId="{63F36C21-C695-46B3-9C6E-87D0DE2A120C}">
      <dgm:prSet/>
      <dgm:spPr/>
      <dgm:t>
        <a:bodyPr/>
        <a:lstStyle/>
        <a:p>
          <a:endParaRPr lang="en-US"/>
        </a:p>
      </dgm:t>
    </dgm:pt>
    <dgm:pt modelId="{7318AFCF-F406-406F-86AB-FC1C92CC8BAE}" type="sibTrans" cxnId="{63F36C21-C695-46B3-9C6E-87D0DE2A120C}">
      <dgm:prSet/>
      <dgm:spPr/>
      <dgm:t>
        <a:bodyPr/>
        <a:lstStyle/>
        <a:p>
          <a:endParaRPr lang="en-US"/>
        </a:p>
      </dgm:t>
    </dgm:pt>
    <dgm:pt modelId="{5BE96B5F-34C7-4B7A-A332-B1008894520C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/>
            <a:t>Leveraging BPM Efforts to Harvest Information Exchange Packages</a:t>
          </a:r>
          <a:endParaRPr lang="en-US" dirty="0"/>
        </a:p>
      </dgm:t>
    </dgm:pt>
    <dgm:pt modelId="{46CC6CB1-237B-4BDD-9AD1-3AA24B86A7A9}" type="parTrans" cxnId="{40226A4C-62B1-42C1-8AA9-AFCDC5ABEB54}">
      <dgm:prSet/>
      <dgm:spPr/>
      <dgm:t>
        <a:bodyPr/>
        <a:lstStyle/>
        <a:p>
          <a:endParaRPr lang="en-US"/>
        </a:p>
      </dgm:t>
    </dgm:pt>
    <dgm:pt modelId="{9620AC06-C046-4131-B738-91AA4441835B}" type="sibTrans" cxnId="{40226A4C-62B1-42C1-8AA9-AFCDC5ABEB54}">
      <dgm:prSet/>
      <dgm:spPr/>
      <dgm:t>
        <a:bodyPr/>
        <a:lstStyle/>
        <a:p>
          <a:endParaRPr lang="en-US"/>
        </a:p>
      </dgm:t>
    </dgm:pt>
    <dgm:pt modelId="{99A24934-7E26-4DA4-B36C-50E7CEC721F7}" type="pres">
      <dgm:prSet presAssocID="{8464FC71-8A52-4634-9A44-5A23FE59E2C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076825-8256-4028-A81F-B7B900384BAB}" type="pres">
      <dgm:prSet presAssocID="{BA5992C4-88BE-4528-A658-6398EBCCB989}" presName="composite" presStyleCnt="0"/>
      <dgm:spPr/>
    </dgm:pt>
    <dgm:pt modelId="{71EFDA1B-62D5-4D1A-A614-8AD9C7849845}" type="pres">
      <dgm:prSet presAssocID="{BA5992C4-88BE-4528-A658-6398EBCCB98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DACE4-2393-41F6-AC9C-06B49314AE8D}" type="pres">
      <dgm:prSet presAssocID="{BA5992C4-88BE-4528-A658-6398EBCCB98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A35C5-68A2-458A-AB31-D6B7BE36F208}" type="pres">
      <dgm:prSet presAssocID="{04D75EEC-CDE6-4EDB-8AF4-3163CCC49DDF}" presName="sp" presStyleCnt="0"/>
      <dgm:spPr/>
    </dgm:pt>
    <dgm:pt modelId="{898E3216-286E-484C-BE57-5C3DCB725777}" type="pres">
      <dgm:prSet presAssocID="{3389BCA6-B2C4-42E8-B102-A0448A9D70D7}" presName="composite" presStyleCnt="0"/>
      <dgm:spPr/>
    </dgm:pt>
    <dgm:pt modelId="{3F5D8823-D8FC-412F-ABB6-08C5B3D31C3B}" type="pres">
      <dgm:prSet presAssocID="{3389BCA6-B2C4-42E8-B102-A0448A9D70D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D2656-F446-4042-8789-41248C10736F}" type="pres">
      <dgm:prSet presAssocID="{3389BCA6-B2C4-42E8-B102-A0448A9D70D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9005FB-AED9-41AE-9493-D5C536D62756}" type="pres">
      <dgm:prSet presAssocID="{743D0195-6140-4DDC-B124-755E966C58FD}" presName="sp" presStyleCnt="0"/>
      <dgm:spPr/>
    </dgm:pt>
    <dgm:pt modelId="{5259262E-8375-4F40-AB45-751FE8B42BFD}" type="pres">
      <dgm:prSet presAssocID="{85B725DC-0364-4B05-86C1-8AD33F9BFAB6}" presName="composite" presStyleCnt="0"/>
      <dgm:spPr/>
    </dgm:pt>
    <dgm:pt modelId="{863BB889-FA1C-450D-A7FE-1B1708E06D90}" type="pres">
      <dgm:prSet presAssocID="{85B725DC-0364-4B05-86C1-8AD33F9BFAB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97C7A-BCC3-4DF0-81AD-D0CB493CB780}" type="pres">
      <dgm:prSet presAssocID="{85B725DC-0364-4B05-86C1-8AD33F9BFAB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CADC15-57F3-4694-AA35-0C1109D12A00}" type="presOf" srcId="{7A2D69B0-83B6-47F5-B256-3C59722E1369}" destId="{68BDACE4-2393-41F6-AC9C-06B49314AE8D}" srcOrd="0" destOrd="0" presId="urn:microsoft.com/office/officeart/2005/8/layout/chevron2"/>
    <dgm:cxn modelId="{6C42E0DA-4967-409B-923C-AEA568AB9623}" type="presOf" srcId="{8464FC71-8A52-4634-9A44-5A23FE59E2CA}" destId="{99A24934-7E26-4DA4-B36C-50E7CEC721F7}" srcOrd="0" destOrd="0" presId="urn:microsoft.com/office/officeart/2005/8/layout/chevron2"/>
    <dgm:cxn modelId="{6E426F80-A564-44A7-A73F-A42F536EF8BF}" type="presOf" srcId="{89E3F410-26D2-4CEB-9B76-D548CAF41CA4}" destId="{68BDACE4-2393-41F6-AC9C-06B49314AE8D}" srcOrd="0" destOrd="2" presId="urn:microsoft.com/office/officeart/2005/8/layout/chevron2"/>
    <dgm:cxn modelId="{2CD1E841-6879-4F8F-AFBE-7DAE6B148CCD}" type="presOf" srcId="{47561824-5601-4293-A730-67168DE04440}" destId="{68BDACE4-2393-41F6-AC9C-06B49314AE8D}" srcOrd="0" destOrd="1" presId="urn:microsoft.com/office/officeart/2005/8/layout/chevron2"/>
    <dgm:cxn modelId="{3A395FAF-A551-44A2-8755-897FB7AE0F28}" srcId="{3389BCA6-B2C4-42E8-B102-A0448A9D70D7}" destId="{81A36034-4FB6-4205-9EEF-E64756687179}" srcOrd="1" destOrd="0" parTransId="{4EFA83BD-BC65-45D2-B727-B4D447B943FF}" sibTransId="{F193F11A-2BBE-433C-9795-86107CA59A5F}"/>
    <dgm:cxn modelId="{EE25C05B-1F9E-4D68-96A3-ABD948AAB394}" srcId="{8464FC71-8A52-4634-9A44-5A23FE59E2CA}" destId="{85B725DC-0364-4B05-86C1-8AD33F9BFAB6}" srcOrd="2" destOrd="0" parTransId="{4196FA2D-AB32-452D-8EB5-7327D81FCF82}" sibTransId="{539792CE-4C06-4A2A-AE3E-D73EDD8EE365}"/>
    <dgm:cxn modelId="{2FD14FC7-AAD9-4C8F-A2A4-F5D65E226641}" type="presOf" srcId="{768ED238-3BE2-4325-A797-36D4E5983A4A}" destId="{214D2656-F446-4042-8789-41248C10736F}" srcOrd="0" destOrd="2" presId="urn:microsoft.com/office/officeart/2005/8/layout/chevron2"/>
    <dgm:cxn modelId="{74648783-3773-4A0A-B749-C157524878FC}" type="presOf" srcId="{75181DCA-2F05-4E4C-AE70-9B641F78278E}" destId="{55D97C7A-BCC3-4DF0-81AD-D0CB493CB780}" srcOrd="0" destOrd="0" presId="urn:microsoft.com/office/officeart/2005/8/layout/chevron2"/>
    <dgm:cxn modelId="{1D4970E7-B8B1-47AD-B66A-BB2E05315510}" srcId="{3389BCA6-B2C4-42E8-B102-A0448A9D70D7}" destId="{768ED238-3BE2-4325-A797-36D4E5983A4A}" srcOrd="2" destOrd="0" parTransId="{FBD0CDEF-594C-452B-8E06-53235D257731}" sibTransId="{142F7F35-E50C-4619-954D-0BA5616B9AFC}"/>
    <dgm:cxn modelId="{1D685C52-4C65-4FFA-9B5E-A6639F6A73AC}" type="presOf" srcId="{BD22F88B-7263-42AC-9FAE-05BA48E76DFB}" destId="{214D2656-F446-4042-8789-41248C10736F}" srcOrd="0" destOrd="0" presId="urn:microsoft.com/office/officeart/2005/8/layout/chevron2"/>
    <dgm:cxn modelId="{19BDAD3D-5D95-4404-968E-61FF0492482D}" type="presOf" srcId="{3389BCA6-B2C4-42E8-B102-A0448A9D70D7}" destId="{3F5D8823-D8FC-412F-ABB6-08C5B3D31C3B}" srcOrd="0" destOrd="0" presId="urn:microsoft.com/office/officeart/2005/8/layout/chevron2"/>
    <dgm:cxn modelId="{5049F93B-637D-4B27-A02C-91EB952379A1}" srcId="{BA5992C4-88BE-4528-A658-6398EBCCB989}" destId="{7A2D69B0-83B6-47F5-B256-3C59722E1369}" srcOrd="0" destOrd="0" parTransId="{FD3E30B0-C8A1-4939-91BE-E57CD0230873}" sibTransId="{34DB4B09-6123-435A-8807-A8BDDFE3B7A5}"/>
    <dgm:cxn modelId="{63F36C21-C695-46B3-9C6E-87D0DE2A120C}" srcId="{85B725DC-0364-4B05-86C1-8AD33F9BFAB6}" destId="{E78C31D3-49ED-4E44-BADB-39A6682C53BA}" srcOrd="1" destOrd="0" parTransId="{788B250E-9F5C-4734-98DE-FE75674FD425}" sibTransId="{7318AFCF-F406-406F-86AB-FC1C92CC8BAE}"/>
    <dgm:cxn modelId="{E6C76147-C1C2-437D-9E9B-EDB2016024D6}" type="presOf" srcId="{5BE96B5F-34C7-4B7A-A332-B1008894520C}" destId="{55D97C7A-BCC3-4DF0-81AD-D0CB493CB780}" srcOrd="0" destOrd="3" presId="urn:microsoft.com/office/officeart/2005/8/layout/chevron2"/>
    <dgm:cxn modelId="{C546CBDD-388B-4C6F-BACA-1631F794033D}" type="presOf" srcId="{E78C31D3-49ED-4E44-BADB-39A6682C53BA}" destId="{55D97C7A-BCC3-4DF0-81AD-D0CB493CB780}" srcOrd="0" destOrd="1" presId="urn:microsoft.com/office/officeart/2005/8/layout/chevron2"/>
    <dgm:cxn modelId="{40226A4C-62B1-42C1-8AA9-AFCDC5ABEB54}" srcId="{85B725DC-0364-4B05-86C1-8AD33F9BFAB6}" destId="{5BE96B5F-34C7-4B7A-A332-B1008894520C}" srcOrd="3" destOrd="0" parTransId="{46CC6CB1-237B-4BDD-9AD1-3AA24B86A7A9}" sibTransId="{9620AC06-C046-4131-B738-91AA4441835B}"/>
    <dgm:cxn modelId="{27F05320-94C1-47C1-A1B4-9373942A321F}" srcId="{8464FC71-8A52-4634-9A44-5A23FE59E2CA}" destId="{3389BCA6-B2C4-42E8-B102-A0448A9D70D7}" srcOrd="1" destOrd="0" parTransId="{F6072C67-C9A4-4C77-BB67-1B6ED0529DDB}" sibTransId="{743D0195-6140-4DDC-B124-755E966C58FD}"/>
    <dgm:cxn modelId="{F42FC8A4-BE01-4DA0-A476-A856287E9BE9}" type="presOf" srcId="{BA5992C4-88BE-4528-A658-6398EBCCB989}" destId="{71EFDA1B-62D5-4D1A-A614-8AD9C7849845}" srcOrd="0" destOrd="0" presId="urn:microsoft.com/office/officeart/2005/8/layout/chevron2"/>
    <dgm:cxn modelId="{071C0D64-AC72-4C42-A820-5E21EFFDC05E}" type="presOf" srcId="{36A87DCC-DB45-4878-B2A1-6AE413F8954A}" destId="{55D97C7A-BCC3-4DF0-81AD-D0CB493CB780}" srcOrd="0" destOrd="2" presId="urn:microsoft.com/office/officeart/2005/8/layout/chevron2"/>
    <dgm:cxn modelId="{9CF2039D-821C-4771-A8B5-A08534BB2B69}" srcId="{BA5992C4-88BE-4528-A658-6398EBCCB989}" destId="{89E3F410-26D2-4CEB-9B76-D548CAF41CA4}" srcOrd="2" destOrd="0" parTransId="{3F2CC314-82F8-4737-9826-13EF2CE32377}" sibTransId="{04D980AD-F3FE-4942-BA0C-095AF8A816A9}"/>
    <dgm:cxn modelId="{E101619B-3E3E-4F32-A45D-57044EBEF0BA}" type="presOf" srcId="{85B725DC-0364-4B05-86C1-8AD33F9BFAB6}" destId="{863BB889-FA1C-450D-A7FE-1B1708E06D90}" srcOrd="0" destOrd="0" presId="urn:microsoft.com/office/officeart/2005/8/layout/chevron2"/>
    <dgm:cxn modelId="{93F78DB9-69DD-49E3-96FF-00D193DCEA43}" srcId="{85B725DC-0364-4B05-86C1-8AD33F9BFAB6}" destId="{75181DCA-2F05-4E4C-AE70-9B641F78278E}" srcOrd="0" destOrd="0" parTransId="{0E7D70EB-239E-4ED3-8885-B70AEB351C2C}" sibTransId="{B4A8D820-9B40-473F-9D7A-CD14340079A9}"/>
    <dgm:cxn modelId="{13316BEB-B06B-45A0-B87C-3A88E5E29F7D}" type="presOf" srcId="{81A36034-4FB6-4205-9EEF-E64756687179}" destId="{214D2656-F446-4042-8789-41248C10736F}" srcOrd="0" destOrd="1" presId="urn:microsoft.com/office/officeart/2005/8/layout/chevron2"/>
    <dgm:cxn modelId="{0D3D0827-C476-4A13-B8C9-381CBF7C90F3}" srcId="{85B725DC-0364-4B05-86C1-8AD33F9BFAB6}" destId="{36A87DCC-DB45-4878-B2A1-6AE413F8954A}" srcOrd="2" destOrd="0" parTransId="{6FD75A96-4ABC-497B-AB6D-3D60D2FDE415}" sibTransId="{6557FDF9-D8AC-4E76-B570-E6BC6066C9D0}"/>
    <dgm:cxn modelId="{3B9BF5F5-82D2-431D-8EF1-036CBDA688B2}" srcId="{8464FC71-8A52-4634-9A44-5A23FE59E2CA}" destId="{BA5992C4-88BE-4528-A658-6398EBCCB989}" srcOrd="0" destOrd="0" parTransId="{9EEB4BB2-1105-47D8-90B1-62B07E666A18}" sibTransId="{04D75EEC-CDE6-4EDB-8AF4-3163CCC49DDF}"/>
    <dgm:cxn modelId="{C1198795-3155-49D1-8F88-F49CE820DFF1}" srcId="{3389BCA6-B2C4-42E8-B102-A0448A9D70D7}" destId="{BD22F88B-7263-42AC-9FAE-05BA48E76DFB}" srcOrd="0" destOrd="0" parTransId="{FC6DCA09-BE30-467C-9460-CE0F42A5DE32}" sibTransId="{FD593737-5282-4CFA-93A1-2BC8E9028F10}"/>
    <dgm:cxn modelId="{3D96F5BA-DA7C-417D-A163-BA2DCF75F914}" srcId="{BA5992C4-88BE-4528-A658-6398EBCCB989}" destId="{47561824-5601-4293-A730-67168DE04440}" srcOrd="1" destOrd="0" parTransId="{A7CBDD8F-647E-4B08-9248-EA6D534FA68C}" sibTransId="{860DFD2A-38E7-48AE-97AD-1CA8BD16FEB4}"/>
    <dgm:cxn modelId="{A3BA7CE6-8665-49B0-83D8-3B31F09CE8B2}" type="presParOf" srcId="{99A24934-7E26-4DA4-B36C-50E7CEC721F7}" destId="{F2076825-8256-4028-A81F-B7B900384BAB}" srcOrd="0" destOrd="0" presId="urn:microsoft.com/office/officeart/2005/8/layout/chevron2"/>
    <dgm:cxn modelId="{058098D8-FFC8-4DF7-A040-B81DDC869633}" type="presParOf" srcId="{F2076825-8256-4028-A81F-B7B900384BAB}" destId="{71EFDA1B-62D5-4D1A-A614-8AD9C7849845}" srcOrd="0" destOrd="0" presId="urn:microsoft.com/office/officeart/2005/8/layout/chevron2"/>
    <dgm:cxn modelId="{09E37F32-B8EB-4305-BD1E-08C404FE8415}" type="presParOf" srcId="{F2076825-8256-4028-A81F-B7B900384BAB}" destId="{68BDACE4-2393-41F6-AC9C-06B49314AE8D}" srcOrd="1" destOrd="0" presId="urn:microsoft.com/office/officeart/2005/8/layout/chevron2"/>
    <dgm:cxn modelId="{2C7E3CFB-ED35-4AA1-8E29-74D4A2F2C388}" type="presParOf" srcId="{99A24934-7E26-4DA4-B36C-50E7CEC721F7}" destId="{AD6A35C5-68A2-458A-AB31-D6B7BE36F208}" srcOrd="1" destOrd="0" presId="urn:microsoft.com/office/officeart/2005/8/layout/chevron2"/>
    <dgm:cxn modelId="{159CD312-E6C7-45E1-846F-3644AB3DF27D}" type="presParOf" srcId="{99A24934-7E26-4DA4-B36C-50E7CEC721F7}" destId="{898E3216-286E-484C-BE57-5C3DCB725777}" srcOrd="2" destOrd="0" presId="urn:microsoft.com/office/officeart/2005/8/layout/chevron2"/>
    <dgm:cxn modelId="{3D5DDBF5-3225-4A40-ADBD-ECB0D703BB2E}" type="presParOf" srcId="{898E3216-286E-484C-BE57-5C3DCB725777}" destId="{3F5D8823-D8FC-412F-ABB6-08C5B3D31C3B}" srcOrd="0" destOrd="0" presId="urn:microsoft.com/office/officeart/2005/8/layout/chevron2"/>
    <dgm:cxn modelId="{2781F674-754C-4972-BD0E-3C2180BBDC1F}" type="presParOf" srcId="{898E3216-286E-484C-BE57-5C3DCB725777}" destId="{214D2656-F446-4042-8789-41248C10736F}" srcOrd="1" destOrd="0" presId="urn:microsoft.com/office/officeart/2005/8/layout/chevron2"/>
    <dgm:cxn modelId="{1DEFED13-257E-4778-9DD5-18F13930D6E7}" type="presParOf" srcId="{99A24934-7E26-4DA4-B36C-50E7CEC721F7}" destId="{EC9005FB-AED9-41AE-9493-D5C536D62756}" srcOrd="3" destOrd="0" presId="urn:microsoft.com/office/officeart/2005/8/layout/chevron2"/>
    <dgm:cxn modelId="{30535709-D481-49C8-AD27-0C03C568FDDC}" type="presParOf" srcId="{99A24934-7E26-4DA4-B36C-50E7CEC721F7}" destId="{5259262E-8375-4F40-AB45-751FE8B42BFD}" srcOrd="4" destOrd="0" presId="urn:microsoft.com/office/officeart/2005/8/layout/chevron2"/>
    <dgm:cxn modelId="{1DD931FA-15A9-49EE-A2BC-2B0AFEB9C0CF}" type="presParOf" srcId="{5259262E-8375-4F40-AB45-751FE8B42BFD}" destId="{863BB889-FA1C-450D-A7FE-1B1708E06D90}" srcOrd="0" destOrd="0" presId="urn:microsoft.com/office/officeart/2005/8/layout/chevron2"/>
    <dgm:cxn modelId="{074C7410-E450-4017-9DD3-72B8D19E9D09}" type="presParOf" srcId="{5259262E-8375-4F40-AB45-751FE8B42BFD}" destId="{55D97C7A-BCC3-4DF0-81AD-D0CB493CB780}" srcOrd="1" destOrd="0" presId="urn:microsoft.com/office/officeart/2005/8/layout/chevron2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D7A649-3329-4096-A189-54626752EE6E}">
      <dsp:nvSpPr>
        <dsp:cNvPr id="0" name=""/>
        <dsp:cNvSpPr/>
      </dsp:nvSpPr>
      <dsp:spPr>
        <a:xfrm>
          <a:off x="2785299" y="2085832"/>
          <a:ext cx="1363600" cy="1374844"/>
        </a:xfrm>
        <a:prstGeom prst="ellipse">
          <a:avLst/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Enterprise</a:t>
          </a:r>
          <a:endParaRPr lang="en-US" sz="1600" kern="1200" dirty="0"/>
        </a:p>
      </dsp:txBody>
      <dsp:txXfrm>
        <a:off x="2785299" y="2085832"/>
        <a:ext cx="1363600" cy="1374844"/>
      </dsp:txXfrm>
    </dsp:sp>
    <dsp:sp modelId="{6F1DFFC8-FEEC-42B1-81B5-FA31EFAD70BA}">
      <dsp:nvSpPr>
        <dsp:cNvPr id="0" name=""/>
        <dsp:cNvSpPr/>
      </dsp:nvSpPr>
      <dsp:spPr>
        <a:xfrm>
          <a:off x="2426976" y="577850"/>
          <a:ext cx="2047288" cy="193983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4867"/>
                <a:satOff val="0"/>
                <a:lumOff val="917"/>
                <a:alphaOff val="10000"/>
                <a:tint val="73000"/>
                <a:satMod val="150000"/>
              </a:schemeClr>
            </a:gs>
            <a:gs pos="25000">
              <a:schemeClr val="accent1">
                <a:shade val="80000"/>
                <a:alpha val="50000"/>
                <a:hueOff val="-4867"/>
                <a:satOff val="0"/>
                <a:lumOff val="917"/>
                <a:alphaOff val="10000"/>
                <a:tint val="96000"/>
                <a:shade val="80000"/>
                <a:satMod val="105000"/>
              </a:schemeClr>
            </a:gs>
            <a:gs pos="38000">
              <a:schemeClr val="accent1">
                <a:shade val="80000"/>
                <a:alpha val="50000"/>
                <a:hueOff val="-4867"/>
                <a:satOff val="0"/>
                <a:lumOff val="917"/>
                <a:alphaOff val="10000"/>
                <a:tint val="96000"/>
                <a:shade val="59000"/>
                <a:satMod val="120000"/>
              </a:schemeClr>
            </a:gs>
            <a:gs pos="55000">
              <a:schemeClr val="accent1">
                <a:shade val="80000"/>
                <a:alpha val="50000"/>
                <a:hueOff val="-4867"/>
                <a:satOff val="0"/>
                <a:lumOff val="917"/>
                <a:alphaOff val="10000"/>
                <a:shade val="57000"/>
                <a:satMod val="120000"/>
              </a:schemeClr>
            </a:gs>
            <a:gs pos="80000">
              <a:schemeClr val="accent1">
                <a:shade val="80000"/>
                <a:alpha val="50000"/>
                <a:hueOff val="-4867"/>
                <a:satOff val="0"/>
                <a:lumOff val="917"/>
                <a:alphaOff val="10000"/>
                <a:shade val="56000"/>
                <a:satMod val="145000"/>
              </a:schemeClr>
            </a:gs>
            <a:gs pos="88000">
              <a:schemeClr val="accent1">
                <a:shade val="80000"/>
                <a:alpha val="50000"/>
                <a:hueOff val="-4867"/>
                <a:satOff val="0"/>
                <a:lumOff val="917"/>
                <a:alphaOff val="10000"/>
                <a:shade val="63000"/>
                <a:satMod val="160000"/>
              </a:schemeClr>
            </a:gs>
            <a:gs pos="100000">
              <a:schemeClr val="accent1">
                <a:shade val="80000"/>
                <a:alpha val="50000"/>
                <a:hueOff val="-4867"/>
                <a:satOff val="0"/>
                <a:lumOff val="917"/>
                <a:alphaOff val="1000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Beneficiary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(local models)</a:t>
          </a:r>
          <a:endParaRPr lang="en-US" sz="1500" kern="1200" dirty="0"/>
        </a:p>
      </dsp:txBody>
      <dsp:txXfrm>
        <a:off x="2426976" y="577850"/>
        <a:ext cx="2047288" cy="1939838"/>
      </dsp:txXfrm>
    </dsp:sp>
    <dsp:sp modelId="{5CEB075D-314A-4C19-88F7-02992D9C2A4D}">
      <dsp:nvSpPr>
        <dsp:cNvPr id="0" name=""/>
        <dsp:cNvSpPr/>
      </dsp:nvSpPr>
      <dsp:spPr>
        <a:xfrm>
          <a:off x="3640447" y="2484759"/>
          <a:ext cx="2047288" cy="193983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9734"/>
                <a:satOff val="0"/>
                <a:lumOff val="1834"/>
                <a:alphaOff val="20000"/>
                <a:tint val="73000"/>
                <a:satMod val="150000"/>
              </a:schemeClr>
            </a:gs>
            <a:gs pos="25000">
              <a:schemeClr val="accent1">
                <a:shade val="80000"/>
                <a:alpha val="50000"/>
                <a:hueOff val="-9734"/>
                <a:satOff val="0"/>
                <a:lumOff val="1834"/>
                <a:alphaOff val="20000"/>
                <a:tint val="96000"/>
                <a:shade val="80000"/>
                <a:satMod val="105000"/>
              </a:schemeClr>
            </a:gs>
            <a:gs pos="38000">
              <a:schemeClr val="accent1">
                <a:shade val="80000"/>
                <a:alpha val="50000"/>
                <a:hueOff val="-9734"/>
                <a:satOff val="0"/>
                <a:lumOff val="1834"/>
                <a:alphaOff val="20000"/>
                <a:tint val="96000"/>
                <a:shade val="59000"/>
                <a:satMod val="120000"/>
              </a:schemeClr>
            </a:gs>
            <a:gs pos="55000">
              <a:schemeClr val="accent1">
                <a:shade val="80000"/>
                <a:alpha val="50000"/>
                <a:hueOff val="-9734"/>
                <a:satOff val="0"/>
                <a:lumOff val="1834"/>
                <a:alphaOff val="20000"/>
                <a:shade val="57000"/>
                <a:satMod val="120000"/>
              </a:schemeClr>
            </a:gs>
            <a:gs pos="80000">
              <a:schemeClr val="accent1">
                <a:shade val="80000"/>
                <a:alpha val="50000"/>
                <a:hueOff val="-9734"/>
                <a:satOff val="0"/>
                <a:lumOff val="1834"/>
                <a:alphaOff val="20000"/>
                <a:shade val="56000"/>
                <a:satMod val="145000"/>
              </a:schemeClr>
            </a:gs>
            <a:gs pos="88000">
              <a:schemeClr val="accent1">
                <a:shade val="80000"/>
                <a:alpha val="50000"/>
                <a:hueOff val="-9734"/>
                <a:satOff val="0"/>
                <a:lumOff val="1834"/>
                <a:alphaOff val="20000"/>
                <a:shade val="63000"/>
                <a:satMod val="160000"/>
              </a:schemeClr>
            </a:gs>
            <a:gs pos="100000">
              <a:schemeClr val="accent1">
                <a:shade val="80000"/>
                <a:alpha val="50000"/>
                <a:hueOff val="-9734"/>
                <a:satOff val="0"/>
                <a:lumOff val="1834"/>
                <a:alphaOff val="2000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Provider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(local models) </a:t>
          </a:r>
          <a:endParaRPr lang="en-US" sz="1500" kern="1200" dirty="0"/>
        </a:p>
      </dsp:txBody>
      <dsp:txXfrm>
        <a:off x="3640447" y="2484759"/>
        <a:ext cx="2047288" cy="1939838"/>
      </dsp:txXfrm>
    </dsp:sp>
    <dsp:sp modelId="{1F17584C-91AF-46E0-B218-AA3D1738A880}">
      <dsp:nvSpPr>
        <dsp:cNvPr id="0" name=""/>
        <dsp:cNvSpPr/>
      </dsp:nvSpPr>
      <dsp:spPr>
        <a:xfrm>
          <a:off x="1213493" y="2484755"/>
          <a:ext cx="2047288" cy="1939838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-14602"/>
                <a:satOff val="0"/>
                <a:lumOff val="2751"/>
                <a:alphaOff val="30000"/>
                <a:tint val="73000"/>
                <a:satMod val="150000"/>
              </a:schemeClr>
            </a:gs>
            <a:gs pos="25000">
              <a:schemeClr val="accent1">
                <a:shade val="80000"/>
                <a:alpha val="50000"/>
                <a:hueOff val="-14602"/>
                <a:satOff val="0"/>
                <a:lumOff val="2751"/>
                <a:alphaOff val="30000"/>
                <a:tint val="96000"/>
                <a:shade val="80000"/>
                <a:satMod val="105000"/>
              </a:schemeClr>
            </a:gs>
            <a:gs pos="38000">
              <a:schemeClr val="accent1">
                <a:shade val="80000"/>
                <a:alpha val="50000"/>
                <a:hueOff val="-14602"/>
                <a:satOff val="0"/>
                <a:lumOff val="2751"/>
                <a:alphaOff val="30000"/>
                <a:tint val="96000"/>
                <a:shade val="59000"/>
                <a:satMod val="120000"/>
              </a:schemeClr>
            </a:gs>
            <a:gs pos="55000">
              <a:schemeClr val="accent1">
                <a:shade val="80000"/>
                <a:alpha val="50000"/>
                <a:hueOff val="-14602"/>
                <a:satOff val="0"/>
                <a:lumOff val="2751"/>
                <a:alphaOff val="30000"/>
                <a:shade val="57000"/>
                <a:satMod val="120000"/>
              </a:schemeClr>
            </a:gs>
            <a:gs pos="80000">
              <a:schemeClr val="accent1">
                <a:shade val="80000"/>
                <a:alpha val="50000"/>
                <a:hueOff val="-14602"/>
                <a:satOff val="0"/>
                <a:lumOff val="2751"/>
                <a:alphaOff val="30000"/>
                <a:shade val="56000"/>
                <a:satMod val="145000"/>
              </a:schemeClr>
            </a:gs>
            <a:gs pos="88000">
              <a:schemeClr val="accent1">
                <a:shade val="80000"/>
                <a:alpha val="50000"/>
                <a:hueOff val="-14602"/>
                <a:satOff val="0"/>
                <a:lumOff val="2751"/>
                <a:alphaOff val="30000"/>
                <a:shade val="63000"/>
                <a:satMod val="160000"/>
              </a:schemeClr>
            </a:gs>
            <a:gs pos="100000">
              <a:schemeClr val="accent1">
                <a:shade val="80000"/>
                <a:alpha val="50000"/>
                <a:hueOff val="-14602"/>
                <a:satOff val="0"/>
                <a:lumOff val="2751"/>
                <a:alphaOff val="3000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Claim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(local models)</a:t>
          </a:r>
          <a:endParaRPr lang="en-US" sz="1500" kern="1200" dirty="0"/>
        </a:p>
      </dsp:txBody>
      <dsp:txXfrm>
        <a:off x="1213493" y="2484755"/>
        <a:ext cx="2047288" cy="193983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EFDA1B-62D5-4D1A-A614-8AD9C7849845}">
      <dsp:nvSpPr>
        <dsp:cNvPr id="0" name=""/>
        <dsp:cNvSpPr/>
      </dsp:nvSpPr>
      <dsp:spPr>
        <a:xfrm rot="5400000">
          <a:off x="-251588" y="253099"/>
          <a:ext cx="1677255" cy="1174079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8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shade val="8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shade val="8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1990’s</a:t>
          </a:r>
          <a:endParaRPr lang="en-US" sz="1400" kern="1200" dirty="0"/>
        </a:p>
      </dsp:txBody>
      <dsp:txXfrm rot="5400000">
        <a:off x="-251588" y="253099"/>
        <a:ext cx="1677255" cy="1174079"/>
      </dsp:txXfrm>
    </dsp:sp>
    <dsp:sp modelId="{68BDACE4-2393-41F6-AC9C-06B49314AE8D}">
      <dsp:nvSpPr>
        <dsp:cNvPr id="0" name=""/>
        <dsp:cNvSpPr/>
      </dsp:nvSpPr>
      <dsp:spPr>
        <a:xfrm rot="5400000">
          <a:off x="3585231" y="-2409641"/>
          <a:ext cx="1090216" cy="5912520"/>
        </a:xfrm>
        <a:prstGeom prst="round2SameRect">
          <a:avLst/>
        </a:prstGeom>
        <a:gradFill flip="none" rotWithShape="0">
          <a:gsLst>
            <a:gs pos="0">
              <a:schemeClr val="accent3">
                <a:tint val="73000"/>
                <a:satMod val="150000"/>
              </a:schemeClr>
            </a:gs>
            <a:gs pos="25000">
              <a:schemeClr val="accent3">
                <a:tint val="96000"/>
                <a:shade val="80000"/>
                <a:satMod val="105000"/>
              </a:schemeClr>
            </a:gs>
            <a:gs pos="38000">
              <a:schemeClr val="accent3">
                <a:tint val="96000"/>
                <a:shade val="59000"/>
                <a:satMod val="120000"/>
              </a:schemeClr>
            </a:gs>
            <a:gs pos="55000">
              <a:schemeClr val="accent3">
                <a:shade val="57000"/>
                <a:satMod val="120000"/>
              </a:schemeClr>
            </a:gs>
            <a:gs pos="80000">
              <a:schemeClr val="accent3">
                <a:shade val="56000"/>
                <a:satMod val="145000"/>
              </a:schemeClr>
            </a:gs>
            <a:gs pos="88000">
              <a:schemeClr val="accent3">
                <a:shade val="63000"/>
                <a:satMod val="160000"/>
              </a:schemeClr>
            </a:gs>
            <a:gs pos="100000">
              <a:schemeClr val="accent3">
                <a:tint val="99555"/>
                <a:satMod val="155000"/>
              </a:schemeClr>
            </a:gs>
          </a:gsLst>
          <a:lin ang="10800000" scaled="1"/>
          <a:tileRect/>
        </a:gradFill>
        <a:ln>
          <a:noFill/>
        </a:ln>
        <a:effectLst>
          <a:glow rad="76200">
            <a:schemeClr val="accent3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accent3">
              <a:shade val="30000"/>
              <a:satMod val="20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Logical Enterprise Data Model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Entity Relationship Model (</a:t>
          </a:r>
          <a:r>
            <a:rPr lang="en-US" sz="1500" kern="1200" dirty="0" err="1" smtClean="0"/>
            <a:t>ERwin</a:t>
          </a:r>
          <a:r>
            <a:rPr lang="en-US" sz="1500" kern="1200" dirty="0" smtClean="0"/>
            <a:t>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Integrated Application Models</a:t>
          </a:r>
          <a:endParaRPr lang="en-US" sz="1500" kern="1200" dirty="0"/>
        </a:p>
      </dsp:txBody>
      <dsp:txXfrm rot="5400000">
        <a:off x="3585231" y="-2409641"/>
        <a:ext cx="1090216" cy="5912520"/>
      </dsp:txXfrm>
    </dsp:sp>
    <dsp:sp modelId="{3F5D8823-D8FC-412F-ABB6-08C5B3D31C3B}">
      <dsp:nvSpPr>
        <dsp:cNvPr id="0" name=""/>
        <dsp:cNvSpPr/>
      </dsp:nvSpPr>
      <dsp:spPr>
        <a:xfrm rot="5400000">
          <a:off x="-251588" y="1737060"/>
          <a:ext cx="1677255" cy="1174079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13174"/>
                <a:satOff val="-39154"/>
                <a:lumOff val="20159"/>
                <a:alphaOff val="0"/>
                <a:tint val="73000"/>
                <a:satMod val="150000"/>
              </a:schemeClr>
            </a:gs>
            <a:gs pos="25000">
              <a:schemeClr val="accent1">
                <a:shade val="80000"/>
                <a:hueOff val="413174"/>
                <a:satOff val="-39154"/>
                <a:lumOff val="20159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80000"/>
                <a:hueOff val="413174"/>
                <a:satOff val="-39154"/>
                <a:lumOff val="20159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80000"/>
                <a:hueOff val="413174"/>
                <a:satOff val="-39154"/>
                <a:lumOff val="20159"/>
                <a:alphaOff val="0"/>
                <a:shade val="57000"/>
                <a:satMod val="120000"/>
              </a:schemeClr>
            </a:gs>
            <a:gs pos="80000">
              <a:schemeClr val="accent1">
                <a:shade val="80000"/>
                <a:hueOff val="413174"/>
                <a:satOff val="-39154"/>
                <a:lumOff val="20159"/>
                <a:alphaOff val="0"/>
                <a:shade val="56000"/>
                <a:satMod val="145000"/>
              </a:schemeClr>
            </a:gs>
            <a:gs pos="88000">
              <a:schemeClr val="accent1">
                <a:shade val="80000"/>
                <a:hueOff val="413174"/>
                <a:satOff val="-39154"/>
                <a:lumOff val="20159"/>
                <a:alphaOff val="0"/>
                <a:shade val="63000"/>
                <a:satMod val="160000"/>
              </a:schemeClr>
            </a:gs>
            <a:gs pos="100000">
              <a:schemeClr val="accent1">
                <a:shade val="80000"/>
                <a:hueOff val="413174"/>
                <a:satOff val="-39154"/>
                <a:lumOff val="20159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80000"/>
              <a:hueOff val="413174"/>
              <a:satOff val="-39154"/>
              <a:lumOff val="20159"/>
              <a:alphaOff val="0"/>
            </a:schemeClr>
          </a:solidFill>
          <a:prstDash val="solid"/>
        </a:ln>
        <a:effectLst>
          <a:glow rad="70000">
            <a:schemeClr val="accent1">
              <a:shade val="80000"/>
              <a:hueOff val="413174"/>
              <a:satOff val="-39154"/>
              <a:lumOff val="20159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Early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2000’s</a:t>
          </a:r>
          <a:endParaRPr lang="en-US" sz="1400" kern="1200" dirty="0"/>
        </a:p>
      </dsp:txBody>
      <dsp:txXfrm rot="5400000">
        <a:off x="-251588" y="1737060"/>
        <a:ext cx="1677255" cy="1174079"/>
      </dsp:txXfrm>
    </dsp:sp>
    <dsp:sp modelId="{214D2656-F446-4042-8789-41248C10736F}">
      <dsp:nvSpPr>
        <dsp:cNvPr id="0" name=""/>
        <dsp:cNvSpPr/>
      </dsp:nvSpPr>
      <dsp:spPr>
        <a:xfrm rot="5400000">
          <a:off x="3585231" y="-925680"/>
          <a:ext cx="1090216" cy="5912520"/>
        </a:xfrm>
        <a:prstGeom prst="round2SameRect">
          <a:avLst/>
        </a:prstGeom>
        <a:gradFill rotWithShape="1">
          <a:gsLst>
            <a:gs pos="0">
              <a:schemeClr val="accent3">
                <a:tint val="73000"/>
                <a:satMod val="150000"/>
              </a:schemeClr>
            </a:gs>
            <a:gs pos="25000">
              <a:schemeClr val="accent3">
                <a:tint val="96000"/>
                <a:shade val="80000"/>
                <a:satMod val="105000"/>
              </a:schemeClr>
            </a:gs>
            <a:gs pos="38000">
              <a:schemeClr val="accent3">
                <a:tint val="96000"/>
                <a:shade val="59000"/>
                <a:satMod val="120000"/>
              </a:schemeClr>
            </a:gs>
            <a:gs pos="55000">
              <a:schemeClr val="accent3">
                <a:shade val="57000"/>
                <a:satMod val="120000"/>
              </a:schemeClr>
            </a:gs>
            <a:gs pos="80000">
              <a:schemeClr val="accent3">
                <a:shade val="56000"/>
                <a:satMod val="145000"/>
              </a:schemeClr>
            </a:gs>
            <a:gs pos="88000">
              <a:schemeClr val="accent3">
                <a:shade val="63000"/>
                <a:satMod val="160000"/>
              </a:schemeClr>
            </a:gs>
            <a:gs pos="100000">
              <a:schemeClr val="accent3"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6200">
            <a:schemeClr val="accent3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accent3">
              <a:shade val="30000"/>
              <a:satMod val="20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High-level Information Model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UML Class Diagram (Rational Rose)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Influenced by early HL7 and Universal Modeling Concepts </a:t>
          </a:r>
          <a:endParaRPr lang="en-US" sz="1500" kern="1200" dirty="0"/>
        </a:p>
      </dsp:txBody>
      <dsp:txXfrm rot="5400000">
        <a:off x="3585231" y="-925680"/>
        <a:ext cx="1090216" cy="5912520"/>
      </dsp:txXfrm>
    </dsp:sp>
    <dsp:sp modelId="{863BB889-FA1C-450D-A7FE-1B1708E06D90}">
      <dsp:nvSpPr>
        <dsp:cNvPr id="0" name=""/>
        <dsp:cNvSpPr/>
      </dsp:nvSpPr>
      <dsp:spPr>
        <a:xfrm rot="5400000">
          <a:off x="-251588" y="3221021"/>
          <a:ext cx="1677255" cy="1174079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826349"/>
                <a:satOff val="-78308"/>
                <a:lumOff val="40318"/>
                <a:alphaOff val="0"/>
                <a:tint val="73000"/>
                <a:satMod val="150000"/>
              </a:schemeClr>
            </a:gs>
            <a:gs pos="25000">
              <a:schemeClr val="accent1">
                <a:shade val="80000"/>
                <a:hueOff val="826349"/>
                <a:satOff val="-78308"/>
                <a:lumOff val="40318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shade val="80000"/>
                <a:hueOff val="826349"/>
                <a:satOff val="-78308"/>
                <a:lumOff val="40318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shade val="80000"/>
                <a:hueOff val="826349"/>
                <a:satOff val="-78308"/>
                <a:lumOff val="40318"/>
                <a:alphaOff val="0"/>
                <a:shade val="57000"/>
                <a:satMod val="120000"/>
              </a:schemeClr>
            </a:gs>
            <a:gs pos="80000">
              <a:schemeClr val="accent1">
                <a:shade val="80000"/>
                <a:hueOff val="826349"/>
                <a:satOff val="-78308"/>
                <a:lumOff val="40318"/>
                <a:alphaOff val="0"/>
                <a:shade val="56000"/>
                <a:satMod val="145000"/>
              </a:schemeClr>
            </a:gs>
            <a:gs pos="88000">
              <a:schemeClr val="accent1">
                <a:shade val="80000"/>
                <a:hueOff val="826349"/>
                <a:satOff val="-78308"/>
                <a:lumOff val="40318"/>
                <a:alphaOff val="0"/>
                <a:shade val="63000"/>
                <a:satMod val="160000"/>
              </a:schemeClr>
            </a:gs>
            <a:gs pos="100000">
              <a:schemeClr val="accent1">
                <a:shade val="80000"/>
                <a:hueOff val="826349"/>
                <a:satOff val="-78308"/>
                <a:lumOff val="40318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1">
              <a:shade val="80000"/>
              <a:hueOff val="826349"/>
              <a:satOff val="-78308"/>
              <a:lumOff val="40318"/>
              <a:alphaOff val="0"/>
            </a:schemeClr>
          </a:solidFill>
          <a:prstDash val="solid"/>
        </a:ln>
        <a:effectLst>
          <a:glow rad="70000">
            <a:schemeClr val="accent1">
              <a:shade val="80000"/>
              <a:hueOff val="826349"/>
              <a:satOff val="-78308"/>
              <a:lumOff val="40318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Today</a:t>
          </a:r>
          <a:endParaRPr lang="en-US" sz="1400" kern="1200" dirty="0"/>
        </a:p>
      </dsp:txBody>
      <dsp:txXfrm rot="5400000">
        <a:off x="-251588" y="3221021"/>
        <a:ext cx="1677255" cy="1174079"/>
      </dsp:txXfrm>
    </dsp:sp>
    <dsp:sp modelId="{55D97C7A-BCC3-4DF0-81AD-D0CB493CB780}">
      <dsp:nvSpPr>
        <dsp:cNvPr id="0" name=""/>
        <dsp:cNvSpPr/>
      </dsp:nvSpPr>
      <dsp:spPr>
        <a:xfrm rot="5400000">
          <a:off x="3585231" y="558280"/>
          <a:ext cx="1090216" cy="5912520"/>
        </a:xfrm>
        <a:prstGeom prst="round2SameRect">
          <a:avLst/>
        </a:prstGeom>
        <a:gradFill rotWithShape="1">
          <a:gsLst>
            <a:gs pos="0">
              <a:schemeClr val="accent3">
                <a:tint val="73000"/>
                <a:satMod val="150000"/>
              </a:schemeClr>
            </a:gs>
            <a:gs pos="25000">
              <a:schemeClr val="accent3">
                <a:tint val="96000"/>
                <a:shade val="80000"/>
                <a:satMod val="105000"/>
              </a:schemeClr>
            </a:gs>
            <a:gs pos="38000">
              <a:schemeClr val="accent3">
                <a:tint val="96000"/>
                <a:shade val="59000"/>
                <a:satMod val="120000"/>
              </a:schemeClr>
            </a:gs>
            <a:gs pos="55000">
              <a:schemeClr val="accent3">
                <a:shade val="57000"/>
                <a:satMod val="120000"/>
              </a:schemeClr>
            </a:gs>
            <a:gs pos="80000">
              <a:schemeClr val="accent3">
                <a:shade val="56000"/>
                <a:satMod val="145000"/>
              </a:schemeClr>
            </a:gs>
            <a:gs pos="88000">
              <a:schemeClr val="accent3">
                <a:shade val="63000"/>
                <a:satMod val="160000"/>
              </a:schemeClr>
            </a:gs>
            <a:gs pos="100000">
              <a:schemeClr val="accent3"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6200">
            <a:schemeClr val="accent3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 fov="0">
            <a:rot lat="0" lon="0" rev="0"/>
          </a:camera>
          <a:lightRig rig="harsh" dir="t">
            <a:rot lat="6000000" lon="6000000" rev="0"/>
          </a:lightRig>
        </a:scene3d>
        <a:sp3d contourW="10000" prstMaterial="metal">
          <a:bevelT w="20000" h="9000" prst="softRound"/>
          <a:contourClr>
            <a:schemeClr val="accent3">
              <a:shade val="30000"/>
              <a:satMod val="20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Conceptual Data Model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Object Role Model (Visio . . .  </a:t>
          </a:r>
          <a:r>
            <a:rPr lang="en-US" sz="1500" kern="1200" dirty="0" err="1" smtClean="0"/>
            <a:t>Troux</a:t>
          </a:r>
          <a:r>
            <a:rPr lang="en-US" sz="1500" kern="1200" dirty="0" smtClean="0"/>
            <a:t>?)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Harmonizing Historic and Project-level Models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Leveraging BPM Efforts to Harvest Information Exchange Packages</a:t>
          </a:r>
          <a:endParaRPr lang="en-US" sz="1500" kern="1200" dirty="0"/>
        </a:p>
      </dsp:txBody>
      <dsp:txXfrm rot="5400000">
        <a:off x="3585231" y="558280"/>
        <a:ext cx="1090216" cy="5912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B74E-2D34-4D48-938F-19CFFBB51151}" type="datetimeFigureOut">
              <a:rPr lang="en-US" smtClean="0"/>
              <a:pPr/>
              <a:t>11/20/2009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DF739-2FA3-45EA-A989-460720A36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8" rIns="93018" bIns="46508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8" rIns="93018" bIns="46508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8" rIns="93018" bIns="46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8" rIns="93018" bIns="46508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8" rIns="93018" bIns="46508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50DC110D-D6F9-42F1-BCF6-A64F6046D7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1295400"/>
            <a:ext cx="7086600" cy="1600200"/>
          </a:xfrm>
        </p:spPr>
        <p:txBody>
          <a:bodyPr anchor="ctr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14" name="Rectangle 13"/>
          <p:cNvSpPr txBox="1">
            <a:spLocks noChangeArrowheads="1"/>
          </p:cNvSpPr>
          <p:nvPr userDrawn="1"/>
        </p:nvSpPr>
        <p:spPr bwMode="auto">
          <a:xfrm>
            <a:off x="35814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9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0CE2DB-426B-4131-9B0E-2122AB77D22F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9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 November 2009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9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743200" y="4724400"/>
            <a:ext cx="3886200" cy="15292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B54C4F8-64DB-4BAD-B058-FC16C4C139E6}" type="datetime1">
              <a:rPr lang="en-US"/>
              <a:pPr/>
              <a:t>11/20/2009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7BAE-0BD5-425D-BD01-4DF82441669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6C0DB4AB-FB6B-4131-B1C5-2A3ED912D3F6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27771-B7B1-46D8-ADE5-A94E53F6C19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717D0A3A-D119-4186-8891-63911E5786FB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D2BB6-AD3B-49E5-BCED-996442F8C2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7E3971DC-1FFE-465B-A2D3-0F9EAE10D293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04470-0E3F-46DD-9151-C77244356A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69C125E0-1E0E-4F34-B850-75225E907F8F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AE61A-34D3-4D63-AAE6-1E29F65BA7B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5969CD6E-988D-4102-8495-A55D74AFC8E1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4BC88-D964-481C-9567-F7E3F2044A5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2A3ADEC7-0452-4255-B2F8-89B70DE8860F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E79C7-3B2B-4ADC-BD79-8886248D3E3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330C9D17-8799-4162-B884-ACDAD4964BA3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EB8B9-2CE3-4CD6-8615-201DBEFE512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E25C40F7-CE96-4B7B-A99A-D53D5A8C2A3C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F4C0F-1A4F-4742-BE71-642DA052290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 algn="l">
              <a:defRPr/>
            </a:lvl1pPr>
          </a:lstStyle>
          <a:p>
            <a:fld id="{FDF416AF-0086-4169-92FA-851D4D37A8BC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56025-8801-48A7-9630-12B5DA43DE6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8" descr="CMS EA Logo - blue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408" y="6177830"/>
            <a:ext cx="1728592" cy="68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0402248F-4805-4FC6-B7DD-A43167ECAAE0}" type="datetime1">
              <a:rPr lang="en-US"/>
              <a:pPr/>
              <a:t>11/20/2009</a:t>
            </a:fld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Source: Adapted from HHS Architecture development Methodology v 1.0.1, January 22, 2008  (TLissauer)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fld id="{AC29662F-86F4-4D3D-B0FE-73D4A16E17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000" baseline="0">
          <a:solidFill>
            <a:srgbClr val="0070C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Modeling @ CMS</a:t>
            </a:r>
            <a:endParaRPr lang="en-US" dirty="0"/>
          </a:p>
        </p:txBody>
      </p:sp>
      <p:sp>
        <p:nvSpPr>
          <p:cNvPr id="3" name="Rectangle 12"/>
          <p:cNvSpPr txBox="1">
            <a:spLocks noChangeArrowheads="1"/>
          </p:cNvSpPr>
          <p:nvPr/>
        </p:nvSpPr>
        <p:spPr bwMode="auto">
          <a:xfrm>
            <a:off x="914400" y="3124200"/>
            <a:ext cx="708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 smtClean="0">
                <a:solidFill>
                  <a:srgbClr val="333399"/>
                </a:solidFill>
                <a:latin typeface="+mn-lt"/>
                <a:ea typeface="+mj-ea"/>
                <a:cs typeface="+mj-cs"/>
              </a:rPr>
              <a:t>Theresa Lissauer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</a:t>
            </a:r>
            <a:r>
              <a:rPr kumimoji="0" lang="en-US" b="0" i="1" u="none" strike="noStrike" kern="0" cap="none" spc="0" normalizeH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Architect, Centers for Medicare &amp; Medicaid Services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661275" cy="3048000"/>
          </a:xfrm>
        </p:spPr>
        <p:txBody>
          <a:bodyPr/>
          <a:lstStyle/>
          <a:p>
            <a:r>
              <a:rPr lang="en-US" dirty="0" smtClean="0"/>
              <a:t>By Line </a:t>
            </a:r>
            <a:r>
              <a:rPr lang="en-US" dirty="0" smtClean="0"/>
              <a:t>of Business</a:t>
            </a:r>
          </a:p>
          <a:p>
            <a:pPr lvl="1"/>
            <a:r>
              <a:rPr lang="en-US" dirty="0" smtClean="0"/>
              <a:t>Medicare “entitlement” vs. Medicaid “eligibility”</a:t>
            </a:r>
          </a:p>
          <a:p>
            <a:r>
              <a:rPr lang="en-US" dirty="0" smtClean="0"/>
              <a:t>Within LOB</a:t>
            </a:r>
          </a:p>
          <a:p>
            <a:pPr lvl="1"/>
            <a:r>
              <a:rPr lang="en-US" dirty="0" smtClean="0"/>
              <a:t>Eligibility for Specific Services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A3A-D119-4186-8891-63911E5786FB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2BB6-AD3B-49E5-BCED-996442F8C22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1600201"/>
            <a:ext cx="7158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 is Important within CMS</a:t>
            </a:r>
            <a:endParaRPr kumimoji="0" lang="en-US" sz="28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-762000" y="2133600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CMS’ Perspective on </a:t>
            </a:r>
            <a:r>
              <a:rPr lang="en-US" dirty="0" smtClean="0"/>
              <a:t>Eligibility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</a:t>
            </a:r>
            <a:r>
              <a:rPr lang="en-US" dirty="0" smtClean="0"/>
              <a:t>/ Cultural Perspective</a:t>
            </a:r>
          </a:p>
          <a:p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smtClean="0"/>
              <a:t>Approach</a:t>
            </a:r>
          </a:p>
          <a:p>
            <a:endParaRPr lang="en-US" dirty="0" smtClean="0"/>
          </a:p>
          <a:p>
            <a:r>
              <a:rPr lang="en-US" dirty="0" smtClean="0"/>
              <a:t>Our Perspective on Eligibility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A3A-D119-4186-8891-63911E5786FB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2BB6-AD3B-49E5-BCED-996442F8C22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 Practices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181600" y="1600200"/>
            <a:ext cx="3276600" cy="639762"/>
          </a:xfrm>
        </p:spPr>
        <p:txBody>
          <a:bodyPr/>
          <a:lstStyle/>
          <a:p>
            <a:r>
              <a:rPr lang="en-US" dirty="0" smtClean="0"/>
              <a:t>Data Exchange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2209800"/>
            <a:ext cx="4040188" cy="3951288"/>
          </a:xfrm>
        </p:spPr>
        <p:txBody>
          <a:bodyPr/>
          <a:lstStyle/>
          <a:p>
            <a:r>
              <a:rPr lang="en-US" dirty="0" smtClean="0"/>
              <a:t>Traditionally Strong Payment-focused Culture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Shifting Focus to Performance and Outcomes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990600" y="1524000"/>
            <a:ext cx="3200400" cy="639762"/>
          </a:xfrm>
        </p:spPr>
        <p:txBody>
          <a:bodyPr/>
          <a:lstStyle/>
          <a:p>
            <a:r>
              <a:rPr lang="en-US" dirty="0" smtClean="0"/>
              <a:t>Focal Topics &amp; Scale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A3A-D119-4186-8891-63911E5786FB}" type="datetime1">
              <a:rPr lang="en-US" smtClean="0"/>
              <a:pPr/>
              <a:t>11/20/2009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2BB6-AD3B-49E5-BCED-996442F8C22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-762000" y="1752600"/>
          <a:ext cx="69342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5791200" y="2971800"/>
            <a:ext cx="1828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X12 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5105400"/>
            <a:ext cx="1752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HL7 ?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CMS’ Data Modeling Lineage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A3A-D119-4186-8891-63911E5786FB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2BB6-AD3B-49E5-BCED-996442F8C22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762000" y="1676400"/>
          <a:ext cx="7086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[features]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A3A-D119-4186-8891-63911E5786FB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2BB6-AD3B-49E5-BCED-996442F8C22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61275" cy="4114800"/>
          </a:xfrm>
        </p:spPr>
        <p:txBody>
          <a:bodyPr/>
          <a:lstStyle/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“High-level </a:t>
            </a:r>
            <a:r>
              <a:rPr lang="en-US" dirty="0" smtClean="0"/>
              <a:t>domain-focused concepts important to the </a:t>
            </a:r>
            <a:r>
              <a:rPr lang="en-US" dirty="0" smtClean="0"/>
              <a:t>enterprise” </a:t>
            </a:r>
            <a:r>
              <a:rPr lang="en-US" sz="1800" dirty="0" smtClean="0"/>
              <a:t>[Source: HHS EA]</a:t>
            </a:r>
            <a:endParaRPr lang="en-US" sz="1800" dirty="0" smtClean="0"/>
          </a:p>
          <a:p>
            <a:pPr lvl="1"/>
            <a:r>
              <a:rPr lang="en-US" dirty="0" smtClean="0"/>
              <a:t>“Simply </a:t>
            </a:r>
            <a:r>
              <a:rPr lang="en-US" dirty="0" smtClean="0"/>
              <a:t>formulated statements that describe the essential nature of the </a:t>
            </a:r>
            <a:r>
              <a:rPr lang="en-US" dirty="0" smtClean="0"/>
              <a:t>enterprise” </a:t>
            </a:r>
            <a:r>
              <a:rPr lang="en-US" sz="1800" dirty="0" smtClean="0"/>
              <a:t>[Source: HHS EA]</a:t>
            </a:r>
          </a:p>
          <a:p>
            <a:r>
              <a:rPr lang="en-US" dirty="0" smtClean="0"/>
              <a:t>Method [Leverage IEP Description]</a:t>
            </a:r>
          </a:p>
          <a:p>
            <a:pPr lvl="1"/>
            <a:r>
              <a:rPr lang="en-US" dirty="0" smtClean="0"/>
              <a:t>CMS Process Modeling Engagements</a:t>
            </a:r>
          </a:p>
          <a:p>
            <a:pPr lvl="1"/>
            <a:r>
              <a:rPr lang="en-US" dirty="0" smtClean="0"/>
              <a:t>HHS Collaboration / NIEM Collaboration</a:t>
            </a:r>
            <a:endParaRPr lang="en-US" dirty="0"/>
          </a:p>
        </p:txBody>
      </p:sp>
      <p:sp>
        <p:nvSpPr>
          <p:cNvPr id="7" name="Circular Arrow 6"/>
          <p:cNvSpPr/>
          <p:nvPr/>
        </p:nvSpPr>
        <p:spPr bwMode="auto">
          <a:xfrm>
            <a:off x="457200" y="5334000"/>
            <a:ext cx="978408" cy="978408"/>
          </a:xfrm>
          <a:prstGeom prst="circular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ircular Arrow 7"/>
          <p:cNvSpPr/>
          <p:nvPr/>
        </p:nvSpPr>
        <p:spPr bwMode="auto">
          <a:xfrm rot="10800000">
            <a:off x="457200" y="5410200"/>
            <a:ext cx="978408" cy="978408"/>
          </a:xfrm>
          <a:prstGeom prst="circular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781800" cy="685800"/>
          </a:xfrm>
        </p:spPr>
        <p:txBody>
          <a:bodyPr/>
          <a:lstStyle/>
          <a:p>
            <a:r>
              <a:rPr lang="en-US" sz="3600" dirty="0" smtClean="0"/>
              <a:t>CMS ECDM: Meta-level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A3A-D119-4186-8891-63911E5786FB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2BB6-AD3B-49E5-BCED-996442F8C22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399"/>
            <a:ext cx="7158037" cy="838200"/>
          </a:xfrm>
        </p:spPr>
        <p:txBody>
          <a:bodyPr/>
          <a:lstStyle/>
          <a:p>
            <a:r>
              <a:rPr lang="en-US" sz="3600" dirty="0" smtClean="0"/>
              <a:t>ECDM: Provider Identity Partition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A3A-D119-4186-8891-63911E5786FB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2BB6-AD3B-49E5-BCED-996442F8C22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D17-8799-4162-B884-ACDAD4964BA3}" type="datetime1">
              <a:rPr lang="en-US" smtClean="0"/>
              <a:pPr/>
              <a:t>11/20/2009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B8B9-2CE3-4CD6-8615-201DBEFE512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2475"/>
            <a:ext cx="916305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7158037" cy="838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EDM: Beneficiary Subject Area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r>
              <a:rPr lang="en-US" dirty="0" smtClean="0"/>
              <a:t>’ Perspective on Eligibility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r>
              <a:rPr lang="en-US" sz="2800" dirty="0" smtClean="0"/>
              <a:t>Basis for Our Understanding – SSA Act, Title 18</a:t>
            </a:r>
          </a:p>
          <a:p>
            <a:pPr lvl="1"/>
            <a:r>
              <a:rPr lang="fr-FR" dirty="0" smtClean="0"/>
              <a:t>Sec. 226. </a:t>
            </a:r>
            <a:r>
              <a:rPr lang="en-US" b="1" dirty="0" smtClean="0"/>
              <a:t>[</a:t>
            </a:r>
            <a:r>
              <a:rPr lang="en-US" dirty="0" smtClean="0"/>
              <a:t>42 U.S.C. 426</a:t>
            </a:r>
            <a:r>
              <a:rPr lang="en-US" b="1" dirty="0" smtClean="0"/>
              <a:t>]</a:t>
            </a:r>
            <a:r>
              <a:rPr lang="en-US" dirty="0" smtClean="0"/>
              <a:t> (a) Every individual who—</a:t>
            </a:r>
          </a:p>
          <a:p>
            <a:pPr lvl="2"/>
            <a:r>
              <a:rPr lang="en-US" dirty="0" smtClean="0"/>
              <a:t>(1) has attained age 65, </a:t>
            </a:r>
            <a:r>
              <a:rPr lang="en-US" dirty="0" smtClean="0"/>
              <a:t>and . . . </a:t>
            </a:r>
            <a:endParaRPr lang="en-US" dirty="0" smtClean="0"/>
          </a:p>
          <a:p>
            <a:pPr lvl="2"/>
            <a:r>
              <a:rPr lang="en-US" dirty="0" smtClean="0"/>
              <a:t>. . . is </a:t>
            </a:r>
            <a:r>
              <a:rPr lang="en-US" b="1" dirty="0" smtClean="0"/>
              <a:t>entitled</a:t>
            </a:r>
            <a:r>
              <a:rPr lang="en-US" dirty="0" smtClean="0"/>
              <a:t> to monthly insurance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Sec</a:t>
            </a:r>
            <a:r>
              <a:rPr lang="en-US" dirty="0" smtClean="0"/>
              <a:t>. 1836. </a:t>
            </a:r>
            <a:r>
              <a:rPr lang="en-US" b="1" dirty="0" smtClean="0"/>
              <a:t>[</a:t>
            </a:r>
            <a:r>
              <a:rPr lang="en-US" dirty="0" smtClean="0"/>
              <a:t>42 U.S.C. 1395o</a:t>
            </a:r>
            <a:r>
              <a:rPr lang="en-US" b="1" dirty="0" smtClean="0"/>
              <a:t>]</a:t>
            </a:r>
            <a:r>
              <a:rPr lang="en-US" dirty="0" smtClean="0"/>
              <a:t>  Every individual who—</a:t>
            </a:r>
          </a:p>
          <a:p>
            <a:pPr lvl="2"/>
            <a:r>
              <a:rPr lang="en-US" dirty="0" smtClean="0"/>
              <a:t>(1) is</a:t>
            </a:r>
            <a:r>
              <a:rPr lang="en-US" b="1" dirty="0" smtClean="0"/>
              <a:t> entitled</a:t>
            </a:r>
            <a:r>
              <a:rPr lang="en-US" dirty="0" smtClean="0"/>
              <a:t> to hospital insurance benefits under part A, </a:t>
            </a:r>
            <a:r>
              <a:rPr lang="en-US" dirty="0" smtClean="0"/>
              <a:t>or . . . </a:t>
            </a:r>
            <a:endParaRPr lang="en-US" dirty="0" smtClean="0"/>
          </a:p>
          <a:p>
            <a:pPr lvl="2"/>
            <a:r>
              <a:rPr lang="en-US" b="1" dirty="0" smtClean="0"/>
              <a:t>. . . 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b="1" dirty="0" smtClean="0"/>
              <a:t>eligible </a:t>
            </a:r>
            <a:r>
              <a:rPr lang="en-US" dirty="0" smtClean="0"/>
              <a:t>to</a:t>
            </a:r>
            <a:r>
              <a:rPr lang="en-US" b="1" dirty="0" smtClean="0"/>
              <a:t> enroll</a:t>
            </a:r>
            <a:r>
              <a:rPr lang="en-US" dirty="0" smtClean="0"/>
              <a:t> in the insurance program established by this part.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0A3A-D119-4186-8891-63911E5786FB}" type="datetime1">
              <a:rPr lang="en-US" smtClean="0"/>
              <a:pPr/>
              <a:t>11/20/2009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2BB6-AD3B-49E5-BCED-996442F8C22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0"/>
            <a:ext cx="1828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r>
              <a:rPr lang="en-US" sz="5400" b="1" cap="none" spc="0" baseline="30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5400" b="1" cap="none" spc="0" baseline="30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Custom 2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005390"/>
      </a:accent1>
      <a:accent2>
        <a:srgbClr val="0070C0"/>
      </a:accent2>
      <a:accent3>
        <a:srgbClr val="FFFFFF"/>
      </a:accent3>
      <a:accent4>
        <a:srgbClr val="212121"/>
      </a:accent4>
      <a:accent5>
        <a:srgbClr val="FFC000"/>
      </a:accent5>
      <a:accent6>
        <a:srgbClr val="BFE4FF"/>
      </a:accent6>
      <a:hlink>
        <a:srgbClr val="005390"/>
      </a:hlink>
      <a:folHlink>
        <a:srgbClr val="90909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kern="0" cap="none" spc="0" normalizeH="0" baseline="0" noProof="0" dirty="0" smtClean="0">
            <a:ln>
              <a:noFill/>
            </a:ln>
            <a:solidFill>
              <a:srgbClr val="333399"/>
            </a:solidFill>
            <a:effectLst/>
            <a:uLnTx/>
            <a:uFillTx/>
            <a:latin typeface="+mn-lt"/>
            <a:ea typeface="+mj-ea"/>
            <a:cs typeface="+mj-cs"/>
          </a:defRPr>
        </a:defPPr>
      </a:lstStyle>
    </a:tx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2308</TotalTime>
  <Words>266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Axis</vt:lpstr>
      <vt:lpstr>Data Modeling @ CMS</vt:lpstr>
      <vt:lpstr>Topics</vt:lpstr>
      <vt:lpstr>Data Description Practices</vt:lpstr>
      <vt:lpstr>CMS’ Data Modeling Lineage</vt:lpstr>
      <vt:lpstr>Current [features] Approach</vt:lpstr>
      <vt:lpstr>CMS ECDM: Meta-level</vt:lpstr>
      <vt:lpstr>ECDM: Provider Identity Partition</vt:lpstr>
      <vt:lpstr>Slide 8</vt:lpstr>
      <vt:lpstr>CMS’ Perspective on Eligibility</vt:lpstr>
      <vt:lpstr>CMS’ Perspective on Eligibility</vt:lpstr>
    </vt:vector>
  </TitlesOfParts>
  <Company>CMS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Theresa</dc:creator>
  <cp:lastModifiedBy>Theresa</cp:lastModifiedBy>
  <cp:revision>134</cp:revision>
  <dcterms:created xsi:type="dcterms:W3CDTF">2008-06-03T12:05:38Z</dcterms:created>
  <dcterms:modified xsi:type="dcterms:W3CDTF">2009-11-20T15:07:50Z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792907923</vt:i4>
  </property>
  <property fmtid="{D5CDD505-2E9C-101B-9397-08002B2CF9AE}" pid="3" name="_NewReviewCycle">
    <vt:lpwstr/>
  </property>
  <property fmtid="{D5CDD505-2E9C-101B-9397-08002B2CF9AE}" pid="4" name="_EmailSubject">
    <vt:lpwstr>IM Project Update</vt:lpwstr>
  </property>
  <property fmtid="{D5CDD505-2E9C-101B-9397-08002B2CF9AE}" pid="5" name="_AuthorEmail">
    <vt:lpwstr>Theresa.Lissauer@cms.hhs.gov</vt:lpwstr>
  </property>
  <property fmtid="{D5CDD505-2E9C-101B-9397-08002B2CF9AE}" pid="6" name="_AuthorEmailDisplayName">
    <vt:lpwstr>Lissauer, Theresa R. (CMS/OIS)</vt:lpwstr>
  </property>
  <property fmtid="{D5CDD505-2E9C-101B-9397-08002B2CF9AE}" pid="7" name="_PreviousAdHocReviewCycleID">
    <vt:i4>722264826</vt:i4>
  </property>
</Properties>
</file>