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 id="2147483740" r:id="rId5"/>
    <p:sldMasterId id="2147483747" r:id="rId6"/>
  </p:sldMasterIdLst>
  <p:notesMasterIdLst>
    <p:notesMasterId r:id="rId24"/>
  </p:notesMasterIdLst>
  <p:sldIdLst>
    <p:sldId id="256" r:id="rId7"/>
    <p:sldId id="416" r:id="rId8"/>
    <p:sldId id="420" r:id="rId9"/>
    <p:sldId id="372" r:id="rId10"/>
    <p:sldId id="385" r:id="rId11"/>
    <p:sldId id="418" r:id="rId12"/>
    <p:sldId id="373" r:id="rId13"/>
    <p:sldId id="387" r:id="rId14"/>
    <p:sldId id="422" r:id="rId15"/>
    <p:sldId id="423" r:id="rId16"/>
    <p:sldId id="424" r:id="rId17"/>
    <p:sldId id="425" r:id="rId18"/>
    <p:sldId id="295" r:id="rId19"/>
    <p:sldId id="411" r:id="rId20"/>
    <p:sldId id="399" r:id="rId21"/>
    <p:sldId id="392" r:id="rId22"/>
    <p:sldId id="401" r:id="rId23"/>
  </p:sldIdLst>
  <p:sldSz cx="9144000" cy="6858000" type="screen4x3"/>
  <p:notesSz cx="7077075" cy="89550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ughes, Linda (Systems Made Simple)" initials="LHH"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89" autoAdjust="0"/>
    <p:restoredTop sz="92086" autoAdjust="0"/>
  </p:normalViewPr>
  <p:slideViewPr>
    <p:cSldViewPr>
      <p:cViewPr>
        <p:scale>
          <a:sx n="110" d="100"/>
          <a:sy n="110" d="100"/>
        </p:scale>
        <p:origin x="-120"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4775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08705" y="0"/>
            <a:ext cx="3066733" cy="447754"/>
          </a:xfrm>
          <a:prstGeom prst="rect">
            <a:avLst/>
          </a:prstGeom>
        </p:spPr>
        <p:txBody>
          <a:bodyPr vert="horz" lIns="91440" tIns="45720" rIns="91440" bIns="45720" rtlCol="0"/>
          <a:lstStyle>
            <a:lvl1pPr algn="r">
              <a:defRPr sz="1200"/>
            </a:lvl1pPr>
          </a:lstStyle>
          <a:p>
            <a:fld id="{F2121F21-3FD3-466B-923E-A014183B53D4}" type="datetimeFigureOut">
              <a:rPr lang="en-US" smtClean="0"/>
              <a:t>3/16/2016</a:t>
            </a:fld>
            <a:endParaRPr lang="en-US" dirty="0"/>
          </a:p>
        </p:txBody>
      </p:sp>
      <p:sp>
        <p:nvSpPr>
          <p:cNvPr id="4" name="Slide Image Placeholder 3"/>
          <p:cNvSpPr>
            <a:spLocks noGrp="1" noRot="1" noChangeAspect="1"/>
          </p:cNvSpPr>
          <p:nvPr>
            <p:ph type="sldImg" idx="2"/>
          </p:nvPr>
        </p:nvSpPr>
        <p:spPr>
          <a:xfrm>
            <a:off x="1300163" y="671513"/>
            <a:ext cx="4476750" cy="335756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7708" y="4253667"/>
            <a:ext cx="5661660" cy="402979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505780"/>
            <a:ext cx="3066733" cy="44775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505780"/>
            <a:ext cx="3066733" cy="447754"/>
          </a:xfrm>
          <a:prstGeom prst="rect">
            <a:avLst/>
          </a:prstGeom>
        </p:spPr>
        <p:txBody>
          <a:bodyPr vert="horz" lIns="91440" tIns="45720" rIns="91440" bIns="45720" rtlCol="0" anchor="b"/>
          <a:lstStyle>
            <a:lvl1pPr algn="r">
              <a:defRPr sz="1200"/>
            </a:lvl1pPr>
          </a:lstStyle>
          <a:p>
            <a:fld id="{D7326DB6-8894-464D-805C-AE3A3F2874CC}" type="slidenum">
              <a:rPr lang="en-US" smtClean="0"/>
              <a:t>‹#›</a:t>
            </a:fld>
            <a:endParaRPr lang="en-US" dirty="0"/>
          </a:p>
        </p:txBody>
      </p:sp>
    </p:spTree>
    <p:extLst>
      <p:ext uri="{BB962C8B-B14F-4D97-AF65-F5344CB8AC3E}">
        <p14:creationId xmlns:p14="http://schemas.microsoft.com/office/powerpoint/2010/main" val="4003797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p:cNvSpPr txBox="1">
            <a:spLocks noGrp="1" noChangeArrowheads="1"/>
          </p:cNvSpPr>
          <p:nvPr/>
        </p:nvSpPr>
        <p:spPr bwMode="auto">
          <a:xfrm>
            <a:off x="4008945" y="8507181"/>
            <a:ext cx="3068133" cy="447908"/>
          </a:xfrm>
          <a:prstGeom prst="rect">
            <a:avLst/>
          </a:prstGeom>
          <a:noFill/>
          <a:ln w="9525">
            <a:noFill/>
            <a:miter lim="800000"/>
            <a:headEnd/>
            <a:tailEnd/>
          </a:ln>
        </p:spPr>
        <p:txBody>
          <a:bodyPr lIns="91614" tIns="45807" rIns="91614" bIns="45807" anchor="b"/>
          <a:lstStyle/>
          <a:p>
            <a:pPr algn="r" defTabSz="917502" fontAlgn="base">
              <a:spcBef>
                <a:spcPct val="0"/>
              </a:spcBef>
              <a:spcAft>
                <a:spcPct val="0"/>
              </a:spcAft>
            </a:pPr>
            <a:fld id="{8DD00188-FD09-439A-ACD1-69773BF44EF6}" type="slidenum">
              <a:rPr lang="en-US" sz="1200">
                <a:solidFill>
                  <a:prstClr val="black"/>
                </a:solidFill>
                <a:latin typeface="Arial" pitchFamily="34" charset="0"/>
                <a:ea typeface="ＭＳ Ｐゴシック" charset="-128"/>
              </a:rPr>
              <a:pPr algn="r" defTabSz="917502" fontAlgn="base">
                <a:spcBef>
                  <a:spcPct val="0"/>
                </a:spcBef>
                <a:spcAft>
                  <a:spcPct val="0"/>
                </a:spcAft>
              </a:pPr>
              <a:t>2</a:t>
            </a:fld>
            <a:endParaRPr lang="en-US" sz="1200" dirty="0">
              <a:solidFill>
                <a:prstClr val="black"/>
              </a:solidFill>
              <a:latin typeface="Arial" pitchFamily="34" charset="0"/>
              <a:ea typeface="ＭＳ Ｐゴシック" charset="-128"/>
            </a:endParaRPr>
          </a:p>
        </p:txBody>
      </p:sp>
      <p:sp>
        <p:nvSpPr>
          <p:cNvPr id="162818" name="Rectangle 2"/>
          <p:cNvSpPr>
            <a:spLocks noGrp="1" noRot="1" noChangeAspect="1" noChangeArrowheads="1" noTextEdit="1"/>
          </p:cNvSpPr>
          <p:nvPr>
            <p:ph type="sldImg"/>
          </p:nvPr>
        </p:nvSpPr>
        <p:spPr bwMode="auto">
          <a:xfrm>
            <a:off x="1300163" y="671513"/>
            <a:ext cx="4476750" cy="3357562"/>
          </a:xfrm>
          <a:noFill/>
          <a:ln>
            <a:solidFill>
              <a:srgbClr val="000000"/>
            </a:solidFill>
            <a:miter lim="800000"/>
            <a:headEnd/>
            <a:tailEnd/>
          </a:ln>
        </p:spPr>
      </p:sp>
      <p:sp>
        <p:nvSpPr>
          <p:cNvPr id="162819" name="Rectangle 3"/>
          <p:cNvSpPr>
            <a:spLocks noGrp="1" noChangeArrowheads="1"/>
          </p:cNvSpPr>
          <p:nvPr>
            <p:ph type="body" idx="1"/>
          </p:nvPr>
        </p:nvSpPr>
        <p:spPr bwMode="auto">
          <a:xfrm>
            <a:off x="944045" y="4254363"/>
            <a:ext cx="5188993" cy="4029636"/>
          </a:xfrm>
          <a:noFill/>
        </p:spPr>
        <p:txBody>
          <a:bodyPr wrap="square" lIns="91614" tIns="45807" rIns="91614" bIns="45807" numCol="1" anchor="t" anchorCtr="0" compatLnSpc="1">
            <a:prstTxWarp prst="textNoShape">
              <a:avLst/>
            </a:prstTxWarp>
          </a:bodyPr>
          <a:lstStyle/>
          <a:p>
            <a:pPr marL="0" marR="0" indent="0" algn="l" defTabSz="437449" rtl="0" eaLnBrk="0" fontAlgn="base" latinLnBrk="0" hangingPunct="0">
              <a:lnSpc>
                <a:spcPct val="100000"/>
              </a:lnSpc>
              <a:spcBef>
                <a:spcPct val="30000"/>
              </a:spcBef>
              <a:spcAft>
                <a:spcPct val="0"/>
              </a:spcAft>
              <a:buClrTx/>
              <a:buSzTx/>
              <a:buFontTx/>
              <a:buNone/>
              <a:tabLst/>
              <a:defRPr/>
            </a:pPr>
            <a:r>
              <a:rPr lang="en-US" b="1" dirty="0" smtClean="0">
                <a:ea typeface="ＭＳ Ｐゴシック"/>
                <a:cs typeface="ＭＳ Ｐゴシック"/>
              </a:rPr>
              <a:t>Note:</a:t>
            </a:r>
            <a:r>
              <a:rPr lang="en-US" dirty="0" smtClean="0">
                <a:ea typeface="ＭＳ Ｐゴシック"/>
                <a:cs typeface="ＭＳ Ｐゴシック"/>
              </a:rPr>
              <a:t> This slide was last updated on October 22, 2013.</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D9FE4ED-AA78-40A9-B46C-CB8ECCB4418E}" type="slidenum">
              <a:rPr lang="en-US" smtClean="0"/>
              <a:pPr>
                <a:defRPr/>
              </a:pPr>
              <a:t>12</a:t>
            </a:fld>
            <a:endParaRPr lang="en-US" dirty="0"/>
          </a:p>
        </p:txBody>
      </p:sp>
    </p:spTree>
    <p:extLst>
      <p:ext uri="{BB962C8B-B14F-4D97-AF65-F5344CB8AC3E}">
        <p14:creationId xmlns:p14="http://schemas.microsoft.com/office/powerpoint/2010/main" val="1316032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D9FE4ED-AA78-40A9-B46C-CB8ECCB4418E}" type="slidenum">
              <a:rPr lang="en-US" smtClean="0"/>
              <a:pPr>
                <a:defRPr/>
              </a:pPr>
              <a:t>15</a:t>
            </a:fld>
            <a:endParaRPr lang="en-US" dirty="0"/>
          </a:p>
        </p:txBody>
      </p:sp>
    </p:spTree>
    <p:extLst>
      <p:ext uri="{BB962C8B-B14F-4D97-AF65-F5344CB8AC3E}">
        <p14:creationId xmlns:p14="http://schemas.microsoft.com/office/powerpoint/2010/main" val="1316032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a:p>
            <a:endParaRPr lang="en-US" altLang="en-US" dirty="0" smtClean="0"/>
          </a:p>
        </p:txBody>
      </p:sp>
      <p:sp>
        <p:nvSpPr>
          <p:cNvPr id="4" name="Slide Number Placeholder 3"/>
          <p:cNvSpPr>
            <a:spLocks noGrp="1"/>
          </p:cNvSpPr>
          <p:nvPr>
            <p:ph type="sldNum" sz="quarter" idx="5"/>
          </p:nvPr>
        </p:nvSpPr>
        <p:spPr/>
        <p:txBody>
          <a:bodyPr/>
          <a:lstStyle/>
          <a:p>
            <a:pPr>
              <a:defRPr/>
            </a:pPr>
            <a:fld id="{6F2B05A6-9DC0-4ED5-BE41-246C5CF8B573}" type="slidenum">
              <a:rPr lang="en-US" smtClean="0"/>
              <a:pPr>
                <a:defRPr/>
              </a:pPr>
              <a:t>17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37381" rtl="0" eaLnBrk="0" fontAlgn="base" latinLnBrk="0" hangingPunct="0">
              <a:lnSpc>
                <a:spcPct val="100000"/>
              </a:lnSpc>
              <a:spcBef>
                <a:spcPct val="30000"/>
              </a:spcBef>
              <a:spcAft>
                <a:spcPct val="0"/>
              </a:spcAft>
              <a:buClrTx/>
              <a:buSzTx/>
              <a:buFontTx/>
              <a:buNone/>
              <a:tabLst/>
              <a:defRPr/>
            </a:pPr>
            <a:r>
              <a:rPr lang="en-US" baseline="0" dirty="0" smtClean="0"/>
              <a:t>Linda Drummond will present</a:t>
            </a:r>
          </a:p>
          <a:p>
            <a:pPr marL="0" marR="0" indent="0" algn="l" defTabSz="437381" rtl="0" eaLnBrk="0" fontAlgn="base" latinLnBrk="0" hangingPunct="0">
              <a:lnSpc>
                <a:spcPct val="100000"/>
              </a:lnSpc>
              <a:spcBef>
                <a:spcPct val="30000"/>
              </a:spcBef>
              <a:spcAft>
                <a:spcPct val="0"/>
              </a:spcAft>
              <a:buClrTx/>
              <a:buSzTx/>
              <a:buFontTx/>
              <a:buNone/>
              <a:tabLst/>
              <a:defRPr/>
            </a:pPr>
            <a:r>
              <a:rPr lang="en-US" baseline="0" dirty="0" smtClean="0"/>
              <a:t>Updated 1/16 - LHH</a:t>
            </a:r>
          </a:p>
          <a:p>
            <a:pPr marL="0" marR="0" indent="0" algn="l" defTabSz="437381"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437381"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437381" rtl="0" eaLnBrk="0" fontAlgn="base" latinLnBrk="0" hangingPunct="0">
              <a:lnSpc>
                <a:spcPct val="100000"/>
              </a:lnSpc>
              <a:spcBef>
                <a:spcPct val="30000"/>
              </a:spcBef>
              <a:spcAft>
                <a:spcPct val="0"/>
              </a:spcAft>
              <a:buClrTx/>
              <a:buSzTx/>
              <a:buFontTx/>
              <a:buNone/>
              <a:tabLst/>
              <a:defRPr/>
            </a:pPr>
            <a:r>
              <a:rPr lang="en-US" baseline="0" dirty="0" smtClean="0"/>
              <a:t>Change color of appropriate unit box to yellow, and make sure you have a copy of the most recent Org Chart in the deck.  Go to  http://vaww.esm.infoshare.va.gov/sites/ba/OAS/Shared%20Documents/Communications/Organization/BA%20Organization%20and%20Responsibility%20Chart.pptx for most recent version.</a:t>
            </a:r>
          </a:p>
          <a:p>
            <a:pPr defTabSz="437381">
              <a:defRPr/>
            </a:pPr>
            <a:endParaRPr lang="en-US" b="1" dirty="0" smtClean="0">
              <a:ea typeface="ＭＳ Ｐゴシック"/>
              <a:cs typeface="ＭＳ Ｐゴシック"/>
            </a:endParaRPr>
          </a:p>
          <a:p>
            <a:pPr defTabSz="437381">
              <a:defRPr/>
            </a:pPr>
            <a:endParaRPr lang="en-US" b="1" dirty="0" smtClean="0">
              <a:ea typeface="ＭＳ Ｐゴシック"/>
              <a:cs typeface="ＭＳ Ｐゴシック"/>
            </a:endParaRPr>
          </a:p>
          <a:p>
            <a:pPr defTabSz="437381">
              <a:defRPr/>
            </a:pPr>
            <a:r>
              <a:rPr lang="en-US" baseline="0" dirty="0" smtClean="0">
                <a:ea typeface="ＭＳ Ｐゴシック"/>
                <a:cs typeface="ＭＳ Ｐゴシック"/>
              </a:rPr>
              <a:t> </a:t>
            </a:r>
            <a:endParaRPr lang="en-US" dirty="0"/>
          </a:p>
        </p:txBody>
      </p:sp>
      <p:sp>
        <p:nvSpPr>
          <p:cNvPr id="4" name="Slide Number Placeholder 3"/>
          <p:cNvSpPr>
            <a:spLocks noGrp="1"/>
          </p:cNvSpPr>
          <p:nvPr>
            <p:ph type="sldNum" sz="quarter" idx="10"/>
          </p:nvPr>
        </p:nvSpPr>
        <p:spPr/>
        <p:txBody>
          <a:bodyPr/>
          <a:lstStyle/>
          <a:p>
            <a:pPr>
              <a:defRPr/>
            </a:pPr>
            <a:fld id="{FB850CD8-3DC0-4D51-9F0F-9FA8CBAFAED7}" type="slidenum">
              <a:rPr lang="en-US" smtClean="0"/>
              <a:pPr>
                <a:defRPr/>
              </a:pPr>
              <a:t>3</a:t>
            </a:fld>
            <a:endParaRPr lang="en-US" dirty="0"/>
          </a:p>
        </p:txBody>
      </p:sp>
    </p:spTree>
    <p:extLst>
      <p:ext uri="{BB962C8B-B14F-4D97-AF65-F5344CB8AC3E}">
        <p14:creationId xmlns:p14="http://schemas.microsoft.com/office/powerpoint/2010/main" val="1053572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326DB6-8894-464D-805C-AE3A3F2874CC}" type="slidenum">
              <a:rPr lang="en-US" smtClean="0"/>
              <a:t>5</a:t>
            </a:fld>
            <a:endParaRPr lang="en-US" dirty="0"/>
          </a:p>
        </p:txBody>
      </p:sp>
    </p:spTree>
    <p:extLst>
      <p:ext uri="{BB962C8B-B14F-4D97-AF65-F5344CB8AC3E}">
        <p14:creationId xmlns:p14="http://schemas.microsoft.com/office/powerpoint/2010/main" val="1967158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Integration Example: Orders dependent</a:t>
            </a:r>
            <a:r>
              <a:rPr lang="en-US" baseline="0" dirty="0" smtClean="0"/>
              <a:t> on Person Demographics and Scheduling</a:t>
            </a:r>
          </a:p>
          <a:p>
            <a:r>
              <a:rPr lang="en-US" baseline="0" dirty="0" smtClean="0"/>
              <a:t>Interoperability Example: Meaningful Use Stage 2 (Transition of Care)</a:t>
            </a:r>
          </a:p>
          <a:p>
            <a:r>
              <a:rPr lang="en-US" baseline="0" dirty="0" smtClean="0"/>
              <a:t>Traceability: BRAMP explains the traceability among business architecture and requirements, as well as to the technical community</a:t>
            </a:r>
          </a:p>
        </p:txBody>
      </p:sp>
      <p:sp>
        <p:nvSpPr>
          <p:cNvPr id="4" name="Slide Number Placeholder 3"/>
          <p:cNvSpPr>
            <a:spLocks noGrp="1"/>
          </p:cNvSpPr>
          <p:nvPr>
            <p:ph type="sldNum" sz="quarter" idx="10"/>
          </p:nvPr>
        </p:nvSpPr>
        <p:spPr/>
        <p:txBody>
          <a:bodyPr/>
          <a:lstStyle/>
          <a:p>
            <a:fld id="{D7326DB6-8894-464D-805C-AE3A3F2874CC}" type="slidenum">
              <a:rPr lang="en-US" smtClean="0"/>
              <a:t>6</a:t>
            </a:fld>
            <a:endParaRPr lang="en-US" dirty="0"/>
          </a:p>
        </p:txBody>
      </p:sp>
    </p:spTree>
    <p:extLst>
      <p:ext uri="{BB962C8B-B14F-4D97-AF65-F5344CB8AC3E}">
        <p14:creationId xmlns:p14="http://schemas.microsoft.com/office/powerpoint/2010/main" val="1872838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Teams</a:t>
            </a:r>
            <a:r>
              <a:rPr lang="en-US" baseline="0" dirty="0" smtClean="0"/>
              <a:t> within VA using RSA and RTC can be set up to access the VHA BIM by contacting BIA for access.</a:t>
            </a:r>
            <a:endParaRPr lang="en-US" dirty="0"/>
          </a:p>
        </p:txBody>
      </p:sp>
      <p:sp>
        <p:nvSpPr>
          <p:cNvPr id="4" name="Slide Number Placeholder 3"/>
          <p:cNvSpPr>
            <a:spLocks noGrp="1"/>
          </p:cNvSpPr>
          <p:nvPr>
            <p:ph type="sldNum" sz="quarter" idx="10"/>
          </p:nvPr>
        </p:nvSpPr>
        <p:spPr/>
        <p:txBody>
          <a:bodyPr/>
          <a:lstStyle/>
          <a:p>
            <a:pPr>
              <a:defRPr/>
            </a:pPr>
            <a:fld id="{CC211A46-0C75-4BC8-808E-FCD19972E87F}" type="slidenum">
              <a:rPr lang="en-US" smtClean="0"/>
              <a:pPr>
                <a:defRPr/>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for display/discussion purposes</a:t>
            </a:r>
            <a:r>
              <a:rPr lang="en-US" baseline="0" dirty="0" smtClean="0"/>
              <a:t> only. It is not an architecture product.</a:t>
            </a:r>
          </a:p>
          <a:p>
            <a:r>
              <a:rPr lang="en-US" baseline="0" dirty="0" smtClean="0"/>
              <a:t>Tan = BIA Content</a:t>
            </a:r>
          </a:p>
          <a:p>
            <a:r>
              <a:rPr lang="en-US" baseline="0" dirty="0" smtClean="0"/>
              <a:t>Yellow = Business or business-derived content</a:t>
            </a:r>
          </a:p>
          <a:p>
            <a:r>
              <a:rPr lang="en-US" baseline="0" dirty="0" smtClean="0"/>
              <a:t>Green = Content external to business (technical, interoperability, etc.)</a:t>
            </a:r>
            <a:endParaRPr lang="en-US" dirty="0"/>
          </a:p>
        </p:txBody>
      </p:sp>
      <p:sp>
        <p:nvSpPr>
          <p:cNvPr id="4" name="Slide Number Placeholder 3"/>
          <p:cNvSpPr>
            <a:spLocks noGrp="1"/>
          </p:cNvSpPr>
          <p:nvPr>
            <p:ph type="sldNum" sz="quarter" idx="10"/>
          </p:nvPr>
        </p:nvSpPr>
        <p:spPr/>
        <p:txBody>
          <a:bodyPr/>
          <a:lstStyle/>
          <a:p>
            <a:pPr>
              <a:defRPr/>
            </a:pPr>
            <a:fld id="{AD9FE4ED-AA78-40A9-B46C-CB8ECCB4418E}" type="slidenum">
              <a:rPr lang="en-US" smtClean="0"/>
              <a:pPr>
                <a:defRPr/>
              </a:pPr>
              <a:t>8</a:t>
            </a:fld>
            <a:endParaRPr lang="en-US" dirty="0"/>
          </a:p>
        </p:txBody>
      </p:sp>
    </p:spTree>
    <p:extLst>
      <p:ext uri="{BB962C8B-B14F-4D97-AF65-F5344CB8AC3E}">
        <p14:creationId xmlns:p14="http://schemas.microsoft.com/office/powerpoint/2010/main" val="1316032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D9FE4ED-AA78-40A9-B46C-CB8ECCB4418E}" type="slidenum">
              <a:rPr lang="en-US" smtClean="0"/>
              <a:pPr>
                <a:defRPr/>
              </a:pPr>
              <a:t>9</a:t>
            </a:fld>
            <a:endParaRPr lang="en-US" dirty="0"/>
          </a:p>
        </p:txBody>
      </p:sp>
    </p:spTree>
    <p:extLst>
      <p:ext uri="{BB962C8B-B14F-4D97-AF65-F5344CB8AC3E}">
        <p14:creationId xmlns:p14="http://schemas.microsoft.com/office/powerpoint/2010/main" val="1316032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D9FE4ED-AA78-40A9-B46C-CB8ECCB4418E}" type="slidenum">
              <a:rPr lang="en-US" smtClean="0"/>
              <a:pPr>
                <a:defRPr/>
              </a:pPr>
              <a:t>10</a:t>
            </a:fld>
            <a:endParaRPr lang="en-US" dirty="0"/>
          </a:p>
        </p:txBody>
      </p:sp>
    </p:spTree>
    <p:extLst>
      <p:ext uri="{BB962C8B-B14F-4D97-AF65-F5344CB8AC3E}">
        <p14:creationId xmlns:p14="http://schemas.microsoft.com/office/powerpoint/2010/main" val="1316032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D9FE4ED-AA78-40A9-B46C-CB8ECCB4418E}" type="slidenum">
              <a:rPr lang="en-US" smtClean="0"/>
              <a:pPr>
                <a:defRPr/>
              </a:pPr>
              <a:t>11</a:t>
            </a:fld>
            <a:endParaRPr lang="en-US" dirty="0"/>
          </a:p>
        </p:txBody>
      </p:sp>
    </p:spTree>
    <p:extLst>
      <p:ext uri="{BB962C8B-B14F-4D97-AF65-F5344CB8AC3E}">
        <p14:creationId xmlns:p14="http://schemas.microsoft.com/office/powerpoint/2010/main" val="13160328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background cover.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38880" y="3178162"/>
            <a:ext cx="7772400" cy="730127"/>
          </a:xfrm>
        </p:spPr>
        <p:txBody>
          <a:bodyPr>
            <a:normAutofit/>
          </a:bodyPr>
          <a:lstStyle>
            <a:lvl1pPr algn="l">
              <a:defRPr sz="2000" b="1">
                <a:latin typeface="Calibri"/>
                <a:cs typeface="Calibri"/>
              </a:defRPr>
            </a:lvl1pPr>
          </a:lstStyle>
          <a:p>
            <a:r>
              <a:rPr lang="en-US" smtClean="0"/>
              <a:t>Click to edit Master title style</a:t>
            </a:r>
            <a:endParaRPr lang="en-US" dirty="0"/>
          </a:p>
        </p:txBody>
      </p:sp>
      <p:sp>
        <p:nvSpPr>
          <p:cNvPr id="3" name="Subtitle 2"/>
          <p:cNvSpPr>
            <a:spLocks noGrp="1"/>
          </p:cNvSpPr>
          <p:nvPr>
            <p:ph type="subTitle" idx="1"/>
          </p:nvPr>
        </p:nvSpPr>
        <p:spPr>
          <a:xfrm>
            <a:off x="357696" y="4004454"/>
            <a:ext cx="7753584" cy="914813"/>
          </a:xfrm>
        </p:spPr>
        <p:txBody>
          <a:bodyPr>
            <a:noAutofit/>
          </a:bodyPr>
          <a:lstStyle>
            <a:lvl1pPr marL="0" indent="0" algn="l">
              <a:buNone/>
              <a:defRPr sz="1600">
                <a:solidFill>
                  <a:srgbClr val="FFFFFF"/>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Footer Placeholder 8"/>
          <p:cNvSpPr>
            <a:spLocks noGrp="1"/>
          </p:cNvSpPr>
          <p:nvPr>
            <p:ph type="ftr" sz="quarter" idx="11"/>
          </p:nvPr>
        </p:nvSpPr>
        <p:spPr>
          <a:xfrm>
            <a:off x="357188" y="6356350"/>
            <a:ext cx="2895600" cy="365125"/>
          </a:xfrm>
        </p:spPr>
        <p:txBody>
          <a:bodyPr/>
          <a:lstStyle>
            <a:lvl1pPr algn="l">
              <a:defRPr sz="1000">
                <a:solidFill>
                  <a:prstClr val="black">
                    <a:tint val="75000"/>
                  </a:prstClr>
                </a:solidFill>
                <a:latin typeface="Arial" charset="0"/>
                <a:ea typeface="MS PGothic" pitchFamily="34" charset="-128"/>
                <a:cs typeface="+mn-cs"/>
              </a:defRPr>
            </a:lvl1pPr>
          </a:lstStyle>
          <a:p>
            <a:pPr>
              <a:defRPr/>
            </a:pPr>
            <a:r>
              <a:rPr lang="en-US" dirty="0" smtClean="0"/>
              <a:t>508 Compliant</a:t>
            </a:r>
            <a:endParaRPr lang="en-US" dirty="0"/>
          </a:p>
        </p:txBody>
      </p:sp>
    </p:spTree>
    <p:extLst>
      <p:ext uri="{BB962C8B-B14F-4D97-AF65-F5344CB8AC3E}">
        <p14:creationId xmlns:p14="http://schemas.microsoft.com/office/powerpoint/2010/main" val="715572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1994173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3323940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338182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2534" y="2760397"/>
            <a:ext cx="6798733" cy="1125803"/>
          </a:xfrm>
          <a:prstGeom prst="rect">
            <a:avLst/>
          </a:prstGeom>
        </p:spPr>
        <p:txBody>
          <a:bodyPr>
            <a:normAutofit/>
          </a:bodyPr>
          <a:lstStyle>
            <a:lvl1pPr algn="l">
              <a:defRPr sz="32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642533" y="3886200"/>
            <a:ext cx="6798733" cy="1422400"/>
          </a:xfrm>
          <a:prstGeom prst="rect">
            <a:avLst/>
          </a:prstGeo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Text Placeholder 7"/>
          <p:cNvSpPr>
            <a:spLocks noGrp="1"/>
          </p:cNvSpPr>
          <p:nvPr>
            <p:ph type="body" sz="quarter" idx="10"/>
          </p:nvPr>
        </p:nvSpPr>
        <p:spPr>
          <a:xfrm>
            <a:off x="1643063" y="5308600"/>
            <a:ext cx="6797675" cy="804863"/>
          </a:xfrm>
          <a:prstGeom prst="rect">
            <a:avLst/>
          </a:prstGeom>
        </p:spPr>
        <p:txBody>
          <a:bodyPr/>
          <a:lstStyle>
            <a:lvl1pPr>
              <a:buNone/>
              <a:defRPr sz="1400">
                <a:solidFill>
                  <a:schemeClr val="bg1"/>
                </a:solidFill>
              </a:defRPr>
            </a:lvl1pPr>
            <a:lvl2pPr>
              <a:buNone/>
              <a:defRPr sz="1400">
                <a:solidFill>
                  <a:schemeClr val="bg1"/>
                </a:solidFill>
              </a:defRPr>
            </a:lvl2pPr>
            <a:lvl3pPr>
              <a:buNone/>
              <a:defRPr sz="1400">
                <a:solidFill>
                  <a:schemeClr val="bg1"/>
                </a:solidFill>
              </a:defRPr>
            </a:lvl3pPr>
            <a:lvl4pPr>
              <a:buNone/>
              <a:defRPr sz="1400">
                <a:solidFill>
                  <a:schemeClr val="bg1"/>
                </a:solidFill>
              </a:defRPr>
            </a:lvl4pPr>
            <a:lvl5pPr>
              <a:buNone/>
              <a:defRPr sz="1400">
                <a:solidFill>
                  <a:schemeClr val="bg1"/>
                </a:solidFill>
              </a:defRPr>
            </a:lvl5pPr>
          </a:lstStyle>
          <a:p>
            <a:pPr lvl="0"/>
            <a:r>
              <a:rPr lang="en-US" smtClean="0"/>
              <a:t>Click to edit Master text styles</a:t>
            </a:r>
          </a:p>
        </p:txBody>
      </p:sp>
      <p:sp>
        <p:nvSpPr>
          <p:cNvPr id="5"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3183198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7"/>
          <p:cNvSpPr>
            <a:spLocks noGrp="1"/>
          </p:cNvSpPr>
          <p:nvPr>
            <p:ph type="dt" sz="half" idx="10"/>
          </p:nvPr>
        </p:nvSpPr>
        <p:spPr/>
        <p:txBody>
          <a:bodyPr/>
          <a:lstStyle>
            <a:lvl1pPr>
              <a:defRPr/>
            </a:lvl1pPr>
          </a:lstStyle>
          <a:p>
            <a:pPr>
              <a:defRPr/>
            </a:pPr>
            <a:endParaRPr lang="en-US" dirty="0"/>
          </a:p>
        </p:txBody>
      </p:sp>
      <p:sp>
        <p:nvSpPr>
          <p:cNvPr id="4" name="Footer Placeholder 8"/>
          <p:cNvSpPr>
            <a:spLocks noGrp="1"/>
          </p:cNvSpPr>
          <p:nvPr>
            <p:ph type="ftr" sz="quarter" idx="11"/>
          </p:nvPr>
        </p:nvSpPr>
        <p:spPr/>
        <p:txBody>
          <a:bodyPr/>
          <a:lstStyle>
            <a:lvl1pPr>
              <a:defRPr/>
            </a:lvl1pPr>
          </a:lstStyle>
          <a:p>
            <a:pPr>
              <a:defRPr/>
            </a:pPr>
            <a:r>
              <a:rPr lang="en-US" dirty="0"/>
              <a:t>508 Compliant</a:t>
            </a:r>
          </a:p>
        </p:txBody>
      </p:sp>
      <p:sp>
        <p:nvSpPr>
          <p:cNvPr id="5"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3420507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7"/>
          <p:cNvSpPr>
            <a:spLocks noGrp="1"/>
          </p:cNvSpPr>
          <p:nvPr>
            <p:ph type="dt" sz="half" idx="10"/>
          </p:nvPr>
        </p:nvSpPr>
        <p:spPr/>
        <p:txBody>
          <a:bodyPr/>
          <a:lstStyle>
            <a:lvl1pPr>
              <a:defRPr/>
            </a:lvl1pPr>
          </a:lstStyle>
          <a:p>
            <a:pPr>
              <a:defRPr/>
            </a:pPr>
            <a:endParaRPr lang="en-US" dirty="0"/>
          </a:p>
        </p:txBody>
      </p:sp>
      <p:sp>
        <p:nvSpPr>
          <p:cNvPr id="4" name="Footer Placeholder 8"/>
          <p:cNvSpPr>
            <a:spLocks noGrp="1"/>
          </p:cNvSpPr>
          <p:nvPr>
            <p:ph type="ftr" sz="quarter" idx="11"/>
          </p:nvPr>
        </p:nvSpPr>
        <p:spPr/>
        <p:txBody>
          <a:bodyPr/>
          <a:lstStyle>
            <a:lvl1pPr>
              <a:defRPr/>
            </a:lvl1pPr>
          </a:lstStyle>
          <a:p>
            <a:pPr>
              <a:defRPr/>
            </a:pPr>
            <a:r>
              <a:rPr lang="en-US" dirty="0"/>
              <a:t>508 Compliant</a:t>
            </a:r>
          </a:p>
        </p:txBody>
      </p:sp>
      <p:sp>
        <p:nvSpPr>
          <p:cNvPr id="5"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3909894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2534" y="2760397"/>
            <a:ext cx="6798733" cy="1125803"/>
          </a:xfrm>
          <a:prstGeom prst="rect">
            <a:avLst/>
          </a:prstGeom>
        </p:spPr>
        <p:txBody>
          <a:bodyPr>
            <a:normAutofit/>
          </a:bodyPr>
          <a:lstStyle>
            <a:lvl1pPr algn="l">
              <a:defRPr sz="32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642533" y="3886200"/>
            <a:ext cx="6798733" cy="1422400"/>
          </a:xfrm>
          <a:prstGeom prst="rect">
            <a:avLst/>
          </a:prstGeo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Text Placeholder 7"/>
          <p:cNvSpPr>
            <a:spLocks noGrp="1"/>
          </p:cNvSpPr>
          <p:nvPr>
            <p:ph type="body" sz="quarter" idx="10"/>
          </p:nvPr>
        </p:nvSpPr>
        <p:spPr>
          <a:xfrm>
            <a:off x="1643063" y="5308600"/>
            <a:ext cx="6797675" cy="804863"/>
          </a:xfrm>
          <a:prstGeom prst="rect">
            <a:avLst/>
          </a:prstGeom>
        </p:spPr>
        <p:txBody>
          <a:bodyPr/>
          <a:lstStyle>
            <a:lvl1pPr>
              <a:buNone/>
              <a:defRPr sz="1400">
                <a:solidFill>
                  <a:schemeClr val="bg1"/>
                </a:solidFill>
              </a:defRPr>
            </a:lvl1pPr>
            <a:lvl2pPr>
              <a:buNone/>
              <a:defRPr sz="1400">
                <a:solidFill>
                  <a:schemeClr val="bg1"/>
                </a:solidFill>
              </a:defRPr>
            </a:lvl2pPr>
            <a:lvl3pPr>
              <a:buNone/>
              <a:defRPr sz="1400">
                <a:solidFill>
                  <a:schemeClr val="bg1"/>
                </a:solidFill>
              </a:defRPr>
            </a:lvl3pPr>
            <a:lvl4pPr>
              <a:buNone/>
              <a:defRPr sz="1400">
                <a:solidFill>
                  <a:schemeClr val="bg1"/>
                </a:solidFill>
              </a:defRPr>
            </a:lvl4pPr>
            <a:lvl5pPr>
              <a:buNone/>
              <a:defRPr sz="1400">
                <a:solidFill>
                  <a:schemeClr val="bg1"/>
                </a:solidFill>
              </a:defRPr>
            </a:lvl5pPr>
          </a:lstStyle>
          <a:p>
            <a:pPr lvl="0"/>
            <a:r>
              <a:rPr lang="en-US" smtClean="0"/>
              <a:t>Click to edit Master text styles</a:t>
            </a:r>
          </a:p>
        </p:txBody>
      </p:sp>
      <p:sp>
        <p:nvSpPr>
          <p:cNvPr id="5"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3183198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685800" y="2133600"/>
            <a:ext cx="77724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US" altLang="en-US" sz="3200" b="1" dirty="0" smtClean="0">
                <a:solidFill>
                  <a:srgbClr val="000000"/>
                </a:solidFill>
                <a:cs typeface="Arial" charset="0"/>
              </a:rPr>
              <a:t>OIT/ASD</a:t>
            </a:r>
          </a:p>
        </p:txBody>
      </p:sp>
      <p:pic>
        <p:nvPicPr>
          <p:cNvPr id="5" name="Picture 1" descr="VA Seal - black and 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7125" y="323850"/>
            <a:ext cx="18097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312420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602144"/>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defTabSz="457200">
              <a:defRPr/>
            </a:lvl1pPr>
          </a:lstStyle>
          <a:p>
            <a:pPr>
              <a:defRPr/>
            </a:pPr>
            <a:fld id="{8C18BE2D-DF5E-452A-885D-7FFB2CAD8D22}" type="datetime1">
              <a:rPr lang="en-US"/>
              <a:pPr>
                <a:defRPr/>
              </a:pPr>
              <a:t>3/16/2016</a:t>
            </a:fld>
            <a:endParaRPr lang="en-US" dirty="0"/>
          </a:p>
        </p:txBody>
      </p:sp>
      <p:sp>
        <p:nvSpPr>
          <p:cNvPr id="7" name="Footer Placeholder 4"/>
          <p:cNvSpPr>
            <a:spLocks noGrp="1"/>
          </p:cNvSpPr>
          <p:nvPr>
            <p:ph type="ftr" sz="quarter" idx="11"/>
          </p:nvPr>
        </p:nvSpPr>
        <p:spPr/>
        <p:txBody>
          <a:bodyPr/>
          <a:lstStyle>
            <a:lvl1pPr defTabSz="457200">
              <a:defRPr/>
            </a:lvl1pPr>
          </a:lstStyle>
          <a:p>
            <a:pPr>
              <a:defRPr/>
            </a:pPr>
            <a:r>
              <a:rPr lang="it-IT"/>
              <a:t>Working Draft, Pre-Decisional, Deliberative Document</a:t>
            </a:r>
            <a:endParaRPr lang="en-US" dirty="0"/>
          </a:p>
        </p:txBody>
      </p:sp>
      <p:sp>
        <p:nvSpPr>
          <p:cNvPr id="8" name="Slide Number Placeholder 5"/>
          <p:cNvSpPr>
            <a:spLocks noGrp="1"/>
          </p:cNvSpPr>
          <p:nvPr>
            <p:ph type="sldNum" sz="quarter" idx="12"/>
          </p:nvPr>
        </p:nvSpPr>
        <p:spPr/>
        <p:txBody>
          <a:bodyPr/>
          <a:lstStyle>
            <a:lvl1pPr defTabSz="457200">
              <a:defRPr/>
            </a:lvl1pPr>
          </a:lstStyle>
          <a:p>
            <a:pPr>
              <a:defRPr/>
            </a:pPr>
            <a:fld id="{811D5151-FC77-4D11-8A45-60A2E0DC0945}" type="slidenum">
              <a:rPr lang="en-US"/>
              <a:pPr>
                <a:defRPr/>
              </a:pPr>
              <a:t>‹#›</a:t>
            </a:fld>
            <a:endParaRPr lang="en-US" dirty="0"/>
          </a:p>
        </p:txBody>
      </p:sp>
    </p:spTree>
    <p:extLst>
      <p:ext uri="{BB962C8B-B14F-4D97-AF65-F5344CB8AC3E}">
        <p14:creationId xmlns:p14="http://schemas.microsoft.com/office/powerpoint/2010/main" val="570899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 descr="VA Seal - black and 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defTabSz="457200">
              <a:defRPr/>
            </a:lvl1pPr>
          </a:lstStyle>
          <a:p>
            <a:pPr>
              <a:defRPr/>
            </a:pPr>
            <a:fld id="{43931473-8F5C-401B-9E44-623F8A6E0785}" type="datetime1">
              <a:rPr lang="en-US"/>
              <a:pPr>
                <a:defRPr/>
              </a:pPr>
              <a:t>3/16/2016</a:t>
            </a:fld>
            <a:endParaRPr lang="en-US" dirty="0"/>
          </a:p>
        </p:txBody>
      </p:sp>
      <p:sp>
        <p:nvSpPr>
          <p:cNvPr id="6" name="Footer Placeholder 4"/>
          <p:cNvSpPr>
            <a:spLocks noGrp="1"/>
          </p:cNvSpPr>
          <p:nvPr>
            <p:ph type="ftr" sz="quarter" idx="11"/>
          </p:nvPr>
        </p:nvSpPr>
        <p:spPr/>
        <p:txBody>
          <a:bodyPr/>
          <a:lstStyle>
            <a:lvl1pPr defTabSz="457200">
              <a:defRPr/>
            </a:lvl1pPr>
          </a:lstStyle>
          <a:p>
            <a:pPr>
              <a:defRPr/>
            </a:pPr>
            <a:r>
              <a:rPr lang="it-IT"/>
              <a:t>Working Draft, Pre-Decisional, Deliberative Document</a:t>
            </a:r>
            <a:endParaRPr lang="en-US" dirty="0"/>
          </a:p>
        </p:txBody>
      </p:sp>
      <p:sp>
        <p:nvSpPr>
          <p:cNvPr id="7" name="Slide Number Placeholder 5"/>
          <p:cNvSpPr>
            <a:spLocks noGrp="1"/>
          </p:cNvSpPr>
          <p:nvPr>
            <p:ph type="sldNum" sz="quarter" idx="12"/>
          </p:nvPr>
        </p:nvSpPr>
        <p:spPr/>
        <p:txBody>
          <a:bodyPr/>
          <a:lstStyle>
            <a:lvl1pPr defTabSz="457200">
              <a:defRPr/>
            </a:lvl1pPr>
          </a:lstStyle>
          <a:p>
            <a:pPr>
              <a:defRPr/>
            </a:pPr>
            <a:fld id="{D2180D67-FD07-4FAF-B7B6-FFBC01C7B95B}" type="slidenum">
              <a:rPr lang="en-US"/>
              <a:pPr>
                <a:defRPr/>
              </a:pPr>
              <a:t>‹#›</a:t>
            </a:fld>
            <a:endParaRPr lang="en-US" dirty="0"/>
          </a:p>
        </p:txBody>
      </p:sp>
    </p:spTree>
    <p:extLst>
      <p:ext uri="{BB962C8B-B14F-4D97-AF65-F5344CB8AC3E}">
        <p14:creationId xmlns:p14="http://schemas.microsoft.com/office/powerpoint/2010/main" val="1364269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239000" cy="10668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a:defRPr sz="22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defTabSz="457200">
              <a:defRPr/>
            </a:lvl1pPr>
          </a:lstStyle>
          <a:p>
            <a:pPr>
              <a:defRPr/>
            </a:pPr>
            <a:fld id="{63094E8E-6420-404C-8391-A1CF8B51023C}" type="datetime1">
              <a:rPr lang="en-US"/>
              <a:pPr>
                <a:defRPr/>
              </a:pPr>
              <a:t>3/16/2016</a:t>
            </a:fld>
            <a:endParaRPr lang="en-US" dirty="0"/>
          </a:p>
        </p:txBody>
      </p:sp>
      <p:sp>
        <p:nvSpPr>
          <p:cNvPr id="5" name="Footer Placeholder 4"/>
          <p:cNvSpPr>
            <a:spLocks noGrp="1"/>
          </p:cNvSpPr>
          <p:nvPr>
            <p:ph type="ftr" sz="quarter" idx="11"/>
          </p:nvPr>
        </p:nvSpPr>
        <p:spPr/>
        <p:txBody>
          <a:bodyPr/>
          <a:lstStyle>
            <a:lvl1pPr defTabSz="457200">
              <a:defRPr/>
            </a:lvl1pPr>
          </a:lstStyle>
          <a:p>
            <a:pPr>
              <a:defRPr/>
            </a:pPr>
            <a:r>
              <a:rPr lang="it-IT"/>
              <a:t>Working Draft, Pre-Decisional, Deliberative Document</a:t>
            </a:r>
            <a:endParaRPr lang="en-US" dirty="0"/>
          </a:p>
        </p:txBody>
      </p:sp>
      <p:sp>
        <p:nvSpPr>
          <p:cNvPr id="6" name="Slide Number Placeholder 5"/>
          <p:cNvSpPr>
            <a:spLocks noGrp="1"/>
          </p:cNvSpPr>
          <p:nvPr>
            <p:ph type="sldNum" sz="quarter" idx="12"/>
          </p:nvPr>
        </p:nvSpPr>
        <p:spPr/>
        <p:txBody>
          <a:bodyPr/>
          <a:lstStyle>
            <a:lvl1pPr defTabSz="457200">
              <a:defRPr/>
            </a:lvl1pPr>
          </a:lstStyle>
          <a:p>
            <a:pPr>
              <a:defRPr/>
            </a:pPr>
            <a:fld id="{99F067F9-C8E7-443A-B679-B62A2B5026E8}" type="slidenum">
              <a:rPr lang="en-US"/>
              <a:pPr>
                <a:defRPr/>
              </a:pPr>
              <a:t>‹#›</a:t>
            </a:fld>
            <a:endParaRPr lang="en-US" dirty="0"/>
          </a:p>
        </p:txBody>
      </p:sp>
    </p:spTree>
    <p:extLst>
      <p:ext uri="{BB962C8B-B14F-4D97-AF65-F5344CB8AC3E}">
        <p14:creationId xmlns:p14="http://schemas.microsoft.com/office/powerpoint/2010/main" val="95767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935650"/>
            <a:ext cx="8229600" cy="419051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8"/>
          <p:cNvSpPr>
            <a:spLocks noGrp="1"/>
          </p:cNvSpPr>
          <p:nvPr>
            <p:ph type="ftr" sz="quarter" idx="11"/>
          </p:nvPr>
        </p:nvSpPr>
        <p:spPr>
          <a:xfrm>
            <a:off x="457200" y="6356350"/>
            <a:ext cx="2895600" cy="365125"/>
          </a:xfrm>
        </p:spPr>
        <p:txBody>
          <a:bodyPr/>
          <a:lstStyle>
            <a:lvl1pPr algn="l">
              <a:defRPr sz="1000">
                <a:solidFill>
                  <a:prstClr val="black">
                    <a:tint val="75000"/>
                  </a:prstClr>
                </a:solidFill>
                <a:latin typeface="Arial" charset="0"/>
                <a:ea typeface="MS PGothic" pitchFamily="34" charset="-128"/>
                <a:cs typeface="+mn-cs"/>
              </a:defRPr>
            </a:lvl1pPr>
          </a:lstStyle>
          <a:p>
            <a:pPr>
              <a:defRPr/>
            </a:pPr>
            <a:r>
              <a:rPr lang="en-US" dirty="0" smtClean="0"/>
              <a:t>508 Compliant</a:t>
            </a:r>
            <a:endParaRPr lang="en-US" dirty="0"/>
          </a:p>
        </p:txBody>
      </p:sp>
      <p:sp>
        <p:nvSpPr>
          <p:cNvPr id="6"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2017947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315200" cy="1066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defTabSz="457200">
              <a:defRPr/>
            </a:lvl1pPr>
          </a:lstStyle>
          <a:p>
            <a:pPr>
              <a:defRPr/>
            </a:pPr>
            <a:fld id="{701D486A-F98F-42C8-91A6-EA5480B7913A}" type="datetime1">
              <a:rPr lang="en-US"/>
              <a:pPr>
                <a:defRPr/>
              </a:pPr>
              <a:t>3/16/2016</a:t>
            </a:fld>
            <a:endParaRPr lang="en-US" dirty="0"/>
          </a:p>
        </p:txBody>
      </p:sp>
      <p:sp>
        <p:nvSpPr>
          <p:cNvPr id="8" name="Footer Placeholder 7"/>
          <p:cNvSpPr>
            <a:spLocks noGrp="1"/>
          </p:cNvSpPr>
          <p:nvPr>
            <p:ph type="ftr" sz="quarter" idx="11"/>
          </p:nvPr>
        </p:nvSpPr>
        <p:spPr/>
        <p:txBody>
          <a:bodyPr/>
          <a:lstStyle>
            <a:lvl1pPr defTabSz="457200">
              <a:defRPr/>
            </a:lvl1pPr>
          </a:lstStyle>
          <a:p>
            <a:pPr>
              <a:defRPr/>
            </a:pPr>
            <a:r>
              <a:rPr lang="it-IT"/>
              <a:t>Working Draft, Pre-Decisional, Deliberative Document</a:t>
            </a:r>
            <a:endParaRPr lang="en-US" dirty="0"/>
          </a:p>
        </p:txBody>
      </p:sp>
      <p:sp>
        <p:nvSpPr>
          <p:cNvPr id="9" name="Slide Number Placeholder 8"/>
          <p:cNvSpPr>
            <a:spLocks noGrp="1"/>
          </p:cNvSpPr>
          <p:nvPr>
            <p:ph type="sldNum" sz="quarter" idx="12"/>
          </p:nvPr>
        </p:nvSpPr>
        <p:spPr/>
        <p:txBody>
          <a:bodyPr/>
          <a:lstStyle>
            <a:lvl1pPr defTabSz="457200">
              <a:defRPr/>
            </a:lvl1pPr>
          </a:lstStyle>
          <a:p>
            <a:pPr>
              <a:defRPr/>
            </a:pPr>
            <a:fld id="{D817E15D-1969-45FA-8DD2-9D3D7260F5F8}" type="slidenum">
              <a:rPr lang="en-US"/>
              <a:pPr>
                <a:defRPr/>
              </a:pPr>
              <a:t>‹#›</a:t>
            </a:fld>
            <a:endParaRPr lang="en-US" dirty="0"/>
          </a:p>
        </p:txBody>
      </p:sp>
    </p:spTree>
    <p:extLst>
      <p:ext uri="{BB962C8B-B14F-4D97-AF65-F5344CB8AC3E}">
        <p14:creationId xmlns:p14="http://schemas.microsoft.com/office/powerpoint/2010/main" val="1823948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315200" cy="1066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defTabSz="457200">
              <a:defRPr/>
            </a:lvl1pPr>
          </a:lstStyle>
          <a:p>
            <a:pPr>
              <a:defRPr/>
            </a:pPr>
            <a:fld id="{119B2D33-10EF-4C67-A365-BC2C0D0092F0}" type="datetime1">
              <a:rPr lang="en-US"/>
              <a:pPr>
                <a:defRPr/>
              </a:pPr>
              <a:t>3/16/2016</a:t>
            </a:fld>
            <a:endParaRPr lang="en-US" dirty="0"/>
          </a:p>
        </p:txBody>
      </p:sp>
      <p:sp>
        <p:nvSpPr>
          <p:cNvPr id="4" name="Footer Placeholder 3"/>
          <p:cNvSpPr>
            <a:spLocks noGrp="1"/>
          </p:cNvSpPr>
          <p:nvPr>
            <p:ph type="ftr" sz="quarter" idx="11"/>
          </p:nvPr>
        </p:nvSpPr>
        <p:spPr/>
        <p:txBody>
          <a:bodyPr/>
          <a:lstStyle>
            <a:lvl1pPr defTabSz="457200">
              <a:defRPr/>
            </a:lvl1pPr>
          </a:lstStyle>
          <a:p>
            <a:pPr>
              <a:defRPr/>
            </a:pPr>
            <a:r>
              <a:rPr lang="it-IT"/>
              <a:t>Working Draft, Pre-Decisional, Deliberative Document</a:t>
            </a:r>
            <a:endParaRPr lang="en-US" dirty="0"/>
          </a:p>
        </p:txBody>
      </p:sp>
      <p:sp>
        <p:nvSpPr>
          <p:cNvPr id="5" name="Slide Number Placeholder 4"/>
          <p:cNvSpPr>
            <a:spLocks noGrp="1"/>
          </p:cNvSpPr>
          <p:nvPr>
            <p:ph type="sldNum" sz="quarter" idx="12"/>
          </p:nvPr>
        </p:nvSpPr>
        <p:spPr/>
        <p:txBody>
          <a:bodyPr/>
          <a:lstStyle>
            <a:lvl1pPr defTabSz="457200">
              <a:defRPr/>
            </a:lvl1pPr>
          </a:lstStyle>
          <a:p>
            <a:pPr>
              <a:defRPr/>
            </a:pPr>
            <a:fld id="{CBFEEE02-2E64-49CA-B921-E33A47B80D8D}" type="slidenum">
              <a:rPr lang="en-US"/>
              <a:pPr>
                <a:defRPr/>
              </a:pPr>
              <a:t>‹#›</a:t>
            </a:fld>
            <a:endParaRPr lang="en-US" dirty="0"/>
          </a:p>
        </p:txBody>
      </p:sp>
    </p:spTree>
    <p:extLst>
      <p:ext uri="{BB962C8B-B14F-4D97-AF65-F5344CB8AC3E}">
        <p14:creationId xmlns:p14="http://schemas.microsoft.com/office/powerpoint/2010/main" val="10685273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05000"/>
            <a:ext cx="38100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05000"/>
            <a:ext cx="38100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defTabSz="457200">
              <a:defRPr/>
            </a:lvl1pPr>
          </a:lstStyle>
          <a:p>
            <a:pPr>
              <a:defRPr/>
            </a:pPr>
            <a:endParaRPr lang="en-US" dirty="0"/>
          </a:p>
        </p:txBody>
      </p:sp>
      <p:sp>
        <p:nvSpPr>
          <p:cNvPr id="6" name="Rectangle 5"/>
          <p:cNvSpPr>
            <a:spLocks noGrp="1" noChangeArrowheads="1"/>
          </p:cNvSpPr>
          <p:nvPr>
            <p:ph type="ftr" sz="quarter" idx="11"/>
          </p:nvPr>
        </p:nvSpPr>
        <p:spPr/>
        <p:txBody>
          <a:bodyPr/>
          <a:lstStyle>
            <a:lvl1pPr defTabSz="457200">
              <a:defRPr/>
            </a:lvl1pPr>
          </a:lstStyle>
          <a:p>
            <a:pPr>
              <a:defRPr/>
            </a:pPr>
            <a:r>
              <a:rPr lang="en-US" dirty="0"/>
              <a:t>Draft</a:t>
            </a:r>
          </a:p>
        </p:txBody>
      </p:sp>
      <p:sp>
        <p:nvSpPr>
          <p:cNvPr id="7" name="Rectangle 6"/>
          <p:cNvSpPr>
            <a:spLocks noGrp="1" noChangeArrowheads="1"/>
          </p:cNvSpPr>
          <p:nvPr>
            <p:ph type="sldNum" sz="quarter" idx="12"/>
          </p:nvPr>
        </p:nvSpPr>
        <p:spPr/>
        <p:txBody>
          <a:bodyPr/>
          <a:lstStyle>
            <a:lvl1pPr defTabSz="457200">
              <a:defRPr/>
            </a:lvl1pPr>
          </a:lstStyle>
          <a:p>
            <a:pPr>
              <a:defRPr/>
            </a:pPr>
            <a:fld id="{04A78901-20E0-4F29-BC62-F154FDB2D510}" type="slidenum">
              <a:rPr lang="en-US"/>
              <a:pPr>
                <a:defRPr/>
              </a:pPr>
              <a:t>‹#›</a:t>
            </a:fld>
            <a:endParaRPr lang="en-US" dirty="0"/>
          </a:p>
        </p:txBody>
      </p:sp>
    </p:spTree>
    <p:extLst>
      <p:ext uri="{BB962C8B-B14F-4D97-AF65-F5344CB8AC3E}">
        <p14:creationId xmlns:p14="http://schemas.microsoft.com/office/powerpoint/2010/main" val="40831693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background cover.pdf"/>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338880" y="3178162"/>
            <a:ext cx="7772400" cy="730127"/>
          </a:xfrm>
        </p:spPr>
        <p:txBody>
          <a:bodyPr>
            <a:normAutofit/>
          </a:bodyPr>
          <a:lstStyle>
            <a:lvl1pPr algn="l">
              <a:defRPr sz="2000" b="1">
                <a:latin typeface="Calibri"/>
                <a:cs typeface="Calibri"/>
              </a:defRPr>
            </a:lvl1pPr>
          </a:lstStyle>
          <a:p>
            <a:r>
              <a:rPr lang="en-US" smtClean="0"/>
              <a:t>Click to edit Master title style</a:t>
            </a:r>
            <a:endParaRPr lang="en-US" dirty="0"/>
          </a:p>
        </p:txBody>
      </p:sp>
      <p:sp>
        <p:nvSpPr>
          <p:cNvPr id="3" name="Subtitle 2"/>
          <p:cNvSpPr>
            <a:spLocks noGrp="1"/>
          </p:cNvSpPr>
          <p:nvPr>
            <p:ph type="subTitle" idx="1"/>
          </p:nvPr>
        </p:nvSpPr>
        <p:spPr>
          <a:xfrm>
            <a:off x="357696" y="4004454"/>
            <a:ext cx="7753584" cy="914813"/>
          </a:xfrm>
        </p:spPr>
        <p:txBody>
          <a:bodyPr>
            <a:noAutofit/>
          </a:bodyPr>
          <a:lstStyle>
            <a:lvl1pPr marL="0" indent="0" algn="l">
              <a:buNone/>
              <a:defRPr sz="1600">
                <a:solidFill>
                  <a:srgbClr val="FFFFFF"/>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1673882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935650"/>
            <a:ext cx="8229600" cy="4190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C32E41BC-F3C7-4440-964A-79A2B9AB8CF4}" type="slidenum">
              <a:rPr lang="en-US"/>
              <a:pPr>
                <a:defRPr/>
              </a:pPr>
              <a:t>‹#›</a:t>
            </a:fld>
            <a:endParaRPr lang="en-US" dirty="0"/>
          </a:p>
        </p:txBody>
      </p:sp>
    </p:spTree>
    <p:extLst>
      <p:ext uri="{BB962C8B-B14F-4D97-AF65-F5344CB8AC3E}">
        <p14:creationId xmlns:p14="http://schemas.microsoft.com/office/powerpoint/2010/main" val="19068474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72206039"/>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3322"/>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3322"/>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61ECAB98-9D83-492E-8368-C7175A3158D5}" type="slidenum">
              <a:rPr lang="en-US"/>
              <a:pPr>
                <a:defRPr/>
              </a:pPr>
              <a:t>‹#›</a:t>
            </a:fld>
            <a:endParaRPr lang="en-US" dirty="0"/>
          </a:p>
        </p:txBody>
      </p:sp>
    </p:spTree>
    <p:extLst>
      <p:ext uri="{BB962C8B-B14F-4D97-AF65-F5344CB8AC3E}">
        <p14:creationId xmlns:p14="http://schemas.microsoft.com/office/powerpoint/2010/main" val="2031422027"/>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732377"/>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72139"/>
            <a:ext cx="4040188" cy="3706052"/>
          </a:xfrm>
        </p:spPr>
        <p:txBody>
          <a:bodyPr>
            <a:norm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5" y="1732377"/>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72139"/>
            <a:ext cx="4041775" cy="3706052"/>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5"/>
          <p:cNvSpPr>
            <a:spLocks noGrp="1"/>
          </p:cNvSpPr>
          <p:nvPr>
            <p:ph type="sldNum" sz="quarter" idx="10"/>
          </p:nvPr>
        </p:nvSpPr>
        <p:spPr/>
        <p:txBody>
          <a:bodyPr/>
          <a:lstStyle>
            <a:lvl1pPr>
              <a:defRPr/>
            </a:lvl1pPr>
          </a:lstStyle>
          <a:p>
            <a:pPr>
              <a:defRPr/>
            </a:pPr>
            <a:fld id="{F89C8036-696E-4188-A6AA-7FE09813FD3C}" type="slidenum">
              <a:rPr lang="en-US"/>
              <a:pPr>
                <a:defRPr/>
              </a:pPr>
              <a:t>‹#›</a:t>
            </a:fld>
            <a:endParaRPr lang="en-US" dirty="0"/>
          </a:p>
        </p:txBody>
      </p:sp>
    </p:spTree>
    <p:extLst>
      <p:ext uri="{BB962C8B-B14F-4D97-AF65-F5344CB8AC3E}">
        <p14:creationId xmlns:p14="http://schemas.microsoft.com/office/powerpoint/2010/main" val="422764301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5B1AF43B-DC5F-4813-A4DA-17F2F6C1393F}" type="slidenum">
              <a:rPr lang="en-US"/>
              <a:pPr>
                <a:defRPr/>
              </a:pPr>
              <a:t>‹#›</a:t>
            </a:fld>
            <a:endParaRPr lang="en-US" dirty="0"/>
          </a:p>
        </p:txBody>
      </p:sp>
    </p:spTree>
    <p:extLst>
      <p:ext uri="{BB962C8B-B14F-4D97-AF65-F5344CB8AC3E}">
        <p14:creationId xmlns:p14="http://schemas.microsoft.com/office/powerpoint/2010/main" val="2484626664"/>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6370341D-E8BE-4F86-965D-1FB71959D2E4}" type="slidenum">
              <a:rPr lang="en-US"/>
              <a:pPr>
                <a:defRPr/>
              </a:pPr>
              <a:t>‹#›</a:t>
            </a:fld>
            <a:endParaRPr lang="en-US" dirty="0"/>
          </a:p>
        </p:txBody>
      </p:sp>
    </p:spTree>
    <p:extLst>
      <p:ext uri="{BB962C8B-B14F-4D97-AF65-F5344CB8AC3E}">
        <p14:creationId xmlns:p14="http://schemas.microsoft.com/office/powerpoint/2010/main" val="404150487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7"/>
          <p:cNvSpPr>
            <a:spLocks noGrp="1"/>
          </p:cNvSpPr>
          <p:nvPr>
            <p:ph type="dt" sz="half" idx="10"/>
          </p:nvPr>
        </p:nvSpPr>
        <p:spPr/>
        <p:txBody>
          <a:bodyPr/>
          <a:lstStyle>
            <a:lvl1pPr>
              <a:defRPr/>
            </a:lvl1pPr>
          </a:lstStyle>
          <a:p>
            <a:pPr>
              <a:defRPr/>
            </a:pPr>
            <a:endParaRPr lang="en-US" dirty="0"/>
          </a:p>
        </p:txBody>
      </p:sp>
      <p:sp>
        <p:nvSpPr>
          <p:cNvPr id="4" name="Footer Placeholder 8"/>
          <p:cNvSpPr>
            <a:spLocks noGrp="1"/>
          </p:cNvSpPr>
          <p:nvPr>
            <p:ph type="ftr" sz="quarter" idx="11"/>
          </p:nvPr>
        </p:nvSpPr>
        <p:spPr/>
        <p:txBody>
          <a:bodyPr/>
          <a:lstStyle>
            <a:lvl1pPr>
              <a:defRPr/>
            </a:lvl1pPr>
          </a:lstStyle>
          <a:p>
            <a:pPr>
              <a:defRPr/>
            </a:pPr>
            <a:r>
              <a:rPr lang="en-US" dirty="0" smtClean="0"/>
              <a:t>508 Compliant</a:t>
            </a:r>
            <a:endParaRPr lang="en-US" dirty="0"/>
          </a:p>
        </p:txBody>
      </p:sp>
      <p:sp>
        <p:nvSpPr>
          <p:cNvPr id="5"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34205076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Slide Number Placeholder 5"/>
          <p:cNvSpPr>
            <a:spLocks noGrp="1"/>
          </p:cNvSpPr>
          <p:nvPr>
            <p:ph type="sldNum" sz="quarter" idx="10"/>
          </p:nvPr>
        </p:nvSpPr>
        <p:spPr/>
        <p:txBody>
          <a:bodyPr/>
          <a:lstStyle>
            <a:lvl1pPr>
              <a:defRPr/>
            </a:lvl1pPr>
          </a:lstStyle>
          <a:p>
            <a:pPr>
              <a:defRPr/>
            </a:pPr>
            <a:fld id="{66C7BBB8-63D5-4F68-8BFB-EAA674B48DC9}" type="slidenum">
              <a:rPr lang="en-US"/>
              <a:pPr>
                <a:defRPr/>
              </a:pPr>
              <a:t>‹#›</a:t>
            </a:fld>
            <a:endParaRPr lang="en-US" dirty="0"/>
          </a:p>
        </p:txBody>
      </p:sp>
    </p:spTree>
    <p:extLst>
      <p:ext uri="{BB962C8B-B14F-4D97-AF65-F5344CB8AC3E}">
        <p14:creationId xmlns:p14="http://schemas.microsoft.com/office/powerpoint/2010/main" val="252237288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0"/>
          </p:nvPr>
        </p:nvSpPr>
        <p:spPr/>
        <p:txBody>
          <a:bodyPr/>
          <a:lstStyle>
            <a:lvl1pPr>
              <a:defRPr/>
            </a:lvl1pPr>
          </a:lstStyle>
          <a:p>
            <a:pPr>
              <a:defRPr/>
            </a:pPr>
            <a:fld id="{A17788A4-D08F-4E06-9EB3-D565824E40CB}" type="slidenum">
              <a:rPr lang="en-US"/>
              <a:pPr>
                <a:defRPr/>
              </a:pPr>
              <a:t>‹#›</a:t>
            </a:fld>
            <a:endParaRPr lang="en-US" dirty="0"/>
          </a:p>
        </p:txBody>
      </p:sp>
    </p:spTree>
    <p:extLst>
      <p:ext uri="{BB962C8B-B14F-4D97-AF65-F5344CB8AC3E}">
        <p14:creationId xmlns:p14="http://schemas.microsoft.com/office/powerpoint/2010/main" val="2933460107"/>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1E1760D5-4C07-408F-A1D5-FBE4E348B26D}" type="slidenum">
              <a:rPr lang="en-US"/>
              <a:pPr>
                <a:defRPr/>
              </a:pPr>
              <a:t>‹#›</a:t>
            </a:fld>
            <a:endParaRPr lang="en-US" dirty="0"/>
          </a:p>
        </p:txBody>
      </p:sp>
    </p:spTree>
    <p:extLst>
      <p:ext uri="{BB962C8B-B14F-4D97-AF65-F5344CB8AC3E}">
        <p14:creationId xmlns:p14="http://schemas.microsoft.com/office/powerpoint/2010/main" val="791763647"/>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2534" y="2760397"/>
            <a:ext cx="6798733" cy="1125803"/>
          </a:xfrm>
          <a:prstGeom prst="rect">
            <a:avLst/>
          </a:prstGeom>
        </p:spPr>
        <p:txBody>
          <a:bodyPr>
            <a:normAutofit/>
          </a:bodyPr>
          <a:lstStyle>
            <a:lvl1pPr algn="l">
              <a:defRPr sz="32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642533" y="3886200"/>
            <a:ext cx="6798733" cy="1422400"/>
          </a:xfrm>
          <a:prstGeom prst="rect">
            <a:avLst/>
          </a:prstGeo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 Placeholder 7"/>
          <p:cNvSpPr>
            <a:spLocks noGrp="1"/>
          </p:cNvSpPr>
          <p:nvPr>
            <p:ph type="body" sz="quarter" idx="10"/>
          </p:nvPr>
        </p:nvSpPr>
        <p:spPr>
          <a:xfrm>
            <a:off x="1643063" y="5308600"/>
            <a:ext cx="6797675" cy="804863"/>
          </a:xfrm>
          <a:prstGeom prst="rect">
            <a:avLst/>
          </a:prstGeom>
        </p:spPr>
        <p:txBody>
          <a:bodyPr/>
          <a:lstStyle>
            <a:lvl1pPr>
              <a:buNone/>
              <a:defRPr sz="1400">
                <a:solidFill>
                  <a:schemeClr val="bg1"/>
                </a:solidFill>
              </a:defRPr>
            </a:lvl1pPr>
            <a:lvl2pPr>
              <a:buNone/>
              <a:defRPr sz="1400">
                <a:solidFill>
                  <a:schemeClr val="bg1"/>
                </a:solidFill>
              </a:defRPr>
            </a:lvl2pPr>
            <a:lvl3pPr>
              <a:buNone/>
              <a:defRPr sz="1400">
                <a:solidFill>
                  <a:schemeClr val="bg1"/>
                </a:solidFill>
              </a:defRPr>
            </a:lvl3pPr>
            <a:lvl4pPr>
              <a:buNone/>
              <a:defRPr sz="1400">
                <a:solidFill>
                  <a:schemeClr val="bg1"/>
                </a:solidFill>
              </a:defRPr>
            </a:lvl4pPr>
            <a:lvl5pPr>
              <a:buNone/>
              <a:defRPr sz="1400">
                <a:solidFill>
                  <a:schemeClr val="bg1"/>
                </a:solidFill>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328484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7"/>
          <p:cNvSpPr>
            <a:spLocks noGrp="1"/>
          </p:cNvSpPr>
          <p:nvPr>
            <p:ph type="dt" sz="half" idx="10"/>
          </p:nvPr>
        </p:nvSpPr>
        <p:spPr/>
        <p:txBody>
          <a:bodyPr/>
          <a:lstStyle>
            <a:lvl1pPr>
              <a:defRPr/>
            </a:lvl1pPr>
          </a:lstStyle>
          <a:p>
            <a:pPr>
              <a:defRPr/>
            </a:pPr>
            <a:endParaRPr lang="en-US" dirty="0"/>
          </a:p>
        </p:txBody>
      </p:sp>
      <p:sp>
        <p:nvSpPr>
          <p:cNvPr id="4" name="Footer Placeholder 8"/>
          <p:cNvSpPr>
            <a:spLocks noGrp="1"/>
          </p:cNvSpPr>
          <p:nvPr>
            <p:ph type="ftr" sz="quarter" idx="11"/>
          </p:nvPr>
        </p:nvSpPr>
        <p:spPr/>
        <p:txBody>
          <a:bodyPr/>
          <a:lstStyle>
            <a:lvl1pPr>
              <a:defRPr/>
            </a:lvl1pPr>
          </a:lstStyle>
          <a:p>
            <a:pPr>
              <a:defRPr/>
            </a:pPr>
            <a:r>
              <a:rPr lang="en-US" dirty="0" smtClean="0"/>
              <a:t>508 Compliant</a:t>
            </a:r>
            <a:endParaRPr lang="en-US" dirty="0"/>
          </a:p>
        </p:txBody>
      </p:sp>
      <p:sp>
        <p:nvSpPr>
          <p:cNvPr id="5"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390989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149696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3322"/>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3322"/>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1"/>
          <p:cNvSpPr>
            <a:spLocks noGrp="1"/>
          </p:cNvSpPr>
          <p:nvPr>
            <p:ph type="ftr" sz="quarter" idx="11"/>
          </p:nvPr>
        </p:nvSpPr>
        <p:spPr>
          <a:xfrm>
            <a:off x="457200" y="6356350"/>
            <a:ext cx="2895600" cy="365125"/>
          </a:xfrm>
        </p:spPr>
        <p:txBody>
          <a:bodyPr/>
          <a:lstStyle>
            <a:lvl1pPr algn="l">
              <a:defRPr/>
            </a:lvl1pPr>
          </a:lstStyle>
          <a:p>
            <a:pPr>
              <a:defRPr/>
            </a:pPr>
            <a:r>
              <a:rPr lang="en-US" dirty="0" smtClean="0"/>
              <a:t>508 Compliant</a:t>
            </a:r>
            <a:endParaRPr lang="en-US" dirty="0"/>
          </a:p>
        </p:txBody>
      </p:sp>
      <p:sp>
        <p:nvSpPr>
          <p:cNvPr id="7"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210035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732377"/>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72139"/>
            <a:ext cx="4040188" cy="3706052"/>
          </a:xfrm>
        </p:spPr>
        <p:txBody>
          <a:bodyPr>
            <a:norm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5" y="1732377"/>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72139"/>
            <a:ext cx="4041775" cy="3706052"/>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224826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1"/>
          <p:cNvSpPr>
            <a:spLocks noGrp="1"/>
          </p:cNvSpPr>
          <p:nvPr>
            <p:ph type="ftr" sz="quarter" idx="11"/>
          </p:nvPr>
        </p:nvSpPr>
        <p:spPr>
          <a:xfrm>
            <a:off x="457200" y="6356350"/>
            <a:ext cx="2895600" cy="365125"/>
          </a:xfrm>
        </p:spPr>
        <p:txBody>
          <a:bodyPr/>
          <a:lstStyle>
            <a:lvl1pPr algn="l">
              <a:defRPr/>
            </a:lvl1pPr>
          </a:lstStyle>
          <a:p>
            <a:pPr>
              <a:defRPr/>
            </a:pPr>
            <a:r>
              <a:rPr lang="en-US" dirty="0" smtClean="0"/>
              <a:t>508 Compliant</a:t>
            </a:r>
            <a:endParaRPr lang="en-US" dirty="0"/>
          </a:p>
        </p:txBody>
      </p:sp>
      <p:sp>
        <p:nvSpPr>
          <p:cNvPr id="5"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71523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15035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9.xml"/><Relationship Id="rId7"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22" name="Picture 3" descr="background interior.pdf"/>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Placeholder 1"/>
          <p:cNvSpPr>
            <a:spLocks noGrp="1"/>
          </p:cNvSpPr>
          <p:nvPr>
            <p:ph type="title"/>
          </p:nvPr>
        </p:nvSpPr>
        <p:spPr bwMode="auto">
          <a:xfrm>
            <a:off x="457200" y="274638"/>
            <a:ext cx="82296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124" name="Text Placeholder 2"/>
          <p:cNvSpPr>
            <a:spLocks noGrp="1"/>
          </p:cNvSpPr>
          <p:nvPr>
            <p:ph type="body" idx="1"/>
          </p:nvPr>
        </p:nvSpPr>
        <p:spPr bwMode="auto">
          <a:xfrm>
            <a:off x="457200" y="1849438"/>
            <a:ext cx="822960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5125" name="Picture 4" descr="Department of Veterans Affairs, Veterans Health Administration, Office of Health Informatio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11225" y="495300"/>
            <a:ext cx="1651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57200" y="6284913"/>
            <a:ext cx="4311650" cy="276225"/>
          </a:xfrm>
          <a:prstGeom prst="rect">
            <a:avLst/>
          </a:prstGeom>
          <a:noFill/>
        </p:spPr>
        <p:txBody>
          <a:bodyPr>
            <a:spAutoFit/>
          </a:bodyPr>
          <a:lstStyle/>
          <a:p>
            <a:pPr defTabSz="457200" fontAlgn="base">
              <a:spcBef>
                <a:spcPct val="0"/>
              </a:spcBef>
              <a:spcAft>
                <a:spcPct val="0"/>
              </a:spcAft>
              <a:defRPr/>
            </a:pPr>
            <a:r>
              <a:rPr lang="en-US" sz="1200" spc="100" dirty="0">
                <a:solidFill>
                  <a:prstClr val="white">
                    <a:lumMod val="65000"/>
                  </a:prstClr>
                </a:solidFill>
                <a:latin typeface="Arial" charset="0"/>
                <a:ea typeface="ＭＳ Ｐゴシック" charset="0"/>
                <a:cs typeface="ＭＳ Ｐゴシック" charset="0"/>
              </a:rPr>
              <a:t>VETERANS HEALTH ADMINISTRATION</a:t>
            </a:r>
          </a:p>
        </p:txBody>
      </p:sp>
      <p:sp>
        <p:nvSpPr>
          <p:cNvPr id="8" name="Date Placeholder 7"/>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prstClr val="black">
                    <a:tint val="75000"/>
                  </a:prstClr>
                </a:solidFill>
                <a:latin typeface="Arial" charset="0"/>
                <a:ea typeface="MS PGothic" pitchFamily="34" charset="-128"/>
                <a:cs typeface="+mn-cs"/>
              </a:defRPr>
            </a:lvl1pPr>
          </a:lstStyle>
          <a:p>
            <a:pPr defTabSz="457200" fontAlgn="base">
              <a:spcBef>
                <a:spcPct val="0"/>
              </a:spcBef>
              <a:spcAft>
                <a:spcPct val="0"/>
              </a:spcAft>
              <a:defRPr/>
            </a:pPr>
            <a:endParaRPr lang="en-US" dirty="0"/>
          </a:p>
        </p:txBody>
      </p:sp>
      <p:sp>
        <p:nvSpPr>
          <p:cNvPr id="9" name="Footer Placeholder 8"/>
          <p:cNvSpPr>
            <a:spLocks noGrp="1"/>
          </p:cNvSpPr>
          <p:nvPr>
            <p:ph type="ftr" sz="quarter" idx="3"/>
          </p:nvPr>
        </p:nvSpPr>
        <p:spPr>
          <a:xfrm>
            <a:off x="3124200" y="6356350"/>
            <a:ext cx="2895600" cy="365125"/>
          </a:xfrm>
          <a:prstGeom prst="rect">
            <a:avLst/>
          </a:prstGeom>
        </p:spPr>
        <p:txBody>
          <a:bodyPr vert="horz" lIns="91440" tIns="45720" rIns="91440" bIns="45720" rtlCol="0" anchor="b"/>
          <a:lstStyle>
            <a:lvl1pPr algn="ctr">
              <a:defRPr sz="1000">
                <a:solidFill>
                  <a:prstClr val="black">
                    <a:tint val="75000"/>
                  </a:prstClr>
                </a:solidFill>
                <a:latin typeface="Arial" charset="0"/>
                <a:ea typeface="MS PGothic" pitchFamily="34" charset="-128"/>
                <a:cs typeface="+mn-cs"/>
              </a:defRPr>
            </a:lvl1pPr>
          </a:lstStyle>
          <a:p>
            <a:pPr defTabSz="457200" fontAlgn="base">
              <a:spcBef>
                <a:spcPct val="0"/>
              </a:spcBef>
              <a:spcAft>
                <a:spcPct val="0"/>
              </a:spcAft>
              <a:defRPr/>
            </a:pPr>
            <a:r>
              <a:rPr lang="en-US" dirty="0" smtClean="0"/>
              <a:t>508 Compliant</a:t>
            </a:r>
            <a:endParaRPr lang="en-US" dirty="0"/>
          </a:p>
        </p:txBody>
      </p:sp>
      <p:sp>
        <p:nvSpPr>
          <p:cNvPr id="10" name="Slide Number Placeholder 1"/>
          <p:cNvSpPr>
            <a:spLocks noGrp="1"/>
          </p:cNvSpPr>
          <p:nvPr>
            <p:ph type="sldNum" sz="quarter" idx="4"/>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168727046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663" r:id="rId14"/>
    <p:sldLayoutId id="2147483664" r:id="rId15"/>
    <p:sldLayoutId id="2147483673" r:id="rId16"/>
  </p:sldLayoutIdLst>
  <p:hf hdr="0" ftr="0" dt="0"/>
  <p:txStyles>
    <p:titleStyle>
      <a:lvl1pPr algn="l" defTabSz="457200" rtl="0" eaLnBrk="1" fontAlgn="base" hangingPunct="1">
        <a:spcBef>
          <a:spcPct val="0"/>
        </a:spcBef>
        <a:spcAft>
          <a:spcPct val="0"/>
        </a:spcAft>
        <a:defRPr sz="2400" kern="1200">
          <a:solidFill>
            <a:schemeClr val="bg1"/>
          </a:solidFill>
          <a:latin typeface="Georgia"/>
          <a:ea typeface="ＭＳ Ｐゴシック" pitchFamily="34" charset="-128"/>
          <a:cs typeface="Georgia"/>
        </a:defRPr>
      </a:lvl1pPr>
      <a:lvl2pPr algn="l" defTabSz="457200" rtl="0" eaLnBrk="1" fontAlgn="base" hangingPunct="1">
        <a:spcBef>
          <a:spcPct val="0"/>
        </a:spcBef>
        <a:spcAft>
          <a:spcPct val="0"/>
        </a:spcAft>
        <a:defRPr sz="2400">
          <a:solidFill>
            <a:schemeClr val="bg1"/>
          </a:solidFill>
          <a:latin typeface="Georgia" charset="0"/>
          <a:ea typeface="ＭＳ Ｐゴシック" pitchFamily="34" charset="-128"/>
          <a:cs typeface="Georgia" charset="0"/>
        </a:defRPr>
      </a:lvl2pPr>
      <a:lvl3pPr algn="l" defTabSz="457200" rtl="0" eaLnBrk="1" fontAlgn="base" hangingPunct="1">
        <a:spcBef>
          <a:spcPct val="0"/>
        </a:spcBef>
        <a:spcAft>
          <a:spcPct val="0"/>
        </a:spcAft>
        <a:defRPr sz="2400">
          <a:solidFill>
            <a:schemeClr val="bg1"/>
          </a:solidFill>
          <a:latin typeface="Georgia" charset="0"/>
          <a:ea typeface="ＭＳ Ｐゴシック" pitchFamily="34" charset="-128"/>
          <a:cs typeface="Georgia" charset="0"/>
        </a:defRPr>
      </a:lvl3pPr>
      <a:lvl4pPr algn="l" defTabSz="457200" rtl="0" eaLnBrk="1" fontAlgn="base" hangingPunct="1">
        <a:spcBef>
          <a:spcPct val="0"/>
        </a:spcBef>
        <a:spcAft>
          <a:spcPct val="0"/>
        </a:spcAft>
        <a:defRPr sz="2400">
          <a:solidFill>
            <a:schemeClr val="bg1"/>
          </a:solidFill>
          <a:latin typeface="Georgia" charset="0"/>
          <a:ea typeface="ＭＳ Ｐゴシック" pitchFamily="34" charset="-128"/>
          <a:cs typeface="Georgia" charset="0"/>
        </a:defRPr>
      </a:lvl4pPr>
      <a:lvl5pPr algn="l" defTabSz="457200" rtl="0" eaLnBrk="1" fontAlgn="base" hangingPunct="1">
        <a:spcBef>
          <a:spcPct val="0"/>
        </a:spcBef>
        <a:spcAft>
          <a:spcPct val="0"/>
        </a:spcAft>
        <a:defRPr sz="2400">
          <a:solidFill>
            <a:schemeClr val="bg1"/>
          </a:solidFill>
          <a:latin typeface="Georgia" charset="0"/>
          <a:ea typeface="ＭＳ Ｐゴシック" pitchFamily="34" charset="-128"/>
          <a:cs typeface="Georgia" charset="0"/>
        </a:defRPr>
      </a:lvl5pPr>
      <a:lvl6pPr marL="457200" algn="l" defTabSz="457200" rtl="0" eaLnBrk="1" fontAlgn="base" hangingPunct="1">
        <a:spcBef>
          <a:spcPct val="0"/>
        </a:spcBef>
        <a:spcAft>
          <a:spcPct val="0"/>
        </a:spcAft>
        <a:defRPr sz="2400">
          <a:solidFill>
            <a:schemeClr val="bg1"/>
          </a:solidFill>
          <a:latin typeface="Georgia" charset="0"/>
          <a:ea typeface="ＭＳ Ｐゴシック" charset="0"/>
          <a:cs typeface="Georgia" charset="0"/>
        </a:defRPr>
      </a:lvl6pPr>
      <a:lvl7pPr marL="914400" algn="l" defTabSz="457200" rtl="0" eaLnBrk="1" fontAlgn="base" hangingPunct="1">
        <a:spcBef>
          <a:spcPct val="0"/>
        </a:spcBef>
        <a:spcAft>
          <a:spcPct val="0"/>
        </a:spcAft>
        <a:defRPr sz="2400">
          <a:solidFill>
            <a:schemeClr val="bg1"/>
          </a:solidFill>
          <a:latin typeface="Georgia" charset="0"/>
          <a:ea typeface="ＭＳ Ｐゴシック" charset="0"/>
          <a:cs typeface="Georgia" charset="0"/>
        </a:defRPr>
      </a:lvl7pPr>
      <a:lvl8pPr marL="1371600" algn="l" defTabSz="457200" rtl="0" eaLnBrk="1" fontAlgn="base" hangingPunct="1">
        <a:spcBef>
          <a:spcPct val="0"/>
        </a:spcBef>
        <a:spcAft>
          <a:spcPct val="0"/>
        </a:spcAft>
        <a:defRPr sz="2400">
          <a:solidFill>
            <a:schemeClr val="bg1"/>
          </a:solidFill>
          <a:latin typeface="Georgia" charset="0"/>
          <a:ea typeface="ＭＳ Ｐゴシック" charset="0"/>
          <a:cs typeface="Georgia" charset="0"/>
        </a:defRPr>
      </a:lvl8pPr>
      <a:lvl9pPr marL="1828800" algn="l" defTabSz="457200" rtl="0" eaLnBrk="1" fontAlgn="base" hangingPunct="1">
        <a:spcBef>
          <a:spcPct val="0"/>
        </a:spcBef>
        <a:spcAft>
          <a:spcPct val="0"/>
        </a:spcAft>
        <a:defRPr sz="2400">
          <a:solidFill>
            <a:schemeClr val="bg1"/>
          </a:solidFill>
          <a:latin typeface="Georgia" charset="0"/>
          <a:ea typeface="ＭＳ Ｐゴシック" charset="0"/>
          <a:cs typeface="Georgia" charset="0"/>
        </a:defRPr>
      </a:lvl9pPr>
    </p:titleStyle>
    <p:bodyStyle>
      <a:lvl1pPr marL="342900" indent="-342900" algn="l" defTabSz="457200" rtl="0" eaLnBrk="1" fontAlgn="base" hangingPunct="1">
        <a:spcBef>
          <a:spcPct val="20000"/>
        </a:spcBef>
        <a:spcAft>
          <a:spcPct val="0"/>
        </a:spcAft>
        <a:buFont typeface="Arial" charset="0"/>
        <a:buChar char="•"/>
        <a:defRPr kern="1200">
          <a:solidFill>
            <a:schemeClr val="tx1"/>
          </a:solidFill>
          <a:latin typeface="+mn-lt"/>
          <a:ea typeface="ＭＳ Ｐゴシック" pitchFamily="34" charset="-128"/>
          <a:cs typeface="Georgia"/>
        </a:defRPr>
      </a:lvl1pPr>
      <a:lvl2pPr marL="742950" indent="-285750" algn="l" defTabSz="457200" rtl="0" eaLnBrk="1" fontAlgn="base" hangingPunct="1">
        <a:spcBef>
          <a:spcPct val="20000"/>
        </a:spcBef>
        <a:spcAft>
          <a:spcPct val="0"/>
        </a:spcAft>
        <a:buFont typeface="Arial" charset="0"/>
        <a:buChar char="–"/>
        <a:defRPr sz="1600" kern="1200">
          <a:solidFill>
            <a:schemeClr val="tx1"/>
          </a:solidFill>
          <a:latin typeface="+mn-lt"/>
          <a:ea typeface="Georgia" charset="0"/>
          <a:cs typeface="Georgia"/>
        </a:defRPr>
      </a:lvl2pPr>
      <a:lvl3pPr marL="1143000" indent="-228600" algn="l" defTabSz="457200" rtl="0" eaLnBrk="1" fontAlgn="base" hangingPunct="1">
        <a:spcBef>
          <a:spcPct val="20000"/>
        </a:spcBef>
        <a:spcAft>
          <a:spcPct val="0"/>
        </a:spcAft>
        <a:buFont typeface="Arial" charset="0"/>
        <a:buChar char="•"/>
        <a:defRPr sz="1400" kern="1200">
          <a:solidFill>
            <a:schemeClr val="tx1"/>
          </a:solidFill>
          <a:latin typeface="+mn-lt"/>
          <a:ea typeface="Georgia" charset="0"/>
          <a:cs typeface="Georgia"/>
        </a:defRPr>
      </a:lvl3pPr>
      <a:lvl4pPr marL="1600200" indent="-228600" algn="l" defTabSz="457200" rtl="0" eaLnBrk="1" fontAlgn="base" hangingPunct="1">
        <a:spcBef>
          <a:spcPct val="20000"/>
        </a:spcBef>
        <a:spcAft>
          <a:spcPct val="0"/>
        </a:spcAft>
        <a:buFont typeface="Arial" charset="0"/>
        <a:buChar char="–"/>
        <a:defRPr sz="1200" kern="1200">
          <a:solidFill>
            <a:schemeClr val="tx1"/>
          </a:solidFill>
          <a:latin typeface="+mn-lt"/>
          <a:ea typeface="Georgia" charset="0"/>
          <a:cs typeface="Georgia"/>
        </a:defRPr>
      </a:lvl4pPr>
      <a:lvl5pPr marL="2057400" indent="-228600" algn="l" defTabSz="457200" rtl="0" eaLnBrk="1" fontAlgn="base" hangingPunct="1">
        <a:spcBef>
          <a:spcPct val="20000"/>
        </a:spcBef>
        <a:spcAft>
          <a:spcPct val="0"/>
        </a:spcAft>
        <a:buFont typeface="Arial" charset="0"/>
        <a:buChar char="»"/>
        <a:defRPr sz="1200" kern="1200">
          <a:solidFill>
            <a:schemeClr val="tx1"/>
          </a:solidFill>
          <a:latin typeface="Georgia"/>
          <a:ea typeface="Georgia"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219200" y="0"/>
            <a:ext cx="7315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0" y="6492875"/>
            <a:ext cx="2133600" cy="365125"/>
          </a:xfrm>
          <a:prstGeom prst="rect">
            <a:avLst/>
          </a:prstGeom>
        </p:spPr>
        <p:txBody>
          <a:bodyPr vert="horz" lIns="91440" tIns="45720" rIns="91440" bIns="45720" rtlCol="0" anchor="ctr"/>
          <a:lstStyle>
            <a:lvl1pPr algn="l" defTabSz="914400">
              <a:defRPr sz="1050">
                <a:solidFill>
                  <a:prstClr val="black">
                    <a:tint val="75000"/>
                  </a:prstClr>
                </a:solidFill>
              </a:defRPr>
            </a:lvl1pPr>
          </a:lstStyle>
          <a:p>
            <a:pPr fontAlgn="base">
              <a:spcBef>
                <a:spcPct val="0"/>
              </a:spcBef>
              <a:spcAft>
                <a:spcPct val="0"/>
              </a:spcAft>
              <a:defRPr/>
            </a:pPr>
            <a:fld id="{74841C04-2059-436A-810A-E2BFADF17150}" type="datetime1">
              <a:rPr lang="en-US">
                <a:latin typeface="Arial" charset="0"/>
              </a:rPr>
              <a:pPr fontAlgn="base">
                <a:spcBef>
                  <a:spcPct val="0"/>
                </a:spcBef>
                <a:spcAft>
                  <a:spcPct val="0"/>
                </a:spcAft>
                <a:defRPr/>
              </a:pPr>
              <a:t>3/16/2016</a:t>
            </a:fld>
            <a:endParaRPr lang="en-US" dirty="0">
              <a:latin typeface="Arial" charset="0"/>
            </a:endParaRPr>
          </a:p>
        </p:txBody>
      </p:sp>
      <p:sp>
        <p:nvSpPr>
          <p:cNvPr id="5" name="Footer Placeholder 4"/>
          <p:cNvSpPr>
            <a:spLocks noGrp="1"/>
          </p:cNvSpPr>
          <p:nvPr>
            <p:ph type="ftr" sz="quarter" idx="3"/>
          </p:nvPr>
        </p:nvSpPr>
        <p:spPr>
          <a:xfrm>
            <a:off x="3140075" y="6492875"/>
            <a:ext cx="2895600" cy="365125"/>
          </a:xfrm>
          <a:prstGeom prst="rect">
            <a:avLst/>
          </a:prstGeom>
        </p:spPr>
        <p:txBody>
          <a:bodyPr vert="horz" lIns="91440" tIns="45720" rIns="91440" bIns="45720" rtlCol="0" anchor="ctr"/>
          <a:lstStyle>
            <a:lvl1pPr algn="ctr" defTabSz="914400">
              <a:defRPr sz="1000">
                <a:solidFill>
                  <a:prstClr val="black">
                    <a:tint val="75000"/>
                  </a:prstClr>
                </a:solidFill>
              </a:defRPr>
            </a:lvl1pPr>
          </a:lstStyle>
          <a:p>
            <a:pPr fontAlgn="base">
              <a:spcBef>
                <a:spcPct val="0"/>
              </a:spcBef>
              <a:spcAft>
                <a:spcPct val="0"/>
              </a:spcAft>
              <a:defRPr/>
            </a:pPr>
            <a:r>
              <a:rPr lang="it-IT">
                <a:latin typeface="Arial" charset="0"/>
              </a:rPr>
              <a:t>Working Draft, Pre-Decisional, Deliberative Document</a:t>
            </a:r>
            <a:endParaRPr lang="en-US" dirty="0">
              <a:latin typeface="Arial" charset="0"/>
            </a:endParaRPr>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defTabSz="914400">
              <a:defRPr sz="1000">
                <a:solidFill>
                  <a:prstClr val="black">
                    <a:tint val="75000"/>
                  </a:prstClr>
                </a:solidFill>
              </a:defRPr>
            </a:lvl1pPr>
          </a:lstStyle>
          <a:p>
            <a:pPr fontAlgn="base">
              <a:spcBef>
                <a:spcPct val="0"/>
              </a:spcBef>
              <a:spcAft>
                <a:spcPct val="0"/>
              </a:spcAft>
              <a:defRPr/>
            </a:pPr>
            <a:fld id="{B78EAC13-4E87-4428-A163-A569641C913F}" type="slidenum">
              <a:rPr lang="en-US">
                <a:latin typeface="Arial" charset="0"/>
              </a:rPr>
              <a:pPr fontAlgn="base">
                <a:spcBef>
                  <a:spcPct val="0"/>
                </a:spcBef>
                <a:spcAft>
                  <a:spcPct val="0"/>
                </a:spcAft>
                <a:defRPr/>
              </a:pPr>
              <a:t>‹#›</a:t>
            </a:fld>
            <a:endParaRPr lang="en-US" dirty="0">
              <a:latin typeface="Arial" charset="0"/>
            </a:endParaRPr>
          </a:p>
        </p:txBody>
      </p:sp>
      <p:pic>
        <p:nvPicPr>
          <p:cNvPr id="2055" name="Picture 1" descr="VA Seal - black and white"/>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Box 6"/>
          <p:cNvSpPr txBox="1">
            <a:spLocks noChangeArrowheads="1"/>
          </p:cNvSpPr>
          <p:nvPr userDrawn="1"/>
        </p:nvSpPr>
        <p:spPr bwMode="auto">
          <a:xfrm rot="5400000">
            <a:off x="5687220" y="3158331"/>
            <a:ext cx="63039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defRPr/>
            </a:pPr>
            <a:r>
              <a:rPr lang="en-US" altLang="en-US" sz="2800" dirty="0" smtClean="0">
                <a:solidFill>
                  <a:srgbClr val="D9D9D9"/>
                </a:solidFill>
              </a:rPr>
              <a:t>Working Draft – Internal VA Use Only</a:t>
            </a:r>
          </a:p>
        </p:txBody>
      </p:sp>
      <p:sp>
        <p:nvSpPr>
          <p:cNvPr id="2057" name="TextBox 9"/>
          <p:cNvSpPr txBox="1">
            <a:spLocks noChangeArrowheads="1"/>
          </p:cNvSpPr>
          <p:nvPr userDrawn="1"/>
        </p:nvSpPr>
        <p:spPr bwMode="auto">
          <a:xfrm rot="-1823967">
            <a:off x="-6350" y="3686175"/>
            <a:ext cx="8937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defRPr/>
            </a:pPr>
            <a:r>
              <a:rPr lang="en-US" altLang="en-US" sz="2000" dirty="0" smtClean="0">
                <a:solidFill>
                  <a:srgbClr val="D9D9D9"/>
                </a:solidFill>
              </a:rPr>
              <a:t>Working Draft, Pre-Decisional, Deliberative Document – Internal VA Use Only</a:t>
            </a:r>
          </a:p>
        </p:txBody>
      </p:sp>
    </p:spTree>
    <p:extLst>
      <p:ext uri="{BB962C8B-B14F-4D97-AF65-F5344CB8AC3E}">
        <p14:creationId xmlns:p14="http://schemas.microsoft.com/office/powerpoint/2010/main" val="351419269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Lst>
  <p:hf hdr="0"/>
  <p:txStyles>
    <p:titleStyle>
      <a:lvl1pPr algn="ctr" rtl="0" eaLnBrk="0" fontAlgn="base" hangingPunct="0">
        <a:spcBef>
          <a:spcPct val="0"/>
        </a:spcBef>
        <a:spcAft>
          <a:spcPct val="0"/>
        </a:spcAft>
        <a:defRPr sz="3200" b="1"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3200" b="1">
          <a:solidFill>
            <a:schemeClr val="tx1"/>
          </a:solidFill>
          <a:latin typeface="Arial" charset="0"/>
          <a:cs typeface="Arial" charset="0"/>
        </a:defRPr>
      </a:lvl2pPr>
      <a:lvl3pPr algn="ctr" rtl="0" eaLnBrk="0" fontAlgn="base" hangingPunct="0">
        <a:spcBef>
          <a:spcPct val="0"/>
        </a:spcBef>
        <a:spcAft>
          <a:spcPct val="0"/>
        </a:spcAft>
        <a:defRPr sz="3200" b="1">
          <a:solidFill>
            <a:schemeClr val="tx1"/>
          </a:solidFill>
          <a:latin typeface="Arial" charset="0"/>
          <a:cs typeface="Arial" charset="0"/>
        </a:defRPr>
      </a:lvl3pPr>
      <a:lvl4pPr algn="ctr" rtl="0" eaLnBrk="0" fontAlgn="base" hangingPunct="0">
        <a:spcBef>
          <a:spcPct val="0"/>
        </a:spcBef>
        <a:spcAft>
          <a:spcPct val="0"/>
        </a:spcAft>
        <a:defRPr sz="3200" b="1">
          <a:solidFill>
            <a:schemeClr val="tx1"/>
          </a:solidFill>
          <a:latin typeface="Arial" charset="0"/>
          <a:cs typeface="Arial" charset="0"/>
        </a:defRPr>
      </a:lvl4pPr>
      <a:lvl5pPr algn="ctr" rtl="0" eaLnBrk="0" fontAlgn="base" hangingPunct="0">
        <a:spcBef>
          <a:spcPct val="0"/>
        </a:spcBef>
        <a:spcAft>
          <a:spcPct val="0"/>
        </a:spcAft>
        <a:defRPr sz="3200" b="1">
          <a:solidFill>
            <a:schemeClr val="tx1"/>
          </a:solidFill>
          <a:latin typeface="Arial" charset="0"/>
          <a:cs typeface="Arial" charset="0"/>
        </a:defRPr>
      </a:lvl5pPr>
      <a:lvl6pPr marL="457200" algn="ctr" rtl="0" fontAlgn="base">
        <a:spcBef>
          <a:spcPct val="0"/>
        </a:spcBef>
        <a:spcAft>
          <a:spcPct val="0"/>
        </a:spcAft>
        <a:defRPr sz="3200" b="1">
          <a:solidFill>
            <a:schemeClr val="tx1"/>
          </a:solidFill>
          <a:latin typeface="Arial" charset="0"/>
          <a:cs typeface="Arial" charset="0"/>
        </a:defRPr>
      </a:lvl6pPr>
      <a:lvl7pPr marL="914400" algn="ctr" rtl="0" fontAlgn="base">
        <a:spcBef>
          <a:spcPct val="0"/>
        </a:spcBef>
        <a:spcAft>
          <a:spcPct val="0"/>
        </a:spcAft>
        <a:defRPr sz="3200" b="1">
          <a:solidFill>
            <a:schemeClr val="tx1"/>
          </a:solidFill>
          <a:latin typeface="Arial" charset="0"/>
          <a:cs typeface="Arial" charset="0"/>
        </a:defRPr>
      </a:lvl7pPr>
      <a:lvl8pPr marL="1371600" algn="ctr" rtl="0" fontAlgn="base">
        <a:spcBef>
          <a:spcPct val="0"/>
        </a:spcBef>
        <a:spcAft>
          <a:spcPct val="0"/>
        </a:spcAft>
        <a:defRPr sz="3200" b="1">
          <a:solidFill>
            <a:schemeClr val="tx1"/>
          </a:solidFill>
          <a:latin typeface="Arial" charset="0"/>
          <a:cs typeface="Arial" charset="0"/>
        </a:defRPr>
      </a:lvl8pPr>
      <a:lvl9pPr marL="1828800" algn="ctr" rtl="0" fontAlgn="base">
        <a:spcBef>
          <a:spcPct val="0"/>
        </a:spcBef>
        <a:spcAft>
          <a:spcPct val="0"/>
        </a:spcAft>
        <a:defRPr sz="32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3" descr="background interior.pdf"/>
          <p:cNvPicPr>
            <a:picLocks noChangeAspect="1"/>
          </p:cNvPicPr>
          <p:nvPr/>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027" name="Title Placeholder 1"/>
          <p:cNvSpPr>
            <a:spLocks noGrp="1"/>
          </p:cNvSpPr>
          <p:nvPr>
            <p:ph type="title"/>
          </p:nvPr>
        </p:nvSpPr>
        <p:spPr bwMode="auto">
          <a:xfrm>
            <a:off x="457200" y="274638"/>
            <a:ext cx="8229600" cy="12906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849438"/>
            <a:ext cx="8229600" cy="427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4"/>
          </p:nvPr>
        </p:nvSpPr>
        <p:spPr>
          <a:xfrm>
            <a:off x="8583613" y="6249988"/>
            <a:ext cx="490537"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898989"/>
                </a:solidFill>
                <a:latin typeface="Georgia" pitchFamily="18" charset="0"/>
              </a:defRPr>
            </a:lvl1pPr>
          </a:lstStyle>
          <a:p>
            <a:pPr defTabSz="457200" fontAlgn="base">
              <a:spcBef>
                <a:spcPct val="0"/>
              </a:spcBef>
              <a:spcAft>
                <a:spcPct val="0"/>
              </a:spcAft>
              <a:defRPr/>
            </a:pPr>
            <a:fld id="{4452FDFF-9483-4A82-A0D2-0EFD9C982FB8}" type="slidenum">
              <a:rPr lang="en-US">
                <a:ea typeface="ＭＳ Ｐゴシック" charset="-128"/>
              </a:rPr>
              <a:pPr defTabSz="457200" fontAlgn="base">
                <a:spcBef>
                  <a:spcPct val="0"/>
                </a:spcBef>
                <a:spcAft>
                  <a:spcPct val="0"/>
                </a:spcAft>
                <a:defRPr/>
              </a:pPr>
              <a:t>‹#›</a:t>
            </a:fld>
            <a:endParaRPr lang="en-US" dirty="0">
              <a:ea typeface="ＭＳ Ｐゴシック" charset="-128"/>
            </a:endParaRPr>
          </a:p>
        </p:txBody>
      </p:sp>
      <p:pic>
        <p:nvPicPr>
          <p:cNvPr id="1030" name="Picture 4" descr="Department of Veterans Affairs, Veterans Health Administration, Office of Health Information"/>
          <p:cNvPicPr>
            <a:picLocks noChangeAspect="1" noChangeArrowheads="1"/>
          </p:cNvPicPr>
          <p:nvPr/>
        </p:nvPicPr>
        <p:blipFill>
          <a:blip r:embed="rId14"/>
          <a:srcRect/>
          <a:stretch>
            <a:fillRect/>
          </a:stretch>
        </p:blipFill>
        <p:spPr bwMode="auto">
          <a:xfrm>
            <a:off x="911225" y="495300"/>
            <a:ext cx="165100" cy="165100"/>
          </a:xfrm>
          <a:prstGeom prst="rect">
            <a:avLst/>
          </a:prstGeom>
          <a:noFill/>
          <a:ln w="9525">
            <a:noFill/>
            <a:miter lim="800000"/>
            <a:headEnd/>
            <a:tailEnd/>
          </a:ln>
        </p:spPr>
      </p:pic>
      <p:sp>
        <p:nvSpPr>
          <p:cNvPr id="7" name="TextBox 6"/>
          <p:cNvSpPr txBox="1"/>
          <p:nvPr/>
        </p:nvSpPr>
        <p:spPr>
          <a:xfrm>
            <a:off x="457200" y="6284913"/>
            <a:ext cx="4311650" cy="276225"/>
          </a:xfrm>
          <a:prstGeom prst="rect">
            <a:avLst/>
          </a:prstGeom>
          <a:noFill/>
        </p:spPr>
        <p:txBody>
          <a:bodyPr>
            <a:spAutoFit/>
          </a:bodyPr>
          <a:lstStyle/>
          <a:p>
            <a:pPr defTabSz="457200" fontAlgn="base">
              <a:spcBef>
                <a:spcPct val="0"/>
              </a:spcBef>
              <a:spcAft>
                <a:spcPct val="0"/>
              </a:spcAft>
              <a:defRPr/>
            </a:pPr>
            <a:r>
              <a:rPr lang="en-US" sz="1200" spc="100" dirty="0">
                <a:solidFill>
                  <a:prstClr val="white">
                    <a:lumMod val="65000"/>
                  </a:prstClr>
                </a:solidFill>
                <a:latin typeface="Arial" charset="0"/>
                <a:ea typeface="ＭＳ Ｐゴシック" charset="0"/>
                <a:cs typeface="ＭＳ Ｐゴシック" charset="0"/>
              </a:rPr>
              <a:t>VETERANS HEALTH ADMINISTRATION</a:t>
            </a:r>
          </a:p>
        </p:txBody>
      </p:sp>
    </p:spTree>
    <p:extLst>
      <p:ext uri="{BB962C8B-B14F-4D97-AF65-F5344CB8AC3E}">
        <p14:creationId xmlns:p14="http://schemas.microsoft.com/office/powerpoint/2010/main" val="41274534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hdr="0" ftr="0" dt="0"/>
  <p:txStyles>
    <p:titleStyle>
      <a:lvl1pPr algn="l" defTabSz="457200" rtl="0" eaLnBrk="0" fontAlgn="base" hangingPunct="0">
        <a:spcBef>
          <a:spcPct val="0"/>
        </a:spcBef>
        <a:spcAft>
          <a:spcPct val="0"/>
        </a:spcAft>
        <a:defRPr sz="2400" kern="1200">
          <a:solidFill>
            <a:schemeClr val="bg1"/>
          </a:solidFill>
          <a:latin typeface="Georgia"/>
          <a:ea typeface="ＭＳ Ｐゴシック" charset="0"/>
          <a:cs typeface="Georgia"/>
        </a:defRPr>
      </a:lvl1pPr>
      <a:lvl2pPr algn="l" defTabSz="457200" rtl="0" eaLnBrk="0" fontAlgn="base" hangingPunct="0">
        <a:spcBef>
          <a:spcPct val="0"/>
        </a:spcBef>
        <a:spcAft>
          <a:spcPct val="0"/>
        </a:spcAft>
        <a:defRPr sz="2400">
          <a:solidFill>
            <a:schemeClr val="bg1"/>
          </a:solidFill>
          <a:latin typeface="Georgia" charset="0"/>
          <a:ea typeface="ＭＳ Ｐゴシック" charset="0"/>
          <a:cs typeface="Georgia" charset="0"/>
        </a:defRPr>
      </a:lvl2pPr>
      <a:lvl3pPr algn="l" defTabSz="457200" rtl="0" eaLnBrk="0" fontAlgn="base" hangingPunct="0">
        <a:spcBef>
          <a:spcPct val="0"/>
        </a:spcBef>
        <a:spcAft>
          <a:spcPct val="0"/>
        </a:spcAft>
        <a:defRPr sz="2400">
          <a:solidFill>
            <a:schemeClr val="bg1"/>
          </a:solidFill>
          <a:latin typeface="Georgia" charset="0"/>
          <a:ea typeface="ＭＳ Ｐゴシック" charset="0"/>
          <a:cs typeface="Georgia" charset="0"/>
        </a:defRPr>
      </a:lvl3pPr>
      <a:lvl4pPr algn="l" defTabSz="457200" rtl="0" eaLnBrk="0" fontAlgn="base" hangingPunct="0">
        <a:spcBef>
          <a:spcPct val="0"/>
        </a:spcBef>
        <a:spcAft>
          <a:spcPct val="0"/>
        </a:spcAft>
        <a:defRPr sz="2400">
          <a:solidFill>
            <a:schemeClr val="bg1"/>
          </a:solidFill>
          <a:latin typeface="Georgia" charset="0"/>
          <a:ea typeface="ＭＳ Ｐゴシック" charset="0"/>
          <a:cs typeface="Georgia" charset="0"/>
        </a:defRPr>
      </a:lvl4pPr>
      <a:lvl5pPr algn="l" defTabSz="457200" rtl="0" eaLnBrk="0" fontAlgn="base" hangingPunct="0">
        <a:spcBef>
          <a:spcPct val="0"/>
        </a:spcBef>
        <a:spcAft>
          <a:spcPct val="0"/>
        </a:spcAft>
        <a:defRPr sz="2400">
          <a:solidFill>
            <a:schemeClr val="bg1"/>
          </a:solidFill>
          <a:latin typeface="Georgia" charset="0"/>
          <a:ea typeface="ＭＳ Ｐゴシック" charset="0"/>
          <a:cs typeface="Georgia" charset="0"/>
        </a:defRPr>
      </a:lvl5pPr>
      <a:lvl6pPr marL="457200" algn="l" defTabSz="457200" rtl="0" fontAlgn="base">
        <a:spcBef>
          <a:spcPct val="0"/>
        </a:spcBef>
        <a:spcAft>
          <a:spcPct val="0"/>
        </a:spcAft>
        <a:defRPr sz="2400">
          <a:solidFill>
            <a:schemeClr val="bg1"/>
          </a:solidFill>
          <a:latin typeface="Georgia" charset="0"/>
          <a:ea typeface="ＭＳ Ｐゴシック" charset="0"/>
          <a:cs typeface="Georgia" charset="0"/>
        </a:defRPr>
      </a:lvl6pPr>
      <a:lvl7pPr marL="914400" algn="l" defTabSz="457200" rtl="0" fontAlgn="base">
        <a:spcBef>
          <a:spcPct val="0"/>
        </a:spcBef>
        <a:spcAft>
          <a:spcPct val="0"/>
        </a:spcAft>
        <a:defRPr sz="2400">
          <a:solidFill>
            <a:schemeClr val="bg1"/>
          </a:solidFill>
          <a:latin typeface="Georgia" charset="0"/>
          <a:ea typeface="ＭＳ Ｐゴシック" charset="0"/>
          <a:cs typeface="Georgia" charset="0"/>
        </a:defRPr>
      </a:lvl7pPr>
      <a:lvl8pPr marL="1371600" algn="l" defTabSz="457200" rtl="0" fontAlgn="base">
        <a:spcBef>
          <a:spcPct val="0"/>
        </a:spcBef>
        <a:spcAft>
          <a:spcPct val="0"/>
        </a:spcAft>
        <a:defRPr sz="2400">
          <a:solidFill>
            <a:schemeClr val="bg1"/>
          </a:solidFill>
          <a:latin typeface="Georgia" charset="0"/>
          <a:ea typeface="ＭＳ Ｐゴシック" charset="0"/>
          <a:cs typeface="Georgia" charset="0"/>
        </a:defRPr>
      </a:lvl8pPr>
      <a:lvl9pPr marL="1828800" algn="l" defTabSz="457200" rtl="0" fontAlgn="base">
        <a:spcBef>
          <a:spcPct val="0"/>
        </a:spcBef>
        <a:spcAft>
          <a:spcPct val="0"/>
        </a:spcAft>
        <a:defRPr sz="2400">
          <a:solidFill>
            <a:schemeClr val="bg1"/>
          </a:solidFill>
          <a:latin typeface="Georgia" charset="0"/>
          <a:ea typeface="ＭＳ Ｐゴシック" charset="0"/>
          <a:cs typeface="Georgia" charset="0"/>
        </a:defRPr>
      </a:lvl9pPr>
    </p:titleStyle>
    <p:bodyStyle>
      <a:lvl1pPr marL="342900" indent="-342900" algn="l" defTabSz="457200" rtl="0" eaLnBrk="0" fontAlgn="base" hangingPunct="0">
        <a:spcBef>
          <a:spcPct val="20000"/>
        </a:spcBef>
        <a:spcAft>
          <a:spcPct val="0"/>
        </a:spcAft>
        <a:buFont typeface="Arial" pitchFamily="34" charset="0"/>
        <a:buChar char="•"/>
        <a:defRPr kern="1200">
          <a:solidFill>
            <a:schemeClr val="tx1"/>
          </a:solidFill>
          <a:latin typeface="+mn-lt"/>
          <a:ea typeface="ＭＳ Ｐゴシック" charset="0"/>
          <a:cs typeface="Georgia"/>
        </a:defRPr>
      </a:lvl1pPr>
      <a:lvl2pPr marL="742950" indent="-285750" algn="l" defTabSz="457200" rtl="0" eaLnBrk="0" fontAlgn="base" hangingPunct="0">
        <a:spcBef>
          <a:spcPct val="20000"/>
        </a:spcBef>
        <a:spcAft>
          <a:spcPct val="0"/>
        </a:spcAft>
        <a:buFont typeface="Arial" pitchFamily="34" charset="0"/>
        <a:buChar char="–"/>
        <a:defRPr sz="1600" kern="1200">
          <a:solidFill>
            <a:schemeClr val="tx1"/>
          </a:solidFill>
          <a:latin typeface="+mn-lt"/>
          <a:ea typeface="Georgia" charset="0"/>
          <a:cs typeface="Georgia"/>
        </a:defRPr>
      </a:lvl2pPr>
      <a:lvl3pPr marL="1143000" indent="-228600" algn="l" defTabSz="457200" rtl="0" eaLnBrk="0" fontAlgn="base" hangingPunct="0">
        <a:spcBef>
          <a:spcPct val="20000"/>
        </a:spcBef>
        <a:spcAft>
          <a:spcPct val="0"/>
        </a:spcAft>
        <a:buFont typeface="Arial" pitchFamily="34" charset="0"/>
        <a:buChar char="•"/>
        <a:defRPr sz="1400" kern="1200">
          <a:solidFill>
            <a:schemeClr val="tx1"/>
          </a:solidFill>
          <a:latin typeface="+mn-lt"/>
          <a:ea typeface="Georgia" charset="0"/>
          <a:cs typeface="Georgia"/>
        </a:defRPr>
      </a:lvl3pPr>
      <a:lvl4pPr marL="1600200" indent="-228600" algn="l" defTabSz="457200" rtl="0" eaLnBrk="0" fontAlgn="base" hangingPunct="0">
        <a:spcBef>
          <a:spcPct val="20000"/>
        </a:spcBef>
        <a:spcAft>
          <a:spcPct val="0"/>
        </a:spcAft>
        <a:buFont typeface="Arial" pitchFamily="34" charset="0"/>
        <a:buChar char="–"/>
        <a:defRPr sz="1200" kern="1200">
          <a:solidFill>
            <a:schemeClr val="tx1"/>
          </a:solidFill>
          <a:latin typeface="+mn-lt"/>
          <a:ea typeface="Georgia" charset="0"/>
          <a:cs typeface="Georgia"/>
        </a:defRPr>
      </a:lvl4pPr>
      <a:lvl5pPr marL="2057400" indent="-228600" algn="l" defTabSz="457200" rtl="0" eaLnBrk="0" fontAlgn="base" hangingPunct="0">
        <a:spcBef>
          <a:spcPct val="20000"/>
        </a:spcBef>
        <a:spcAft>
          <a:spcPct val="0"/>
        </a:spcAft>
        <a:buFont typeface="Arial" pitchFamily="34" charset="0"/>
        <a:buChar char="»"/>
        <a:defRPr sz="1200" kern="1200">
          <a:solidFill>
            <a:schemeClr val="tx1"/>
          </a:solidFill>
          <a:latin typeface="Georgia"/>
          <a:ea typeface="Georgia"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wmf"/><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Georgia" panose="02040502050405020303" pitchFamily="18" charset="0"/>
              </a:rPr>
              <a:t>Office of Informatics and Analytics (OIA)</a:t>
            </a:r>
            <a:br>
              <a:rPr lang="en-US" dirty="0" smtClean="0">
                <a:latin typeface="Georgia" panose="02040502050405020303" pitchFamily="18" charset="0"/>
              </a:rPr>
            </a:br>
            <a:r>
              <a:rPr lang="en-US" dirty="0" smtClean="0">
                <a:latin typeface="Georgia" panose="02040502050405020303" pitchFamily="18" charset="0"/>
              </a:rPr>
              <a:t>Strategic Investment Management (SIM)</a:t>
            </a:r>
            <a:br>
              <a:rPr lang="en-US" dirty="0" smtClean="0">
                <a:latin typeface="Georgia" panose="02040502050405020303" pitchFamily="18" charset="0"/>
              </a:rPr>
            </a:br>
            <a:r>
              <a:rPr lang="en-US" dirty="0" smtClean="0">
                <a:latin typeface="Georgia" panose="02040502050405020303" pitchFamily="18" charset="0"/>
              </a:rPr>
              <a:t>Business Architecture (BA)</a:t>
            </a:r>
            <a:endParaRPr lang="en-US" dirty="0">
              <a:latin typeface="Georgia" panose="02040502050405020303" pitchFamily="18" charset="0"/>
            </a:endParaRPr>
          </a:p>
        </p:txBody>
      </p:sp>
      <p:sp>
        <p:nvSpPr>
          <p:cNvPr id="3" name="Subtitle 2"/>
          <p:cNvSpPr>
            <a:spLocks noGrp="1"/>
          </p:cNvSpPr>
          <p:nvPr>
            <p:ph type="subTitle" idx="1"/>
          </p:nvPr>
        </p:nvSpPr>
        <p:spPr>
          <a:xfrm>
            <a:off x="357696" y="4004454"/>
            <a:ext cx="8405304" cy="1786746"/>
          </a:xfrm>
        </p:spPr>
        <p:txBody>
          <a:bodyPr/>
          <a:lstStyle/>
          <a:p>
            <a:r>
              <a:rPr lang="en-US" sz="2400" b="1" dirty="0" smtClean="0">
                <a:latin typeface="Georgia" panose="02040502050405020303" pitchFamily="18" charset="0"/>
              </a:rPr>
              <a:t>VHA Business Information Architecture,</a:t>
            </a:r>
          </a:p>
          <a:p>
            <a:r>
              <a:rPr lang="en-US" sz="2400" b="1" dirty="0" smtClean="0">
                <a:latin typeface="Georgia" panose="02040502050405020303" pitchFamily="18" charset="0"/>
              </a:rPr>
              <a:t>How VHA Business Information Architecture Leverages and Contributes to the Federal Health Information Model</a:t>
            </a:r>
            <a:endParaRPr lang="en-US" sz="2400" b="1" dirty="0">
              <a:latin typeface="Georgia" panose="02040502050405020303" pitchFamily="18" charset="0"/>
            </a:endParaRPr>
          </a:p>
        </p:txBody>
      </p:sp>
    </p:spTree>
    <p:extLst>
      <p:ext uri="{BB962C8B-B14F-4D97-AF65-F5344CB8AC3E}">
        <p14:creationId xmlns:p14="http://schemas.microsoft.com/office/powerpoint/2010/main" val="3577181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31250" cy="1447800"/>
          </a:xfrm>
        </p:spPr>
        <p:txBody>
          <a:bodyPr anchor="ctr" anchorCtr="0"/>
          <a:lstStyle/>
          <a:p>
            <a:pPr algn="ctr"/>
            <a:r>
              <a:rPr lang="en-US" sz="2800" dirty="0" smtClean="0">
                <a:ea typeface="MS PGothic" pitchFamily="34" charset="-128"/>
              </a:rPr>
              <a:t>VHA Business Information Modeling Influences</a:t>
            </a:r>
            <a:br>
              <a:rPr lang="en-US" sz="2800" dirty="0" smtClean="0">
                <a:ea typeface="MS PGothic" pitchFamily="34" charset="-128"/>
              </a:rPr>
            </a:br>
            <a:r>
              <a:rPr lang="en-US" sz="2800" dirty="0" smtClean="0">
                <a:ea typeface="MS PGothic" pitchFamily="34" charset="-128"/>
              </a:rPr>
              <a:t>How is the FHIM leveraged (</a:t>
            </a:r>
            <a:r>
              <a:rPr lang="en-US" sz="2800" dirty="0" err="1" smtClean="0">
                <a:ea typeface="MS PGothic" pitchFamily="34" charset="-128"/>
              </a:rPr>
              <a:t>Contd</a:t>
            </a:r>
            <a:r>
              <a:rPr lang="en-US" sz="2800" dirty="0" smtClean="0">
                <a:ea typeface="MS PGothic" pitchFamily="34" charset="-128"/>
              </a:rPr>
              <a:t>) </a:t>
            </a:r>
            <a:br>
              <a:rPr lang="en-US" sz="2800" dirty="0" smtClean="0">
                <a:ea typeface="MS PGothic" pitchFamily="34" charset="-128"/>
              </a:rPr>
            </a:br>
            <a:endParaRPr lang="en-US" sz="1400" dirty="0">
              <a:solidFill>
                <a:srgbClr val="FF0000"/>
              </a:solidFill>
            </a:endParaRPr>
          </a:p>
        </p:txBody>
      </p:sp>
      <p:sp>
        <p:nvSpPr>
          <p:cNvPr id="5" name="Slide Number Placeholder 4"/>
          <p:cNvSpPr>
            <a:spLocks noGrp="1"/>
          </p:cNvSpPr>
          <p:nvPr>
            <p:ph type="sldNum" sz="quarter" idx="11"/>
          </p:nvPr>
        </p:nvSpPr>
        <p:spPr/>
        <p:txBody>
          <a:bodyPr/>
          <a:lstStyle/>
          <a:p>
            <a:pPr>
              <a:defRPr/>
            </a:pPr>
            <a:fld id="{1D6FAD8A-133E-492F-9127-E6576B8CF68B}" type="slidenum">
              <a:rPr lang="en-US" smtClean="0"/>
              <a:pPr>
                <a:defRPr/>
              </a:pPr>
              <a:t>10</a:t>
            </a:fld>
            <a:endParaRPr lang="en-US" dirty="0"/>
          </a:p>
        </p:txBody>
      </p:sp>
      <p:sp>
        <p:nvSpPr>
          <p:cNvPr id="3" name="TextBox 2"/>
          <p:cNvSpPr txBox="1"/>
          <p:nvPr/>
        </p:nvSpPr>
        <p:spPr>
          <a:xfrm>
            <a:off x="381000" y="5217695"/>
            <a:ext cx="8610599" cy="923330"/>
          </a:xfrm>
          <a:prstGeom prst="rect">
            <a:avLst/>
          </a:prstGeom>
          <a:noFill/>
        </p:spPr>
        <p:txBody>
          <a:bodyPr wrap="square" rtlCol="0">
            <a:spAutoFit/>
          </a:bodyPr>
          <a:lstStyle/>
          <a:p>
            <a:r>
              <a:rPr lang="en-US" dirty="0" smtClean="0"/>
              <a:t>In the above example VHA carefully considered the FHIM Observation information pattern as part of its Patient Health Record work that was performed to support multiple VHA work efforts.</a:t>
            </a:r>
            <a:endParaRPr lang="en-US" dirty="0"/>
          </a:p>
        </p:txBody>
      </p:sp>
      <p:sp>
        <p:nvSpPr>
          <p:cNvPr id="7" name="Content Placeholder 6"/>
          <p:cNvSpPr>
            <a:spLocks noGrp="1"/>
          </p:cNvSpPr>
          <p:nvPr>
            <p:ph idx="1"/>
          </p:nvPr>
        </p:nvSpPr>
        <p:spPr>
          <a:xfrm>
            <a:off x="1295400" y="1617454"/>
            <a:ext cx="2876909" cy="457200"/>
          </a:xfrm>
        </p:spPr>
        <p:txBody>
          <a:bodyPr/>
          <a:lstStyle/>
          <a:p>
            <a:pPr marL="0" indent="0">
              <a:buNone/>
            </a:pPr>
            <a:r>
              <a:rPr lang="en-US" dirty="0" smtClean="0"/>
              <a:t>FHIM Observation Domain</a:t>
            </a:r>
            <a:endParaRPr lang="en-US" dirty="0"/>
          </a:p>
        </p:txBody>
      </p:sp>
      <p:sp>
        <p:nvSpPr>
          <p:cNvPr id="10" name="Content Placeholder 6"/>
          <p:cNvSpPr txBox="1">
            <a:spLocks/>
          </p:cNvSpPr>
          <p:nvPr/>
        </p:nvSpPr>
        <p:spPr bwMode="auto">
          <a:xfrm>
            <a:off x="5257799" y="1617454"/>
            <a:ext cx="345487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kern="1200">
                <a:solidFill>
                  <a:schemeClr val="tx1"/>
                </a:solidFill>
                <a:latin typeface="+mn-lt"/>
                <a:ea typeface="ＭＳ Ｐゴシック" pitchFamily="34" charset="-128"/>
                <a:cs typeface="Georgia"/>
              </a:defRPr>
            </a:lvl1pPr>
            <a:lvl2pPr marL="742950" indent="-285750" algn="l" defTabSz="457200" rtl="0" eaLnBrk="1" fontAlgn="base" hangingPunct="1">
              <a:spcBef>
                <a:spcPct val="20000"/>
              </a:spcBef>
              <a:spcAft>
                <a:spcPct val="0"/>
              </a:spcAft>
              <a:buFont typeface="Arial" charset="0"/>
              <a:buChar char="–"/>
              <a:defRPr sz="1600" kern="1200">
                <a:solidFill>
                  <a:schemeClr val="tx1"/>
                </a:solidFill>
                <a:latin typeface="+mn-lt"/>
                <a:ea typeface="Georgia" charset="0"/>
                <a:cs typeface="Georgia"/>
              </a:defRPr>
            </a:lvl2pPr>
            <a:lvl3pPr marL="1143000" indent="-228600" algn="l" defTabSz="457200" rtl="0" eaLnBrk="1" fontAlgn="base" hangingPunct="1">
              <a:spcBef>
                <a:spcPct val="20000"/>
              </a:spcBef>
              <a:spcAft>
                <a:spcPct val="0"/>
              </a:spcAft>
              <a:buFont typeface="Arial" charset="0"/>
              <a:buChar char="•"/>
              <a:defRPr sz="1400" kern="1200">
                <a:solidFill>
                  <a:schemeClr val="tx1"/>
                </a:solidFill>
                <a:latin typeface="+mn-lt"/>
                <a:ea typeface="Georgia" charset="0"/>
                <a:cs typeface="Georgia"/>
              </a:defRPr>
            </a:lvl3pPr>
            <a:lvl4pPr marL="1600200" indent="-228600" algn="l" defTabSz="457200" rtl="0" eaLnBrk="1" fontAlgn="base" hangingPunct="1">
              <a:spcBef>
                <a:spcPct val="20000"/>
              </a:spcBef>
              <a:spcAft>
                <a:spcPct val="0"/>
              </a:spcAft>
              <a:buFont typeface="Arial" charset="0"/>
              <a:buChar char="–"/>
              <a:defRPr sz="1200" kern="1200">
                <a:solidFill>
                  <a:schemeClr val="tx1"/>
                </a:solidFill>
                <a:latin typeface="+mn-lt"/>
                <a:ea typeface="Georgia" charset="0"/>
                <a:cs typeface="Georgia"/>
              </a:defRPr>
            </a:lvl4pPr>
            <a:lvl5pPr marL="2057400" indent="-228600" algn="l" defTabSz="457200" rtl="0" eaLnBrk="1" fontAlgn="base" hangingPunct="1">
              <a:spcBef>
                <a:spcPct val="20000"/>
              </a:spcBef>
              <a:spcAft>
                <a:spcPct val="0"/>
              </a:spcAft>
              <a:buFont typeface="Arial" charset="0"/>
              <a:buChar char="»"/>
              <a:defRPr sz="1200" kern="1200">
                <a:solidFill>
                  <a:schemeClr val="tx1"/>
                </a:solidFill>
                <a:latin typeface="Georgia"/>
                <a:ea typeface="Georgia"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dirty="0" smtClean="0"/>
              <a:t>VHA Clinical Observations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38954"/>
            <a:ext cx="3962400" cy="32279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938954"/>
            <a:ext cx="4038600" cy="322220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9" name="Straight Arrow Connector 8"/>
          <p:cNvCxnSpPr/>
          <p:nvPr/>
        </p:nvCxnSpPr>
        <p:spPr>
          <a:xfrm flipV="1">
            <a:off x="3314699" y="2514600"/>
            <a:ext cx="4686301"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3352800" y="2362200"/>
            <a:ext cx="1904999" cy="190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9721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228600"/>
            <a:ext cx="8731250" cy="1447800"/>
          </a:xfrm>
        </p:spPr>
        <p:txBody>
          <a:bodyPr anchor="ctr" anchorCtr="0"/>
          <a:lstStyle/>
          <a:p>
            <a:pPr algn="ctr"/>
            <a:r>
              <a:rPr lang="en-US" sz="2800" dirty="0" smtClean="0">
                <a:ea typeface="MS PGothic" pitchFamily="34" charset="-128"/>
              </a:rPr>
              <a:t>VHA Business Information Modeling Influences</a:t>
            </a:r>
            <a:br>
              <a:rPr lang="en-US" sz="2800" dirty="0" smtClean="0">
                <a:ea typeface="MS PGothic" pitchFamily="34" charset="-128"/>
              </a:rPr>
            </a:br>
            <a:r>
              <a:rPr lang="en-US" sz="2800" dirty="0" smtClean="0">
                <a:ea typeface="MS PGothic" pitchFamily="34" charset="-128"/>
              </a:rPr>
              <a:t>How BIA has informed the FHIM</a:t>
            </a:r>
            <a:br>
              <a:rPr lang="en-US" sz="2800" dirty="0" smtClean="0">
                <a:ea typeface="MS PGothic" pitchFamily="34" charset="-128"/>
              </a:rPr>
            </a:br>
            <a:endParaRPr lang="en-US" sz="1400" dirty="0">
              <a:solidFill>
                <a:srgbClr val="FF0000"/>
              </a:solidFill>
            </a:endParaRPr>
          </a:p>
        </p:txBody>
      </p:sp>
      <p:sp>
        <p:nvSpPr>
          <p:cNvPr id="5" name="Slide Number Placeholder 4"/>
          <p:cNvSpPr>
            <a:spLocks noGrp="1"/>
          </p:cNvSpPr>
          <p:nvPr>
            <p:ph type="sldNum" sz="quarter" idx="11"/>
          </p:nvPr>
        </p:nvSpPr>
        <p:spPr/>
        <p:txBody>
          <a:bodyPr/>
          <a:lstStyle/>
          <a:p>
            <a:pPr>
              <a:defRPr/>
            </a:pPr>
            <a:fld id="{1D6FAD8A-133E-492F-9127-E6576B8CF68B}" type="slidenum">
              <a:rPr lang="en-US" smtClean="0"/>
              <a:pPr>
                <a:defRPr/>
              </a:pPr>
              <a:t>11</a:t>
            </a:fld>
            <a:endParaRPr lang="en-US" dirty="0"/>
          </a:p>
        </p:txBody>
      </p:sp>
      <p:sp>
        <p:nvSpPr>
          <p:cNvPr id="3" name="TextBox 2"/>
          <p:cNvSpPr txBox="1"/>
          <p:nvPr/>
        </p:nvSpPr>
        <p:spPr>
          <a:xfrm>
            <a:off x="152401" y="4855234"/>
            <a:ext cx="8876580" cy="1477328"/>
          </a:xfrm>
          <a:prstGeom prst="rect">
            <a:avLst/>
          </a:prstGeom>
          <a:noFill/>
        </p:spPr>
        <p:txBody>
          <a:bodyPr wrap="square" rtlCol="0">
            <a:spAutoFit/>
          </a:bodyPr>
          <a:lstStyle/>
          <a:p>
            <a:r>
              <a:rPr lang="en-US" dirty="0" smtClean="0"/>
              <a:t>If the Information Domain under consideration was first elaborated by BIA prior to the FHIM, BIA recommends content for potential inclusion in the FHIM model.  In the above example VHA had already modeled Care planning during the Care and Disease Management </a:t>
            </a:r>
            <a:r>
              <a:rPr lang="en-US" sz="1600" dirty="0" err="1" smtClean="0"/>
              <a:t>iEHR</a:t>
            </a:r>
            <a:r>
              <a:rPr lang="en-US" dirty="0" smtClean="0"/>
              <a:t> IPT and provided certain key concepts to the FHIM that was included as part of the FHIM </a:t>
            </a:r>
            <a:r>
              <a:rPr lang="en-US" dirty="0" err="1" smtClean="0"/>
              <a:t>CarePlan</a:t>
            </a:r>
            <a:r>
              <a:rPr lang="en-US" dirty="0" smtClean="0"/>
              <a:t> domain.</a:t>
            </a:r>
            <a:endParaRPr lang="en-US" dirty="0"/>
          </a:p>
        </p:txBody>
      </p:sp>
      <p:sp>
        <p:nvSpPr>
          <p:cNvPr id="7" name="Content Placeholder 6"/>
          <p:cNvSpPr>
            <a:spLocks noGrp="1"/>
          </p:cNvSpPr>
          <p:nvPr>
            <p:ph idx="1"/>
          </p:nvPr>
        </p:nvSpPr>
        <p:spPr>
          <a:xfrm>
            <a:off x="5571945" y="1630397"/>
            <a:ext cx="2876909" cy="457200"/>
          </a:xfrm>
        </p:spPr>
        <p:txBody>
          <a:bodyPr/>
          <a:lstStyle/>
          <a:p>
            <a:pPr marL="0" indent="0">
              <a:buNone/>
            </a:pPr>
            <a:r>
              <a:rPr lang="en-US" dirty="0" smtClean="0"/>
              <a:t>FHIM </a:t>
            </a:r>
            <a:r>
              <a:rPr lang="en-US" dirty="0" err="1" smtClean="0"/>
              <a:t>CarePlan</a:t>
            </a:r>
            <a:r>
              <a:rPr lang="en-US" dirty="0" smtClean="0"/>
              <a:t> Domain</a:t>
            </a:r>
            <a:endParaRPr lang="en-US" dirty="0"/>
          </a:p>
        </p:txBody>
      </p:sp>
      <p:sp>
        <p:nvSpPr>
          <p:cNvPr id="10" name="Content Placeholder 6"/>
          <p:cNvSpPr txBox="1">
            <a:spLocks/>
          </p:cNvSpPr>
          <p:nvPr/>
        </p:nvSpPr>
        <p:spPr bwMode="auto">
          <a:xfrm>
            <a:off x="887731" y="1613142"/>
            <a:ext cx="345487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kern="1200">
                <a:solidFill>
                  <a:schemeClr val="tx1"/>
                </a:solidFill>
                <a:latin typeface="+mn-lt"/>
                <a:ea typeface="ＭＳ Ｐゴシック" pitchFamily="34" charset="-128"/>
                <a:cs typeface="Georgia"/>
              </a:defRPr>
            </a:lvl1pPr>
            <a:lvl2pPr marL="742950" indent="-285750" algn="l" defTabSz="457200" rtl="0" eaLnBrk="1" fontAlgn="base" hangingPunct="1">
              <a:spcBef>
                <a:spcPct val="20000"/>
              </a:spcBef>
              <a:spcAft>
                <a:spcPct val="0"/>
              </a:spcAft>
              <a:buFont typeface="Arial" charset="0"/>
              <a:buChar char="–"/>
              <a:defRPr sz="1600" kern="1200">
                <a:solidFill>
                  <a:schemeClr val="tx1"/>
                </a:solidFill>
                <a:latin typeface="+mn-lt"/>
                <a:ea typeface="Georgia" charset="0"/>
                <a:cs typeface="Georgia"/>
              </a:defRPr>
            </a:lvl2pPr>
            <a:lvl3pPr marL="1143000" indent="-228600" algn="l" defTabSz="457200" rtl="0" eaLnBrk="1" fontAlgn="base" hangingPunct="1">
              <a:spcBef>
                <a:spcPct val="20000"/>
              </a:spcBef>
              <a:spcAft>
                <a:spcPct val="0"/>
              </a:spcAft>
              <a:buFont typeface="Arial" charset="0"/>
              <a:buChar char="•"/>
              <a:defRPr sz="1400" kern="1200">
                <a:solidFill>
                  <a:schemeClr val="tx1"/>
                </a:solidFill>
                <a:latin typeface="+mn-lt"/>
                <a:ea typeface="Georgia" charset="0"/>
                <a:cs typeface="Georgia"/>
              </a:defRPr>
            </a:lvl3pPr>
            <a:lvl4pPr marL="1600200" indent="-228600" algn="l" defTabSz="457200" rtl="0" eaLnBrk="1" fontAlgn="base" hangingPunct="1">
              <a:spcBef>
                <a:spcPct val="20000"/>
              </a:spcBef>
              <a:spcAft>
                <a:spcPct val="0"/>
              </a:spcAft>
              <a:buFont typeface="Arial" charset="0"/>
              <a:buChar char="–"/>
              <a:defRPr sz="1200" kern="1200">
                <a:solidFill>
                  <a:schemeClr val="tx1"/>
                </a:solidFill>
                <a:latin typeface="+mn-lt"/>
                <a:ea typeface="Georgia" charset="0"/>
                <a:cs typeface="Georgia"/>
              </a:defRPr>
            </a:lvl4pPr>
            <a:lvl5pPr marL="2057400" indent="-228600" algn="l" defTabSz="457200" rtl="0" eaLnBrk="1" fontAlgn="base" hangingPunct="1">
              <a:spcBef>
                <a:spcPct val="20000"/>
              </a:spcBef>
              <a:spcAft>
                <a:spcPct val="0"/>
              </a:spcAft>
              <a:buFont typeface="Arial" charset="0"/>
              <a:buChar char="»"/>
              <a:defRPr sz="1200" kern="1200">
                <a:solidFill>
                  <a:schemeClr val="tx1"/>
                </a:solidFill>
                <a:latin typeface="Georgia"/>
                <a:ea typeface="Georgia"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dirty="0" smtClean="0"/>
              <a:t>VHA Care Management Domain</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923691"/>
            <a:ext cx="4076701" cy="298042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923691"/>
            <a:ext cx="4357777" cy="293154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9" name="Straight Arrow Connector 8"/>
          <p:cNvCxnSpPr/>
          <p:nvPr/>
        </p:nvCxnSpPr>
        <p:spPr>
          <a:xfrm>
            <a:off x="2615170" y="4038600"/>
            <a:ext cx="3818916"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2438400" y="2438400"/>
            <a:ext cx="27432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5679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228600"/>
            <a:ext cx="8731250" cy="1447800"/>
          </a:xfrm>
        </p:spPr>
        <p:txBody>
          <a:bodyPr anchor="ctr" anchorCtr="0"/>
          <a:lstStyle/>
          <a:p>
            <a:pPr algn="ctr"/>
            <a:r>
              <a:rPr lang="en-US" sz="2800" dirty="0"/>
              <a:t>The VHA and FHIM Relationship (In a nutshell)</a:t>
            </a:r>
            <a:endParaRPr lang="en-US" sz="1400" dirty="0">
              <a:solidFill>
                <a:srgbClr val="FF0000"/>
              </a:solidFill>
            </a:endParaRPr>
          </a:p>
        </p:txBody>
      </p:sp>
      <p:sp>
        <p:nvSpPr>
          <p:cNvPr id="5" name="Slide Number Placeholder 4"/>
          <p:cNvSpPr>
            <a:spLocks noGrp="1"/>
          </p:cNvSpPr>
          <p:nvPr>
            <p:ph type="sldNum" sz="quarter" idx="11"/>
          </p:nvPr>
        </p:nvSpPr>
        <p:spPr/>
        <p:txBody>
          <a:bodyPr/>
          <a:lstStyle/>
          <a:p>
            <a:pPr>
              <a:defRPr/>
            </a:pPr>
            <a:fld id="{1D6FAD8A-133E-492F-9127-E6576B8CF68B}" type="slidenum">
              <a:rPr lang="en-US" smtClean="0"/>
              <a:pPr>
                <a:defRPr/>
              </a:pPr>
              <a:t>12</a:t>
            </a:fld>
            <a:endParaRPr lang="en-US" dirty="0"/>
          </a:p>
        </p:txBody>
      </p:sp>
      <p:sp>
        <p:nvSpPr>
          <p:cNvPr id="4" name="Content Placeholder 3"/>
          <p:cNvSpPr>
            <a:spLocks noGrp="1"/>
          </p:cNvSpPr>
          <p:nvPr>
            <p:ph idx="1"/>
          </p:nvPr>
        </p:nvSpPr>
        <p:spPr>
          <a:xfrm>
            <a:off x="475891" y="1905000"/>
            <a:ext cx="8229600" cy="4228856"/>
          </a:xfrm>
        </p:spPr>
        <p:txBody>
          <a:bodyPr/>
          <a:lstStyle/>
          <a:p>
            <a:r>
              <a:rPr lang="en-US" dirty="0"/>
              <a:t>The VHA prefers to leverage FHIM definitions and attributes when they are in alignment with VHA business information requirements.</a:t>
            </a:r>
          </a:p>
          <a:p>
            <a:r>
              <a:rPr lang="en-US" dirty="0"/>
              <a:t>The FHIM is usually the first information standard referenced as background work prior to doing any new information modeling activity within a VHA work effort.</a:t>
            </a:r>
          </a:p>
          <a:p>
            <a:r>
              <a:rPr lang="en-US" dirty="0"/>
              <a:t>The VHA will extend FHIM classes as necessary to accomplish VHA work efforts</a:t>
            </a:r>
          </a:p>
          <a:p>
            <a:pPr lvl="1"/>
            <a:r>
              <a:rPr lang="en-US" dirty="0"/>
              <a:t>Note: Class or attributes may not always perfectly align with FHIM names if the VHA business prefers a name that aligns to the VHA business use.</a:t>
            </a:r>
          </a:p>
          <a:p>
            <a:r>
              <a:rPr lang="en-US" dirty="0"/>
              <a:t>All necessary changes are communicated back to the FHIM developers when the FHIM concentrates on those particular information domains.</a:t>
            </a:r>
          </a:p>
          <a:p>
            <a:r>
              <a:rPr lang="en-US" dirty="0"/>
              <a:t>Business Information Architects are regular contributors to the FHIM information modeling work efforts and provide VHA insight into the FHIM design</a:t>
            </a:r>
          </a:p>
        </p:txBody>
      </p:sp>
    </p:spTree>
    <p:extLst>
      <p:ext uri="{BB962C8B-B14F-4D97-AF65-F5344CB8AC3E}">
        <p14:creationId xmlns:p14="http://schemas.microsoft.com/office/powerpoint/2010/main" val="3047211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67523" y="2357336"/>
            <a:ext cx="4608954" cy="1015663"/>
          </a:xfrm>
          <a:prstGeom prst="rect">
            <a:avLst/>
          </a:prstGeom>
          <a:noFill/>
        </p:spPr>
        <p:txBody>
          <a:bodyPr>
            <a:spAutoFit/>
          </a:bodyPr>
          <a:lstStyle/>
          <a:p>
            <a:pPr algn="ctr">
              <a:defRPr/>
            </a:pPr>
            <a:r>
              <a:rPr lang="en-US" sz="6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j-lt"/>
                <a:ea typeface="ＭＳ Ｐゴシック" pitchFamily="80" charset="-128"/>
              </a:rPr>
              <a:t>Questions?</a:t>
            </a: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a typeface="ＭＳ Ｐゴシック" pitchFamily="80" charset="-128"/>
              </a:rPr>
              <a:t> </a:t>
            </a:r>
          </a:p>
        </p:txBody>
      </p:sp>
      <p:sp>
        <p:nvSpPr>
          <p:cNvPr id="59395" name="TextBox 6"/>
          <p:cNvSpPr txBox="1">
            <a:spLocks noChangeArrowheads="1"/>
          </p:cNvSpPr>
          <p:nvPr/>
        </p:nvSpPr>
        <p:spPr bwMode="auto">
          <a:xfrm>
            <a:off x="643731" y="4343400"/>
            <a:ext cx="7856538" cy="984885"/>
          </a:xfrm>
          <a:prstGeom prst="rect">
            <a:avLst/>
          </a:prstGeom>
          <a:noFill/>
          <a:ln w="9525">
            <a:noFill/>
            <a:miter lim="800000"/>
            <a:headEnd/>
            <a:tailEnd/>
          </a:ln>
        </p:spPr>
        <p:txBody>
          <a:bodyPr>
            <a:spAutoFit/>
          </a:bodyPr>
          <a:lstStyle/>
          <a:p>
            <a:pPr algn="ctr">
              <a:defRPr/>
            </a:pPr>
            <a:r>
              <a:rPr lang="en-US" sz="2000" dirty="0" smtClean="0">
                <a:latin typeface="+mj-lt"/>
              </a:rPr>
              <a:t> </a:t>
            </a:r>
          </a:p>
          <a:p>
            <a:pPr algn="ctr">
              <a:defRPr/>
            </a:pPr>
            <a:r>
              <a:rPr lang="en-US" sz="2000" dirty="0" smtClean="0">
                <a:latin typeface="+mj-lt"/>
              </a:rPr>
              <a:t>Thank you for your time!</a:t>
            </a:r>
          </a:p>
          <a:p>
            <a:pPr>
              <a:defRPr/>
            </a:pPr>
            <a:endParaRPr lang="en-US" dirty="0"/>
          </a:p>
        </p:txBody>
      </p:sp>
    </p:spTree>
    <p:extLst>
      <p:ext uri="{BB962C8B-B14F-4D97-AF65-F5344CB8AC3E}">
        <p14:creationId xmlns:p14="http://schemas.microsoft.com/office/powerpoint/2010/main" val="2371555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6"/>
          <p:cNvSpPr txBox="1">
            <a:spLocks noChangeArrowheads="1"/>
          </p:cNvSpPr>
          <p:nvPr/>
        </p:nvSpPr>
        <p:spPr bwMode="auto">
          <a:xfrm>
            <a:off x="727075" y="2971800"/>
            <a:ext cx="78565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a:solidFill>
                  <a:schemeClr val="tx1"/>
                </a:solidFill>
                <a:latin typeface="Calibri" pitchFamily="34" charset="0"/>
                <a:ea typeface="Georgia" pitchFamily="18" charset="0"/>
                <a:cs typeface="Georgia" pitchFamily="18" charset="0"/>
              </a:defRPr>
            </a:lvl1pPr>
            <a:lvl2pPr marL="742950" indent="-285750" eaLnBrk="0" hangingPunct="0">
              <a:spcBef>
                <a:spcPct val="20000"/>
              </a:spcBef>
              <a:buFont typeface="Arial" charset="0"/>
              <a:buChar char="–"/>
              <a:defRPr sz="1600">
                <a:solidFill>
                  <a:schemeClr val="tx1"/>
                </a:solidFill>
                <a:latin typeface="Calibri" pitchFamily="34" charset="0"/>
                <a:ea typeface="Georgia" pitchFamily="18" charset="0"/>
                <a:cs typeface="Georgia" pitchFamily="18" charset="0"/>
              </a:defRPr>
            </a:lvl2pPr>
            <a:lvl3pPr marL="1143000" indent="-228600" eaLnBrk="0" hangingPunct="0">
              <a:spcBef>
                <a:spcPct val="20000"/>
              </a:spcBef>
              <a:buFont typeface="Arial" charset="0"/>
              <a:buChar char="•"/>
              <a:defRPr sz="1400">
                <a:solidFill>
                  <a:schemeClr val="tx1"/>
                </a:solidFill>
                <a:latin typeface="Calibri" pitchFamily="34" charset="0"/>
                <a:ea typeface="Georgia" pitchFamily="18" charset="0"/>
                <a:cs typeface="Georgia" pitchFamily="18" charset="0"/>
              </a:defRPr>
            </a:lvl3pPr>
            <a:lvl4pPr marL="1600200" indent="-228600" eaLnBrk="0" hangingPunct="0">
              <a:spcBef>
                <a:spcPct val="20000"/>
              </a:spcBef>
              <a:buFont typeface="Arial" charset="0"/>
              <a:buChar char="–"/>
              <a:defRPr sz="1200">
                <a:solidFill>
                  <a:schemeClr val="tx1"/>
                </a:solidFill>
                <a:latin typeface="Calibri" pitchFamily="34" charset="0"/>
                <a:ea typeface="Georgia" pitchFamily="18" charset="0"/>
                <a:cs typeface="Georgia" pitchFamily="18" charset="0"/>
              </a:defRPr>
            </a:lvl4pPr>
            <a:lvl5pPr marL="2057400" indent="-228600" eaLnBrk="0" hangingPunct="0">
              <a:spcBef>
                <a:spcPct val="20000"/>
              </a:spcBef>
              <a:buFont typeface="Arial" charset="0"/>
              <a:buChar char="»"/>
              <a:defRPr sz="1200">
                <a:solidFill>
                  <a:schemeClr val="tx1"/>
                </a:solidFill>
                <a:latin typeface="Georgia" pitchFamily="18" charset="0"/>
                <a:ea typeface="Georgia" pitchFamily="18" charset="0"/>
                <a:cs typeface="Georgia" pitchFamily="18" charset="0"/>
              </a:defRPr>
            </a:lvl5pPr>
            <a:lvl6pPr marL="25146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6pPr>
            <a:lvl7pPr marL="29718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7pPr>
            <a:lvl8pPr marL="34290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8pPr>
            <a:lvl9pPr marL="38862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9pPr>
          </a:lstStyle>
          <a:p>
            <a:pPr algn="ctr" eaLnBrk="1" hangingPunct="1">
              <a:spcBef>
                <a:spcPct val="0"/>
              </a:spcBef>
              <a:buFontTx/>
              <a:buNone/>
            </a:pPr>
            <a:r>
              <a:rPr lang="en-US" altLang="en-US" sz="3200" b="1" dirty="0">
                <a:latin typeface="Arial" charset="0"/>
              </a:rPr>
              <a:t>Backup Slides</a:t>
            </a:r>
          </a:p>
        </p:txBody>
      </p:sp>
    </p:spTree>
    <p:extLst>
      <p:ext uri="{BB962C8B-B14F-4D97-AF65-F5344CB8AC3E}">
        <p14:creationId xmlns:p14="http://schemas.microsoft.com/office/powerpoint/2010/main" val="3073515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228600"/>
            <a:ext cx="8731250" cy="1371600"/>
          </a:xfrm>
        </p:spPr>
        <p:txBody>
          <a:bodyPr anchor="ctr" anchorCtr="0"/>
          <a:lstStyle/>
          <a:p>
            <a:pPr algn="ctr"/>
            <a:r>
              <a:rPr lang="en-US" sz="2800" dirty="0" smtClean="0">
                <a:ea typeface="MS PGothic" pitchFamily="34" charset="-128"/>
              </a:rPr>
              <a:t>VHA BIM Conceptual </a:t>
            </a:r>
            <a:br>
              <a:rPr lang="en-US" sz="2800" dirty="0" smtClean="0">
                <a:ea typeface="MS PGothic" pitchFamily="34" charset="-128"/>
              </a:rPr>
            </a:br>
            <a:r>
              <a:rPr lang="en-US" sz="2800" dirty="0" smtClean="0">
                <a:ea typeface="MS PGothic" pitchFamily="34" charset="-128"/>
              </a:rPr>
              <a:t>Information Model Diagram</a:t>
            </a:r>
            <a:endParaRPr lang="en-US" sz="2800" dirty="0"/>
          </a:p>
        </p:txBody>
      </p:sp>
      <p:sp>
        <p:nvSpPr>
          <p:cNvPr id="5" name="Slide Number Placeholder 4"/>
          <p:cNvSpPr>
            <a:spLocks noGrp="1"/>
          </p:cNvSpPr>
          <p:nvPr>
            <p:ph type="sldNum" sz="quarter" idx="11"/>
          </p:nvPr>
        </p:nvSpPr>
        <p:spPr>
          <a:xfrm>
            <a:off x="457200" y="6356350"/>
            <a:ext cx="3276600" cy="365125"/>
          </a:xfrm>
        </p:spPr>
        <p:txBody>
          <a:bodyPr/>
          <a:lstStyle/>
          <a:p>
            <a:pPr>
              <a:defRPr/>
            </a:pPr>
            <a:fld id="{1D6FAD8A-133E-492F-9127-E6576B8CF68B}" type="slidenum">
              <a:rPr lang="en-US" smtClean="0"/>
              <a:pPr>
                <a:defRPr/>
              </a:pPr>
              <a:t>15</a:t>
            </a:fld>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3400" y="1751240"/>
            <a:ext cx="7924799" cy="4497159"/>
          </a:xfrm>
        </p:spPr>
      </p:pic>
    </p:spTree>
    <p:extLst>
      <p:ext uri="{BB962C8B-B14F-4D97-AF65-F5344CB8AC3E}">
        <p14:creationId xmlns:p14="http://schemas.microsoft.com/office/powerpoint/2010/main" val="2428487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28600" y="274638"/>
            <a:ext cx="8686800" cy="1325562"/>
          </a:xfrm>
        </p:spPr>
        <p:txBody>
          <a:bodyPr anchor="ctr" anchorCtr="0"/>
          <a:lstStyle/>
          <a:p>
            <a:pPr algn="ctr" eaLnBrk="1" hangingPunct="1"/>
            <a:r>
              <a:rPr lang="en-US" altLang="en-US" sz="2800" dirty="0" smtClean="0">
                <a:latin typeface="Georgia" pitchFamily="18" charset="0"/>
                <a:cs typeface="Georgia" pitchFamily="18" charset="0"/>
              </a:rPr>
              <a:t>Business Information Modeling</a:t>
            </a:r>
            <a:br>
              <a:rPr lang="en-US" altLang="en-US" sz="2800" dirty="0" smtClean="0">
                <a:latin typeface="Georgia" pitchFamily="18" charset="0"/>
                <a:cs typeface="Georgia" pitchFamily="18" charset="0"/>
              </a:rPr>
            </a:br>
            <a:r>
              <a:rPr lang="en-US" altLang="en-US" sz="2800" dirty="0" smtClean="0">
                <a:latin typeface="Georgia" pitchFamily="18" charset="0"/>
                <a:cs typeface="Georgia" pitchFamily="18" charset="0"/>
              </a:rPr>
              <a:t> “Line of Sight”</a:t>
            </a:r>
          </a:p>
        </p:txBody>
      </p:sp>
      <p:sp>
        <p:nvSpPr>
          <p:cNvPr id="14339" name="Content Placeholder 2"/>
          <p:cNvSpPr>
            <a:spLocks noGrp="1"/>
          </p:cNvSpPr>
          <p:nvPr>
            <p:ph idx="1"/>
          </p:nvPr>
        </p:nvSpPr>
        <p:spPr>
          <a:xfrm>
            <a:off x="457200" y="1676400"/>
            <a:ext cx="8229600" cy="4495800"/>
          </a:xfrm>
        </p:spPr>
        <p:txBody>
          <a:bodyPr/>
          <a:lstStyle/>
          <a:p>
            <a:pPr marL="0" indent="0" fontAlgn="ctr">
              <a:buNone/>
            </a:pPr>
            <a:r>
              <a:rPr lang="en-US" altLang="en-US" sz="2200" dirty="0" smtClean="0">
                <a:cs typeface="Georgia" pitchFamily="18" charset="0"/>
              </a:rPr>
              <a:t>Business Architecture vision includes creating business information architecture products that are reused in the product development lifecycle to:</a:t>
            </a:r>
          </a:p>
          <a:p>
            <a:pPr fontAlgn="ctr"/>
            <a:r>
              <a:rPr lang="en-US" altLang="en-US" sz="2000" dirty="0" smtClean="0">
                <a:cs typeface="Georgia" pitchFamily="18" charset="0"/>
              </a:rPr>
              <a:t>“Bind” standard terminology to business concepts</a:t>
            </a:r>
          </a:p>
          <a:p>
            <a:pPr fontAlgn="ctr"/>
            <a:r>
              <a:rPr lang="en-US" altLang="en-US" sz="2000" dirty="0" smtClean="0">
                <a:cs typeface="Georgia" pitchFamily="18" charset="0"/>
              </a:rPr>
              <a:t>“Extend” </a:t>
            </a:r>
            <a:r>
              <a:rPr lang="en-US" altLang="en-US" sz="2000" dirty="0">
                <a:cs typeface="Georgia" pitchFamily="18" charset="0"/>
              </a:rPr>
              <a:t>t</a:t>
            </a:r>
            <a:r>
              <a:rPr lang="en-US" altLang="en-US" sz="2000" dirty="0" smtClean="0">
                <a:cs typeface="Georgia" pitchFamily="18" charset="0"/>
              </a:rPr>
              <a:t>he VHA BIM content to support detailed clinical models where desired</a:t>
            </a:r>
          </a:p>
          <a:p>
            <a:pPr fontAlgn="ctr"/>
            <a:r>
              <a:rPr lang="en-US" altLang="en-US" sz="2000" dirty="0" smtClean="0">
                <a:cs typeface="Georgia" pitchFamily="18" charset="0"/>
              </a:rPr>
              <a:t>“Constrain” BIM content as appropriate to support interoperability requirements</a:t>
            </a:r>
          </a:p>
          <a:p>
            <a:pPr fontAlgn="ctr"/>
            <a:r>
              <a:rPr lang="en-US" altLang="en-US" sz="2000" dirty="0" smtClean="0">
                <a:cs typeface="Georgia" pitchFamily="18" charset="0"/>
              </a:rPr>
              <a:t>“Generate” platform-specific models needed to support technical solutions, including information exchange specifications</a:t>
            </a:r>
          </a:p>
          <a:p>
            <a:pPr marL="57150" indent="0" fontAlgn="ctr">
              <a:buNone/>
            </a:pPr>
            <a:r>
              <a:rPr lang="en-US" altLang="en-US" sz="2200" dirty="0" smtClean="0">
                <a:cs typeface="Georgia" pitchFamily="18" charset="0"/>
              </a:rPr>
              <a:t>These actions would provide a line of sight from the business information requirements originally vetted with business owners and SMEs to the implemented solutions.</a:t>
            </a:r>
          </a:p>
          <a:p>
            <a:pPr lvl="1" fontAlgn="ctr"/>
            <a:endParaRPr lang="en-US" altLang="en-US" sz="2400" dirty="0" smtClean="0">
              <a:cs typeface="Georgia" pitchFamily="18" charset="0"/>
            </a:endParaRPr>
          </a:p>
          <a:p>
            <a:pPr lvl="1" fontAlgn="ctr"/>
            <a:endParaRPr lang="en-US" altLang="en-US" sz="2400" dirty="0" smtClean="0">
              <a:cs typeface="Georgia" pitchFamily="18" charset="0"/>
            </a:endParaRPr>
          </a:p>
        </p:txBody>
      </p:sp>
    </p:spTree>
    <p:extLst>
      <p:ext uri="{BB962C8B-B14F-4D97-AF65-F5344CB8AC3E}">
        <p14:creationId xmlns:p14="http://schemas.microsoft.com/office/powerpoint/2010/main" val="2296213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28600" y="274638"/>
            <a:ext cx="8686800" cy="1359429"/>
          </a:xfrm>
        </p:spPr>
        <p:txBody>
          <a:bodyPr anchor="ctr" anchorCtr="0"/>
          <a:lstStyle/>
          <a:p>
            <a:pPr algn="ctr" eaLnBrk="1" hangingPunct="1"/>
            <a:r>
              <a:rPr lang="en-US" altLang="en-US" sz="2800" dirty="0" smtClean="0">
                <a:latin typeface="Georgia" pitchFamily="18" charset="0"/>
                <a:cs typeface="Georgia" pitchFamily="18" charset="0"/>
              </a:rPr>
              <a:t>FHIM</a:t>
            </a:r>
            <a:r>
              <a:rPr lang="en-US" altLang="en-US" dirty="0" smtClean="0">
                <a:latin typeface="Georgia" pitchFamily="18" charset="0"/>
                <a:cs typeface="Georgia" pitchFamily="18" charset="0"/>
              </a:rPr>
              <a:t> </a:t>
            </a:r>
            <a:r>
              <a:rPr lang="en-US" altLang="en-US" sz="2800" dirty="0" smtClean="0">
                <a:latin typeface="Georgia" pitchFamily="18" charset="0"/>
                <a:cs typeface="Georgia" pitchFamily="18" charset="0"/>
              </a:rPr>
              <a:t>Model-Driven Architecture Process</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76400"/>
            <a:ext cx="7315199" cy="4191000"/>
          </a:xfrm>
        </p:spPr>
      </p:pic>
      <p:sp>
        <p:nvSpPr>
          <p:cNvPr id="5" name="TextBox 4"/>
          <p:cNvSpPr txBox="1"/>
          <p:nvPr/>
        </p:nvSpPr>
        <p:spPr>
          <a:xfrm>
            <a:off x="946068" y="5915292"/>
            <a:ext cx="4726422" cy="276999"/>
          </a:xfrm>
          <a:prstGeom prst="rect">
            <a:avLst/>
          </a:prstGeom>
          <a:noFill/>
        </p:spPr>
        <p:txBody>
          <a:bodyPr wrap="none" rtlCol="0">
            <a:spAutoFit/>
          </a:bodyPr>
          <a:lstStyle/>
          <a:p>
            <a:r>
              <a:rPr lang="en-US" sz="1200" dirty="0" smtClean="0"/>
              <a:t>Source: FHIM MDA Implementation Modeling Process Guide, Version 0.1</a:t>
            </a:r>
            <a:endParaRPr lang="en-US" sz="1200" dirty="0"/>
          </a:p>
        </p:txBody>
      </p:sp>
    </p:spTree>
    <p:extLst>
      <p:ext uri="{BB962C8B-B14F-4D97-AF65-F5344CB8AC3E}">
        <p14:creationId xmlns:p14="http://schemas.microsoft.com/office/powerpoint/2010/main" val="710631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897000" y="2648323"/>
            <a:ext cx="2424430" cy="2022578"/>
            <a:chOff x="1873250" y="2648323"/>
            <a:chExt cx="2424430" cy="2022578"/>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250" y="2648323"/>
              <a:ext cx="2424430" cy="1789960"/>
            </a:xfrm>
            <a:prstGeom prst="rect">
              <a:avLst/>
            </a:prstGeom>
          </p:spPr>
        </p:pic>
        <p:sp>
          <p:nvSpPr>
            <p:cNvPr id="3" name="TextBox 2"/>
            <p:cNvSpPr txBox="1"/>
            <p:nvPr/>
          </p:nvSpPr>
          <p:spPr>
            <a:xfrm>
              <a:off x="2352993" y="4424680"/>
              <a:ext cx="1794510" cy="246221"/>
            </a:xfrm>
            <a:prstGeom prst="rect">
              <a:avLst/>
            </a:prstGeom>
            <a:noFill/>
          </p:spPr>
          <p:txBody>
            <a:bodyPr wrap="square" rtlCol="0">
              <a:spAutoFit/>
            </a:bodyPr>
            <a:lstStyle/>
            <a:p>
              <a:pPr algn="ctr" defTabSz="457200" fontAlgn="base">
                <a:spcBef>
                  <a:spcPct val="0"/>
                </a:spcBef>
                <a:spcAft>
                  <a:spcPct val="0"/>
                </a:spcAft>
              </a:pPr>
              <a:r>
                <a:rPr lang="en-US" sz="1000" b="1" dirty="0">
                  <a:solidFill>
                    <a:prstClr val="black"/>
                  </a:solidFill>
                  <a:latin typeface="Arial" pitchFamily="34" charset="0"/>
                  <a:ea typeface="ＭＳ Ｐゴシック" charset="-128"/>
                </a:rPr>
                <a:t>OneVA EA Content Scope</a:t>
              </a:r>
            </a:p>
          </p:txBody>
        </p:sp>
      </p:grpSp>
      <p:sp>
        <p:nvSpPr>
          <p:cNvPr id="161793" name="Rectangle 3"/>
          <p:cNvSpPr>
            <a:spLocks noChangeArrowheads="1"/>
          </p:cNvSpPr>
          <p:nvPr/>
        </p:nvSpPr>
        <p:spPr bwMode="auto">
          <a:xfrm>
            <a:off x="4313349" y="4919927"/>
            <a:ext cx="4283076" cy="2273543"/>
          </a:xfrm>
          <a:prstGeom prst="rect">
            <a:avLst/>
          </a:prstGeom>
          <a:noFill/>
          <a:ln w="9525">
            <a:noFill/>
            <a:miter lim="800000"/>
            <a:headEnd/>
            <a:tailEnd/>
          </a:ln>
        </p:spPr>
        <p:txBody>
          <a:bodyPr wrap="square" lIns="91427" tIns="45713" rIns="91427" bIns="45713">
            <a:spAutoFit/>
          </a:bodyPr>
          <a:lstStyle/>
          <a:p>
            <a:pPr fontAlgn="base">
              <a:lnSpc>
                <a:spcPts val="1800"/>
              </a:lnSpc>
            </a:pPr>
            <a:r>
              <a:rPr lang="en-US" sz="1600" dirty="0">
                <a:solidFill>
                  <a:prstClr val="black"/>
                </a:solidFill>
                <a:ea typeface="ＭＳ Ｐゴシック" charset="-128"/>
              </a:rPr>
              <a:t>The Health Segment Architecture is comprised of two components:</a:t>
            </a:r>
          </a:p>
          <a:p>
            <a:pPr marL="342900" lvl="1" indent="-114300" fontAlgn="base">
              <a:lnSpc>
                <a:spcPts val="1800"/>
              </a:lnSpc>
              <a:buFontTx/>
              <a:buChar char="•"/>
            </a:pPr>
            <a:r>
              <a:rPr lang="en-US" sz="1400" dirty="0">
                <a:solidFill>
                  <a:prstClr val="black"/>
                </a:solidFill>
                <a:ea typeface="ＭＳ Ｐゴシック" charset="-128"/>
              </a:rPr>
              <a:t>Health Business Architecture—developed by </a:t>
            </a:r>
            <a:r>
              <a:rPr lang="en-US" sz="1400" dirty="0" smtClean="0">
                <a:solidFill>
                  <a:prstClr val="black"/>
                </a:solidFill>
                <a:ea typeface="ＭＳ Ｐゴシック" charset="-128"/>
              </a:rPr>
              <a:t>VHA Strategic Investment Management Business Architecture </a:t>
            </a:r>
            <a:endParaRPr lang="en-US" sz="1400" dirty="0">
              <a:solidFill>
                <a:prstClr val="black"/>
              </a:solidFill>
              <a:ea typeface="ＭＳ Ｐゴシック" charset="-128"/>
            </a:endParaRPr>
          </a:p>
          <a:p>
            <a:pPr marL="342900" lvl="1" indent="-114300" fontAlgn="base">
              <a:lnSpc>
                <a:spcPts val="1800"/>
              </a:lnSpc>
              <a:buFontTx/>
              <a:buChar char="•"/>
            </a:pPr>
            <a:r>
              <a:rPr lang="en-US" sz="1400" dirty="0">
                <a:solidFill>
                  <a:prstClr val="black"/>
                </a:solidFill>
                <a:ea typeface="ＭＳ Ｐゴシック" charset="-128"/>
              </a:rPr>
              <a:t>Technology Architecture—developed </a:t>
            </a:r>
            <a:r>
              <a:rPr lang="en-US" sz="1400" dirty="0" smtClean="0">
                <a:solidFill>
                  <a:prstClr val="black"/>
                </a:solidFill>
                <a:ea typeface="ＭＳ Ｐゴシック" charset="-128"/>
              </a:rPr>
              <a:t>by the VA Office of Information and Technology (OIT)</a:t>
            </a:r>
            <a:endParaRPr lang="en-US" sz="1400" dirty="0">
              <a:solidFill>
                <a:prstClr val="black"/>
              </a:solidFill>
              <a:ea typeface="ＭＳ Ｐゴシック" charset="-128"/>
            </a:endParaRPr>
          </a:p>
        </p:txBody>
      </p:sp>
      <p:sp>
        <p:nvSpPr>
          <p:cNvPr id="161794" name="Rectangle 3"/>
          <p:cNvSpPr>
            <a:spLocks noChangeArrowheads="1"/>
          </p:cNvSpPr>
          <p:nvPr/>
        </p:nvSpPr>
        <p:spPr bwMode="auto">
          <a:xfrm>
            <a:off x="225631" y="1729684"/>
            <a:ext cx="6937170" cy="510895"/>
          </a:xfrm>
          <a:prstGeom prst="rect">
            <a:avLst/>
          </a:prstGeom>
          <a:noFill/>
          <a:ln w="9525">
            <a:noFill/>
            <a:miter lim="800000"/>
            <a:headEnd/>
            <a:tailEnd/>
          </a:ln>
        </p:spPr>
        <p:txBody>
          <a:bodyPr wrap="square" lIns="91427" tIns="45713" rIns="91427" bIns="45713">
            <a:spAutoFit/>
          </a:bodyPr>
          <a:lstStyle/>
          <a:p>
            <a:pPr fontAlgn="base">
              <a:lnSpc>
                <a:spcPct val="85000"/>
              </a:lnSpc>
              <a:spcBef>
                <a:spcPct val="0"/>
              </a:spcBef>
              <a:spcAft>
                <a:spcPct val="0"/>
              </a:spcAft>
            </a:pPr>
            <a:r>
              <a:rPr lang="en-US" sz="1600" b="1" dirty="0">
                <a:solidFill>
                  <a:prstClr val="black"/>
                </a:solidFill>
                <a:ea typeface="ＭＳ Ｐゴシック" charset="-128"/>
              </a:rPr>
              <a:t>In accordance </a:t>
            </a:r>
            <a:r>
              <a:rPr lang="en-US" sz="1600" b="1" dirty="0" smtClean="0">
                <a:solidFill>
                  <a:prstClr val="black"/>
                </a:solidFill>
                <a:ea typeface="ＭＳ Ｐゴシック" charset="-128"/>
              </a:rPr>
              <a:t>with Federal </a:t>
            </a:r>
            <a:r>
              <a:rPr lang="en-US" sz="1600" b="1" dirty="0">
                <a:solidFill>
                  <a:prstClr val="black"/>
                </a:solidFill>
                <a:ea typeface="ＭＳ Ｐゴシック" charset="-128"/>
              </a:rPr>
              <a:t>CIO Council guidelines, </a:t>
            </a:r>
            <a:r>
              <a:rPr lang="en-US" sz="1600" b="1" dirty="0" smtClean="0">
                <a:solidFill>
                  <a:prstClr val="black"/>
                </a:solidFill>
                <a:ea typeface="ＭＳ Ｐゴシック" charset="-128"/>
              </a:rPr>
              <a:t>VHA Business </a:t>
            </a:r>
            <a:r>
              <a:rPr lang="en-US" sz="1600" b="1" dirty="0">
                <a:solidFill>
                  <a:prstClr val="black"/>
                </a:solidFill>
                <a:ea typeface="ＭＳ Ｐゴシック" charset="-128"/>
              </a:rPr>
              <a:t>Architecture is a contributor to the </a:t>
            </a:r>
            <a:r>
              <a:rPr lang="en-US" sz="1600" b="1" dirty="0" smtClean="0">
                <a:solidFill>
                  <a:prstClr val="black"/>
                </a:solidFill>
                <a:ea typeface="ＭＳ Ｐゴシック" charset="-128"/>
              </a:rPr>
              <a:t>overall OneVA </a:t>
            </a:r>
            <a:r>
              <a:rPr lang="en-US" sz="1600" b="1" dirty="0">
                <a:solidFill>
                  <a:prstClr val="black"/>
                </a:solidFill>
                <a:ea typeface="ＭＳ Ｐゴシック" charset="-128"/>
              </a:rPr>
              <a:t>Enterprise </a:t>
            </a:r>
            <a:r>
              <a:rPr lang="en-US" sz="1600" b="1" dirty="0" smtClean="0">
                <a:solidFill>
                  <a:prstClr val="black"/>
                </a:solidFill>
                <a:ea typeface="ＭＳ Ｐゴシック" charset="-128"/>
              </a:rPr>
              <a:t>Architecture</a:t>
            </a:r>
            <a:endParaRPr lang="en-US" sz="1600" dirty="0">
              <a:solidFill>
                <a:prstClr val="black"/>
              </a:solidFill>
              <a:ea typeface="ＭＳ Ｐゴシック" charset="-128"/>
            </a:endParaRPr>
          </a:p>
        </p:txBody>
      </p:sp>
      <p:pic>
        <p:nvPicPr>
          <p:cNvPr id="161795" name="Picture 6"/>
          <p:cNvPicPr>
            <a:picLocks noChangeAspect="1" noChangeArrowheads="1"/>
          </p:cNvPicPr>
          <p:nvPr/>
        </p:nvPicPr>
        <p:blipFill>
          <a:blip r:embed="rId4" cstate="print"/>
          <a:srcRect/>
          <a:stretch>
            <a:fillRect/>
          </a:stretch>
        </p:blipFill>
        <p:spPr bwMode="auto">
          <a:xfrm>
            <a:off x="20765" y="3012304"/>
            <a:ext cx="1727201" cy="1300162"/>
          </a:xfrm>
          <a:prstGeom prst="rect">
            <a:avLst/>
          </a:prstGeom>
          <a:noFill/>
          <a:ln w="9525">
            <a:noFill/>
            <a:miter lim="800000"/>
            <a:headEnd/>
            <a:tailEnd/>
          </a:ln>
        </p:spPr>
      </p:pic>
      <p:sp>
        <p:nvSpPr>
          <p:cNvPr id="161796" name="Text Box 11"/>
          <p:cNvSpPr txBox="1">
            <a:spLocks noChangeArrowheads="1"/>
          </p:cNvSpPr>
          <p:nvPr/>
        </p:nvSpPr>
        <p:spPr bwMode="auto">
          <a:xfrm>
            <a:off x="282825" y="4905494"/>
            <a:ext cx="3962400" cy="1508242"/>
          </a:xfrm>
          <a:prstGeom prst="rect">
            <a:avLst/>
          </a:prstGeom>
          <a:noFill/>
          <a:ln w="9525">
            <a:noFill/>
            <a:miter lim="800000"/>
            <a:headEnd/>
            <a:tailEnd/>
          </a:ln>
        </p:spPr>
        <p:txBody>
          <a:bodyPr lIns="91427" tIns="45713" rIns="91427" bIns="45713">
            <a:spAutoFit/>
          </a:bodyPr>
          <a:lstStyle/>
          <a:p>
            <a:pPr fontAlgn="base">
              <a:lnSpc>
                <a:spcPts val="1800"/>
              </a:lnSpc>
            </a:pPr>
            <a:r>
              <a:rPr lang="en-US" sz="1600" dirty="0">
                <a:solidFill>
                  <a:prstClr val="black"/>
                </a:solidFill>
                <a:ea typeface="ＭＳ Ｐゴシック" charset="-128"/>
              </a:rPr>
              <a:t>The Department of Veterans Affairs follows the Federal Enterprise Architecture </a:t>
            </a:r>
            <a:r>
              <a:rPr lang="en-US" sz="1600" dirty="0" smtClean="0">
                <a:solidFill>
                  <a:prstClr val="black"/>
                </a:solidFill>
                <a:ea typeface="ＭＳ Ｐゴシック" charset="-128"/>
              </a:rPr>
              <a:t>Framework. The </a:t>
            </a:r>
            <a:r>
              <a:rPr lang="en-US" sz="1600" dirty="0">
                <a:solidFill>
                  <a:prstClr val="black"/>
                </a:solidFill>
                <a:ea typeface="ＭＳ Ｐゴシック" charset="-128"/>
              </a:rPr>
              <a:t>VA Enterprise Architecture is comprised of several architecture segments including the Health Segment Architecture</a:t>
            </a:r>
          </a:p>
        </p:txBody>
      </p:sp>
      <p:sp>
        <p:nvSpPr>
          <p:cNvPr id="161798" name="Rectangle 3"/>
          <p:cNvSpPr>
            <a:spLocks noChangeArrowheads="1"/>
          </p:cNvSpPr>
          <p:nvPr/>
        </p:nvSpPr>
        <p:spPr bwMode="auto">
          <a:xfrm>
            <a:off x="62056" y="4379983"/>
            <a:ext cx="1597025" cy="352425"/>
          </a:xfrm>
          <a:prstGeom prst="rect">
            <a:avLst/>
          </a:prstGeom>
          <a:noFill/>
          <a:ln w="9525">
            <a:noFill/>
            <a:miter lim="800000"/>
            <a:headEnd/>
            <a:tailEnd/>
          </a:ln>
        </p:spPr>
        <p:txBody>
          <a:bodyPr lIns="91427" tIns="45713" rIns="91427" bIns="45713">
            <a:spAutoFit/>
          </a:bodyPr>
          <a:lstStyle/>
          <a:p>
            <a:pPr algn="ctr" fontAlgn="base">
              <a:lnSpc>
                <a:spcPct val="85000"/>
              </a:lnSpc>
              <a:spcBef>
                <a:spcPct val="0"/>
              </a:spcBef>
              <a:spcAft>
                <a:spcPct val="0"/>
              </a:spcAft>
            </a:pPr>
            <a:r>
              <a:rPr lang="en-US" sz="1000" b="1" dirty="0">
                <a:solidFill>
                  <a:prstClr val="black"/>
                </a:solidFill>
                <a:latin typeface="Arial" pitchFamily="34" charset="0"/>
                <a:ea typeface="ＭＳ Ｐゴシック" charset="-128"/>
              </a:rPr>
              <a:t>Federal Enterprise Architecture</a:t>
            </a:r>
            <a:endParaRPr lang="en-US" sz="1000" dirty="0">
              <a:solidFill>
                <a:prstClr val="black"/>
              </a:solidFill>
              <a:latin typeface="Arial" pitchFamily="34" charset="0"/>
              <a:ea typeface="ＭＳ Ｐゴシック" charset="-128"/>
            </a:endParaRPr>
          </a:p>
        </p:txBody>
      </p:sp>
      <p:sp>
        <p:nvSpPr>
          <p:cNvPr id="161799" name="AutoShape 10"/>
          <p:cNvSpPr>
            <a:spLocks noChangeArrowheads="1"/>
          </p:cNvSpPr>
          <p:nvPr/>
        </p:nvSpPr>
        <p:spPr bwMode="auto">
          <a:xfrm>
            <a:off x="1379538" y="3449637"/>
            <a:ext cx="379412" cy="293687"/>
          </a:xfrm>
          <a:prstGeom prst="rightArrow">
            <a:avLst>
              <a:gd name="adj1" fmla="val 50269"/>
              <a:gd name="adj2" fmla="val 47028"/>
            </a:avLst>
          </a:prstGeom>
          <a:solidFill>
            <a:srgbClr val="C0C0C0"/>
          </a:solidFill>
          <a:ln w="9525">
            <a:solidFill>
              <a:schemeClr val="tx1"/>
            </a:solidFill>
            <a:miter lim="800000"/>
            <a:headEnd/>
            <a:tailEnd/>
          </a:ln>
        </p:spPr>
        <p:txBody>
          <a:bodyPr wrap="none" anchor="ctr"/>
          <a:lstStyle/>
          <a:p>
            <a:pPr defTabSz="457200" fontAlgn="base">
              <a:spcBef>
                <a:spcPct val="0"/>
              </a:spcBef>
              <a:spcAft>
                <a:spcPct val="0"/>
              </a:spcAft>
            </a:pPr>
            <a:endParaRPr lang="en-US" dirty="0">
              <a:solidFill>
                <a:prstClr val="black"/>
              </a:solidFill>
              <a:latin typeface="Arial" pitchFamily="34" charset="0"/>
              <a:ea typeface="ＭＳ Ｐゴシック" charset="-128"/>
            </a:endParaRPr>
          </a:p>
        </p:txBody>
      </p:sp>
      <p:sp>
        <p:nvSpPr>
          <p:cNvPr id="161800" name="AutoShape 11"/>
          <p:cNvSpPr>
            <a:spLocks noChangeArrowheads="1"/>
          </p:cNvSpPr>
          <p:nvPr/>
        </p:nvSpPr>
        <p:spPr bwMode="auto">
          <a:xfrm rot="15636717">
            <a:off x="3700138" y="2271241"/>
            <a:ext cx="567151" cy="2210515"/>
          </a:xfrm>
          <a:prstGeom prst="triangle">
            <a:avLst>
              <a:gd name="adj" fmla="val 48749"/>
            </a:avLst>
          </a:prstGeom>
          <a:gradFill rotWithShape="1">
            <a:gsLst>
              <a:gs pos="0">
                <a:srgbClr val="CCFFFF">
                  <a:alpha val="54999"/>
                </a:srgbClr>
              </a:gs>
              <a:gs pos="100000">
                <a:srgbClr val="5E7676"/>
              </a:gs>
            </a:gsLst>
            <a:lin ang="5400000" scaled="1"/>
          </a:gradFill>
          <a:ln w="3175">
            <a:solidFill>
              <a:srgbClr val="3366FF"/>
            </a:solidFill>
            <a:miter lim="800000"/>
            <a:headEnd/>
            <a:tailEnd/>
          </a:ln>
        </p:spPr>
        <p:txBody>
          <a:bodyPr vert="eaVert" wrap="none" anchor="ctr"/>
          <a:lstStyle/>
          <a:p>
            <a:pPr defTabSz="457200" fontAlgn="base">
              <a:spcBef>
                <a:spcPct val="0"/>
              </a:spcBef>
              <a:spcAft>
                <a:spcPct val="0"/>
              </a:spcAft>
            </a:pPr>
            <a:endParaRPr lang="en-US" dirty="0">
              <a:solidFill>
                <a:prstClr val="black"/>
              </a:solidFill>
              <a:latin typeface="Arial" pitchFamily="34" charset="0"/>
              <a:ea typeface="ＭＳ Ｐゴシック" charset="-128"/>
            </a:endParaRPr>
          </a:p>
        </p:txBody>
      </p:sp>
      <p:sp>
        <p:nvSpPr>
          <p:cNvPr id="23" name="Title 22"/>
          <p:cNvSpPr>
            <a:spLocks noGrp="1"/>
          </p:cNvSpPr>
          <p:nvPr>
            <p:ph type="title"/>
          </p:nvPr>
        </p:nvSpPr>
        <p:spPr>
          <a:xfrm>
            <a:off x="225631" y="274638"/>
            <a:ext cx="8461169" cy="1316655"/>
          </a:xfrm>
        </p:spPr>
        <p:txBody>
          <a:bodyPr>
            <a:normAutofit fontScale="90000"/>
          </a:bodyPr>
          <a:lstStyle/>
          <a:p>
            <a:pPr algn="ctr"/>
            <a:r>
              <a:rPr lang="en-US" i="1" dirty="0" smtClean="0">
                <a:ea typeface="ＭＳ Ｐゴシック"/>
                <a:cs typeface="ＭＳ Ｐゴシック"/>
              </a:rPr>
              <a:t/>
            </a:r>
            <a:br>
              <a:rPr lang="en-US" i="1" dirty="0" smtClean="0">
                <a:ea typeface="ＭＳ Ｐゴシック"/>
                <a:cs typeface="ＭＳ Ｐゴシック"/>
              </a:rPr>
            </a:br>
            <a:r>
              <a:rPr lang="en-US" sz="3600" dirty="0" smtClean="0">
                <a:ea typeface="ＭＳ Ｐゴシック"/>
                <a:cs typeface="ＭＳ Ｐゴシック"/>
              </a:rPr>
              <a:t/>
            </a:r>
            <a:br>
              <a:rPr lang="en-US" sz="3600" dirty="0" smtClean="0">
                <a:ea typeface="ＭＳ Ｐゴシック"/>
                <a:cs typeface="ＭＳ Ｐゴシック"/>
              </a:rPr>
            </a:br>
            <a:r>
              <a:rPr lang="en-US" sz="2700" dirty="0" smtClean="0">
                <a:ea typeface="ＭＳ Ｐゴシック"/>
                <a:cs typeface="ＭＳ Ｐゴシック"/>
              </a:rPr>
              <a:t>BA Overview Brief: </a:t>
            </a:r>
            <a:r>
              <a:rPr lang="en-US" sz="2200" i="1" dirty="0" smtClean="0">
                <a:ea typeface="ＭＳ Ｐゴシック"/>
                <a:cs typeface="ＭＳ Ｐゴシック"/>
              </a:rPr>
              <a:t>Health Segment Architecture</a:t>
            </a:r>
            <a:br>
              <a:rPr lang="en-US" sz="2200" i="1" dirty="0" smtClean="0">
                <a:ea typeface="ＭＳ Ｐゴシック"/>
                <a:cs typeface="ＭＳ Ｐゴシック"/>
              </a:rPr>
            </a:br>
            <a:endParaRPr lang="en-US" sz="2200" i="1" dirty="0"/>
          </a:p>
        </p:txBody>
      </p:sp>
      <p:sp>
        <p:nvSpPr>
          <p:cNvPr id="26" name="Slide Number Placeholder 1"/>
          <p:cNvSpPr>
            <a:spLocks noGrp="1"/>
          </p:cNvSpPr>
          <p:nvPr>
            <p:ph type="sldNum" sz="quarter" idx="10"/>
          </p:nvPr>
        </p:nvSpPr>
        <p:spPr/>
        <p:txBody>
          <a:bodyPr/>
          <a:lstStyle/>
          <a:p>
            <a:pPr>
              <a:defRPr/>
            </a:pPr>
            <a:fld id="{BAFA3D92-9A43-40E3-8C37-FDB5A7429F9A}" type="slidenum">
              <a:rPr lang="en-US" smtClean="0"/>
              <a:pPr>
                <a:defRPr/>
              </a:pPr>
              <a:t>2</a:t>
            </a:fld>
            <a:endParaRPr lang="en-US" dirty="0"/>
          </a:p>
        </p:txBody>
      </p:sp>
      <p:sp>
        <p:nvSpPr>
          <p:cNvPr id="25" name="AutoShape 11"/>
          <p:cNvSpPr>
            <a:spLocks noChangeArrowheads="1"/>
          </p:cNvSpPr>
          <p:nvPr/>
        </p:nvSpPr>
        <p:spPr bwMode="auto">
          <a:xfrm rot="3805857" flipV="1">
            <a:off x="4495142" y="3617607"/>
            <a:ext cx="475304" cy="757217"/>
          </a:xfrm>
          <a:prstGeom prst="triangle">
            <a:avLst>
              <a:gd name="adj" fmla="val 48749"/>
            </a:avLst>
          </a:prstGeom>
          <a:gradFill rotWithShape="1">
            <a:gsLst>
              <a:gs pos="0">
                <a:srgbClr val="CCFFFF">
                  <a:alpha val="54999"/>
                </a:srgbClr>
              </a:gs>
              <a:gs pos="100000">
                <a:srgbClr val="5E7676"/>
              </a:gs>
            </a:gsLst>
            <a:lin ang="5400000" scaled="1"/>
          </a:gradFill>
          <a:ln w="3175">
            <a:solidFill>
              <a:srgbClr val="3366FF"/>
            </a:solidFill>
            <a:miter lim="800000"/>
            <a:headEnd/>
            <a:tailEnd/>
          </a:ln>
        </p:spPr>
        <p:txBody>
          <a:bodyPr vert="eaVert" wrap="none" anchor="ctr"/>
          <a:lstStyle/>
          <a:p>
            <a:pPr defTabSz="457200" fontAlgn="base">
              <a:spcBef>
                <a:spcPct val="0"/>
              </a:spcBef>
              <a:spcAft>
                <a:spcPct val="0"/>
              </a:spcAft>
            </a:pPr>
            <a:endParaRPr lang="en-US" dirty="0">
              <a:solidFill>
                <a:prstClr val="black"/>
              </a:solidFill>
              <a:latin typeface="Arial" pitchFamily="34" charset="0"/>
              <a:ea typeface="ＭＳ Ｐゴシック" charset="-128"/>
            </a:endParaRPr>
          </a:p>
        </p:txBody>
      </p:sp>
      <p:sp>
        <p:nvSpPr>
          <p:cNvPr id="161803" name="Rectangle 3"/>
          <p:cNvSpPr>
            <a:spLocks noChangeArrowheads="1"/>
          </p:cNvSpPr>
          <p:nvPr/>
        </p:nvSpPr>
        <p:spPr bwMode="auto">
          <a:xfrm>
            <a:off x="4881563" y="4149724"/>
            <a:ext cx="1597025" cy="352425"/>
          </a:xfrm>
          <a:prstGeom prst="rect">
            <a:avLst/>
          </a:prstGeom>
          <a:noFill/>
          <a:ln w="9525">
            <a:noFill/>
            <a:miter lim="800000"/>
            <a:headEnd/>
            <a:tailEnd/>
          </a:ln>
        </p:spPr>
        <p:txBody>
          <a:bodyPr lIns="91427" tIns="45713" rIns="91427" bIns="45713">
            <a:spAutoFit/>
          </a:bodyPr>
          <a:lstStyle/>
          <a:p>
            <a:pPr algn="ctr" fontAlgn="base">
              <a:lnSpc>
                <a:spcPct val="85000"/>
              </a:lnSpc>
              <a:spcBef>
                <a:spcPct val="0"/>
              </a:spcBef>
              <a:spcAft>
                <a:spcPct val="0"/>
              </a:spcAft>
            </a:pPr>
            <a:r>
              <a:rPr lang="en-US" sz="1000" b="1" dirty="0">
                <a:solidFill>
                  <a:prstClr val="black"/>
                </a:solidFill>
                <a:latin typeface="Arial" pitchFamily="34" charset="0"/>
                <a:ea typeface="ＭＳ Ｐゴシック" charset="-128"/>
              </a:rPr>
              <a:t>VA Health Segment Architecture</a:t>
            </a:r>
            <a:endParaRPr lang="en-US" sz="1000" dirty="0">
              <a:solidFill>
                <a:prstClr val="black"/>
              </a:solidFill>
              <a:latin typeface="Arial" pitchFamily="34" charset="0"/>
              <a:ea typeface="ＭＳ Ｐゴシック" charset="-128"/>
            </a:endParaRPr>
          </a:p>
        </p:txBody>
      </p:sp>
      <p:pic>
        <p:nvPicPr>
          <p:cNvPr id="1823745" name="Picture 1"/>
          <p:cNvPicPr>
            <a:picLocks noChangeAspect="1" noChangeArrowheads="1"/>
          </p:cNvPicPr>
          <p:nvPr/>
        </p:nvPicPr>
        <p:blipFill>
          <a:blip r:embed="rId5" cstate="print"/>
          <a:srcRect/>
          <a:stretch>
            <a:fillRect/>
          </a:stretch>
        </p:blipFill>
        <p:spPr bwMode="auto">
          <a:xfrm>
            <a:off x="4773377" y="2877119"/>
            <a:ext cx="1676361" cy="1293029"/>
          </a:xfrm>
          <a:prstGeom prst="rect">
            <a:avLst/>
          </a:prstGeom>
          <a:noFill/>
          <a:ln w="9525">
            <a:noFill/>
            <a:miter lim="800000"/>
            <a:headEnd/>
            <a:tailEnd/>
          </a:ln>
          <a:effectLst/>
        </p:spPr>
      </p:pic>
      <p:sp>
        <p:nvSpPr>
          <p:cNvPr id="161804" name="AutoShape 16"/>
          <p:cNvSpPr>
            <a:spLocks noChangeArrowheads="1"/>
          </p:cNvSpPr>
          <p:nvPr/>
        </p:nvSpPr>
        <p:spPr bwMode="auto">
          <a:xfrm rot="-6263503">
            <a:off x="6486525" y="1941512"/>
            <a:ext cx="1139825" cy="2276475"/>
          </a:xfrm>
          <a:prstGeom prst="triangle">
            <a:avLst>
              <a:gd name="adj" fmla="val 50000"/>
            </a:avLst>
          </a:prstGeom>
          <a:gradFill rotWithShape="1">
            <a:gsLst>
              <a:gs pos="0">
                <a:srgbClr val="CCFFFF">
                  <a:alpha val="54999"/>
                </a:srgbClr>
              </a:gs>
              <a:gs pos="100000">
                <a:srgbClr val="5E7676"/>
              </a:gs>
            </a:gsLst>
            <a:lin ang="5400000" scaled="1"/>
          </a:gradFill>
          <a:ln w="3175">
            <a:solidFill>
              <a:srgbClr val="3366FF"/>
            </a:solidFill>
            <a:miter lim="800000"/>
            <a:headEnd/>
            <a:tailEnd/>
          </a:ln>
        </p:spPr>
        <p:txBody>
          <a:bodyPr vert="eaVert" wrap="none" anchor="ctr"/>
          <a:lstStyle/>
          <a:p>
            <a:pPr defTabSz="457200" fontAlgn="base">
              <a:spcBef>
                <a:spcPct val="0"/>
              </a:spcBef>
              <a:spcAft>
                <a:spcPct val="0"/>
              </a:spcAft>
            </a:pPr>
            <a:endParaRPr lang="en-US" dirty="0">
              <a:solidFill>
                <a:prstClr val="black"/>
              </a:solidFill>
              <a:latin typeface="Arial" pitchFamily="34" charset="0"/>
              <a:ea typeface="ＭＳ Ｐゴシック" charset="-128"/>
            </a:endParaRPr>
          </a:p>
        </p:txBody>
      </p:sp>
      <p:sp>
        <p:nvSpPr>
          <p:cNvPr id="161806" name="AutoShape 20"/>
          <p:cNvSpPr>
            <a:spLocks noChangeArrowheads="1"/>
          </p:cNvSpPr>
          <p:nvPr/>
        </p:nvSpPr>
        <p:spPr bwMode="auto">
          <a:xfrm rot="-4581693">
            <a:off x="6505575" y="3149600"/>
            <a:ext cx="1139825" cy="1873250"/>
          </a:xfrm>
          <a:prstGeom prst="triangle">
            <a:avLst>
              <a:gd name="adj" fmla="val 50000"/>
            </a:avLst>
          </a:prstGeom>
          <a:gradFill rotWithShape="1">
            <a:gsLst>
              <a:gs pos="0">
                <a:srgbClr val="CCFFFF">
                  <a:alpha val="64998"/>
                </a:srgbClr>
              </a:gs>
              <a:gs pos="100000">
                <a:srgbClr val="5E7676"/>
              </a:gs>
            </a:gsLst>
            <a:lin ang="5400000" scaled="1"/>
          </a:gradFill>
          <a:ln w="3175">
            <a:solidFill>
              <a:srgbClr val="3366FF"/>
            </a:solidFill>
            <a:miter lim="800000"/>
            <a:headEnd/>
            <a:tailEnd/>
          </a:ln>
        </p:spPr>
        <p:txBody>
          <a:bodyPr vert="eaVert" wrap="none" anchor="ctr"/>
          <a:lstStyle/>
          <a:p>
            <a:pPr defTabSz="457200" fontAlgn="base">
              <a:spcBef>
                <a:spcPct val="0"/>
              </a:spcBef>
              <a:spcAft>
                <a:spcPct val="0"/>
              </a:spcAft>
            </a:pPr>
            <a:endParaRPr lang="en-US" dirty="0">
              <a:solidFill>
                <a:prstClr val="black"/>
              </a:solidFill>
              <a:latin typeface="Arial" pitchFamily="34" charset="0"/>
              <a:ea typeface="ＭＳ Ｐゴシック" charset="-128"/>
            </a:endParaRPr>
          </a:p>
        </p:txBody>
      </p:sp>
      <p:sp>
        <p:nvSpPr>
          <p:cNvPr id="161805" name="Oval 18"/>
          <p:cNvSpPr>
            <a:spLocks noChangeArrowheads="1"/>
          </p:cNvSpPr>
          <p:nvPr/>
        </p:nvSpPr>
        <p:spPr bwMode="auto">
          <a:xfrm>
            <a:off x="7023100" y="1893887"/>
            <a:ext cx="1917700" cy="1579562"/>
          </a:xfrm>
          <a:prstGeom prst="ellipse">
            <a:avLst/>
          </a:prstGeom>
          <a:solidFill>
            <a:srgbClr val="CCFFFF"/>
          </a:solidFill>
          <a:ln w="9525">
            <a:solidFill>
              <a:srgbClr val="0000FF"/>
            </a:solidFill>
            <a:round/>
            <a:headEnd/>
            <a:tailEnd/>
          </a:ln>
        </p:spPr>
        <p:txBody>
          <a:bodyPr wrap="none" anchor="ctr"/>
          <a:lstStyle/>
          <a:p>
            <a:pPr defTabSz="457200" fontAlgn="base">
              <a:spcBef>
                <a:spcPct val="0"/>
              </a:spcBef>
              <a:spcAft>
                <a:spcPct val="0"/>
              </a:spcAft>
            </a:pPr>
            <a:endParaRPr lang="en-US" dirty="0">
              <a:solidFill>
                <a:prstClr val="black"/>
              </a:solidFill>
              <a:latin typeface="Arial" pitchFamily="34" charset="0"/>
              <a:ea typeface="ＭＳ Ｐゴシック" charset="-128"/>
            </a:endParaRPr>
          </a:p>
        </p:txBody>
      </p:sp>
      <p:sp>
        <p:nvSpPr>
          <p:cNvPr id="161811" name="Rectangle 3"/>
          <p:cNvSpPr>
            <a:spLocks noChangeArrowheads="1"/>
          </p:cNvSpPr>
          <p:nvPr/>
        </p:nvSpPr>
        <p:spPr bwMode="auto">
          <a:xfrm>
            <a:off x="7299679" y="2993385"/>
            <a:ext cx="1381125" cy="482600"/>
          </a:xfrm>
          <a:prstGeom prst="rect">
            <a:avLst/>
          </a:prstGeom>
          <a:noFill/>
          <a:ln w="9525">
            <a:noFill/>
            <a:miter lim="800000"/>
            <a:headEnd/>
            <a:tailEnd/>
          </a:ln>
        </p:spPr>
        <p:txBody>
          <a:bodyPr lIns="91427" tIns="45713" rIns="91427" bIns="45713">
            <a:spAutoFit/>
          </a:bodyPr>
          <a:lstStyle/>
          <a:p>
            <a:pPr algn="ctr" fontAlgn="base">
              <a:lnSpc>
                <a:spcPct val="85000"/>
              </a:lnSpc>
              <a:spcBef>
                <a:spcPct val="0"/>
              </a:spcBef>
              <a:spcAft>
                <a:spcPct val="0"/>
              </a:spcAft>
            </a:pPr>
            <a:r>
              <a:rPr lang="en-US" sz="1000" b="1" dirty="0">
                <a:solidFill>
                  <a:prstClr val="black"/>
                </a:solidFill>
                <a:latin typeface="Arial" pitchFamily="34" charset="0"/>
                <a:ea typeface="ＭＳ Ｐゴシック" charset="-128"/>
              </a:rPr>
              <a:t>Health</a:t>
            </a:r>
          </a:p>
          <a:p>
            <a:pPr algn="ctr" fontAlgn="base">
              <a:lnSpc>
                <a:spcPct val="85000"/>
              </a:lnSpc>
              <a:spcBef>
                <a:spcPct val="0"/>
              </a:spcBef>
              <a:spcAft>
                <a:spcPct val="0"/>
              </a:spcAft>
            </a:pPr>
            <a:r>
              <a:rPr lang="en-US" sz="1000" b="1" dirty="0">
                <a:solidFill>
                  <a:prstClr val="black"/>
                </a:solidFill>
                <a:latin typeface="Arial" pitchFamily="34" charset="0"/>
                <a:ea typeface="ＭＳ Ｐゴシック" charset="-128"/>
              </a:rPr>
              <a:t>Business Architecture</a:t>
            </a:r>
            <a:endParaRPr lang="en-US" sz="1000" dirty="0">
              <a:solidFill>
                <a:prstClr val="black"/>
              </a:solidFill>
              <a:latin typeface="Arial" pitchFamily="34" charset="0"/>
              <a:ea typeface="ＭＳ Ｐゴシック" charset="-128"/>
            </a:endParaRPr>
          </a:p>
        </p:txBody>
      </p:sp>
      <p:sp>
        <p:nvSpPr>
          <p:cNvPr id="161807" name="Oval 22"/>
          <p:cNvSpPr>
            <a:spLocks noChangeArrowheads="1"/>
          </p:cNvSpPr>
          <p:nvPr/>
        </p:nvSpPr>
        <p:spPr bwMode="auto">
          <a:xfrm>
            <a:off x="7162800" y="3549649"/>
            <a:ext cx="1917700" cy="1409700"/>
          </a:xfrm>
          <a:prstGeom prst="ellipse">
            <a:avLst/>
          </a:prstGeom>
          <a:solidFill>
            <a:srgbClr val="CCFFFF"/>
          </a:solidFill>
          <a:ln w="9525">
            <a:solidFill>
              <a:srgbClr val="0000FF"/>
            </a:solidFill>
            <a:round/>
            <a:headEnd/>
            <a:tailEnd/>
          </a:ln>
        </p:spPr>
        <p:txBody>
          <a:bodyPr wrap="none" anchor="ctr"/>
          <a:lstStyle/>
          <a:p>
            <a:pPr defTabSz="457200" fontAlgn="base">
              <a:spcBef>
                <a:spcPct val="0"/>
              </a:spcBef>
              <a:spcAft>
                <a:spcPct val="0"/>
              </a:spcAft>
            </a:pPr>
            <a:endParaRPr lang="en-US" dirty="0">
              <a:solidFill>
                <a:prstClr val="black"/>
              </a:solidFill>
              <a:latin typeface="Arial" pitchFamily="34" charset="0"/>
              <a:ea typeface="ＭＳ Ｐゴシック" charset="-128"/>
            </a:endParaRPr>
          </a:p>
        </p:txBody>
      </p:sp>
      <p:sp>
        <p:nvSpPr>
          <p:cNvPr id="161809" name="Rectangle 3"/>
          <p:cNvSpPr>
            <a:spLocks noChangeArrowheads="1"/>
          </p:cNvSpPr>
          <p:nvPr/>
        </p:nvSpPr>
        <p:spPr bwMode="auto">
          <a:xfrm>
            <a:off x="7434263" y="4378324"/>
            <a:ext cx="1381125" cy="482600"/>
          </a:xfrm>
          <a:prstGeom prst="rect">
            <a:avLst/>
          </a:prstGeom>
          <a:noFill/>
          <a:ln w="9525">
            <a:noFill/>
            <a:miter lim="800000"/>
            <a:headEnd/>
            <a:tailEnd/>
          </a:ln>
        </p:spPr>
        <p:txBody>
          <a:bodyPr lIns="91427" tIns="45713" rIns="91427" bIns="45713">
            <a:spAutoFit/>
          </a:bodyPr>
          <a:lstStyle/>
          <a:p>
            <a:pPr algn="ctr" fontAlgn="base">
              <a:lnSpc>
                <a:spcPct val="85000"/>
              </a:lnSpc>
              <a:spcBef>
                <a:spcPct val="0"/>
              </a:spcBef>
              <a:spcAft>
                <a:spcPct val="0"/>
              </a:spcAft>
            </a:pPr>
            <a:endParaRPr lang="en-US" sz="1000" b="1" dirty="0">
              <a:solidFill>
                <a:prstClr val="black"/>
              </a:solidFill>
              <a:latin typeface="Arial" pitchFamily="34" charset="0"/>
              <a:ea typeface="ＭＳ Ｐゴシック" charset="-128"/>
            </a:endParaRPr>
          </a:p>
          <a:p>
            <a:pPr algn="ctr" fontAlgn="base">
              <a:lnSpc>
                <a:spcPct val="85000"/>
              </a:lnSpc>
              <a:spcBef>
                <a:spcPct val="0"/>
              </a:spcBef>
              <a:spcAft>
                <a:spcPct val="0"/>
              </a:spcAft>
            </a:pPr>
            <a:r>
              <a:rPr lang="en-US" sz="1000" b="1" dirty="0">
                <a:solidFill>
                  <a:prstClr val="black"/>
                </a:solidFill>
                <a:latin typeface="Arial" pitchFamily="34" charset="0"/>
                <a:ea typeface="ＭＳ Ｐゴシック" charset="-128"/>
              </a:rPr>
              <a:t>Technical Architecture</a:t>
            </a:r>
            <a:endParaRPr lang="en-US" sz="1000" dirty="0">
              <a:solidFill>
                <a:prstClr val="black"/>
              </a:solidFill>
              <a:latin typeface="Arial" pitchFamily="34" charset="0"/>
              <a:ea typeface="ＭＳ Ｐゴシック" charset="-128"/>
            </a:endParaRPr>
          </a:p>
        </p:txBody>
      </p:sp>
      <p:pic>
        <p:nvPicPr>
          <p:cNvPr id="1823746" name="Picture 2"/>
          <p:cNvPicPr>
            <a:picLocks noChangeAspect="1" noChangeArrowheads="1"/>
          </p:cNvPicPr>
          <p:nvPr/>
        </p:nvPicPr>
        <p:blipFill>
          <a:blip r:embed="rId6" cstate="print"/>
          <a:srcRect/>
          <a:stretch>
            <a:fillRect/>
          </a:stretch>
        </p:blipFill>
        <p:spPr bwMode="auto">
          <a:xfrm>
            <a:off x="7242411" y="2233777"/>
            <a:ext cx="1533099" cy="778527"/>
          </a:xfrm>
          <a:prstGeom prst="rect">
            <a:avLst/>
          </a:prstGeom>
          <a:noFill/>
          <a:ln w="9525">
            <a:noFill/>
            <a:miter lim="800000"/>
            <a:headEnd/>
            <a:tailEnd/>
          </a:ln>
          <a:effectLst/>
        </p:spPr>
      </p:pic>
      <p:pic>
        <p:nvPicPr>
          <p:cNvPr id="1823747" name="Picture 3"/>
          <p:cNvPicPr>
            <a:picLocks noChangeAspect="1" noChangeArrowheads="1"/>
          </p:cNvPicPr>
          <p:nvPr/>
        </p:nvPicPr>
        <p:blipFill>
          <a:blip r:embed="rId7" cstate="print"/>
          <a:srcRect/>
          <a:stretch>
            <a:fillRect/>
          </a:stretch>
        </p:blipFill>
        <p:spPr bwMode="auto">
          <a:xfrm>
            <a:off x="7328589" y="3865160"/>
            <a:ext cx="1613459" cy="605240"/>
          </a:xfrm>
          <a:prstGeom prst="rect">
            <a:avLst/>
          </a:prstGeom>
          <a:noFill/>
          <a:ln w="9525">
            <a:noFill/>
            <a:miter lim="800000"/>
            <a:headEnd/>
            <a:tailEnd/>
          </a:ln>
          <a:effectLst/>
        </p:spPr>
      </p:pic>
      <p:sp>
        <p:nvSpPr>
          <p:cNvPr id="5" name="Rectangle 4"/>
          <p:cNvSpPr/>
          <p:nvPr/>
        </p:nvSpPr>
        <p:spPr>
          <a:xfrm>
            <a:off x="1873725" y="4115183"/>
            <a:ext cx="2515395" cy="339725"/>
          </a:xfrm>
          <a:prstGeom prst="rect">
            <a:avLst/>
          </a:prstGeom>
          <a:noFill/>
          <a:ln w="190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endParaRPr>
          </a:p>
        </p:txBody>
      </p:sp>
      <p:sp>
        <p:nvSpPr>
          <p:cNvPr id="27" name="Rectangle 26"/>
          <p:cNvSpPr/>
          <p:nvPr/>
        </p:nvSpPr>
        <p:spPr>
          <a:xfrm>
            <a:off x="2510443" y="3530818"/>
            <a:ext cx="379061" cy="169862"/>
          </a:xfrm>
          <a:prstGeom prst="rect">
            <a:avLst/>
          </a:prstGeom>
          <a:noFill/>
          <a:ln w="190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endParaRPr>
          </a:p>
        </p:txBody>
      </p:sp>
    </p:spTree>
    <p:extLst>
      <p:ext uri="{BB962C8B-B14F-4D97-AF65-F5344CB8AC3E}">
        <p14:creationId xmlns:p14="http://schemas.microsoft.com/office/powerpoint/2010/main" val="1778445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1"/>
          <p:cNvSpPr txBox="1">
            <a:spLocks noGrp="1"/>
          </p:cNvSpPr>
          <p:nvPr/>
        </p:nvSpPr>
        <p:spPr bwMode="auto">
          <a:xfrm>
            <a:off x="7000875" y="6941494"/>
            <a:ext cx="2133600" cy="250825"/>
          </a:xfrm>
          <a:prstGeom prst="rect">
            <a:avLst/>
          </a:prstGeom>
          <a:noFill/>
          <a:ln w="9525">
            <a:noFill/>
            <a:miter lim="800000"/>
            <a:headEnd/>
            <a:tailEnd/>
          </a:ln>
        </p:spPr>
        <p:txBody>
          <a:bodyPr anchor="b"/>
          <a:lstStyle/>
          <a:p>
            <a:pPr algn="r"/>
            <a:endParaRPr lang="en-US" sz="1000" dirty="0">
              <a:solidFill>
                <a:srgbClr val="7F7F7F"/>
              </a:solidFill>
              <a:latin typeface="Franklin Gothic Book"/>
            </a:endParaRPr>
          </a:p>
        </p:txBody>
      </p:sp>
      <p:sp>
        <p:nvSpPr>
          <p:cNvPr id="68" name="Slide Number Placeholder 1"/>
          <p:cNvSpPr>
            <a:spLocks noGrp="1"/>
          </p:cNvSpPr>
          <p:nvPr>
            <p:ph type="sldNum" sz="quarter" idx="4294967295"/>
          </p:nvPr>
        </p:nvSpPr>
        <p:spPr>
          <a:xfrm>
            <a:off x="8583613" y="6249988"/>
            <a:ext cx="490537" cy="365125"/>
          </a:xfrm>
          <a:prstGeom prst="rect">
            <a:avLst/>
          </a:prstGeom>
        </p:spPr>
        <p:txBody>
          <a:bodyPr/>
          <a:lstStyle/>
          <a:p>
            <a:pPr>
              <a:defRPr/>
            </a:pPr>
            <a:fld id="{BAFA3D92-9A43-40E3-8C37-FDB5A7429F9A}" type="slidenum">
              <a:rPr lang="en-US" smtClean="0"/>
              <a:pPr>
                <a:defRPr/>
              </a:pPr>
              <a:t>3</a:t>
            </a:fld>
            <a:endParaRPr lang="en-US" dirty="0"/>
          </a:p>
        </p:txBody>
      </p:sp>
      <p:sp>
        <p:nvSpPr>
          <p:cNvPr id="60" name="Rounded Rectangle 59"/>
          <p:cNvSpPr/>
          <p:nvPr/>
        </p:nvSpPr>
        <p:spPr bwMode="auto">
          <a:xfrm>
            <a:off x="6013738" y="2122396"/>
            <a:ext cx="1838325" cy="314325"/>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800" b="1" dirty="0" smtClean="0">
                <a:latin typeface="Arial" pitchFamily="34" charset="0"/>
                <a:ea typeface="ＭＳ Ｐゴシック" pitchFamily="1" charset="-128"/>
                <a:cs typeface="Arial" pitchFamily="34" charset="0"/>
              </a:rPr>
              <a:t>Chief Architectural Advisor</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800" b="1" i="1" u="none" strike="noStrike" cap="none" normalizeH="0" baseline="0" dirty="0" smtClean="0">
                <a:ln>
                  <a:noFill/>
                </a:ln>
                <a:solidFill>
                  <a:schemeClr val="tx1"/>
                </a:solidFill>
                <a:effectLst/>
                <a:latin typeface="Arial" pitchFamily="34" charset="0"/>
                <a:ea typeface="ＭＳ Ｐゴシック" pitchFamily="1" charset="-128"/>
                <a:cs typeface="Arial" pitchFamily="34" charset="0"/>
              </a:rPr>
              <a:t>Bob</a:t>
            </a:r>
            <a:r>
              <a:rPr kumimoji="0" lang="en-US" sz="800" b="1" i="1" u="none" strike="noStrike" cap="none" normalizeH="0" dirty="0" smtClean="0">
                <a:ln>
                  <a:noFill/>
                </a:ln>
                <a:solidFill>
                  <a:schemeClr val="tx1"/>
                </a:solidFill>
                <a:effectLst/>
                <a:latin typeface="Arial" pitchFamily="34" charset="0"/>
                <a:ea typeface="ＭＳ Ｐゴシック" pitchFamily="1" charset="-128"/>
                <a:cs typeface="Arial" pitchFamily="34" charset="0"/>
              </a:rPr>
              <a:t> Bishop </a:t>
            </a:r>
            <a:endParaRPr kumimoji="0" lang="en-US" sz="800" b="1" i="1" u="none" strike="noStrike" cap="none" normalizeH="0" baseline="0" dirty="0" smtClean="0">
              <a:ln>
                <a:noFill/>
              </a:ln>
              <a:solidFill>
                <a:schemeClr val="tx1"/>
              </a:solidFill>
              <a:effectLst/>
              <a:latin typeface="Arial" pitchFamily="34" charset="0"/>
              <a:ea typeface="ＭＳ Ｐゴシック" pitchFamily="1" charset="-128"/>
              <a:cs typeface="Arial" pitchFamily="34" charset="0"/>
            </a:endParaRPr>
          </a:p>
        </p:txBody>
      </p:sp>
      <p:sp>
        <p:nvSpPr>
          <p:cNvPr id="63" name="Rounded Rectangle 62"/>
          <p:cNvSpPr/>
          <p:nvPr/>
        </p:nvSpPr>
        <p:spPr bwMode="auto">
          <a:xfrm>
            <a:off x="1242704" y="2114372"/>
            <a:ext cx="1876425" cy="32385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dirty="0" smtClean="0">
                <a:ln>
                  <a:noFill/>
                </a:ln>
                <a:solidFill>
                  <a:schemeClr val="tx1"/>
                </a:solidFill>
                <a:effectLst/>
                <a:latin typeface="Arial" pitchFamily="34" charset="0"/>
                <a:ea typeface="ＭＳ Ｐゴシック" pitchFamily="1" charset="-128"/>
                <a:cs typeface="Arial" pitchFamily="34" charset="0"/>
              </a:rPr>
              <a:t>Operational Architecture Services</a:t>
            </a:r>
          </a:p>
          <a:p>
            <a:pPr marL="0" marR="0" indent="0" algn="ctr" defTabSz="914400" rtl="0" eaLnBrk="0" fontAlgn="base" latinLnBrk="0" hangingPunct="0">
              <a:lnSpc>
                <a:spcPct val="100000"/>
              </a:lnSpc>
              <a:spcBef>
                <a:spcPct val="0"/>
              </a:spcBef>
              <a:spcAft>
                <a:spcPct val="0"/>
              </a:spcAft>
              <a:buClrTx/>
              <a:buSzTx/>
              <a:buFontTx/>
              <a:buNone/>
              <a:tabLst/>
            </a:pPr>
            <a:r>
              <a:rPr lang="en-US" sz="800" b="1" i="1" baseline="0" dirty="0" smtClean="0">
                <a:latin typeface="Arial" pitchFamily="34" charset="0"/>
                <a:ea typeface="ＭＳ Ｐゴシック" pitchFamily="1" charset="-128"/>
                <a:cs typeface="Arial" pitchFamily="34" charset="0"/>
              </a:rPr>
              <a:t>Yolunda Coleman-Dews</a:t>
            </a:r>
            <a:endParaRPr kumimoji="0" lang="en-US" sz="800" b="1" i="1" u="none" strike="noStrike" cap="none" normalizeH="0" baseline="0" dirty="0" smtClean="0">
              <a:ln>
                <a:noFill/>
              </a:ln>
              <a:solidFill>
                <a:schemeClr val="tx1"/>
              </a:solidFill>
              <a:effectLst/>
              <a:latin typeface="Arial" pitchFamily="34" charset="0"/>
              <a:ea typeface="ＭＳ Ｐゴシック" pitchFamily="1" charset="-128"/>
              <a:cs typeface="Arial" pitchFamily="34" charset="0"/>
            </a:endParaRPr>
          </a:p>
        </p:txBody>
      </p:sp>
      <p:sp>
        <p:nvSpPr>
          <p:cNvPr id="65" name="Rounded Rectangle 64"/>
          <p:cNvSpPr/>
          <p:nvPr/>
        </p:nvSpPr>
        <p:spPr bwMode="auto">
          <a:xfrm>
            <a:off x="352300" y="4061369"/>
            <a:ext cx="1132530" cy="713916"/>
          </a:xfrm>
          <a:prstGeom prst="roundRect">
            <a:avLst>
              <a:gd name="adj" fmla="val 17866"/>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800" b="1" dirty="0" smtClean="0">
                <a:latin typeface="Arial" pitchFamily="34" charset="0"/>
                <a:ea typeface="ＭＳ Ｐゴシック" pitchFamily="1" charset="-128"/>
                <a:cs typeface="Arial" pitchFamily="34" charset="0"/>
              </a:rPr>
              <a:t>Planning and Integration</a:t>
            </a:r>
          </a:p>
          <a:p>
            <a:pPr marL="0" marR="0" indent="0" algn="ctr" defTabSz="914400" rtl="0" eaLnBrk="0" fontAlgn="base" latinLnBrk="0" hangingPunct="0">
              <a:lnSpc>
                <a:spcPct val="100000"/>
              </a:lnSpc>
              <a:spcBef>
                <a:spcPct val="0"/>
              </a:spcBef>
              <a:spcAft>
                <a:spcPct val="0"/>
              </a:spcAft>
              <a:buClrTx/>
              <a:buSzTx/>
              <a:buFontTx/>
              <a:buNone/>
              <a:tabLst/>
            </a:pPr>
            <a:r>
              <a:rPr lang="en-US" sz="800" b="1" dirty="0" smtClean="0">
                <a:latin typeface="Arial" pitchFamily="34" charset="0"/>
                <a:ea typeface="ＭＳ Ｐゴシック" pitchFamily="1" charset="-128"/>
                <a:cs typeface="Arial" pitchFamily="34" charset="0"/>
              </a:rPr>
              <a:t>Architecture</a:t>
            </a:r>
          </a:p>
          <a:p>
            <a:pPr marL="0" marR="0" indent="0" algn="ctr" defTabSz="914400" rtl="0" eaLnBrk="0" fontAlgn="base" latinLnBrk="0" hangingPunct="0">
              <a:lnSpc>
                <a:spcPct val="100000"/>
              </a:lnSpc>
              <a:spcBef>
                <a:spcPct val="0"/>
              </a:spcBef>
              <a:spcAft>
                <a:spcPct val="0"/>
              </a:spcAft>
              <a:buClrTx/>
              <a:buSzTx/>
              <a:buFontTx/>
              <a:buNone/>
              <a:tabLst/>
            </a:pPr>
            <a:r>
              <a:rPr lang="en-US" sz="800" b="1" i="1" dirty="0" smtClean="0">
                <a:ea typeface="ＭＳ Ｐゴシック" pitchFamily="1" charset="-128"/>
                <a:cs typeface="Arial" pitchFamily="34" charset="0"/>
              </a:rPr>
              <a:t>Tom Henry (Acting)</a:t>
            </a:r>
            <a:endParaRPr kumimoji="0" lang="en-US" sz="800" b="1" i="1" u="none" strike="noStrike" cap="none" normalizeH="0" baseline="0" dirty="0" smtClean="0">
              <a:ln>
                <a:noFill/>
              </a:ln>
              <a:solidFill>
                <a:schemeClr val="tx1"/>
              </a:solidFill>
              <a:effectLst/>
              <a:latin typeface="Arial" pitchFamily="34" charset="0"/>
              <a:ea typeface="ＭＳ Ｐゴシック" pitchFamily="1" charset="-128"/>
              <a:cs typeface="Arial" pitchFamily="34" charset="0"/>
            </a:endParaRPr>
          </a:p>
        </p:txBody>
      </p:sp>
      <p:sp>
        <p:nvSpPr>
          <p:cNvPr id="66" name="Rounded Rectangle 65"/>
          <p:cNvSpPr/>
          <p:nvPr/>
        </p:nvSpPr>
        <p:spPr bwMode="auto">
          <a:xfrm>
            <a:off x="3998699" y="4061369"/>
            <a:ext cx="1132530" cy="713916"/>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ea typeface="ＭＳ Ｐゴシック" pitchFamily="1" charset="-128"/>
                <a:cs typeface="Arial" pitchFamily="34" charset="0"/>
              </a:rPr>
              <a:t>Business</a:t>
            </a:r>
            <a:r>
              <a:rPr kumimoji="0" lang="en-US" sz="800" b="1" i="0" u="none" strike="noStrike" cap="none" normalizeH="0" dirty="0" smtClean="0">
                <a:ln>
                  <a:noFill/>
                </a:ln>
                <a:solidFill>
                  <a:schemeClr val="tx1"/>
                </a:solidFill>
                <a:effectLst/>
                <a:latin typeface="Arial" pitchFamily="34" charset="0"/>
                <a:ea typeface="ＭＳ Ｐゴシック" pitchFamily="1" charset="-128"/>
                <a:cs typeface="Arial" pitchFamily="34" charset="0"/>
              </a:rPr>
              <a:t> Reference Architecture</a:t>
            </a:r>
          </a:p>
          <a:p>
            <a:pPr marL="0" marR="0" indent="0" algn="ctr" defTabSz="914400" rtl="0" eaLnBrk="0" fontAlgn="base" latinLnBrk="0" hangingPunct="0">
              <a:lnSpc>
                <a:spcPct val="100000"/>
              </a:lnSpc>
              <a:spcBef>
                <a:spcPct val="0"/>
              </a:spcBef>
              <a:spcAft>
                <a:spcPct val="0"/>
              </a:spcAft>
              <a:buClrTx/>
              <a:buSzTx/>
              <a:buFontTx/>
              <a:buNone/>
              <a:tabLst/>
            </a:pPr>
            <a:r>
              <a:rPr lang="en-US" sz="800" b="1" i="1" baseline="0" dirty="0" smtClean="0">
                <a:latin typeface="Arial" pitchFamily="34" charset="0"/>
                <a:ea typeface="ＭＳ Ｐゴシック" pitchFamily="1" charset="-128"/>
                <a:cs typeface="Arial" pitchFamily="34" charset="0"/>
              </a:rPr>
              <a:t>Donna Marcum</a:t>
            </a:r>
            <a:endParaRPr kumimoji="0" lang="en-US" sz="800" b="1" i="1" u="none" strike="noStrike" cap="none" normalizeH="0" baseline="0" dirty="0" smtClean="0">
              <a:ln>
                <a:noFill/>
              </a:ln>
              <a:solidFill>
                <a:schemeClr val="tx1"/>
              </a:solidFill>
              <a:effectLst/>
              <a:latin typeface="Arial" pitchFamily="34" charset="0"/>
              <a:ea typeface="ＭＳ Ｐゴシック" pitchFamily="1" charset="-128"/>
              <a:cs typeface="Arial" pitchFamily="34" charset="0"/>
            </a:endParaRPr>
          </a:p>
        </p:txBody>
      </p:sp>
      <p:sp>
        <p:nvSpPr>
          <p:cNvPr id="73" name="Rounded Rectangle 72"/>
          <p:cNvSpPr/>
          <p:nvPr/>
        </p:nvSpPr>
        <p:spPr bwMode="auto">
          <a:xfrm>
            <a:off x="5816750" y="4061369"/>
            <a:ext cx="1132169" cy="713916"/>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ea typeface="ＭＳ Ｐゴシック" pitchFamily="1" charset="-128"/>
                <a:cs typeface="Arial" pitchFamily="34" charset="0"/>
              </a:rPr>
              <a:t>Business  Process</a:t>
            </a:r>
            <a:r>
              <a:rPr kumimoji="0" lang="en-US" sz="800" b="1" i="0" u="none" strike="noStrike" cap="none" normalizeH="0" dirty="0" smtClean="0">
                <a:ln>
                  <a:noFill/>
                </a:ln>
                <a:solidFill>
                  <a:schemeClr val="tx1"/>
                </a:solidFill>
                <a:effectLst/>
                <a:latin typeface="Arial" pitchFamily="34" charset="0"/>
                <a:ea typeface="ＭＳ Ｐゴシック" pitchFamily="1" charset="-128"/>
                <a:cs typeface="Arial" pitchFamily="34" charset="0"/>
              </a:rPr>
              <a:t> Architecture</a:t>
            </a:r>
          </a:p>
          <a:p>
            <a:pPr marL="0" marR="0" indent="0" algn="ctr" defTabSz="914400" rtl="0" eaLnBrk="0" fontAlgn="base" latinLnBrk="0" hangingPunct="0">
              <a:lnSpc>
                <a:spcPct val="100000"/>
              </a:lnSpc>
              <a:spcBef>
                <a:spcPct val="0"/>
              </a:spcBef>
              <a:spcAft>
                <a:spcPct val="0"/>
              </a:spcAft>
              <a:buClrTx/>
              <a:buSzTx/>
              <a:buFontTx/>
              <a:buNone/>
              <a:tabLst/>
            </a:pPr>
            <a:r>
              <a:rPr lang="en-US" sz="800" b="1" i="1" baseline="0" dirty="0" smtClean="0">
                <a:latin typeface="Arial" pitchFamily="34" charset="0"/>
                <a:ea typeface="ＭＳ Ｐゴシック" pitchFamily="1" charset="-128"/>
                <a:cs typeface="Arial" pitchFamily="34" charset="0"/>
              </a:rPr>
              <a:t>Tammy Talley</a:t>
            </a:r>
            <a:endParaRPr kumimoji="0" lang="en-US" sz="800" b="1" i="1" u="none" strike="noStrike" cap="none" normalizeH="0" baseline="0" dirty="0" smtClean="0">
              <a:ln>
                <a:noFill/>
              </a:ln>
              <a:solidFill>
                <a:schemeClr val="tx1"/>
              </a:solidFill>
              <a:effectLst/>
              <a:latin typeface="Arial" pitchFamily="34" charset="0"/>
              <a:ea typeface="ＭＳ Ｐゴシック" pitchFamily="1" charset="-128"/>
              <a:cs typeface="Arial" pitchFamily="34" charset="0"/>
            </a:endParaRPr>
          </a:p>
        </p:txBody>
      </p:sp>
      <p:sp>
        <p:nvSpPr>
          <p:cNvPr id="75" name="Rounded Rectangle 74"/>
          <p:cNvSpPr/>
          <p:nvPr/>
        </p:nvSpPr>
        <p:spPr bwMode="auto">
          <a:xfrm>
            <a:off x="7639870" y="4061369"/>
            <a:ext cx="1132530" cy="713916"/>
          </a:xfrm>
          <a:prstGeom prst="roundRect">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effectLst/>
                <a:latin typeface="Arial" pitchFamily="34" charset="0"/>
                <a:ea typeface="ＭＳ Ｐゴシック" pitchFamily="1" charset="-128"/>
                <a:cs typeface="Arial" pitchFamily="34" charset="0"/>
              </a:rPr>
              <a:t>Business</a:t>
            </a:r>
            <a:r>
              <a:rPr kumimoji="0" lang="en-US" sz="800" b="1" i="0" u="none" strike="noStrike" cap="none" normalizeH="0" dirty="0" smtClean="0">
                <a:ln>
                  <a:noFill/>
                </a:ln>
                <a:effectLst/>
                <a:latin typeface="Arial" pitchFamily="34" charset="0"/>
                <a:ea typeface="ＭＳ Ｐゴシック" pitchFamily="1" charset="-128"/>
                <a:cs typeface="Arial" pitchFamily="34" charset="0"/>
              </a:rPr>
              <a:t> Information Architecture</a:t>
            </a:r>
          </a:p>
          <a:p>
            <a:pPr marL="0" marR="0" indent="0" algn="ctr" defTabSz="914400" rtl="0" eaLnBrk="0" fontAlgn="base" latinLnBrk="0" hangingPunct="0">
              <a:lnSpc>
                <a:spcPct val="100000"/>
              </a:lnSpc>
              <a:spcBef>
                <a:spcPct val="0"/>
              </a:spcBef>
              <a:spcAft>
                <a:spcPct val="0"/>
              </a:spcAft>
              <a:buClrTx/>
              <a:buSzTx/>
              <a:buFontTx/>
              <a:buNone/>
              <a:tabLst/>
            </a:pPr>
            <a:r>
              <a:rPr lang="en-US" sz="800" b="1" i="1" dirty="0" smtClean="0">
                <a:latin typeface="Arial" pitchFamily="34" charset="0"/>
                <a:ea typeface="ＭＳ Ｐゴシック" pitchFamily="1" charset="-128"/>
                <a:cs typeface="Arial" pitchFamily="34" charset="0"/>
              </a:rPr>
              <a:t>Linda Drummond</a:t>
            </a:r>
            <a:endParaRPr kumimoji="0" lang="en-US" sz="800" b="1" i="1" u="none" strike="noStrike" cap="none" normalizeH="0" dirty="0" smtClean="0">
              <a:ln>
                <a:noFill/>
              </a:ln>
              <a:effectLst/>
              <a:latin typeface="Arial" pitchFamily="34" charset="0"/>
              <a:ea typeface="ＭＳ Ｐゴシック" pitchFamily="1" charset="-128"/>
              <a:cs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800" b="1" i="0" u="none" strike="noStrike" cap="none" normalizeH="0" baseline="0" dirty="0" smtClean="0">
              <a:ln>
                <a:noFill/>
              </a:ln>
              <a:effectLst/>
              <a:latin typeface="Arial" pitchFamily="34" charset="0"/>
              <a:ea typeface="ＭＳ Ｐゴシック" pitchFamily="1" charset="-128"/>
              <a:cs typeface="Arial" pitchFamily="34" charset="0"/>
            </a:endParaRPr>
          </a:p>
        </p:txBody>
      </p:sp>
      <p:sp>
        <p:nvSpPr>
          <p:cNvPr id="87" name="Rounded Rectangle 7"/>
          <p:cNvSpPr/>
          <p:nvPr/>
        </p:nvSpPr>
        <p:spPr bwMode="auto">
          <a:xfrm>
            <a:off x="3514600" y="1746944"/>
            <a:ext cx="2105025" cy="1102317"/>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18288" rIns="91440" bIns="18288" numCol="1" rtlCol="0" anchor="t" anchorCtr="0" compatLnSpc="1">
            <a:prstTxWarp prst="textNoShape">
              <a:avLst/>
            </a:prstTxWarp>
          </a:bodyPr>
          <a:lstStyle/>
          <a:p>
            <a:pPr marL="342900" marR="0" indent="-342900" algn="ctr" defTabSz="914400" rtl="0" eaLnBrk="0" fontAlgn="base" latinLnBrk="0" hangingPunct="0">
              <a:lnSpc>
                <a:spcPct val="85000"/>
              </a:lnSpc>
              <a:spcBef>
                <a:spcPct val="0"/>
              </a:spcBef>
              <a:spcAft>
                <a:spcPct val="0"/>
              </a:spcAft>
              <a:buClrTx/>
              <a:buSzTx/>
              <a:tabLst/>
            </a:pPr>
            <a:r>
              <a:rPr kumimoji="0" lang="en-US" sz="900" b="1" i="0" u="none" strike="noStrike" cap="none" normalizeH="0" baseline="0" dirty="0" smtClean="0">
                <a:ln>
                  <a:noFill/>
                </a:ln>
                <a:solidFill>
                  <a:schemeClr val="tx1"/>
                </a:solidFill>
                <a:effectLst/>
                <a:latin typeface="Arial" pitchFamily="34" charset="0"/>
                <a:ea typeface="ＭＳ Ｐゴシック" pitchFamily="1" charset="-128"/>
                <a:cs typeface="Arial" pitchFamily="34" charset="0"/>
              </a:rPr>
              <a:t>Director, </a:t>
            </a:r>
          </a:p>
          <a:p>
            <a:pPr marL="342900" marR="0" indent="-342900" algn="ctr" defTabSz="914400" rtl="0" eaLnBrk="0" fontAlgn="base" latinLnBrk="0" hangingPunct="0">
              <a:lnSpc>
                <a:spcPct val="85000"/>
              </a:lnSpc>
              <a:spcBef>
                <a:spcPct val="0"/>
              </a:spcBef>
              <a:spcAft>
                <a:spcPct val="0"/>
              </a:spcAft>
              <a:buClrTx/>
              <a:buSzTx/>
              <a:tabLst/>
            </a:pPr>
            <a:r>
              <a:rPr kumimoji="0" lang="en-US" sz="900" b="1" i="0" u="none" strike="noStrike" cap="none" normalizeH="0" baseline="0" dirty="0" smtClean="0">
                <a:ln>
                  <a:noFill/>
                </a:ln>
                <a:solidFill>
                  <a:schemeClr val="tx1"/>
                </a:solidFill>
                <a:effectLst/>
                <a:latin typeface="Arial" pitchFamily="34" charset="0"/>
                <a:ea typeface="ＭＳ Ｐゴシック" pitchFamily="1" charset="-128"/>
                <a:cs typeface="Arial" pitchFamily="34" charset="0"/>
              </a:rPr>
              <a:t>Busi</a:t>
            </a:r>
            <a:r>
              <a:rPr lang="en-US" sz="900" b="1" dirty="0" smtClean="0">
                <a:latin typeface="Arial" pitchFamily="34" charset="0"/>
                <a:ea typeface="ＭＳ Ｐゴシック" pitchFamily="1" charset="-128"/>
                <a:cs typeface="Arial" pitchFamily="34" charset="0"/>
              </a:rPr>
              <a:t>ness Architecture</a:t>
            </a:r>
          </a:p>
          <a:p>
            <a:pPr marL="0" marR="0" indent="0" algn="ctr" defTabSz="914400" rtl="0" eaLnBrk="0" fontAlgn="base" latinLnBrk="0" hangingPunct="0">
              <a:lnSpc>
                <a:spcPct val="85000"/>
              </a:lnSpc>
              <a:spcBef>
                <a:spcPct val="0"/>
              </a:spcBef>
              <a:spcAft>
                <a:spcPts val="600"/>
              </a:spcAft>
              <a:buClrTx/>
              <a:buSzTx/>
              <a:buFontTx/>
              <a:buNone/>
              <a:tabLst/>
            </a:pPr>
            <a:r>
              <a:rPr lang="en-US" sz="900" b="1" i="1" dirty="0" smtClean="0">
                <a:latin typeface="Arial" pitchFamily="34" charset="0"/>
                <a:ea typeface="ＭＳ Ｐゴシック" pitchFamily="1" charset="-128"/>
                <a:cs typeface="Arial" pitchFamily="34" charset="0"/>
              </a:rPr>
              <a:t>Steve Taaffe</a:t>
            </a:r>
          </a:p>
          <a:p>
            <a:pPr algn="ctr" defTabSz="914400" eaLnBrk="0" hangingPunct="0">
              <a:lnSpc>
                <a:spcPct val="85000"/>
              </a:lnSpc>
            </a:pPr>
            <a:r>
              <a:rPr lang="en-US" sz="900" b="1" dirty="0" smtClean="0">
                <a:ea typeface="ＭＳ Ｐゴシック" pitchFamily="1" charset="-128"/>
                <a:cs typeface="Arial" pitchFamily="34" charset="0"/>
              </a:rPr>
              <a:t>Deputy Director, </a:t>
            </a:r>
          </a:p>
          <a:p>
            <a:pPr algn="ctr" defTabSz="914400" eaLnBrk="0" hangingPunct="0">
              <a:lnSpc>
                <a:spcPct val="85000"/>
              </a:lnSpc>
            </a:pPr>
            <a:r>
              <a:rPr lang="en-US" sz="900" b="1" dirty="0" smtClean="0">
                <a:ea typeface="ＭＳ Ｐゴシック" pitchFamily="1" charset="-128"/>
                <a:cs typeface="Arial" pitchFamily="34" charset="0"/>
              </a:rPr>
              <a:t>Business Architecture </a:t>
            </a:r>
          </a:p>
          <a:p>
            <a:pPr algn="ctr" defTabSz="914400" eaLnBrk="0" hangingPunct="0">
              <a:lnSpc>
                <a:spcPct val="85000"/>
              </a:lnSpc>
            </a:pPr>
            <a:r>
              <a:rPr lang="en-US" sz="900" b="1" i="1" dirty="0" smtClean="0">
                <a:ea typeface="ＭＳ Ｐゴシック" pitchFamily="1" charset="-128"/>
                <a:cs typeface="Arial" pitchFamily="34" charset="0"/>
              </a:rPr>
              <a:t>Ian Komorowski</a:t>
            </a:r>
          </a:p>
          <a:p>
            <a:pPr algn="ctr" defTabSz="914400" eaLnBrk="0" hangingPunct="0">
              <a:lnSpc>
                <a:spcPct val="85000"/>
              </a:lnSpc>
            </a:pPr>
            <a:endParaRPr lang="en-US" sz="900" b="1" i="1" dirty="0" smtClean="0">
              <a:ea typeface="ＭＳ Ｐゴシック" pitchFamily="1" charset="-128"/>
              <a:cs typeface="Arial" pitchFamily="34" charset="0"/>
            </a:endParaRPr>
          </a:p>
          <a:p>
            <a:pPr marL="0" marR="0" indent="0" algn="ctr" defTabSz="914400" rtl="0" eaLnBrk="0" fontAlgn="base" latinLnBrk="0" hangingPunct="0">
              <a:lnSpc>
                <a:spcPct val="85000"/>
              </a:lnSpc>
              <a:spcBef>
                <a:spcPct val="0"/>
              </a:spcBef>
              <a:spcAft>
                <a:spcPct val="0"/>
              </a:spcAft>
              <a:buClrTx/>
              <a:buSzTx/>
              <a:buFontTx/>
              <a:buNone/>
              <a:tabLst/>
            </a:pPr>
            <a:r>
              <a:rPr lang="en-US" sz="900" b="1" i="1" dirty="0" smtClean="0">
                <a:latin typeface="Arial" pitchFamily="34" charset="0"/>
                <a:ea typeface="ＭＳ Ｐゴシック" pitchFamily="1" charset="-128"/>
                <a:cs typeface="Arial" pitchFamily="34" charset="0"/>
              </a:rPr>
              <a:t>Admin: Rosetta Brammer</a:t>
            </a:r>
          </a:p>
          <a:p>
            <a:pPr marL="0" marR="0" indent="0" algn="ctr" defTabSz="914400" rtl="0" eaLnBrk="0" fontAlgn="base" latinLnBrk="0" hangingPunct="0">
              <a:lnSpc>
                <a:spcPct val="85000"/>
              </a:lnSpc>
              <a:spcBef>
                <a:spcPct val="0"/>
              </a:spcBef>
              <a:spcAft>
                <a:spcPct val="0"/>
              </a:spcAft>
              <a:buClrTx/>
              <a:buSzTx/>
              <a:buFontTx/>
              <a:buNone/>
              <a:tabLst/>
            </a:pPr>
            <a:endParaRPr kumimoji="0" lang="en-US" sz="900" b="1" i="0" u="none" strike="noStrike" cap="none" normalizeH="0" baseline="0" dirty="0" smtClean="0">
              <a:ln>
                <a:noFill/>
              </a:ln>
              <a:solidFill>
                <a:schemeClr val="tx1"/>
              </a:solidFill>
              <a:effectLst/>
              <a:latin typeface="Arial" pitchFamily="34" charset="0"/>
              <a:ea typeface="ＭＳ Ｐゴシック" pitchFamily="1" charset="-128"/>
              <a:cs typeface="Arial" pitchFamily="34" charset="0"/>
            </a:endParaRPr>
          </a:p>
        </p:txBody>
      </p:sp>
      <p:sp>
        <p:nvSpPr>
          <p:cNvPr id="38" name="Rounded Rectangle 37"/>
          <p:cNvSpPr/>
          <p:nvPr/>
        </p:nvSpPr>
        <p:spPr bwMode="auto">
          <a:xfrm>
            <a:off x="2161105" y="4061369"/>
            <a:ext cx="1132530" cy="713916"/>
          </a:xfrm>
          <a:prstGeom prst="roundRect">
            <a:avLst>
              <a:gd name="adj" fmla="val 17866"/>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800" b="1" dirty="0" smtClean="0">
                <a:latin typeface="Arial" pitchFamily="34" charset="0"/>
                <a:ea typeface="ＭＳ Ｐゴシック" pitchFamily="1" charset="-128"/>
                <a:cs typeface="Arial" pitchFamily="34" charset="0"/>
              </a:rPr>
              <a:t>Strategic and Performance </a:t>
            </a:r>
          </a:p>
          <a:p>
            <a:pPr marL="0" marR="0" indent="0" algn="ctr" defTabSz="914400" rtl="0" eaLnBrk="0" fontAlgn="base" latinLnBrk="0" hangingPunct="0">
              <a:lnSpc>
                <a:spcPct val="100000"/>
              </a:lnSpc>
              <a:spcBef>
                <a:spcPct val="0"/>
              </a:spcBef>
              <a:spcAft>
                <a:spcPct val="0"/>
              </a:spcAft>
              <a:buClrTx/>
              <a:buSzTx/>
              <a:buFontTx/>
              <a:buNone/>
              <a:tabLst/>
            </a:pPr>
            <a:r>
              <a:rPr lang="en-US" sz="800" b="1" dirty="0" smtClean="0">
                <a:latin typeface="Arial" pitchFamily="34" charset="0"/>
                <a:ea typeface="ＭＳ Ｐゴシック" pitchFamily="1" charset="-128"/>
                <a:cs typeface="Arial" pitchFamily="34" charset="0"/>
              </a:rPr>
              <a:t>Architecture</a:t>
            </a:r>
          </a:p>
          <a:p>
            <a:pPr marL="0" marR="0" indent="0" algn="ctr" defTabSz="914400" rtl="0" eaLnBrk="0" fontAlgn="base" latinLnBrk="0" hangingPunct="0">
              <a:lnSpc>
                <a:spcPct val="100000"/>
              </a:lnSpc>
              <a:spcBef>
                <a:spcPct val="0"/>
              </a:spcBef>
              <a:spcAft>
                <a:spcPct val="0"/>
              </a:spcAft>
              <a:buClrTx/>
              <a:buSzTx/>
              <a:buFontTx/>
              <a:buNone/>
              <a:tabLst/>
            </a:pPr>
            <a:r>
              <a:rPr lang="en-US" sz="800" b="1" i="1" dirty="0" smtClean="0">
                <a:latin typeface="Arial" pitchFamily="34" charset="0"/>
                <a:ea typeface="ＭＳ Ｐゴシック" pitchFamily="1" charset="-128"/>
                <a:cs typeface="Arial" pitchFamily="34" charset="0"/>
              </a:rPr>
              <a:t>Jim McDearmon</a:t>
            </a:r>
            <a:endParaRPr kumimoji="0" lang="en-US" sz="800" b="1" i="1" u="none" strike="noStrike" cap="none" normalizeH="0" baseline="0" dirty="0" smtClean="0">
              <a:ln>
                <a:noFill/>
              </a:ln>
              <a:solidFill>
                <a:schemeClr val="tx1"/>
              </a:solidFill>
              <a:effectLst/>
              <a:latin typeface="Arial" pitchFamily="34" charset="0"/>
              <a:ea typeface="ＭＳ Ｐゴシック" pitchFamily="1" charset="-128"/>
              <a:cs typeface="Arial" pitchFamily="34" charset="0"/>
            </a:endParaRPr>
          </a:p>
        </p:txBody>
      </p:sp>
      <p:cxnSp>
        <p:nvCxnSpPr>
          <p:cNvPr id="40" name="Straight Connector 39"/>
          <p:cNvCxnSpPr>
            <a:stCxn id="63" idx="3"/>
          </p:cNvCxnSpPr>
          <p:nvPr/>
        </p:nvCxnSpPr>
        <p:spPr>
          <a:xfrm>
            <a:off x="3119129" y="2276297"/>
            <a:ext cx="395471" cy="192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endCxn id="60" idx="1"/>
          </p:cNvCxnSpPr>
          <p:nvPr/>
        </p:nvCxnSpPr>
        <p:spPr>
          <a:xfrm>
            <a:off x="5619625" y="2278225"/>
            <a:ext cx="394113" cy="133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1" name="Elbow Connector 60"/>
          <p:cNvCxnSpPr>
            <a:stCxn id="87" idx="2"/>
            <a:endCxn id="65" idx="0"/>
          </p:cNvCxnSpPr>
          <p:nvPr/>
        </p:nvCxnSpPr>
        <p:spPr>
          <a:xfrm rot="5400000">
            <a:off x="2136785" y="1631041"/>
            <a:ext cx="1212108" cy="3648548"/>
          </a:xfrm>
          <a:prstGeom prst="bentConnector3">
            <a:avLst>
              <a:gd name="adj1" fmla="val 83779"/>
            </a:avLst>
          </a:prstGeom>
          <a:effectLst/>
        </p:spPr>
        <p:style>
          <a:lnRef idx="2">
            <a:schemeClr val="accent1"/>
          </a:lnRef>
          <a:fillRef idx="0">
            <a:schemeClr val="accent1"/>
          </a:fillRef>
          <a:effectRef idx="1">
            <a:schemeClr val="accent1"/>
          </a:effectRef>
          <a:fontRef idx="minor">
            <a:schemeClr val="tx1"/>
          </a:fontRef>
        </p:style>
      </p:cxnSp>
      <p:cxnSp>
        <p:nvCxnSpPr>
          <p:cNvPr id="64" name="Elbow Connector 63"/>
          <p:cNvCxnSpPr>
            <a:stCxn id="87" idx="2"/>
            <a:endCxn id="38" idx="0"/>
          </p:cNvCxnSpPr>
          <p:nvPr/>
        </p:nvCxnSpPr>
        <p:spPr>
          <a:xfrm rot="5400000">
            <a:off x="3041188" y="2535444"/>
            <a:ext cx="1212108" cy="1839743"/>
          </a:xfrm>
          <a:prstGeom prst="bentConnector3">
            <a:avLst>
              <a:gd name="adj1" fmla="val 83740"/>
            </a:avLst>
          </a:prstGeom>
          <a:effectLst/>
        </p:spPr>
        <p:style>
          <a:lnRef idx="2">
            <a:schemeClr val="accent1"/>
          </a:lnRef>
          <a:fillRef idx="0">
            <a:schemeClr val="accent1"/>
          </a:fillRef>
          <a:effectRef idx="1">
            <a:schemeClr val="accent1"/>
          </a:effectRef>
          <a:fontRef idx="minor">
            <a:schemeClr val="tx1"/>
          </a:fontRef>
        </p:style>
      </p:cxnSp>
      <p:cxnSp>
        <p:nvCxnSpPr>
          <p:cNvPr id="69" name="Elbow Connector 68"/>
          <p:cNvCxnSpPr/>
          <p:nvPr/>
        </p:nvCxnSpPr>
        <p:spPr>
          <a:xfrm rot="5400000">
            <a:off x="4126045" y="3627427"/>
            <a:ext cx="894060" cy="2149"/>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cxnSp>
        <p:nvCxnSpPr>
          <p:cNvPr id="71" name="Elbow Connector 70"/>
          <p:cNvCxnSpPr>
            <a:stCxn id="87" idx="2"/>
            <a:endCxn id="73" idx="0"/>
          </p:cNvCxnSpPr>
          <p:nvPr/>
        </p:nvCxnSpPr>
        <p:spPr>
          <a:xfrm rot="16200000" flipH="1">
            <a:off x="4868920" y="2547454"/>
            <a:ext cx="1212108" cy="1815722"/>
          </a:xfrm>
          <a:prstGeom prst="bentConnector3">
            <a:avLst>
              <a:gd name="adj1" fmla="val 83779"/>
            </a:avLst>
          </a:prstGeom>
          <a:effectLst/>
        </p:spPr>
        <p:style>
          <a:lnRef idx="2">
            <a:schemeClr val="accent1"/>
          </a:lnRef>
          <a:fillRef idx="0">
            <a:schemeClr val="accent1"/>
          </a:fillRef>
          <a:effectRef idx="1">
            <a:schemeClr val="accent1"/>
          </a:effectRef>
          <a:fontRef idx="minor">
            <a:schemeClr val="tx1"/>
          </a:fontRef>
        </p:style>
      </p:cxnSp>
      <p:cxnSp>
        <p:nvCxnSpPr>
          <p:cNvPr id="74" name="Elbow Connector 73"/>
          <p:cNvCxnSpPr>
            <a:stCxn id="87" idx="2"/>
            <a:endCxn id="75" idx="0"/>
          </p:cNvCxnSpPr>
          <p:nvPr/>
        </p:nvCxnSpPr>
        <p:spPr>
          <a:xfrm rot="16200000" flipH="1">
            <a:off x="5780570" y="1635804"/>
            <a:ext cx="1212108" cy="3639022"/>
          </a:xfrm>
          <a:prstGeom prst="bentConnector3">
            <a:avLst>
              <a:gd name="adj1" fmla="val 83216"/>
            </a:avLst>
          </a:prstGeom>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66106" y="4861010"/>
            <a:ext cx="1705544" cy="1136721"/>
          </a:xfrm>
          <a:prstGeom prst="rect">
            <a:avLst/>
          </a:prstGeom>
        </p:spPr>
        <p:txBody>
          <a:bodyPr wrap="square">
            <a:spAutoFit/>
          </a:bodyPr>
          <a:lstStyle/>
          <a:p>
            <a:pPr marL="119063" lvl="1" indent="-119063" defTabSz="914400" eaLnBrk="0" hangingPunct="0">
              <a:lnSpc>
                <a:spcPct val="85000"/>
              </a:lnSpc>
              <a:spcAft>
                <a:spcPts val="400"/>
              </a:spcAft>
              <a:buFont typeface="Arial" pitchFamily="34" charset="0"/>
              <a:buChar char="•"/>
            </a:pPr>
            <a:r>
              <a:rPr lang="en-US" sz="900" dirty="0" smtClean="0">
                <a:latin typeface="+mn-lt"/>
              </a:rPr>
              <a:t>Business Architecture Specification Report (BASR) </a:t>
            </a:r>
          </a:p>
          <a:p>
            <a:pPr marL="119063" lvl="1" indent="-119063" defTabSz="914400" eaLnBrk="0" hangingPunct="0">
              <a:lnSpc>
                <a:spcPct val="85000"/>
              </a:lnSpc>
              <a:spcAft>
                <a:spcPts val="400"/>
              </a:spcAft>
              <a:buFont typeface="Arial" pitchFamily="34" charset="0"/>
              <a:buChar char="•"/>
            </a:pPr>
            <a:r>
              <a:rPr lang="en-US" sz="900" dirty="0" smtClean="0">
                <a:latin typeface="+mn-lt"/>
              </a:rPr>
              <a:t>Business Architecture Tactical Action Plan / Assessment</a:t>
            </a:r>
          </a:p>
          <a:p>
            <a:pPr marL="119063" lvl="1" indent="-119063" defTabSz="914400" eaLnBrk="0" hangingPunct="0">
              <a:lnSpc>
                <a:spcPct val="85000"/>
              </a:lnSpc>
              <a:spcAft>
                <a:spcPts val="400"/>
              </a:spcAft>
              <a:buFont typeface="Arial" pitchFamily="34" charset="0"/>
              <a:buChar char="•"/>
            </a:pPr>
            <a:r>
              <a:rPr lang="en-US" sz="900" dirty="0" smtClean="0">
                <a:latin typeface="+mn-lt"/>
              </a:rPr>
              <a:t>Business Architecture Integration Methodology / Integrated Architecture Tooling Solution Metamodel</a:t>
            </a:r>
          </a:p>
        </p:txBody>
      </p:sp>
      <p:sp>
        <p:nvSpPr>
          <p:cNvPr id="78" name="Rectangle 77"/>
          <p:cNvSpPr/>
          <p:nvPr/>
        </p:nvSpPr>
        <p:spPr>
          <a:xfrm>
            <a:off x="1894906" y="4870535"/>
            <a:ext cx="1705544" cy="1070293"/>
          </a:xfrm>
          <a:prstGeom prst="rect">
            <a:avLst/>
          </a:prstGeom>
        </p:spPr>
        <p:txBody>
          <a:bodyPr wrap="square">
            <a:spAutoFit/>
          </a:bodyPr>
          <a:lstStyle/>
          <a:p>
            <a:pPr marL="119063" lvl="1" indent="-119063" defTabSz="914400" eaLnBrk="0" hangingPunct="0">
              <a:lnSpc>
                <a:spcPct val="85000"/>
              </a:lnSpc>
              <a:spcAft>
                <a:spcPts val="400"/>
              </a:spcAft>
              <a:buFont typeface="Arial" pitchFamily="34" charset="0"/>
              <a:buChar char="•"/>
            </a:pPr>
            <a:r>
              <a:rPr lang="en-US" sz="900" dirty="0" smtClean="0">
                <a:latin typeface="+mn-lt"/>
              </a:rPr>
              <a:t>Health Information Strategic Plan</a:t>
            </a:r>
          </a:p>
          <a:p>
            <a:pPr marL="119063" lvl="1" indent="-119063" defTabSz="914400" eaLnBrk="0" hangingPunct="0">
              <a:lnSpc>
                <a:spcPct val="85000"/>
              </a:lnSpc>
              <a:spcAft>
                <a:spcPts val="400"/>
              </a:spcAft>
              <a:buFont typeface="Arial" pitchFamily="34" charset="0"/>
              <a:buChar char="•"/>
            </a:pPr>
            <a:r>
              <a:rPr lang="en-US" sz="900" dirty="0" smtClean="0">
                <a:latin typeface="+mn-lt"/>
              </a:rPr>
              <a:t>VHA Strategic Architecture</a:t>
            </a:r>
          </a:p>
          <a:p>
            <a:pPr marL="119063" lvl="1" indent="-119063" defTabSz="914400" eaLnBrk="0" hangingPunct="0">
              <a:lnSpc>
                <a:spcPct val="85000"/>
              </a:lnSpc>
              <a:spcAft>
                <a:spcPts val="400"/>
              </a:spcAft>
              <a:buFont typeface="Arial" pitchFamily="34" charset="0"/>
              <a:buChar char="•"/>
            </a:pPr>
            <a:r>
              <a:rPr lang="en-US" sz="900" dirty="0" smtClean="0">
                <a:latin typeface="+mn-lt"/>
              </a:rPr>
              <a:t>VHA Performance Architecture</a:t>
            </a:r>
          </a:p>
          <a:p>
            <a:pPr marL="119063" lvl="1" indent="-119063" defTabSz="914400" eaLnBrk="0" hangingPunct="0">
              <a:lnSpc>
                <a:spcPct val="85000"/>
              </a:lnSpc>
              <a:spcAft>
                <a:spcPts val="400"/>
              </a:spcAft>
              <a:buFont typeface="Arial" pitchFamily="34" charset="0"/>
              <a:buChar char="•"/>
            </a:pPr>
            <a:r>
              <a:rPr lang="en-US" sz="900" dirty="0" smtClean="0">
                <a:latin typeface="+mn-lt"/>
              </a:rPr>
              <a:t>Strategy/Performance Architecture Metamodel</a:t>
            </a:r>
          </a:p>
        </p:txBody>
      </p:sp>
      <p:sp>
        <p:nvSpPr>
          <p:cNvPr id="82" name="Rectangle 81"/>
          <p:cNvSpPr/>
          <p:nvPr/>
        </p:nvSpPr>
        <p:spPr>
          <a:xfrm>
            <a:off x="3742756" y="4861010"/>
            <a:ext cx="1705544" cy="1658916"/>
          </a:xfrm>
          <a:prstGeom prst="rect">
            <a:avLst/>
          </a:prstGeom>
        </p:spPr>
        <p:txBody>
          <a:bodyPr wrap="square">
            <a:spAutoFit/>
          </a:bodyPr>
          <a:lstStyle/>
          <a:p>
            <a:pPr marL="119063" lvl="1" indent="-119063" defTabSz="914400" eaLnBrk="0" hangingPunct="0">
              <a:lnSpc>
                <a:spcPct val="85000"/>
              </a:lnSpc>
              <a:spcAft>
                <a:spcPts val="400"/>
              </a:spcAft>
              <a:buFont typeface="Arial" pitchFamily="34" charset="0"/>
              <a:buChar char="•"/>
            </a:pPr>
            <a:r>
              <a:rPr lang="en-US" sz="900" dirty="0" smtClean="0">
                <a:latin typeface="+mn-lt"/>
              </a:rPr>
              <a:t>VHA Business Reference Model (Business Function Framework) </a:t>
            </a:r>
          </a:p>
          <a:p>
            <a:pPr marL="119063" lvl="1" indent="-119063" defTabSz="914400" eaLnBrk="0" hangingPunct="0">
              <a:lnSpc>
                <a:spcPct val="85000"/>
              </a:lnSpc>
              <a:spcAft>
                <a:spcPts val="400"/>
              </a:spcAft>
              <a:buFont typeface="Arial" pitchFamily="34" charset="0"/>
              <a:buChar char="•"/>
            </a:pPr>
            <a:r>
              <a:rPr lang="en-US" sz="900" dirty="0" smtClean="0">
                <a:latin typeface="+mn-lt"/>
              </a:rPr>
              <a:t>Business  Architecture Repository (BAR) </a:t>
            </a:r>
          </a:p>
          <a:p>
            <a:pPr marL="119063" lvl="1" indent="-119063" defTabSz="914400" eaLnBrk="0" hangingPunct="0">
              <a:lnSpc>
                <a:spcPct val="85000"/>
              </a:lnSpc>
              <a:spcAft>
                <a:spcPts val="400"/>
              </a:spcAft>
              <a:buFont typeface="Arial" pitchFamily="34" charset="0"/>
              <a:buChar char="•"/>
            </a:pPr>
            <a:r>
              <a:rPr lang="en-US" sz="900" dirty="0"/>
              <a:t>Integrated DoD/VA Business Reference Model (iBRM) </a:t>
            </a:r>
          </a:p>
          <a:p>
            <a:pPr marL="119063" lvl="1" indent="-119063" defTabSz="914400" eaLnBrk="0" hangingPunct="0">
              <a:lnSpc>
                <a:spcPct val="85000"/>
              </a:lnSpc>
              <a:spcAft>
                <a:spcPts val="400"/>
              </a:spcAft>
              <a:buFont typeface="Arial" pitchFamily="34" charset="0"/>
              <a:buChar char="•"/>
            </a:pPr>
            <a:r>
              <a:rPr lang="en-US" sz="900" dirty="0" smtClean="0">
                <a:latin typeface="+mn-lt"/>
              </a:rPr>
              <a:t>Business Reference Architecture / Business Architecture Repository Metamodel</a:t>
            </a:r>
          </a:p>
        </p:txBody>
      </p:sp>
      <p:sp>
        <p:nvSpPr>
          <p:cNvPr id="90" name="Rectangle 89"/>
          <p:cNvSpPr/>
          <p:nvPr/>
        </p:nvSpPr>
        <p:spPr>
          <a:xfrm>
            <a:off x="5549113" y="4851485"/>
            <a:ext cx="1705544" cy="732252"/>
          </a:xfrm>
          <a:prstGeom prst="rect">
            <a:avLst/>
          </a:prstGeom>
        </p:spPr>
        <p:txBody>
          <a:bodyPr wrap="square">
            <a:spAutoFit/>
          </a:bodyPr>
          <a:lstStyle/>
          <a:p>
            <a:pPr marL="119063" lvl="1" indent="-119063" defTabSz="914400" eaLnBrk="0" hangingPunct="0">
              <a:lnSpc>
                <a:spcPct val="85000"/>
              </a:lnSpc>
              <a:spcAft>
                <a:spcPts val="400"/>
              </a:spcAft>
              <a:buFont typeface="Arial" pitchFamily="34" charset="0"/>
              <a:buChar char="•"/>
            </a:pPr>
            <a:r>
              <a:rPr lang="en-US" sz="900" dirty="0" smtClean="0">
                <a:latin typeface="+mn-lt"/>
              </a:rPr>
              <a:t>VA/VHA Business Process Models and Process Modeling Summary Reports (PMSR)</a:t>
            </a:r>
          </a:p>
          <a:p>
            <a:pPr marL="119063" lvl="1" indent="-119063" defTabSz="914400" eaLnBrk="0" hangingPunct="0">
              <a:lnSpc>
                <a:spcPct val="85000"/>
              </a:lnSpc>
              <a:spcAft>
                <a:spcPts val="400"/>
              </a:spcAft>
              <a:buFont typeface="Arial" pitchFamily="34" charset="0"/>
              <a:buChar char="•"/>
            </a:pPr>
            <a:r>
              <a:rPr lang="en-US" sz="900" dirty="0" smtClean="0">
                <a:latin typeface="+mn-lt"/>
              </a:rPr>
              <a:t>Business Process Architecture Metamodel</a:t>
            </a:r>
          </a:p>
        </p:txBody>
      </p:sp>
      <p:sp>
        <p:nvSpPr>
          <p:cNvPr id="91" name="Rectangle 90"/>
          <p:cNvSpPr/>
          <p:nvPr/>
        </p:nvSpPr>
        <p:spPr>
          <a:xfrm>
            <a:off x="7372413" y="4870535"/>
            <a:ext cx="1705544" cy="901272"/>
          </a:xfrm>
          <a:prstGeom prst="rect">
            <a:avLst/>
          </a:prstGeom>
        </p:spPr>
        <p:txBody>
          <a:bodyPr wrap="square">
            <a:spAutoFit/>
          </a:bodyPr>
          <a:lstStyle/>
          <a:p>
            <a:pPr marL="119063" lvl="1" indent="-119063" defTabSz="914400" eaLnBrk="0" hangingPunct="0">
              <a:lnSpc>
                <a:spcPct val="85000"/>
              </a:lnSpc>
              <a:spcAft>
                <a:spcPts val="400"/>
              </a:spcAft>
              <a:buFont typeface="Arial" pitchFamily="34" charset="0"/>
              <a:buChar char="•"/>
            </a:pPr>
            <a:r>
              <a:rPr lang="en-US" sz="900" dirty="0" smtClean="0">
                <a:latin typeface="+mn-lt"/>
              </a:rPr>
              <a:t>VA/VHA Information Models and Information Modeling Summary Reports (IMSR)</a:t>
            </a:r>
          </a:p>
          <a:p>
            <a:pPr marL="119063" lvl="1" indent="-119063" defTabSz="914400" eaLnBrk="0" hangingPunct="0">
              <a:lnSpc>
                <a:spcPct val="85000"/>
              </a:lnSpc>
              <a:spcAft>
                <a:spcPts val="400"/>
              </a:spcAft>
              <a:buFont typeface="Arial" pitchFamily="34" charset="0"/>
              <a:buChar char="•"/>
            </a:pPr>
            <a:r>
              <a:rPr lang="en-US" sz="900" dirty="0" smtClean="0">
                <a:latin typeface="+mn-lt"/>
              </a:rPr>
              <a:t>Information Domain Models</a:t>
            </a:r>
          </a:p>
          <a:p>
            <a:pPr marL="119063" lvl="1" indent="-119063" defTabSz="914400" eaLnBrk="0" hangingPunct="0">
              <a:lnSpc>
                <a:spcPct val="85000"/>
              </a:lnSpc>
              <a:spcAft>
                <a:spcPts val="400"/>
              </a:spcAft>
              <a:buFont typeface="Arial" pitchFamily="34" charset="0"/>
              <a:buChar char="•"/>
            </a:pPr>
            <a:r>
              <a:rPr lang="en-US" sz="900" dirty="0" smtClean="0">
                <a:latin typeface="+mn-lt"/>
              </a:rPr>
              <a:t>Business Information  Architecture Metamodel</a:t>
            </a:r>
          </a:p>
        </p:txBody>
      </p:sp>
      <p:sp>
        <p:nvSpPr>
          <p:cNvPr id="27" name="Rectangle 26"/>
          <p:cNvSpPr/>
          <p:nvPr/>
        </p:nvSpPr>
        <p:spPr>
          <a:xfrm>
            <a:off x="986052" y="2530393"/>
            <a:ext cx="2535532" cy="1303434"/>
          </a:xfrm>
          <a:prstGeom prst="rect">
            <a:avLst/>
          </a:prstGeom>
        </p:spPr>
        <p:txBody>
          <a:bodyPr wrap="square">
            <a:spAutoFit/>
          </a:bodyPr>
          <a:lstStyle/>
          <a:p>
            <a:pPr marL="119063" lvl="1" indent="-119063" defTabSz="914400" eaLnBrk="0" hangingPunct="0">
              <a:lnSpc>
                <a:spcPct val="85000"/>
              </a:lnSpc>
              <a:spcAft>
                <a:spcPts val="300"/>
              </a:spcAft>
              <a:buFont typeface="Arial" pitchFamily="34" charset="0"/>
              <a:buChar char="•"/>
            </a:pPr>
            <a:r>
              <a:rPr lang="en-US" sz="900" dirty="0" smtClean="0">
                <a:latin typeface="+mn-lt"/>
              </a:rPr>
              <a:t>Budget and Planning</a:t>
            </a:r>
          </a:p>
          <a:p>
            <a:pPr marL="119063" lvl="1" indent="-119063" defTabSz="914400" eaLnBrk="0" hangingPunct="0">
              <a:lnSpc>
                <a:spcPct val="85000"/>
              </a:lnSpc>
              <a:spcAft>
                <a:spcPts val="300"/>
              </a:spcAft>
              <a:buFont typeface="Arial" pitchFamily="34" charset="0"/>
              <a:buChar char="•"/>
            </a:pPr>
            <a:r>
              <a:rPr lang="en-US" sz="900" dirty="0" smtClean="0">
                <a:latin typeface="+mn-lt"/>
              </a:rPr>
              <a:t>Communications and Marketing</a:t>
            </a:r>
          </a:p>
          <a:p>
            <a:pPr marL="119063" lvl="1" indent="-119063" defTabSz="914400" eaLnBrk="0" hangingPunct="0">
              <a:lnSpc>
                <a:spcPct val="85000"/>
              </a:lnSpc>
              <a:spcAft>
                <a:spcPts val="300"/>
              </a:spcAft>
              <a:buFont typeface="Arial" pitchFamily="34" charset="0"/>
              <a:buChar char="•"/>
            </a:pPr>
            <a:r>
              <a:rPr lang="en-US" sz="900" dirty="0" smtClean="0">
                <a:latin typeface="+mn-lt"/>
              </a:rPr>
              <a:t>Compliance and Configuration Management</a:t>
            </a:r>
          </a:p>
          <a:p>
            <a:pPr marL="119063" lvl="1" indent="-119063" defTabSz="914400" eaLnBrk="0" hangingPunct="0">
              <a:lnSpc>
                <a:spcPct val="85000"/>
              </a:lnSpc>
              <a:spcAft>
                <a:spcPts val="300"/>
              </a:spcAft>
              <a:buFont typeface="Arial" pitchFamily="34" charset="0"/>
              <a:buChar char="•"/>
            </a:pPr>
            <a:r>
              <a:rPr lang="en-US" sz="900" dirty="0" smtClean="0">
                <a:latin typeface="+mn-lt"/>
              </a:rPr>
              <a:t>Contracting</a:t>
            </a:r>
          </a:p>
          <a:p>
            <a:pPr marL="119063" lvl="1" indent="-119063" defTabSz="914400" eaLnBrk="0" hangingPunct="0">
              <a:lnSpc>
                <a:spcPct val="85000"/>
              </a:lnSpc>
              <a:spcAft>
                <a:spcPts val="300"/>
              </a:spcAft>
              <a:buFont typeface="Arial" pitchFamily="34" charset="0"/>
              <a:buChar char="•"/>
            </a:pPr>
            <a:r>
              <a:rPr lang="en-US" sz="900" dirty="0" smtClean="0">
                <a:latin typeface="+mn-lt"/>
              </a:rPr>
              <a:t>Performance Management</a:t>
            </a:r>
          </a:p>
          <a:p>
            <a:pPr marL="119063" lvl="1" indent="-119063" defTabSz="914400" eaLnBrk="0" hangingPunct="0">
              <a:lnSpc>
                <a:spcPct val="85000"/>
              </a:lnSpc>
              <a:spcAft>
                <a:spcPts val="300"/>
              </a:spcAft>
              <a:buFont typeface="Arial" pitchFamily="34" charset="0"/>
              <a:buChar char="•"/>
            </a:pPr>
            <a:r>
              <a:rPr lang="en-US" sz="900" dirty="0" smtClean="0">
                <a:latin typeface="+mn-lt"/>
              </a:rPr>
              <a:t>Repository</a:t>
            </a:r>
          </a:p>
          <a:p>
            <a:pPr marL="119063" lvl="1" indent="-119063" defTabSz="914400" eaLnBrk="0" hangingPunct="0">
              <a:lnSpc>
                <a:spcPct val="85000"/>
              </a:lnSpc>
              <a:spcAft>
                <a:spcPts val="300"/>
              </a:spcAft>
              <a:buFont typeface="Arial" pitchFamily="34" charset="0"/>
              <a:buChar char="•"/>
            </a:pPr>
            <a:r>
              <a:rPr lang="en-US" sz="900" dirty="0" smtClean="0">
                <a:latin typeface="+mn-lt"/>
              </a:rPr>
              <a:t>Staffing </a:t>
            </a:r>
          </a:p>
          <a:p>
            <a:pPr marL="119063" lvl="1" indent="-119063" defTabSz="914400" eaLnBrk="0" hangingPunct="0">
              <a:lnSpc>
                <a:spcPct val="85000"/>
              </a:lnSpc>
              <a:spcAft>
                <a:spcPts val="300"/>
              </a:spcAft>
              <a:buFont typeface="Arial" pitchFamily="34" charset="0"/>
              <a:buChar char="•"/>
            </a:pPr>
            <a:r>
              <a:rPr lang="en-US" sz="900" dirty="0" smtClean="0">
                <a:latin typeface="+mn-lt"/>
              </a:rPr>
              <a:t>Training</a:t>
            </a:r>
            <a:endParaRPr lang="en-US" sz="900" dirty="0">
              <a:latin typeface="+mn-lt"/>
            </a:endParaRPr>
          </a:p>
        </p:txBody>
      </p:sp>
      <p:sp>
        <p:nvSpPr>
          <p:cNvPr id="44" name="Rectangle 43"/>
          <p:cNvSpPr/>
          <p:nvPr/>
        </p:nvSpPr>
        <p:spPr>
          <a:xfrm>
            <a:off x="5779253" y="2538858"/>
            <a:ext cx="2782963" cy="1188018"/>
          </a:xfrm>
          <a:prstGeom prst="rect">
            <a:avLst/>
          </a:prstGeom>
        </p:spPr>
        <p:txBody>
          <a:bodyPr wrap="square">
            <a:spAutoFit/>
          </a:bodyPr>
          <a:lstStyle/>
          <a:p>
            <a:pPr marL="119063" lvl="1" indent="-119063" defTabSz="914400" eaLnBrk="0" hangingPunct="0">
              <a:lnSpc>
                <a:spcPct val="85000"/>
              </a:lnSpc>
              <a:spcAft>
                <a:spcPts val="300"/>
              </a:spcAft>
              <a:buFont typeface="Arial" pitchFamily="34" charset="0"/>
              <a:buChar char="•"/>
            </a:pPr>
            <a:r>
              <a:rPr lang="en-US" sz="900" dirty="0" smtClean="0">
                <a:latin typeface="+mn-lt"/>
              </a:rPr>
              <a:t>Health </a:t>
            </a:r>
            <a:r>
              <a:rPr lang="en-US" sz="900" dirty="0">
                <a:latin typeface="+mn-lt"/>
              </a:rPr>
              <a:t>Segment </a:t>
            </a:r>
            <a:r>
              <a:rPr lang="en-US" sz="900" dirty="0" smtClean="0">
                <a:latin typeface="+mn-lt"/>
              </a:rPr>
              <a:t>Architecture (HSA) management</a:t>
            </a:r>
            <a:endParaRPr lang="en-US" sz="900" dirty="0">
              <a:latin typeface="+mn-lt"/>
            </a:endParaRPr>
          </a:p>
          <a:p>
            <a:pPr marL="119063" lvl="1" indent="-119063" defTabSz="914400" eaLnBrk="0" hangingPunct="0">
              <a:lnSpc>
                <a:spcPct val="85000"/>
              </a:lnSpc>
              <a:spcAft>
                <a:spcPts val="300"/>
              </a:spcAft>
              <a:buFont typeface="Arial" pitchFamily="34" charset="0"/>
              <a:buChar char="•"/>
            </a:pPr>
            <a:r>
              <a:rPr lang="en-US" sz="900" dirty="0" smtClean="0">
                <a:latin typeface="+mn-lt"/>
              </a:rPr>
              <a:t>Technical </a:t>
            </a:r>
            <a:r>
              <a:rPr lang="en-US" sz="900" dirty="0">
                <a:latin typeface="+mn-lt"/>
              </a:rPr>
              <a:t>leadership </a:t>
            </a:r>
            <a:r>
              <a:rPr lang="en-US" sz="900" dirty="0" smtClean="0">
                <a:latin typeface="+mn-lt"/>
              </a:rPr>
              <a:t>and </a:t>
            </a:r>
            <a:r>
              <a:rPr lang="en-US" sz="900" dirty="0">
                <a:latin typeface="+mn-lt"/>
              </a:rPr>
              <a:t>architectural </a:t>
            </a:r>
            <a:r>
              <a:rPr lang="en-US" sz="900" dirty="0" smtClean="0">
                <a:latin typeface="+mn-lt"/>
              </a:rPr>
              <a:t>development </a:t>
            </a:r>
            <a:r>
              <a:rPr lang="en-US" sz="900" dirty="0">
                <a:latin typeface="+mn-lt"/>
              </a:rPr>
              <a:t>oversight </a:t>
            </a:r>
            <a:endParaRPr lang="en-US" sz="900" dirty="0" smtClean="0">
              <a:latin typeface="+mn-lt"/>
            </a:endParaRPr>
          </a:p>
          <a:p>
            <a:pPr marL="119063" lvl="1" indent="-119063" defTabSz="914400" eaLnBrk="0" hangingPunct="0">
              <a:lnSpc>
                <a:spcPct val="85000"/>
              </a:lnSpc>
              <a:spcAft>
                <a:spcPts val="300"/>
              </a:spcAft>
              <a:buFont typeface="Arial" pitchFamily="34" charset="0"/>
              <a:buChar char="•"/>
            </a:pPr>
            <a:r>
              <a:rPr lang="en-US" sz="900" dirty="0">
                <a:latin typeface="+mn-lt"/>
              </a:rPr>
              <a:t>Business architecture frameworks and best practices consultation</a:t>
            </a:r>
          </a:p>
          <a:p>
            <a:pPr marL="119063" lvl="1" indent="-119063" defTabSz="914400" eaLnBrk="0" hangingPunct="0">
              <a:lnSpc>
                <a:spcPct val="85000"/>
              </a:lnSpc>
              <a:spcAft>
                <a:spcPts val="300"/>
              </a:spcAft>
              <a:buFont typeface="Arial" pitchFamily="34" charset="0"/>
              <a:buChar char="•"/>
            </a:pPr>
            <a:r>
              <a:rPr lang="en-US" sz="900" dirty="0" smtClean="0">
                <a:latin typeface="+mn-lt"/>
              </a:rPr>
              <a:t>FEA</a:t>
            </a:r>
            <a:r>
              <a:rPr lang="en-US" sz="900" dirty="0">
                <a:latin typeface="+mn-lt"/>
              </a:rPr>
              <a:t>, FHA, IT, and health care architectural </a:t>
            </a:r>
            <a:r>
              <a:rPr lang="en-US" sz="900" dirty="0" smtClean="0">
                <a:latin typeface="+mn-lt"/>
              </a:rPr>
              <a:t>compliance</a:t>
            </a:r>
          </a:p>
          <a:p>
            <a:pPr marL="119063" lvl="1" indent="-119063" defTabSz="914400" eaLnBrk="0" hangingPunct="0">
              <a:lnSpc>
                <a:spcPct val="85000"/>
              </a:lnSpc>
              <a:spcAft>
                <a:spcPts val="300"/>
              </a:spcAft>
              <a:buFont typeface="Arial" pitchFamily="34" charset="0"/>
              <a:buChar char="•"/>
            </a:pPr>
            <a:r>
              <a:rPr lang="en-US" sz="900" dirty="0">
                <a:latin typeface="+mn-lt"/>
              </a:rPr>
              <a:t>Federal S</a:t>
            </a:r>
            <a:r>
              <a:rPr lang="en-US" sz="900" dirty="0" smtClean="0">
                <a:latin typeface="+mn-lt"/>
              </a:rPr>
              <a:t>pace Outreach </a:t>
            </a:r>
            <a:r>
              <a:rPr lang="en-US" sz="900" dirty="0">
                <a:latin typeface="+mn-lt"/>
              </a:rPr>
              <a:t>and </a:t>
            </a:r>
            <a:r>
              <a:rPr lang="en-US" sz="900" dirty="0" smtClean="0">
                <a:latin typeface="+mn-lt"/>
              </a:rPr>
              <a:t>Interactions</a:t>
            </a:r>
            <a:endParaRPr lang="en-US" sz="900" dirty="0">
              <a:latin typeface="+mn-lt"/>
            </a:endParaRPr>
          </a:p>
        </p:txBody>
      </p:sp>
      <p:sp>
        <p:nvSpPr>
          <p:cNvPr id="2" name="Title 1"/>
          <p:cNvSpPr>
            <a:spLocks noGrp="1"/>
          </p:cNvSpPr>
          <p:nvPr>
            <p:ph type="title"/>
          </p:nvPr>
        </p:nvSpPr>
        <p:spPr/>
        <p:txBody>
          <a:bodyPr/>
          <a:lstStyle/>
          <a:p>
            <a:r>
              <a:rPr lang="en-US" dirty="0" smtClean="0"/>
              <a:t>BIA Overview </a:t>
            </a:r>
            <a:r>
              <a:rPr lang="en-US" dirty="0"/>
              <a:t>– BA Organization and Responsibility </a:t>
            </a:r>
            <a:r>
              <a:rPr lang="en-US" dirty="0" smtClean="0"/>
              <a:t>Chart</a:t>
            </a:r>
            <a:endParaRPr lang="en-US" dirty="0"/>
          </a:p>
        </p:txBody>
      </p:sp>
    </p:spTree>
    <p:extLst>
      <p:ext uri="{BB962C8B-B14F-4D97-AF65-F5344CB8AC3E}">
        <p14:creationId xmlns:p14="http://schemas.microsoft.com/office/powerpoint/2010/main" val="3200848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290637"/>
          </a:xfrm>
        </p:spPr>
        <p:txBody>
          <a:bodyPr anchor="ctr" anchorCtr="0"/>
          <a:lstStyle/>
          <a:p>
            <a:pPr algn="ctr"/>
            <a:r>
              <a:rPr lang="en-US" sz="2800" dirty="0" smtClean="0"/>
              <a:t>VHA Business Information Architecture</a:t>
            </a:r>
            <a:endParaRPr lang="en-US" sz="2800" dirty="0"/>
          </a:p>
        </p:txBody>
      </p:sp>
      <p:sp>
        <p:nvSpPr>
          <p:cNvPr id="3" name="Content Placeholder 2"/>
          <p:cNvSpPr>
            <a:spLocks noGrp="1"/>
          </p:cNvSpPr>
          <p:nvPr>
            <p:ph idx="1"/>
          </p:nvPr>
        </p:nvSpPr>
        <p:spPr>
          <a:xfrm>
            <a:off x="457200" y="1935650"/>
            <a:ext cx="8229600" cy="4312750"/>
          </a:xfrm>
        </p:spPr>
        <p:txBody>
          <a:bodyPr>
            <a:normAutofit lnSpcReduction="10000"/>
          </a:bodyPr>
          <a:lstStyle/>
          <a:p>
            <a:pPr marL="0" indent="0">
              <a:buNone/>
            </a:pPr>
            <a:r>
              <a:rPr lang="en-US" sz="2000" dirty="0" smtClean="0"/>
              <a:t>As part of VHA’s Business Architecture, the Business Information Architecture produces products intended to:</a:t>
            </a:r>
          </a:p>
          <a:p>
            <a:r>
              <a:rPr lang="en-US" dirty="0" smtClean="0"/>
              <a:t>Establish and maintain information models and metadata representing VHA business information requirements.</a:t>
            </a:r>
          </a:p>
          <a:p>
            <a:r>
              <a:rPr lang="en-US" dirty="0" smtClean="0"/>
              <a:t>Establish traceability from the information models to the other components of the business architecture (business process models and the VHA Business Function Framework)</a:t>
            </a:r>
          </a:p>
          <a:p>
            <a:r>
              <a:rPr lang="en-US" dirty="0" smtClean="0"/>
              <a:t>Provide opportunities to establish a “line of sight” from business information requirements to implemented information technology solutions by:</a:t>
            </a:r>
          </a:p>
          <a:p>
            <a:pPr lvl="1"/>
            <a:r>
              <a:rPr lang="en-US" dirty="0"/>
              <a:t>S</a:t>
            </a:r>
            <a:r>
              <a:rPr lang="en-US" dirty="0" smtClean="0"/>
              <a:t>haring BIA products with VA technical and interoperability communities</a:t>
            </a:r>
          </a:p>
          <a:p>
            <a:pPr lvl="1"/>
            <a:r>
              <a:rPr lang="en-US" dirty="0" smtClean="0"/>
              <a:t>Collaborating with those communities as opportunities are presented to ensure the business information needs as modeled are usable and understood.</a:t>
            </a:r>
          </a:p>
          <a:p>
            <a:pPr marL="0" indent="0">
              <a:buNone/>
            </a:pPr>
            <a:endParaRPr lang="en-US" strike="sngStrike" dirty="0" smtClean="0"/>
          </a:p>
          <a:p>
            <a:pPr marL="0" indent="0">
              <a:buNone/>
            </a:pPr>
            <a:r>
              <a:rPr lang="en-US" sz="2000" dirty="0" smtClean="0"/>
              <a:t>BA leadership ensures that BIA’s efforts are </a:t>
            </a:r>
            <a:r>
              <a:rPr lang="en-US" sz="2000" dirty="0"/>
              <a:t>driven by VHA/VA initiatives or work </a:t>
            </a:r>
            <a:r>
              <a:rPr lang="en-US" sz="2000" dirty="0" smtClean="0"/>
              <a:t>efforts.</a:t>
            </a:r>
            <a:endParaRPr lang="en-US" sz="2000" dirty="0"/>
          </a:p>
        </p:txBody>
      </p:sp>
      <p:sp>
        <p:nvSpPr>
          <p:cNvPr id="5" name="Slide Number Placeholder 4"/>
          <p:cNvSpPr>
            <a:spLocks noGrp="1"/>
          </p:cNvSpPr>
          <p:nvPr>
            <p:ph type="sldNum" sz="quarter" idx="11"/>
          </p:nvPr>
        </p:nvSpPr>
        <p:spPr/>
        <p:txBody>
          <a:bodyPr/>
          <a:lstStyle/>
          <a:p>
            <a:fld id="{1D6FAD8A-133E-492F-9127-E6576B8CF68B}" type="slidenum">
              <a:rPr lang="en-US" smtClean="0"/>
              <a:pPr/>
              <a:t>4</a:t>
            </a:fld>
            <a:endParaRPr lang="en-US" dirty="0"/>
          </a:p>
        </p:txBody>
      </p:sp>
    </p:spTree>
    <p:extLst>
      <p:ext uri="{BB962C8B-B14F-4D97-AF65-F5344CB8AC3E}">
        <p14:creationId xmlns:p14="http://schemas.microsoft.com/office/powerpoint/2010/main" val="532132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290637"/>
          </a:xfrm>
        </p:spPr>
        <p:txBody>
          <a:bodyPr anchor="ctr" anchorCtr="0"/>
          <a:lstStyle/>
          <a:p>
            <a:pPr algn="ctr"/>
            <a:r>
              <a:rPr lang="en-US" sz="2800" dirty="0" smtClean="0"/>
              <a:t>VHA Business Information Models</a:t>
            </a:r>
            <a:endParaRPr lang="en-US" sz="2800" dirty="0"/>
          </a:p>
        </p:txBody>
      </p:sp>
      <p:sp>
        <p:nvSpPr>
          <p:cNvPr id="3" name="Content Placeholder 2"/>
          <p:cNvSpPr>
            <a:spLocks noGrp="1"/>
          </p:cNvSpPr>
          <p:nvPr>
            <p:ph idx="1"/>
          </p:nvPr>
        </p:nvSpPr>
        <p:spPr>
          <a:xfrm>
            <a:off x="457200" y="1828800"/>
            <a:ext cx="8229600" cy="4419600"/>
          </a:xfrm>
        </p:spPr>
        <p:txBody>
          <a:bodyPr>
            <a:noAutofit/>
          </a:bodyPr>
          <a:lstStyle/>
          <a:p>
            <a:pPr marL="0" indent="0">
              <a:buNone/>
            </a:pPr>
            <a:r>
              <a:rPr lang="en-US" sz="1550" dirty="0" smtClean="0"/>
              <a:t>The main architecture product produced by BIA is the VHA Business Information Model (BIM), to include program/project specific views. The information models have the following characteristics:</a:t>
            </a:r>
          </a:p>
          <a:p>
            <a:r>
              <a:rPr lang="en-US" sz="1550" dirty="0" smtClean="0"/>
              <a:t>Content belongs to the business owners; Construct and principles belong to BA</a:t>
            </a:r>
          </a:p>
          <a:p>
            <a:r>
              <a:rPr lang="en-US" sz="1550" dirty="0" smtClean="0"/>
              <a:t>Business-oriented terms are used for information concepts</a:t>
            </a:r>
          </a:p>
          <a:p>
            <a:r>
              <a:rPr lang="en-US" sz="1550" dirty="0" smtClean="0"/>
              <a:t>Implementation independent (i.e., not bound to a programming language or implementation in a COTS versus GOTS or a service)</a:t>
            </a:r>
          </a:p>
          <a:p>
            <a:r>
              <a:rPr lang="en-US" sz="1550" dirty="0" smtClean="0"/>
              <a:t>Not specific to IT solution (i.e. would support paper forms/manual processes)</a:t>
            </a:r>
          </a:p>
          <a:p>
            <a:r>
              <a:rPr lang="en-US" sz="1550" dirty="0"/>
              <a:t>N</a:t>
            </a:r>
            <a:r>
              <a:rPr lang="en-US" sz="1550" dirty="0" smtClean="0"/>
              <a:t>ot bound to a domain-specific language (e.g., HL7, NIEM, etc.) or terminology (e.g., SNOMED CT, RxNorm, LOINC, etc.)</a:t>
            </a:r>
          </a:p>
          <a:p>
            <a:r>
              <a:rPr lang="en-US" sz="1550" dirty="0" smtClean="0"/>
              <a:t>Business content from healthcare information exchange standards (e.g., CCD/C-CDA, NCPDP, FHIR) are evaluated and integrated as part of individual work effort elaboration.</a:t>
            </a:r>
          </a:p>
          <a:p>
            <a:pPr marL="0" indent="0">
              <a:buNone/>
            </a:pPr>
            <a:endParaRPr lang="en-US" sz="1550" dirty="0" smtClean="0"/>
          </a:p>
          <a:p>
            <a:pPr marL="0" indent="0">
              <a:buNone/>
            </a:pPr>
            <a:r>
              <a:rPr lang="en-US" sz="1550" dirty="0" smtClean="0"/>
              <a:t>The VHA BIM includes classes, attributes, associations, enumerations, and (conceptual) datatypes as defined by the business owners/subject matter experts. It’s worthwhile to note that detailed </a:t>
            </a:r>
            <a:r>
              <a:rPr lang="en-US" sz="1550" dirty="0"/>
              <a:t>models of clinical information </a:t>
            </a:r>
            <a:r>
              <a:rPr lang="en-US" sz="1550" dirty="0" smtClean="0"/>
              <a:t>(e.g., blood pressure variables, electrocardiogram readings) are </a:t>
            </a:r>
            <a:r>
              <a:rPr lang="en-US" sz="1550" dirty="0"/>
              <a:t>not </a:t>
            </a:r>
            <a:r>
              <a:rPr lang="en-US" sz="1550" dirty="0" smtClean="0"/>
              <a:t>modeled in the BIM. Extensions/refinement for such work would be the role of the Standards and Terminology experts.</a:t>
            </a:r>
            <a:endParaRPr lang="en-US" sz="1550" dirty="0"/>
          </a:p>
        </p:txBody>
      </p:sp>
      <p:sp>
        <p:nvSpPr>
          <p:cNvPr id="5" name="Slide Number Placeholder 4"/>
          <p:cNvSpPr>
            <a:spLocks noGrp="1"/>
          </p:cNvSpPr>
          <p:nvPr>
            <p:ph type="sldNum" sz="quarter" idx="11"/>
          </p:nvPr>
        </p:nvSpPr>
        <p:spPr>
          <a:xfrm>
            <a:off x="457200" y="6356350"/>
            <a:ext cx="8382000" cy="365125"/>
          </a:xfrm>
        </p:spPr>
        <p:txBody>
          <a:bodyPr/>
          <a:lstStyle/>
          <a:p>
            <a:r>
              <a:rPr lang="en-US" dirty="0" smtClean="0"/>
              <a:t>5</a:t>
            </a:r>
            <a:endParaRPr lang="en-US" dirty="0"/>
          </a:p>
        </p:txBody>
      </p:sp>
    </p:spTree>
    <p:extLst>
      <p:ext uri="{BB962C8B-B14F-4D97-AF65-F5344CB8AC3E}">
        <p14:creationId xmlns:p14="http://schemas.microsoft.com/office/powerpoint/2010/main" val="3778434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Why use a VHA Business Information Model?</a:t>
            </a:r>
            <a:endParaRPr lang="en-US" sz="2800" dirty="0"/>
          </a:p>
        </p:txBody>
      </p:sp>
      <p:sp>
        <p:nvSpPr>
          <p:cNvPr id="3" name="Content Placeholder 2"/>
          <p:cNvSpPr>
            <a:spLocks noGrp="1"/>
          </p:cNvSpPr>
          <p:nvPr>
            <p:ph idx="1"/>
          </p:nvPr>
        </p:nvSpPr>
        <p:spPr/>
        <p:txBody>
          <a:bodyPr>
            <a:normAutofit/>
          </a:bodyPr>
          <a:lstStyle/>
          <a:p>
            <a:r>
              <a:rPr lang="en-US" dirty="0" smtClean="0"/>
              <a:t>Integration – Illustrates common and interdependent information concepts across health care capabilities thus reducing the risk of duplication and data errors, as well as enabling enterprise data service capabilities.</a:t>
            </a:r>
          </a:p>
          <a:p>
            <a:r>
              <a:rPr lang="en-US" dirty="0" smtClean="0"/>
              <a:t>Interoperability – A canonical, solution-independent representation of your information is necessary to effectively validate the ability to support the inward and outward exchange of data among disparate information systems using multiple standards (e.g., HL7 V2/V3 messaging, HL7 CDA/CCD, NCPDP, X12, etc.) </a:t>
            </a:r>
          </a:p>
          <a:p>
            <a:r>
              <a:rPr lang="en-US" dirty="0" smtClean="0"/>
              <a:t>Traceability – These information models are intended to provide a consolidated model of information explicitly or implicitly described in the process models and functional requirements. </a:t>
            </a:r>
          </a:p>
          <a:p>
            <a:r>
              <a:rPr lang="en-US" dirty="0" smtClean="0"/>
              <a:t>Strategic Acquisition or Development – Providing logical information models to vendors or internal development teams facilitate selecting or building solution responses that accounts for the information necessary to support the business requirements and processes across a myriad of interfaces.</a:t>
            </a:r>
            <a:endParaRPr lang="en-US" dirty="0"/>
          </a:p>
        </p:txBody>
      </p:sp>
      <p:sp>
        <p:nvSpPr>
          <p:cNvPr id="5" name="Slide Number Placeholder 4"/>
          <p:cNvSpPr>
            <a:spLocks noGrp="1"/>
          </p:cNvSpPr>
          <p:nvPr>
            <p:ph type="sldNum" sz="quarter" idx="11"/>
          </p:nvPr>
        </p:nvSpPr>
        <p:spPr/>
        <p:txBody>
          <a:bodyPr/>
          <a:lstStyle/>
          <a:p>
            <a:fld id="{1D6FAD8A-133E-492F-9127-E6576B8CF68B}" type="slidenum">
              <a:rPr lang="en-US" smtClean="0"/>
              <a:pPr/>
              <a:t>6</a:t>
            </a:fld>
            <a:endParaRPr lang="en-US" dirty="0"/>
          </a:p>
        </p:txBody>
      </p:sp>
    </p:spTree>
    <p:extLst>
      <p:ext uri="{BB962C8B-B14F-4D97-AF65-F5344CB8AC3E}">
        <p14:creationId xmlns:p14="http://schemas.microsoft.com/office/powerpoint/2010/main" val="1233948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290637"/>
          </a:xfrm>
        </p:spPr>
        <p:txBody>
          <a:bodyPr anchor="ctr" anchorCtr="0"/>
          <a:lstStyle/>
          <a:p>
            <a:pPr algn="ctr"/>
            <a:r>
              <a:rPr lang="en-US" sz="2800" dirty="0" smtClean="0"/>
              <a:t>VHA Business Information Model </a:t>
            </a:r>
            <a:br>
              <a:rPr lang="en-US" sz="2800" dirty="0" smtClean="0"/>
            </a:br>
            <a:r>
              <a:rPr lang="en-US" sz="2800" dirty="0" smtClean="0"/>
              <a:t>Methodology and Tooling</a:t>
            </a:r>
            <a:endParaRPr lang="en-US" sz="2800" dirty="0"/>
          </a:p>
        </p:txBody>
      </p:sp>
      <p:sp>
        <p:nvSpPr>
          <p:cNvPr id="3" name="Content Placeholder 2"/>
          <p:cNvSpPr>
            <a:spLocks noGrp="1"/>
          </p:cNvSpPr>
          <p:nvPr>
            <p:ph idx="1"/>
          </p:nvPr>
        </p:nvSpPr>
        <p:spPr/>
        <p:txBody>
          <a:bodyPr>
            <a:normAutofit lnSpcReduction="10000"/>
          </a:bodyPr>
          <a:lstStyle/>
          <a:p>
            <a:r>
              <a:rPr lang="en-US" dirty="0" smtClean="0"/>
              <a:t>BIA uses </a:t>
            </a:r>
            <a:r>
              <a:rPr lang="en-US" dirty="0"/>
              <a:t>the Unified Modeling Language (UML) as our standard notation for information modeling.</a:t>
            </a:r>
          </a:p>
          <a:p>
            <a:pPr lvl="1"/>
            <a:r>
              <a:rPr lang="en-US" dirty="0" smtClean="0"/>
              <a:t>Well</a:t>
            </a:r>
            <a:r>
              <a:rPr lang="en-US" dirty="0">
                <a:solidFill>
                  <a:srgbClr val="FF0000"/>
                </a:solidFill>
              </a:rPr>
              <a:t> </a:t>
            </a:r>
            <a:r>
              <a:rPr lang="en-US" dirty="0" smtClean="0"/>
              <a:t>supported </a:t>
            </a:r>
            <a:r>
              <a:rPr lang="en-US" dirty="0"/>
              <a:t>industry standard</a:t>
            </a:r>
          </a:p>
          <a:p>
            <a:pPr lvl="1"/>
            <a:r>
              <a:rPr lang="en-US" dirty="0"/>
              <a:t>Solution-independent (i.e. it can be used to implement disparate solution approaches)</a:t>
            </a:r>
          </a:p>
          <a:p>
            <a:pPr lvl="1"/>
            <a:r>
              <a:rPr lang="en-US" dirty="0"/>
              <a:t>Supports model-driven architecture (i.e. modeling </a:t>
            </a:r>
            <a:r>
              <a:rPr lang="en-US" dirty="0" smtClean="0"/>
              <a:t>products </a:t>
            </a:r>
            <a:r>
              <a:rPr lang="en-US" dirty="0"/>
              <a:t>can be </a:t>
            </a:r>
            <a:r>
              <a:rPr lang="en-US" dirty="0" smtClean="0"/>
              <a:t>reused and </a:t>
            </a:r>
            <a:r>
              <a:rPr lang="en-US" dirty="0"/>
              <a:t>refined to derive implementable specifications or </a:t>
            </a:r>
            <a:r>
              <a:rPr lang="en-US" dirty="0" smtClean="0"/>
              <a:t>code)</a:t>
            </a:r>
          </a:p>
          <a:p>
            <a:pPr lvl="1"/>
            <a:r>
              <a:rPr lang="en-US" dirty="0"/>
              <a:t>M</a:t>
            </a:r>
            <a:r>
              <a:rPr lang="en-US" dirty="0" smtClean="0"/>
              <a:t>odels are created in </a:t>
            </a:r>
            <a:r>
              <a:rPr lang="en-US" dirty="0"/>
              <a:t>Rational Software </a:t>
            </a:r>
            <a:r>
              <a:rPr lang="en-US" dirty="0" smtClean="0"/>
              <a:t>Architect and </a:t>
            </a:r>
            <a:r>
              <a:rPr lang="en-US" dirty="0"/>
              <a:t>version controlled using Rational Team Concert </a:t>
            </a:r>
            <a:endParaRPr lang="en-US" dirty="0" smtClean="0"/>
          </a:p>
          <a:p>
            <a:r>
              <a:rPr lang="en-US" dirty="0" smtClean="0"/>
              <a:t>The VHA BIM is visually represented through different diagrams that expose various amounts of content </a:t>
            </a:r>
          </a:p>
          <a:p>
            <a:r>
              <a:rPr lang="en-US" dirty="0" smtClean="0"/>
              <a:t>The VHA BIM is incrementally </a:t>
            </a:r>
            <a:r>
              <a:rPr lang="en-US" dirty="0"/>
              <a:t>built </a:t>
            </a:r>
            <a:r>
              <a:rPr lang="en-US" dirty="0" smtClean="0"/>
              <a:t>through VHA/VA initiatives and work efforts </a:t>
            </a:r>
            <a:r>
              <a:rPr lang="en-US" dirty="0"/>
              <a:t>(e.g., Lab, Orders, Pharmacy</a:t>
            </a:r>
            <a:r>
              <a:rPr lang="en-US" dirty="0" smtClean="0"/>
              <a:t>).</a:t>
            </a:r>
          </a:p>
          <a:p>
            <a:r>
              <a:rPr lang="en-US" dirty="0" smtClean="0"/>
              <a:t>The VHA BIM utilizes the Federal Health Information Model (FHIM) and other health information standards as a reference for class and attribute names and definitions where the information requirements intersect.</a:t>
            </a:r>
          </a:p>
        </p:txBody>
      </p:sp>
      <p:sp>
        <p:nvSpPr>
          <p:cNvPr id="5" name="Slide Number Placeholder 4"/>
          <p:cNvSpPr>
            <a:spLocks noGrp="1"/>
          </p:cNvSpPr>
          <p:nvPr>
            <p:ph type="sldNum" sz="quarter" idx="11"/>
          </p:nvPr>
        </p:nvSpPr>
        <p:spPr/>
        <p:txBody>
          <a:bodyPr/>
          <a:lstStyle/>
          <a:p>
            <a:fld id="{D8BCDABB-A50F-4FEA-A2B2-15DCD16AB760}" type="slidenum">
              <a:rPr lang="en-US" smtClean="0"/>
              <a:pPr/>
              <a:t>7</a:t>
            </a:fld>
            <a:endParaRPr lang="en-US" dirty="0"/>
          </a:p>
        </p:txBody>
      </p:sp>
    </p:spTree>
    <p:extLst>
      <p:ext uri="{BB962C8B-B14F-4D97-AF65-F5344CB8AC3E}">
        <p14:creationId xmlns:p14="http://schemas.microsoft.com/office/powerpoint/2010/main" val="620431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31250" cy="1447800"/>
          </a:xfrm>
        </p:spPr>
        <p:txBody>
          <a:bodyPr anchor="ctr" anchorCtr="0"/>
          <a:lstStyle/>
          <a:p>
            <a:pPr algn="ctr"/>
            <a:r>
              <a:rPr lang="en-US" sz="2800" dirty="0" smtClean="0">
                <a:ea typeface="MS PGothic" pitchFamily="34" charset="-128"/>
              </a:rPr>
              <a:t>VHA Business Information Modeling Influences  </a:t>
            </a:r>
            <a:br>
              <a:rPr lang="en-US" sz="2800" dirty="0" smtClean="0">
                <a:ea typeface="MS PGothic" pitchFamily="34" charset="-128"/>
              </a:rPr>
            </a:br>
            <a:endParaRPr lang="en-US" sz="1400" dirty="0">
              <a:solidFill>
                <a:srgbClr val="FF0000"/>
              </a:solidFill>
            </a:endParaRPr>
          </a:p>
        </p:txBody>
      </p:sp>
      <p:sp>
        <p:nvSpPr>
          <p:cNvPr id="5" name="Slide Number Placeholder 4"/>
          <p:cNvSpPr>
            <a:spLocks noGrp="1"/>
          </p:cNvSpPr>
          <p:nvPr>
            <p:ph type="sldNum" sz="quarter" idx="11"/>
          </p:nvPr>
        </p:nvSpPr>
        <p:spPr/>
        <p:txBody>
          <a:bodyPr/>
          <a:lstStyle/>
          <a:p>
            <a:pPr>
              <a:defRPr/>
            </a:pPr>
            <a:fld id="{1D6FAD8A-133E-492F-9127-E6576B8CF68B}" type="slidenum">
              <a:rPr lang="en-US" smtClean="0"/>
              <a:pPr>
                <a:defRPr/>
              </a:pPr>
              <a:t>8</a:t>
            </a:fld>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9142" y="1949710"/>
            <a:ext cx="8085715" cy="4161905"/>
          </a:xfrm>
        </p:spPr>
      </p:pic>
    </p:spTree>
    <p:extLst>
      <p:ext uri="{BB962C8B-B14F-4D97-AF65-F5344CB8AC3E}">
        <p14:creationId xmlns:p14="http://schemas.microsoft.com/office/powerpoint/2010/main" val="2342926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31250" cy="1447800"/>
          </a:xfrm>
        </p:spPr>
        <p:txBody>
          <a:bodyPr anchor="ctr" anchorCtr="0"/>
          <a:lstStyle/>
          <a:p>
            <a:pPr algn="ctr"/>
            <a:r>
              <a:rPr lang="en-US" sz="2800" dirty="0" smtClean="0">
                <a:ea typeface="MS PGothic" pitchFamily="34" charset="-128"/>
              </a:rPr>
              <a:t>VHA Business Information Modeling Influences</a:t>
            </a:r>
            <a:br>
              <a:rPr lang="en-US" sz="2800" dirty="0" smtClean="0">
                <a:ea typeface="MS PGothic" pitchFamily="34" charset="-128"/>
              </a:rPr>
            </a:br>
            <a:r>
              <a:rPr lang="en-US" sz="2800" dirty="0" smtClean="0">
                <a:ea typeface="MS PGothic" pitchFamily="34" charset="-128"/>
              </a:rPr>
              <a:t>How is the FHIM leveraged  </a:t>
            </a:r>
            <a:br>
              <a:rPr lang="en-US" sz="2800" dirty="0" smtClean="0">
                <a:ea typeface="MS PGothic" pitchFamily="34" charset="-128"/>
              </a:rPr>
            </a:br>
            <a:endParaRPr lang="en-US" sz="1400" dirty="0">
              <a:solidFill>
                <a:srgbClr val="FF0000"/>
              </a:solidFill>
            </a:endParaRPr>
          </a:p>
        </p:txBody>
      </p:sp>
      <p:sp>
        <p:nvSpPr>
          <p:cNvPr id="5" name="Slide Number Placeholder 4"/>
          <p:cNvSpPr>
            <a:spLocks noGrp="1"/>
          </p:cNvSpPr>
          <p:nvPr>
            <p:ph type="sldNum" sz="quarter" idx="11"/>
          </p:nvPr>
        </p:nvSpPr>
        <p:spPr/>
        <p:txBody>
          <a:bodyPr/>
          <a:lstStyle/>
          <a:p>
            <a:pPr>
              <a:defRPr/>
            </a:pPr>
            <a:fld id="{1D6FAD8A-133E-492F-9127-E6576B8CF68B}" type="slidenum">
              <a:rPr lang="en-US" smtClean="0"/>
              <a:pPr>
                <a:defRPr/>
              </a:pPr>
              <a:t>9</a:t>
            </a:fld>
            <a:endParaRPr lang="en-US" dirty="0"/>
          </a:p>
        </p:txBody>
      </p:sp>
      <p:sp>
        <p:nvSpPr>
          <p:cNvPr id="3" name="TextBox 2"/>
          <p:cNvSpPr txBox="1"/>
          <p:nvPr/>
        </p:nvSpPr>
        <p:spPr>
          <a:xfrm>
            <a:off x="381000" y="5217695"/>
            <a:ext cx="8610599" cy="1200329"/>
          </a:xfrm>
          <a:prstGeom prst="rect">
            <a:avLst/>
          </a:prstGeom>
          <a:noFill/>
        </p:spPr>
        <p:txBody>
          <a:bodyPr wrap="square" rtlCol="0">
            <a:spAutoFit/>
          </a:bodyPr>
          <a:lstStyle/>
          <a:p>
            <a:r>
              <a:rPr lang="en-US" dirty="0" smtClean="0"/>
              <a:t>If the Information Domain under consideration has already been modeled in the FHIM, BIA evaluates the FHIM content for potential matches to VHA information classes.  In the above example VHA carefully considered the FHIM Privacy Domain as part of its Security and Privacy work that was performed as part of its </a:t>
            </a:r>
            <a:r>
              <a:rPr lang="en-US" dirty="0" err="1" smtClean="0"/>
              <a:t>iEHR</a:t>
            </a:r>
            <a:r>
              <a:rPr lang="en-US" dirty="0" smtClean="0"/>
              <a:t> requirements.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68" y="1981200"/>
            <a:ext cx="4097406" cy="3124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Content Placeholder 6"/>
          <p:cNvSpPr>
            <a:spLocks noGrp="1"/>
          </p:cNvSpPr>
          <p:nvPr>
            <p:ph idx="1"/>
          </p:nvPr>
        </p:nvSpPr>
        <p:spPr>
          <a:xfrm>
            <a:off x="1295400" y="1617454"/>
            <a:ext cx="2876909" cy="457200"/>
          </a:xfrm>
        </p:spPr>
        <p:txBody>
          <a:bodyPr/>
          <a:lstStyle/>
          <a:p>
            <a:pPr marL="0" indent="0">
              <a:buNone/>
            </a:pPr>
            <a:r>
              <a:rPr lang="en-US" dirty="0" smtClean="0"/>
              <a:t>FHIM Privacy Domain</a:t>
            </a: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4724" y="2019300"/>
            <a:ext cx="3940676" cy="304799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Content Placeholder 6"/>
          <p:cNvSpPr txBox="1">
            <a:spLocks/>
          </p:cNvSpPr>
          <p:nvPr/>
        </p:nvSpPr>
        <p:spPr bwMode="auto">
          <a:xfrm>
            <a:off x="5257799" y="1617454"/>
            <a:ext cx="345487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kern="1200">
                <a:solidFill>
                  <a:schemeClr val="tx1"/>
                </a:solidFill>
                <a:latin typeface="+mn-lt"/>
                <a:ea typeface="ＭＳ Ｐゴシック" pitchFamily="34" charset="-128"/>
                <a:cs typeface="Georgia"/>
              </a:defRPr>
            </a:lvl1pPr>
            <a:lvl2pPr marL="742950" indent="-285750" algn="l" defTabSz="457200" rtl="0" eaLnBrk="1" fontAlgn="base" hangingPunct="1">
              <a:spcBef>
                <a:spcPct val="20000"/>
              </a:spcBef>
              <a:spcAft>
                <a:spcPct val="0"/>
              </a:spcAft>
              <a:buFont typeface="Arial" charset="0"/>
              <a:buChar char="–"/>
              <a:defRPr sz="1600" kern="1200">
                <a:solidFill>
                  <a:schemeClr val="tx1"/>
                </a:solidFill>
                <a:latin typeface="+mn-lt"/>
                <a:ea typeface="Georgia" charset="0"/>
                <a:cs typeface="Georgia"/>
              </a:defRPr>
            </a:lvl2pPr>
            <a:lvl3pPr marL="1143000" indent="-228600" algn="l" defTabSz="457200" rtl="0" eaLnBrk="1" fontAlgn="base" hangingPunct="1">
              <a:spcBef>
                <a:spcPct val="20000"/>
              </a:spcBef>
              <a:spcAft>
                <a:spcPct val="0"/>
              </a:spcAft>
              <a:buFont typeface="Arial" charset="0"/>
              <a:buChar char="•"/>
              <a:defRPr sz="1400" kern="1200">
                <a:solidFill>
                  <a:schemeClr val="tx1"/>
                </a:solidFill>
                <a:latin typeface="+mn-lt"/>
                <a:ea typeface="Georgia" charset="0"/>
                <a:cs typeface="Georgia"/>
              </a:defRPr>
            </a:lvl3pPr>
            <a:lvl4pPr marL="1600200" indent="-228600" algn="l" defTabSz="457200" rtl="0" eaLnBrk="1" fontAlgn="base" hangingPunct="1">
              <a:spcBef>
                <a:spcPct val="20000"/>
              </a:spcBef>
              <a:spcAft>
                <a:spcPct val="0"/>
              </a:spcAft>
              <a:buFont typeface="Arial" charset="0"/>
              <a:buChar char="–"/>
              <a:defRPr sz="1200" kern="1200">
                <a:solidFill>
                  <a:schemeClr val="tx1"/>
                </a:solidFill>
                <a:latin typeface="+mn-lt"/>
                <a:ea typeface="Georgia" charset="0"/>
                <a:cs typeface="Georgia"/>
              </a:defRPr>
            </a:lvl4pPr>
            <a:lvl5pPr marL="2057400" indent="-228600" algn="l" defTabSz="457200" rtl="0" eaLnBrk="1" fontAlgn="base" hangingPunct="1">
              <a:spcBef>
                <a:spcPct val="20000"/>
              </a:spcBef>
              <a:spcAft>
                <a:spcPct val="0"/>
              </a:spcAft>
              <a:buFont typeface="Arial" charset="0"/>
              <a:buChar char="»"/>
              <a:defRPr sz="1200" kern="1200">
                <a:solidFill>
                  <a:schemeClr val="tx1"/>
                </a:solidFill>
                <a:latin typeface="Georgia"/>
                <a:ea typeface="Georgia"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dirty="0" smtClean="0"/>
              <a:t>VHA Security and Privacy Domain</a:t>
            </a:r>
            <a:endParaRPr lang="en-US" dirty="0"/>
          </a:p>
        </p:txBody>
      </p:sp>
      <p:cxnSp>
        <p:nvCxnSpPr>
          <p:cNvPr id="9" name="Straight Arrow Connector 8"/>
          <p:cNvCxnSpPr/>
          <p:nvPr/>
        </p:nvCxnSpPr>
        <p:spPr>
          <a:xfrm>
            <a:off x="2438400" y="2760454"/>
            <a:ext cx="3886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3581400" y="3886200"/>
            <a:ext cx="1676399"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7141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BA_default">
  <a:themeElements>
    <a:clrScheme name="Custom 5">
      <a:dk1>
        <a:sysClr val="windowText" lastClr="000000"/>
      </a:dk1>
      <a:lt1>
        <a:sysClr val="window" lastClr="FFFFFF"/>
      </a:lt1>
      <a:dk2>
        <a:srgbClr val="FFFFFE"/>
      </a:dk2>
      <a:lt2>
        <a:srgbClr val="FFFFFE"/>
      </a:lt2>
      <a:accent1>
        <a:srgbClr val="0083BE"/>
      </a:accent1>
      <a:accent2>
        <a:srgbClr val="78BE20"/>
      </a:accent2>
      <a:accent3>
        <a:srgbClr val="C4262E"/>
      </a:accent3>
      <a:accent4>
        <a:srgbClr val="FF7F32"/>
      </a:accent4>
      <a:accent5>
        <a:srgbClr val="F3CF45"/>
      </a:accent5>
      <a:accent6>
        <a:srgbClr val="FFFFF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M Standard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PT_VHA_Template">
  <a:themeElements>
    <a:clrScheme name="Custom 5">
      <a:dk1>
        <a:sysClr val="windowText" lastClr="000000"/>
      </a:dk1>
      <a:lt1>
        <a:sysClr val="window" lastClr="FFFFFF"/>
      </a:lt1>
      <a:dk2>
        <a:srgbClr val="FFFFFE"/>
      </a:dk2>
      <a:lt2>
        <a:srgbClr val="FFFFFE"/>
      </a:lt2>
      <a:accent1>
        <a:srgbClr val="0083BE"/>
      </a:accent1>
      <a:accent2>
        <a:srgbClr val="78BE20"/>
      </a:accent2>
      <a:accent3>
        <a:srgbClr val="C4262E"/>
      </a:accent3>
      <a:accent4>
        <a:srgbClr val="FF7F32"/>
      </a:accent4>
      <a:accent5>
        <a:srgbClr val="F3CF45"/>
      </a:accent5>
      <a:accent6>
        <a:srgbClr val="FFFFF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0 xmlns="A80510C2-E525-4E30-8FEA-D4227DDFCA7B">2015-05-20T04:00:00+00:00</Version0>
    <TemplateUrl xmlns="http://schemas.microsoft.com/sharepoint/v3" xsi:nil="true"/>
    <_SourceUrl xmlns="http://schemas.microsoft.com/sharepoint/v3" xsi:nil="true"/>
    <Author0 xmlns="A80510C2-E525-4E30-8FEA-D4227DDFCA7B">BIA</Author0>
    <xd_ProgID xmlns="http://schemas.microsoft.com/sharepoint/v3" xsi:nil="true"/>
    <Order xmlns="http://schemas.microsoft.com/sharepoint/v3" xsi:nil="true"/>
    <_SharedFileIndex xmlns="http://schemas.microsoft.com/sharepoint/v3" xsi:nil="true"/>
    <MetaInfo xmlns="http://schemas.microsoft.com/sharepoint/v3" xsi:nil="true"/>
    <ContentTypeId xmlns="http://schemas.microsoft.com/sharepoint/v3">0x010100E71421D4A5AD384991D5350D1371FA7F</ContentTypeI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1421D4A5AD384991D5350D1371FA7F" ma:contentTypeVersion="0" ma:contentTypeDescription="Create a new document." ma:contentTypeScope="" ma:versionID="6c7fc042a6f33553bbbac5ace3c97e2e">
  <xsd:schema xmlns:xsd="http://www.w3.org/2001/XMLSchema" xmlns:xs="http://www.w3.org/2001/XMLSchema" xmlns:p="http://schemas.microsoft.com/office/2006/metadata/properties" xmlns:ns1="http://schemas.microsoft.com/sharepoint/v3" xmlns:ns2="A80510C2-E525-4E30-8FEA-D4227DDFCA7B" targetNamespace="http://schemas.microsoft.com/office/2006/metadata/properties" ma:root="true" ma:fieldsID="d78fde52818908723e11af919571d8e3" ns1:_="" ns2:_="">
    <xsd:import namespace="http://schemas.microsoft.com/sharepoint/v3"/>
    <xsd:import namespace="A80510C2-E525-4E30-8FEA-D4227DDFCA7B"/>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2:Version0" minOccurs="0"/>
                <xsd:element ref="ns2:Author0"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11" nillable="true" ma:displayName="Content Type ID" ma:hidden="true" ma:internalName="ContentTypeId" ma:readOnly="true">
      <xsd:simpleType>
        <xsd:restriction base="dms:Unknown"/>
      </xsd:simpleType>
    </xsd:element>
    <xsd:element name="TemplateUrl" ma:index="12" nillable="true" ma:displayName="Template Link" ma:hidden="true" ma:internalName="TemplateUrl">
      <xsd:simpleType>
        <xsd:restriction base="dms:Text"/>
      </xsd:simpleType>
    </xsd:element>
    <xsd:element name="xd_ProgID" ma:index="13" nillable="true" ma:displayName="HTML File Link" ma:hidden="true" ma:internalName="xd_ProgID">
      <xsd:simpleType>
        <xsd:restriction base="dms:Text"/>
      </xsd:simpleType>
    </xsd:element>
    <xsd:element name="xd_Signature" ma:index="14" nillable="true" ma:displayName="Is Signed" ma:hidden="true" ma:internalName="xd_Signature" ma:readOnly="true">
      <xsd:simpleType>
        <xsd:restriction base="dms:Boolean"/>
      </xsd:simple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20"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1" nillable="true" ma:displayName="Has Copy Destinations" ma:hidden="true" ma:internalName="_HasCopyDestinations" ma:readOnly="true">
      <xsd:simpleType>
        <xsd:restriction base="dms:Boolean"/>
      </xsd:simpleType>
    </xsd:element>
    <xsd:element name="_CopySource" ma:index="22" nillable="true" ma:displayName="Copy Source" ma:internalName="_CopySource" ma:readOnly="true">
      <xsd:simpleType>
        <xsd:restriction base="dms:Text"/>
      </xsd:simpleType>
    </xsd:element>
    <xsd:element name="_ModerationStatus" ma:index="23" nillable="true" ma:displayName="Approval Status" ma:default="0" ma:hidden="true" ma:internalName="_ModerationStatus" ma:readOnly="true">
      <xsd:simpleType>
        <xsd:restriction base="dms:Unknown"/>
      </xsd:simpleType>
    </xsd:element>
    <xsd:element name="FileRef" ma:index="24" nillable="true" ma:displayName="URL Path" ma:hidden="true" ma:list="Docs" ma:internalName="FileRef" ma:readOnly="true" ma:showField="FullUrl">
      <xsd:simpleType>
        <xsd:restriction base="dms:Lookup"/>
      </xsd:simpleType>
    </xsd:element>
    <xsd:element name="FileDirRef" ma:index="25" nillable="true" ma:displayName="Path" ma:hidden="true" ma:list="Docs" ma:internalName="FileDirRef" ma:readOnly="true" ma:showField="DirName">
      <xsd:simpleType>
        <xsd:restriction base="dms:Lookup"/>
      </xsd:simpleType>
    </xsd:element>
    <xsd:element name="Last_x0020_Modified" ma:index="26" nillable="true" ma:displayName="Modified" ma:format="TRUE" ma:hidden="true" ma:list="Docs" ma:internalName="Last_x0020_Modified" ma:readOnly="true" ma:showField="TimeLastModified">
      <xsd:simpleType>
        <xsd:restriction base="dms:Lookup"/>
      </xsd:simpleType>
    </xsd:element>
    <xsd:element name="Created_x0020_Date" ma:index="27" nillable="true" ma:displayName="Created" ma:format="TRUE" ma:hidden="true" ma:list="Docs" ma:internalName="Created_x0020_Date" ma:readOnly="true" ma:showField="TimeCreated">
      <xsd:simpleType>
        <xsd:restriction base="dms:Lookup"/>
      </xsd:simpleType>
    </xsd:element>
    <xsd:element name="File_x0020_Size" ma:index="28" nillable="true" ma:displayName="File Size" ma:format="TRUE" ma:hidden="true" ma:list="Docs" ma:internalName="File_x0020_Size" ma:readOnly="true" ma:showField="SizeInKB">
      <xsd:simpleType>
        <xsd:restriction base="dms:Lookup"/>
      </xsd:simpleType>
    </xsd:element>
    <xsd:element name="FSObjType" ma:index="29" nillable="true" ma:displayName="Item Type" ma:hidden="true" ma:list="Docs" ma:internalName="FSObjType" ma:readOnly="true" ma:showField="FSType">
      <xsd:simpleType>
        <xsd:restriction base="dms:Lookup"/>
      </xsd:simpleType>
    </xsd:element>
    <xsd:element name="CheckedOutUserId" ma:index="31" nillable="true" ma:displayName="ID of the User who has the item Checked Out" ma:hidden="true" ma:list="Docs" ma:internalName="CheckedOutUserId" ma:readOnly="true" ma:showField="CheckoutUserId">
      <xsd:simpleType>
        <xsd:restriction base="dms:Lookup"/>
      </xsd:simpleType>
    </xsd:element>
    <xsd:element name="IsCheckedoutToLocal" ma:index="32" nillable="true" ma:displayName="Is Checked out to local" ma:hidden="true" ma:list="Docs" ma:internalName="IsCheckedoutToLocal" ma:readOnly="true" ma:showField="IsCheckoutToLocal">
      <xsd:simpleType>
        <xsd:restriction base="dms:Lookup"/>
      </xsd:simpleType>
    </xsd:element>
    <xsd:element name="CheckoutUser" ma:index="33"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4" nillable="true" ma:displayName="Unique Id" ma:hidden="true" ma:list="Docs" ma:internalName="UniqueId" ma:readOnly="true" ma:showField="Unique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0" nillable="true" ma:displayName="Property Bag" ma:hidden="true" ma:list="Docs" ma:internalName="MetaInfo" ma:showField="MetaInfo">
      <xsd:simpleType>
        <xsd:restriction base="dms:Lookup"/>
      </xsd:simpleType>
    </xsd:element>
    <xsd:element name="_Level" ma:index="51" nillable="true" ma:displayName="Level" ma:hidden="true" ma:internalName="_Level" ma:readOnly="true">
      <xsd:simpleType>
        <xsd:restriction base="dms:Unknown"/>
      </xsd:simpleType>
    </xsd:element>
    <xsd:element name="_IsCurrentVersion" ma:index="52" nillable="true" ma:displayName="Is Current Version" ma:hidden="true" ma:internalName="_IsCurrentVersion" ma:readOnly="true">
      <xsd:simpleType>
        <xsd:restriction base="dms:Boolean"/>
      </xsd:simpleType>
    </xsd:element>
    <xsd:element name="owshiddenversion" ma:index="56" nillable="true" ma:displayName="owshiddenversion" ma:hidden="true" ma:internalName="owshiddenversion" ma:readOnly="true">
      <xsd:simpleType>
        <xsd:restriction base="dms:Unknown"/>
      </xsd:simpleType>
    </xsd:element>
    <xsd:element name="_UIVersion" ma:index="57" nillable="true" ma:displayName="UI Version" ma:hidden="true" ma:internalName="_UIVersion" ma:readOnly="true">
      <xsd:simpleType>
        <xsd:restriction base="dms:Unknown"/>
      </xsd:simpleType>
    </xsd:element>
    <xsd:element name="_UIVersionString" ma:index="58" nillable="true" ma:displayName="Version" ma:internalName="_UIVersionString" ma:readOnly="true">
      <xsd:simpleType>
        <xsd:restriction base="dms:Text"/>
      </xsd:simpleType>
    </xsd:element>
    <xsd:element name="InstanceID" ma:index="59" nillable="true" ma:displayName="Instance ID" ma:hidden="true" ma:internalName="InstanceID" ma:readOnly="true">
      <xsd:simpleType>
        <xsd:restriction base="dms:Unknown"/>
      </xsd:simpleType>
    </xsd:element>
    <xsd:element name="Order" ma:index="60" nillable="true" ma:displayName="Order" ma:hidden="true" ma:internalName="Order">
      <xsd:simpleType>
        <xsd:restriction base="dms:Number"/>
      </xsd:simpleType>
    </xsd:element>
    <xsd:element name="GUID" ma:index="61" nillable="true" ma:displayName="GUID" ma:hidden="true" ma:internalName="GUID" ma:readOnly="true">
      <xsd:simpleType>
        <xsd:restriction base="dms:Unknown"/>
      </xsd:simpleType>
    </xsd:element>
    <xsd:element name="WorkflowVersion" ma:index="62" nillable="true" ma:displayName="Workflow Version" ma:hidden="true" ma:internalName="WorkflowVersion" ma:readOnly="true">
      <xsd:simpleType>
        <xsd:restriction base="dms:Unknown"/>
      </xsd:simpleType>
    </xsd:element>
    <xsd:element name="WorkflowInstanceID" ma:index="63" nillable="true" ma:displayName="Workflow Instance ID" ma:hidden="true" ma:internalName="WorkflowInstanceID" ma:readOnly="true">
      <xsd:simpleType>
        <xsd:restriction base="dms:Unknown"/>
      </xsd:simpleType>
    </xsd:element>
    <xsd:element name="ParentVersionString" ma:index="64" nillable="true" ma:displayName="Source Version (Converted Document)" ma:hidden="true" ma:list="Docs" ma:internalName="ParentVersionString" ma:readOnly="true" ma:showField="ParentVersionString">
      <xsd:simpleType>
        <xsd:restriction base="dms:Lookup"/>
      </xsd:simpleType>
    </xsd:element>
    <xsd:element name="ParentLeafName" ma:index="65" nillable="true" ma:displayName="Source Name (Converted Document)" ma:hidden="true" ma:list="Docs" ma:internalName="ParentLeafName" ma:readOnly="true" ma:showField="ParentLeafName">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A80510C2-E525-4E30-8FEA-D4227DDFCA7B" elementFormDefault="qualified">
    <xsd:import namespace="http://schemas.microsoft.com/office/2006/documentManagement/types"/>
    <xsd:import namespace="http://schemas.microsoft.com/office/infopath/2007/PartnerControls"/>
    <xsd:element name="Version0" ma:index="9" nillable="true" ma:displayName="Version Date" ma:default="[today]" ma:format="DateOnly" ma:internalName="Version0">
      <xsd:simpleType>
        <xsd:restriction base="dms:DateTime"/>
      </xsd:simpleType>
    </xsd:element>
    <xsd:element name="Author0" ma:index="10" nillable="true" ma:displayName="Author" ma:default="BIA" ma:internalName="Author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A49EF7-8B17-4822-8EBD-DBA8309286B5}">
  <ds:schemaRefs>
    <ds:schemaRef ds:uri="http://schemas.microsoft.com/sharepoint/v3"/>
    <ds:schemaRef ds:uri="http://schemas.microsoft.com/office/2006/documentManagement/types"/>
    <ds:schemaRef ds:uri="http://purl.org/dc/dcmitype/"/>
    <ds:schemaRef ds:uri="http://purl.org/dc/elements/1.1/"/>
    <ds:schemaRef ds:uri="http://schemas.microsoft.com/office/2006/metadata/properties"/>
    <ds:schemaRef ds:uri="A80510C2-E525-4E30-8FEA-D4227DDFCA7B"/>
    <ds:schemaRef ds:uri="http://www.w3.org/XML/1998/namespace"/>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E080099C-EEF0-4B7D-AAE6-DCD08FB56EEE}">
  <ds:schemaRefs>
    <ds:schemaRef ds:uri="http://schemas.microsoft.com/sharepoint/v3/contenttype/forms"/>
  </ds:schemaRefs>
</ds:datastoreItem>
</file>

<file path=customXml/itemProps3.xml><?xml version="1.0" encoding="utf-8"?>
<ds:datastoreItem xmlns:ds="http://schemas.openxmlformats.org/officeDocument/2006/customXml" ds:itemID="{F48B6D89-8461-4F25-B3AA-B054780B84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80510C2-E525-4E30-8FEA-D4227DDFCA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BA_default</Template>
  <TotalTime>11046</TotalTime>
  <Words>1612</Words>
  <Application>Microsoft Office PowerPoint</Application>
  <PresentationFormat>On-screen Show (4:3)</PresentationFormat>
  <Paragraphs>178</Paragraphs>
  <Slides>17</Slides>
  <Notes>14</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BA_default</vt:lpstr>
      <vt:lpstr>OM Standard Slides</vt:lpstr>
      <vt:lpstr>PPT_VHA_Template</vt:lpstr>
      <vt:lpstr>Office of Informatics and Analytics (OIA) Strategic Investment Management (SIM) Business Architecture (BA)</vt:lpstr>
      <vt:lpstr>  BA Overview Brief: Health Segment Architecture </vt:lpstr>
      <vt:lpstr>BIA Overview – BA Organization and Responsibility Chart</vt:lpstr>
      <vt:lpstr>VHA Business Information Architecture</vt:lpstr>
      <vt:lpstr>VHA Business Information Models</vt:lpstr>
      <vt:lpstr>Why use a VHA Business Information Model?</vt:lpstr>
      <vt:lpstr>VHA Business Information Model  Methodology and Tooling</vt:lpstr>
      <vt:lpstr>VHA Business Information Modeling Influences   </vt:lpstr>
      <vt:lpstr>VHA Business Information Modeling Influences How is the FHIM leveraged   </vt:lpstr>
      <vt:lpstr>VHA Business Information Modeling Influences How is the FHIM leveraged (Contd)  </vt:lpstr>
      <vt:lpstr>VHA Business Information Modeling Influences How BIA has informed the FHIM </vt:lpstr>
      <vt:lpstr>The VHA and FHIM Relationship (In a nutshell)</vt:lpstr>
      <vt:lpstr>PowerPoint Presentation</vt:lpstr>
      <vt:lpstr>PowerPoint Presentation</vt:lpstr>
      <vt:lpstr>VHA BIM Conceptual  Information Model Diagram</vt:lpstr>
      <vt:lpstr>Business Information Modeling  “Line of Sight”</vt:lpstr>
      <vt:lpstr>FHIM Model-Driven Architecture Process</vt:lpstr>
    </vt:vector>
  </TitlesOfParts>
  <Company>Dept. of Veterans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BIM FHIM Use Case</dc:title>
  <dc:subject>BIA Status Brief_12-2013</dc:subject>
  <dc:creator>BIA Unit</dc:creator>
  <dc:description>This brief was finalized on December 12, 2013 by Linda Drummond, BIA Unit Lead.  Please contact her at Linda.Drummond@va.gov for any questions.</dc:description>
  <cp:lastModifiedBy>Department of Veterans Affairs</cp:lastModifiedBy>
  <cp:revision>144</cp:revision>
  <cp:lastPrinted>2013-12-04T17:27:21Z</cp:lastPrinted>
  <dcterms:created xsi:type="dcterms:W3CDTF">2013-11-25T13:21:05Z</dcterms:created>
  <dcterms:modified xsi:type="dcterms:W3CDTF">2016-03-17T13:07:40Z</dcterms:modified>
  <cp:category>Status Brief</cp:category>
  <cp:version>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0x01010005AEAE3A7119B94AA179B259CB2CFAD3</vt:lpwstr>
  </property>
</Properties>
</file>