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4" r:id="rId1"/>
  </p:sldMasterIdLst>
  <p:notesMasterIdLst>
    <p:notesMasterId r:id="rId35"/>
  </p:notesMasterIdLst>
  <p:handoutMasterIdLst>
    <p:handoutMasterId r:id="rId36"/>
  </p:handoutMasterIdLst>
  <p:sldIdLst>
    <p:sldId id="267" r:id="rId2"/>
    <p:sldId id="351" r:id="rId3"/>
    <p:sldId id="342" r:id="rId4"/>
    <p:sldId id="289" r:id="rId5"/>
    <p:sldId id="343" r:id="rId6"/>
    <p:sldId id="345" r:id="rId7"/>
    <p:sldId id="344" r:id="rId8"/>
    <p:sldId id="335" r:id="rId9"/>
    <p:sldId id="346" r:id="rId10"/>
    <p:sldId id="352" r:id="rId11"/>
    <p:sldId id="339" r:id="rId12"/>
    <p:sldId id="353" r:id="rId13"/>
    <p:sldId id="347" r:id="rId14"/>
    <p:sldId id="350" r:id="rId15"/>
    <p:sldId id="297" r:id="rId16"/>
    <p:sldId id="338" r:id="rId17"/>
    <p:sldId id="293" r:id="rId18"/>
    <p:sldId id="294" r:id="rId19"/>
    <p:sldId id="308" r:id="rId20"/>
    <p:sldId id="307" r:id="rId21"/>
    <p:sldId id="298" r:id="rId22"/>
    <p:sldId id="330" r:id="rId23"/>
    <p:sldId id="311" r:id="rId24"/>
    <p:sldId id="312" r:id="rId25"/>
    <p:sldId id="305" r:id="rId26"/>
    <p:sldId id="306" r:id="rId27"/>
    <p:sldId id="332" r:id="rId28"/>
    <p:sldId id="333" r:id="rId29"/>
    <p:sldId id="337" r:id="rId30"/>
    <p:sldId id="315" r:id="rId31"/>
    <p:sldId id="321" r:id="rId32"/>
    <p:sldId id="316" r:id="rId33"/>
    <p:sldId id="31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okeUser" initials="E" lastIdx="21" clrIdx="0">
    <p:extLst/>
  </p:cmAuthor>
  <p:cmAuthor id="2" name="Alberto S. Llanes" initials="ASL" lastIdx="24" clrIdx="1">
    <p:extLst/>
  </p:cmAuthor>
  <p:cmAuthor id="3" name="Dave Carlson"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50997" autoAdjust="0"/>
  </p:normalViewPr>
  <p:slideViewPr>
    <p:cSldViewPr snapToGrid="0" snapToObjects="1">
      <p:cViewPr>
        <p:scale>
          <a:sx n="48" d="100"/>
          <a:sy n="48" d="100"/>
        </p:scale>
        <p:origin x="-2472" y="-192"/>
      </p:cViewPr>
      <p:guideLst>
        <p:guide orient="horz" pos="2160"/>
        <p:guide pos="2880"/>
      </p:guideLst>
    </p:cSldViewPr>
  </p:slideViewPr>
  <p:outlineViewPr>
    <p:cViewPr>
      <p:scale>
        <a:sx n="33" d="100"/>
        <a:sy n="33" d="100"/>
      </p:scale>
      <p:origin x="0" y="-18149"/>
    </p:cViewPr>
  </p:outlineViewPr>
  <p:notesTextViewPr>
    <p:cViewPr>
      <p:scale>
        <a:sx n="100" d="100"/>
        <a:sy n="100" d="100"/>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commentAuthors" Target="commentAuthor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8FE17A-96AF-4E44-8520-FB00FBC150E6}" type="datetimeFigureOut">
              <a:rPr lang="en-US" smtClean="0"/>
              <a:t>6/29/16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A86D34-A319-3047-9BEF-015F2499848C}" type="slidenum">
              <a:rPr lang="en-US" smtClean="0"/>
              <a:t>‹#›</a:t>
            </a:fld>
            <a:endParaRPr lang="en-US" dirty="0"/>
          </a:p>
        </p:txBody>
      </p:sp>
    </p:spTree>
    <p:extLst>
      <p:ext uri="{BB962C8B-B14F-4D97-AF65-F5344CB8AC3E}">
        <p14:creationId xmlns:p14="http://schemas.microsoft.com/office/powerpoint/2010/main" val="2959940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F5CAB-05EA-974F-9DDE-057ABF24903B}" type="datetimeFigureOut">
              <a:rPr lang="en-US" smtClean="0"/>
              <a:t>6/29/16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438327-1EFA-8740-B14D-411C9960B5D7}" type="slidenum">
              <a:rPr lang="en-US" smtClean="0"/>
              <a:t>‹#›</a:t>
            </a:fld>
            <a:endParaRPr lang="en-US" dirty="0"/>
          </a:p>
        </p:txBody>
      </p:sp>
    </p:spTree>
    <p:extLst>
      <p:ext uri="{BB962C8B-B14F-4D97-AF65-F5344CB8AC3E}">
        <p14:creationId xmlns:p14="http://schemas.microsoft.com/office/powerpoint/2010/main" val="143291545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B8D925-97A2-5844-9090-439A95D381FD}" type="slidenum">
              <a:rPr lang="en-US" smtClean="0"/>
              <a:t>1</a:t>
            </a:fld>
            <a:endParaRPr lang="en-US" dirty="0"/>
          </a:p>
        </p:txBody>
      </p:sp>
    </p:spTree>
    <p:extLst>
      <p:ext uri="{BB962C8B-B14F-4D97-AF65-F5344CB8AC3E}">
        <p14:creationId xmlns:p14="http://schemas.microsoft.com/office/powerpoint/2010/main" val="4197205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PoC</a:t>
            </a:r>
            <a:r>
              <a:rPr lang="en-US" baseline="0" dirty="0"/>
              <a:t> had validity by limiting its scope to a practitioner relevant context, the JET Allergen Use Case</a:t>
            </a:r>
          </a:p>
          <a:p>
            <a:r>
              <a:rPr lang="en-US" baseline="0" dirty="0"/>
              <a:t>PoC approach is generalizable to any agency or health domain</a:t>
            </a:r>
          </a:p>
          <a:p>
            <a:endParaRPr lang="en-US" baseline="0" dirty="0"/>
          </a:p>
          <a:p>
            <a:pPr marL="342900" indent="-342900">
              <a:buFont typeface="Arial" panose="020B0604020202020204" pitchFamily="34" charset="0"/>
              <a:buChar char="•"/>
            </a:pPr>
            <a:r>
              <a:rPr lang="en-US" dirty="0"/>
              <a:t>A scalable and maintainable approach was developed and its concept validated that provided clear and unambiguous content for standards developers and interoperability solution implementers</a:t>
            </a:r>
          </a:p>
          <a:p>
            <a:pPr marL="342900" indent="-342900">
              <a:buFont typeface="Arial" panose="020B0604020202020204" pitchFamily="34" charset="0"/>
              <a:buChar char="•"/>
            </a:pPr>
            <a:r>
              <a:rPr lang="en-US" dirty="0"/>
              <a:t>Reusable and extensible deliverables of </a:t>
            </a:r>
            <a:r>
              <a:rPr lang="en-US" dirty="0" err="1"/>
              <a:t>PoC</a:t>
            </a:r>
            <a:r>
              <a:rPr lang="en-US" dirty="0"/>
              <a:t> include:</a:t>
            </a:r>
          </a:p>
          <a:p>
            <a:pPr marL="800100" lvl="1" indent="-342900">
              <a:buFont typeface="Arial" panose="020B0604020202020204" pitchFamily="34" charset="0"/>
              <a:buChar char="•"/>
            </a:pPr>
            <a:r>
              <a:rPr lang="en-US" dirty="0"/>
              <a:t>Model to Text report generation component </a:t>
            </a:r>
          </a:p>
          <a:p>
            <a:pPr marL="800100" lvl="1" indent="-342900">
              <a:buFont typeface="Arial" panose="020B0604020202020204" pitchFamily="34" charset="0"/>
              <a:buChar char="•"/>
            </a:pPr>
            <a:r>
              <a:rPr lang="en-US" dirty="0"/>
              <a:t>Model to Model MDMI Framework </a:t>
            </a:r>
          </a:p>
          <a:p>
            <a:pPr marL="342900" indent="-342900">
              <a:buFont typeface="Arial" panose="020B0604020202020204" pitchFamily="34" charset="0"/>
              <a:buChar char="•"/>
            </a:pPr>
            <a:r>
              <a:rPr lang="en-US" dirty="0"/>
              <a:t>The generalizable approach was validated by with the JET allergen use case as defined by the DoD/VA FHIR proving task force</a:t>
            </a:r>
          </a:p>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10</a:t>
            </a:fld>
            <a:endParaRPr lang="en-US" dirty="0"/>
          </a:p>
        </p:txBody>
      </p:sp>
    </p:spTree>
    <p:extLst>
      <p:ext uri="{BB962C8B-B14F-4D97-AF65-F5344CB8AC3E}">
        <p14:creationId xmlns:p14="http://schemas.microsoft.com/office/powerpoint/2010/main" val="935518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Agency Targeted review of content and tooling</a:t>
            </a:r>
          </a:p>
          <a:p>
            <a:pPr marL="800100" lvl="1" indent="-342900">
              <a:buFont typeface="Wingdings" panose="05000000000000000000" pitchFamily="2" charset="2"/>
              <a:buChar char="§"/>
            </a:pPr>
            <a:r>
              <a:rPr lang="en-US" dirty="0"/>
              <a:t>Demonstration, design review, code walk-through</a:t>
            </a:r>
          </a:p>
          <a:p>
            <a:pPr marL="342900" indent="-342900">
              <a:buFont typeface="Arial" panose="020B0604020202020204" pitchFamily="34" charset="0"/>
              <a:buChar char="•"/>
            </a:pPr>
            <a:r>
              <a:rPr lang="en-US" dirty="0"/>
              <a:t>Expand scope and use of FHIM content mapping</a:t>
            </a:r>
          </a:p>
          <a:p>
            <a:pPr marL="800100" lvl="1" indent="-342900">
              <a:buFont typeface="Wingdings" panose="05000000000000000000" pitchFamily="2" charset="2"/>
              <a:buChar char="§"/>
            </a:pPr>
            <a:r>
              <a:rPr lang="en-US" dirty="0"/>
              <a:t>Expand annotation of FHIM and FHIR models beyond allergies</a:t>
            </a:r>
          </a:p>
          <a:p>
            <a:pPr marL="800100" lvl="1" indent="-342900">
              <a:buFont typeface="Wingdings" panose="05000000000000000000" pitchFamily="2" charset="2"/>
              <a:buChar char="§"/>
            </a:pPr>
            <a:r>
              <a:rPr lang="en-US" dirty="0"/>
              <a:t>Pilot project with government agency SME users</a:t>
            </a:r>
          </a:p>
          <a:p>
            <a:pPr marL="342900" indent="-342900">
              <a:buFont typeface="Arial" panose="020B0604020202020204" pitchFamily="34" charset="0"/>
              <a:buChar char="•"/>
            </a:pPr>
            <a:r>
              <a:rPr lang="en-US" dirty="0"/>
              <a:t>Enhance traceability and gap analysis report</a:t>
            </a:r>
          </a:p>
          <a:p>
            <a:pPr marL="800100" lvl="1" indent="-342900">
              <a:buFont typeface="Wingdings" panose="05000000000000000000" pitchFamily="2" charset="2"/>
              <a:buChar char="§"/>
            </a:pPr>
            <a:r>
              <a:rPr lang="en-US" dirty="0"/>
              <a:t>Interoperability measurement column, Condition column, more complete information from FHIR and C-CDA models</a:t>
            </a:r>
          </a:p>
          <a:p>
            <a:pPr marL="342900" indent="-342900">
              <a:buFont typeface="Arial" panose="020B0604020202020204" pitchFamily="34" charset="0"/>
              <a:buChar char="•"/>
            </a:pPr>
            <a:r>
              <a:rPr lang="en-US" dirty="0"/>
              <a:t>Complete design and implementation of FHIR specification import/export to UML for HL7 balloted FHIR STU 3</a:t>
            </a:r>
          </a:p>
          <a:p>
            <a:pPr marL="342900" indent="-342900">
              <a:buFont typeface="Arial" panose="020B0604020202020204" pitchFamily="34" charset="0"/>
              <a:buChar char="•"/>
            </a:pPr>
            <a:r>
              <a:rPr lang="en-US" dirty="0"/>
              <a:t>Enhance functionality of automated FHIR profile generation</a:t>
            </a:r>
          </a:p>
          <a:p>
            <a:pPr marL="800100" lvl="1" indent="-342900">
              <a:buFont typeface="Wingdings" panose="05000000000000000000" pitchFamily="2" charset="2"/>
              <a:buChar char="§"/>
            </a:pPr>
            <a:r>
              <a:rPr lang="en-US" dirty="0"/>
              <a:t>Using FHIM to FHIR traceability and gap analysis</a:t>
            </a:r>
            <a:endParaRPr lang="en-US" sz="1800" dirty="0"/>
          </a:p>
          <a:p>
            <a:pPr marL="342900" indent="-342900">
              <a:buFont typeface="Arial" panose="020B0604020202020204" pitchFamily="34" charset="0"/>
              <a:buChar char="•"/>
            </a:pPr>
            <a:r>
              <a:rPr lang="en-US" dirty="0"/>
              <a:t>Integrate terminology services for analysis of value set mapping</a:t>
            </a:r>
          </a:p>
          <a:p>
            <a:pPr marL="800100" lvl="1" indent="-342900">
              <a:buFont typeface="Wingdings" panose="05000000000000000000" pitchFamily="2" charset="2"/>
              <a:buChar char="§"/>
            </a:pPr>
            <a:r>
              <a:rPr lang="en-US" dirty="0"/>
              <a:t>Partial automation of value set equivalence or differences</a:t>
            </a:r>
          </a:p>
          <a:p>
            <a:pPr marL="800100" lvl="1" indent="-342900">
              <a:buFont typeface="Wingdings" panose="05000000000000000000" pitchFamily="2" charset="2"/>
              <a:buChar char="§"/>
            </a:pPr>
            <a:r>
              <a:rPr lang="en-US" dirty="0"/>
              <a:t>Content</a:t>
            </a:r>
            <a:r>
              <a:rPr lang="en-US" baseline="0" dirty="0"/>
              <a:t> Services – Integrate PHINVAD or VSAC</a:t>
            </a:r>
          </a:p>
          <a:p>
            <a:pPr marL="800100" lvl="1" indent="-342900">
              <a:buFont typeface="Wingdings" panose="05000000000000000000" pitchFamily="2" charset="2"/>
              <a:buChar char="§"/>
            </a:pPr>
            <a:r>
              <a:rPr lang="en-US" baseline="0" dirty="0"/>
              <a:t>Binding – Update binding approach with the FHIM </a:t>
            </a:r>
            <a:r>
              <a:rPr lang="en-US" baseline="0" dirty="0" err="1"/>
              <a:t>etc</a:t>
            </a:r>
            <a:r>
              <a:rPr lang="en-US" baseline="0" dirty="0"/>
              <a:t> to follow HL7 Vocabulary group</a:t>
            </a:r>
          </a:p>
          <a:p>
            <a:pPr marL="800100" lvl="1" indent="-342900">
              <a:buFont typeface="Wingdings" panose="05000000000000000000" pitchFamily="2" charset="2"/>
              <a:buChar char="§"/>
            </a:pPr>
            <a:endParaRPr lang="en-US" dirty="0"/>
          </a:p>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11</a:t>
            </a:fld>
            <a:endParaRPr lang="en-US" dirty="0"/>
          </a:p>
        </p:txBody>
      </p:sp>
    </p:spTree>
    <p:extLst>
      <p:ext uri="{BB962C8B-B14F-4D97-AF65-F5344CB8AC3E}">
        <p14:creationId xmlns:p14="http://schemas.microsoft.com/office/powerpoint/2010/main" val="3806695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B8D925-97A2-5844-9090-439A95D381FD}" type="slidenum">
              <a:rPr lang="en-US" smtClean="0"/>
              <a:t>13</a:t>
            </a:fld>
            <a:endParaRPr lang="en-US" dirty="0"/>
          </a:p>
        </p:txBody>
      </p:sp>
    </p:spTree>
    <p:extLst>
      <p:ext uri="{BB962C8B-B14F-4D97-AF65-F5344CB8AC3E}">
        <p14:creationId xmlns:p14="http://schemas.microsoft.com/office/powerpoint/2010/main" val="4197205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B8D925-97A2-5844-9090-439A95D381FD}" type="slidenum">
              <a:rPr lang="en-US" smtClean="0"/>
              <a:t>14</a:t>
            </a:fld>
            <a:endParaRPr lang="en-US" dirty="0"/>
          </a:p>
        </p:txBody>
      </p:sp>
    </p:spTree>
    <p:extLst>
      <p:ext uri="{BB962C8B-B14F-4D97-AF65-F5344CB8AC3E}">
        <p14:creationId xmlns:p14="http://schemas.microsoft.com/office/powerpoint/2010/main" val="3403470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Successful proof of concept (</a:t>
            </a:r>
            <a:r>
              <a:rPr lang="en-US" dirty="0" err="1"/>
              <a:t>PoC</a:t>
            </a:r>
            <a:r>
              <a:rPr lang="en-US" dirty="0"/>
              <a:t>) employing a common logical/clinical model to define the shared semantics between alternative interoperability formats</a:t>
            </a:r>
          </a:p>
          <a:p>
            <a:pPr marL="800100" lvl="1" indent="-342900">
              <a:buFont typeface="Arial" panose="020B0604020202020204" pitchFamily="34" charset="0"/>
              <a:buChar char="•"/>
            </a:pPr>
            <a:r>
              <a:rPr lang="en-US" dirty="0" err="1"/>
              <a:t>PoC</a:t>
            </a:r>
            <a:r>
              <a:rPr lang="en-US" dirty="0"/>
              <a:t> Scope: JET allergen use case as defined by DoD/VA FHIR proving task force</a:t>
            </a:r>
          </a:p>
          <a:p>
            <a:pPr marL="342900" indent="-342900">
              <a:buFont typeface="Arial" panose="020B0604020202020204" pitchFamily="34" charset="0"/>
              <a:buChar char="•"/>
            </a:pPr>
            <a:r>
              <a:rPr lang="en-US" dirty="0"/>
              <a:t>Scalable and maintainable approach was developed and employed that provided clear and unambiguous content for standards developers and interoperability solution implementers</a:t>
            </a:r>
          </a:p>
          <a:p>
            <a:pPr marL="342900" indent="-342900">
              <a:buFont typeface="Arial" panose="020B0604020202020204" pitchFamily="34" charset="0"/>
              <a:buChar char="•"/>
            </a:pPr>
            <a:r>
              <a:rPr lang="en-US" dirty="0"/>
              <a:t>Reusable and extensible deliverables of </a:t>
            </a:r>
            <a:r>
              <a:rPr lang="en-US" dirty="0" err="1"/>
              <a:t>PoC</a:t>
            </a:r>
            <a:r>
              <a:rPr lang="en-US" dirty="0"/>
              <a:t> include:</a:t>
            </a:r>
          </a:p>
          <a:p>
            <a:pPr marL="800100" lvl="1" indent="-342900">
              <a:buFont typeface="Arial" panose="020B0604020202020204" pitchFamily="34" charset="0"/>
              <a:buChar char="•"/>
            </a:pPr>
            <a:r>
              <a:rPr lang="en-US" dirty="0"/>
              <a:t>Model to Text report generation component </a:t>
            </a:r>
          </a:p>
          <a:p>
            <a:pPr marL="800100" lvl="1" indent="-342900">
              <a:buFont typeface="Arial" panose="020B0604020202020204" pitchFamily="34" charset="0"/>
              <a:buChar char="•"/>
            </a:pPr>
            <a:r>
              <a:rPr lang="en-US" dirty="0"/>
              <a:t>Model to Model MDMI Framework </a:t>
            </a:r>
          </a:p>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2</a:t>
            </a:fld>
            <a:endParaRPr lang="en-US" dirty="0"/>
          </a:p>
        </p:txBody>
      </p:sp>
    </p:spTree>
    <p:extLst>
      <p:ext uri="{BB962C8B-B14F-4D97-AF65-F5344CB8AC3E}">
        <p14:creationId xmlns:p14="http://schemas.microsoft.com/office/powerpoint/2010/main" val="223424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 Fast Healthcare Interoperability</a:t>
            </a:r>
            <a:r>
              <a:rPr lang="en-US" baseline="0" dirty="0"/>
              <a:t> Resources</a:t>
            </a:r>
            <a:endParaRPr lang="en-US" dirty="0"/>
          </a:p>
          <a:p>
            <a:r>
              <a:rPr lang="en-US" dirty="0"/>
              <a:t>MDA – Model Driven Architecture</a:t>
            </a:r>
          </a:p>
          <a:p>
            <a:r>
              <a:rPr lang="en-US" dirty="0"/>
              <a:t>MDHT – Model</a:t>
            </a:r>
            <a:r>
              <a:rPr lang="en-US" baseline="0" dirty="0"/>
              <a:t> Driven Health Tools</a:t>
            </a:r>
          </a:p>
          <a:p>
            <a:r>
              <a:rPr lang="en-US" baseline="0" dirty="0"/>
              <a:t>MDMI – Model Driven Message Interoperability</a:t>
            </a:r>
          </a:p>
          <a:p>
            <a:r>
              <a:rPr lang="en-US" baseline="0" dirty="0"/>
              <a:t>UML – Universal Modeling Language</a:t>
            </a:r>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3</a:t>
            </a:fld>
            <a:endParaRPr lang="en-US" dirty="0"/>
          </a:p>
        </p:txBody>
      </p:sp>
    </p:spTree>
    <p:extLst>
      <p:ext uri="{BB962C8B-B14F-4D97-AF65-F5344CB8AC3E}">
        <p14:creationId xmlns:p14="http://schemas.microsoft.com/office/powerpoint/2010/main" val="416014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Allergy Intolerance Use case</a:t>
            </a:r>
            <a:r>
              <a:rPr lang="en-US" baseline="0" dirty="0" smtClean="0"/>
              <a:t> was chosen because there was recent work done in this area by members of the FHIM and might allow some reference as to the potential value of enhancements to the FHIM and the analysis and requirements of information exchange between the agencies.</a:t>
            </a:r>
            <a:endParaRPr lang="en-US" dirty="0" smtClean="0"/>
          </a:p>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4</a:t>
            </a:fld>
            <a:endParaRPr lang="en-US" dirty="0"/>
          </a:p>
        </p:txBody>
      </p:sp>
    </p:spTree>
    <p:extLst>
      <p:ext uri="{BB962C8B-B14F-4D97-AF65-F5344CB8AC3E}">
        <p14:creationId xmlns:p14="http://schemas.microsoft.com/office/powerpoint/2010/main" val="1242315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POC for the MDA framework was to leverage and extend the existing assets available to and investments made by the ONC and the other federal agencies. The POC leverage existing working software used in the SAMSHA work using the MDA framework to automate creating logical semantic models from FHIR (and other Information Models such as CCDA and the FHIM) as well as in the HL7 SOA Cross Paradigm Interoperability Project which provided the traceability component of the Traceability and Gap Analysis Report. Additionally, the MDHT assets used by the ONC, the VA, NIST, and others is an integral part of the MDA Framework.  The existing FHIM asset was also incorporated into the framework.</a:t>
            </a:r>
            <a:endParaRPr lang="en-US" dirty="0" smtClean="0"/>
          </a:p>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5</a:t>
            </a:fld>
            <a:endParaRPr lang="en-US" dirty="0"/>
          </a:p>
        </p:txBody>
      </p:sp>
    </p:spTree>
    <p:extLst>
      <p:ext uri="{BB962C8B-B14F-4D97-AF65-F5344CB8AC3E}">
        <p14:creationId xmlns:p14="http://schemas.microsoft.com/office/powerpoint/2010/main" val="3063421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previously implemented transformations use specific metadata embedded within FHIM models to support the transformation to a target model. The proposed FHIM to FHIR transformation using MDMI is based on an initial proof-of-concept architecture framework that requires several steps:</a:t>
            </a:r>
          </a:p>
          <a:p>
            <a:pPr lvl="0"/>
            <a:r>
              <a:rPr lang="en-US" sz="1200" kern="1200" dirty="0">
                <a:solidFill>
                  <a:schemeClr val="tx1"/>
                </a:solidFill>
                <a:effectLst/>
                <a:latin typeface="+mn-lt"/>
                <a:ea typeface="+mn-ea"/>
                <a:cs typeface="+mn-cs"/>
              </a:rPr>
              <a:t>1 Annotate the FHIM using MDMI RI</a:t>
            </a:r>
          </a:p>
          <a:p>
            <a:pPr lvl="0"/>
            <a:r>
              <a:rPr lang="en-US" sz="1200" kern="1200" dirty="0">
                <a:solidFill>
                  <a:schemeClr val="tx1"/>
                </a:solidFill>
                <a:effectLst/>
                <a:latin typeface="+mn-lt"/>
                <a:ea typeface="+mn-ea"/>
                <a:cs typeface="+mn-cs"/>
              </a:rPr>
              <a:t>2 Annotate the target platform specific model using MDMI RI</a:t>
            </a:r>
          </a:p>
          <a:p>
            <a:pPr lvl="0"/>
            <a:r>
              <a:rPr lang="en-US" sz="1200" kern="1200" dirty="0">
                <a:solidFill>
                  <a:schemeClr val="tx1"/>
                </a:solidFill>
                <a:effectLst/>
                <a:latin typeface="+mn-lt"/>
                <a:ea typeface="+mn-ea"/>
                <a:cs typeface="+mn-cs"/>
              </a:rPr>
              <a:t>3 Designate FHIM elements to be transformed </a:t>
            </a:r>
          </a:p>
          <a:p>
            <a:pPr lvl="0"/>
            <a:r>
              <a:rPr lang="en-US" sz="1200" kern="1200" dirty="0">
                <a:solidFill>
                  <a:schemeClr val="tx1"/>
                </a:solidFill>
                <a:effectLst/>
                <a:latin typeface="+mn-lt"/>
                <a:ea typeface="+mn-ea"/>
                <a:cs typeface="+mn-cs"/>
              </a:rPr>
              <a:t>4 Using the FHIM MDMI Annotations, identify the corresponding target UML structure(s)</a:t>
            </a:r>
          </a:p>
          <a:p>
            <a:pPr lvl="0"/>
            <a:r>
              <a:rPr lang="en-US" sz="1200" kern="1200" dirty="0">
                <a:solidFill>
                  <a:schemeClr val="tx1"/>
                </a:solidFill>
                <a:effectLst/>
                <a:latin typeface="+mn-lt"/>
                <a:ea typeface="+mn-ea"/>
                <a:cs typeface="+mn-cs"/>
              </a:rPr>
              <a:t>5 Using a target specific compare extension, identify the series of element additions, deletions, and modifications</a:t>
            </a:r>
          </a:p>
          <a:p>
            <a:pPr lvl="0"/>
            <a:r>
              <a:rPr lang="en-US" sz="1200" kern="1200" dirty="0">
                <a:solidFill>
                  <a:schemeClr val="tx1"/>
                </a:solidFill>
                <a:effectLst/>
                <a:latin typeface="+mn-lt"/>
                <a:ea typeface="+mn-ea"/>
                <a:cs typeface="+mn-cs"/>
              </a:rPr>
              <a:t>6 Using a target specific model extension and the list of elements, generate the target platform UML for the profile classes </a:t>
            </a:r>
          </a:p>
          <a:p>
            <a:pPr lvl="0"/>
            <a:r>
              <a:rPr lang="en-US" sz="1200" kern="1200" dirty="0">
                <a:solidFill>
                  <a:schemeClr val="tx1"/>
                </a:solidFill>
                <a:effectLst/>
                <a:latin typeface="+mn-lt"/>
                <a:ea typeface="+mn-ea"/>
                <a:cs typeface="+mn-cs"/>
              </a:rPr>
              <a:t>7 Use the target platform UML transformation to generate the corresponding artifacts, e.g. FHIR </a:t>
            </a:r>
            <a:r>
              <a:rPr lang="en-US" sz="1200" kern="1200" dirty="0" err="1">
                <a:solidFill>
                  <a:schemeClr val="tx1"/>
                </a:solidFill>
                <a:effectLst/>
                <a:latin typeface="+mn-lt"/>
                <a:ea typeface="+mn-ea"/>
                <a:cs typeface="+mn-cs"/>
              </a:rPr>
              <a:t>StructureDefinition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6</a:t>
            </a:fld>
            <a:endParaRPr lang="en-US" dirty="0"/>
          </a:p>
        </p:txBody>
      </p:sp>
    </p:spTree>
    <p:extLst>
      <p:ext uri="{BB962C8B-B14F-4D97-AF65-F5344CB8AC3E}">
        <p14:creationId xmlns:p14="http://schemas.microsoft.com/office/powerpoint/2010/main" val="1391689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Reference</a:t>
            </a:r>
            <a:r>
              <a:rPr lang="en-US" sz="1200" kern="1200" baseline="0" dirty="0">
                <a:solidFill>
                  <a:schemeClr val="tx1"/>
                </a:solidFill>
                <a:effectLst/>
                <a:latin typeface="+mn-lt"/>
                <a:ea typeface="+mn-ea"/>
                <a:cs typeface="+mn-cs"/>
              </a:rPr>
              <a:t> Index  RI is shared data dictionary from the MDMI </a:t>
            </a:r>
            <a:r>
              <a:rPr lang="en-US" sz="1200" kern="1200" baseline="0" dirty="0" smtClean="0">
                <a:solidFill>
                  <a:schemeClr val="tx1"/>
                </a:solidFill>
                <a:effectLst/>
                <a:latin typeface="+mn-lt"/>
                <a:ea typeface="+mn-ea"/>
                <a:cs typeface="+mn-cs"/>
              </a:rPr>
              <a:t>specification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generated FHIR Profile is a MDHT/FHIR UML Model – MDHT/FHIR supports the generation of the FHIR specific artifacts</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 framework can be extended to support other targets and generation implementations – NIEM for instance</a:t>
            </a: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438327-1EFA-8740-B14D-411C9960B5D7}" type="slidenum">
              <a:rPr lang="en-US" smtClean="0"/>
              <a:t>7</a:t>
            </a:fld>
            <a:endParaRPr lang="en-US" dirty="0"/>
          </a:p>
        </p:txBody>
      </p:sp>
    </p:spTree>
    <p:extLst>
      <p:ext uri="{BB962C8B-B14F-4D97-AF65-F5344CB8AC3E}">
        <p14:creationId xmlns:p14="http://schemas.microsoft.com/office/powerpoint/2010/main" val="4274335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 report has three components – Reference Index Columns,</a:t>
            </a:r>
            <a:r>
              <a:rPr lang="en-US" sz="1200" b="0" i="0" u="none" strike="noStrike" kern="1200" baseline="0" dirty="0" smtClean="0">
                <a:solidFill>
                  <a:schemeClr val="tx1"/>
                </a:solidFill>
                <a:effectLst/>
                <a:latin typeface="+mn-lt"/>
                <a:ea typeface="+mn-ea"/>
                <a:cs typeface="+mn-cs"/>
              </a:rPr>
              <a:t> Source, and Target -   The source and target contains the same targets</a:t>
            </a:r>
          </a:p>
          <a:p>
            <a:r>
              <a:rPr lang="en-US" sz="1200" b="0" i="0" u="none" strike="noStrike" kern="1200" baseline="0" dirty="0" smtClean="0">
                <a:solidFill>
                  <a:schemeClr val="tx1"/>
                </a:solidFill>
                <a:effectLst/>
                <a:latin typeface="+mn-lt"/>
                <a:ea typeface="+mn-ea"/>
                <a:cs typeface="+mn-cs"/>
              </a:rPr>
              <a:t>The highlighting is to help identify differences </a:t>
            </a:r>
          </a:p>
          <a:p>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RI content comes for the MDMI RI cloud service</a:t>
            </a:r>
          </a:p>
          <a:p>
            <a:r>
              <a:rPr lang="en-US" sz="1200" b="0" i="0" u="none" strike="noStrike" kern="1200" baseline="0" dirty="0" smtClean="0">
                <a:solidFill>
                  <a:schemeClr val="tx1"/>
                </a:solidFill>
                <a:effectLst/>
                <a:latin typeface="+mn-lt"/>
                <a:ea typeface="+mn-ea"/>
                <a:cs typeface="+mn-cs"/>
              </a:rPr>
              <a:t>The source and target content comes from the MDMI maps themselves</a:t>
            </a:r>
          </a:p>
          <a:p>
            <a:r>
              <a:rPr lang="en-US" sz="1200" b="0" i="0" u="none" strike="noStrike" kern="1200" baseline="0" dirty="0" smtClean="0">
                <a:solidFill>
                  <a:schemeClr val="tx1"/>
                </a:solidFill>
                <a:effectLst/>
                <a:latin typeface="+mn-lt"/>
                <a:ea typeface="+mn-ea"/>
                <a:cs typeface="+mn-cs"/>
              </a:rPr>
              <a:t>These MDMI maps can also be leveraged as part of the MDMI runtime to transform from one implementation to another</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Referent </a:t>
            </a:r>
            <a:r>
              <a:rPr lang="en-US" sz="1200" b="0" i="0" u="none" strike="noStrike" kern="1200" dirty="0">
                <a:solidFill>
                  <a:schemeClr val="tx1"/>
                </a:solidFill>
                <a:effectLst/>
                <a:latin typeface="+mn-lt"/>
                <a:ea typeface="+mn-ea"/>
                <a:cs typeface="+mn-cs"/>
              </a:rPr>
              <a:t>Index Columns</a:t>
            </a:r>
          </a:p>
          <a:p>
            <a:r>
              <a:rPr lang="en-US" sz="1200" b="0" i="0" u="none" strike="noStrike" kern="1200" dirty="0">
                <a:solidFill>
                  <a:schemeClr val="tx1"/>
                </a:solidFill>
                <a:effectLst/>
                <a:latin typeface="+mn-lt"/>
                <a:ea typeface="+mn-ea"/>
                <a:cs typeface="+mn-cs"/>
              </a:rPr>
              <a:t>Name</a:t>
            </a:r>
            <a:r>
              <a:rPr lang="en-US" b="0" dirty="0"/>
              <a:t> </a:t>
            </a:r>
            <a:r>
              <a:rPr lang="en-US" b="0" dirty="0" smtClean="0"/>
              <a:t> </a:t>
            </a:r>
            <a:endParaRPr lang="en-US" b="0" dirty="0"/>
          </a:p>
          <a:p>
            <a:r>
              <a:rPr lang="en-US" sz="1200" b="0" i="0" u="none" strike="noStrike" kern="1200" dirty="0">
                <a:solidFill>
                  <a:schemeClr val="tx1"/>
                </a:solidFill>
                <a:effectLst/>
                <a:latin typeface="+mn-lt"/>
                <a:ea typeface="+mn-ea"/>
                <a:cs typeface="+mn-cs"/>
              </a:rPr>
              <a:t>Description</a:t>
            </a:r>
          </a:p>
          <a:p>
            <a:r>
              <a:rPr lang="en-US" sz="1200" b="0" i="0" u="none" strike="noStrike" kern="1200" dirty="0" err="1">
                <a:solidFill>
                  <a:schemeClr val="tx1"/>
                </a:solidFill>
                <a:effectLst/>
                <a:latin typeface="+mn-lt"/>
                <a:ea typeface="+mn-ea"/>
                <a:cs typeface="+mn-cs"/>
              </a:rPr>
              <a:t>Datatype</a:t>
            </a:r>
            <a:r>
              <a:rPr lang="en-US" b="0" dirty="0"/>
              <a:t> </a:t>
            </a:r>
          </a:p>
          <a:p>
            <a:r>
              <a:rPr lang="en-US" sz="1200" b="0" i="0" u="none" strike="noStrike" kern="1200" dirty="0" err="1">
                <a:solidFill>
                  <a:schemeClr val="tx1"/>
                </a:solidFill>
                <a:effectLst/>
                <a:latin typeface="+mn-lt"/>
                <a:ea typeface="+mn-ea"/>
                <a:cs typeface="+mn-cs"/>
              </a:rPr>
              <a:t>ValueSet</a:t>
            </a:r>
            <a:r>
              <a:rPr lang="en-US" sz="1200" b="0" i="0" u="none" strike="noStrike" kern="1200" dirty="0">
                <a:solidFill>
                  <a:schemeClr val="tx1"/>
                </a:solidFill>
                <a:effectLst/>
                <a:latin typeface="+mn-lt"/>
                <a:ea typeface="+mn-ea"/>
                <a:cs typeface="+mn-cs"/>
              </a:rPr>
              <a:t> Ref</a:t>
            </a:r>
            <a:r>
              <a:rPr lang="en-US" b="0" dirty="0"/>
              <a:t> </a:t>
            </a:r>
          </a:p>
          <a:p>
            <a:endParaRPr lang="en-US" b="0" dirty="0"/>
          </a:p>
          <a:p>
            <a:r>
              <a:rPr lang="en-US" sz="1200" b="0" i="0" u="none" strike="noStrike" kern="1200" dirty="0">
                <a:solidFill>
                  <a:schemeClr val="tx1"/>
                </a:solidFill>
                <a:effectLst/>
                <a:latin typeface="+mn-lt"/>
                <a:ea typeface="+mn-ea"/>
                <a:cs typeface="+mn-cs"/>
              </a:rPr>
              <a:t>SOURCE and TARGET columns </a:t>
            </a:r>
            <a:endParaRPr lang="en-US" b="0" dirty="0"/>
          </a:p>
          <a:p>
            <a:r>
              <a:rPr lang="en-US" sz="1200" b="0" i="0" u="none" strike="noStrike" kern="1200" dirty="0">
                <a:solidFill>
                  <a:schemeClr val="tx1"/>
                </a:solidFill>
                <a:effectLst/>
                <a:latin typeface="+mn-lt"/>
                <a:ea typeface="+mn-ea"/>
                <a:cs typeface="+mn-cs"/>
              </a:rPr>
              <a:t>Source Attribute</a:t>
            </a:r>
            <a:r>
              <a:rPr lang="en-US" b="0" dirty="0"/>
              <a:t> </a:t>
            </a:r>
          </a:p>
          <a:p>
            <a:r>
              <a:rPr lang="en-US" sz="1200" b="0" i="0" u="none" strike="noStrike" kern="1200" dirty="0">
                <a:solidFill>
                  <a:schemeClr val="tx1"/>
                </a:solidFill>
                <a:effectLst/>
                <a:latin typeface="+mn-lt"/>
                <a:ea typeface="+mn-ea"/>
                <a:cs typeface="+mn-cs"/>
              </a:rPr>
              <a:t>Logical Semantic Path</a:t>
            </a:r>
          </a:p>
          <a:p>
            <a:r>
              <a:rPr lang="en-US" sz="1200" b="0" i="0" u="none" strike="noStrike" kern="1200" dirty="0">
                <a:solidFill>
                  <a:schemeClr val="tx1"/>
                </a:solidFill>
                <a:effectLst/>
                <a:latin typeface="+mn-lt"/>
                <a:ea typeface="+mn-ea"/>
                <a:cs typeface="+mn-cs"/>
              </a:rPr>
              <a:t>Description</a:t>
            </a:r>
          </a:p>
          <a:p>
            <a:r>
              <a:rPr lang="en-US" sz="1200" b="0" i="0" u="none" strike="noStrike" kern="1200" dirty="0" err="1">
                <a:solidFill>
                  <a:schemeClr val="tx1"/>
                </a:solidFill>
                <a:effectLst/>
                <a:latin typeface="+mn-lt"/>
                <a:ea typeface="+mn-ea"/>
                <a:cs typeface="+mn-cs"/>
              </a:rPr>
              <a:t>Datatype</a:t>
            </a:r>
            <a:endParaRPr lang="en-US" sz="1200" b="0" i="0" u="none" strike="noStrike" kern="1200" dirty="0">
              <a:solidFill>
                <a:schemeClr val="tx1"/>
              </a:solidFill>
              <a:effectLst/>
              <a:latin typeface="+mn-lt"/>
              <a:ea typeface="+mn-ea"/>
              <a:cs typeface="+mn-cs"/>
            </a:endParaRPr>
          </a:p>
          <a:p>
            <a:r>
              <a:rPr lang="en-US" sz="1200" b="0" i="0" u="none" strike="noStrike" kern="1200" dirty="0" err="1">
                <a:solidFill>
                  <a:schemeClr val="tx1"/>
                </a:solidFill>
                <a:effectLst/>
                <a:latin typeface="+mn-lt"/>
                <a:ea typeface="+mn-ea"/>
                <a:cs typeface="+mn-cs"/>
              </a:rPr>
              <a:t>ValueSet</a:t>
            </a:r>
            <a:r>
              <a:rPr lang="en-US" sz="1200" b="0" i="0" u="none" strike="noStrike" kern="1200" dirty="0">
                <a:solidFill>
                  <a:schemeClr val="tx1"/>
                </a:solidFill>
                <a:effectLst/>
                <a:latin typeface="+mn-lt"/>
                <a:ea typeface="+mn-ea"/>
                <a:cs typeface="+mn-cs"/>
              </a:rPr>
              <a:t> Ref</a:t>
            </a:r>
            <a:r>
              <a:rPr lang="en-US" b="0" dirty="0"/>
              <a:t> </a:t>
            </a:r>
          </a:p>
          <a:p>
            <a:r>
              <a:rPr lang="en-US" sz="1200" b="0" i="0" u="none" strike="noStrike" kern="1200" dirty="0">
                <a:solidFill>
                  <a:schemeClr val="tx1"/>
                </a:solidFill>
                <a:effectLst/>
                <a:latin typeface="+mn-lt"/>
                <a:ea typeface="+mn-ea"/>
                <a:cs typeface="+mn-cs"/>
              </a:rPr>
              <a:t>Cardinality</a:t>
            </a:r>
            <a:r>
              <a:rPr lang="en-US" b="0" dirty="0"/>
              <a:t> </a:t>
            </a:r>
          </a:p>
          <a:p>
            <a:r>
              <a:rPr lang="en-US" sz="1200" b="0" i="0" u="none" strike="noStrike" kern="1200" dirty="0">
                <a:solidFill>
                  <a:schemeClr val="tx1"/>
                </a:solidFill>
                <a:effectLst/>
                <a:latin typeface="+mn-lt"/>
                <a:ea typeface="+mn-ea"/>
                <a:cs typeface="+mn-cs"/>
              </a:rPr>
              <a:t>Interoperability Measure</a:t>
            </a:r>
            <a:r>
              <a:rPr lang="en-US" sz="1200" b="0" i="0" u="none" strike="noStrike" kern="1200" baseline="0" dirty="0">
                <a:solidFill>
                  <a:schemeClr val="tx1"/>
                </a:solidFill>
                <a:effectLst/>
                <a:latin typeface="+mn-lt"/>
                <a:ea typeface="+mn-ea"/>
                <a:cs typeface="+mn-cs"/>
              </a:rPr>
              <a:t> </a:t>
            </a:r>
            <a:r>
              <a:rPr lang="en-US" b="0" dirty="0"/>
              <a:t>– Analysis</a:t>
            </a:r>
            <a:r>
              <a:rPr lang="en-US" b="0" baseline="0" dirty="0"/>
              <a:t> of the level of alignment between source and target (matched, unmatched, wider, narrower )</a:t>
            </a:r>
          </a:p>
          <a:p>
            <a:endParaRPr lang="en-US" b="0" dirty="0"/>
          </a:p>
          <a:p>
            <a:endParaRPr lang="en-US" b="0" dirty="0"/>
          </a:p>
          <a:p>
            <a:endParaRPr lang="en-US" b="0" dirty="0"/>
          </a:p>
          <a:p>
            <a:endParaRPr lang="en-US" b="0" dirty="0"/>
          </a:p>
        </p:txBody>
      </p:sp>
      <p:sp>
        <p:nvSpPr>
          <p:cNvPr id="4" name="Slide Number Placeholder 3"/>
          <p:cNvSpPr>
            <a:spLocks noGrp="1"/>
          </p:cNvSpPr>
          <p:nvPr>
            <p:ph type="sldNum" sz="quarter" idx="10"/>
          </p:nvPr>
        </p:nvSpPr>
        <p:spPr/>
        <p:txBody>
          <a:bodyPr/>
          <a:lstStyle/>
          <a:p>
            <a:fld id="{B7438327-1EFA-8740-B14D-411C9960B5D7}" type="slidenum">
              <a:rPr lang="en-US" smtClean="0"/>
              <a:t>8</a:t>
            </a:fld>
            <a:endParaRPr lang="en-US" dirty="0"/>
          </a:p>
        </p:txBody>
      </p:sp>
    </p:spTree>
    <p:extLst>
      <p:ext uri="{BB962C8B-B14F-4D97-AF65-F5344CB8AC3E}">
        <p14:creationId xmlns:p14="http://schemas.microsoft.com/office/powerpoint/2010/main" val="4135352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a:t>
            </a:r>
          </a:p>
          <a:p>
            <a:r>
              <a:rPr lang="en-US" dirty="0"/>
              <a:t>The</a:t>
            </a:r>
            <a:r>
              <a:rPr lang="en-US" baseline="0" dirty="0"/>
              <a:t> </a:t>
            </a:r>
            <a:r>
              <a:rPr lang="en-US" dirty="0"/>
              <a:t>Traceability and Gap analysis can be generated</a:t>
            </a:r>
            <a:r>
              <a:rPr lang="en-US" baseline="0" dirty="0"/>
              <a:t> using any two MDMI based maps </a:t>
            </a:r>
          </a:p>
          <a:p>
            <a:r>
              <a:rPr lang="en-US" baseline="0" dirty="0"/>
              <a:t>This is not limited to FHIM</a:t>
            </a:r>
            <a:endParaRPr lang="en-US" dirty="0"/>
          </a:p>
          <a:p>
            <a:endParaRPr lang="en-US" dirty="0"/>
          </a:p>
          <a:p>
            <a:r>
              <a:rPr lang="en-US" dirty="0"/>
              <a:t>Lessons</a:t>
            </a:r>
            <a:r>
              <a:rPr lang="en-US" baseline="0" dirty="0"/>
              <a:t> Learned</a:t>
            </a:r>
          </a:p>
          <a:p>
            <a:r>
              <a:rPr lang="en-US" baseline="0" dirty="0"/>
              <a:t>Terminology and terminology services are a key missing ingredient to a comprehensive interoperability solution.  There is no single source or even a set of sources which can be used to determine the content of </a:t>
            </a:r>
          </a:p>
          <a:p>
            <a:r>
              <a:rPr lang="en-US" baseline="0" dirty="0"/>
              <a:t>Value sets as well as a variety of vague terminology binding approaches leveraged in the various specifications</a:t>
            </a:r>
          </a:p>
          <a:p>
            <a:r>
              <a:rPr lang="en-US" baseline="0" dirty="0"/>
              <a:t>Integrating PHINVADS and VSAC as well as improving bindings would be able to provide a clearing house service for value set definitions and there bindings and where they are leveraged</a:t>
            </a:r>
          </a:p>
          <a:p>
            <a:endParaRPr lang="en-US" baseline="0" dirty="0"/>
          </a:p>
          <a:p>
            <a:endParaRPr lang="en-US" baseline="0" dirty="0"/>
          </a:p>
          <a:p>
            <a:r>
              <a:rPr lang="en-US" baseline="0" dirty="0"/>
              <a:t>Some additional Lessons Learned</a:t>
            </a:r>
          </a:p>
          <a:p>
            <a:pPr lvl="0"/>
            <a:r>
              <a:rPr lang="en-US" sz="1200" kern="1200" dirty="0">
                <a:solidFill>
                  <a:schemeClr val="tx1"/>
                </a:solidFill>
                <a:effectLst/>
                <a:latin typeface="+mn-lt"/>
                <a:ea typeface="+mn-ea"/>
                <a:cs typeface="+mn-cs"/>
              </a:rPr>
              <a:t>The proof-of-concept framework is viable and can be extended to provide a scalable, flexible MDA framework for assisting the FHA and its partner agencies in understanding the quality and potential gaps in different information exchange use cases between federal agencies. For example, the team was able to produce a FHIM to Consolidated Clinical Document Architecture (C-CDA) report based on previous work completed for a Substance Abuse and Mental Health Services Administration (SAMHSA) project, and using the C-CDA UML model created using MDHT authoring tools.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It should be possible to extend the MDA framework so that the agency Subject Matter Experts can use the tooling to complete the entire analysis, as well as use the tooling to provide subsequent reports that summarize traceability issues and gaps that must be addressed.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FHIM works quite well as the Reference Information Model (RIM). This is especially obvious when compared with other models analyzed, e.g. C-CDA.</a:t>
            </a:r>
          </a:p>
          <a:p>
            <a:pPr lvl="0"/>
            <a:r>
              <a:rPr lang="en-US" sz="1200" kern="1200" dirty="0">
                <a:solidFill>
                  <a:schemeClr val="tx1"/>
                </a:solidFill>
                <a:effectLst/>
                <a:latin typeface="+mn-lt"/>
                <a:ea typeface="+mn-ea"/>
                <a:cs typeface="+mn-cs"/>
              </a:rPr>
              <a:t>Improving the quality of the traceability report may require organizations outside the US Federal Government to make enhancements. For example, good descriptions for FHIR semantic concepts were not available via a known interface.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current Interoperability Measurement Column data was manually entered.  It was determined that the value for this column can be computed from other metadata, however that design and implementation work was beyond the scope of this first project.</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There needs to be an additional report column that will provide more information about semantic relationships in the various models. For example, where a semantic concept represents a person’s legal name or a person’s common name is sometimes embedded in the value of a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attribute. This information should be provided in an additional Column in the Report for each Information Model.  There are also other examples similar to this.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Descriptions were used to associate semantic concepts in the MDMI Referent Index with semantic concepts in the Information Models.  The MDMI Referent Index contains Semantic Metadata for each semantic concept. It is recommended that this information be added to help the Subject Matter Experts in their goal of ensuring the accuracy and quality of the information to be exchanged.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Drawing from previous SME experience, the mapping framework can be used for interoperability analysis not only with Information Models represented in UML, but it also may be used for analysis with information exchange formats that do not have a UML representation, for example HL7 v.2.x, X.12, and proprietary EHR data formats in use by FHA partner agencies.</a:t>
            </a:r>
          </a:p>
          <a:p>
            <a:endParaRPr lang="en-US" baseline="0" dirty="0"/>
          </a:p>
          <a:p>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9</a:t>
            </a:fld>
            <a:endParaRPr lang="en-US" dirty="0"/>
          </a:p>
        </p:txBody>
      </p:sp>
    </p:spTree>
    <p:extLst>
      <p:ext uri="{BB962C8B-B14F-4D97-AF65-F5344CB8AC3E}">
        <p14:creationId xmlns:p14="http://schemas.microsoft.com/office/powerpoint/2010/main" val="158995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3886290" y="1753862"/>
            <a:ext cx="5257710" cy="3196465"/>
          </a:xfrm>
          <a:prstGeom prst="rect">
            <a:avLst/>
          </a:prstGeom>
          <a:solidFill>
            <a:srgbClr val="FFFFFF">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5" name="Footer Placeholder 4"/>
          <p:cNvSpPr>
            <a:spLocks noGrp="1"/>
          </p:cNvSpPr>
          <p:nvPr>
            <p:ph type="ftr" sz="quarter" idx="11"/>
          </p:nvPr>
        </p:nvSpPr>
        <p:spPr>
          <a:xfrm>
            <a:off x="457200" y="6356350"/>
            <a:ext cx="2895600" cy="365125"/>
          </a:xfrm>
        </p:spPr>
        <p:txBody>
          <a:bodyPr/>
          <a:lstStyle/>
          <a:p>
            <a:endParaRPr lang="en-US" dirty="0"/>
          </a:p>
        </p:txBody>
      </p:sp>
      <p:sp>
        <p:nvSpPr>
          <p:cNvPr id="2" name="Title 1"/>
          <p:cNvSpPr>
            <a:spLocks noGrp="1"/>
          </p:cNvSpPr>
          <p:nvPr>
            <p:ph type="ctrTitle"/>
          </p:nvPr>
        </p:nvSpPr>
        <p:spPr>
          <a:xfrm>
            <a:off x="4170958" y="1988741"/>
            <a:ext cx="4688374" cy="1470025"/>
          </a:xfrm>
        </p:spPr>
        <p:txBody>
          <a:bodyPr lIns="91440" rIns="91440" anchor="t">
            <a:noAutofit/>
          </a:bodyPr>
          <a:lstStyle>
            <a:lvl1pPr algn="l">
              <a:defRPr sz="3200" b="1">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170958" y="3468394"/>
            <a:ext cx="4688374" cy="801295"/>
          </a:xfrm>
        </p:spPr>
        <p:txBody>
          <a:bodyPr anchor="t">
            <a:norm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9"/>
          <p:cNvSpPr>
            <a:spLocks noGrp="1"/>
          </p:cNvSpPr>
          <p:nvPr>
            <p:ph type="body" sz="quarter" idx="12"/>
          </p:nvPr>
        </p:nvSpPr>
        <p:spPr>
          <a:xfrm>
            <a:off x="4170363" y="4279719"/>
            <a:ext cx="4689475" cy="452437"/>
          </a:xfrm>
        </p:spPr>
        <p:txBody>
          <a:bodyPr>
            <a:normAutofit/>
          </a:bodyPr>
          <a:lstStyle>
            <a:lvl1pPr marL="0" indent="0">
              <a:buNone/>
              <a:defRPr sz="1600" b="1"/>
            </a:lvl1pPr>
          </a:lstStyle>
          <a:p>
            <a:pPr lvl="0"/>
            <a:r>
              <a:rPr lang="en-US"/>
              <a:t>Click to edit Master text styles</a:t>
            </a:r>
          </a:p>
        </p:txBody>
      </p:sp>
    </p:spTree>
    <p:extLst>
      <p:ext uri="{BB962C8B-B14F-4D97-AF65-F5344CB8AC3E}">
        <p14:creationId xmlns:p14="http://schemas.microsoft.com/office/powerpoint/2010/main" val="1535266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E71FCB8-C42D-479E-A8C9-80A2F164F97B}" type="datetime4">
              <a:rPr lang="en-US" smtClean="0"/>
              <a:t>June 29, 2016</a:t>
            </a:fld>
            <a:endParaRPr lang="en-US" dirty="0"/>
          </a:p>
        </p:txBody>
      </p:sp>
      <p:sp>
        <p:nvSpPr>
          <p:cNvPr id="6" name="Footer Placeholder 5"/>
          <p:cNvSpPr>
            <a:spLocks noGrp="1"/>
          </p:cNvSpPr>
          <p:nvPr>
            <p:ph type="ftr" sz="quarter" idx="11"/>
          </p:nvPr>
        </p:nvSpPr>
        <p:spPr>
          <a:xfrm>
            <a:off x="3124200" y="6356350"/>
            <a:ext cx="5562600" cy="365125"/>
          </a:xfrm>
        </p:spPr>
        <p:txBody>
          <a:bodyPr/>
          <a:lstStyle/>
          <a:p>
            <a:endParaRPr lang="en-US" dirty="0"/>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dirty="0"/>
          </a:p>
        </p:txBody>
      </p:sp>
      <p:sp>
        <p:nvSpPr>
          <p:cNvPr id="13"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14"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Content Placeholder 2"/>
          <p:cNvSpPr>
            <a:spLocks noGrp="1"/>
          </p:cNvSpPr>
          <p:nvPr>
            <p:ph sz="half" idx="1"/>
          </p:nvPr>
        </p:nvSpPr>
        <p:spPr>
          <a:xfrm>
            <a:off x="457200" y="1475496"/>
            <a:ext cx="40386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half" idx="14"/>
          </p:nvPr>
        </p:nvSpPr>
        <p:spPr>
          <a:xfrm>
            <a:off x="4648200" y="1475496"/>
            <a:ext cx="40386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8"/>
          <p:cNvCxnSpPr/>
          <p:nvPr/>
        </p:nvCxnSpPr>
        <p:spPr>
          <a:xfrm>
            <a:off x="4566164"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0606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75496"/>
            <a:ext cx="40386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852704-9260-4E25-8D9C-7DE33BE6077E}" type="datetime4">
              <a:rPr lang="en-US" smtClean="0"/>
              <a:t>June 29, 2016</a:t>
            </a:fld>
            <a:endParaRPr lang="en-US" dirty="0"/>
          </a:p>
        </p:txBody>
      </p:sp>
      <p:sp>
        <p:nvSpPr>
          <p:cNvPr id="6" name="Footer Placeholder 5"/>
          <p:cNvSpPr>
            <a:spLocks noGrp="1"/>
          </p:cNvSpPr>
          <p:nvPr>
            <p:ph type="ftr" sz="quarter" idx="11"/>
          </p:nvPr>
        </p:nvSpPr>
        <p:spPr>
          <a:xfrm>
            <a:off x="3124200" y="6356350"/>
            <a:ext cx="5562600" cy="365125"/>
          </a:xfrm>
        </p:spPr>
        <p:txBody>
          <a:bodyPr/>
          <a:lstStyle/>
          <a:p>
            <a:endParaRPr lang="en-US" dirty="0"/>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dirty="0"/>
          </a:p>
        </p:txBody>
      </p:sp>
      <p:sp>
        <p:nvSpPr>
          <p:cNvPr id="12" name="Content Placeholder 2"/>
          <p:cNvSpPr>
            <a:spLocks noGrp="1"/>
          </p:cNvSpPr>
          <p:nvPr>
            <p:ph sz="half" idx="14"/>
          </p:nvPr>
        </p:nvSpPr>
        <p:spPr>
          <a:xfrm>
            <a:off x="4648200" y="1475496"/>
            <a:ext cx="4038600"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5" name="Picture 14" descr="FHA-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0" name="Rectangle 9"/>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4566164"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6" name="Rectangle 15"/>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664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4"/>
          </p:nvPr>
        </p:nvSpPr>
        <p:spPr>
          <a:xfrm>
            <a:off x="455613" y="1475496"/>
            <a:ext cx="3998544"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58315DE-58A7-4D4C-B3CC-1837BCFB0000}" type="datetime4">
              <a:rPr lang="en-US" smtClean="0"/>
              <a:t>June 29, 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059506-D6B1-B842-AAB5-13291BE98BD7}" type="slidenum">
              <a:rPr lang="en-US" smtClean="0"/>
              <a:t>‹#›</a:t>
            </a:fld>
            <a:endParaRPr lang="en-US" dirty="0"/>
          </a:p>
        </p:txBody>
      </p:sp>
      <p:sp>
        <p:nvSpPr>
          <p:cNvPr id="14" name="Content Placeholder 2"/>
          <p:cNvSpPr>
            <a:spLocks noGrp="1"/>
          </p:cNvSpPr>
          <p:nvPr>
            <p:ph sz="half" idx="1"/>
          </p:nvPr>
        </p:nvSpPr>
        <p:spPr>
          <a:xfrm>
            <a:off x="457199" y="2115258"/>
            <a:ext cx="3996911"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17"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8" name="Picture 1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9" name="Text Placeholder 4"/>
          <p:cNvSpPr>
            <a:spLocks noGrp="1"/>
          </p:cNvSpPr>
          <p:nvPr>
            <p:ph type="body" sz="quarter" idx="15"/>
          </p:nvPr>
        </p:nvSpPr>
        <p:spPr>
          <a:xfrm>
            <a:off x="4685921" y="1475496"/>
            <a:ext cx="4000879"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2"/>
          <p:cNvSpPr>
            <a:spLocks noGrp="1"/>
          </p:cNvSpPr>
          <p:nvPr>
            <p:ph sz="half" idx="16"/>
          </p:nvPr>
        </p:nvSpPr>
        <p:spPr>
          <a:xfrm>
            <a:off x="4687555" y="2115258"/>
            <a:ext cx="3999245"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2" name="Straight Connector 21"/>
          <p:cNvCxnSpPr/>
          <p:nvPr userDrawn="1"/>
        </p:nvCxnSpPr>
        <p:spPr>
          <a:xfrm>
            <a:off x="4566164"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9548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4"/>
          </p:nvPr>
        </p:nvSpPr>
        <p:spPr>
          <a:xfrm>
            <a:off x="455613" y="1475496"/>
            <a:ext cx="3998544"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5F11ED9-F575-4217-8659-B65F5A11F4F4}" type="datetime4">
              <a:rPr lang="en-US" smtClean="0"/>
              <a:t>June 29, 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059506-D6B1-B842-AAB5-13291BE98BD7}" type="slidenum">
              <a:rPr lang="en-US" smtClean="0"/>
              <a:t>‹#›</a:t>
            </a:fld>
            <a:endParaRPr lang="en-US" dirty="0"/>
          </a:p>
        </p:txBody>
      </p:sp>
      <p:sp>
        <p:nvSpPr>
          <p:cNvPr id="14" name="Content Placeholder 2"/>
          <p:cNvSpPr>
            <a:spLocks noGrp="1"/>
          </p:cNvSpPr>
          <p:nvPr>
            <p:ph sz="half" idx="1"/>
          </p:nvPr>
        </p:nvSpPr>
        <p:spPr>
          <a:xfrm>
            <a:off x="457199" y="2115258"/>
            <a:ext cx="3996911"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9" name="Text Placeholder 4"/>
          <p:cNvSpPr>
            <a:spLocks noGrp="1"/>
          </p:cNvSpPr>
          <p:nvPr>
            <p:ph type="body" sz="quarter" idx="15"/>
          </p:nvPr>
        </p:nvSpPr>
        <p:spPr>
          <a:xfrm>
            <a:off x="4685921" y="1475496"/>
            <a:ext cx="4000879" cy="639762"/>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2"/>
          <p:cNvSpPr>
            <a:spLocks noGrp="1"/>
          </p:cNvSpPr>
          <p:nvPr>
            <p:ph sz="half" idx="16"/>
          </p:nvPr>
        </p:nvSpPr>
        <p:spPr>
          <a:xfrm>
            <a:off x="4687555" y="2115258"/>
            <a:ext cx="3999245" cy="38862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2" name="Straight Connector 21"/>
          <p:cNvCxnSpPr/>
          <p:nvPr/>
        </p:nvCxnSpPr>
        <p:spPr>
          <a:xfrm>
            <a:off x="4566164"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3"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sp>
        <p:nvSpPr>
          <p:cNvPr id="15" name="Rectangle 14"/>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607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52881" y="1475496"/>
            <a:ext cx="2633617"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3E9BB-1698-484E-9FF3-0D7AEBE94729}" type="datetime4">
              <a:rPr lang="en-US" smtClean="0"/>
              <a:t>June 29, 2016</a:t>
            </a:fld>
            <a:endParaRPr lang="en-US" dirty="0"/>
          </a:p>
        </p:txBody>
      </p:sp>
      <p:sp>
        <p:nvSpPr>
          <p:cNvPr id="6" name="Footer Placeholder 5"/>
          <p:cNvSpPr>
            <a:spLocks noGrp="1"/>
          </p:cNvSpPr>
          <p:nvPr>
            <p:ph type="ftr" sz="quarter" idx="11"/>
          </p:nvPr>
        </p:nvSpPr>
        <p:spPr>
          <a:xfrm>
            <a:off x="3124200" y="6356350"/>
            <a:ext cx="5562600" cy="365125"/>
          </a:xfrm>
        </p:spPr>
        <p:txBody>
          <a:bodyPr/>
          <a:lstStyle/>
          <a:p>
            <a:endParaRPr lang="en-US" dirty="0"/>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dirty="0"/>
          </a:p>
        </p:txBody>
      </p:sp>
      <p:sp>
        <p:nvSpPr>
          <p:cNvPr id="12" name="Content Placeholder 2"/>
          <p:cNvSpPr>
            <a:spLocks noGrp="1"/>
          </p:cNvSpPr>
          <p:nvPr>
            <p:ph sz="half" idx="14"/>
          </p:nvPr>
        </p:nvSpPr>
        <p:spPr>
          <a:xfrm>
            <a:off x="6038899" y="1475496"/>
            <a:ext cx="2633472"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cxnSp>
        <p:nvCxnSpPr>
          <p:cNvPr id="11" name="Straight Connector 10"/>
          <p:cNvCxnSpPr/>
          <p:nvPr/>
        </p:nvCxnSpPr>
        <p:spPr>
          <a:xfrm>
            <a:off x="5956863"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9" name="Content Placeholder 2"/>
          <p:cNvSpPr>
            <a:spLocks noGrp="1"/>
          </p:cNvSpPr>
          <p:nvPr>
            <p:ph sz="half" idx="15"/>
          </p:nvPr>
        </p:nvSpPr>
        <p:spPr>
          <a:xfrm>
            <a:off x="473225" y="1475496"/>
            <a:ext cx="2633617"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p:nvCxnSpPr>
        <p:spPr>
          <a:xfrm>
            <a:off x="3177207"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21"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22"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spTree>
    <p:extLst>
      <p:ext uri="{BB962C8B-B14F-4D97-AF65-F5344CB8AC3E}">
        <p14:creationId xmlns:p14="http://schemas.microsoft.com/office/powerpoint/2010/main" val="1363120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hree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52881" y="1475496"/>
            <a:ext cx="2633617"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856CDF-F83B-4A16-B9F5-E32F482719C1}" type="datetime4">
              <a:rPr lang="en-US" smtClean="0"/>
              <a:t>June 29, 2016</a:t>
            </a:fld>
            <a:endParaRPr lang="en-US" dirty="0"/>
          </a:p>
        </p:txBody>
      </p:sp>
      <p:sp>
        <p:nvSpPr>
          <p:cNvPr id="6" name="Footer Placeholder 5"/>
          <p:cNvSpPr>
            <a:spLocks noGrp="1"/>
          </p:cNvSpPr>
          <p:nvPr>
            <p:ph type="ftr" sz="quarter" idx="11"/>
          </p:nvPr>
        </p:nvSpPr>
        <p:spPr>
          <a:xfrm>
            <a:off x="3124200" y="6356350"/>
            <a:ext cx="5562600" cy="365125"/>
          </a:xfrm>
        </p:spPr>
        <p:txBody>
          <a:bodyPr/>
          <a:lstStyle/>
          <a:p>
            <a:endParaRPr lang="en-US" dirty="0"/>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dirty="0"/>
          </a:p>
        </p:txBody>
      </p:sp>
      <p:sp>
        <p:nvSpPr>
          <p:cNvPr id="12" name="Content Placeholder 2"/>
          <p:cNvSpPr>
            <a:spLocks noGrp="1"/>
          </p:cNvSpPr>
          <p:nvPr>
            <p:ph sz="half" idx="14"/>
          </p:nvPr>
        </p:nvSpPr>
        <p:spPr>
          <a:xfrm>
            <a:off x="6038899" y="1475496"/>
            <a:ext cx="2633472"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0" name="Rectangle 9"/>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5956863"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9" name="Content Placeholder 2"/>
          <p:cNvSpPr>
            <a:spLocks noGrp="1"/>
          </p:cNvSpPr>
          <p:nvPr>
            <p:ph sz="half" idx="15"/>
          </p:nvPr>
        </p:nvSpPr>
        <p:spPr>
          <a:xfrm>
            <a:off x="473225" y="1475496"/>
            <a:ext cx="2633617"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p:nvCxnSpPr>
        <p:spPr>
          <a:xfrm>
            <a:off x="3177207"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6" name="Rectangle 15"/>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285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87390E-724D-4AF9-BF81-E6B0CFE6D608}" type="datetime4">
              <a:rPr lang="en-US" smtClean="0"/>
              <a:t>June 29, 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059506-D6B1-B842-AAB5-13291BE98BD7}" type="slidenum">
              <a:rPr lang="en-US" smtClean="0"/>
              <a:t>‹#›</a:t>
            </a:fld>
            <a:endParaRPr lang="en-US" dirty="0"/>
          </a:p>
        </p:txBody>
      </p:sp>
      <p:sp>
        <p:nvSpPr>
          <p:cNvPr id="6"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7"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8" name="Picture 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Tree>
    <p:extLst>
      <p:ext uri="{BB962C8B-B14F-4D97-AF65-F5344CB8AC3E}">
        <p14:creationId xmlns:p14="http://schemas.microsoft.com/office/powerpoint/2010/main" val="1231666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5437E01-5E32-4DCA-B6FC-BD9CFE3C9BFC}" type="datetime4">
              <a:rPr lang="en-US" smtClean="0"/>
              <a:t>June 29, 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059506-D6B1-B842-AAB5-13291BE98BD7}" type="slidenum">
              <a:rPr lang="en-US" smtClean="0"/>
              <a:t>‹#›</a:t>
            </a:fld>
            <a:endParaRPr lang="en-US" dirty="0"/>
          </a:p>
        </p:txBody>
      </p:sp>
      <p:sp>
        <p:nvSpPr>
          <p:cNvPr id="7"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8" name="Picture 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9" name="Rectangle 8"/>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8239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82EF5-80C3-4C1A-B266-D297E1F2D21E}" type="datetime4">
              <a:rPr lang="en-US" smtClean="0"/>
              <a:t>June 29, 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059506-D6B1-B842-AAB5-13291BE98BD7}" type="slidenum">
              <a:rPr lang="en-US" smtClean="0"/>
              <a:t>‹#›</a:t>
            </a:fld>
            <a:endParaRPr lang="en-US" dirty="0"/>
          </a:p>
        </p:txBody>
      </p:sp>
      <p:pic>
        <p:nvPicPr>
          <p:cNvPr id="5" name="Picture 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Tree>
    <p:extLst>
      <p:ext uri="{BB962C8B-B14F-4D97-AF65-F5344CB8AC3E}">
        <p14:creationId xmlns:p14="http://schemas.microsoft.com/office/powerpoint/2010/main" val="853211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Caption w/Subtitl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3"/>
          </p:nvPr>
        </p:nvSpPr>
        <p:spPr>
          <a:xfrm>
            <a:off x="3660401" y="1475496"/>
            <a:ext cx="5026399"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388441"/>
            <a:ext cx="3008313" cy="36130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1DF8F7-0492-4B00-A902-C1AF32192687}" type="datetime4">
              <a:rPr lang="en-US" smtClean="0"/>
              <a:t>June 29,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dirty="0"/>
          </a:p>
        </p:txBody>
      </p:sp>
      <p:sp>
        <p:nvSpPr>
          <p:cNvPr id="9" name="Text Placeholder 4"/>
          <p:cNvSpPr>
            <a:spLocks noGrp="1"/>
          </p:cNvSpPr>
          <p:nvPr>
            <p:ph type="body" sz="quarter" idx="14"/>
          </p:nvPr>
        </p:nvSpPr>
        <p:spPr>
          <a:xfrm>
            <a:off x="457200" y="1475496"/>
            <a:ext cx="3008313" cy="912946"/>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15"/>
          <p:cNvSpPr>
            <a:spLocks noGrp="1"/>
          </p:cNvSpPr>
          <p:nvPr>
            <p:ph type="body" sz="quarter" idx="15"/>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11"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2" name="Picture 11"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cxnSp>
        <p:nvCxnSpPr>
          <p:cNvPr id="14" name="Straight Connector 13"/>
          <p:cNvCxnSpPr/>
          <p:nvPr/>
        </p:nvCxnSpPr>
        <p:spPr>
          <a:xfrm>
            <a:off x="3560065"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0242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lternative 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2763819"/>
            <a:ext cx="5257710" cy="3196465"/>
          </a:xfrm>
          <a:prstGeom prst="rect">
            <a:avLst/>
          </a:prstGeom>
          <a:solidFill>
            <a:srgbClr val="FFFFFF">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5" name="Footer Placeholder 4"/>
          <p:cNvSpPr>
            <a:spLocks noGrp="1"/>
          </p:cNvSpPr>
          <p:nvPr>
            <p:ph type="ftr" sz="quarter" idx="11"/>
          </p:nvPr>
        </p:nvSpPr>
        <p:spPr>
          <a:xfrm>
            <a:off x="457200" y="6356350"/>
            <a:ext cx="2895600" cy="365125"/>
          </a:xfrm>
        </p:spPr>
        <p:txBody>
          <a:bodyPr/>
          <a:lstStyle/>
          <a:p>
            <a:endParaRPr lang="en-US" dirty="0"/>
          </a:p>
        </p:txBody>
      </p:sp>
      <p:sp>
        <p:nvSpPr>
          <p:cNvPr id="2" name="Title 1"/>
          <p:cNvSpPr>
            <a:spLocks noGrp="1"/>
          </p:cNvSpPr>
          <p:nvPr>
            <p:ph type="ctrTitle"/>
          </p:nvPr>
        </p:nvSpPr>
        <p:spPr>
          <a:xfrm>
            <a:off x="284668" y="3044799"/>
            <a:ext cx="4688374" cy="1470025"/>
          </a:xfrm>
        </p:spPr>
        <p:txBody>
          <a:bodyPr lIns="91440" rIns="91440" anchor="t">
            <a:noAutofit/>
          </a:bodyPr>
          <a:lstStyle>
            <a:lvl1pPr algn="l">
              <a:defRPr sz="3200" b="1">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84668" y="4524452"/>
            <a:ext cx="4688374" cy="801295"/>
          </a:xfrm>
        </p:spPr>
        <p:txBody>
          <a:bodyPr anchor="t">
            <a:norm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9"/>
          <p:cNvSpPr>
            <a:spLocks noGrp="1"/>
          </p:cNvSpPr>
          <p:nvPr>
            <p:ph type="body" sz="quarter" idx="12"/>
          </p:nvPr>
        </p:nvSpPr>
        <p:spPr>
          <a:xfrm>
            <a:off x="284073" y="5335777"/>
            <a:ext cx="4689475" cy="452437"/>
          </a:xfrm>
        </p:spPr>
        <p:txBody>
          <a:bodyPr>
            <a:normAutofit/>
          </a:bodyPr>
          <a:lstStyle>
            <a:lvl1pPr marL="0" indent="0">
              <a:buNone/>
              <a:defRPr sz="1600" b="1"/>
            </a:lvl1pPr>
          </a:lstStyle>
          <a:p>
            <a:pPr lvl="0"/>
            <a:r>
              <a:rPr lang="en-US"/>
              <a:t>Click to edit Master text styles</a:t>
            </a:r>
          </a:p>
        </p:txBody>
      </p:sp>
    </p:spTree>
    <p:extLst>
      <p:ext uri="{BB962C8B-B14F-4D97-AF65-F5344CB8AC3E}">
        <p14:creationId xmlns:p14="http://schemas.microsoft.com/office/powerpoint/2010/main" val="4134997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2388441"/>
            <a:ext cx="3008313" cy="36130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5A9A8-0DBE-4287-9ECE-3DAC2D0B0103}" type="datetime4">
              <a:rPr lang="en-US" smtClean="0"/>
              <a:t>June 29,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dirty="0"/>
          </a:p>
        </p:txBody>
      </p:sp>
      <p:sp>
        <p:nvSpPr>
          <p:cNvPr id="9" name="Text Placeholder 4"/>
          <p:cNvSpPr>
            <a:spLocks noGrp="1"/>
          </p:cNvSpPr>
          <p:nvPr>
            <p:ph type="body" sz="quarter" idx="14"/>
          </p:nvPr>
        </p:nvSpPr>
        <p:spPr>
          <a:xfrm>
            <a:off x="457200" y="1475496"/>
            <a:ext cx="3008313" cy="912946"/>
          </a:xfrm>
          <a:solidFill>
            <a:schemeClr val="tx1">
              <a:lumMod val="75000"/>
            </a:schemeClr>
          </a:solidFill>
        </p:spPr>
        <p:txBody>
          <a:bodyPr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2" name="Picture 11"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3" name="Rectangle 12"/>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p:cNvSpPr>
            <a:spLocks noGrp="1"/>
          </p:cNvSpPr>
          <p:nvPr>
            <p:ph idx="13"/>
          </p:nvPr>
        </p:nvSpPr>
        <p:spPr>
          <a:xfrm>
            <a:off x="3660401" y="1475496"/>
            <a:ext cx="5026399"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p:nvPr/>
        </p:nvCxnSpPr>
        <p:spPr>
          <a:xfrm>
            <a:off x="3560065"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7" name="Rectangle 16"/>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76673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2021" y="4800600"/>
            <a:ext cx="5486400" cy="566738"/>
          </a:xfrm>
        </p:spPr>
        <p:txBody>
          <a:bodyPr anchor="b"/>
          <a:lstStyle>
            <a:lvl1pPr algn="r">
              <a:defRPr sz="2000" b="1"/>
            </a:lvl1pPr>
          </a:lstStyle>
          <a:p>
            <a:r>
              <a:rPr lang="en-US" dirty="0"/>
              <a:t>CLICK TO EDIT MASTER TITLE STYLE</a:t>
            </a:r>
          </a:p>
        </p:txBody>
      </p:sp>
      <p:sp>
        <p:nvSpPr>
          <p:cNvPr id="5" name="Date Placeholder 4"/>
          <p:cNvSpPr>
            <a:spLocks noGrp="1"/>
          </p:cNvSpPr>
          <p:nvPr>
            <p:ph type="dt" sz="half" idx="10"/>
          </p:nvPr>
        </p:nvSpPr>
        <p:spPr/>
        <p:txBody>
          <a:bodyPr/>
          <a:lstStyle/>
          <a:p>
            <a:fld id="{CCDB7B03-6830-4984-B14D-FAA7217D97A4}" type="datetime4">
              <a:rPr lang="en-US" smtClean="0"/>
              <a:t>June 29,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dirty="0"/>
          </a:p>
        </p:txBody>
      </p:sp>
      <p:pic>
        <p:nvPicPr>
          <p:cNvPr id="13" name="Picture 12"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677" y="4946226"/>
            <a:ext cx="1131750" cy="1131750"/>
          </a:xfrm>
          <a:prstGeom prst="rect">
            <a:avLst/>
          </a:prstGeom>
        </p:spPr>
      </p:pic>
      <p:sp>
        <p:nvSpPr>
          <p:cNvPr id="3" name="Picture Placeholder 2"/>
          <p:cNvSpPr>
            <a:spLocks noGrp="1"/>
          </p:cNvSpPr>
          <p:nvPr>
            <p:ph type="pic" idx="1"/>
          </p:nvPr>
        </p:nvSpPr>
        <p:spPr>
          <a:xfrm>
            <a:off x="18288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15" name="Text Placeholder 15"/>
          <p:cNvSpPr>
            <a:spLocks noGrp="1"/>
          </p:cNvSpPr>
          <p:nvPr>
            <p:ph type="body" sz="quarter" idx="13"/>
          </p:nvPr>
        </p:nvSpPr>
        <p:spPr>
          <a:xfrm>
            <a:off x="0" y="5367338"/>
            <a:ext cx="7320803"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Tree>
    <p:extLst>
      <p:ext uri="{BB962C8B-B14F-4D97-AF65-F5344CB8AC3E}">
        <p14:creationId xmlns:p14="http://schemas.microsoft.com/office/powerpoint/2010/main" val="1207396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2021" y="4800600"/>
            <a:ext cx="5486400" cy="566738"/>
          </a:xfrm>
        </p:spPr>
        <p:txBody>
          <a:bodyPr anchor="b"/>
          <a:lstStyle>
            <a:lvl1pPr algn="r">
              <a:defRPr sz="2000" b="1"/>
            </a:lvl1pPr>
          </a:lstStyle>
          <a:p>
            <a:r>
              <a:rPr lang="en-US" dirty="0"/>
              <a:t>CLICK TO EDIT MASTER TITLE STYLE</a:t>
            </a:r>
          </a:p>
        </p:txBody>
      </p:sp>
      <p:sp>
        <p:nvSpPr>
          <p:cNvPr id="5" name="Date Placeholder 4"/>
          <p:cNvSpPr>
            <a:spLocks noGrp="1"/>
          </p:cNvSpPr>
          <p:nvPr>
            <p:ph type="dt" sz="half" idx="10"/>
          </p:nvPr>
        </p:nvSpPr>
        <p:spPr/>
        <p:txBody>
          <a:bodyPr/>
          <a:lstStyle/>
          <a:p>
            <a:fld id="{0951BC06-D95D-4D6E-AA82-E5F32659FEB9}" type="datetime4">
              <a:rPr lang="en-US" smtClean="0"/>
              <a:t>June 29,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dirty="0"/>
          </a:p>
        </p:txBody>
      </p:sp>
      <p:pic>
        <p:nvPicPr>
          <p:cNvPr id="13" name="Picture 12"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677" y="4946226"/>
            <a:ext cx="1131750" cy="1131750"/>
          </a:xfrm>
          <a:prstGeom prst="rect">
            <a:avLst/>
          </a:prstGeom>
        </p:spPr>
      </p:pic>
      <p:sp>
        <p:nvSpPr>
          <p:cNvPr id="3" name="Picture Placeholder 2"/>
          <p:cNvSpPr>
            <a:spLocks noGrp="1"/>
          </p:cNvSpPr>
          <p:nvPr>
            <p:ph type="pic" idx="1"/>
          </p:nvPr>
        </p:nvSpPr>
        <p:spPr>
          <a:xfrm>
            <a:off x="18288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Rectangle 8"/>
          <p:cNvSpPr/>
          <p:nvPr/>
        </p:nvSpPr>
        <p:spPr>
          <a:xfrm>
            <a:off x="0" y="5367338"/>
            <a:ext cx="7318421"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 name="Rectangle 10"/>
          <p:cNvSpPr/>
          <p:nvPr userDrawn="1"/>
        </p:nvSpPr>
        <p:spPr>
          <a:xfrm>
            <a:off x="0" y="5367338"/>
            <a:ext cx="7318421"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7153810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Large and Cen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1F06F24-891C-466A-A785-C8694C8C86DC}" type="datetime4">
              <a:rPr lang="en-US" smtClean="0"/>
              <a:t>June 29,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dirty="0"/>
          </a:p>
        </p:txBody>
      </p:sp>
      <p:pic>
        <p:nvPicPr>
          <p:cNvPr id="13" name="Picture 12"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677" y="4946226"/>
            <a:ext cx="1131750" cy="1131750"/>
          </a:xfrm>
          <a:prstGeom prst="rect">
            <a:avLst/>
          </a:prstGeom>
        </p:spPr>
      </p:pic>
      <p:sp>
        <p:nvSpPr>
          <p:cNvPr id="3" name="Picture Placeholder 2"/>
          <p:cNvSpPr>
            <a:spLocks noGrp="1"/>
          </p:cNvSpPr>
          <p:nvPr>
            <p:ph type="pic" idx="1"/>
          </p:nvPr>
        </p:nvSpPr>
        <p:spPr>
          <a:xfrm>
            <a:off x="1828800" y="612774"/>
            <a:ext cx="5486400" cy="43334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Tree>
    <p:extLst>
      <p:ext uri="{BB962C8B-B14F-4D97-AF65-F5344CB8AC3E}">
        <p14:creationId xmlns:p14="http://schemas.microsoft.com/office/powerpoint/2010/main" val="36531841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Large and Center No Log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036308A-23E1-4EFB-9C77-65468899F226}" type="datetime4">
              <a:rPr lang="en-US" smtClean="0"/>
              <a:t>June 29,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dirty="0"/>
          </a:p>
        </p:txBody>
      </p:sp>
      <p:sp>
        <p:nvSpPr>
          <p:cNvPr id="3" name="Picture Placeholder 2"/>
          <p:cNvSpPr>
            <a:spLocks noGrp="1"/>
          </p:cNvSpPr>
          <p:nvPr>
            <p:ph type="pic" idx="1"/>
          </p:nvPr>
        </p:nvSpPr>
        <p:spPr>
          <a:xfrm>
            <a:off x="457200" y="612774"/>
            <a:ext cx="8229600" cy="5369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Tree>
    <p:extLst>
      <p:ext uri="{BB962C8B-B14F-4D97-AF65-F5344CB8AC3E}">
        <p14:creationId xmlns:p14="http://schemas.microsoft.com/office/powerpoint/2010/main" val="40423291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Vertical Tex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428798"/>
            <a:ext cx="8229600" cy="45666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C3DF7-5A36-477B-B769-57F82AD839B7}" type="datetime4">
              <a:rPr lang="en-US" smtClean="0"/>
              <a:t>June 29,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059506-D6B1-B842-AAB5-13291BE98BD7}" type="slidenum">
              <a:rPr lang="en-US" smtClean="0"/>
              <a:t>‹#›</a:t>
            </a:fld>
            <a:endParaRPr lang="en-US" dirty="0"/>
          </a:p>
        </p:txBody>
      </p:sp>
      <p:sp>
        <p:nvSpPr>
          <p:cNvPr id="7"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8"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9" name="Picture 8"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Tree>
    <p:extLst>
      <p:ext uri="{BB962C8B-B14F-4D97-AF65-F5344CB8AC3E}">
        <p14:creationId xmlns:p14="http://schemas.microsoft.com/office/powerpoint/2010/main" val="3503271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Vertical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428798"/>
            <a:ext cx="8229600" cy="45666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DC37EC-BA60-48F9-A420-7D0613FFBA6D}" type="datetime4">
              <a:rPr lang="en-US" smtClean="0"/>
              <a:t>June 29,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059506-D6B1-B842-AAB5-13291BE98BD7}" type="slidenum">
              <a:rPr lang="en-US" smtClean="0"/>
              <a:t>‹#›</a:t>
            </a:fld>
            <a:endParaRPr lang="en-US" dirty="0"/>
          </a:p>
        </p:txBody>
      </p:sp>
      <p:sp>
        <p:nvSpPr>
          <p:cNvPr id="8"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9" name="Picture 8"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0" name="Rectangle 9"/>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13010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ertical Title and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Vertical Text Placeholder 2"/>
          <p:cNvSpPr>
            <a:spLocks noGrp="1"/>
          </p:cNvSpPr>
          <p:nvPr>
            <p:ph type="body" orient="vert" idx="13"/>
          </p:nvPr>
        </p:nvSpPr>
        <p:spPr>
          <a:xfrm>
            <a:off x="457200" y="274638"/>
            <a:ext cx="6975656" cy="57207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p:cNvSpPr>
            <a:spLocks noGrp="1"/>
          </p:cNvSpPr>
          <p:nvPr>
            <p:ph type="title" orient="vert"/>
          </p:nvPr>
        </p:nvSpPr>
        <p:spPr>
          <a:xfrm>
            <a:off x="7632677" y="578991"/>
            <a:ext cx="1131750" cy="4221026"/>
          </a:xfrm>
        </p:spPr>
        <p:txBody>
          <a:bodyPr vert="eaVert"/>
          <a:lstStyle>
            <a:lvl1pPr algn="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3A51143-FA25-491F-AF6B-D46D37F036DC}" type="datetime4">
              <a:rPr lang="en-US" smtClean="0"/>
              <a:t>June 29,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059506-D6B1-B842-AAB5-13291BE98BD7}" type="slidenum">
              <a:rPr lang="en-US" smtClean="0"/>
              <a:t>‹#›</a:t>
            </a:fld>
            <a:endParaRPr lang="en-US" dirty="0"/>
          </a:p>
        </p:txBody>
      </p:sp>
      <p:cxnSp>
        <p:nvCxnSpPr>
          <p:cNvPr id="7" name="Straight Connector 6"/>
          <p:cNvCxnSpPr/>
          <p:nvPr userDrawn="1"/>
        </p:nvCxnSpPr>
        <p:spPr>
          <a:xfrm>
            <a:off x="7529959" y="274638"/>
            <a:ext cx="0" cy="5851525"/>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677" y="4946226"/>
            <a:ext cx="1131750" cy="1131750"/>
          </a:xfrm>
          <a:prstGeom prst="rect">
            <a:avLst/>
          </a:prstGeom>
        </p:spPr>
      </p:pic>
    </p:spTree>
    <p:extLst>
      <p:ext uri="{BB962C8B-B14F-4D97-AF65-F5344CB8AC3E}">
        <p14:creationId xmlns:p14="http://schemas.microsoft.com/office/powerpoint/2010/main" val="1224375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act Us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328E8FA-F027-45F1-90DF-C5F7DA42D35E}" type="datetime4">
              <a:rPr lang="en-US" smtClean="0"/>
              <a:t>June 29, 2016</a:t>
            </a:fld>
            <a:endParaRPr lang="en-US" dirty="0"/>
          </a:p>
        </p:txBody>
      </p:sp>
      <p:sp>
        <p:nvSpPr>
          <p:cNvPr id="6" name="Footer Placeholder 5"/>
          <p:cNvSpPr>
            <a:spLocks noGrp="1"/>
          </p:cNvSpPr>
          <p:nvPr>
            <p:ph type="ftr" sz="quarter" idx="11"/>
          </p:nvPr>
        </p:nvSpPr>
        <p:spPr>
          <a:xfrm>
            <a:off x="3124200" y="6356350"/>
            <a:ext cx="5562600" cy="365125"/>
          </a:xfrm>
        </p:spPr>
        <p:txBody>
          <a:bodyPr/>
          <a:lstStyle/>
          <a:p>
            <a:endParaRPr lang="en-US" dirty="0"/>
          </a:p>
        </p:txBody>
      </p:sp>
      <p:sp>
        <p:nvSpPr>
          <p:cNvPr id="7" name="Slide Number Placeholder 6"/>
          <p:cNvSpPr>
            <a:spLocks noGrp="1"/>
          </p:cNvSpPr>
          <p:nvPr>
            <p:ph type="sldNum" sz="quarter" idx="12"/>
          </p:nvPr>
        </p:nvSpPr>
        <p:spPr/>
        <p:txBody>
          <a:bodyPr/>
          <a:lstStyle/>
          <a:p>
            <a:fld id="{F8059506-D6B1-B842-AAB5-13291BE98BD7}" type="slidenum">
              <a:rPr lang="en-US" smtClean="0"/>
              <a:t>‹#›</a:t>
            </a:fld>
            <a:endParaRPr lang="en-US" dirty="0"/>
          </a:p>
        </p:txBody>
      </p:sp>
      <p:sp>
        <p:nvSpPr>
          <p:cNvPr id="13" name="Text Placeholder 15"/>
          <p:cNvSpPr>
            <a:spLocks noGrp="1"/>
          </p:cNvSpPr>
          <p:nvPr>
            <p:ph type="body" sz="quarter" idx="13" hasCustomPrompt="1"/>
          </p:nvPr>
        </p:nvSpPr>
        <p:spPr>
          <a:xfrm>
            <a:off x="1" y="961839"/>
            <a:ext cx="6853914" cy="289527"/>
          </a:xfrm>
          <a:solidFill>
            <a:schemeClr val="accent1"/>
          </a:solidFill>
        </p:spPr>
        <p:txBody>
          <a:bodyPr tIns="36576" bIns="0" anchor="t">
            <a:noAutofit/>
          </a:bodyPr>
          <a:lstStyle>
            <a:lvl1pPr marL="0" indent="0" algn="r">
              <a:buNone/>
              <a:defRPr sz="1200" b="0" i="0" baseline="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dirty="0"/>
              <a:t>Connect with Federal Health Architecture – We’d Love to Hear from you!</a:t>
            </a:r>
          </a:p>
        </p:txBody>
      </p:sp>
      <p:sp>
        <p:nvSpPr>
          <p:cNvPr id="14" name="Title 16"/>
          <p:cNvSpPr>
            <a:spLocks noGrp="1"/>
          </p:cNvSpPr>
          <p:nvPr>
            <p:ph type="title" hasCustomPrompt="1"/>
          </p:nvPr>
        </p:nvSpPr>
        <p:spPr>
          <a:xfrm>
            <a:off x="457200" y="274638"/>
            <a:ext cx="6396715" cy="677894"/>
          </a:xfrm>
        </p:spPr>
        <p:txBody>
          <a:bodyPr>
            <a:normAutofit/>
          </a:bodyPr>
          <a:lstStyle>
            <a:lvl1pPr algn="r">
              <a:defRPr sz="3200" b="1"/>
            </a:lvl1pPr>
          </a:lstStyle>
          <a:p>
            <a:r>
              <a:rPr lang="en-US" dirty="0"/>
              <a:t>Contact Us</a:t>
            </a:r>
          </a:p>
        </p:txBody>
      </p:sp>
      <p:pic>
        <p:nvPicPr>
          <p:cNvPr id="15" name="Picture 14"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Content Placeholder 2"/>
          <p:cNvSpPr>
            <a:spLocks noGrp="1"/>
          </p:cNvSpPr>
          <p:nvPr>
            <p:ph sz="half" idx="1"/>
          </p:nvPr>
        </p:nvSpPr>
        <p:spPr>
          <a:xfrm>
            <a:off x="457200" y="1475496"/>
            <a:ext cx="4959544" cy="452596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half" idx="14"/>
          </p:nvPr>
        </p:nvSpPr>
        <p:spPr>
          <a:xfrm>
            <a:off x="5719544" y="1475496"/>
            <a:ext cx="2967256" cy="2257079"/>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8"/>
          <p:cNvCxnSpPr/>
          <p:nvPr/>
        </p:nvCxnSpPr>
        <p:spPr>
          <a:xfrm>
            <a:off x="5564660"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16" name="Content Placeholder 2"/>
          <p:cNvSpPr>
            <a:spLocks noGrp="1"/>
          </p:cNvSpPr>
          <p:nvPr>
            <p:ph sz="half" idx="15"/>
          </p:nvPr>
        </p:nvSpPr>
        <p:spPr>
          <a:xfrm>
            <a:off x="5719544" y="3945865"/>
            <a:ext cx="2967256" cy="2052620"/>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44671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anks for Coming">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89536-9AF6-44E7-94E6-CD00CC16E64E}" type="datetime4">
              <a:rPr lang="en-US" smtClean="0"/>
              <a:t>June 29, 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059506-D6B1-B842-AAB5-13291BE98BD7}" type="slidenum">
              <a:rPr lang="en-US" smtClean="0"/>
              <a:t>‹#›</a:t>
            </a:fld>
            <a:endParaRPr lang="en-US" dirty="0"/>
          </a:p>
        </p:txBody>
      </p:sp>
      <p:sp>
        <p:nvSpPr>
          <p:cNvPr id="8" name="Text Placeholder 15"/>
          <p:cNvSpPr>
            <a:spLocks noGrp="1"/>
          </p:cNvSpPr>
          <p:nvPr>
            <p:ph type="body" sz="quarter" idx="13" hasCustomPrompt="1"/>
          </p:nvPr>
        </p:nvSpPr>
        <p:spPr>
          <a:xfrm>
            <a:off x="-1" y="3324232"/>
            <a:ext cx="6185023" cy="289527"/>
          </a:xfrm>
          <a:solidFill>
            <a:schemeClr val="accent1"/>
          </a:solidFill>
        </p:spPr>
        <p:txBody>
          <a:bodyPr tIns="36576" bIns="0" anchor="t">
            <a:noAutofit/>
          </a:bodyPr>
          <a:lstStyle>
            <a:lvl1pPr marL="0" indent="0" algn="r">
              <a:buNone/>
              <a:defRPr sz="1200" b="0" i="1">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dirty="0"/>
              <a:t>See you soon</a:t>
            </a:r>
          </a:p>
        </p:txBody>
      </p:sp>
      <p:sp>
        <p:nvSpPr>
          <p:cNvPr id="9" name="Title 16"/>
          <p:cNvSpPr>
            <a:spLocks noGrp="1"/>
          </p:cNvSpPr>
          <p:nvPr>
            <p:ph type="title" hasCustomPrompt="1"/>
          </p:nvPr>
        </p:nvSpPr>
        <p:spPr>
          <a:xfrm>
            <a:off x="0" y="2399747"/>
            <a:ext cx="6185023" cy="915178"/>
          </a:xfrm>
        </p:spPr>
        <p:txBody>
          <a:bodyPr>
            <a:noAutofit/>
          </a:bodyPr>
          <a:lstStyle>
            <a:lvl1pPr algn="r">
              <a:lnSpc>
                <a:spcPct val="70000"/>
              </a:lnSpc>
              <a:defRPr sz="3600" b="1"/>
            </a:lvl1pPr>
          </a:lstStyle>
          <a:p>
            <a:r>
              <a:rPr lang="en-US" dirty="0"/>
              <a:t>THANKS FOR</a:t>
            </a:r>
            <a:br>
              <a:rPr lang="en-US" dirty="0"/>
            </a:br>
            <a:r>
              <a:rPr lang="en-US" dirty="0"/>
              <a:t>COMING</a:t>
            </a:r>
          </a:p>
        </p:txBody>
      </p:sp>
      <p:pic>
        <p:nvPicPr>
          <p:cNvPr id="10" name="Picture 9"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428" y="1960841"/>
            <a:ext cx="2051688" cy="2051688"/>
          </a:xfrm>
          <a:prstGeom prst="rect">
            <a:avLst/>
          </a:prstGeom>
        </p:spPr>
      </p:pic>
    </p:spTree>
    <p:extLst>
      <p:ext uri="{BB962C8B-B14F-4D97-AF65-F5344CB8AC3E}">
        <p14:creationId xmlns:p14="http://schemas.microsoft.com/office/powerpoint/2010/main" val="313716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044825"/>
            <a:ext cx="7772400" cy="1362075"/>
          </a:xfrm>
        </p:spPr>
        <p:txBody>
          <a:bodyPr anchor="b">
            <a:normAutofit/>
          </a:bodyPr>
          <a:lstStyle>
            <a:lvl1pPr algn="l">
              <a:defRPr sz="2800" b="1"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722313" y="4406900"/>
            <a:ext cx="7772400" cy="1500187"/>
          </a:xfrm>
        </p:spPr>
        <p:txBody>
          <a:bodyPr anchor="t"/>
          <a:lstStyle>
            <a:lvl1pPr marL="0" indent="0">
              <a:buNone/>
              <a:defRPr sz="2000">
                <a:solidFill>
                  <a:srgbClr val="D2124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title style</a:t>
            </a:r>
          </a:p>
        </p:txBody>
      </p:sp>
      <p:sp>
        <p:nvSpPr>
          <p:cNvPr id="4" name="Date Placeholder 3"/>
          <p:cNvSpPr>
            <a:spLocks noGrp="1"/>
          </p:cNvSpPr>
          <p:nvPr>
            <p:ph type="dt" sz="half" idx="10"/>
          </p:nvPr>
        </p:nvSpPr>
        <p:spPr/>
        <p:txBody>
          <a:bodyPr/>
          <a:lstStyle/>
          <a:p>
            <a:fld id="{1A85FC12-0EF6-4EF5-9D7E-2CCB91058AA9}" type="datetime4">
              <a:rPr lang="en-US" smtClean="0"/>
              <a:t>June 29,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059506-D6B1-B842-AAB5-13291BE98BD7}" type="slidenum">
              <a:rPr lang="en-US" smtClean="0"/>
              <a:t>‹#›</a:t>
            </a:fld>
            <a:endParaRPr lang="en-US" dirty="0"/>
          </a:p>
        </p:txBody>
      </p:sp>
      <p:pic>
        <p:nvPicPr>
          <p:cNvPr id="7" name="Picture 6"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296" y="383803"/>
            <a:ext cx="3199408" cy="3199408"/>
          </a:xfrm>
          <a:prstGeom prst="rect">
            <a:avLst/>
          </a:prstGeom>
        </p:spPr>
      </p:pic>
    </p:spTree>
    <p:extLst>
      <p:ext uri="{BB962C8B-B14F-4D97-AF65-F5344CB8AC3E}">
        <p14:creationId xmlns:p14="http://schemas.microsoft.com/office/powerpoint/2010/main" val="30916096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A90C0CE7-43A0-4CC8-BEFB-486646C1658C}" type="datetime4">
              <a:rPr lang="en-US" smtClean="0"/>
              <a:t>June 29, 2016</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descr="break-time_increments-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9"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39345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1BAC6FFE-63DA-4F39-ADD9-089B3FAE2EB5}" type="datetime4">
              <a:rPr lang="en-US" smtClean="0"/>
              <a:t>June 29, 2016</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1695A3D5-4C88-483B-888D-7B61609DA3DD}" type="datetime4">
              <a:rPr lang="en-US" smtClean="0"/>
              <a:t>June 29, 2016</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7E4867CD-ED62-4A97-882C-09C9F18046E1}" type="datetime4">
              <a:rPr lang="en-US" smtClean="0"/>
              <a:t>June 29, 2016</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70"/>
            <a:ext cx="2509998" cy="5419861"/>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8EF0CB1C-7F66-40BC-9DC1-1DF465FBCC20}" type="datetime4">
              <a:rPr lang="en-US" smtClean="0"/>
              <a:t>June 29, 2016</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C4BD8E6A-3737-4DAE-A180-72692EA7C1D3}" type="datetime4">
              <a:rPr lang="en-US" smtClean="0"/>
              <a:t>June 29, 2016</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1E428E44-86E9-4007-BE3B-E5EDCA0846D0}" type="datetime4">
              <a:rPr lang="en-US" smtClean="0"/>
              <a:t>June 29, 2016</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4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E50A7A4C-C2FC-47C9-B112-09FC94E117C0}" type="datetime4">
              <a:rPr lang="en-US" smtClean="0"/>
              <a:t>June 29, 2016</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9BD4CABC-B3FC-42F6-BC17-9F1785CE3FE7}" type="datetime4">
              <a:rPr lang="en-US" smtClean="0"/>
              <a:t>June 29, 2016</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5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32E885A9-C3EA-4134-9284-FFFC26E9648B}" type="datetime4">
              <a:rPr lang="en-US" smtClean="0"/>
              <a:t>June 29, 2016</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w/Sub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5496"/>
            <a:ext cx="8229600" cy="4566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7E6CC-8507-4BE0-9CB9-E67B85C9A365}" type="datetime4">
              <a:rPr lang="en-US" smtClean="0"/>
              <a:t>June 29,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059506-D6B1-B842-AAB5-13291BE98BD7}" type="slidenum">
              <a:rPr lang="en-US" smtClean="0"/>
              <a:pPr/>
              <a:t>‹#›</a:t>
            </a:fld>
            <a:endParaRPr lang="en-US" dirty="0"/>
          </a:p>
        </p:txBody>
      </p:sp>
      <p:sp>
        <p:nvSpPr>
          <p:cNvPr id="16" name="Text Placeholder 15"/>
          <p:cNvSpPr>
            <a:spLocks noGrp="1"/>
          </p:cNvSpPr>
          <p:nvPr>
            <p:ph type="body" sz="quarter" idx="13"/>
          </p:nvPr>
        </p:nvSpPr>
        <p:spPr>
          <a:xfrm>
            <a:off x="1" y="961839"/>
            <a:ext cx="6853914" cy="289527"/>
          </a:xfrm>
          <a:solidFill>
            <a:schemeClr val="accent1"/>
          </a:solidFill>
        </p:spPr>
        <p:txBody>
          <a:bodyPr tIns="36576" bIns="0" anchor="t">
            <a:noAutofit/>
          </a:bodyPr>
          <a:lstStyle>
            <a:lvl1pPr marL="0" indent="0" algn="r">
              <a:buNone/>
              <a:defRPr sz="1200" b="0" i="0">
                <a:solidFill>
                  <a:schemeClr val="bg1"/>
                </a:solidFill>
              </a:defRPr>
            </a:lvl1pPr>
            <a:lvl2pPr marL="457200" indent="0" algn="r">
              <a:buNone/>
              <a:defRPr sz="1800"/>
            </a:lvl2pPr>
            <a:lvl3pPr marL="914400" indent="0" algn="r">
              <a:buNone/>
              <a:defRPr sz="1800"/>
            </a:lvl3pPr>
            <a:lvl4pPr marL="1371600" indent="0" algn="r">
              <a:buNone/>
              <a:defRPr sz="1800"/>
            </a:lvl4pPr>
            <a:lvl5pPr marL="1828800" indent="0" algn="r">
              <a:buNone/>
              <a:defRPr sz="1800"/>
            </a:lvl5pPr>
          </a:lstStyle>
          <a:p>
            <a:pPr lvl="0"/>
            <a:r>
              <a:rPr lang="en-US"/>
              <a:t>Click to edit Master text styles</a:t>
            </a:r>
          </a:p>
        </p:txBody>
      </p:sp>
      <p:sp>
        <p:nvSpPr>
          <p:cNvPr id="17"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8" name="Picture 1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Tree>
    <p:extLst>
      <p:ext uri="{BB962C8B-B14F-4D97-AF65-F5344CB8AC3E}">
        <p14:creationId xmlns:p14="http://schemas.microsoft.com/office/powerpoint/2010/main" val="36715388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55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EB6A1EDB-04E7-4CD6-B0D5-DF04635963FD}" type="datetime4">
              <a:rPr lang="en-US" smtClean="0"/>
              <a:t>June 29, 2016</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60 Minut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174174B4-421D-46B7-BE2E-56B68D759EB6}" type="datetime4">
              <a:rPr lang="en-US" smtClean="0"/>
              <a:t>June 29, 2016</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69"/>
            <a:ext cx="2509998" cy="5419863"/>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993188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ustom Time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B58B4AC0-9DF5-4075-BD95-BBD274351ECB}" type="datetime4">
              <a:rPr lang="en-US" smtClean="0"/>
              <a:t>June 29, 2016</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8059506-D6B1-B842-AAB5-13291BE98BD7}" type="slidenum">
              <a:rPr lang="en-US" smtClean="0"/>
              <a:pPr/>
              <a:t>‹#›</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001" y="719070"/>
            <a:ext cx="2509998" cy="5419861"/>
          </a:xfrm>
          <a:prstGeom prst="rect">
            <a:avLst/>
          </a:prstGeom>
        </p:spPr>
      </p:pic>
      <p:sp>
        <p:nvSpPr>
          <p:cNvPr id="9" name="Title 1"/>
          <p:cNvSpPr>
            <a:spLocks noGrp="1"/>
          </p:cNvSpPr>
          <p:nvPr>
            <p:ph type="title" hasCustomPrompt="1"/>
          </p:nvPr>
        </p:nvSpPr>
        <p:spPr>
          <a:xfrm>
            <a:off x="722313" y="3725862"/>
            <a:ext cx="7772400" cy="812675"/>
          </a:xfrm>
        </p:spPr>
        <p:txBody>
          <a:bodyPr anchor="t">
            <a:noAutofit/>
            <a:scene3d>
              <a:camera prst="orthographicFront"/>
              <a:lightRig rig="soft" dir="t">
                <a:rot lat="0" lon="0" rev="10800000"/>
              </a:lightRig>
            </a:scene3d>
            <a:sp3d>
              <a:bevelT w="27940" h="12700"/>
              <a:contourClr>
                <a:srgbClr val="DDDDDD"/>
              </a:contourClr>
            </a:sp3d>
          </a:bodyPr>
          <a:lstStyle>
            <a:lvl1pPr algn="ctr">
              <a:defRPr sz="6000" b="1" cap="all" spc="-130">
                <a:ln w="11430"/>
                <a:solidFill>
                  <a:schemeClr val="tx1">
                    <a:lumMod val="75000"/>
                  </a:schemeClr>
                </a:solidFill>
                <a:effectLst>
                  <a:outerShdw blurRad="25400" algn="tl" rotWithShape="0">
                    <a:srgbClr val="000000">
                      <a:alpha val="35000"/>
                    </a:srgbClr>
                  </a:outerShdw>
                </a:effectLst>
                <a:latin typeface="+mn-lt"/>
              </a:defRPr>
            </a:lvl1pPr>
          </a:lstStyle>
          <a:p>
            <a:r>
              <a:rPr lang="en-US" dirty="0"/>
              <a:t>BREAK TIME</a:t>
            </a:r>
          </a:p>
        </p:txBody>
      </p:sp>
      <p:sp>
        <p:nvSpPr>
          <p:cNvPr id="10" name="Text Placeholder 2"/>
          <p:cNvSpPr>
            <a:spLocks noGrp="1"/>
          </p:cNvSpPr>
          <p:nvPr>
            <p:ph type="body" idx="1"/>
          </p:nvPr>
        </p:nvSpPr>
        <p:spPr>
          <a:xfrm>
            <a:off x="722313" y="4538537"/>
            <a:ext cx="7772400" cy="596770"/>
          </a:xfrm>
        </p:spPr>
        <p:txBody>
          <a:bodyPr anchor="ctr"/>
          <a:lstStyle>
            <a:lvl1pPr marL="0" indent="0" algn="ctr">
              <a:buNone/>
              <a:defRPr sz="2000" b="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 Placeholder 3"/>
          <p:cNvSpPr>
            <a:spLocks noGrp="1"/>
          </p:cNvSpPr>
          <p:nvPr>
            <p:ph type="body" sz="quarter" idx="13" hasCustomPrompt="1"/>
          </p:nvPr>
        </p:nvSpPr>
        <p:spPr>
          <a:xfrm>
            <a:off x="4157850" y="1819660"/>
            <a:ext cx="828675" cy="849312"/>
          </a:xfrm>
        </p:spPr>
        <p:txBody>
          <a:bodyPr anchor="ctr">
            <a:noAutofit/>
          </a:bodyPr>
          <a:lstStyle>
            <a:lvl1pPr marL="0" indent="0" algn="ctr">
              <a:buNone/>
              <a:defRPr sz="4400" b="1">
                <a:solidFill>
                  <a:srgbClr val="000000"/>
                </a:solidFill>
              </a:defRPr>
            </a:lvl1pPr>
            <a:lvl2pPr>
              <a:defRPr sz="1600" b="1"/>
            </a:lvl2pPr>
            <a:lvl3pPr>
              <a:defRPr sz="1600" b="1"/>
            </a:lvl3pPr>
            <a:lvl4pPr>
              <a:defRPr sz="1600" b="1"/>
            </a:lvl4pPr>
            <a:lvl5pPr>
              <a:defRPr sz="1600" b="1"/>
            </a:lvl5pPr>
          </a:lstStyle>
          <a:p>
            <a:pPr lvl="0"/>
            <a:r>
              <a:rPr lang="en-US" dirty="0"/>
              <a:t>00</a:t>
            </a:r>
          </a:p>
        </p:txBody>
      </p:sp>
    </p:spTree>
    <p:extLst>
      <p:ext uri="{BB962C8B-B14F-4D97-AF65-F5344CB8AC3E}">
        <p14:creationId xmlns:p14="http://schemas.microsoft.com/office/powerpoint/2010/main" val="419877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5496"/>
            <a:ext cx="8229600" cy="4566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811C2-30F7-4A89-986E-B5F527FD1B24}" type="datetime4">
              <a:rPr lang="en-US" smtClean="0"/>
              <a:t>June 29,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059506-D6B1-B842-AAB5-13291BE98BD7}" type="slidenum">
              <a:rPr lang="en-US" smtClean="0"/>
              <a:pPr/>
              <a:t>‹#›</a:t>
            </a:fld>
            <a:endParaRPr lang="en-US" dirty="0"/>
          </a:p>
        </p:txBody>
      </p:sp>
      <p:sp>
        <p:nvSpPr>
          <p:cNvPr id="17"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8" name="Picture 17"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2" name="Rectangle 1"/>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108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Presen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Oval 13"/>
          <p:cNvSpPr/>
          <p:nvPr/>
        </p:nvSpPr>
        <p:spPr>
          <a:xfrm>
            <a:off x="457200" y="2135012"/>
            <a:ext cx="3197492" cy="3197492"/>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p:txBody>
          <a:bodyPr/>
          <a:lstStyle/>
          <a:p>
            <a:fld id="{A24F2B4B-B750-41AE-86DD-869E7F722BB5}" type="datetime4">
              <a:rPr lang="en-US" smtClean="0"/>
              <a:t>June 29, 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059506-D6B1-B842-AAB5-13291BE98BD7}" type="slidenum">
              <a:rPr lang="en-US" smtClean="0"/>
              <a:pPr/>
              <a:t>‹#›</a:t>
            </a:fld>
            <a:endParaRPr lang="en-US" dirty="0"/>
          </a:p>
        </p:txBody>
      </p:sp>
      <p:sp>
        <p:nvSpPr>
          <p:cNvPr id="9" name="Picture Placeholder 8"/>
          <p:cNvSpPr>
            <a:spLocks noGrp="1"/>
          </p:cNvSpPr>
          <p:nvPr>
            <p:ph type="pic" sz="quarter" idx="13"/>
          </p:nvPr>
        </p:nvSpPr>
        <p:spPr>
          <a:xfrm>
            <a:off x="615284" y="2292381"/>
            <a:ext cx="2881325" cy="2882755"/>
          </a:xfrm>
          <a:prstGeom prst="ellipse">
            <a:avLst/>
          </a:prstGeom>
        </p:spPr>
        <p:txBody>
          <a:bodyPr/>
          <a:lstStyle>
            <a:lvl1pPr marL="0" indent="0">
              <a:buNone/>
              <a:defRPr/>
            </a:lvl1pPr>
          </a:lstStyle>
          <a:p>
            <a:r>
              <a:rPr lang="en-US" dirty="0"/>
              <a:t>Drag picture to placeholder or click icon to add</a:t>
            </a:r>
          </a:p>
        </p:txBody>
      </p:sp>
      <p:sp>
        <p:nvSpPr>
          <p:cNvPr id="15"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6" name="Picture 15"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Rectangle 16"/>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2"/>
          <p:cNvSpPr>
            <a:spLocks noGrp="1"/>
          </p:cNvSpPr>
          <p:nvPr>
            <p:ph sz="half" idx="14"/>
          </p:nvPr>
        </p:nvSpPr>
        <p:spPr>
          <a:xfrm>
            <a:off x="4120011" y="1475496"/>
            <a:ext cx="4566789" cy="4525963"/>
          </a:xfrm>
        </p:spPr>
        <p:txBody>
          <a:bodyPr/>
          <a:lstStyle>
            <a:lvl1pPr marL="0" indent="0">
              <a:buNone/>
              <a:defRPr sz="2400"/>
            </a:lvl1pPr>
            <a:lvl2pPr marL="457200" indent="0">
              <a:buNone/>
              <a:defRPr sz="2000"/>
            </a:lvl2pPr>
            <a:lvl3pPr marL="914400" indent="0">
              <a:buNone/>
              <a:defRPr sz="1800"/>
            </a:lvl3pPr>
            <a:lvl4pPr marL="1371600" indent="0">
              <a:buNone/>
              <a:defRPr sz="1200"/>
            </a:lvl4pPr>
            <a:lvl5pPr marL="1828800" indent="0">
              <a:buNone/>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8"/>
          <p:cNvCxnSpPr/>
          <p:nvPr/>
        </p:nvCxnSpPr>
        <p:spPr>
          <a:xfrm>
            <a:off x="3897491" y="1475496"/>
            <a:ext cx="0" cy="4525963"/>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20" name="Rectangle 19"/>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477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Presenters">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146CC57-43E6-4D0B-BD7B-89E9D1A4BC35}" type="datetime4">
              <a:rPr lang="en-US" smtClean="0"/>
              <a:t>June 29, 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059506-D6B1-B842-AAB5-13291BE98BD7}" type="slidenum">
              <a:rPr lang="en-US" smtClean="0"/>
              <a:pPr/>
              <a:t>‹#›</a:t>
            </a:fld>
            <a:endParaRPr lang="en-US" dirty="0"/>
          </a:p>
        </p:txBody>
      </p:sp>
      <p:sp>
        <p:nvSpPr>
          <p:cNvPr id="15"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6" name="Picture 15"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Rectangle 16"/>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ontent Placeholder 2"/>
          <p:cNvSpPr>
            <a:spLocks noGrp="1"/>
          </p:cNvSpPr>
          <p:nvPr>
            <p:ph sz="half" idx="15"/>
          </p:nvPr>
        </p:nvSpPr>
        <p:spPr>
          <a:xfrm>
            <a:off x="2828902" y="1521311"/>
            <a:ext cx="5857898" cy="18288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Oval 26"/>
          <p:cNvSpPr/>
          <p:nvPr/>
        </p:nvSpPr>
        <p:spPr>
          <a:xfrm>
            <a:off x="457200" y="1404315"/>
            <a:ext cx="2057400" cy="20574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Picture Placeholder 8"/>
          <p:cNvSpPr>
            <a:spLocks noGrp="1"/>
          </p:cNvSpPr>
          <p:nvPr>
            <p:ph type="pic" sz="quarter" idx="18"/>
          </p:nvPr>
        </p:nvSpPr>
        <p:spPr>
          <a:xfrm>
            <a:off x="570136" y="1521312"/>
            <a:ext cx="1828800" cy="1828800"/>
          </a:xfrm>
          <a:prstGeom prst="ellipse">
            <a:avLst/>
          </a:prstGeom>
        </p:spPr>
        <p:txBody>
          <a:bodyPr/>
          <a:lstStyle>
            <a:lvl1pPr marL="0" indent="0">
              <a:buNone/>
              <a:defRPr sz="1000"/>
            </a:lvl1pPr>
          </a:lstStyle>
          <a:p>
            <a:r>
              <a:rPr lang="en-US" dirty="0"/>
              <a:t>Drag picture to placeholder or click icon to add</a:t>
            </a:r>
          </a:p>
        </p:txBody>
      </p:sp>
      <p:sp>
        <p:nvSpPr>
          <p:cNvPr id="29" name="Content Placeholder 2"/>
          <p:cNvSpPr>
            <a:spLocks noGrp="1"/>
          </p:cNvSpPr>
          <p:nvPr>
            <p:ph sz="half" idx="19"/>
          </p:nvPr>
        </p:nvSpPr>
        <p:spPr>
          <a:xfrm>
            <a:off x="2828902" y="3922295"/>
            <a:ext cx="5857898" cy="182880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Oval 29"/>
          <p:cNvSpPr/>
          <p:nvPr/>
        </p:nvSpPr>
        <p:spPr>
          <a:xfrm>
            <a:off x="457200" y="3805299"/>
            <a:ext cx="2057400" cy="20574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Picture Placeholder 8"/>
          <p:cNvSpPr>
            <a:spLocks noGrp="1"/>
          </p:cNvSpPr>
          <p:nvPr>
            <p:ph type="pic" sz="quarter" idx="20"/>
          </p:nvPr>
        </p:nvSpPr>
        <p:spPr>
          <a:xfrm>
            <a:off x="570136" y="3922296"/>
            <a:ext cx="1828800" cy="1828800"/>
          </a:xfrm>
          <a:prstGeom prst="ellipse">
            <a:avLst/>
          </a:prstGeom>
        </p:spPr>
        <p:txBody>
          <a:bodyPr/>
          <a:lstStyle>
            <a:lvl1pPr marL="0" indent="0">
              <a:buNone/>
              <a:defRPr sz="1000"/>
            </a:lvl1pPr>
          </a:lstStyle>
          <a:p>
            <a:r>
              <a:rPr lang="en-US" dirty="0"/>
              <a:t>Drag picture to placeholder or click icon to add</a:t>
            </a:r>
          </a:p>
        </p:txBody>
      </p:sp>
      <p:sp>
        <p:nvSpPr>
          <p:cNvPr id="18" name="Rectangle 17"/>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80413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resenters">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CD284C-FB63-4980-9854-1A39A2659750}" type="datetime4">
              <a:rPr lang="en-US" smtClean="0"/>
              <a:t>June 29, 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059506-D6B1-B842-AAB5-13291BE98BD7}" type="slidenum">
              <a:rPr lang="en-US" smtClean="0"/>
              <a:pPr/>
              <a:t>‹#›</a:t>
            </a:fld>
            <a:endParaRPr lang="en-US" dirty="0"/>
          </a:p>
        </p:txBody>
      </p:sp>
      <p:sp>
        <p:nvSpPr>
          <p:cNvPr id="15"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6" name="Picture 15"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Rectangle 16"/>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p:cNvSpPr>
            <a:spLocks noGrp="1"/>
          </p:cNvSpPr>
          <p:nvPr>
            <p:ph sz="half" idx="1"/>
          </p:nvPr>
        </p:nvSpPr>
        <p:spPr>
          <a:xfrm>
            <a:off x="3252881" y="3909170"/>
            <a:ext cx="2633617" cy="2052838"/>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sz="half" idx="14"/>
          </p:nvPr>
        </p:nvSpPr>
        <p:spPr>
          <a:xfrm>
            <a:off x="6038899" y="3909170"/>
            <a:ext cx="2633472" cy="2052838"/>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sz="half" idx="15"/>
          </p:nvPr>
        </p:nvSpPr>
        <p:spPr>
          <a:xfrm>
            <a:off x="473225" y="3909170"/>
            <a:ext cx="2633617" cy="2052838"/>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Oval 22"/>
          <p:cNvSpPr/>
          <p:nvPr/>
        </p:nvSpPr>
        <p:spPr>
          <a:xfrm>
            <a:off x="3437082" y="1446277"/>
            <a:ext cx="2284315" cy="2284315"/>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Picture Placeholder 8"/>
          <p:cNvSpPr>
            <a:spLocks noGrp="1"/>
          </p:cNvSpPr>
          <p:nvPr>
            <p:ph type="pic" sz="quarter" idx="16"/>
          </p:nvPr>
        </p:nvSpPr>
        <p:spPr>
          <a:xfrm>
            <a:off x="3550018" y="1563274"/>
            <a:ext cx="2058443" cy="2050321"/>
          </a:xfrm>
          <a:prstGeom prst="ellipse">
            <a:avLst/>
          </a:prstGeom>
        </p:spPr>
        <p:txBody>
          <a:bodyPr/>
          <a:lstStyle>
            <a:lvl1pPr marL="0" indent="0">
              <a:buNone/>
              <a:defRPr sz="1000"/>
            </a:lvl1pPr>
          </a:lstStyle>
          <a:p>
            <a:r>
              <a:rPr lang="en-US" dirty="0"/>
              <a:t>Drag picture to placeholder or click icon to add</a:t>
            </a:r>
          </a:p>
        </p:txBody>
      </p:sp>
      <p:sp>
        <p:nvSpPr>
          <p:cNvPr id="25" name="Oval 24"/>
          <p:cNvSpPr/>
          <p:nvPr/>
        </p:nvSpPr>
        <p:spPr>
          <a:xfrm>
            <a:off x="6219302" y="1446277"/>
            <a:ext cx="2284315" cy="2284315"/>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Picture Placeholder 8"/>
          <p:cNvSpPr>
            <a:spLocks noGrp="1"/>
          </p:cNvSpPr>
          <p:nvPr>
            <p:ph type="pic" sz="quarter" idx="17"/>
          </p:nvPr>
        </p:nvSpPr>
        <p:spPr>
          <a:xfrm>
            <a:off x="6332238" y="1563274"/>
            <a:ext cx="2058443" cy="2050321"/>
          </a:xfrm>
          <a:prstGeom prst="ellipse">
            <a:avLst/>
          </a:prstGeom>
        </p:spPr>
        <p:txBody>
          <a:bodyPr/>
          <a:lstStyle>
            <a:lvl1pPr marL="0" indent="0">
              <a:buNone/>
              <a:defRPr sz="1000"/>
            </a:lvl1pPr>
          </a:lstStyle>
          <a:p>
            <a:r>
              <a:rPr lang="en-US" dirty="0"/>
              <a:t>Drag picture to placeholder or click icon to add</a:t>
            </a:r>
          </a:p>
        </p:txBody>
      </p:sp>
      <p:sp>
        <p:nvSpPr>
          <p:cNvPr id="27" name="Oval 26"/>
          <p:cNvSpPr/>
          <p:nvPr/>
        </p:nvSpPr>
        <p:spPr>
          <a:xfrm>
            <a:off x="642463" y="1446277"/>
            <a:ext cx="2284315" cy="2284315"/>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Picture Placeholder 8"/>
          <p:cNvSpPr>
            <a:spLocks noGrp="1"/>
          </p:cNvSpPr>
          <p:nvPr>
            <p:ph type="pic" sz="quarter" idx="18"/>
          </p:nvPr>
        </p:nvSpPr>
        <p:spPr>
          <a:xfrm>
            <a:off x="755399" y="1563274"/>
            <a:ext cx="2058443" cy="2050321"/>
          </a:xfrm>
          <a:prstGeom prst="ellipse">
            <a:avLst/>
          </a:prstGeom>
        </p:spPr>
        <p:txBody>
          <a:bodyPr/>
          <a:lstStyle>
            <a:lvl1pPr marL="0" indent="0">
              <a:buNone/>
              <a:defRPr sz="1000"/>
            </a:lvl1pPr>
          </a:lstStyle>
          <a:p>
            <a:r>
              <a:rPr lang="en-US" dirty="0"/>
              <a:t>Drag picture to placeholder or click icon to add</a:t>
            </a:r>
          </a:p>
        </p:txBody>
      </p:sp>
      <p:sp>
        <p:nvSpPr>
          <p:cNvPr id="19" name="Rectangle 18"/>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47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Presenter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Oval 13"/>
          <p:cNvSpPr>
            <a:spLocks noChangeAspect="1"/>
          </p:cNvSpPr>
          <p:nvPr/>
        </p:nvSpPr>
        <p:spPr>
          <a:xfrm>
            <a:off x="457200" y="1476104"/>
            <a:ext cx="13716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p:txBody>
          <a:bodyPr/>
          <a:lstStyle/>
          <a:p>
            <a:fld id="{5DBA92B1-3275-4656-81CF-E62ED4549F4A}" type="datetime4">
              <a:rPr lang="en-US" smtClean="0"/>
              <a:t>June 29, 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059506-D6B1-B842-AAB5-13291BE98BD7}" type="slidenum">
              <a:rPr lang="en-US" smtClean="0"/>
              <a:pPr/>
              <a:t>‹#›</a:t>
            </a:fld>
            <a:endParaRPr lang="en-US" dirty="0"/>
          </a:p>
        </p:txBody>
      </p:sp>
      <p:sp>
        <p:nvSpPr>
          <p:cNvPr id="9" name="Picture Placeholder 8"/>
          <p:cNvSpPr>
            <a:spLocks noGrp="1"/>
          </p:cNvSpPr>
          <p:nvPr>
            <p:ph type="pic" sz="quarter" idx="13"/>
          </p:nvPr>
        </p:nvSpPr>
        <p:spPr>
          <a:xfrm>
            <a:off x="571500" y="1590404"/>
            <a:ext cx="1143000" cy="1143000"/>
          </a:xfrm>
          <a:prstGeom prst="ellipse">
            <a:avLst/>
          </a:prstGeom>
        </p:spPr>
        <p:txBody>
          <a:bodyPr/>
          <a:lstStyle>
            <a:lvl1pPr marL="0" indent="0">
              <a:buNone/>
              <a:defRPr sz="1000"/>
            </a:lvl1pPr>
          </a:lstStyle>
          <a:p>
            <a:r>
              <a:rPr lang="en-US" dirty="0"/>
              <a:t>Drag picture to placeholder or click icon to add</a:t>
            </a:r>
          </a:p>
        </p:txBody>
      </p:sp>
      <p:sp>
        <p:nvSpPr>
          <p:cNvPr id="15" name="Title 16"/>
          <p:cNvSpPr>
            <a:spLocks noGrp="1"/>
          </p:cNvSpPr>
          <p:nvPr>
            <p:ph type="title"/>
          </p:nvPr>
        </p:nvSpPr>
        <p:spPr>
          <a:xfrm>
            <a:off x="457200" y="274638"/>
            <a:ext cx="6396715" cy="677894"/>
          </a:xfrm>
        </p:spPr>
        <p:txBody>
          <a:bodyPr>
            <a:normAutofit/>
          </a:bodyPr>
          <a:lstStyle>
            <a:lvl1pPr algn="r">
              <a:defRPr sz="3200" b="1"/>
            </a:lvl1pPr>
          </a:lstStyle>
          <a:p>
            <a:r>
              <a:rPr lang="en-US"/>
              <a:t>Click to edit Master title style</a:t>
            </a:r>
            <a:endParaRPr lang="en-US" dirty="0"/>
          </a:p>
        </p:txBody>
      </p:sp>
      <p:pic>
        <p:nvPicPr>
          <p:cNvPr id="16" name="Picture 15" descr="FH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02" y="199926"/>
            <a:ext cx="1131750" cy="1131750"/>
          </a:xfrm>
          <a:prstGeom prst="rect">
            <a:avLst/>
          </a:prstGeom>
        </p:spPr>
      </p:pic>
      <p:sp>
        <p:nvSpPr>
          <p:cNvPr id="17" name="Rectangle 16"/>
          <p:cNvSpPr/>
          <p:nvPr/>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ontent Placeholder 2"/>
          <p:cNvSpPr>
            <a:spLocks noGrp="1"/>
          </p:cNvSpPr>
          <p:nvPr>
            <p:ph sz="half" idx="15"/>
          </p:nvPr>
        </p:nvSpPr>
        <p:spPr>
          <a:xfrm>
            <a:off x="2008764" y="1478253"/>
            <a:ext cx="2343906" cy="1827742"/>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Oval 27"/>
          <p:cNvSpPr>
            <a:spLocks noChangeAspect="1"/>
          </p:cNvSpPr>
          <p:nvPr/>
        </p:nvSpPr>
        <p:spPr>
          <a:xfrm>
            <a:off x="4791330" y="1473956"/>
            <a:ext cx="13716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Picture Placeholder 8"/>
          <p:cNvSpPr>
            <a:spLocks noGrp="1"/>
          </p:cNvSpPr>
          <p:nvPr>
            <p:ph type="pic" sz="quarter" idx="16"/>
          </p:nvPr>
        </p:nvSpPr>
        <p:spPr>
          <a:xfrm>
            <a:off x="4905630" y="1588256"/>
            <a:ext cx="1143000" cy="1143000"/>
          </a:xfrm>
          <a:prstGeom prst="ellipse">
            <a:avLst/>
          </a:prstGeom>
        </p:spPr>
        <p:txBody>
          <a:bodyPr/>
          <a:lstStyle>
            <a:lvl1pPr marL="0" indent="0">
              <a:buNone/>
              <a:defRPr sz="1000"/>
            </a:lvl1pPr>
          </a:lstStyle>
          <a:p>
            <a:r>
              <a:rPr lang="en-US" dirty="0"/>
              <a:t>Drag picture to placeholder or click icon to add</a:t>
            </a:r>
          </a:p>
        </p:txBody>
      </p:sp>
      <p:sp>
        <p:nvSpPr>
          <p:cNvPr id="30" name="Content Placeholder 2"/>
          <p:cNvSpPr>
            <a:spLocks noGrp="1"/>
          </p:cNvSpPr>
          <p:nvPr>
            <p:ph sz="half" idx="17"/>
          </p:nvPr>
        </p:nvSpPr>
        <p:spPr>
          <a:xfrm>
            <a:off x="6342894" y="1476104"/>
            <a:ext cx="2343906" cy="1829891"/>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Oval 30"/>
          <p:cNvSpPr>
            <a:spLocks noChangeAspect="1"/>
          </p:cNvSpPr>
          <p:nvPr/>
        </p:nvSpPr>
        <p:spPr>
          <a:xfrm>
            <a:off x="457200" y="3879910"/>
            <a:ext cx="13716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Picture Placeholder 8"/>
          <p:cNvSpPr>
            <a:spLocks noGrp="1"/>
          </p:cNvSpPr>
          <p:nvPr>
            <p:ph type="pic" sz="quarter" idx="18"/>
          </p:nvPr>
        </p:nvSpPr>
        <p:spPr>
          <a:xfrm>
            <a:off x="571500" y="3994210"/>
            <a:ext cx="1143000" cy="1143000"/>
          </a:xfrm>
          <a:prstGeom prst="ellipse">
            <a:avLst/>
          </a:prstGeom>
        </p:spPr>
        <p:txBody>
          <a:bodyPr/>
          <a:lstStyle>
            <a:lvl1pPr marL="0" indent="0">
              <a:buNone/>
              <a:defRPr sz="1000"/>
            </a:lvl1pPr>
          </a:lstStyle>
          <a:p>
            <a:r>
              <a:rPr lang="en-US" dirty="0"/>
              <a:t>Drag picture to placeholder or click icon to add</a:t>
            </a:r>
          </a:p>
        </p:txBody>
      </p:sp>
      <p:sp>
        <p:nvSpPr>
          <p:cNvPr id="33" name="Content Placeholder 2"/>
          <p:cNvSpPr>
            <a:spLocks noGrp="1"/>
          </p:cNvSpPr>
          <p:nvPr>
            <p:ph sz="half" idx="19"/>
          </p:nvPr>
        </p:nvSpPr>
        <p:spPr>
          <a:xfrm>
            <a:off x="2008764" y="3882059"/>
            <a:ext cx="2343906" cy="1820875"/>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Oval 33"/>
          <p:cNvSpPr>
            <a:spLocks noChangeAspect="1"/>
          </p:cNvSpPr>
          <p:nvPr/>
        </p:nvSpPr>
        <p:spPr>
          <a:xfrm>
            <a:off x="4791330" y="3877762"/>
            <a:ext cx="1371600" cy="1371600"/>
          </a:xfrm>
          <a:prstGeom prst="ellipse">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Picture Placeholder 8"/>
          <p:cNvSpPr>
            <a:spLocks noGrp="1"/>
          </p:cNvSpPr>
          <p:nvPr>
            <p:ph type="pic" sz="quarter" idx="20"/>
          </p:nvPr>
        </p:nvSpPr>
        <p:spPr>
          <a:xfrm>
            <a:off x="4905630" y="3992062"/>
            <a:ext cx="1143000" cy="1143000"/>
          </a:xfrm>
          <a:prstGeom prst="ellipse">
            <a:avLst/>
          </a:prstGeom>
        </p:spPr>
        <p:txBody>
          <a:bodyPr/>
          <a:lstStyle>
            <a:lvl1pPr marL="0" indent="0">
              <a:buNone/>
              <a:defRPr sz="1000"/>
            </a:lvl1pPr>
          </a:lstStyle>
          <a:p>
            <a:r>
              <a:rPr lang="en-US" dirty="0"/>
              <a:t>Drag picture to placeholder or click icon to add</a:t>
            </a:r>
          </a:p>
        </p:txBody>
      </p:sp>
      <p:sp>
        <p:nvSpPr>
          <p:cNvPr id="36" name="Content Placeholder 2"/>
          <p:cNvSpPr>
            <a:spLocks noGrp="1"/>
          </p:cNvSpPr>
          <p:nvPr>
            <p:ph sz="half" idx="21"/>
          </p:nvPr>
        </p:nvSpPr>
        <p:spPr>
          <a:xfrm>
            <a:off x="6342894" y="3879911"/>
            <a:ext cx="2343906" cy="1823023"/>
          </a:xfrm>
        </p:spPr>
        <p:txBody>
          <a:bodyPr/>
          <a:lstStyle>
            <a:lvl1pPr>
              <a:defRPr sz="2400"/>
            </a:lvl1pPr>
            <a:lvl2pPr>
              <a:defRPr sz="2000"/>
            </a:lvl2pPr>
            <a:lvl3pPr>
              <a:defRPr sz="18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Rectangle 22"/>
          <p:cNvSpPr/>
          <p:nvPr userDrawn="1"/>
        </p:nvSpPr>
        <p:spPr>
          <a:xfrm>
            <a:off x="0" y="952532"/>
            <a:ext cx="6853915" cy="12140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66522100"/>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theme" Target="../theme/theme1.xml"/><Relationship Id="rId4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10623" cy="67789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195330"/>
            <a:ext cx="8229600" cy="480008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bg1"/>
                </a:solidFill>
              </a:defRPr>
            </a:lvl1pPr>
          </a:lstStyle>
          <a:p>
            <a:fld id="{FF12F863-FAFF-4B2C-AF43-1CE1F02313A0}" type="datetime4">
              <a:rPr lang="en-US" smtClean="0"/>
              <a:t>June 29, 2016</a:t>
            </a:fld>
            <a:endParaRPr lang="en-US" dirty="0"/>
          </a:p>
        </p:txBody>
      </p:sp>
      <p:sp>
        <p:nvSpPr>
          <p:cNvPr id="5" name="Footer Placeholder 4"/>
          <p:cNvSpPr>
            <a:spLocks noGrp="1"/>
          </p:cNvSpPr>
          <p:nvPr>
            <p:ph type="ftr" sz="quarter" idx="3"/>
          </p:nvPr>
        </p:nvSpPr>
        <p:spPr>
          <a:xfrm>
            <a:off x="3124200" y="6356350"/>
            <a:ext cx="5562600"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
        <p:nvSpPr>
          <p:cNvPr id="6" name="Slide Number Placeholder 5"/>
          <p:cNvSpPr>
            <a:spLocks noGrp="1"/>
          </p:cNvSpPr>
          <p:nvPr>
            <p:ph type="sldNum" sz="quarter" idx="4"/>
          </p:nvPr>
        </p:nvSpPr>
        <p:spPr>
          <a:xfrm>
            <a:off x="8386116" y="18678"/>
            <a:ext cx="360266" cy="365125"/>
          </a:xfrm>
          <a:prstGeom prst="rect">
            <a:avLst/>
          </a:prstGeom>
        </p:spPr>
        <p:txBody>
          <a:bodyPr vert="horz" lIns="91440" tIns="45720" rIns="91440" bIns="45720" rtlCol="0" anchor="ctr"/>
          <a:lstStyle>
            <a:lvl1pPr algn="ctr">
              <a:defRPr sz="1000">
                <a:solidFill>
                  <a:schemeClr val="bg1"/>
                </a:solidFill>
              </a:defRPr>
            </a:lvl1pPr>
          </a:lstStyle>
          <a:p>
            <a:fld id="{F8059506-D6B1-B842-AAB5-13291BE98BD7}" type="slidenum">
              <a:rPr lang="en-US" smtClean="0"/>
              <a:pPr/>
              <a:t>‹#›</a:t>
            </a:fld>
            <a:endParaRPr lang="en-US" dirty="0"/>
          </a:p>
        </p:txBody>
      </p:sp>
    </p:spTree>
    <p:extLst>
      <p:ext uri="{BB962C8B-B14F-4D97-AF65-F5344CB8AC3E}">
        <p14:creationId xmlns:p14="http://schemas.microsoft.com/office/powerpoint/2010/main" val="3031862876"/>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Lst>
  <p:hf hdr="0" ftr="0" dt="0"/>
  <p:txStyles>
    <p:titleStyle>
      <a:lvl1pPr algn="ctr" defTabSz="457200" rtl="0" eaLnBrk="1" latinLnBrk="0" hangingPunct="1">
        <a:spcBef>
          <a:spcPct val="0"/>
        </a:spcBef>
        <a:buNone/>
        <a:defRPr sz="3200" b="1"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2400" kern="1200">
          <a:solidFill>
            <a:srgbClr val="000000"/>
          </a:solidFill>
          <a:latin typeface="+mn-lt"/>
          <a:ea typeface="+mn-ea"/>
          <a:cs typeface="+mn-cs"/>
        </a:defRPr>
      </a:lvl1pPr>
      <a:lvl2pPr marL="457200" indent="0" algn="l" defTabSz="457200" rtl="0" eaLnBrk="1" latinLnBrk="0" hangingPunct="1">
        <a:spcBef>
          <a:spcPct val="20000"/>
        </a:spcBef>
        <a:buFont typeface="Arial"/>
        <a:buNone/>
        <a:defRPr sz="2000" kern="1200">
          <a:solidFill>
            <a:srgbClr val="000000"/>
          </a:solidFill>
          <a:latin typeface="+mn-lt"/>
          <a:ea typeface="+mn-ea"/>
          <a:cs typeface="+mn-cs"/>
        </a:defRPr>
      </a:lvl2pPr>
      <a:lvl3pPr marL="914400" indent="0" algn="l" defTabSz="457200" rtl="0" eaLnBrk="1" latinLnBrk="0" hangingPunct="1">
        <a:spcBef>
          <a:spcPct val="20000"/>
        </a:spcBef>
        <a:buFont typeface="Arial"/>
        <a:buNone/>
        <a:defRPr sz="1800" kern="1200">
          <a:solidFill>
            <a:srgbClr val="000000"/>
          </a:solidFill>
          <a:latin typeface="+mn-lt"/>
          <a:ea typeface="+mn-ea"/>
          <a:cs typeface="+mn-cs"/>
        </a:defRPr>
      </a:lvl3pPr>
      <a:lvl4pPr marL="1371600" indent="0" algn="l" defTabSz="457200" rtl="0" eaLnBrk="1" latinLnBrk="0" hangingPunct="1">
        <a:spcBef>
          <a:spcPct val="20000"/>
        </a:spcBef>
        <a:buFont typeface="Arial"/>
        <a:buNone/>
        <a:defRPr sz="1200" kern="1200">
          <a:solidFill>
            <a:srgbClr val="000000"/>
          </a:solidFill>
          <a:latin typeface="+mn-lt"/>
          <a:ea typeface="+mn-ea"/>
          <a:cs typeface="+mn-cs"/>
        </a:defRPr>
      </a:lvl4pPr>
      <a:lvl5pPr marL="1828800" indent="0" algn="l" defTabSz="457200" rtl="0" eaLnBrk="1" latinLnBrk="0" hangingPunct="1">
        <a:spcBef>
          <a:spcPct val="20000"/>
        </a:spcBef>
        <a:buFont typeface="Arial"/>
        <a:buNone/>
        <a:defRPr sz="12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p:cNvSpPr txBox="1">
            <a:spLocks/>
          </p:cNvSpPr>
          <p:nvPr/>
        </p:nvSpPr>
        <p:spPr>
          <a:xfrm>
            <a:off x="4170958" y="3887188"/>
            <a:ext cx="4688374" cy="563959"/>
          </a:xfrm>
          <a:prstGeom prst="rect">
            <a:avLst/>
          </a:prstGeom>
        </p:spPr>
        <p:txBody>
          <a:bodyPr vert="horz" lIns="91440" tIns="45720" rIns="91440" bIns="45720" rtlCol="0" anchor="t">
            <a:noAutofit/>
          </a:bodyPr>
          <a:lstStyle>
            <a:lvl1pPr algn="l" defTabSz="457200" rtl="0" eaLnBrk="1" latinLnBrk="0" hangingPunct="1">
              <a:spcBef>
                <a:spcPct val="0"/>
              </a:spcBef>
              <a:buNone/>
              <a:defRPr sz="3200" b="1" kern="1200">
                <a:solidFill>
                  <a:schemeClr val="tx1"/>
                </a:solidFill>
                <a:latin typeface="+mj-lt"/>
                <a:ea typeface="+mj-ea"/>
                <a:cs typeface="+mj-cs"/>
              </a:defRPr>
            </a:lvl1pPr>
          </a:lstStyle>
          <a:p>
            <a:endParaRPr lang="en-US" dirty="0"/>
          </a:p>
        </p:txBody>
      </p:sp>
      <p:sp>
        <p:nvSpPr>
          <p:cNvPr id="5" name="TextBox 4"/>
          <p:cNvSpPr txBox="1"/>
          <p:nvPr/>
        </p:nvSpPr>
        <p:spPr>
          <a:xfrm>
            <a:off x="4147581" y="2319632"/>
            <a:ext cx="4951572" cy="1323439"/>
          </a:xfrm>
          <a:prstGeom prst="rect">
            <a:avLst/>
          </a:prstGeom>
          <a:noFill/>
        </p:spPr>
        <p:txBody>
          <a:bodyPr wrap="square" rtlCol="0">
            <a:spAutoFit/>
          </a:bodyPr>
          <a:lstStyle/>
          <a:p>
            <a:r>
              <a:rPr lang="en-US" sz="2000" b="1" dirty="0">
                <a:latin typeface="+mj-lt"/>
              </a:rPr>
              <a:t>FHIM Model Driven Architecture </a:t>
            </a:r>
          </a:p>
          <a:p>
            <a:r>
              <a:rPr lang="en-US" sz="900" b="1" dirty="0">
                <a:latin typeface="+mj-lt"/>
              </a:rPr>
              <a:t/>
            </a:r>
            <a:br>
              <a:rPr lang="en-US" sz="900" b="1" dirty="0">
                <a:latin typeface="+mj-lt"/>
              </a:rPr>
            </a:br>
            <a:r>
              <a:rPr lang="en-US" sz="2400" b="1" dirty="0">
                <a:latin typeface="+mj-lt"/>
              </a:rPr>
              <a:t>Proof of Concept </a:t>
            </a:r>
            <a:r>
              <a:rPr lang="en-US" sz="2400" b="1" dirty="0" smtClean="0">
                <a:latin typeface="+mj-lt"/>
              </a:rPr>
              <a:t>Use </a:t>
            </a:r>
            <a:r>
              <a:rPr lang="en-US" sz="2400" b="1" dirty="0">
                <a:latin typeface="+mj-lt"/>
              </a:rPr>
              <a:t>Case:</a:t>
            </a:r>
          </a:p>
          <a:p>
            <a:r>
              <a:rPr lang="en-US" sz="2400" b="1" dirty="0">
                <a:latin typeface="+mj-lt"/>
              </a:rPr>
              <a:t>Allergy Intolerance</a:t>
            </a:r>
          </a:p>
        </p:txBody>
      </p:sp>
      <p:sp>
        <p:nvSpPr>
          <p:cNvPr id="7" name="TextBox 6"/>
          <p:cNvSpPr txBox="1"/>
          <p:nvPr/>
        </p:nvSpPr>
        <p:spPr>
          <a:xfrm>
            <a:off x="4311669" y="3727731"/>
            <a:ext cx="4207800" cy="338554"/>
          </a:xfrm>
          <a:prstGeom prst="rect">
            <a:avLst/>
          </a:prstGeom>
          <a:noFill/>
        </p:spPr>
        <p:txBody>
          <a:bodyPr wrap="square" rtlCol="0">
            <a:spAutoFit/>
          </a:bodyPr>
          <a:lstStyle/>
          <a:p>
            <a:pPr algn="ctr"/>
            <a:r>
              <a:rPr lang="en-US" sz="1600" dirty="0">
                <a:latin typeface="+mj-lt"/>
              </a:rPr>
              <a:t>June 2016</a:t>
            </a:r>
          </a:p>
        </p:txBody>
      </p:sp>
      <p:sp>
        <p:nvSpPr>
          <p:cNvPr id="6" name="TextBox 5"/>
          <p:cNvSpPr txBox="1"/>
          <p:nvPr/>
        </p:nvSpPr>
        <p:spPr>
          <a:xfrm>
            <a:off x="4147581" y="4375422"/>
            <a:ext cx="4535975" cy="369332"/>
          </a:xfrm>
          <a:prstGeom prst="rect">
            <a:avLst/>
          </a:prstGeom>
          <a:noFill/>
        </p:spPr>
        <p:txBody>
          <a:bodyPr wrap="square" rtlCol="0">
            <a:spAutoFit/>
          </a:bodyPr>
          <a:lstStyle/>
          <a:p>
            <a:r>
              <a:rPr lang="en-US" dirty="0">
                <a:latin typeface="+mj-lt"/>
              </a:rPr>
              <a:t>DRAFT v </a:t>
            </a:r>
            <a:r>
              <a:rPr lang="en-US" dirty="0" smtClean="0">
                <a:latin typeface="+mj-lt"/>
              </a:rPr>
              <a:t>17: </a:t>
            </a:r>
            <a:r>
              <a:rPr lang="en-US" dirty="0">
                <a:latin typeface="+mj-lt"/>
              </a:rPr>
              <a:t>Not approved for distribution</a:t>
            </a:r>
          </a:p>
        </p:txBody>
      </p:sp>
    </p:spTree>
    <p:extLst>
      <p:ext uri="{BB962C8B-B14F-4D97-AF65-F5344CB8AC3E}">
        <p14:creationId xmlns:p14="http://schemas.microsoft.com/office/powerpoint/2010/main" val="893465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6649" y="1615456"/>
            <a:ext cx="8229600" cy="4566618"/>
          </a:xfrm>
        </p:spPr>
        <p:txBody>
          <a:bodyPr/>
          <a:lstStyle/>
          <a:p>
            <a:pPr marL="342900" indent="-342900">
              <a:buFont typeface="Arial" panose="020B0604020202020204" pitchFamily="34" charset="0"/>
              <a:buChar char="•"/>
            </a:pPr>
            <a:r>
              <a:rPr lang="en-US" dirty="0"/>
              <a:t>Developed a </a:t>
            </a:r>
            <a:r>
              <a:rPr lang="en-US" u="sng" dirty="0"/>
              <a:t>scalable</a:t>
            </a:r>
            <a:r>
              <a:rPr lang="en-US" dirty="0"/>
              <a:t> and </a:t>
            </a:r>
            <a:r>
              <a:rPr lang="en-US" u="sng" dirty="0"/>
              <a:t>maintainable</a:t>
            </a:r>
            <a:r>
              <a:rPr lang="en-US" dirty="0"/>
              <a:t> approach</a:t>
            </a:r>
          </a:p>
          <a:p>
            <a:pPr marL="342900" indent="-342900">
              <a:buFont typeface="Arial" panose="020B0604020202020204" pitchFamily="34" charset="0"/>
              <a:buChar char="•"/>
            </a:pPr>
            <a:r>
              <a:rPr lang="en-US" dirty="0"/>
              <a:t>Validated concept</a:t>
            </a:r>
          </a:p>
          <a:p>
            <a:pPr marL="342900" indent="-342900">
              <a:buFont typeface="Arial" panose="020B0604020202020204" pitchFamily="34" charset="0"/>
              <a:buChar char="•"/>
            </a:pPr>
            <a:r>
              <a:rPr lang="en-US" dirty="0"/>
              <a:t>Provided clear and unambiguous content for:</a:t>
            </a:r>
          </a:p>
          <a:p>
            <a:pPr marL="800100" lvl="1" indent="-342900">
              <a:buFont typeface="Arial" panose="020B0604020202020204" pitchFamily="34" charset="0"/>
              <a:buChar char="•"/>
            </a:pPr>
            <a:r>
              <a:rPr lang="en-US" dirty="0"/>
              <a:t>Standards developers</a:t>
            </a:r>
          </a:p>
          <a:p>
            <a:pPr marL="800100" lvl="1" indent="-342900">
              <a:buFont typeface="Arial" panose="020B0604020202020204" pitchFamily="34" charset="0"/>
              <a:buChar char="•"/>
            </a:pPr>
            <a:r>
              <a:rPr lang="en-US" dirty="0"/>
              <a:t>Interoperability solution implementers</a:t>
            </a:r>
          </a:p>
          <a:p>
            <a:pPr marL="342900" indent="-342900">
              <a:buFont typeface="Arial" panose="020B0604020202020204" pitchFamily="34" charset="0"/>
              <a:buChar char="•"/>
            </a:pPr>
            <a:r>
              <a:rPr lang="en-US" u="sng" dirty="0"/>
              <a:t>Reusable</a:t>
            </a:r>
            <a:r>
              <a:rPr lang="en-US" dirty="0"/>
              <a:t> and </a:t>
            </a:r>
            <a:r>
              <a:rPr lang="en-US" u="sng" dirty="0"/>
              <a:t>extensible</a:t>
            </a:r>
            <a:r>
              <a:rPr lang="en-US" dirty="0"/>
              <a:t> deliverables of PoC include:</a:t>
            </a:r>
          </a:p>
          <a:p>
            <a:pPr marL="800100" lvl="1" indent="-342900">
              <a:buFont typeface="Arial" panose="020B0604020202020204" pitchFamily="34" charset="0"/>
              <a:buChar char="•"/>
            </a:pPr>
            <a:r>
              <a:rPr lang="en-US" dirty="0"/>
              <a:t>Model to Text report generation component </a:t>
            </a:r>
          </a:p>
          <a:p>
            <a:pPr marL="800100" lvl="1" indent="-342900">
              <a:buFont typeface="Arial" panose="020B0604020202020204" pitchFamily="34" charset="0"/>
              <a:buChar char="•"/>
            </a:pPr>
            <a:r>
              <a:rPr lang="en-US" dirty="0"/>
              <a:t>Model to Model MDMI Framework </a:t>
            </a:r>
          </a:p>
          <a:p>
            <a:pPr marL="800100" lvl="1" indent="-342900">
              <a:buFont typeface="Arial" panose="020B0604020202020204" pitchFamily="34" charset="0"/>
              <a:buChar char="•"/>
            </a:pPr>
            <a:r>
              <a:rPr lang="en-US" dirty="0"/>
              <a:t>Approach was </a:t>
            </a:r>
            <a:r>
              <a:rPr lang="en-US" u="sng" dirty="0"/>
              <a:t>validated by operationalizing the JET allergen use case</a:t>
            </a:r>
            <a:r>
              <a:rPr lang="en-US" dirty="0"/>
              <a:t> as defined by the DoD/VA FHIR proving task force</a:t>
            </a:r>
          </a:p>
        </p:txBody>
      </p:sp>
      <p:sp>
        <p:nvSpPr>
          <p:cNvPr id="3" name="Slide Number Placeholder 2"/>
          <p:cNvSpPr>
            <a:spLocks noGrp="1"/>
          </p:cNvSpPr>
          <p:nvPr>
            <p:ph type="sldNum" sz="quarter" idx="12"/>
          </p:nvPr>
        </p:nvSpPr>
        <p:spPr/>
        <p:txBody>
          <a:bodyPr/>
          <a:lstStyle/>
          <a:p>
            <a:fld id="{F8059506-D6B1-B842-AAB5-13291BE98BD7}" type="slidenum">
              <a:rPr lang="en-US" smtClean="0"/>
              <a:pPr/>
              <a:t>10</a:t>
            </a:fld>
            <a:endParaRPr lang="en-US" dirty="0"/>
          </a:p>
        </p:txBody>
      </p:sp>
      <p:sp>
        <p:nvSpPr>
          <p:cNvPr id="4" name="Title 3"/>
          <p:cNvSpPr>
            <a:spLocks noGrp="1"/>
          </p:cNvSpPr>
          <p:nvPr>
            <p:ph type="title"/>
          </p:nvPr>
        </p:nvSpPr>
        <p:spPr>
          <a:xfrm>
            <a:off x="0" y="107004"/>
            <a:ext cx="7003915" cy="759361"/>
          </a:xfrm>
        </p:spPr>
        <p:txBody>
          <a:bodyPr>
            <a:noAutofit/>
          </a:bodyPr>
          <a:lstStyle/>
          <a:p>
            <a:r>
              <a:rPr lang="en-US" sz="2900" dirty="0"/>
              <a:t>Proof of Concept Summary:</a:t>
            </a:r>
            <a:br>
              <a:rPr lang="en-US" sz="2900" dirty="0"/>
            </a:br>
            <a:r>
              <a:rPr lang="en-US" sz="2800" dirty="0"/>
              <a:t>Importance of Operationalizing the FHIM</a:t>
            </a:r>
            <a:endParaRPr lang="en-US" sz="2900" dirty="0"/>
          </a:p>
        </p:txBody>
      </p:sp>
    </p:spTree>
    <p:extLst>
      <p:ext uri="{BB962C8B-B14F-4D97-AF65-F5344CB8AC3E}">
        <p14:creationId xmlns:p14="http://schemas.microsoft.com/office/powerpoint/2010/main" val="1262363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476451"/>
            <a:ext cx="8432559" cy="4805383"/>
          </a:xfrm>
        </p:spPr>
        <p:txBody>
          <a:bodyPr>
            <a:normAutofit/>
          </a:bodyPr>
          <a:lstStyle/>
          <a:p>
            <a:pPr>
              <a:lnSpc>
                <a:spcPct val="150000"/>
              </a:lnSpc>
            </a:pPr>
            <a:r>
              <a:rPr lang="en-US" b="1" dirty="0">
                <a:solidFill>
                  <a:srgbClr val="002060"/>
                </a:solidFill>
              </a:rPr>
              <a:t>Operationalizing the FHIM with MDA</a:t>
            </a:r>
          </a:p>
          <a:p>
            <a:pPr marL="342900" indent="-342900">
              <a:lnSpc>
                <a:spcPct val="150000"/>
              </a:lnSpc>
              <a:buFont typeface="Arial" panose="020B0604020202020204" pitchFamily="34" charset="0"/>
              <a:buChar char="•"/>
            </a:pPr>
            <a:r>
              <a:rPr lang="en-US" sz="2000" dirty="0" smtClean="0"/>
              <a:t>Agency </a:t>
            </a:r>
            <a:r>
              <a:rPr lang="en-US" sz="2000" dirty="0"/>
              <a:t>t</a:t>
            </a:r>
            <a:r>
              <a:rPr lang="en-US" sz="2000" dirty="0" smtClean="0"/>
              <a:t>argeted </a:t>
            </a:r>
            <a:r>
              <a:rPr lang="en-US" sz="2000" dirty="0"/>
              <a:t>review of content and tooling</a:t>
            </a:r>
          </a:p>
          <a:p>
            <a:pPr marL="342900" indent="-342900">
              <a:buFont typeface="Arial" panose="020B0604020202020204" pitchFamily="34" charset="0"/>
              <a:buChar char="•"/>
            </a:pPr>
            <a:r>
              <a:rPr lang="en-US" sz="2000" dirty="0"/>
              <a:t>Complete design and implementation of FHIR specification import/export to UML for HL7 balloted FHIR STU 3</a:t>
            </a:r>
          </a:p>
          <a:p>
            <a:pPr marL="342900" indent="-342900">
              <a:lnSpc>
                <a:spcPct val="150000"/>
              </a:lnSpc>
              <a:buFont typeface="Arial" panose="020B0604020202020204" pitchFamily="34" charset="0"/>
              <a:buChar char="•"/>
            </a:pPr>
            <a:r>
              <a:rPr lang="en-US" sz="2000" dirty="0"/>
              <a:t>Enhance functionality of automated FHIR profile generation</a:t>
            </a:r>
          </a:p>
          <a:p>
            <a:pPr marL="342900" indent="-342900">
              <a:lnSpc>
                <a:spcPct val="150000"/>
              </a:lnSpc>
              <a:buFont typeface="Arial" panose="020B0604020202020204" pitchFamily="34" charset="0"/>
              <a:buChar char="•"/>
            </a:pPr>
            <a:r>
              <a:rPr lang="en-US" sz="2000" dirty="0"/>
              <a:t>Integrate terminology services for analysis of value set mapping</a:t>
            </a:r>
          </a:p>
          <a:p>
            <a:pPr marL="342900" indent="-342900">
              <a:lnSpc>
                <a:spcPct val="150000"/>
              </a:lnSpc>
              <a:buFont typeface="Arial" panose="020B0604020202020204" pitchFamily="34" charset="0"/>
              <a:buChar char="•"/>
            </a:pPr>
            <a:r>
              <a:rPr lang="en-US" sz="2000" dirty="0"/>
              <a:t>Expand scope and use of FHIM content mapping</a:t>
            </a:r>
          </a:p>
          <a:p>
            <a:pPr marL="342900" indent="-342900">
              <a:lnSpc>
                <a:spcPct val="150000"/>
              </a:lnSpc>
              <a:buFont typeface="Arial" panose="020B0604020202020204" pitchFamily="34" charset="0"/>
              <a:buChar char="•"/>
            </a:pPr>
            <a:r>
              <a:rPr lang="en-US" sz="2000" dirty="0"/>
              <a:t>Enhance traceability and gap analysis reporting</a:t>
            </a:r>
          </a:p>
          <a:p>
            <a:endParaRPr lang="en-US" sz="2000" dirty="0"/>
          </a:p>
          <a:p>
            <a:endParaRPr lang="en-US" sz="2000" dirty="0"/>
          </a:p>
          <a:p>
            <a:pPr marL="800100" lvl="1" indent="-342900">
              <a:buFont typeface="Arial" panose="020B0604020202020204" pitchFamily="34" charset="0"/>
              <a:buChar char="•"/>
            </a:pPr>
            <a:endParaRPr lang="en-US" sz="1800" dirty="0"/>
          </a:p>
          <a:p>
            <a:pPr marL="1257300" lvl="2" indent="-342900">
              <a:buFont typeface="Arial" panose="020B0604020202020204" pitchFamily="34" charset="0"/>
              <a:buChar char="•"/>
            </a:pPr>
            <a:endParaRPr lang="en-US" sz="1600"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11</a:t>
            </a:fld>
            <a:endParaRPr lang="en-US" dirty="0"/>
          </a:p>
        </p:txBody>
      </p:sp>
      <p:sp>
        <p:nvSpPr>
          <p:cNvPr id="4" name="Title 3"/>
          <p:cNvSpPr>
            <a:spLocks noGrp="1"/>
          </p:cNvSpPr>
          <p:nvPr>
            <p:ph type="title"/>
          </p:nvPr>
        </p:nvSpPr>
        <p:spPr>
          <a:xfrm>
            <a:off x="457199" y="363925"/>
            <a:ext cx="6396715" cy="677894"/>
          </a:xfrm>
        </p:spPr>
        <p:txBody>
          <a:bodyPr>
            <a:normAutofit/>
          </a:bodyPr>
          <a:lstStyle/>
          <a:p>
            <a:r>
              <a:rPr lang="en-US" dirty="0" smtClean="0"/>
              <a:t>Recommendations</a:t>
            </a:r>
            <a:endParaRPr lang="en-US" dirty="0"/>
          </a:p>
        </p:txBody>
      </p:sp>
    </p:spTree>
    <p:extLst>
      <p:ext uri="{BB962C8B-B14F-4D97-AF65-F5344CB8AC3E}">
        <p14:creationId xmlns:p14="http://schemas.microsoft.com/office/powerpoint/2010/main" val="242400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059506-D6B1-B842-AAB5-13291BE98BD7}" type="slidenum">
              <a:rPr lang="en-US" smtClean="0"/>
              <a:t>12</a:t>
            </a:fld>
            <a:endParaRPr lang="en-US" dirty="0"/>
          </a:p>
        </p:txBody>
      </p:sp>
      <p:sp>
        <p:nvSpPr>
          <p:cNvPr id="3" name="Text Placeholder 2"/>
          <p:cNvSpPr>
            <a:spLocks noGrp="1"/>
          </p:cNvSpPr>
          <p:nvPr>
            <p:ph type="body" sz="quarter" idx="13"/>
          </p:nvPr>
        </p:nvSpPr>
        <p:spPr/>
        <p:txBody>
          <a:bodyPr/>
          <a:lstStyle/>
          <a:p>
            <a:r>
              <a:rPr lang="en-US" dirty="0" smtClean="0"/>
              <a:t>Questions for team?</a:t>
            </a:r>
            <a:endParaRPr lang="en-US" dirty="0"/>
          </a:p>
        </p:txBody>
      </p:sp>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537661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061193" y="2695296"/>
            <a:ext cx="4907902" cy="1911739"/>
          </a:xfrm>
        </p:spPr>
        <p:txBody>
          <a:bodyPr/>
          <a:lstStyle/>
          <a:p>
            <a:pPr algn="ctr"/>
            <a:r>
              <a:rPr lang="en-US" sz="4400" cap="small" dirty="0"/>
              <a:t>BACKUP </a:t>
            </a:r>
            <a:br>
              <a:rPr lang="en-US" sz="4400" cap="small" dirty="0"/>
            </a:br>
            <a:r>
              <a:rPr lang="en-US" sz="4400" cap="small" dirty="0"/>
              <a:t>SLIDES</a:t>
            </a:r>
            <a:endParaRPr lang="en-US" dirty="0"/>
          </a:p>
        </p:txBody>
      </p:sp>
      <p:sp>
        <p:nvSpPr>
          <p:cNvPr id="4" name="Title 7"/>
          <p:cNvSpPr txBox="1">
            <a:spLocks/>
          </p:cNvSpPr>
          <p:nvPr/>
        </p:nvSpPr>
        <p:spPr>
          <a:xfrm>
            <a:off x="4170958" y="3887188"/>
            <a:ext cx="4688374" cy="563959"/>
          </a:xfrm>
          <a:prstGeom prst="rect">
            <a:avLst/>
          </a:prstGeom>
        </p:spPr>
        <p:txBody>
          <a:bodyPr vert="horz" lIns="91440" tIns="45720" rIns="91440" bIns="45720" rtlCol="0" anchor="t">
            <a:noAutofit/>
          </a:bodyPr>
          <a:lstStyle>
            <a:lvl1pPr algn="l" defTabSz="457200" rtl="0" eaLnBrk="1" latinLnBrk="0" hangingPunct="1">
              <a:spcBef>
                <a:spcPct val="0"/>
              </a:spcBef>
              <a:buNone/>
              <a:defRPr sz="3200" b="1"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900100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061193" y="1975449"/>
            <a:ext cx="4907902" cy="1911739"/>
          </a:xfrm>
        </p:spPr>
        <p:txBody>
          <a:bodyPr/>
          <a:lstStyle/>
          <a:p>
            <a:r>
              <a:rPr lang="en-US" cap="small" dirty="0"/>
              <a:t>FHIM Model Driven Architecture </a:t>
            </a:r>
            <a:br>
              <a:rPr lang="en-US" cap="small" dirty="0"/>
            </a:br>
            <a:r>
              <a:rPr lang="en-US" sz="3600" cap="small" dirty="0"/>
              <a:t>p</a:t>
            </a:r>
            <a:r>
              <a:rPr lang="en-US" sz="2800" cap="small" dirty="0"/>
              <a:t>roof of Concept Use Case</a:t>
            </a:r>
            <a:br>
              <a:rPr lang="en-US" sz="2800" cap="small" dirty="0"/>
            </a:br>
            <a:r>
              <a:rPr lang="en-US" sz="2800" cap="small" dirty="0"/>
              <a:t>Allergy Intolerance</a:t>
            </a:r>
            <a:br>
              <a:rPr lang="en-US" sz="2800" cap="small" dirty="0"/>
            </a:br>
            <a:r>
              <a:rPr lang="en-US" sz="2800" cap="small" dirty="0"/>
              <a:t>Background</a:t>
            </a:r>
            <a:endParaRPr lang="en-US" sz="2000" dirty="0"/>
          </a:p>
        </p:txBody>
      </p:sp>
      <p:sp>
        <p:nvSpPr>
          <p:cNvPr id="4" name="Title 7"/>
          <p:cNvSpPr txBox="1">
            <a:spLocks/>
          </p:cNvSpPr>
          <p:nvPr/>
        </p:nvSpPr>
        <p:spPr>
          <a:xfrm>
            <a:off x="4170958" y="3887188"/>
            <a:ext cx="4688374" cy="563959"/>
          </a:xfrm>
          <a:prstGeom prst="rect">
            <a:avLst/>
          </a:prstGeom>
        </p:spPr>
        <p:txBody>
          <a:bodyPr vert="horz" lIns="91440" tIns="45720" rIns="91440" bIns="45720" rtlCol="0" anchor="t">
            <a:noAutofit/>
          </a:bodyPr>
          <a:lstStyle>
            <a:lvl1pPr algn="l" defTabSz="457200" rtl="0" eaLnBrk="1" latinLnBrk="0" hangingPunct="1">
              <a:spcBef>
                <a:spcPct val="0"/>
              </a:spcBef>
              <a:buNone/>
              <a:defRPr sz="3200" b="1"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71307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926" y="1257464"/>
            <a:ext cx="8229600" cy="1003403"/>
          </a:xfrm>
        </p:spPr>
        <p:txBody>
          <a:bodyPr/>
          <a:lstStyle/>
          <a:p>
            <a:r>
              <a:rPr lang="en-US" sz="2000" dirty="0"/>
              <a:t>Describes an observation of an "Intolerance Condition" of the Patient. Intolerance Conditions are typically allergies, but the concept of an intolerance condition is broader than just allergies. </a:t>
            </a:r>
          </a:p>
          <a:p>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15</a:t>
            </a:fld>
            <a:endParaRPr lang="en-US" dirty="0"/>
          </a:p>
        </p:txBody>
      </p:sp>
      <p:sp>
        <p:nvSpPr>
          <p:cNvPr id="4" name="Title 3"/>
          <p:cNvSpPr>
            <a:spLocks noGrp="1"/>
          </p:cNvSpPr>
          <p:nvPr>
            <p:ph type="title"/>
          </p:nvPr>
        </p:nvSpPr>
        <p:spPr/>
        <p:txBody>
          <a:bodyPr/>
          <a:lstStyle/>
          <a:p>
            <a:r>
              <a:rPr lang="en-US" dirty="0"/>
              <a:t>FHIM Allergy Domain Model</a:t>
            </a:r>
          </a:p>
        </p:txBody>
      </p:sp>
      <p:pic>
        <p:nvPicPr>
          <p:cNvPr id="7" name="Picture 6" descr="FHIM_Allergies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99" y="2260867"/>
            <a:ext cx="7243927" cy="3593316"/>
          </a:xfrm>
          <a:prstGeom prst="rect">
            <a:avLst/>
          </a:prstGeom>
        </p:spPr>
      </p:pic>
    </p:spTree>
    <p:extLst>
      <p:ext uri="{BB962C8B-B14F-4D97-AF65-F5344CB8AC3E}">
        <p14:creationId xmlns:p14="http://schemas.microsoft.com/office/powerpoint/2010/main" val="1243538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Driven Architecture (MDA)</a:t>
            </a:r>
          </a:p>
        </p:txBody>
      </p:sp>
      <p:sp>
        <p:nvSpPr>
          <p:cNvPr id="3" name="Slide Number Placeholder 2"/>
          <p:cNvSpPr>
            <a:spLocks noGrp="1"/>
          </p:cNvSpPr>
          <p:nvPr>
            <p:ph type="sldNum" sz="quarter" idx="10"/>
          </p:nvPr>
        </p:nvSpPr>
        <p:spPr/>
        <p:txBody>
          <a:bodyPr/>
          <a:lstStyle/>
          <a:p>
            <a:pPr>
              <a:defRPr/>
            </a:pPr>
            <a:fld id="{5B1AF43B-DC5F-4813-A4DA-17F2F6C1393F}" type="slidenum">
              <a:rPr lang="en-US" smtClean="0"/>
              <a:pPr>
                <a:defRPr/>
              </a:pPr>
              <a:t>16</a:t>
            </a:fld>
            <a:endParaRPr lang="en-US" dirty="0"/>
          </a:p>
        </p:txBody>
      </p:sp>
      <p:grpSp>
        <p:nvGrpSpPr>
          <p:cNvPr id="4" name="Group 3"/>
          <p:cNvGrpSpPr/>
          <p:nvPr/>
        </p:nvGrpSpPr>
        <p:grpSpPr>
          <a:xfrm>
            <a:off x="196500" y="1349724"/>
            <a:ext cx="8760990" cy="5065896"/>
            <a:chOff x="112143" y="1181819"/>
            <a:chExt cx="8892628" cy="5173432"/>
          </a:xfrm>
        </p:grpSpPr>
        <p:grpSp>
          <p:nvGrpSpPr>
            <p:cNvPr id="5" name="Group 4"/>
            <p:cNvGrpSpPr/>
            <p:nvPr/>
          </p:nvGrpSpPr>
          <p:grpSpPr>
            <a:xfrm>
              <a:off x="112143" y="1181819"/>
              <a:ext cx="8892628" cy="5173432"/>
              <a:chOff x="112143" y="1181819"/>
              <a:chExt cx="8892628" cy="5173432"/>
            </a:xfrm>
          </p:grpSpPr>
          <p:grpSp>
            <p:nvGrpSpPr>
              <p:cNvPr id="12" name="Group 11"/>
              <p:cNvGrpSpPr/>
              <p:nvPr/>
            </p:nvGrpSpPr>
            <p:grpSpPr>
              <a:xfrm>
                <a:off x="112143" y="1181819"/>
                <a:ext cx="8892628" cy="5173432"/>
                <a:chOff x="112143" y="1181819"/>
                <a:chExt cx="8892628" cy="5173432"/>
              </a:xfrm>
            </p:grpSpPr>
            <p:grpSp>
              <p:nvGrpSpPr>
                <p:cNvPr id="14" name="Group 13"/>
                <p:cNvGrpSpPr/>
                <p:nvPr/>
              </p:nvGrpSpPr>
              <p:grpSpPr>
                <a:xfrm>
                  <a:off x="112143" y="1181819"/>
                  <a:ext cx="8892628" cy="5173432"/>
                  <a:chOff x="112143" y="1181819"/>
                  <a:chExt cx="8892628" cy="5173432"/>
                </a:xfrm>
              </p:grpSpPr>
              <p:grpSp>
                <p:nvGrpSpPr>
                  <p:cNvPr id="16" name="Group 15"/>
                  <p:cNvGrpSpPr/>
                  <p:nvPr/>
                </p:nvGrpSpPr>
                <p:grpSpPr>
                  <a:xfrm>
                    <a:off x="112143" y="1181819"/>
                    <a:ext cx="3979937" cy="3779644"/>
                    <a:chOff x="112143" y="1181819"/>
                    <a:chExt cx="3979937" cy="3779644"/>
                  </a:xfrm>
                </p:grpSpPr>
                <p:sp>
                  <p:nvSpPr>
                    <p:cNvPr id="30" name="Oval 29"/>
                    <p:cNvSpPr/>
                    <p:nvPr/>
                  </p:nvSpPr>
                  <p:spPr bwMode="auto">
                    <a:xfrm>
                      <a:off x="112143" y="1181819"/>
                      <a:ext cx="3979937" cy="3779644"/>
                    </a:xfrm>
                    <a:prstGeom prst="ellipse">
                      <a:avLst/>
                    </a:prstGeom>
                    <a:solidFill>
                      <a:schemeClr val="accent4">
                        <a:lumMod val="20000"/>
                        <a:lumOff val="80000"/>
                      </a:schemeClr>
                    </a:solidFill>
                    <a:ln w="28575" cap="flat" cmpd="sng" algn="ctr">
                      <a:solidFill>
                        <a:schemeClr val="accent4">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solidFill>
                            <a:schemeClr val="accent4">
                              <a:lumMod val="60000"/>
                              <a:lumOff val="40000"/>
                            </a:schemeClr>
                          </a:solidFill>
                        </a:ln>
                        <a:solidFill>
                          <a:schemeClr val="tx1"/>
                        </a:solidFill>
                        <a:effectLst/>
                        <a:latin typeface="Arial" pitchFamily="-112" charset="0"/>
                        <a:ea typeface="ＭＳ Ｐゴシック" pitchFamily="-112" charset="-128"/>
                        <a:cs typeface="ＭＳ Ｐゴシック" pitchFamily="-112" charset="-128"/>
                      </a:endParaRPr>
                    </a:p>
                  </p:txBody>
                </p:sp>
                <p:sp>
                  <p:nvSpPr>
                    <p:cNvPr id="31" name="TextBox 30"/>
                    <p:cNvSpPr txBox="1"/>
                    <p:nvPr/>
                  </p:nvSpPr>
                  <p:spPr>
                    <a:xfrm>
                      <a:off x="562791" y="1708274"/>
                      <a:ext cx="3304358" cy="1225809"/>
                    </a:xfrm>
                    <a:prstGeom prst="rect">
                      <a:avLst/>
                    </a:prstGeom>
                    <a:noFill/>
                  </p:spPr>
                  <p:txBody>
                    <a:bodyPr wrap="none" rtlCol="0">
                      <a:spAutoFit/>
                    </a:bodyPr>
                    <a:lstStyle/>
                    <a:p>
                      <a:r>
                        <a:rPr lang="en-US" sz="1200" b="1" dirty="0"/>
                        <a:t>Consistent Representation of</a:t>
                      </a:r>
                    </a:p>
                    <a:p>
                      <a:r>
                        <a:rPr lang="en-US" sz="1200" b="1" dirty="0"/>
                        <a:t>UML Implementation Guides:</a:t>
                      </a:r>
                    </a:p>
                    <a:p>
                      <a:r>
                        <a:rPr lang="en-US" sz="1200" dirty="0"/>
                        <a:t>Provide a consistent approach for constraint-</a:t>
                      </a:r>
                    </a:p>
                    <a:p>
                      <a:r>
                        <a:rPr lang="en-US" sz="1200" dirty="0"/>
                        <a:t>based profiling using UML, thereby enabling</a:t>
                      </a:r>
                    </a:p>
                    <a:p>
                      <a:r>
                        <a:rPr lang="en-US" sz="1200" dirty="0"/>
                        <a:t>a common model-driven process and tooling.</a:t>
                      </a:r>
                    </a:p>
                    <a:p>
                      <a:r>
                        <a:rPr lang="en-US" sz="1200" dirty="0"/>
                        <a:t>Applicable to: CDA, FHIR, FHIM, CIMI, etc.</a:t>
                      </a:r>
                    </a:p>
                  </p:txBody>
                </p:sp>
                <p:sp>
                  <p:nvSpPr>
                    <p:cNvPr id="32" name="TextBox 31"/>
                    <p:cNvSpPr txBox="1"/>
                    <p:nvPr/>
                  </p:nvSpPr>
                  <p:spPr>
                    <a:xfrm>
                      <a:off x="561874" y="2932373"/>
                      <a:ext cx="3174623" cy="1791567"/>
                    </a:xfrm>
                    <a:prstGeom prst="rect">
                      <a:avLst/>
                    </a:prstGeom>
                    <a:noFill/>
                  </p:spPr>
                  <p:txBody>
                    <a:bodyPr wrap="none" rtlCol="0">
                      <a:spAutoFit/>
                    </a:bodyPr>
                    <a:lstStyle/>
                    <a:p>
                      <a:r>
                        <a:rPr lang="en-US" sz="1200" b="1" dirty="0"/>
                        <a:t>Support Design Tasks:</a:t>
                      </a:r>
                    </a:p>
                    <a:p>
                      <a:pPr marL="171450" indent="-171450">
                        <a:buFont typeface="Arial"/>
                        <a:buChar char="•"/>
                      </a:pPr>
                      <a:r>
                        <a:rPr lang="en-US" sz="1200" dirty="0">
                          <a:solidFill>
                            <a:srgbClr val="FF0000"/>
                          </a:solidFill>
                        </a:rPr>
                        <a:t>Import existing HL7 specs to UML</a:t>
                      </a:r>
                    </a:p>
                    <a:p>
                      <a:pPr marL="171450" indent="-171450">
                        <a:buFont typeface="Arial"/>
                        <a:buChar char="•"/>
                      </a:pPr>
                      <a:r>
                        <a:rPr lang="en-US" sz="1200" dirty="0">
                          <a:solidFill>
                            <a:srgbClr val="FF0000"/>
                          </a:solidFill>
                        </a:rPr>
                        <a:t>Integrate with terminology services to</a:t>
                      </a:r>
                    </a:p>
                    <a:p>
                      <a:r>
                        <a:rPr lang="en-US" sz="1200" dirty="0">
                          <a:solidFill>
                            <a:srgbClr val="FF0000"/>
                          </a:solidFill>
                        </a:rPr>
                        <a:t> define and reference value sets and codes</a:t>
                      </a:r>
                    </a:p>
                    <a:p>
                      <a:pPr marL="171450" indent="-171450">
                        <a:buFont typeface="Arial"/>
                        <a:buChar char="•"/>
                      </a:pPr>
                      <a:r>
                        <a:rPr lang="en-US" sz="1200" dirty="0"/>
                        <a:t>Generate instance validation tools from </a:t>
                      </a:r>
                    </a:p>
                    <a:p>
                      <a:r>
                        <a:rPr lang="en-US" sz="1200" dirty="0"/>
                        <a:t>     specification models</a:t>
                      </a:r>
                    </a:p>
                    <a:p>
                      <a:pPr marL="171450" indent="-171450">
                        <a:buFont typeface="Arial"/>
                        <a:buChar char="•"/>
                      </a:pPr>
                      <a:r>
                        <a:rPr lang="en-US" sz="1200" dirty="0"/>
                        <a:t>Publish implementation guides in</a:t>
                      </a:r>
                    </a:p>
                    <a:p>
                      <a:r>
                        <a:rPr lang="en-US" sz="1200" dirty="0"/>
                        <a:t>     multiple formats (PDF, XHTML, etc.)</a:t>
                      </a:r>
                    </a:p>
                    <a:p>
                      <a:endParaRPr lang="en-US" sz="1200" dirty="0"/>
                    </a:p>
                  </p:txBody>
                </p:sp>
              </p:grpSp>
              <p:grpSp>
                <p:nvGrpSpPr>
                  <p:cNvPr id="17" name="Group 16"/>
                  <p:cNvGrpSpPr/>
                  <p:nvPr/>
                </p:nvGrpSpPr>
                <p:grpSpPr>
                  <a:xfrm>
                    <a:off x="4958978" y="1181820"/>
                    <a:ext cx="4045793" cy="3798132"/>
                    <a:chOff x="5210993" y="1307136"/>
                    <a:chExt cx="3674853" cy="3322322"/>
                  </a:xfrm>
                </p:grpSpPr>
                <p:sp>
                  <p:nvSpPr>
                    <p:cNvPr id="26" name="Oval 25"/>
                    <p:cNvSpPr/>
                    <p:nvPr/>
                  </p:nvSpPr>
                  <p:spPr bwMode="auto">
                    <a:xfrm>
                      <a:off x="5210993" y="1307136"/>
                      <a:ext cx="3674853" cy="3322322"/>
                    </a:xfrm>
                    <a:prstGeom prst="ellipse">
                      <a:avLst/>
                    </a:prstGeom>
                    <a:solidFill>
                      <a:schemeClr val="accent1">
                        <a:lumMod val="40000"/>
                        <a:lumOff val="60000"/>
                      </a:schemeClr>
                    </a:solidFill>
                    <a:ln w="2857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7" name="TextBox 26"/>
                    <p:cNvSpPr txBox="1"/>
                    <p:nvPr/>
                  </p:nvSpPr>
                  <p:spPr>
                    <a:xfrm>
                      <a:off x="5778128" y="1744868"/>
                      <a:ext cx="2960550" cy="742324"/>
                    </a:xfrm>
                    <a:prstGeom prst="rect">
                      <a:avLst/>
                    </a:prstGeom>
                    <a:noFill/>
                  </p:spPr>
                  <p:txBody>
                    <a:bodyPr wrap="none" rtlCol="0">
                      <a:spAutoFit/>
                    </a:bodyPr>
                    <a:lstStyle/>
                    <a:p>
                      <a:r>
                        <a:rPr lang="en-US" sz="1200" b="1" dirty="0"/>
                        <a:t>Development Cost Reduction:</a:t>
                      </a:r>
                    </a:p>
                    <a:p>
                      <a:r>
                        <a:rPr lang="en-US" sz="1200" dirty="0"/>
                        <a:t>Less time and resource investment for </a:t>
                      </a:r>
                    </a:p>
                    <a:p>
                      <a:r>
                        <a:rPr lang="en-US" sz="1200" dirty="0"/>
                        <a:t>analysis and implementation of CDA &amp; FHIR</a:t>
                      </a:r>
                    </a:p>
                    <a:p>
                      <a:r>
                        <a:rPr lang="en-US" sz="1200" dirty="0"/>
                        <a:t>implementation guides</a:t>
                      </a:r>
                    </a:p>
                  </p:txBody>
                </p:sp>
                <p:sp>
                  <p:nvSpPr>
                    <p:cNvPr id="28" name="TextBox 27"/>
                    <p:cNvSpPr txBox="1"/>
                    <p:nvPr/>
                  </p:nvSpPr>
                  <p:spPr>
                    <a:xfrm>
                      <a:off x="5778128" y="2453182"/>
                      <a:ext cx="2926763" cy="907285"/>
                    </a:xfrm>
                    <a:prstGeom prst="rect">
                      <a:avLst/>
                    </a:prstGeom>
                    <a:noFill/>
                  </p:spPr>
                  <p:txBody>
                    <a:bodyPr wrap="none" rtlCol="0">
                      <a:spAutoFit/>
                    </a:bodyPr>
                    <a:lstStyle/>
                    <a:p>
                      <a:r>
                        <a:rPr lang="en-US" sz="1200" b="1" dirty="0"/>
                        <a:t>Maintenance Cost Reduction:</a:t>
                      </a:r>
                    </a:p>
                    <a:p>
                      <a:r>
                        <a:rPr lang="en-US" sz="1200" dirty="0"/>
                        <a:t>Access to high-quality, domain specific </a:t>
                      </a:r>
                    </a:p>
                    <a:p>
                      <a:r>
                        <a:rPr lang="en-US" sz="1200" dirty="0"/>
                        <a:t>APIs generated from specification models, </a:t>
                      </a:r>
                    </a:p>
                    <a:p>
                      <a:r>
                        <a:rPr lang="en-US" sz="1200" dirty="0"/>
                        <a:t>providing programmatic access to</a:t>
                      </a:r>
                    </a:p>
                    <a:p>
                      <a:r>
                        <a:rPr lang="en-US" sz="1200" dirty="0"/>
                        <a:t>content and validation of conformance rules</a:t>
                      </a:r>
                    </a:p>
                  </p:txBody>
                </p:sp>
                <p:sp>
                  <p:nvSpPr>
                    <p:cNvPr id="29" name="TextBox 28"/>
                    <p:cNvSpPr txBox="1"/>
                    <p:nvPr/>
                  </p:nvSpPr>
                  <p:spPr>
                    <a:xfrm>
                      <a:off x="5778128" y="3328323"/>
                      <a:ext cx="2972369" cy="742324"/>
                    </a:xfrm>
                    <a:prstGeom prst="rect">
                      <a:avLst/>
                    </a:prstGeom>
                    <a:noFill/>
                  </p:spPr>
                  <p:txBody>
                    <a:bodyPr wrap="none" rtlCol="0">
                      <a:spAutoFit/>
                    </a:bodyPr>
                    <a:lstStyle/>
                    <a:p>
                      <a:r>
                        <a:rPr lang="en-US" sz="1200" b="1" dirty="0"/>
                        <a:t>Interoperability Mapping:</a:t>
                      </a:r>
                    </a:p>
                    <a:p>
                      <a:r>
                        <a:rPr lang="en-US" sz="1200" dirty="0">
                          <a:solidFill>
                            <a:srgbClr val="FF0000"/>
                          </a:solidFill>
                        </a:rPr>
                        <a:t>Content mapping, traceability &amp; gap analysis</a:t>
                      </a:r>
                    </a:p>
                    <a:p>
                      <a:r>
                        <a:rPr lang="en-US" sz="1200" dirty="0">
                          <a:solidFill>
                            <a:srgbClr val="FF0000"/>
                          </a:solidFill>
                        </a:rPr>
                        <a:t>between models via reference to</a:t>
                      </a:r>
                    </a:p>
                    <a:p>
                      <a:r>
                        <a:rPr lang="en-US" sz="1200" dirty="0">
                          <a:solidFill>
                            <a:srgbClr val="FF0000"/>
                          </a:solidFill>
                        </a:rPr>
                        <a:t>common semantic metadata</a:t>
                      </a:r>
                    </a:p>
                  </p:txBody>
                </p:sp>
              </p:grpSp>
              <p:grpSp>
                <p:nvGrpSpPr>
                  <p:cNvPr id="18" name="Group 17"/>
                  <p:cNvGrpSpPr/>
                  <p:nvPr/>
                </p:nvGrpSpPr>
                <p:grpSpPr>
                  <a:xfrm>
                    <a:off x="3441940" y="2947817"/>
                    <a:ext cx="2235969" cy="3407434"/>
                    <a:chOff x="3319732" y="2804454"/>
                    <a:chExt cx="2311879" cy="3407434"/>
                  </a:xfrm>
                </p:grpSpPr>
                <p:sp>
                  <p:nvSpPr>
                    <p:cNvPr id="19" name="Oval 18"/>
                    <p:cNvSpPr/>
                    <p:nvPr/>
                  </p:nvSpPr>
                  <p:spPr bwMode="auto">
                    <a:xfrm>
                      <a:off x="3319732" y="2804454"/>
                      <a:ext cx="2311879" cy="3407434"/>
                    </a:xfrm>
                    <a:prstGeom prst="ellipse">
                      <a:avLst/>
                    </a:prstGeom>
                    <a:solidFill>
                      <a:srgbClr val="92D050"/>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0" name="TextBox 19"/>
                    <p:cNvSpPr txBox="1"/>
                    <p:nvPr/>
                  </p:nvSpPr>
                  <p:spPr>
                    <a:xfrm>
                      <a:off x="3926079" y="3010219"/>
                      <a:ext cx="1067713" cy="646331"/>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Health</a:t>
                      </a:r>
                    </a:p>
                    <a:p>
                      <a:pPr algn="ctr"/>
                      <a:r>
                        <a:rPr lang="en-US" sz="1200" b="1" dirty="0"/>
                        <a:t>Information</a:t>
                      </a:r>
                    </a:p>
                    <a:p>
                      <a:pPr algn="ctr"/>
                      <a:r>
                        <a:rPr lang="en-US" sz="1200" b="1" dirty="0"/>
                        <a:t>Exchange</a:t>
                      </a:r>
                    </a:p>
                  </p:txBody>
                </p:sp>
                <p:sp>
                  <p:nvSpPr>
                    <p:cNvPr id="21" name="TextBox 20"/>
                    <p:cNvSpPr txBox="1"/>
                    <p:nvPr/>
                  </p:nvSpPr>
                  <p:spPr>
                    <a:xfrm>
                      <a:off x="3637688" y="3675994"/>
                      <a:ext cx="1644497" cy="461665"/>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Clinical Decision</a:t>
                      </a:r>
                    </a:p>
                    <a:p>
                      <a:pPr algn="ctr"/>
                      <a:r>
                        <a:rPr lang="en-US" sz="1200" b="1" dirty="0"/>
                        <a:t>Support</a:t>
                      </a:r>
                    </a:p>
                  </p:txBody>
                </p:sp>
                <p:sp>
                  <p:nvSpPr>
                    <p:cNvPr id="22" name="TextBox 21"/>
                    <p:cNvSpPr txBox="1"/>
                    <p:nvPr/>
                  </p:nvSpPr>
                  <p:spPr>
                    <a:xfrm>
                      <a:off x="3546518" y="4109982"/>
                      <a:ext cx="1858305" cy="461665"/>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Population – Health</a:t>
                      </a:r>
                    </a:p>
                    <a:p>
                      <a:pPr algn="ctr"/>
                      <a:r>
                        <a:rPr lang="en-US" sz="1200" b="1" dirty="0"/>
                        <a:t>Care Coordination</a:t>
                      </a:r>
                    </a:p>
                  </p:txBody>
                </p:sp>
                <p:sp>
                  <p:nvSpPr>
                    <p:cNvPr id="23" name="TextBox 22"/>
                    <p:cNvSpPr txBox="1"/>
                    <p:nvPr/>
                  </p:nvSpPr>
                  <p:spPr>
                    <a:xfrm>
                      <a:off x="3494557" y="4559590"/>
                      <a:ext cx="1986654" cy="276999"/>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Research &amp; Analytics</a:t>
                      </a:r>
                    </a:p>
                  </p:txBody>
                </p:sp>
                <p:sp>
                  <p:nvSpPr>
                    <p:cNvPr id="24" name="TextBox 23"/>
                    <p:cNvSpPr txBox="1"/>
                    <p:nvPr/>
                  </p:nvSpPr>
                  <p:spPr>
                    <a:xfrm>
                      <a:off x="3571391" y="4832180"/>
                      <a:ext cx="1777090" cy="646331"/>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Quality – Outcome</a:t>
                      </a:r>
                    </a:p>
                    <a:p>
                      <a:pPr algn="ctr"/>
                      <a:r>
                        <a:rPr lang="en-US" sz="1200" b="1" dirty="0"/>
                        <a:t>Cost Measurements</a:t>
                      </a:r>
                    </a:p>
                    <a:p>
                      <a:pPr algn="ctr"/>
                      <a:r>
                        <a:rPr lang="en-US" sz="1200" b="1" dirty="0"/>
                        <a:t>Quality/Cost = Value</a:t>
                      </a:r>
                    </a:p>
                  </p:txBody>
                </p:sp>
                <p:sp>
                  <p:nvSpPr>
                    <p:cNvPr id="25" name="TextBox 24"/>
                    <p:cNvSpPr txBox="1"/>
                    <p:nvPr/>
                  </p:nvSpPr>
                  <p:spPr>
                    <a:xfrm>
                      <a:off x="3673324" y="5492591"/>
                      <a:ext cx="1573227" cy="461665"/>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Learning Health</a:t>
                      </a:r>
                    </a:p>
                    <a:p>
                      <a:pPr algn="ctr"/>
                      <a:r>
                        <a:rPr lang="en-US" sz="1200" b="1" dirty="0"/>
                        <a:t>System</a:t>
                      </a:r>
                    </a:p>
                  </p:txBody>
                </p:sp>
              </p:grpSp>
            </p:grpSp>
            <p:sp>
              <p:nvSpPr>
                <p:cNvPr id="15" name="TextBox 14"/>
                <p:cNvSpPr txBox="1"/>
                <p:nvPr/>
              </p:nvSpPr>
              <p:spPr>
                <a:xfrm>
                  <a:off x="1288042" y="4787792"/>
                  <a:ext cx="1645314" cy="660051"/>
                </a:xfrm>
                <a:prstGeom prst="rect">
                  <a:avLst/>
                </a:prstGeom>
                <a:solidFill>
                  <a:schemeClr val="accent4">
                    <a:lumMod val="20000"/>
                    <a:lumOff val="80000"/>
                  </a:schemeClr>
                </a:solidFill>
                <a:ln w="28575">
                  <a:solidFill>
                    <a:schemeClr val="accent4">
                      <a:lumMod val="60000"/>
                      <a:lumOff val="40000"/>
                    </a:schemeClr>
                  </a:solidFill>
                </a:ln>
              </p:spPr>
              <p:txBody>
                <a:bodyPr wrap="none" rtlCol="0">
                  <a:spAutoFit/>
                </a:bodyPr>
                <a:lstStyle/>
                <a:p>
                  <a:pPr algn="ctr"/>
                  <a:r>
                    <a:rPr lang="en-US" b="1" dirty="0">
                      <a:ln>
                        <a:solidFill>
                          <a:schemeClr val="accent4">
                            <a:lumMod val="50000"/>
                          </a:schemeClr>
                        </a:solidFill>
                      </a:ln>
                    </a:rPr>
                    <a:t>Specification</a:t>
                  </a:r>
                </a:p>
                <a:p>
                  <a:pPr algn="ctr"/>
                  <a:r>
                    <a:rPr lang="en-US" b="1" dirty="0">
                      <a:ln>
                        <a:solidFill>
                          <a:schemeClr val="accent4">
                            <a:lumMod val="50000"/>
                          </a:schemeClr>
                        </a:solidFill>
                      </a:ln>
                    </a:rPr>
                    <a:t>Designers</a:t>
                  </a:r>
                </a:p>
              </p:txBody>
            </p:sp>
          </p:grpSp>
          <p:sp>
            <p:nvSpPr>
              <p:cNvPr id="13" name="TextBox 12"/>
              <p:cNvSpPr txBox="1"/>
              <p:nvPr/>
            </p:nvSpPr>
            <p:spPr>
              <a:xfrm>
                <a:off x="6139330" y="4826486"/>
                <a:ext cx="1685077" cy="646331"/>
              </a:xfrm>
              <a:prstGeom prst="rect">
                <a:avLst/>
              </a:prstGeom>
              <a:solidFill>
                <a:schemeClr val="accent1">
                  <a:lumMod val="40000"/>
                  <a:lumOff val="60000"/>
                </a:schemeClr>
              </a:solidFill>
              <a:ln w="28575">
                <a:solidFill>
                  <a:schemeClr val="accent1">
                    <a:lumMod val="75000"/>
                  </a:schemeClr>
                </a:solidFill>
              </a:ln>
            </p:spPr>
            <p:txBody>
              <a:bodyPr wrap="none" rtlCol="0">
                <a:spAutoFit/>
              </a:bodyPr>
              <a:lstStyle/>
              <a:p>
                <a:r>
                  <a:rPr lang="en-US" b="1" dirty="0"/>
                  <a:t>Developers /</a:t>
                </a:r>
              </a:p>
              <a:p>
                <a:r>
                  <a:rPr lang="en-US" b="1" dirty="0"/>
                  <a:t>Implementers</a:t>
                </a:r>
              </a:p>
            </p:txBody>
          </p:sp>
        </p:grpSp>
        <p:grpSp>
          <p:nvGrpSpPr>
            <p:cNvPr id="6" name="Group 5"/>
            <p:cNvGrpSpPr/>
            <p:nvPr/>
          </p:nvGrpSpPr>
          <p:grpSpPr>
            <a:xfrm>
              <a:off x="3785937" y="1286239"/>
              <a:ext cx="1553841" cy="1661578"/>
              <a:chOff x="3785937" y="1286239"/>
              <a:chExt cx="1553841" cy="1661578"/>
            </a:xfrm>
          </p:grpSpPr>
          <p:sp>
            <p:nvSpPr>
              <p:cNvPr id="7" name="TextBox 6"/>
              <p:cNvSpPr txBox="1"/>
              <p:nvPr/>
            </p:nvSpPr>
            <p:spPr>
              <a:xfrm>
                <a:off x="3785937" y="1286239"/>
                <a:ext cx="1553841" cy="1162946"/>
              </a:xfrm>
              <a:prstGeom prst="rect">
                <a:avLst/>
              </a:prstGeom>
              <a:noFill/>
            </p:spPr>
            <p:txBody>
              <a:bodyPr wrap="none" rtlCol="0">
                <a:spAutoFit/>
              </a:bodyPr>
              <a:lstStyle/>
              <a:p>
                <a:pPr algn="ctr"/>
                <a:r>
                  <a:rPr lang="en-US" b="1" dirty="0"/>
                  <a:t>MDA</a:t>
                </a:r>
              </a:p>
              <a:p>
                <a:pPr algn="ctr"/>
                <a:r>
                  <a:rPr lang="en-US" sz="1400" b="1" dirty="0"/>
                  <a:t>(MDHT &amp; MDMI)</a:t>
                </a:r>
              </a:p>
              <a:p>
                <a:pPr algn="ctr"/>
                <a:r>
                  <a:rPr lang="en-US" b="1" dirty="0"/>
                  <a:t>CLINICAL</a:t>
                </a:r>
              </a:p>
              <a:p>
                <a:pPr algn="ctr"/>
                <a:r>
                  <a:rPr lang="en-US" b="1" dirty="0"/>
                  <a:t>IMPACT</a:t>
                </a:r>
              </a:p>
            </p:txBody>
          </p:sp>
          <p:sp>
            <p:nvSpPr>
              <p:cNvPr id="8" name="Down Arrow 7"/>
              <p:cNvSpPr/>
              <p:nvPr/>
            </p:nvSpPr>
            <p:spPr bwMode="auto">
              <a:xfrm>
                <a:off x="4364966" y="2684654"/>
                <a:ext cx="345057" cy="263163"/>
              </a:xfrm>
              <a:prstGeom prst="down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grpSp>
            <p:nvGrpSpPr>
              <p:cNvPr id="9" name="Group 8"/>
              <p:cNvGrpSpPr/>
              <p:nvPr/>
            </p:nvGrpSpPr>
            <p:grpSpPr>
              <a:xfrm>
                <a:off x="4089801" y="2591366"/>
                <a:ext cx="860296" cy="93291"/>
                <a:chOff x="4071621" y="2617670"/>
                <a:chExt cx="860296" cy="93291"/>
              </a:xfrm>
            </p:grpSpPr>
            <p:sp>
              <p:nvSpPr>
                <p:cNvPr id="10" name="Right Arrow 9"/>
                <p:cNvSpPr/>
                <p:nvPr/>
              </p:nvSpPr>
              <p:spPr bwMode="auto">
                <a:xfrm>
                  <a:off x="4516316" y="2617673"/>
                  <a:ext cx="415601" cy="93288"/>
                </a:xfrm>
                <a:prstGeom prst="rightArrow">
                  <a:avLst/>
                </a:prstGeom>
                <a:solidFill>
                  <a:schemeClr val="accent1"/>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1" name="Right Arrow 10"/>
                <p:cNvSpPr/>
                <p:nvPr/>
              </p:nvSpPr>
              <p:spPr bwMode="auto">
                <a:xfrm flipH="1">
                  <a:off x="4071621" y="2617670"/>
                  <a:ext cx="415601" cy="93288"/>
                </a:xfrm>
                <a:prstGeom prst="rightArrow">
                  <a:avLst/>
                </a:prstGeom>
                <a:solidFill>
                  <a:schemeClr val="accent1"/>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grpSp>
        </p:grpSp>
      </p:grpSp>
    </p:spTree>
    <p:extLst>
      <p:ext uri="{BB962C8B-B14F-4D97-AF65-F5344CB8AC3E}">
        <p14:creationId xmlns:p14="http://schemas.microsoft.com/office/powerpoint/2010/main" val="3459374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MDHT: UML Model for FHIR Standard</a:t>
            </a:r>
          </a:p>
        </p:txBody>
      </p:sp>
      <p:sp>
        <p:nvSpPr>
          <p:cNvPr id="5" name="Slide Number Placeholder 4"/>
          <p:cNvSpPr>
            <a:spLocks noGrp="1"/>
          </p:cNvSpPr>
          <p:nvPr>
            <p:ph type="sldNum" sz="quarter" idx="12"/>
          </p:nvPr>
        </p:nvSpPr>
        <p:spPr/>
        <p:txBody>
          <a:bodyPr/>
          <a:lstStyle/>
          <a:p>
            <a:fld id="{F8059506-D6B1-B842-AAB5-13291BE98BD7}" type="slidenum">
              <a:rPr lang="en-US" smtClean="0"/>
              <a:t>17</a:t>
            </a:fld>
            <a:endParaRPr lang="en-US" dirty="0"/>
          </a:p>
        </p:txBody>
      </p:sp>
    </p:spTree>
    <p:extLst>
      <p:ext uri="{BB962C8B-B14F-4D97-AF65-F5344CB8AC3E}">
        <p14:creationId xmlns:p14="http://schemas.microsoft.com/office/powerpoint/2010/main" val="3029078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a:buChar char="•"/>
            </a:pPr>
            <a:r>
              <a:rPr lang="en-US" dirty="0"/>
              <a:t>Enhance MDHT to </a:t>
            </a:r>
            <a:r>
              <a:rPr lang="en-US" u="sng" dirty="0"/>
              <a:t>import</a:t>
            </a:r>
            <a:r>
              <a:rPr lang="en-US" dirty="0"/>
              <a:t> HL7 FHIR specifications into a UML model</a:t>
            </a:r>
          </a:p>
          <a:p>
            <a:pPr marL="800100" lvl="1" indent="-342900">
              <a:buSzPct val="80000"/>
              <a:buFont typeface="Wingdings" panose="05000000000000000000" pitchFamily="2" charset="2"/>
              <a:buChar char="§"/>
            </a:pPr>
            <a:r>
              <a:rPr lang="en-US" dirty="0"/>
              <a:t>Automated transformation of FHIR structure definitions to UML</a:t>
            </a:r>
          </a:p>
          <a:p>
            <a:pPr marL="800100" lvl="1" indent="-342900">
              <a:buSzPct val="80000"/>
              <a:buFont typeface="Wingdings" panose="05000000000000000000" pitchFamily="2" charset="2"/>
              <a:buChar char="§"/>
            </a:pPr>
            <a:r>
              <a:rPr lang="en-US" dirty="0"/>
              <a:t>Includes “Core” resources and existing profiles (e.g. DAF)</a:t>
            </a:r>
          </a:p>
          <a:p>
            <a:pPr marL="800100" lvl="1" indent="-342900">
              <a:buSzPct val="80000"/>
              <a:buFont typeface="Wingdings" panose="05000000000000000000" pitchFamily="2" charset="2"/>
              <a:buChar char="§"/>
            </a:pPr>
            <a:r>
              <a:rPr lang="en-US" dirty="0"/>
              <a:t>May 20, 2016 FHIR STU3 draft used</a:t>
            </a:r>
          </a:p>
          <a:p>
            <a:pPr marL="342900" indent="-342900">
              <a:buFont typeface="Arial"/>
              <a:buChar char="•"/>
            </a:pPr>
            <a:r>
              <a:rPr lang="en-US" dirty="0"/>
              <a:t>Enhance MDHT to </a:t>
            </a:r>
            <a:r>
              <a:rPr lang="en-US" u="sng" dirty="0"/>
              <a:t>export</a:t>
            </a:r>
            <a:r>
              <a:rPr lang="en-US" dirty="0"/>
              <a:t> FHIR </a:t>
            </a:r>
            <a:r>
              <a:rPr lang="en-US" dirty="0" err="1"/>
              <a:t>StructureDefinition</a:t>
            </a:r>
            <a:r>
              <a:rPr lang="en-US" dirty="0"/>
              <a:t> resources from UML model of profiles</a:t>
            </a:r>
          </a:p>
          <a:p>
            <a:pPr marL="342900" indent="-342900">
              <a:buFont typeface="Arial"/>
              <a:buChar char="•"/>
            </a:pPr>
            <a:r>
              <a:rPr lang="en-US" dirty="0"/>
              <a:t>Design UML stereotypes for representation of FHIR </a:t>
            </a:r>
            <a:r>
              <a:rPr lang="en-US" dirty="0" err="1"/>
              <a:t>StructureDefinition</a:t>
            </a:r>
            <a:r>
              <a:rPr lang="en-US" dirty="0"/>
              <a:t> (FHIR modeling language)</a:t>
            </a:r>
          </a:p>
          <a:p>
            <a:pPr marL="800100" lvl="1" indent="-342900">
              <a:buSzPct val="80000"/>
              <a:buFont typeface="Wingdings" panose="05000000000000000000" pitchFamily="2" charset="2"/>
              <a:buChar char="§"/>
            </a:pPr>
            <a:r>
              <a:rPr lang="en-US" dirty="0"/>
              <a:t>Required to extend UML for additional FHIR metadata</a:t>
            </a:r>
          </a:p>
          <a:p>
            <a:pPr marL="800100" lvl="1" indent="-342900">
              <a:buFont typeface="Arial"/>
              <a:buChar char="•"/>
            </a:pPr>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18</a:t>
            </a:fld>
            <a:endParaRPr lang="en-US" dirty="0"/>
          </a:p>
        </p:txBody>
      </p:sp>
      <p:sp>
        <p:nvSpPr>
          <p:cNvPr id="4" name="Title 3"/>
          <p:cNvSpPr>
            <a:spLocks noGrp="1"/>
          </p:cNvSpPr>
          <p:nvPr>
            <p:ph type="title"/>
          </p:nvPr>
        </p:nvSpPr>
        <p:spPr/>
        <p:txBody>
          <a:bodyPr>
            <a:normAutofit/>
          </a:bodyPr>
          <a:lstStyle/>
          <a:p>
            <a:r>
              <a:rPr lang="en-US" dirty="0"/>
              <a:t>Import FHIR Specification to UML</a:t>
            </a:r>
          </a:p>
        </p:txBody>
      </p:sp>
    </p:spTree>
    <p:extLst>
      <p:ext uri="{BB962C8B-B14F-4D97-AF65-F5344CB8AC3E}">
        <p14:creationId xmlns:p14="http://schemas.microsoft.com/office/powerpoint/2010/main" val="1378395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059506-D6B1-B842-AAB5-13291BE98BD7}" type="slidenum">
              <a:rPr lang="en-US" smtClean="0"/>
              <a:pPr/>
              <a:t>19</a:t>
            </a:fld>
            <a:endParaRPr lang="en-US" dirty="0"/>
          </a:p>
        </p:txBody>
      </p:sp>
      <p:sp>
        <p:nvSpPr>
          <p:cNvPr id="4" name="Title 3"/>
          <p:cNvSpPr>
            <a:spLocks noGrp="1"/>
          </p:cNvSpPr>
          <p:nvPr>
            <p:ph type="title"/>
          </p:nvPr>
        </p:nvSpPr>
        <p:spPr/>
        <p:txBody>
          <a:bodyPr>
            <a:normAutofit/>
          </a:bodyPr>
          <a:lstStyle/>
          <a:p>
            <a:r>
              <a:rPr lang="en-US" dirty="0"/>
              <a:t>UML for DAF Allergy Intolerance</a:t>
            </a:r>
          </a:p>
        </p:txBody>
      </p:sp>
      <p:pic>
        <p:nvPicPr>
          <p:cNvPr id="6" name="Content Placeholder 5" descr="DAF-AllergyIntolerance table.png"/>
          <p:cNvPicPr>
            <a:picLocks noGrp="1" noChangeAspect="1"/>
          </p:cNvPicPr>
          <p:nvPr>
            <p:ph idx="1"/>
          </p:nvPr>
        </p:nvPicPr>
        <p:blipFill>
          <a:blip r:embed="rId2">
            <a:extLst>
              <a:ext uri="{28A0092B-C50C-407E-A947-70E740481C1C}">
                <a14:useLocalDpi xmlns:a14="http://schemas.microsoft.com/office/drawing/2010/main" val="0"/>
              </a:ext>
            </a:extLst>
          </a:blip>
          <a:srcRect l="-17012" r="-17012"/>
          <a:stretch>
            <a:fillRect/>
          </a:stretch>
        </p:blipFill>
        <p:spPr>
          <a:xfrm>
            <a:off x="-192863" y="1299671"/>
            <a:ext cx="8866819" cy="4920211"/>
          </a:xfrm>
        </p:spPr>
      </p:pic>
    </p:spTree>
    <p:extLst>
      <p:ext uri="{BB962C8B-B14F-4D97-AF65-F5344CB8AC3E}">
        <p14:creationId xmlns:p14="http://schemas.microsoft.com/office/powerpoint/2010/main" val="15076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7444" y="1156635"/>
            <a:ext cx="8686800" cy="4566618"/>
          </a:xfrm>
        </p:spPr>
        <p:txBody>
          <a:bodyPr/>
          <a:lstStyle/>
          <a:p>
            <a:pPr marL="342900" indent="-342900">
              <a:buFont typeface="Arial" panose="020B0604020202020204" pitchFamily="34" charset="0"/>
              <a:buChar char="•"/>
            </a:pPr>
            <a:r>
              <a:rPr lang="en-US" dirty="0"/>
              <a:t>Proof of </a:t>
            </a:r>
            <a:r>
              <a:rPr lang="en-US" dirty="0" smtClean="0"/>
              <a:t>Concept (</a:t>
            </a:r>
            <a:r>
              <a:rPr lang="en-US" dirty="0" err="1" smtClean="0"/>
              <a:t>PoC</a:t>
            </a:r>
            <a:r>
              <a:rPr lang="en-US" dirty="0" smtClean="0"/>
              <a:t>) </a:t>
            </a:r>
            <a:r>
              <a:rPr lang="en-US" dirty="0"/>
              <a:t>employs a common logical/clinical model</a:t>
            </a:r>
          </a:p>
          <a:p>
            <a:pPr marL="342900" indent="-342900">
              <a:buFont typeface="Arial" panose="020B0604020202020204" pitchFamily="34" charset="0"/>
              <a:buChar char="•"/>
            </a:pPr>
            <a:r>
              <a:rPr lang="en-US" dirty="0"/>
              <a:t>Defines the shared semantics between alternative interoperability formats</a:t>
            </a:r>
          </a:p>
          <a:p>
            <a:pPr marL="800100" lvl="1" indent="-342900">
              <a:buFont typeface="Arial" panose="020B0604020202020204" pitchFamily="34" charset="0"/>
              <a:buChar char="•"/>
            </a:pPr>
            <a:r>
              <a:rPr lang="en-US" dirty="0"/>
              <a:t>PoC Scope: JET allergen use case as defined by DoD/VA FHIR proving task force</a:t>
            </a:r>
          </a:p>
          <a:p>
            <a:pPr marL="342900" indent="-342900">
              <a:buFont typeface="Arial" panose="020B0604020202020204" pitchFamily="34" charset="0"/>
              <a:buChar char="•"/>
            </a:pPr>
            <a:r>
              <a:rPr lang="en-US" dirty="0"/>
              <a:t>Scalable and maintainable approach</a:t>
            </a:r>
          </a:p>
          <a:p>
            <a:pPr marL="342900" indent="-342900">
              <a:buFont typeface="Arial" panose="020B0604020202020204" pitchFamily="34" charset="0"/>
              <a:buChar char="•"/>
            </a:pPr>
            <a:r>
              <a:rPr lang="en-US" dirty="0"/>
              <a:t>Clear and unambiguous content for:</a:t>
            </a:r>
          </a:p>
          <a:p>
            <a:pPr marL="800100" lvl="1" indent="-342900">
              <a:buFont typeface="Arial" panose="020B0604020202020204" pitchFamily="34" charset="0"/>
              <a:buChar char="•"/>
            </a:pPr>
            <a:r>
              <a:rPr lang="en-US" dirty="0"/>
              <a:t>Standards developers</a:t>
            </a:r>
          </a:p>
          <a:p>
            <a:pPr marL="800100" lvl="1" indent="-342900">
              <a:buFont typeface="Arial" panose="020B0604020202020204" pitchFamily="34" charset="0"/>
              <a:buChar char="•"/>
            </a:pPr>
            <a:r>
              <a:rPr lang="en-US" dirty="0"/>
              <a:t>Interoperability solution implementers</a:t>
            </a:r>
          </a:p>
          <a:p>
            <a:pPr marL="342900" indent="-342900">
              <a:buFont typeface="Arial" panose="020B0604020202020204" pitchFamily="34" charset="0"/>
              <a:buChar char="•"/>
            </a:pPr>
            <a:r>
              <a:rPr lang="en-US" dirty="0"/>
              <a:t>Reusable and extensible deliverables of PoC include:</a:t>
            </a:r>
          </a:p>
          <a:p>
            <a:pPr marL="800100" lvl="1" indent="-342900">
              <a:buFont typeface="Arial" panose="020B0604020202020204" pitchFamily="34" charset="0"/>
              <a:buChar char="•"/>
            </a:pPr>
            <a:r>
              <a:rPr lang="en-US" dirty="0"/>
              <a:t>Model to Text report generation component </a:t>
            </a:r>
          </a:p>
          <a:p>
            <a:pPr marL="800100" lvl="1" indent="-342900">
              <a:buFont typeface="Arial" panose="020B0604020202020204" pitchFamily="34" charset="0"/>
              <a:buChar char="•"/>
            </a:pPr>
            <a:r>
              <a:rPr lang="en-US" dirty="0"/>
              <a:t>Model to Model MDMI Framework </a:t>
            </a:r>
          </a:p>
        </p:txBody>
      </p:sp>
      <p:sp>
        <p:nvSpPr>
          <p:cNvPr id="3" name="Slide Number Placeholder 2"/>
          <p:cNvSpPr>
            <a:spLocks noGrp="1"/>
          </p:cNvSpPr>
          <p:nvPr>
            <p:ph type="sldNum" sz="quarter" idx="12"/>
          </p:nvPr>
        </p:nvSpPr>
        <p:spPr/>
        <p:txBody>
          <a:bodyPr/>
          <a:lstStyle/>
          <a:p>
            <a:fld id="{F8059506-D6B1-B842-AAB5-13291BE98BD7}" type="slidenum">
              <a:rPr lang="en-US" smtClean="0"/>
              <a:pPr/>
              <a:t>2</a:t>
            </a:fld>
            <a:endParaRPr lang="en-US" dirty="0"/>
          </a:p>
        </p:txBody>
      </p:sp>
      <p:sp>
        <p:nvSpPr>
          <p:cNvPr id="4" name="Title 3"/>
          <p:cNvSpPr>
            <a:spLocks noGrp="1"/>
          </p:cNvSpPr>
          <p:nvPr>
            <p:ph type="title"/>
          </p:nvPr>
        </p:nvSpPr>
        <p:spPr/>
        <p:txBody>
          <a:bodyPr/>
          <a:lstStyle/>
          <a:p>
            <a:r>
              <a:rPr lang="en-US" dirty="0"/>
              <a:t>Executive Summary</a:t>
            </a:r>
          </a:p>
        </p:txBody>
      </p:sp>
    </p:spTree>
    <p:extLst>
      <p:ext uri="{BB962C8B-B14F-4D97-AF65-F5344CB8AC3E}">
        <p14:creationId xmlns:p14="http://schemas.microsoft.com/office/powerpoint/2010/main" val="3250880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AF-AllergyIntolerance.png"/>
          <p:cNvPicPr>
            <a:picLocks noGrp="1" noChangeAspect="1"/>
          </p:cNvPicPr>
          <p:nvPr>
            <p:ph idx="1"/>
          </p:nvPr>
        </p:nvPicPr>
        <p:blipFill>
          <a:blip r:embed="rId2">
            <a:extLst>
              <a:ext uri="{28A0092B-C50C-407E-A947-70E740481C1C}">
                <a14:useLocalDpi xmlns:a14="http://schemas.microsoft.com/office/drawing/2010/main" val="0"/>
              </a:ext>
            </a:extLst>
          </a:blip>
          <a:srcRect l="-16804" r="-16804"/>
          <a:stretch>
            <a:fillRect/>
          </a:stretch>
        </p:blipFill>
        <p:spPr>
          <a:xfrm>
            <a:off x="0" y="1234949"/>
            <a:ext cx="8386116" cy="4853391"/>
          </a:xfrm>
        </p:spPr>
      </p:pic>
      <p:sp>
        <p:nvSpPr>
          <p:cNvPr id="3" name="Slide Number Placeholder 2"/>
          <p:cNvSpPr>
            <a:spLocks noGrp="1"/>
          </p:cNvSpPr>
          <p:nvPr>
            <p:ph type="sldNum" sz="quarter" idx="12"/>
          </p:nvPr>
        </p:nvSpPr>
        <p:spPr/>
        <p:txBody>
          <a:bodyPr/>
          <a:lstStyle/>
          <a:p>
            <a:fld id="{F8059506-D6B1-B842-AAB5-13291BE98BD7}" type="slidenum">
              <a:rPr lang="en-US" smtClean="0"/>
              <a:pPr/>
              <a:t>20</a:t>
            </a:fld>
            <a:endParaRPr lang="en-US" dirty="0"/>
          </a:p>
        </p:txBody>
      </p:sp>
      <p:sp>
        <p:nvSpPr>
          <p:cNvPr id="4" name="Title 3"/>
          <p:cNvSpPr>
            <a:spLocks noGrp="1"/>
          </p:cNvSpPr>
          <p:nvPr>
            <p:ph type="title"/>
          </p:nvPr>
        </p:nvSpPr>
        <p:spPr/>
        <p:txBody>
          <a:bodyPr>
            <a:normAutofit/>
          </a:bodyPr>
          <a:lstStyle/>
          <a:p>
            <a:r>
              <a:rPr lang="en-US" dirty="0"/>
              <a:t>UML for DAF Allergy Intolerance</a:t>
            </a:r>
          </a:p>
        </p:txBody>
      </p:sp>
    </p:spTree>
    <p:extLst>
      <p:ext uri="{BB962C8B-B14F-4D97-AF65-F5344CB8AC3E}">
        <p14:creationId xmlns:p14="http://schemas.microsoft.com/office/powerpoint/2010/main" val="395188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MDMI - Traceability and Gap Analysis</a:t>
            </a:r>
          </a:p>
        </p:txBody>
      </p:sp>
      <p:sp>
        <p:nvSpPr>
          <p:cNvPr id="5" name="Slide Number Placeholder 4"/>
          <p:cNvSpPr>
            <a:spLocks noGrp="1"/>
          </p:cNvSpPr>
          <p:nvPr>
            <p:ph type="sldNum" sz="quarter" idx="12"/>
          </p:nvPr>
        </p:nvSpPr>
        <p:spPr/>
        <p:txBody>
          <a:bodyPr/>
          <a:lstStyle/>
          <a:p>
            <a:fld id="{F8059506-D6B1-B842-AAB5-13291BE98BD7}" type="slidenum">
              <a:rPr lang="en-US" smtClean="0"/>
              <a:t>21</a:t>
            </a:fld>
            <a:endParaRPr lang="en-US" dirty="0"/>
          </a:p>
        </p:txBody>
      </p:sp>
    </p:spTree>
    <p:extLst>
      <p:ext uri="{BB962C8B-B14F-4D97-AF65-F5344CB8AC3E}">
        <p14:creationId xmlns:p14="http://schemas.microsoft.com/office/powerpoint/2010/main" val="2185522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47257" y="1262775"/>
            <a:ext cx="8282160" cy="4851662"/>
          </a:xfrm>
          <a:prstGeom prst="rect">
            <a:avLst/>
          </a:prstGeom>
        </p:spPr>
      </p:pic>
      <p:sp>
        <p:nvSpPr>
          <p:cNvPr id="3" name="Slide Number Placeholder 2"/>
          <p:cNvSpPr>
            <a:spLocks noGrp="1"/>
          </p:cNvSpPr>
          <p:nvPr>
            <p:ph type="sldNum" sz="quarter" idx="12"/>
          </p:nvPr>
        </p:nvSpPr>
        <p:spPr/>
        <p:txBody>
          <a:bodyPr/>
          <a:lstStyle/>
          <a:p>
            <a:fld id="{F8059506-D6B1-B842-AAB5-13291BE98BD7}" type="slidenum">
              <a:rPr lang="en-US" smtClean="0"/>
              <a:pPr/>
              <a:t>22</a:t>
            </a:fld>
            <a:endParaRPr lang="en-US" dirty="0"/>
          </a:p>
        </p:txBody>
      </p:sp>
      <p:sp>
        <p:nvSpPr>
          <p:cNvPr id="4" name="Title 3"/>
          <p:cNvSpPr>
            <a:spLocks noGrp="1"/>
          </p:cNvSpPr>
          <p:nvPr>
            <p:ph type="title"/>
          </p:nvPr>
        </p:nvSpPr>
        <p:spPr/>
        <p:txBody>
          <a:bodyPr>
            <a:normAutofit/>
          </a:bodyPr>
          <a:lstStyle/>
          <a:p>
            <a:r>
              <a:rPr lang="en-US" dirty="0"/>
              <a:t>Traceability and Gap Report </a:t>
            </a:r>
          </a:p>
        </p:txBody>
      </p:sp>
    </p:spTree>
    <p:extLst>
      <p:ext uri="{BB962C8B-B14F-4D97-AF65-F5344CB8AC3E}">
        <p14:creationId xmlns:p14="http://schemas.microsoft.com/office/powerpoint/2010/main" val="2603294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306285"/>
            <a:ext cx="8531775" cy="4833257"/>
          </a:xfrm>
        </p:spPr>
        <p:txBody>
          <a:bodyPr/>
          <a:lstStyle/>
          <a:p>
            <a:pPr marL="342900" indent="-342900">
              <a:buFont typeface="Arial" panose="020B0604020202020204" pitchFamily="34" charset="0"/>
              <a:buChar char="•"/>
            </a:pPr>
            <a:r>
              <a:rPr lang="en-US" dirty="0"/>
              <a:t>Delivered as an Excel Spreadsheet (the “Viewer”).</a:t>
            </a:r>
          </a:p>
          <a:p>
            <a:pPr marL="342900" indent="-342900">
              <a:buFont typeface="Arial" panose="020B0604020202020204" pitchFamily="34" charset="0"/>
              <a:buChar char="•"/>
            </a:pPr>
            <a:r>
              <a:rPr lang="en-US" dirty="0"/>
              <a:t>Rows in the Report</a:t>
            </a:r>
          </a:p>
          <a:p>
            <a:pPr marL="800100" lvl="1" indent="-342900">
              <a:buSzPct val="80000"/>
              <a:buFont typeface="Wingdings" panose="05000000000000000000" pitchFamily="2" charset="2"/>
              <a:buChar char="§"/>
            </a:pPr>
            <a:r>
              <a:rPr lang="en-US" dirty="0"/>
              <a:t>One row for every semantic element (e.g. each attribute in a FHIM class or element a FHIR resource) </a:t>
            </a:r>
          </a:p>
          <a:p>
            <a:pPr marL="800100" lvl="1" indent="-342900">
              <a:buSzPct val="80000"/>
              <a:buFont typeface="Wingdings" panose="05000000000000000000" pitchFamily="2" charset="2"/>
              <a:buChar char="§"/>
            </a:pPr>
            <a:r>
              <a:rPr lang="en-US" dirty="0"/>
              <a:t>The set of semantic elements in the report is the union of the semantic elements in source and target models.</a:t>
            </a:r>
          </a:p>
          <a:p>
            <a:pPr marL="342900" indent="-342900">
              <a:buFont typeface="Arial" panose="020B0604020202020204" pitchFamily="34" charset="0"/>
              <a:buChar char="•"/>
            </a:pPr>
            <a:r>
              <a:rPr lang="en-US" dirty="0"/>
              <a:t>Columns in the Report </a:t>
            </a:r>
          </a:p>
          <a:p>
            <a:pPr marL="800100" lvl="1" indent="-342900">
              <a:buSzPct val="80000"/>
              <a:buFont typeface="Wingdings" panose="05000000000000000000" pitchFamily="2" charset="2"/>
              <a:buChar char="§"/>
            </a:pPr>
            <a:r>
              <a:rPr lang="en-US" dirty="0"/>
              <a:t>Represent Metadata about the Semantic Elements. There are 4 sections</a:t>
            </a:r>
          </a:p>
          <a:p>
            <a:pPr marL="1257300" lvl="2" indent="-342900">
              <a:buFont typeface="Courier New" panose="02070309020205020404" pitchFamily="49" charset="0"/>
              <a:buChar char="o"/>
            </a:pPr>
            <a:r>
              <a:rPr lang="en-US" dirty="0"/>
              <a:t>Section 1: Metadata about the MDMI Referent Index semantic elements (Business Elements).</a:t>
            </a:r>
          </a:p>
          <a:p>
            <a:pPr marL="1257300" lvl="2" indent="-342900">
              <a:buFont typeface="Courier New" panose="02070309020205020404" pitchFamily="49" charset="0"/>
              <a:buChar char="o"/>
            </a:pPr>
            <a:r>
              <a:rPr lang="en-US" dirty="0"/>
              <a:t>Section 2: Metadata for semantic elements in source model (FHIM).</a:t>
            </a:r>
          </a:p>
          <a:p>
            <a:pPr marL="1257300" lvl="2" indent="-342900">
              <a:buFont typeface="Courier New" panose="02070309020205020404" pitchFamily="49" charset="0"/>
              <a:buChar char="o"/>
            </a:pPr>
            <a:r>
              <a:rPr lang="en-US" dirty="0"/>
              <a:t>Section 3: Metadata for semantic elements in target model (FHIR).</a:t>
            </a:r>
          </a:p>
          <a:p>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23</a:t>
            </a:fld>
            <a:endParaRPr lang="en-US" dirty="0"/>
          </a:p>
        </p:txBody>
      </p:sp>
      <p:sp>
        <p:nvSpPr>
          <p:cNvPr id="4" name="Title 3"/>
          <p:cNvSpPr>
            <a:spLocks noGrp="1"/>
          </p:cNvSpPr>
          <p:nvPr>
            <p:ph type="title"/>
          </p:nvPr>
        </p:nvSpPr>
        <p:spPr/>
        <p:txBody>
          <a:bodyPr/>
          <a:lstStyle/>
          <a:p>
            <a:r>
              <a:rPr lang="en-US" dirty="0"/>
              <a:t>Traceability and Gap Report</a:t>
            </a:r>
          </a:p>
        </p:txBody>
      </p:sp>
    </p:spTree>
    <p:extLst>
      <p:ext uri="{BB962C8B-B14F-4D97-AF65-F5344CB8AC3E}">
        <p14:creationId xmlns:p14="http://schemas.microsoft.com/office/powerpoint/2010/main" val="389292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6649" y="1539551"/>
            <a:ext cx="8229600" cy="4172758"/>
          </a:xfrm>
        </p:spPr>
        <p:txBody>
          <a:bodyPr/>
          <a:lstStyle/>
          <a:p>
            <a:pPr marL="342900" indent="-342900">
              <a:buFont typeface="Arial" panose="020B0604020202020204" pitchFamily="34" charset="0"/>
              <a:buChar char="•"/>
            </a:pPr>
            <a:r>
              <a:rPr lang="en-US" dirty="0"/>
              <a:t>An MDMI Business Element is an unambiguous, unique semantic element. It is called a Business Element to differentiate from a Semantic Element in the mapped models.</a:t>
            </a:r>
          </a:p>
          <a:p>
            <a:pPr marL="342900" indent="-342900">
              <a:buFont typeface="Arial" panose="020B0604020202020204" pitchFamily="34" charset="0"/>
              <a:buChar char="•"/>
            </a:pPr>
            <a:r>
              <a:rPr lang="en-US" dirty="0"/>
              <a:t>Metadata for MDMI Business Elements (Columns in the Report):</a:t>
            </a:r>
          </a:p>
          <a:p>
            <a:pPr marL="914400" lvl="1" indent="-457200">
              <a:buFont typeface="+mj-lt"/>
              <a:buAutoNum type="arabicPeriod"/>
            </a:pPr>
            <a:r>
              <a:rPr lang="en-US" dirty="0"/>
              <a:t>Name of the Business Element</a:t>
            </a:r>
          </a:p>
          <a:p>
            <a:pPr marL="914400" lvl="1" indent="-457200">
              <a:buFont typeface="+mj-lt"/>
              <a:buAutoNum type="arabicPeriod"/>
            </a:pPr>
            <a:r>
              <a:rPr lang="en-US" dirty="0"/>
              <a:t>Description of the Business Element</a:t>
            </a:r>
          </a:p>
          <a:p>
            <a:pPr marL="914400" lvl="1" indent="-457200">
              <a:buFont typeface="+mj-lt"/>
              <a:buAutoNum type="arabicPeriod"/>
            </a:pPr>
            <a:r>
              <a:rPr lang="en-US" dirty="0"/>
              <a:t>Datatype for the Business Element</a:t>
            </a:r>
          </a:p>
          <a:p>
            <a:pPr marL="914400" lvl="1" indent="-457200">
              <a:buFont typeface="+mj-lt"/>
              <a:buAutoNum type="arabicPeriod"/>
            </a:pPr>
            <a:r>
              <a:rPr lang="en-US" dirty="0"/>
              <a:t>Terminology Binding when appropriate</a:t>
            </a:r>
          </a:p>
          <a:p>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24</a:t>
            </a:fld>
            <a:endParaRPr lang="en-US" dirty="0"/>
          </a:p>
        </p:txBody>
      </p:sp>
      <p:sp>
        <p:nvSpPr>
          <p:cNvPr id="4" name="Title 3"/>
          <p:cNvSpPr>
            <a:spLocks noGrp="1"/>
          </p:cNvSpPr>
          <p:nvPr>
            <p:ph type="title"/>
          </p:nvPr>
        </p:nvSpPr>
        <p:spPr>
          <a:xfrm>
            <a:off x="457200" y="86853"/>
            <a:ext cx="6478002" cy="677894"/>
          </a:xfrm>
        </p:spPr>
        <p:txBody>
          <a:bodyPr>
            <a:normAutofit fontScale="90000"/>
          </a:bodyPr>
          <a:lstStyle/>
          <a:p>
            <a:r>
              <a:rPr lang="en-US" dirty="0"/>
              <a:t>Metadata for MDMI Business Elements</a:t>
            </a:r>
          </a:p>
        </p:txBody>
      </p:sp>
    </p:spTree>
    <p:extLst>
      <p:ext uri="{BB962C8B-B14F-4D97-AF65-F5344CB8AC3E}">
        <p14:creationId xmlns:p14="http://schemas.microsoft.com/office/powerpoint/2010/main" val="2639437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Generating FHIR Profiles</a:t>
            </a:r>
          </a:p>
        </p:txBody>
      </p:sp>
      <p:sp>
        <p:nvSpPr>
          <p:cNvPr id="5" name="Slide Number Placeholder 4"/>
          <p:cNvSpPr>
            <a:spLocks noGrp="1"/>
          </p:cNvSpPr>
          <p:nvPr>
            <p:ph type="sldNum" sz="quarter" idx="12"/>
          </p:nvPr>
        </p:nvSpPr>
        <p:spPr/>
        <p:txBody>
          <a:bodyPr/>
          <a:lstStyle/>
          <a:p>
            <a:fld id="{F8059506-D6B1-B842-AAB5-13291BE98BD7}" type="slidenum">
              <a:rPr lang="en-US" smtClean="0"/>
              <a:t>25</a:t>
            </a:fld>
            <a:endParaRPr lang="en-US" dirty="0"/>
          </a:p>
        </p:txBody>
      </p:sp>
    </p:spTree>
    <p:extLst>
      <p:ext uri="{BB962C8B-B14F-4D97-AF65-F5344CB8AC3E}">
        <p14:creationId xmlns:p14="http://schemas.microsoft.com/office/powerpoint/2010/main" val="2956856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a:buChar char="•"/>
            </a:pPr>
            <a:r>
              <a:rPr lang="en-US" dirty="0"/>
              <a:t>Generated FHIR profile fills the “gaps” between FHIM requirements and current HL7 standard FHIR DAF profile for Allergy Intolerance</a:t>
            </a:r>
          </a:p>
        </p:txBody>
      </p:sp>
      <p:sp>
        <p:nvSpPr>
          <p:cNvPr id="3" name="Slide Number Placeholder 2"/>
          <p:cNvSpPr>
            <a:spLocks noGrp="1"/>
          </p:cNvSpPr>
          <p:nvPr>
            <p:ph type="sldNum" sz="quarter" idx="12"/>
          </p:nvPr>
        </p:nvSpPr>
        <p:spPr/>
        <p:txBody>
          <a:bodyPr/>
          <a:lstStyle/>
          <a:p>
            <a:fld id="{F8059506-D6B1-B842-AAB5-13291BE98BD7}" type="slidenum">
              <a:rPr lang="en-US" smtClean="0"/>
              <a:pPr/>
              <a:t>26</a:t>
            </a:fld>
            <a:endParaRPr lang="en-US" dirty="0"/>
          </a:p>
        </p:txBody>
      </p:sp>
      <p:sp>
        <p:nvSpPr>
          <p:cNvPr id="4" name="Title 3"/>
          <p:cNvSpPr>
            <a:spLocks noGrp="1"/>
          </p:cNvSpPr>
          <p:nvPr>
            <p:ph type="title"/>
          </p:nvPr>
        </p:nvSpPr>
        <p:spPr/>
        <p:txBody>
          <a:bodyPr/>
          <a:lstStyle/>
          <a:p>
            <a:r>
              <a:rPr lang="en-US" dirty="0"/>
              <a:t>FHIR Profile: What’s Needed</a:t>
            </a:r>
          </a:p>
        </p:txBody>
      </p:sp>
    </p:spTree>
    <p:extLst>
      <p:ext uri="{BB962C8B-B14F-4D97-AF65-F5344CB8AC3E}">
        <p14:creationId xmlns:p14="http://schemas.microsoft.com/office/powerpoint/2010/main" val="3475428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PO Allergy Intolerance - table.png"/>
          <p:cNvPicPr>
            <a:picLocks noGrp="1" noChangeAspect="1"/>
          </p:cNvPicPr>
          <p:nvPr>
            <p:ph idx="1"/>
          </p:nvPr>
        </p:nvPicPr>
        <p:blipFill>
          <a:blip r:embed="rId2">
            <a:extLst>
              <a:ext uri="{28A0092B-C50C-407E-A947-70E740481C1C}">
                <a14:useLocalDpi xmlns:a14="http://schemas.microsoft.com/office/drawing/2010/main" val="0"/>
              </a:ext>
            </a:extLst>
          </a:blip>
          <a:srcRect l="-9390" r="-9390"/>
          <a:stretch>
            <a:fillRect/>
          </a:stretch>
        </p:blipFill>
        <p:spPr>
          <a:xfrm>
            <a:off x="277805" y="1319514"/>
            <a:ext cx="8690093" cy="4822146"/>
          </a:xfrm>
        </p:spPr>
      </p:pic>
      <p:sp>
        <p:nvSpPr>
          <p:cNvPr id="3" name="Slide Number Placeholder 2"/>
          <p:cNvSpPr>
            <a:spLocks noGrp="1"/>
          </p:cNvSpPr>
          <p:nvPr>
            <p:ph type="sldNum" sz="quarter" idx="12"/>
          </p:nvPr>
        </p:nvSpPr>
        <p:spPr/>
        <p:txBody>
          <a:bodyPr/>
          <a:lstStyle/>
          <a:p>
            <a:fld id="{F8059506-D6B1-B842-AAB5-13291BE98BD7}" type="slidenum">
              <a:rPr lang="en-US" smtClean="0"/>
              <a:pPr/>
              <a:t>27</a:t>
            </a:fld>
            <a:endParaRPr lang="en-US" dirty="0"/>
          </a:p>
        </p:txBody>
      </p:sp>
      <p:sp>
        <p:nvSpPr>
          <p:cNvPr id="4" name="Title 3"/>
          <p:cNvSpPr>
            <a:spLocks noGrp="1"/>
          </p:cNvSpPr>
          <p:nvPr>
            <p:ph type="title"/>
          </p:nvPr>
        </p:nvSpPr>
        <p:spPr/>
        <p:txBody>
          <a:bodyPr/>
          <a:lstStyle/>
          <a:p>
            <a:r>
              <a:rPr lang="en-US" dirty="0"/>
              <a:t>IPO Allergy Intolerance Profile</a:t>
            </a:r>
          </a:p>
        </p:txBody>
      </p:sp>
    </p:spTree>
    <p:extLst>
      <p:ext uri="{BB962C8B-B14F-4D97-AF65-F5344CB8AC3E}">
        <p14:creationId xmlns:p14="http://schemas.microsoft.com/office/powerpoint/2010/main" val="4115043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PO Allergy Intolerance.png"/>
          <p:cNvPicPr>
            <a:picLocks noGrp="1" noChangeAspect="1"/>
          </p:cNvPicPr>
          <p:nvPr>
            <p:ph idx="1"/>
          </p:nvPr>
        </p:nvPicPr>
        <p:blipFill>
          <a:blip r:embed="rId2">
            <a:extLst>
              <a:ext uri="{28A0092B-C50C-407E-A947-70E740481C1C}">
                <a14:useLocalDpi xmlns:a14="http://schemas.microsoft.com/office/drawing/2010/main" val="0"/>
              </a:ext>
            </a:extLst>
          </a:blip>
          <a:srcRect l="-1171" r="-1171"/>
          <a:stretch>
            <a:fillRect/>
          </a:stretch>
        </p:blipFill>
        <p:spPr>
          <a:xfrm>
            <a:off x="314400" y="1398883"/>
            <a:ext cx="8510466" cy="4722471"/>
          </a:xfrm>
        </p:spPr>
      </p:pic>
      <p:sp>
        <p:nvSpPr>
          <p:cNvPr id="3" name="Slide Number Placeholder 2"/>
          <p:cNvSpPr>
            <a:spLocks noGrp="1"/>
          </p:cNvSpPr>
          <p:nvPr>
            <p:ph type="sldNum" sz="quarter" idx="12"/>
          </p:nvPr>
        </p:nvSpPr>
        <p:spPr/>
        <p:txBody>
          <a:bodyPr/>
          <a:lstStyle/>
          <a:p>
            <a:fld id="{F8059506-D6B1-B842-AAB5-13291BE98BD7}" type="slidenum">
              <a:rPr lang="en-US" smtClean="0"/>
              <a:pPr/>
              <a:t>28</a:t>
            </a:fld>
            <a:endParaRPr lang="en-US" dirty="0"/>
          </a:p>
        </p:txBody>
      </p:sp>
      <p:sp>
        <p:nvSpPr>
          <p:cNvPr id="4" name="Title 3"/>
          <p:cNvSpPr>
            <a:spLocks noGrp="1"/>
          </p:cNvSpPr>
          <p:nvPr>
            <p:ph type="title"/>
          </p:nvPr>
        </p:nvSpPr>
        <p:spPr/>
        <p:txBody>
          <a:bodyPr/>
          <a:lstStyle/>
          <a:p>
            <a:r>
              <a:rPr lang="en-US" dirty="0"/>
              <a:t>IPO Allergy Intolerance Profile</a:t>
            </a:r>
          </a:p>
        </p:txBody>
      </p:sp>
    </p:spTree>
    <p:extLst>
      <p:ext uri="{BB962C8B-B14F-4D97-AF65-F5344CB8AC3E}">
        <p14:creationId xmlns:p14="http://schemas.microsoft.com/office/powerpoint/2010/main" val="51758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35812"/>
            <a:ext cx="8229600" cy="4705384"/>
          </a:xfrm>
        </p:spPr>
        <p:txBody>
          <a:bodyPr/>
          <a:lstStyle/>
          <a:p>
            <a:r>
              <a:rPr lang="en-US" sz="1100" dirty="0"/>
              <a:t>&lt;</a:t>
            </a:r>
            <a:r>
              <a:rPr lang="en-US" sz="1100" dirty="0" err="1"/>
              <a:t>fhir:StructureDefinition</a:t>
            </a:r>
            <a:r>
              <a:rPr lang="en-US" sz="1100" dirty="0"/>
              <a:t> </a:t>
            </a:r>
            <a:r>
              <a:rPr lang="en-US" sz="1100" dirty="0" err="1"/>
              <a:t>xmlns:fhir</a:t>
            </a:r>
            <a:r>
              <a:rPr lang="en-US" sz="1100" dirty="0"/>
              <a:t>=</a:t>
            </a:r>
            <a:r>
              <a:rPr lang="en-US" sz="1100" i="1" dirty="0"/>
              <a:t>"http://hl7.org/</a:t>
            </a:r>
            <a:r>
              <a:rPr lang="en-US" sz="1100" i="1" dirty="0" err="1"/>
              <a:t>fhir</a:t>
            </a:r>
            <a:r>
              <a:rPr lang="en-US" sz="1100" i="1" dirty="0"/>
              <a:t>"&gt;</a:t>
            </a:r>
          </a:p>
          <a:p>
            <a:r>
              <a:rPr lang="en-US" sz="1100" dirty="0"/>
              <a:t>  &lt;</a:t>
            </a:r>
            <a:r>
              <a:rPr lang="en-US" sz="1100" dirty="0" err="1"/>
              <a:t>fhir:id</a:t>
            </a:r>
            <a:r>
              <a:rPr lang="en-US" sz="1100" dirty="0"/>
              <a:t> value=</a:t>
            </a:r>
            <a:r>
              <a:rPr lang="en-US" sz="1100" i="1" dirty="0"/>
              <a:t>"</a:t>
            </a:r>
            <a:r>
              <a:rPr lang="en-US" sz="1100" i="1" dirty="0" err="1"/>
              <a:t>ipo</a:t>
            </a:r>
            <a:r>
              <a:rPr lang="en-US" sz="1100" i="1" dirty="0"/>
              <a:t>-allergy-intolerance"/&gt;</a:t>
            </a:r>
          </a:p>
          <a:p>
            <a:r>
              <a:rPr lang="en-US" sz="1100" dirty="0"/>
              <a:t>  &lt;</a:t>
            </a:r>
            <a:r>
              <a:rPr lang="en-US" sz="1100" dirty="0" err="1"/>
              <a:t>fhir:url</a:t>
            </a:r>
            <a:r>
              <a:rPr lang="en-US" sz="1100" dirty="0"/>
              <a:t> value=</a:t>
            </a:r>
            <a:r>
              <a:rPr lang="en-US" sz="1100" i="1" dirty="0"/>
              <a:t>"http://</a:t>
            </a:r>
            <a:r>
              <a:rPr lang="en-US" sz="1100" i="1" dirty="0" err="1"/>
              <a:t>eclipse.org</a:t>
            </a:r>
            <a:r>
              <a:rPr lang="en-US" sz="1100" i="1" dirty="0"/>
              <a:t>/</a:t>
            </a:r>
            <a:r>
              <a:rPr lang="en-US" sz="1100" i="1" dirty="0" err="1"/>
              <a:t>mdht</a:t>
            </a:r>
            <a:r>
              <a:rPr lang="en-US" sz="1100" i="1" dirty="0"/>
              <a:t>/</a:t>
            </a:r>
            <a:r>
              <a:rPr lang="en-US" sz="1100" i="1" dirty="0" err="1"/>
              <a:t>fhir</a:t>
            </a:r>
            <a:r>
              <a:rPr lang="en-US" sz="1100" i="1" dirty="0"/>
              <a:t>/</a:t>
            </a:r>
            <a:r>
              <a:rPr lang="en-US" sz="1100" i="1" dirty="0" err="1"/>
              <a:t>StructureDefinition</a:t>
            </a:r>
            <a:r>
              <a:rPr lang="en-US" sz="1100" i="1" dirty="0"/>
              <a:t>/</a:t>
            </a:r>
            <a:r>
              <a:rPr lang="en-US" sz="1100" i="1" dirty="0" err="1"/>
              <a:t>ipo</a:t>
            </a:r>
            <a:r>
              <a:rPr lang="en-US" sz="1100" i="1" dirty="0"/>
              <a:t>-allergy-intolerance"/&gt;</a:t>
            </a:r>
          </a:p>
          <a:p>
            <a:r>
              <a:rPr lang="en-US" sz="1100" dirty="0"/>
              <a:t>  &lt;</a:t>
            </a:r>
            <a:r>
              <a:rPr lang="en-US" sz="1100" dirty="0" err="1"/>
              <a:t>fhir:name</a:t>
            </a:r>
            <a:r>
              <a:rPr lang="en-US" sz="1100" dirty="0"/>
              <a:t> value=</a:t>
            </a:r>
            <a:r>
              <a:rPr lang="en-US" sz="1100" i="1" dirty="0"/>
              <a:t>"IPO Allergy Intolerance"/&gt;</a:t>
            </a:r>
          </a:p>
          <a:p>
            <a:r>
              <a:rPr lang="en-US" sz="1100" dirty="0"/>
              <a:t>  &lt;</a:t>
            </a:r>
            <a:r>
              <a:rPr lang="en-US" sz="1100" dirty="0" err="1"/>
              <a:t>fhir:status</a:t>
            </a:r>
            <a:r>
              <a:rPr lang="en-US" sz="1100" dirty="0"/>
              <a:t> value=</a:t>
            </a:r>
            <a:r>
              <a:rPr lang="en-US" sz="1100" i="1" dirty="0"/>
              <a:t>"draft"/&gt;</a:t>
            </a:r>
          </a:p>
          <a:p>
            <a:r>
              <a:rPr lang="en-US" sz="1100" dirty="0"/>
              <a:t>  &lt;</a:t>
            </a:r>
            <a:r>
              <a:rPr lang="en-US" sz="1100" dirty="0" err="1"/>
              <a:t>fhir:publisher</a:t>
            </a:r>
            <a:r>
              <a:rPr lang="en-US" sz="1100" dirty="0"/>
              <a:t> value=</a:t>
            </a:r>
            <a:r>
              <a:rPr lang="en-US" sz="1100" i="1" dirty="0"/>
              <a:t>"Model Driven Health Tools (MDHT)"/&gt;</a:t>
            </a:r>
          </a:p>
          <a:p>
            <a:r>
              <a:rPr lang="fi-FI" sz="1100" dirty="0"/>
              <a:t>  &lt;</a:t>
            </a:r>
            <a:r>
              <a:rPr lang="fi-FI" sz="1100" dirty="0" err="1"/>
              <a:t>fhir:date</a:t>
            </a:r>
            <a:r>
              <a:rPr lang="fi-FI" sz="1100" dirty="0"/>
              <a:t> value=</a:t>
            </a:r>
            <a:r>
              <a:rPr lang="fi-FI" sz="1100" i="1" dirty="0"/>
              <a:t>"2016-05-25T15:40:35.843-06:00"/&gt;</a:t>
            </a:r>
          </a:p>
          <a:p>
            <a:r>
              <a:rPr lang="fi-FI" sz="1100" dirty="0"/>
              <a:t>  &lt;</a:t>
            </a:r>
            <a:r>
              <a:rPr lang="fi-FI" sz="1100" dirty="0" err="1"/>
              <a:t>fhir:kind</a:t>
            </a:r>
            <a:r>
              <a:rPr lang="fi-FI" sz="1100" dirty="0"/>
              <a:t> </a:t>
            </a:r>
            <a:r>
              <a:rPr lang="fi-FI" sz="1100" dirty="0" err="1"/>
              <a:t>value=</a:t>
            </a:r>
            <a:r>
              <a:rPr lang="fi-FI" sz="1100" i="1" dirty="0" err="1"/>
              <a:t>"resource</a:t>
            </a:r>
            <a:r>
              <a:rPr lang="fi-FI" sz="1100" i="1" dirty="0"/>
              <a:t>"/&gt;</a:t>
            </a:r>
          </a:p>
          <a:p>
            <a:r>
              <a:rPr lang="fi-FI" sz="1100" dirty="0"/>
              <a:t>  &lt;</a:t>
            </a:r>
            <a:r>
              <a:rPr lang="fi-FI" sz="1100" dirty="0" err="1"/>
              <a:t>fhir:abstract</a:t>
            </a:r>
            <a:r>
              <a:rPr lang="fi-FI" sz="1100" dirty="0"/>
              <a:t> </a:t>
            </a:r>
            <a:r>
              <a:rPr lang="fi-FI" sz="1100" dirty="0" err="1"/>
              <a:t>value=</a:t>
            </a:r>
            <a:r>
              <a:rPr lang="fi-FI" sz="1100" i="1" dirty="0" err="1"/>
              <a:t>"false</a:t>
            </a:r>
            <a:r>
              <a:rPr lang="fi-FI" sz="1100" i="1" dirty="0"/>
              <a:t>"/&gt;</a:t>
            </a:r>
          </a:p>
          <a:p>
            <a:r>
              <a:rPr lang="fi-FI" sz="1100" dirty="0"/>
              <a:t>  &lt;</a:t>
            </a:r>
            <a:r>
              <a:rPr lang="fi-FI" sz="1100" dirty="0" err="1"/>
              <a:t>fhir:baseType</a:t>
            </a:r>
            <a:r>
              <a:rPr lang="fi-FI" sz="1100" dirty="0"/>
              <a:t> </a:t>
            </a:r>
            <a:r>
              <a:rPr lang="fi-FI" sz="1100" dirty="0" err="1"/>
              <a:t>value=</a:t>
            </a:r>
            <a:r>
              <a:rPr lang="fi-FI" sz="1100" i="1" dirty="0" err="1"/>
              <a:t>"AllergyIntolerance</a:t>
            </a:r>
            <a:r>
              <a:rPr lang="fi-FI" sz="1100" i="1" dirty="0"/>
              <a:t>"/&gt;</a:t>
            </a:r>
          </a:p>
          <a:p>
            <a:r>
              <a:rPr lang="fi-FI" sz="1100" dirty="0"/>
              <a:t>  &lt;</a:t>
            </a:r>
            <a:r>
              <a:rPr lang="fi-FI" sz="1100" dirty="0" err="1"/>
              <a:t>fhir:baseDefinition</a:t>
            </a:r>
            <a:r>
              <a:rPr lang="fi-FI" sz="1100" dirty="0"/>
              <a:t> value=</a:t>
            </a:r>
            <a:r>
              <a:rPr lang="fi-FI" sz="1100" i="1" dirty="0"/>
              <a:t>"http://hl7.org/fhir/StructureDefinition/daf-allergyintolerance"/&gt;</a:t>
            </a:r>
          </a:p>
          <a:p>
            <a:r>
              <a:rPr lang="fi-FI" sz="1100" dirty="0"/>
              <a:t>  &lt;</a:t>
            </a:r>
            <a:r>
              <a:rPr lang="fi-FI" sz="1100" dirty="0" err="1"/>
              <a:t>fhir:derivation</a:t>
            </a:r>
            <a:r>
              <a:rPr lang="fi-FI" sz="1100" dirty="0"/>
              <a:t> </a:t>
            </a:r>
            <a:r>
              <a:rPr lang="fi-FI" sz="1100" dirty="0" err="1"/>
              <a:t>value=</a:t>
            </a:r>
            <a:r>
              <a:rPr lang="fi-FI" sz="1100" i="1" dirty="0" err="1"/>
              <a:t>"constraint</a:t>
            </a:r>
            <a:r>
              <a:rPr lang="fi-FI" sz="1100" i="1" dirty="0"/>
              <a:t>"/&gt;</a:t>
            </a:r>
          </a:p>
          <a:p>
            <a:r>
              <a:rPr lang="fi-FI" sz="1100" dirty="0"/>
              <a:t>  &lt;</a:t>
            </a:r>
            <a:r>
              <a:rPr lang="fi-FI" sz="1100" dirty="0" err="1"/>
              <a:t>fhir:differential</a:t>
            </a:r>
            <a:r>
              <a:rPr lang="fi-FI" sz="1100" dirty="0"/>
              <a:t>&gt;</a:t>
            </a:r>
          </a:p>
          <a:p>
            <a:r>
              <a:rPr lang="fi-FI" sz="1100" dirty="0"/>
              <a:t>    &lt;</a:t>
            </a:r>
            <a:r>
              <a:rPr lang="fi-FI" sz="1100" dirty="0" err="1"/>
              <a:t>fhir:element</a:t>
            </a:r>
            <a:r>
              <a:rPr lang="fi-FI" sz="1100" dirty="0"/>
              <a:t>&gt;</a:t>
            </a:r>
          </a:p>
          <a:p>
            <a:r>
              <a:rPr lang="fi-FI" sz="1100" dirty="0"/>
              <a:t>      &lt;</a:t>
            </a:r>
            <a:r>
              <a:rPr lang="fi-FI" sz="1100" dirty="0" err="1"/>
              <a:t>fhir:path</a:t>
            </a:r>
            <a:r>
              <a:rPr lang="fi-FI" sz="1100" dirty="0"/>
              <a:t> </a:t>
            </a:r>
            <a:r>
              <a:rPr lang="fi-FI" sz="1100" dirty="0" err="1"/>
              <a:t>value=</a:t>
            </a:r>
            <a:r>
              <a:rPr lang="fi-FI" sz="1100" i="1" dirty="0" err="1"/>
              <a:t>"AllergyIntolerance</a:t>
            </a:r>
            <a:r>
              <a:rPr lang="fi-FI" sz="1100" i="1" dirty="0"/>
              <a:t>"/&gt;</a:t>
            </a:r>
          </a:p>
          <a:p>
            <a:r>
              <a:rPr lang="fi-FI" sz="1100" dirty="0"/>
              <a:t>      &lt;</a:t>
            </a:r>
            <a:r>
              <a:rPr lang="fi-FI" sz="1100" dirty="0" err="1"/>
              <a:t>fhir:name</a:t>
            </a:r>
            <a:r>
              <a:rPr lang="fi-FI" sz="1100" dirty="0"/>
              <a:t> </a:t>
            </a:r>
            <a:r>
              <a:rPr lang="fi-FI" sz="1100" dirty="0" err="1"/>
              <a:t>value=</a:t>
            </a:r>
            <a:r>
              <a:rPr lang="fi-FI" sz="1100" i="1" dirty="0" err="1"/>
              <a:t>"IPO</a:t>
            </a:r>
            <a:r>
              <a:rPr lang="fi-FI" sz="1100" i="1" dirty="0"/>
              <a:t> </a:t>
            </a:r>
            <a:r>
              <a:rPr lang="fi-FI" sz="1100" i="1" dirty="0" err="1"/>
              <a:t>Allergy</a:t>
            </a:r>
            <a:r>
              <a:rPr lang="fi-FI" sz="1100" i="1" dirty="0"/>
              <a:t> </a:t>
            </a:r>
            <a:r>
              <a:rPr lang="fi-FI" sz="1100" i="1" dirty="0" err="1"/>
              <a:t>Intolerance</a:t>
            </a:r>
            <a:r>
              <a:rPr lang="fi-FI" sz="1100" i="1" dirty="0"/>
              <a:t>"/&gt;</a:t>
            </a:r>
          </a:p>
          <a:p>
            <a:r>
              <a:rPr lang="fi-FI" sz="1100" dirty="0"/>
              <a:t>      &lt;</a:t>
            </a:r>
            <a:r>
              <a:rPr lang="fi-FI" sz="1100" dirty="0" err="1"/>
              <a:t>fhir:min</a:t>
            </a:r>
            <a:r>
              <a:rPr lang="fi-FI" sz="1100" dirty="0"/>
              <a:t> value=</a:t>
            </a:r>
            <a:r>
              <a:rPr lang="fi-FI" sz="1100" i="1" dirty="0"/>
              <a:t>"0"/&gt;</a:t>
            </a:r>
          </a:p>
          <a:p>
            <a:r>
              <a:rPr lang="fi-FI" sz="1100" dirty="0"/>
              <a:t>      &lt;</a:t>
            </a:r>
            <a:r>
              <a:rPr lang="fi-FI" sz="1100" dirty="0" err="1"/>
              <a:t>fhir:max</a:t>
            </a:r>
            <a:r>
              <a:rPr lang="fi-FI" sz="1100" dirty="0"/>
              <a:t> </a:t>
            </a:r>
            <a:r>
              <a:rPr lang="fi-FI" sz="1100" dirty="0" err="1"/>
              <a:t>value</a:t>
            </a:r>
            <a:r>
              <a:rPr lang="fi-FI" sz="1100" dirty="0"/>
              <a:t>=</a:t>
            </a:r>
            <a:r>
              <a:rPr lang="fi-FI" sz="1100" i="1" dirty="0"/>
              <a:t>"*"/&gt;</a:t>
            </a:r>
          </a:p>
          <a:p>
            <a:r>
              <a:rPr lang="da-DK" sz="1100" dirty="0"/>
              <a:t>      &lt;</a:t>
            </a:r>
            <a:r>
              <a:rPr lang="da-DK" sz="1100" dirty="0" err="1"/>
              <a:t>fhir:type</a:t>
            </a:r>
            <a:r>
              <a:rPr lang="da-DK" sz="1100" dirty="0"/>
              <a:t>&gt;</a:t>
            </a:r>
          </a:p>
          <a:p>
            <a:r>
              <a:rPr lang="da-DK" sz="1100" dirty="0"/>
              <a:t>        &lt;</a:t>
            </a:r>
            <a:r>
              <a:rPr lang="da-DK" sz="1100" dirty="0" err="1"/>
              <a:t>fhir:code</a:t>
            </a:r>
            <a:r>
              <a:rPr lang="da-DK" sz="1100" dirty="0"/>
              <a:t> </a:t>
            </a:r>
            <a:r>
              <a:rPr lang="da-DK" sz="1100" dirty="0" err="1"/>
              <a:t>value</a:t>
            </a:r>
            <a:r>
              <a:rPr lang="da-DK" sz="1100" dirty="0"/>
              <a:t>=</a:t>
            </a:r>
            <a:r>
              <a:rPr lang="da-DK" sz="1100" i="1" dirty="0"/>
              <a:t>"</a:t>
            </a:r>
            <a:r>
              <a:rPr lang="da-DK" sz="1100" i="1" dirty="0" err="1"/>
              <a:t>AllergyIntolerance</a:t>
            </a:r>
            <a:r>
              <a:rPr lang="da-DK" sz="1100" i="1" dirty="0"/>
              <a:t>"/&gt;</a:t>
            </a:r>
          </a:p>
          <a:p>
            <a:r>
              <a:rPr lang="da-DK" sz="1100" dirty="0"/>
              <a:t>      &lt;/</a:t>
            </a:r>
            <a:r>
              <a:rPr lang="da-DK" sz="1100" dirty="0" err="1"/>
              <a:t>fhir:type</a:t>
            </a:r>
            <a:r>
              <a:rPr lang="da-DK" sz="1100" dirty="0"/>
              <a:t>&gt;</a:t>
            </a:r>
          </a:p>
          <a:p>
            <a:r>
              <a:rPr lang="da-DK" sz="1100" dirty="0"/>
              <a:t>    &lt;/</a:t>
            </a:r>
            <a:r>
              <a:rPr lang="da-DK" sz="1100" dirty="0" err="1"/>
              <a:t>fhir:element</a:t>
            </a:r>
            <a:r>
              <a:rPr lang="da-DK" sz="1100" dirty="0"/>
              <a:t>&gt;</a:t>
            </a:r>
          </a:p>
          <a:p>
            <a:r>
              <a:rPr lang="da-DK" sz="1400" b="1" dirty="0"/>
              <a:t>   . . .</a:t>
            </a:r>
            <a:endParaRPr lang="en-US" sz="1400" b="1" dirty="0">
              <a:latin typeface="Courier New"/>
              <a:cs typeface="Courier New"/>
            </a:endParaRPr>
          </a:p>
        </p:txBody>
      </p:sp>
      <p:sp>
        <p:nvSpPr>
          <p:cNvPr id="3" name="Slide Number Placeholder 2"/>
          <p:cNvSpPr>
            <a:spLocks noGrp="1"/>
          </p:cNvSpPr>
          <p:nvPr>
            <p:ph type="sldNum" sz="quarter" idx="12"/>
          </p:nvPr>
        </p:nvSpPr>
        <p:spPr/>
        <p:txBody>
          <a:bodyPr/>
          <a:lstStyle/>
          <a:p>
            <a:fld id="{F8059506-D6B1-B842-AAB5-13291BE98BD7}" type="slidenum">
              <a:rPr lang="en-US" smtClean="0"/>
              <a:pPr/>
              <a:t>29</a:t>
            </a:fld>
            <a:endParaRPr lang="en-US" dirty="0"/>
          </a:p>
        </p:txBody>
      </p:sp>
      <p:sp>
        <p:nvSpPr>
          <p:cNvPr id="4" name="Title 3"/>
          <p:cNvSpPr>
            <a:spLocks noGrp="1"/>
          </p:cNvSpPr>
          <p:nvPr>
            <p:ph type="title"/>
          </p:nvPr>
        </p:nvSpPr>
        <p:spPr/>
        <p:txBody>
          <a:bodyPr/>
          <a:lstStyle/>
          <a:p>
            <a:r>
              <a:rPr lang="en-US" dirty="0"/>
              <a:t>Generated FHIR Profile</a:t>
            </a:r>
          </a:p>
        </p:txBody>
      </p:sp>
    </p:spTree>
    <p:extLst>
      <p:ext uri="{BB962C8B-B14F-4D97-AF65-F5344CB8AC3E}">
        <p14:creationId xmlns:p14="http://schemas.microsoft.com/office/powerpoint/2010/main" val="332456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8764"/>
            <a:ext cx="8229600" cy="4566618"/>
          </a:xfrm>
        </p:spPr>
        <p:txBody>
          <a:bodyPr/>
          <a:lstStyle/>
          <a:p>
            <a:r>
              <a:rPr lang="en-US" sz="2200" b="1" dirty="0">
                <a:solidFill>
                  <a:srgbClr val="002060"/>
                </a:solidFill>
              </a:rPr>
              <a:t>Goal Achieved:</a:t>
            </a:r>
            <a:endParaRPr lang="en-US" sz="2200" dirty="0">
              <a:solidFill>
                <a:srgbClr val="002060"/>
              </a:solidFill>
            </a:endParaRPr>
          </a:p>
          <a:p>
            <a:pPr lvl="1"/>
            <a:r>
              <a:rPr lang="en-US" sz="2200" dirty="0"/>
              <a:t>Developed a repeatable and extensible process to leverage MDHT and MDMI (MDA) to support and improve the analysis and production of health exchange standards</a:t>
            </a:r>
            <a:r>
              <a:rPr lang="en-US" sz="1800" dirty="0"/>
              <a:t/>
            </a:r>
            <a:br>
              <a:rPr lang="en-US" sz="1800" dirty="0"/>
            </a:br>
            <a:endParaRPr lang="en-US" sz="1800" dirty="0"/>
          </a:p>
          <a:p>
            <a:r>
              <a:rPr lang="en-US" sz="2200" b="1" dirty="0">
                <a:solidFill>
                  <a:srgbClr val="002060"/>
                </a:solidFill>
              </a:rPr>
              <a:t>Supporting Tasks Performed:</a:t>
            </a:r>
            <a:endParaRPr lang="en-US" sz="2200" b="1" dirty="0"/>
          </a:p>
          <a:p>
            <a:pPr marL="914400" lvl="1" indent="-457200">
              <a:buFont typeface="Arial" panose="020B0604020202020204" pitchFamily="34" charset="0"/>
              <a:buChar char="•"/>
            </a:pPr>
            <a:r>
              <a:rPr lang="en-US" sz="2200" i="1" dirty="0"/>
              <a:t>Modeling Task</a:t>
            </a:r>
            <a:r>
              <a:rPr lang="en-US" sz="2200" dirty="0"/>
              <a:t>: Annotate UML models from the FHIM and FHIR (via MDHT) projects to provide independent semantic clarity</a:t>
            </a:r>
          </a:p>
          <a:p>
            <a:pPr marL="914400" lvl="1" indent="-457200">
              <a:buFont typeface="Arial" panose="020B0604020202020204" pitchFamily="34" charset="0"/>
              <a:buChar char="•"/>
            </a:pPr>
            <a:r>
              <a:rPr lang="en-US" sz="2200" i="1" dirty="0"/>
              <a:t>Software Task: </a:t>
            </a:r>
            <a:r>
              <a:rPr lang="en-US" sz="2200" dirty="0"/>
              <a:t>Using the annotated models as input, produce a traceability and gap analysis report and an implementation specification (MDHT UML FHIR Profile)</a:t>
            </a:r>
          </a:p>
        </p:txBody>
      </p:sp>
      <p:sp>
        <p:nvSpPr>
          <p:cNvPr id="3" name="Slide Number Placeholder 2"/>
          <p:cNvSpPr>
            <a:spLocks noGrp="1"/>
          </p:cNvSpPr>
          <p:nvPr>
            <p:ph type="sldNum" sz="quarter" idx="12"/>
          </p:nvPr>
        </p:nvSpPr>
        <p:spPr/>
        <p:txBody>
          <a:bodyPr/>
          <a:lstStyle/>
          <a:p>
            <a:fld id="{F8059506-D6B1-B842-AAB5-13291BE98BD7}" type="slidenum">
              <a:rPr lang="en-US" smtClean="0"/>
              <a:pPr/>
              <a:t>3</a:t>
            </a:fld>
            <a:endParaRPr lang="en-US" dirty="0"/>
          </a:p>
        </p:txBody>
      </p:sp>
      <p:sp>
        <p:nvSpPr>
          <p:cNvPr id="4" name="Title 3"/>
          <p:cNvSpPr>
            <a:spLocks noGrp="1"/>
          </p:cNvSpPr>
          <p:nvPr>
            <p:ph type="title"/>
          </p:nvPr>
        </p:nvSpPr>
        <p:spPr/>
        <p:txBody>
          <a:bodyPr>
            <a:normAutofit fontScale="90000"/>
          </a:bodyPr>
          <a:lstStyle/>
          <a:p>
            <a:r>
              <a:rPr lang="en-US" dirty="0"/>
              <a:t>FHIM/FHIR MDA </a:t>
            </a:r>
            <a:r>
              <a:rPr lang="en-US" dirty="0" smtClean="0"/>
              <a:t>Proof of Concept</a:t>
            </a:r>
            <a:endParaRPr lang="en-US" dirty="0"/>
          </a:p>
        </p:txBody>
      </p:sp>
    </p:spTree>
    <p:extLst>
      <p:ext uri="{BB962C8B-B14F-4D97-AF65-F5344CB8AC3E}">
        <p14:creationId xmlns:p14="http://schemas.microsoft.com/office/powerpoint/2010/main" val="1302539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Applications USED in the process</a:t>
            </a:r>
          </a:p>
        </p:txBody>
      </p:sp>
      <p:sp>
        <p:nvSpPr>
          <p:cNvPr id="5" name="Slide Number Placeholder 4"/>
          <p:cNvSpPr>
            <a:spLocks noGrp="1"/>
          </p:cNvSpPr>
          <p:nvPr>
            <p:ph type="sldNum" sz="quarter" idx="12"/>
          </p:nvPr>
        </p:nvSpPr>
        <p:spPr/>
        <p:txBody>
          <a:bodyPr/>
          <a:lstStyle/>
          <a:p>
            <a:fld id="{F8059506-D6B1-B842-AAB5-13291BE98BD7}" type="slidenum">
              <a:rPr lang="en-US" smtClean="0"/>
              <a:t>30</a:t>
            </a:fld>
            <a:endParaRPr lang="en-US" dirty="0"/>
          </a:p>
        </p:txBody>
      </p:sp>
    </p:spTree>
    <p:extLst>
      <p:ext uri="{BB962C8B-B14F-4D97-AF65-F5344CB8AC3E}">
        <p14:creationId xmlns:p14="http://schemas.microsoft.com/office/powerpoint/2010/main" val="4229511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059506-D6B1-B842-AAB5-13291BE98BD7}" type="slidenum">
              <a:rPr lang="en-US" smtClean="0"/>
              <a:pPr/>
              <a:t>31</a:t>
            </a:fld>
            <a:endParaRPr lang="en-US" dirty="0"/>
          </a:p>
        </p:txBody>
      </p:sp>
      <p:sp>
        <p:nvSpPr>
          <p:cNvPr id="4" name="Title 3"/>
          <p:cNvSpPr>
            <a:spLocks noGrp="1"/>
          </p:cNvSpPr>
          <p:nvPr>
            <p:ph type="title"/>
          </p:nvPr>
        </p:nvSpPr>
        <p:spPr/>
        <p:txBody>
          <a:bodyPr>
            <a:normAutofit/>
          </a:bodyPr>
          <a:lstStyle/>
          <a:p>
            <a:r>
              <a:rPr lang="en-US" dirty="0"/>
              <a:t>MDHT: UML Model for FHIR</a:t>
            </a:r>
          </a:p>
        </p:txBody>
      </p:sp>
      <p:pic>
        <p:nvPicPr>
          <p:cNvPr id="6" name="Content Placeholder 5" descr="DAF-AllergyIntolerance table.png"/>
          <p:cNvPicPr>
            <a:picLocks noGrp="1" noChangeAspect="1"/>
          </p:cNvPicPr>
          <p:nvPr>
            <p:ph idx="1"/>
          </p:nvPr>
        </p:nvPicPr>
        <p:blipFill>
          <a:blip r:embed="rId2">
            <a:extLst>
              <a:ext uri="{28A0092B-C50C-407E-A947-70E740481C1C}">
                <a14:useLocalDpi xmlns:a14="http://schemas.microsoft.com/office/drawing/2010/main" val="0"/>
              </a:ext>
            </a:extLst>
          </a:blip>
          <a:srcRect l="-17012" r="-17012"/>
          <a:stretch>
            <a:fillRect/>
          </a:stretch>
        </p:blipFill>
        <p:spPr>
          <a:xfrm>
            <a:off x="208354" y="1299671"/>
            <a:ext cx="8866819" cy="4920211"/>
          </a:xfrm>
        </p:spPr>
      </p:pic>
    </p:spTree>
    <p:extLst>
      <p:ext uri="{BB962C8B-B14F-4D97-AF65-F5344CB8AC3E}">
        <p14:creationId xmlns:p14="http://schemas.microsoft.com/office/powerpoint/2010/main" val="2671395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059506-D6B1-B842-AAB5-13291BE98BD7}" type="slidenum">
              <a:rPr lang="en-US" smtClean="0"/>
              <a:pPr/>
              <a:t>32</a:t>
            </a:fld>
            <a:endParaRPr lang="en-US" dirty="0"/>
          </a:p>
        </p:txBody>
      </p:sp>
      <p:sp>
        <p:nvSpPr>
          <p:cNvPr id="4" name="Title 3"/>
          <p:cNvSpPr>
            <a:spLocks noGrp="1"/>
          </p:cNvSpPr>
          <p:nvPr>
            <p:ph type="title"/>
          </p:nvPr>
        </p:nvSpPr>
        <p:spPr/>
        <p:txBody>
          <a:bodyPr/>
          <a:lstStyle/>
          <a:p>
            <a:r>
              <a:rPr lang="en-US" dirty="0"/>
              <a:t>MDHT – MDMI RI annotation </a:t>
            </a:r>
          </a:p>
        </p:txBody>
      </p:sp>
      <p:pic>
        <p:nvPicPr>
          <p:cNvPr id="6" name="Picture 5"/>
          <p:cNvPicPr>
            <a:picLocks noChangeAspect="1"/>
          </p:cNvPicPr>
          <p:nvPr/>
        </p:nvPicPr>
        <p:blipFill>
          <a:blip r:embed="rId2"/>
          <a:stretch>
            <a:fillRect/>
          </a:stretch>
        </p:blipFill>
        <p:spPr>
          <a:xfrm>
            <a:off x="710497" y="1527317"/>
            <a:ext cx="7675619" cy="4315429"/>
          </a:xfrm>
          <a:prstGeom prst="rect">
            <a:avLst/>
          </a:prstGeom>
        </p:spPr>
      </p:pic>
    </p:spTree>
    <p:extLst>
      <p:ext uri="{BB962C8B-B14F-4D97-AF65-F5344CB8AC3E}">
        <p14:creationId xmlns:p14="http://schemas.microsoft.com/office/powerpoint/2010/main" val="1483492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/FHIM.uml" /&gt;</a:t>
            </a:r>
          </a:p>
          <a:p>
            <a:r>
              <a:rPr lang="en-US" sz="2000" dirty="0"/>
              <a:t>    &lt;in uri="platform:/resource/org.openhealthtools.mdht.uml.cda.consol2.model/localri.xmi" /&gt;</a:t>
            </a:r>
          </a:p>
          <a:p>
            <a:r>
              <a:rPr lang="en-US" sz="2000" dirty="0"/>
              <a:t>     &lt;out uri="platform:/resource/org.mdmi.qvtcda/FHIMmap.xmi" /&gt;</a:t>
            </a:r>
          </a:p>
          <a:p>
            <a:r>
              <a:rPr lang="en-US" sz="2000" dirty="0"/>
              <a:t>     &lt;trace  uri="platform:/resource/org.mdmi.qvtcda/FHIMmap.qvtotrace" &gt;&lt;/trace&gt;</a:t>
            </a:r>
          </a:p>
          <a:p>
            <a:r>
              <a:rPr lang="en-US" sz="2000" dirty="0"/>
              <a:t>   &lt;configProperty name="semanticRoot" value="AllergyIntolerance" /&gt;</a:t>
            </a:r>
          </a:p>
          <a:p>
            <a:r>
              <a:rPr lang="en-US" sz="2000" dirty="0"/>
              <a:t>   &lt;configProperty name="syntaxRoot" value="IntoleranceCondition" /&gt;</a:t>
            </a:r>
          </a:p>
          <a:p>
            <a:r>
              <a:rPr lang="en-US" sz="2000" dirty="0"/>
              <a:t>   &lt;configProperty name="mappingStyle" value="NORMAL" /&gt;</a:t>
            </a:r>
          </a:p>
          <a:p>
            <a:r>
              <a:rPr lang="en-US" sz="2000" dirty="0"/>
              <a:t>  &lt;/qvto:transformation&gt;</a:t>
            </a:r>
          </a:p>
        </p:txBody>
      </p:sp>
      <p:sp>
        <p:nvSpPr>
          <p:cNvPr id="3" name="Slide Number Placeholder 2"/>
          <p:cNvSpPr>
            <a:spLocks noGrp="1"/>
          </p:cNvSpPr>
          <p:nvPr>
            <p:ph type="sldNum" sz="quarter" idx="12"/>
          </p:nvPr>
        </p:nvSpPr>
        <p:spPr/>
        <p:txBody>
          <a:bodyPr/>
          <a:lstStyle/>
          <a:p>
            <a:fld id="{F8059506-D6B1-B842-AAB5-13291BE98BD7}" type="slidenum">
              <a:rPr lang="en-US" smtClean="0"/>
              <a:pPr/>
              <a:t>33</a:t>
            </a:fld>
            <a:endParaRPr lang="en-US" dirty="0"/>
          </a:p>
        </p:txBody>
      </p:sp>
      <p:sp>
        <p:nvSpPr>
          <p:cNvPr id="4" name="Title 3"/>
          <p:cNvSpPr>
            <a:spLocks noGrp="1"/>
          </p:cNvSpPr>
          <p:nvPr>
            <p:ph type="title"/>
          </p:nvPr>
        </p:nvSpPr>
        <p:spPr>
          <a:xfrm>
            <a:off x="457200" y="18678"/>
            <a:ext cx="6396715" cy="933854"/>
          </a:xfrm>
        </p:spPr>
        <p:txBody>
          <a:bodyPr>
            <a:normAutofit fontScale="90000"/>
          </a:bodyPr>
          <a:lstStyle/>
          <a:p>
            <a:r>
              <a:rPr lang="en-US" dirty="0"/>
              <a:t>MDHT – MDMI Model to Model Transformation</a:t>
            </a:r>
          </a:p>
        </p:txBody>
      </p:sp>
    </p:spTree>
    <p:extLst>
      <p:ext uri="{BB962C8B-B14F-4D97-AF65-F5344CB8AC3E}">
        <p14:creationId xmlns:p14="http://schemas.microsoft.com/office/powerpoint/2010/main" val="20622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37842"/>
            <a:ext cx="8229600" cy="4718281"/>
          </a:xfrm>
        </p:spPr>
        <p:txBody>
          <a:bodyPr/>
          <a:lstStyle/>
          <a:p>
            <a:pPr marL="457200" indent="-457200">
              <a:buFont typeface="Arial"/>
              <a:buChar char="•"/>
            </a:pPr>
            <a:r>
              <a:rPr lang="en-US" b="1" dirty="0">
                <a:solidFill>
                  <a:srgbClr val="002060"/>
                </a:solidFill>
              </a:rPr>
              <a:t>Clinical Use Case</a:t>
            </a:r>
          </a:p>
          <a:p>
            <a:pPr marL="914400" lvl="1" indent="-457200">
              <a:buSzPct val="80000"/>
              <a:buFont typeface="Wingdings" panose="05000000000000000000" pitchFamily="2" charset="2"/>
              <a:buChar char="§"/>
            </a:pPr>
            <a:r>
              <a:rPr lang="en-US" sz="2200" dirty="0"/>
              <a:t>Allergy Intolerance and </a:t>
            </a:r>
            <a:r>
              <a:rPr lang="en-US" sz="2200" dirty="0" smtClean="0"/>
              <a:t>Reactions</a:t>
            </a:r>
          </a:p>
          <a:p>
            <a:pPr marL="914400" lvl="1" indent="-457200">
              <a:buSzPct val="80000"/>
              <a:buFont typeface="Wingdings" panose="05000000000000000000" pitchFamily="2" charset="2"/>
              <a:buChar char="§"/>
            </a:pPr>
            <a:endParaRPr lang="en-US" sz="1000" dirty="0"/>
          </a:p>
          <a:p>
            <a:pPr marL="457200" indent="-457200">
              <a:buFont typeface="Arial"/>
              <a:buChar char="•"/>
            </a:pPr>
            <a:r>
              <a:rPr lang="en-US" b="1" dirty="0">
                <a:solidFill>
                  <a:srgbClr val="002060"/>
                </a:solidFill>
              </a:rPr>
              <a:t>FHIM UML Resources</a:t>
            </a:r>
          </a:p>
          <a:p>
            <a:pPr marL="914400" lvl="1" indent="-457200">
              <a:buSzPct val="80000"/>
              <a:buFont typeface="Wingdings" panose="05000000000000000000" pitchFamily="2" charset="2"/>
              <a:buChar char="§"/>
            </a:pPr>
            <a:r>
              <a:rPr lang="en-US" sz="2200" dirty="0"/>
              <a:t>Allergy Domain </a:t>
            </a:r>
            <a:r>
              <a:rPr lang="en-US" sz="2200" dirty="0" smtClean="0"/>
              <a:t>Model</a:t>
            </a:r>
          </a:p>
          <a:p>
            <a:pPr marL="914400" lvl="1" indent="-457200">
              <a:buSzPct val="80000"/>
              <a:buFont typeface="Wingdings" panose="05000000000000000000" pitchFamily="2" charset="2"/>
              <a:buChar char="§"/>
            </a:pPr>
            <a:endParaRPr lang="en-US" sz="1000" dirty="0"/>
          </a:p>
          <a:p>
            <a:pPr marL="457200" indent="-457200">
              <a:buFont typeface="Arial"/>
              <a:buChar char="•"/>
            </a:pPr>
            <a:r>
              <a:rPr lang="en-US" b="1" dirty="0">
                <a:solidFill>
                  <a:srgbClr val="002060"/>
                </a:solidFill>
              </a:rPr>
              <a:t>MDHT</a:t>
            </a:r>
            <a:r>
              <a:rPr lang="en-US" sz="2800" b="1" dirty="0">
                <a:solidFill>
                  <a:srgbClr val="002060"/>
                </a:solidFill>
              </a:rPr>
              <a:t> </a:t>
            </a:r>
          </a:p>
          <a:p>
            <a:pPr marL="914400" lvl="1" indent="-457200">
              <a:buSzPct val="80000"/>
              <a:buFont typeface="Wingdings" panose="05000000000000000000" pitchFamily="2" charset="2"/>
              <a:buChar char="§"/>
            </a:pPr>
            <a:r>
              <a:rPr lang="en-US" sz="2200" dirty="0"/>
              <a:t>DSTU2 DAF* UML Model for </a:t>
            </a:r>
            <a:r>
              <a:rPr lang="en-US" sz="2200" dirty="0" smtClean="0"/>
              <a:t>FHIR</a:t>
            </a:r>
          </a:p>
          <a:p>
            <a:pPr marL="914400" lvl="1" indent="-457200">
              <a:buSzPct val="80000"/>
              <a:buFont typeface="Wingdings" panose="05000000000000000000" pitchFamily="2" charset="2"/>
              <a:buChar char="§"/>
            </a:pPr>
            <a:endParaRPr lang="en-US" sz="1000" dirty="0"/>
          </a:p>
          <a:p>
            <a:pPr marL="457200" indent="-457200">
              <a:buFont typeface="Arial"/>
              <a:buChar char="•"/>
            </a:pPr>
            <a:r>
              <a:rPr lang="en-US" b="1" dirty="0">
                <a:solidFill>
                  <a:srgbClr val="002060"/>
                </a:solidFill>
              </a:rPr>
              <a:t>MDMI</a:t>
            </a:r>
            <a:r>
              <a:rPr lang="en-US" sz="3200" b="1" dirty="0">
                <a:solidFill>
                  <a:srgbClr val="002060"/>
                </a:solidFill>
              </a:rPr>
              <a:t> </a:t>
            </a:r>
            <a:r>
              <a:rPr lang="en-US" sz="3200" dirty="0"/>
              <a:t> </a:t>
            </a:r>
          </a:p>
          <a:p>
            <a:pPr marL="914400" lvl="1" indent="-457200">
              <a:buSzPct val="80000"/>
              <a:buFont typeface="Wingdings" panose="05000000000000000000" pitchFamily="2" charset="2"/>
              <a:buChar char="§"/>
            </a:pPr>
            <a:r>
              <a:rPr lang="en-US" sz="2200" dirty="0"/>
              <a:t>Business elements for allergy intolerance domain</a:t>
            </a:r>
          </a:p>
        </p:txBody>
      </p:sp>
      <p:sp>
        <p:nvSpPr>
          <p:cNvPr id="3" name="Slide Number Placeholder 2"/>
          <p:cNvSpPr>
            <a:spLocks noGrp="1"/>
          </p:cNvSpPr>
          <p:nvPr>
            <p:ph type="sldNum" sz="quarter" idx="12"/>
          </p:nvPr>
        </p:nvSpPr>
        <p:spPr/>
        <p:txBody>
          <a:bodyPr/>
          <a:lstStyle/>
          <a:p>
            <a:fld id="{F8059506-D6B1-B842-AAB5-13291BE98BD7}" type="slidenum">
              <a:rPr lang="en-US" smtClean="0"/>
              <a:pPr/>
              <a:t>4</a:t>
            </a:fld>
            <a:endParaRPr lang="en-US" dirty="0"/>
          </a:p>
        </p:txBody>
      </p:sp>
      <p:sp>
        <p:nvSpPr>
          <p:cNvPr id="4" name="Title 3"/>
          <p:cNvSpPr>
            <a:spLocks noGrp="1"/>
          </p:cNvSpPr>
          <p:nvPr>
            <p:ph type="title"/>
          </p:nvPr>
        </p:nvSpPr>
        <p:spPr>
          <a:xfrm>
            <a:off x="457200" y="85964"/>
            <a:ext cx="6396715" cy="933854"/>
          </a:xfrm>
        </p:spPr>
        <p:txBody>
          <a:bodyPr/>
          <a:lstStyle/>
          <a:p>
            <a:r>
              <a:rPr lang="en-US" dirty="0"/>
              <a:t>Proof of Concept Scope</a:t>
            </a:r>
          </a:p>
        </p:txBody>
      </p:sp>
      <p:sp>
        <p:nvSpPr>
          <p:cNvPr id="5" name="Rectangle 4"/>
          <p:cNvSpPr/>
          <p:nvPr/>
        </p:nvSpPr>
        <p:spPr>
          <a:xfrm>
            <a:off x="241984" y="6358317"/>
            <a:ext cx="3183757" cy="338554"/>
          </a:xfrm>
          <a:prstGeom prst="rect">
            <a:avLst/>
          </a:prstGeom>
        </p:spPr>
        <p:txBody>
          <a:bodyPr wrap="none">
            <a:spAutoFit/>
          </a:bodyPr>
          <a:lstStyle/>
          <a:p>
            <a:r>
              <a:rPr lang="en-US" sz="1600" dirty="0">
                <a:solidFill>
                  <a:schemeClr val="bg1"/>
                </a:solidFill>
              </a:rPr>
              <a:t>* DAF – Data Access Framework</a:t>
            </a:r>
          </a:p>
        </p:txBody>
      </p:sp>
    </p:spTree>
    <p:extLst>
      <p:ext uri="{BB962C8B-B14F-4D97-AF65-F5344CB8AC3E}">
        <p14:creationId xmlns:p14="http://schemas.microsoft.com/office/powerpoint/2010/main" val="1426202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a:buChar char="•"/>
            </a:pPr>
            <a:r>
              <a:rPr lang="en-US" b="1" dirty="0">
                <a:solidFill>
                  <a:srgbClr val="002060"/>
                </a:solidFill>
              </a:rPr>
              <a:t>Working Software (Reusable &amp; Extensible)</a:t>
            </a:r>
          </a:p>
          <a:p>
            <a:pPr marL="800100" lvl="1" indent="-342900">
              <a:buFont typeface="Arial"/>
              <a:buChar char="•"/>
            </a:pPr>
            <a:r>
              <a:rPr lang="en-US" dirty="0"/>
              <a:t>Model to Text report generation component </a:t>
            </a:r>
          </a:p>
          <a:p>
            <a:pPr marL="800100" lvl="1" indent="-342900">
              <a:buFont typeface="Arial"/>
              <a:buChar char="•"/>
            </a:pPr>
            <a:r>
              <a:rPr lang="en-US" dirty="0"/>
              <a:t>Model to Model MDMI Framework </a:t>
            </a:r>
          </a:p>
          <a:p>
            <a:pPr marL="342900" indent="-342900">
              <a:buFont typeface="Arial"/>
              <a:buChar char="•"/>
            </a:pPr>
            <a:endParaRPr lang="en-US" sz="1000" b="1" dirty="0" smtClean="0">
              <a:solidFill>
                <a:srgbClr val="002060"/>
              </a:solidFill>
            </a:endParaRPr>
          </a:p>
          <a:p>
            <a:pPr marL="342900" indent="-342900">
              <a:buFont typeface="Arial"/>
              <a:buChar char="•"/>
            </a:pPr>
            <a:r>
              <a:rPr lang="en-US" b="1" dirty="0" smtClean="0">
                <a:solidFill>
                  <a:srgbClr val="002060"/>
                </a:solidFill>
              </a:rPr>
              <a:t>Completed </a:t>
            </a:r>
            <a:r>
              <a:rPr lang="en-US" b="1" dirty="0">
                <a:solidFill>
                  <a:srgbClr val="002060"/>
                </a:solidFill>
              </a:rPr>
              <a:t>Artifacts</a:t>
            </a:r>
          </a:p>
          <a:p>
            <a:pPr marL="800100" lvl="1" indent="-342900">
              <a:buFont typeface="Arial"/>
              <a:buChar char="•"/>
            </a:pPr>
            <a:r>
              <a:rPr lang="en-US" dirty="0"/>
              <a:t>Generated Traceability and Gap Analysis Report for Allergies</a:t>
            </a:r>
          </a:p>
          <a:p>
            <a:pPr marL="800100" lvl="1" indent="-342900">
              <a:buFont typeface="Arial"/>
              <a:buChar char="•"/>
            </a:pPr>
            <a:r>
              <a:rPr lang="en-US" dirty="0"/>
              <a:t>Generated UML FHIR Profile for Allergies</a:t>
            </a:r>
          </a:p>
          <a:p>
            <a:pPr marL="800100" lvl="1" indent="-342900">
              <a:buFont typeface="Arial"/>
              <a:buChar char="•"/>
            </a:pPr>
            <a:r>
              <a:rPr lang="en-US" dirty="0"/>
              <a:t>FHIM UML Model annotated with MDMI for Allergies</a:t>
            </a:r>
          </a:p>
          <a:p>
            <a:pPr marL="800100" lvl="1" indent="-342900">
              <a:buFont typeface="Arial"/>
              <a:buChar char="•"/>
            </a:pPr>
            <a:r>
              <a:rPr lang="en-US" dirty="0"/>
              <a:t>FHIR UML Model annotated with MDMI for Allergies</a:t>
            </a:r>
          </a:p>
          <a:p>
            <a:pPr marL="342900" indent="-342900">
              <a:buFont typeface="Arial"/>
              <a:buChar char="•"/>
            </a:pPr>
            <a:endParaRPr lang="en-US" sz="1000" b="1" dirty="0" smtClean="0">
              <a:solidFill>
                <a:srgbClr val="002060"/>
              </a:solidFill>
            </a:endParaRPr>
          </a:p>
          <a:p>
            <a:pPr marL="342900" indent="-342900">
              <a:buFont typeface="Arial"/>
              <a:buChar char="•"/>
            </a:pPr>
            <a:r>
              <a:rPr lang="en-US" b="1" dirty="0" smtClean="0">
                <a:solidFill>
                  <a:srgbClr val="002060"/>
                </a:solidFill>
              </a:rPr>
              <a:t>Report</a:t>
            </a:r>
            <a:endParaRPr lang="en-US" b="1" dirty="0">
              <a:solidFill>
                <a:srgbClr val="002060"/>
              </a:solidFill>
            </a:endParaRPr>
          </a:p>
          <a:p>
            <a:pPr marL="800100" lvl="1" indent="-342900">
              <a:buFont typeface="Arial"/>
              <a:buChar char="•"/>
            </a:pPr>
            <a:r>
              <a:rPr lang="en-US" dirty="0"/>
              <a:t>Use Case Report detailing efforts and findings</a:t>
            </a:r>
          </a:p>
          <a:p>
            <a:pPr marL="800100" lvl="1" indent="-342900">
              <a:buFont typeface="Arial"/>
              <a:buChar char="•"/>
            </a:pPr>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5</a:t>
            </a:fld>
            <a:endParaRPr lang="en-US" dirty="0"/>
          </a:p>
        </p:txBody>
      </p:sp>
      <p:sp>
        <p:nvSpPr>
          <p:cNvPr id="4" name="Title 3"/>
          <p:cNvSpPr>
            <a:spLocks noGrp="1"/>
          </p:cNvSpPr>
          <p:nvPr>
            <p:ph type="title"/>
          </p:nvPr>
        </p:nvSpPr>
        <p:spPr/>
        <p:txBody>
          <a:bodyPr>
            <a:normAutofit fontScale="90000"/>
          </a:bodyPr>
          <a:lstStyle/>
          <a:p>
            <a:r>
              <a:rPr lang="en-US" dirty="0"/>
              <a:t>MDA </a:t>
            </a:r>
            <a:r>
              <a:rPr lang="en-US" dirty="0" smtClean="0"/>
              <a:t>Proof of Concept Deliverables</a:t>
            </a:r>
            <a:endParaRPr lang="en-US" dirty="0"/>
          </a:p>
        </p:txBody>
      </p:sp>
    </p:spTree>
    <p:extLst>
      <p:ext uri="{BB962C8B-B14F-4D97-AF65-F5344CB8AC3E}">
        <p14:creationId xmlns:p14="http://schemas.microsoft.com/office/powerpoint/2010/main" val="418757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1886" y="1485423"/>
            <a:ext cx="8537510" cy="4566618"/>
          </a:xfrm>
        </p:spPr>
        <p:txBody>
          <a:bodyPr/>
          <a:lstStyle/>
          <a:p>
            <a:r>
              <a:rPr lang="en-US" b="1" dirty="0">
                <a:solidFill>
                  <a:srgbClr val="002060"/>
                </a:solidFill>
              </a:rPr>
              <a:t>A Repeatable 4-Step Process</a:t>
            </a:r>
            <a:r>
              <a:rPr lang="en-US" dirty="0"/>
              <a:t>:</a:t>
            </a:r>
            <a:br>
              <a:rPr lang="en-US" dirty="0"/>
            </a:br>
            <a:endParaRPr lang="en-US" sz="1100" dirty="0"/>
          </a:p>
          <a:p>
            <a:pPr marL="914400" lvl="1" indent="-457200">
              <a:buFont typeface="+mj-lt"/>
              <a:buAutoNum type="arabicPeriod"/>
            </a:pPr>
            <a:r>
              <a:rPr lang="en-US" dirty="0"/>
              <a:t>Annotate FHIM Model (Once)</a:t>
            </a:r>
          </a:p>
          <a:p>
            <a:pPr marL="914400" lvl="1" indent="-457200">
              <a:buFont typeface="+mj-lt"/>
              <a:buAutoNum type="arabicPeriod"/>
            </a:pPr>
            <a:r>
              <a:rPr lang="en-US" dirty="0"/>
              <a:t>Annotate Target Model (FHIR, or other)</a:t>
            </a:r>
          </a:p>
          <a:p>
            <a:pPr marL="914400" lvl="1" indent="-457200">
              <a:buFont typeface="+mj-lt"/>
              <a:buAutoNum type="arabicPeriod"/>
            </a:pPr>
            <a:r>
              <a:rPr lang="en-US" dirty="0"/>
              <a:t>Using FHIM and Target</a:t>
            </a:r>
          </a:p>
          <a:p>
            <a:pPr marL="1371600" lvl="2" indent="-457200">
              <a:buFont typeface="Arial" panose="020B0604020202020204" pitchFamily="34" charset="0"/>
              <a:buChar char="•"/>
            </a:pPr>
            <a:r>
              <a:rPr lang="en-US" dirty="0"/>
              <a:t>Generate Traceability and Gap Analysis</a:t>
            </a:r>
          </a:p>
          <a:p>
            <a:pPr marL="1371600" lvl="2" indent="-457200">
              <a:buFont typeface="Arial" panose="020B0604020202020204" pitchFamily="34" charset="0"/>
              <a:buChar char="•"/>
            </a:pPr>
            <a:r>
              <a:rPr lang="en-US" dirty="0"/>
              <a:t>Generate Implementation (if applicable)</a:t>
            </a:r>
          </a:p>
          <a:p>
            <a:pPr marL="914400" lvl="1" indent="-457200">
              <a:buFont typeface="+mj-lt"/>
              <a:buAutoNum type="arabicPeriod"/>
            </a:pPr>
            <a:r>
              <a:rPr lang="en-US" dirty="0"/>
              <a:t>Using Target </a:t>
            </a:r>
          </a:p>
          <a:p>
            <a:pPr marL="1371600" lvl="2" indent="-457200">
              <a:buFont typeface="Arial" panose="020B0604020202020204" pitchFamily="34" charset="0"/>
              <a:buChar char="•"/>
            </a:pPr>
            <a:r>
              <a:rPr lang="en-US" dirty="0"/>
              <a:t>Generate MDMI Map*</a:t>
            </a:r>
          </a:p>
          <a:p>
            <a:pPr marL="914400" lvl="1" indent="-457200">
              <a:buFont typeface="+mj-lt"/>
              <a:buAutoNum type="arabicPeriod"/>
            </a:pPr>
            <a:endParaRPr lang="en-US" sz="1800" dirty="0"/>
          </a:p>
          <a:p>
            <a:r>
              <a:rPr lang="en-US" sz="1800" i="1" dirty="0"/>
              <a:t>Repeat Steps 2 through 4 for other target models (C-CDA, VA,  DOD, etc.)</a:t>
            </a:r>
            <a:endParaRPr lang="en-US" sz="1800"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6</a:t>
            </a:fld>
            <a:endParaRPr lang="en-US" dirty="0"/>
          </a:p>
        </p:txBody>
      </p:sp>
      <p:sp>
        <p:nvSpPr>
          <p:cNvPr id="4" name="Title 3"/>
          <p:cNvSpPr>
            <a:spLocks noGrp="1"/>
          </p:cNvSpPr>
          <p:nvPr>
            <p:ph type="title"/>
          </p:nvPr>
        </p:nvSpPr>
        <p:spPr>
          <a:xfrm>
            <a:off x="506273" y="256719"/>
            <a:ext cx="6396715" cy="677894"/>
          </a:xfrm>
        </p:spPr>
        <p:txBody>
          <a:bodyPr>
            <a:normAutofit fontScale="90000"/>
          </a:bodyPr>
          <a:lstStyle/>
          <a:p>
            <a:r>
              <a:rPr lang="en-US" dirty="0"/>
              <a:t>The Repeatable Process Framework </a:t>
            </a:r>
          </a:p>
        </p:txBody>
      </p:sp>
      <p:sp>
        <p:nvSpPr>
          <p:cNvPr id="5" name="Rectangle 4"/>
          <p:cNvSpPr/>
          <p:nvPr/>
        </p:nvSpPr>
        <p:spPr>
          <a:xfrm>
            <a:off x="241984" y="6358317"/>
            <a:ext cx="6925294" cy="338554"/>
          </a:xfrm>
          <a:prstGeom prst="rect">
            <a:avLst/>
          </a:prstGeom>
        </p:spPr>
        <p:txBody>
          <a:bodyPr wrap="none">
            <a:spAutoFit/>
          </a:bodyPr>
          <a:lstStyle/>
          <a:p>
            <a:r>
              <a:rPr lang="en-US" sz="1600" dirty="0">
                <a:solidFill>
                  <a:schemeClr val="bg1"/>
                </a:solidFill>
              </a:rPr>
              <a:t>* Generate MDMI maps to enhance interoperability exchange development</a:t>
            </a:r>
          </a:p>
        </p:txBody>
      </p:sp>
    </p:spTree>
    <p:extLst>
      <p:ext uri="{BB962C8B-B14F-4D97-AF65-F5344CB8AC3E}">
        <p14:creationId xmlns:p14="http://schemas.microsoft.com/office/powerpoint/2010/main" val="47883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p:cNvSpPr/>
          <p:nvPr/>
        </p:nvSpPr>
        <p:spPr>
          <a:xfrm>
            <a:off x="0" y="2298173"/>
            <a:ext cx="7393021" cy="20870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7</a:t>
            </a:fld>
            <a:endParaRPr lang="en-US" dirty="0"/>
          </a:p>
        </p:txBody>
      </p:sp>
      <p:sp>
        <p:nvSpPr>
          <p:cNvPr id="4" name="Title 3"/>
          <p:cNvSpPr>
            <a:spLocks noGrp="1"/>
          </p:cNvSpPr>
          <p:nvPr>
            <p:ph type="title"/>
          </p:nvPr>
        </p:nvSpPr>
        <p:spPr/>
        <p:txBody>
          <a:bodyPr>
            <a:normAutofit fontScale="90000"/>
          </a:bodyPr>
          <a:lstStyle/>
          <a:p>
            <a:r>
              <a:rPr lang="en-US" dirty="0"/>
              <a:t>FHIM to FHIR via MDMI Framework</a:t>
            </a:r>
          </a:p>
        </p:txBody>
      </p:sp>
      <p:sp>
        <p:nvSpPr>
          <p:cNvPr id="11" name="Can 10"/>
          <p:cNvSpPr/>
          <p:nvPr/>
        </p:nvSpPr>
        <p:spPr>
          <a:xfrm>
            <a:off x="88701" y="2930201"/>
            <a:ext cx="822960" cy="822960"/>
          </a:xfrm>
          <a:prstGeom prst="can">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1600" dirty="0"/>
              <a:t>RI *</a:t>
            </a:r>
          </a:p>
        </p:txBody>
      </p:sp>
      <p:sp>
        <p:nvSpPr>
          <p:cNvPr id="13" name="Oval 12"/>
          <p:cNvSpPr/>
          <p:nvPr/>
        </p:nvSpPr>
        <p:spPr>
          <a:xfrm>
            <a:off x="983539" y="3511715"/>
            <a:ext cx="1230316" cy="804985"/>
          </a:xfrm>
          <a:prstGeom prst="ellipse">
            <a:avLst/>
          </a:prstGeom>
          <a:solidFill>
            <a:schemeClr val="tx2"/>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rgbClr val="002060"/>
                </a:solidFill>
              </a:rPr>
              <a:t>Target</a:t>
            </a:r>
          </a:p>
        </p:txBody>
      </p:sp>
      <p:cxnSp>
        <p:nvCxnSpPr>
          <p:cNvPr id="20" name="Straight Arrow Connector 19"/>
          <p:cNvCxnSpPr>
            <a:stCxn id="11" idx="4"/>
            <a:endCxn id="41" idx="4"/>
          </p:cNvCxnSpPr>
          <p:nvPr/>
        </p:nvCxnSpPr>
        <p:spPr>
          <a:xfrm flipV="1">
            <a:off x="911661" y="2094271"/>
            <a:ext cx="673380" cy="12474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1" idx="4"/>
            <a:endCxn id="13" idx="1"/>
          </p:cNvCxnSpPr>
          <p:nvPr/>
        </p:nvCxnSpPr>
        <p:spPr>
          <a:xfrm>
            <a:off x="911661" y="3341681"/>
            <a:ext cx="252054" cy="28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Can 37"/>
          <p:cNvSpPr/>
          <p:nvPr/>
        </p:nvSpPr>
        <p:spPr>
          <a:xfrm>
            <a:off x="3511033" y="2858039"/>
            <a:ext cx="673380" cy="106726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FHIM</a:t>
            </a:r>
          </a:p>
          <a:p>
            <a:pPr algn="ctr"/>
            <a:r>
              <a:rPr lang="en-US" sz="1200" dirty="0"/>
              <a:t>To</a:t>
            </a:r>
          </a:p>
          <a:p>
            <a:pPr algn="ctr"/>
            <a:r>
              <a:rPr lang="en-US" sz="1200" dirty="0"/>
              <a:t>Target</a:t>
            </a:r>
          </a:p>
          <a:p>
            <a:pPr algn="ctr"/>
            <a:r>
              <a:rPr lang="en-US" sz="1200" dirty="0"/>
              <a:t>Deltas</a:t>
            </a:r>
          </a:p>
        </p:txBody>
      </p:sp>
      <p:sp>
        <p:nvSpPr>
          <p:cNvPr id="41" name="Oval 40"/>
          <p:cNvSpPr/>
          <p:nvPr/>
        </p:nvSpPr>
        <p:spPr>
          <a:xfrm>
            <a:off x="869328" y="1374399"/>
            <a:ext cx="1431425" cy="7198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FHIM</a:t>
            </a:r>
          </a:p>
        </p:txBody>
      </p:sp>
      <p:sp>
        <p:nvSpPr>
          <p:cNvPr id="42" name="Oval 41"/>
          <p:cNvSpPr/>
          <p:nvPr/>
        </p:nvSpPr>
        <p:spPr>
          <a:xfrm>
            <a:off x="5510611" y="2811317"/>
            <a:ext cx="1785334" cy="1158683"/>
          </a:xfrm>
          <a:prstGeom prst="ellipse">
            <a:avLst/>
          </a:prstGeom>
          <a:solidFill>
            <a:schemeClr val="tx2"/>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rgbClr val="002060"/>
                </a:solidFill>
              </a:rPr>
              <a:t>Implementation</a:t>
            </a:r>
          </a:p>
        </p:txBody>
      </p:sp>
      <p:sp>
        <p:nvSpPr>
          <p:cNvPr id="50" name="Round Diagonal Corner Rectangle 49"/>
          <p:cNvSpPr/>
          <p:nvPr/>
        </p:nvSpPr>
        <p:spPr>
          <a:xfrm>
            <a:off x="4374521" y="2933459"/>
            <a:ext cx="914400" cy="914400"/>
          </a:xfrm>
          <a:prstGeom prst="round2DiagRect">
            <a:avLst/>
          </a:prstGeom>
          <a:solidFill>
            <a:schemeClr val="tx2"/>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rgbClr val="002060"/>
                </a:solidFill>
              </a:rPr>
              <a:t>Generate</a:t>
            </a:r>
          </a:p>
        </p:txBody>
      </p:sp>
      <p:sp>
        <p:nvSpPr>
          <p:cNvPr id="51" name="Round Diagonal Corner Rectangle 50"/>
          <p:cNvSpPr/>
          <p:nvPr/>
        </p:nvSpPr>
        <p:spPr>
          <a:xfrm>
            <a:off x="2367496" y="2930521"/>
            <a:ext cx="914400" cy="914400"/>
          </a:xfrm>
          <a:prstGeom prst="round2DiagRect">
            <a:avLst/>
          </a:prstGeom>
          <a:solidFill>
            <a:schemeClr val="tx2"/>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rgbClr val="002060"/>
                </a:solidFill>
              </a:rPr>
              <a:t>Compare</a:t>
            </a:r>
          </a:p>
        </p:txBody>
      </p:sp>
      <p:cxnSp>
        <p:nvCxnSpPr>
          <p:cNvPr id="53" name="Straight Arrow Connector 52"/>
          <p:cNvCxnSpPr>
            <a:stCxn id="41" idx="4"/>
            <a:endCxn id="51" idx="2"/>
          </p:cNvCxnSpPr>
          <p:nvPr/>
        </p:nvCxnSpPr>
        <p:spPr>
          <a:xfrm>
            <a:off x="1585041" y="2094271"/>
            <a:ext cx="782455" cy="1293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3" idx="7"/>
            <a:endCxn id="51" idx="2"/>
          </p:cNvCxnSpPr>
          <p:nvPr/>
        </p:nvCxnSpPr>
        <p:spPr>
          <a:xfrm flipV="1">
            <a:off x="2033679" y="3387721"/>
            <a:ext cx="333817" cy="2418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51" idx="0"/>
            <a:endCxn id="38" idx="2"/>
          </p:cNvCxnSpPr>
          <p:nvPr/>
        </p:nvCxnSpPr>
        <p:spPr>
          <a:xfrm>
            <a:off x="3281896" y="3387721"/>
            <a:ext cx="229137" cy="39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8" idx="4"/>
            <a:endCxn id="50" idx="2"/>
          </p:cNvCxnSpPr>
          <p:nvPr/>
        </p:nvCxnSpPr>
        <p:spPr>
          <a:xfrm flipV="1">
            <a:off x="4184413" y="3390659"/>
            <a:ext cx="190108" cy="10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0" idx="0"/>
            <a:endCxn id="42" idx="2"/>
          </p:cNvCxnSpPr>
          <p:nvPr/>
        </p:nvCxnSpPr>
        <p:spPr>
          <a:xfrm>
            <a:off x="5288921" y="3390659"/>
            <a:ext cx="22169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1163715" y="4831351"/>
            <a:ext cx="876214" cy="772407"/>
          </a:xfrm>
          <a:prstGeom prst="ellipse">
            <a:avLst/>
          </a:prstGeom>
          <a:solidFill>
            <a:schemeClr val="tx1"/>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FHIR DSTU</a:t>
            </a:r>
          </a:p>
        </p:txBody>
      </p:sp>
      <p:cxnSp>
        <p:nvCxnSpPr>
          <p:cNvPr id="101" name="Straight Arrow Connector 100"/>
          <p:cNvCxnSpPr>
            <a:stCxn id="99" idx="0"/>
            <a:endCxn id="13" idx="4"/>
          </p:cNvCxnSpPr>
          <p:nvPr/>
        </p:nvCxnSpPr>
        <p:spPr>
          <a:xfrm flipH="1" flipV="1">
            <a:off x="1598697" y="4316700"/>
            <a:ext cx="3125" cy="514651"/>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2" name="Round Diagonal Corner Rectangle 101"/>
          <p:cNvSpPr/>
          <p:nvPr/>
        </p:nvSpPr>
        <p:spPr>
          <a:xfrm>
            <a:off x="2367496" y="4733362"/>
            <a:ext cx="914400" cy="914400"/>
          </a:xfrm>
          <a:prstGeom prst="round2DiagRect">
            <a:avLst/>
          </a:prstGeom>
          <a:solidFill>
            <a:schemeClr val="tx1"/>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FHIR</a:t>
            </a:r>
          </a:p>
          <a:p>
            <a:pPr algn="ctr"/>
            <a:r>
              <a:rPr lang="en-US" sz="1200" dirty="0"/>
              <a:t>Compare</a:t>
            </a:r>
          </a:p>
        </p:txBody>
      </p:sp>
      <p:cxnSp>
        <p:nvCxnSpPr>
          <p:cNvPr id="104" name="Straight Arrow Connector 103"/>
          <p:cNvCxnSpPr>
            <a:stCxn id="51" idx="1"/>
            <a:endCxn id="102" idx="3"/>
          </p:cNvCxnSpPr>
          <p:nvPr/>
        </p:nvCxnSpPr>
        <p:spPr>
          <a:xfrm>
            <a:off x="2824696" y="3844921"/>
            <a:ext cx="0" cy="888441"/>
          </a:xfrm>
          <a:prstGeom prst="straightConnector1">
            <a:avLst/>
          </a:prstGeom>
          <a:ln w="63500">
            <a:tailEnd type="arrow"/>
          </a:ln>
        </p:spPr>
        <p:style>
          <a:lnRef idx="2">
            <a:schemeClr val="accent1"/>
          </a:lnRef>
          <a:fillRef idx="0">
            <a:schemeClr val="accent1"/>
          </a:fillRef>
          <a:effectRef idx="1">
            <a:schemeClr val="accent1"/>
          </a:effectRef>
          <a:fontRef idx="minor">
            <a:schemeClr val="tx1"/>
          </a:fontRef>
        </p:style>
      </p:cxnSp>
      <p:sp>
        <p:nvSpPr>
          <p:cNvPr id="106" name="Round Diagonal Corner Rectangle 105"/>
          <p:cNvSpPr/>
          <p:nvPr/>
        </p:nvSpPr>
        <p:spPr>
          <a:xfrm>
            <a:off x="4401620" y="4733362"/>
            <a:ext cx="914400" cy="914400"/>
          </a:xfrm>
          <a:prstGeom prst="round2DiagRect">
            <a:avLst/>
          </a:prstGeom>
          <a:solidFill>
            <a:schemeClr val="tx1"/>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FHIR</a:t>
            </a:r>
          </a:p>
          <a:p>
            <a:pPr algn="ctr"/>
            <a:r>
              <a:rPr lang="en-US" sz="1200" dirty="0"/>
              <a:t>Generate</a:t>
            </a:r>
          </a:p>
          <a:p>
            <a:pPr algn="ctr"/>
            <a:r>
              <a:rPr lang="en-US" sz="1200" dirty="0"/>
              <a:t>Profile</a:t>
            </a:r>
          </a:p>
        </p:txBody>
      </p:sp>
      <p:cxnSp>
        <p:nvCxnSpPr>
          <p:cNvPr id="108" name="Straight Arrow Connector 107"/>
          <p:cNvCxnSpPr>
            <a:stCxn id="50" idx="1"/>
            <a:endCxn id="106" idx="3"/>
          </p:cNvCxnSpPr>
          <p:nvPr/>
        </p:nvCxnSpPr>
        <p:spPr>
          <a:xfrm>
            <a:off x="4831721" y="3847859"/>
            <a:ext cx="27099" cy="885503"/>
          </a:xfrm>
          <a:prstGeom prst="straightConnector1">
            <a:avLst/>
          </a:prstGeom>
          <a:ln w="63500">
            <a:tailEnd type="arrow"/>
          </a:ln>
        </p:spPr>
        <p:style>
          <a:lnRef idx="2">
            <a:schemeClr val="accent1"/>
          </a:lnRef>
          <a:fillRef idx="0">
            <a:schemeClr val="accent1"/>
          </a:fillRef>
          <a:effectRef idx="1">
            <a:schemeClr val="accent1"/>
          </a:effectRef>
          <a:fontRef idx="minor">
            <a:schemeClr val="tx1"/>
          </a:fontRef>
        </p:style>
      </p:cxnSp>
      <p:sp>
        <p:nvSpPr>
          <p:cNvPr id="110" name="Oval 109"/>
          <p:cNvSpPr/>
          <p:nvPr/>
        </p:nvSpPr>
        <p:spPr>
          <a:xfrm>
            <a:off x="7790843" y="2746393"/>
            <a:ext cx="1171434" cy="1282655"/>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b="1" dirty="0">
                <a:solidFill>
                  <a:schemeClr val="bg1"/>
                </a:solidFill>
              </a:rPr>
              <a:t>FHIR</a:t>
            </a:r>
            <a:r>
              <a:rPr lang="en-US" sz="1600" dirty="0">
                <a:solidFill>
                  <a:schemeClr val="bg1"/>
                </a:solidFill>
              </a:rPr>
              <a:t> Profile</a:t>
            </a:r>
          </a:p>
        </p:txBody>
      </p:sp>
      <p:cxnSp>
        <p:nvCxnSpPr>
          <p:cNvPr id="112" name="Straight Arrow Connector 111"/>
          <p:cNvCxnSpPr>
            <a:stCxn id="42" idx="6"/>
            <a:endCxn id="110" idx="2"/>
          </p:cNvCxnSpPr>
          <p:nvPr/>
        </p:nvCxnSpPr>
        <p:spPr>
          <a:xfrm flipV="1">
            <a:off x="7295945" y="3387721"/>
            <a:ext cx="494898" cy="2938"/>
          </a:xfrm>
          <a:prstGeom prst="straightConnector1">
            <a:avLst/>
          </a:prstGeom>
          <a:ln w="63500">
            <a:tailEnd type="arrow"/>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2815083" y="4112421"/>
            <a:ext cx="775705" cy="307777"/>
          </a:xfrm>
          <a:prstGeom prst="rect">
            <a:avLst/>
          </a:prstGeom>
          <a:noFill/>
        </p:spPr>
        <p:txBody>
          <a:bodyPr wrap="square" rtlCol="0">
            <a:spAutoFit/>
          </a:bodyPr>
          <a:lstStyle/>
          <a:p>
            <a:r>
              <a:rPr lang="en-US" sz="1400" dirty="0"/>
              <a:t>Uses</a:t>
            </a:r>
          </a:p>
        </p:txBody>
      </p:sp>
      <p:sp>
        <p:nvSpPr>
          <p:cNvPr id="121" name="TextBox 120"/>
          <p:cNvSpPr txBox="1"/>
          <p:nvPr/>
        </p:nvSpPr>
        <p:spPr>
          <a:xfrm>
            <a:off x="4836243" y="4112420"/>
            <a:ext cx="775705" cy="307777"/>
          </a:xfrm>
          <a:prstGeom prst="rect">
            <a:avLst/>
          </a:prstGeom>
          <a:noFill/>
        </p:spPr>
        <p:txBody>
          <a:bodyPr wrap="square" rtlCol="0">
            <a:spAutoFit/>
          </a:bodyPr>
          <a:lstStyle/>
          <a:p>
            <a:r>
              <a:rPr lang="en-US" sz="1400" dirty="0"/>
              <a:t>Uses</a:t>
            </a:r>
          </a:p>
        </p:txBody>
      </p:sp>
      <p:sp>
        <p:nvSpPr>
          <p:cNvPr id="122" name="TextBox 121"/>
          <p:cNvSpPr txBox="1"/>
          <p:nvPr/>
        </p:nvSpPr>
        <p:spPr>
          <a:xfrm>
            <a:off x="7402634" y="4111681"/>
            <a:ext cx="1090965" cy="307777"/>
          </a:xfrm>
          <a:prstGeom prst="rect">
            <a:avLst/>
          </a:prstGeom>
          <a:noFill/>
        </p:spPr>
        <p:txBody>
          <a:bodyPr wrap="square" rtlCol="0">
            <a:spAutoFit/>
          </a:bodyPr>
          <a:lstStyle/>
          <a:p>
            <a:r>
              <a:rPr lang="en-US" sz="1400" dirty="0"/>
              <a:t>Creates</a:t>
            </a:r>
          </a:p>
        </p:txBody>
      </p:sp>
      <p:sp>
        <p:nvSpPr>
          <p:cNvPr id="123" name="TextBox 122"/>
          <p:cNvSpPr txBox="1"/>
          <p:nvPr/>
        </p:nvSpPr>
        <p:spPr>
          <a:xfrm>
            <a:off x="836063" y="4455206"/>
            <a:ext cx="775705" cy="307777"/>
          </a:xfrm>
          <a:prstGeom prst="rect">
            <a:avLst/>
          </a:prstGeom>
          <a:noFill/>
        </p:spPr>
        <p:txBody>
          <a:bodyPr wrap="square" rtlCol="0">
            <a:spAutoFit/>
          </a:bodyPr>
          <a:lstStyle/>
          <a:p>
            <a:r>
              <a:rPr lang="en-US" sz="1400" dirty="0"/>
              <a:t>Uses</a:t>
            </a:r>
          </a:p>
        </p:txBody>
      </p:sp>
      <p:sp>
        <p:nvSpPr>
          <p:cNvPr id="130" name="TextBox 129"/>
          <p:cNvSpPr txBox="1"/>
          <p:nvPr/>
        </p:nvSpPr>
        <p:spPr>
          <a:xfrm>
            <a:off x="2824696" y="2260219"/>
            <a:ext cx="3615484" cy="369332"/>
          </a:xfrm>
          <a:prstGeom prst="rect">
            <a:avLst/>
          </a:prstGeom>
          <a:noFill/>
        </p:spPr>
        <p:txBody>
          <a:bodyPr wrap="square" rtlCol="0">
            <a:spAutoFit/>
          </a:bodyPr>
          <a:lstStyle/>
          <a:p>
            <a:r>
              <a:rPr lang="en-US" b="1" dirty="0"/>
              <a:t>MDMI Framework</a:t>
            </a:r>
          </a:p>
        </p:txBody>
      </p:sp>
      <p:sp>
        <p:nvSpPr>
          <p:cNvPr id="137" name="Rectangle 136"/>
          <p:cNvSpPr/>
          <p:nvPr/>
        </p:nvSpPr>
        <p:spPr>
          <a:xfrm>
            <a:off x="241984" y="6358317"/>
            <a:ext cx="2103461" cy="338554"/>
          </a:xfrm>
          <a:prstGeom prst="rect">
            <a:avLst/>
          </a:prstGeom>
        </p:spPr>
        <p:txBody>
          <a:bodyPr wrap="none">
            <a:spAutoFit/>
          </a:bodyPr>
          <a:lstStyle/>
          <a:p>
            <a:r>
              <a:rPr lang="en-US" sz="1600" dirty="0">
                <a:solidFill>
                  <a:schemeClr val="bg1"/>
                </a:solidFill>
              </a:rPr>
              <a:t>* RI – Referent Index</a:t>
            </a:r>
          </a:p>
        </p:txBody>
      </p:sp>
    </p:spTree>
    <p:extLst>
      <p:ext uri="{BB962C8B-B14F-4D97-AF65-F5344CB8AC3E}">
        <p14:creationId xmlns:p14="http://schemas.microsoft.com/office/powerpoint/2010/main" val="286474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385211" y="1369779"/>
            <a:ext cx="7796624" cy="4567237"/>
          </a:xfrm>
          <a:prstGeom prst="rect">
            <a:avLst/>
          </a:prstGeom>
        </p:spPr>
      </p:pic>
      <p:sp>
        <p:nvSpPr>
          <p:cNvPr id="3" name="Slide Number Placeholder 2"/>
          <p:cNvSpPr>
            <a:spLocks noGrp="1"/>
          </p:cNvSpPr>
          <p:nvPr>
            <p:ph type="sldNum" sz="quarter" idx="12"/>
          </p:nvPr>
        </p:nvSpPr>
        <p:spPr/>
        <p:txBody>
          <a:bodyPr/>
          <a:lstStyle/>
          <a:p>
            <a:fld id="{F8059506-D6B1-B842-AAB5-13291BE98BD7}" type="slidenum">
              <a:rPr lang="en-US" smtClean="0"/>
              <a:pPr/>
              <a:t>8</a:t>
            </a:fld>
            <a:endParaRPr lang="en-US" dirty="0"/>
          </a:p>
        </p:txBody>
      </p:sp>
      <p:sp>
        <p:nvSpPr>
          <p:cNvPr id="4" name="Title 3"/>
          <p:cNvSpPr>
            <a:spLocks noGrp="1"/>
          </p:cNvSpPr>
          <p:nvPr>
            <p:ph type="title"/>
          </p:nvPr>
        </p:nvSpPr>
        <p:spPr>
          <a:xfrm>
            <a:off x="233464" y="274638"/>
            <a:ext cx="6838545" cy="677894"/>
          </a:xfrm>
        </p:spPr>
        <p:txBody>
          <a:bodyPr>
            <a:normAutofit fontScale="90000"/>
          </a:bodyPr>
          <a:lstStyle/>
          <a:p>
            <a:pPr algn="l"/>
            <a:r>
              <a:rPr lang="en-US" dirty="0"/>
              <a:t>Traceability and Gap Report Depiction</a:t>
            </a:r>
          </a:p>
        </p:txBody>
      </p:sp>
    </p:spTree>
    <p:extLst>
      <p:ext uri="{BB962C8B-B14F-4D97-AF65-F5344CB8AC3E}">
        <p14:creationId xmlns:p14="http://schemas.microsoft.com/office/powerpoint/2010/main" val="113827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a:buChar char="•"/>
            </a:pPr>
            <a:r>
              <a:rPr lang="en-US" b="1" dirty="0" smtClean="0">
                <a:solidFill>
                  <a:srgbClr val="002060"/>
                </a:solidFill>
              </a:rPr>
              <a:t>Benefits:</a:t>
            </a:r>
            <a:endParaRPr lang="en-US" b="1" dirty="0">
              <a:solidFill>
                <a:srgbClr val="002060"/>
              </a:solidFill>
            </a:endParaRPr>
          </a:p>
          <a:p>
            <a:pPr marL="342900" indent="-342900">
              <a:buFont typeface="Arial"/>
              <a:buChar char="•"/>
            </a:pPr>
            <a:endParaRPr lang="en-US" sz="1100" dirty="0"/>
          </a:p>
          <a:p>
            <a:pPr marL="800100" lvl="1" indent="-342900">
              <a:buFont typeface="Arial"/>
              <a:buChar char="•"/>
            </a:pPr>
            <a:r>
              <a:rPr lang="en-US" dirty="0"/>
              <a:t>Portable Traceability and Gap analysis</a:t>
            </a:r>
          </a:p>
          <a:p>
            <a:pPr marL="1257300" lvl="2" indent="-342900">
              <a:buSzPct val="80000"/>
              <a:buFont typeface="Wingdings" panose="05000000000000000000" pitchFamily="2" charset="2"/>
              <a:buChar char="§"/>
            </a:pPr>
            <a:r>
              <a:rPr lang="en-US" dirty="0"/>
              <a:t>FHIM to C-CDA, C-CDA to FHIR using same components</a:t>
            </a:r>
          </a:p>
          <a:p>
            <a:pPr marL="1257300" lvl="2" indent="-342900">
              <a:buSzPct val="80000"/>
              <a:buFont typeface="Wingdings" panose="05000000000000000000" pitchFamily="2" charset="2"/>
              <a:buChar char="§"/>
            </a:pPr>
            <a:endParaRPr lang="en-US" sz="1100" dirty="0"/>
          </a:p>
          <a:p>
            <a:pPr marL="800100" lvl="1" indent="-342900">
              <a:buFont typeface="Arial"/>
              <a:buChar char="•"/>
            </a:pPr>
            <a:r>
              <a:rPr lang="en-US" dirty="0"/>
              <a:t>The FHIM supports the business analysis of allergy domain and identification of relevant data elements in an automated and repeatable fashion across:</a:t>
            </a:r>
          </a:p>
          <a:p>
            <a:pPr marL="1257300" lvl="2" indent="-342900">
              <a:buFont typeface="Arial"/>
              <a:buChar char="•"/>
            </a:pPr>
            <a:r>
              <a:rPr lang="en-US" dirty="0"/>
              <a:t>M</a:t>
            </a:r>
            <a:r>
              <a:rPr lang="en-US" dirty="0" smtClean="0"/>
              <a:t>ultiple </a:t>
            </a:r>
            <a:r>
              <a:rPr lang="en-US" dirty="0"/>
              <a:t>agencies</a:t>
            </a:r>
          </a:p>
          <a:p>
            <a:pPr marL="1257300" lvl="2" indent="-342900">
              <a:buFont typeface="Arial"/>
              <a:buChar char="•"/>
            </a:pPr>
            <a:r>
              <a:rPr lang="en-US" dirty="0"/>
              <a:t>M</a:t>
            </a:r>
            <a:r>
              <a:rPr lang="en-US" dirty="0" smtClean="0"/>
              <a:t>ultiple </a:t>
            </a:r>
            <a:r>
              <a:rPr lang="en-US" dirty="0"/>
              <a:t>domains</a:t>
            </a:r>
          </a:p>
          <a:p>
            <a:pPr marL="1257300" lvl="2" indent="-342900">
              <a:buFont typeface="Arial"/>
              <a:buChar char="•"/>
            </a:pPr>
            <a:endParaRPr lang="en-US" sz="1100" dirty="0"/>
          </a:p>
          <a:p>
            <a:pPr marL="342900" indent="-342900">
              <a:buFont typeface="Arial"/>
              <a:buChar char="•"/>
            </a:pPr>
            <a:r>
              <a:rPr lang="en-US" b="1" dirty="0">
                <a:solidFill>
                  <a:srgbClr val="002060"/>
                </a:solidFill>
              </a:rPr>
              <a:t>Lessons </a:t>
            </a:r>
            <a:r>
              <a:rPr lang="en-US" b="1" dirty="0" smtClean="0">
                <a:solidFill>
                  <a:srgbClr val="002060"/>
                </a:solidFill>
              </a:rPr>
              <a:t>Learned:</a:t>
            </a:r>
            <a:endParaRPr lang="en-US" b="1" dirty="0">
              <a:solidFill>
                <a:srgbClr val="002060"/>
              </a:solidFill>
            </a:endParaRPr>
          </a:p>
          <a:p>
            <a:pPr marL="800100" lvl="1" indent="-342900">
              <a:buFont typeface="Arial"/>
              <a:buChar char="•"/>
            </a:pPr>
            <a:r>
              <a:rPr lang="en-US" dirty="0"/>
              <a:t>Comparison needs better terminology services</a:t>
            </a:r>
            <a:br>
              <a:rPr lang="en-US" dirty="0"/>
            </a:br>
            <a:endParaRPr lang="en-US" dirty="0"/>
          </a:p>
          <a:p>
            <a:pPr marL="800100" lvl="1" indent="-342900">
              <a:buFont typeface="Arial"/>
              <a:buChar char="•"/>
            </a:pPr>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9</a:t>
            </a:fld>
            <a:endParaRPr lang="en-US" dirty="0"/>
          </a:p>
        </p:txBody>
      </p:sp>
      <p:sp>
        <p:nvSpPr>
          <p:cNvPr id="4" name="Title 3"/>
          <p:cNvSpPr>
            <a:spLocks noGrp="1"/>
          </p:cNvSpPr>
          <p:nvPr>
            <p:ph type="title"/>
          </p:nvPr>
        </p:nvSpPr>
        <p:spPr/>
        <p:txBody>
          <a:bodyPr/>
          <a:lstStyle/>
          <a:p>
            <a:r>
              <a:rPr lang="en-US" dirty="0"/>
              <a:t>Benefits &amp; Lessons Learned</a:t>
            </a:r>
          </a:p>
        </p:txBody>
      </p:sp>
    </p:spTree>
    <p:extLst>
      <p:ext uri="{BB962C8B-B14F-4D97-AF65-F5344CB8AC3E}">
        <p14:creationId xmlns:p14="http://schemas.microsoft.com/office/powerpoint/2010/main" val="1773865632"/>
      </p:ext>
    </p:extLst>
  </p:cSld>
  <p:clrMapOvr>
    <a:masterClrMapping/>
  </p:clrMapOvr>
</p:sld>
</file>

<file path=ppt/theme/theme1.xml><?xml version="1.0" encoding="utf-8"?>
<a:theme xmlns:a="http://schemas.openxmlformats.org/drawingml/2006/main" name="FHA2016_PPTtheme_4.3-BLUEwoONC">
  <a:themeElements>
    <a:clrScheme name="FHA Blue">
      <a:dk1>
        <a:srgbClr val="1D427C"/>
      </a:dk1>
      <a:lt1>
        <a:sysClr val="window" lastClr="FFFFFF"/>
      </a:lt1>
      <a:dk2>
        <a:srgbClr val="B8B6B8"/>
      </a:dk2>
      <a:lt2>
        <a:srgbClr val="EEECE1"/>
      </a:lt2>
      <a:accent1>
        <a:srgbClr val="1D427C"/>
      </a:accent1>
      <a:accent2>
        <a:srgbClr val="D21242"/>
      </a:accent2>
      <a:accent3>
        <a:srgbClr val="D2E4F0"/>
      </a:accent3>
      <a:accent4>
        <a:srgbClr val="FFDE17"/>
      </a:accent4>
      <a:accent5>
        <a:srgbClr val="00A14B"/>
      </a:accent5>
      <a:accent6>
        <a:srgbClr val="FF8000"/>
      </a:accent6>
      <a:hlink>
        <a:srgbClr val="D21242"/>
      </a:hlink>
      <a:folHlink>
        <a:srgbClr val="A70000"/>
      </a:folHlink>
    </a:clrScheme>
    <a:fontScheme name="FHA">
      <a:majorFont>
        <a:latin typeface="Times New Roman"/>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FHA2016_PPTtheme_4.3-BLUEwoONC.thmx</Template>
  <TotalTime>22870</TotalTime>
  <Words>2872</Words>
  <Application>Microsoft Macintosh PowerPoint</Application>
  <PresentationFormat>On-screen Show (4:3)</PresentationFormat>
  <Paragraphs>386</Paragraphs>
  <Slides>33</Slides>
  <Notes>13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FHA2016_PPTtheme_4.3-BLUEwoONC</vt:lpstr>
      <vt:lpstr>PowerPoint Presentation</vt:lpstr>
      <vt:lpstr>Executive Summary</vt:lpstr>
      <vt:lpstr>FHIM/FHIR MDA Proof of Concept</vt:lpstr>
      <vt:lpstr>Proof of Concept Scope</vt:lpstr>
      <vt:lpstr>MDA Proof of Concept Deliverables</vt:lpstr>
      <vt:lpstr>The Repeatable Process Framework </vt:lpstr>
      <vt:lpstr>FHIM to FHIR via MDMI Framework</vt:lpstr>
      <vt:lpstr>Traceability and Gap Report Depiction</vt:lpstr>
      <vt:lpstr>Benefits &amp; Lessons Learned</vt:lpstr>
      <vt:lpstr>Proof of Concept Summary: Importance of Operationalizing the FHIM</vt:lpstr>
      <vt:lpstr>Recommendations</vt:lpstr>
      <vt:lpstr>Questions?</vt:lpstr>
      <vt:lpstr>BACKUP  SLIDES</vt:lpstr>
      <vt:lpstr>FHIM Model Driven Architecture  proof of Concept Use Case Allergy Intolerance Background</vt:lpstr>
      <vt:lpstr>FHIM Allergy Domain Model</vt:lpstr>
      <vt:lpstr>Model Driven Architecture (MDA)</vt:lpstr>
      <vt:lpstr>MDHT: UML Model for FHIR Standard</vt:lpstr>
      <vt:lpstr>Import FHIR Specification to UML</vt:lpstr>
      <vt:lpstr>UML for DAF Allergy Intolerance</vt:lpstr>
      <vt:lpstr>UML for DAF Allergy Intolerance</vt:lpstr>
      <vt:lpstr>MDMI - Traceability and Gap Analysis</vt:lpstr>
      <vt:lpstr>Traceability and Gap Report </vt:lpstr>
      <vt:lpstr>Traceability and Gap Report</vt:lpstr>
      <vt:lpstr>Metadata for MDMI Business Elements</vt:lpstr>
      <vt:lpstr>Generating FHIR Profiles</vt:lpstr>
      <vt:lpstr>FHIR Profile: What’s Needed</vt:lpstr>
      <vt:lpstr>IPO Allergy Intolerance Profile</vt:lpstr>
      <vt:lpstr>IPO Allergy Intolerance Profile</vt:lpstr>
      <vt:lpstr>Generated FHIR Profile</vt:lpstr>
      <vt:lpstr>Applications USED in the process</vt:lpstr>
      <vt:lpstr>MDHT: UML Model for FHIR</vt:lpstr>
      <vt:lpstr>MDHT – MDMI RI annotation </vt:lpstr>
      <vt:lpstr>MDHT – MDMI Model to Model Transformation</vt:lpstr>
    </vt:vector>
  </TitlesOfParts>
  <Company>Royal Leo Studio,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Slides for Your Use in Everything</dc:title>
  <dc:creator>Christina</dc:creator>
  <cp:lastModifiedBy>Sean Muir</cp:lastModifiedBy>
  <cp:revision>319</cp:revision>
  <dcterms:created xsi:type="dcterms:W3CDTF">2016-02-03T19:18:36Z</dcterms:created>
  <dcterms:modified xsi:type="dcterms:W3CDTF">2016-06-29T15:49:54Z</dcterms:modified>
</cp:coreProperties>
</file>