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8" r:id="rId5"/>
  </p:sldMasterIdLst>
  <p:notesMasterIdLst>
    <p:notesMasterId r:id="rId14"/>
  </p:notesMasterIdLst>
  <p:handoutMasterIdLst>
    <p:handoutMasterId r:id="rId15"/>
  </p:handoutMasterIdLst>
  <p:sldIdLst>
    <p:sldId id="503" r:id="rId6"/>
    <p:sldId id="504" r:id="rId7"/>
    <p:sldId id="505" r:id="rId8"/>
    <p:sldId id="506" r:id="rId9"/>
    <p:sldId id="508" r:id="rId10"/>
    <p:sldId id="507" r:id="rId11"/>
    <p:sldId id="509" r:id="rId12"/>
    <p:sldId id="510" r:id="rId13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Veterans Affairs" initials="RJB" lastIdx="5" clrIdx="0"/>
  <p:cmAuthor id="1" name="Bob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3F0FF"/>
    <a:srgbClr val="F1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0" autoAdjust="0"/>
    <p:restoredTop sz="97096" autoAdjust="0"/>
  </p:normalViewPr>
  <p:slideViewPr>
    <p:cSldViewPr snapToGrid="0">
      <p:cViewPr varScale="1">
        <p:scale>
          <a:sx n="108" d="100"/>
          <a:sy n="108" d="100"/>
        </p:scale>
        <p:origin x="19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016"/>
    </p:cViewPr>
  </p:sorterViewPr>
  <p:notesViewPr>
    <p:cSldViewPr snapToGrid="0">
      <p:cViewPr varScale="1">
        <p:scale>
          <a:sx n="60" d="100"/>
          <a:sy n="60" d="100"/>
        </p:scale>
        <p:origin x="2611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942" y="2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E7D0B101-79AE-4AF1-B616-B4F6648BB76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9184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942" y="8899184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9926E208-CC13-4544-B445-F4EDDD017D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0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8" y="0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r">
              <a:defRPr sz="1200"/>
            </a:lvl1pPr>
          </a:lstStyle>
          <a:p>
            <a:fld id="{B9B1E246-3E84-47E8-A1D6-4A6B966BF7D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01675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8" tIns="46639" rIns="93278" bIns="4663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9" y="4450480"/>
            <a:ext cx="5661660" cy="4216242"/>
          </a:xfrm>
          <a:prstGeom prst="rect">
            <a:avLst/>
          </a:prstGeom>
        </p:spPr>
        <p:txBody>
          <a:bodyPr vert="horz" lIns="93278" tIns="46639" rIns="93278" bIns="466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99328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8" y="8899328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r">
              <a:defRPr sz="1200"/>
            </a:lvl1pPr>
          </a:lstStyle>
          <a:p>
            <a:fld id="{1E94DB70-7C96-4C2E-A26A-63D208267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9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32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86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ederal Health Architecture&#10;Office of the National Coordinator for Health IT&#10;Linking Healthcare Communitie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2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1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ederal Health Architecture&#10;Office of the National Coordinator for Health IT&#10;Linking Healthcare Communitie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bg1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0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752600"/>
            <a:ext cx="3733800" cy="41148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752600"/>
            <a:ext cx="3733800" cy="41148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2C3D8-59DD-40FB-B2C3-1FAD7420B603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4960-AA8C-4730-9D4B-441E14E20C9D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>
              <a:defRPr/>
            </a:pPr>
            <a:fld id="{01D76731-97EB-41F5-8317-A3CD64DB81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133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3" y="2483762"/>
            <a:ext cx="7074367" cy="76627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" y="3703658"/>
            <a:ext cx="9144001" cy="950649"/>
            <a:chOff x="-1" y="3901471"/>
            <a:chExt cx="9144001" cy="1102756"/>
          </a:xfrm>
        </p:grpSpPr>
        <p:sp>
          <p:nvSpPr>
            <p:cNvPr id="13" name="Rectangle 12"/>
            <p:cNvSpPr/>
            <p:nvPr/>
          </p:nvSpPr>
          <p:spPr>
            <a:xfrm>
              <a:off x="-1" y="4241074"/>
              <a:ext cx="9144001" cy="763153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alpha val="11000"/>
                  </a:schemeClr>
                </a:gs>
                <a:gs pos="64000">
                  <a:schemeClr val="accent5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" y="3901471"/>
              <a:ext cx="9144001" cy="72396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45000"/>
                  </a:schemeClr>
                </a:gs>
                <a:gs pos="50000">
                  <a:schemeClr val="accent3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3" y="1006259"/>
            <a:ext cx="7074367" cy="1470025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23921" y="4776320"/>
            <a:ext cx="3911600" cy="3714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23921" y="5155681"/>
            <a:ext cx="3911600" cy="322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1" y="5269992"/>
            <a:ext cx="2857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6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1381" y="6385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53CB82C-E3DB-6C45-A3F8-1C34E5E14D5B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15" y="6214526"/>
            <a:ext cx="142875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3" y="2239518"/>
            <a:ext cx="6771145" cy="28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0713" y="6211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6AD7417-4430-46D0-8CA9-7A19567896D9}" type="slidenum">
              <a:rPr lang="en-US" altLang="en-US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  <p:pic>
        <p:nvPicPr>
          <p:cNvPr id="1029" name="Picture 7" descr="Federal Health Architecture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079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spc="100">
          <a:solidFill>
            <a:schemeClr val="tx2"/>
          </a:solidFill>
          <a:latin typeface="Georgia"/>
          <a:ea typeface="MS PGothic" pitchFamily="34" charset="-128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10A25"/>
        </a:buClr>
        <a:buChar char="•"/>
        <a:defRPr sz="2800">
          <a:solidFill>
            <a:schemeClr val="tx2"/>
          </a:solidFill>
          <a:latin typeface="Georgia"/>
          <a:ea typeface="MS PGothic" pitchFamily="34" charset="-128"/>
          <a:cs typeface="Georgi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2"/>
          </a:solidFill>
          <a:latin typeface="Georgia"/>
          <a:ea typeface="MS PGothic" pitchFamily="34" charset="-128"/>
          <a:cs typeface="Georgi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2"/>
          </a:solidFill>
          <a:latin typeface="Georgia"/>
          <a:ea typeface="MS PGothic" pitchFamily="34" charset="-128"/>
          <a:cs typeface="Georgi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2"/>
          </a:solidFill>
          <a:latin typeface="Georgia"/>
          <a:ea typeface="MS PGothic" pitchFamily="34" charset="-128"/>
          <a:cs typeface="Georgi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2"/>
          </a:solidFill>
          <a:latin typeface="Georgia"/>
          <a:ea typeface="MS PGothic" pitchFamily="34" charset="-128"/>
          <a:cs typeface="Georgi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" y="2"/>
            <a:ext cx="9143999" cy="32702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3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525" y="512766"/>
            <a:ext cx="808886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741" y="1670200"/>
            <a:ext cx="80816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65095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9855E3-DABF-3C40-9131-5142DFFA07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532" y="2812830"/>
            <a:ext cx="7704826" cy="827899"/>
          </a:xfrm>
        </p:spPr>
        <p:txBody>
          <a:bodyPr/>
          <a:lstStyle/>
          <a:p>
            <a:r>
              <a:rPr lang="en-US" dirty="0" smtClean="0"/>
              <a:t>A High-Level Overview of the Federal Health Information Model (FHIM)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Galen Mulrooney (J P Systems), Lead Modeler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FHIM? – Viewpoint 1 (of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95400"/>
            <a:ext cx="7620000" cy="4945602"/>
          </a:xfrm>
        </p:spPr>
        <p:txBody>
          <a:bodyPr/>
          <a:lstStyle/>
          <a:p>
            <a:r>
              <a:rPr lang="en-US" dirty="0"/>
              <a:t>A model of the “business” (or clinical) concepts involved in the provision and administration of healthcare, independent of how those concepts are </a:t>
            </a:r>
            <a:r>
              <a:rPr lang="en-US" dirty="0" smtClean="0"/>
              <a:t>implemented</a:t>
            </a:r>
          </a:p>
          <a:p>
            <a:pPr lvl="1"/>
            <a:r>
              <a:rPr lang="en-US" sz="2400" dirty="0"/>
              <a:t>Can be thought of as a visual data </a:t>
            </a:r>
            <a:r>
              <a:rPr lang="en-US" sz="2400" dirty="0" smtClean="0"/>
              <a:t>dictionary</a:t>
            </a:r>
            <a:endParaRPr lang="en-US" dirty="0"/>
          </a:p>
          <a:p>
            <a:r>
              <a:rPr lang="en-US" dirty="0" smtClean="0"/>
              <a:t>A model of health data needed by federal agencies for agency (i.e., “enterprise”) operations </a:t>
            </a:r>
            <a:r>
              <a:rPr lang="en-US" dirty="0"/>
              <a:t>and for </a:t>
            </a:r>
            <a:r>
              <a:rPr lang="en-US" dirty="0" smtClean="0"/>
              <a:t>interoperability</a:t>
            </a:r>
          </a:p>
          <a:p>
            <a:pPr lvl="1"/>
            <a:r>
              <a:rPr lang="en-US" sz="2400" dirty="0" smtClean="0"/>
              <a:t>It is the </a:t>
            </a:r>
            <a:r>
              <a:rPr lang="en-US" sz="2400" dirty="0"/>
              <a:t>Data Reference </a:t>
            </a:r>
            <a:r>
              <a:rPr lang="en-US" sz="2400" dirty="0" smtClean="0"/>
              <a:t>Model (DRM) for the Federal Enterprise Architecture (FEA) Health Segment, thus the basis of each agency’s DRM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FHIM? – </a:t>
            </a:r>
            <a:r>
              <a:rPr lang="en-US" dirty="0" smtClean="0"/>
              <a:t>Viewpoint 2 (of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1402672"/>
            <a:ext cx="8300620" cy="4464728"/>
          </a:xfrm>
        </p:spPr>
        <p:txBody>
          <a:bodyPr/>
          <a:lstStyle/>
          <a:p>
            <a:r>
              <a:rPr lang="en-US" dirty="0" smtClean="0"/>
              <a:t>A model of the superset of the standards that each agency (and private practice in the US) must implement</a:t>
            </a:r>
            <a:endParaRPr lang="en-US" sz="2400" dirty="0" smtClean="0"/>
          </a:p>
          <a:p>
            <a:pPr lvl="1"/>
            <a:r>
              <a:rPr lang="en-US" sz="2400" dirty="0" smtClean="0"/>
              <a:t>These standards have overlaps and gaps (even from the same standards body) – FHIM provides a holistic view</a:t>
            </a:r>
          </a:p>
          <a:p>
            <a:pPr lvl="1"/>
            <a:r>
              <a:rPr lang="en-US" sz="2400" dirty="0" smtClean="0"/>
              <a:t>Most standards are defined in terms of the technology in which they’re implemented, making it difficult (and expensive) to reuse code – FHIM can generate the code </a:t>
            </a:r>
          </a:p>
          <a:p>
            <a:pPr lvl="1"/>
            <a:r>
              <a:rPr lang="en-US" sz="2400" dirty="0" smtClean="0"/>
              <a:t>Most standards leave critical terminology decisions up to the implementer, making </a:t>
            </a:r>
            <a:r>
              <a:rPr lang="en-US" sz="2400" u="sng" dirty="0" smtClean="0"/>
              <a:t>interoperability impossible </a:t>
            </a:r>
            <a:r>
              <a:rPr lang="en-US" sz="2400" dirty="0" smtClean="0"/>
              <a:t>without additional agreements – FHIM defines the value-sets to be used, utilizing national terminology standards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</a:t>
            </a:r>
            <a:r>
              <a:rPr lang="en-US" dirty="0"/>
              <a:t>FHIM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1402671"/>
            <a:ext cx="8300620" cy="4864963"/>
          </a:xfrm>
        </p:spPr>
        <p:txBody>
          <a:bodyPr/>
          <a:lstStyle/>
          <a:p>
            <a:r>
              <a:rPr lang="en-US" sz="2400" dirty="0" smtClean="0"/>
              <a:t>The FHIM provides a conceptual context for all system data and interactions (e.g., database, user interface, enterprise reporting, medical research, interoperability design, etc.)</a:t>
            </a:r>
          </a:p>
          <a:p>
            <a:r>
              <a:rPr lang="en-US" sz="2400" dirty="0" smtClean="0"/>
              <a:t>The FHIM can be used to </a:t>
            </a:r>
            <a:r>
              <a:rPr lang="en-US" sz="2400" i="1" u="sng" dirty="0" smtClean="0"/>
              <a:t>generate</a:t>
            </a:r>
            <a:r>
              <a:rPr lang="en-US" sz="2400" dirty="0" smtClean="0"/>
              <a:t> software compliant to different standards, saving money and improving accuracy</a:t>
            </a:r>
          </a:p>
          <a:p>
            <a:r>
              <a:rPr lang="en-US" sz="2400" dirty="0" smtClean="0"/>
              <a:t>The FHIM </a:t>
            </a:r>
            <a:r>
              <a:rPr lang="en-US" sz="2400" dirty="0"/>
              <a:t>can be used to</a:t>
            </a:r>
            <a:r>
              <a:rPr lang="en-US" sz="2400" dirty="0" smtClean="0"/>
              <a:t> </a:t>
            </a:r>
            <a:r>
              <a:rPr lang="en-US" sz="2400" i="1" u="sng" dirty="0" smtClean="0"/>
              <a:t>generate</a:t>
            </a:r>
            <a:r>
              <a:rPr lang="en-US" sz="2400" dirty="0" smtClean="0"/>
              <a:t> implementation guides which can be balloted by the appropriate standards body to promote new interoperability standards</a:t>
            </a:r>
          </a:p>
          <a:p>
            <a:r>
              <a:rPr lang="en-US" sz="2400" dirty="0" smtClean="0"/>
              <a:t>The FHIM </a:t>
            </a:r>
            <a:r>
              <a:rPr lang="en-US" sz="2400" dirty="0"/>
              <a:t>can be used to</a:t>
            </a:r>
            <a:r>
              <a:rPr lang="en-US" sz="2400" dirty="0" smtClean="0"/>
              <a:t> </a:t>
            </a:r>
            <a:r>
              <a:rPr lang="en-US" sz="2400" i="1" u="sng" dirty="0" smtClean="0"/>
              <a:t>generate</a:t>
            </a:r>
            <a:r>
              <a:rPr lang="en-US" sz="2400" dirty="0" smtClean="0"/>
              <a:t> code that tests conformance to the FHIM-generated interoperability standard</a:t>
            </a:r>
          </a:p>
          <a:p>
            <a:pPr lvl="1"/>
            <a:r>
              <a:rPr lang="en-US" sz="2400" dirty="0" smtClean="0"/>
              <a:t>ONC and NIST uses code generated by MDHT to test C-32 and C-CDA conformance claims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1402671"/>
            <a:ext cx="8300620" cy="4864963"/>
          </a:xfrm>
        </p:spPr>
        <p:txBody>
          <a:bodyPr/>
          <a:lstStyle/>
          <a:p>
            <a:r>
              <a:rPr lang="en-US" sz="2400" dirty="0" smtClean="0"/>
              <a:t>The FHIM could be used to generate FHIR Profiles for the US Realm, as well as for common agency needs (e.g., Military Rank and Grade, Indian Tribe, etc.)</a:t>
            </a:r>
          </a:p>
          <a:p>
            <a:r>
              <a:rPr lang="en-US" sz="2400" dirty="0" smtClean="0"/>
              <a:t>The FHIM provides context that is missing in many standards, so it can be used to tie the granular pieces defined by FHIR, CIMI, even v2, together into coherent interactions</a:t>
            </a:r>
          </a:p>
          <a:p>
            <a:r>
              <a:rPr lang="en-US" sz="2400" dirty="0" smtClean="0"/>
              <a:t>The FHIM can be used by CIMI to define CIMI “Reference Archetypes”, which form the basis of all CIMI “Detailed Clinical Models”</a:t>
            </a:r>
          </a:p>
          <a:p>
            <a:r>
              <a:rPr lang="en-US" sz="2400" dirty="0" smtClean="0"/>
              <a:t>The FHIM can be used to </a:t>
            </a:r>
            <a:r>
              <a:rPr lang="en-US" sz="2400" smtClean="0"/>
              <a:t>define standard structures </a:t>
            </a:r>
            <a:r>
              <a:rPr lang="en-US" sz="2400" dirty="0" smtClean="0"/>
              <a:t>used by Clinical Decision Support systems 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2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2707689"/>
            <a:ext cx="8300620" cy="3559945"/>
          </a:xfrm>
        </p:spPr>
        <p:txBody>
          <a:bodyPr/>
          <a:lstStyle/>
          <a:p>
            <a:r>
              <a:rPr lang="en-US" sz="2400" dirty="0" smtClean="0"/>
              <a:t>Walk-through of the FHIM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2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96200" cy="914400"/>
          </a:xfrm>
        </p:spPr>
        <p:txBody>
          <a:bodyPr/>
          <a:lstStyle/>
          <a:p>
            <a:r>
              <a:rPr lang="en-US" altLang="en-US" sz="2800" smtClean="0"/>
              <a:t>MDA Transforms to Other Models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191000" y="1066800"/>
            <a:ext cx="914400" cy="685800"/>
            <a:chOff x="816" y="960"/>
            <a:chExt cx="576" cy="432"/>
          </a:xfrm>
        </p:grpSpPr>
        <p:sp>
          <p:nvSpPr>
            <p:cNvPr id="11298" name="Oval 4"/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9" name="Oval 5"/>
            <p:cNvSpPr>
              <a:spLocks noChangeArrowheads="1"/>
            </p:cNvSpPr>
            <p:nvPr/>
          </p:nvSpPr>
          <p:spPr bwMode="auto">
            <a:xfrm>
              <a:off x="105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00" name="Oval 6"/>
            <p:cNvSpPr>
              <a:spLocks noChangeArrowheads="1"/>
            </p:cNvSpPr>
            <p:nvPr/>
          </p:nvSpPr>
          <p:spPr bwMode="auto">
            <a:xfrm>
              <a:off x="96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01" name="Oval 7"/>
            <p:cNvSpPr>
              <a:spLocks noChangeArrowheads="1"/>
            </p:cNvSpPr>
            <p:nvPr/>
          </p:nvSpPr>
          <p:spPr bwMode="auto">
            <a:xfrm>
              <a:off x="120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914400" y="2819400"/>
            <a:ext cx="914400" cy="685800"/>
            <a:chOff x="816" y="960"/>
            <a:chExt cx="576" cy="432"/>
          </a:xfrm>
        </p:grpSpPr>
        <p:sp>
          <p:nvSpPr>
            <p:cNvPr id="11294" name="Oval 9"/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5" name="Oval 10"/>
            <p:cNvSpPr>
              <a:spLocks noChangeArrowheads="1"/>
            </p:cNvSpPr>
            <p:nvPr/>
          </p:nvSpPr>
          <p:spPr bwMode="auto">
            <a:xfrm>
              <a:off x="105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6" name="Oval 11"/>
            <p:cNvSpPr>
              <a:spLocks noChangeArrowheads="1"/>
            </p:cNvSpPr>
            <p:nvPr/>
          </p:nvSpPr>
          <p:spPr bwMode="auto">
            <a:xfrm>
              <a:off x="96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7" name="Oval 12"/>
            <p:cNvSpPr>
              <a:spLocks noChangeArrowheads="1"/>
            </p:cNvSpPr>
            <p:nvPr/>
          </p:nvSpPr>
          <p:spPr bwMode="auto">
            <a:xfrm>
              <a:off x="120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4114800" y="2819400"/>
            <a:ext cx="914400" cy="685800"/>
            <a:chOff x="816" y="960"/>
            <a:chExt cx="576" cy="432"/>
          </a:xfrm>
        </p:grpSpPr>
        <p:sp>
          <p:nvSpPr>
            <p:cNvPr id="11290" name="Oval 14"/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1" name="Oval 15"/>
            <p:cNvSpPr>
              <a:spLocks noChangeArrowheads="1"/>
            </p:cNvSpPr>
            <p:nvPr/>
          </p:nvSpPr>
          <p:spPr bwMode="auto">
            <a:xfrm>
              <a:off x="105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2" name="Oval 16"/>
            <p:cNvSpPr>
              <a:spLocks noChangeArrowheads="1"/>
            </p:cNvSpPr>
            <p:nvPr/>
          </p:nvSpPr>
          <p:spPr bwMode="auto">
            <a:xfrm>
              <a:off x="96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3" name="Oval 17"/>
            <p:cNvSpPr>
              <a:spLocks noChangeArrowheads="1"/>
            </p:cNvSpPr>
            <p:nvPr/>
          </p:nvSpPr>
          <p:spPr bwMode="auto">
            <a:xfrm>
              <a:off x="120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70" name="Group 18"/>
          <p:cNvGrpSpPr>
            <a:grpSpLocks/>
          </p:cNvGrpSpPr>
          <p:nvPr/>
        </p:nvGrpSpPr>
        <p:grpSpPr bwMode="auto">
          <a:xfrm>
            <a:off x="7543800" y="2819400"/>
            <a:ext cx="914400" cy="685800"/>
            <a:chOff x="816" y="960"/>
            <a:chExt cx="576" cy="432"/>
          </a:xfrm>
        </p:grpSpPr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Oval 20"/>
            <p:cNvSpPr>
              <a:spLocks noChangeArrowheads="1"/>
            </p:cNvSpPr>
            <p:nvPr/>
          </p:nvSpPr>
          <p:spPr bwMode="auto">
            <a:xfrm>
              <a:off x="1056" y="96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8" name="Oval 21"/>
            <p:cNvSpPr>
              <a:spLocks noChangeArrowheads="1"/>
            </p:cNvSpPr>
            <p:nvPr/>
          </p:nvSpPr>
          <p:spPr bwMode="auto">
            <a:xfrm>
              <a:off x="96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9" name="Oval 22"/>
            <p:cNvSpPr>
              <a:spLocks noChangeArrowheads="1"/>
            </p:cNvSpPr>
            <p:nvPr/>
          </p:nvSpPr>
          <p:spPr bwMode="auto">
            <a:xfrm>
              <a:off x="1200" y="1200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271" name="AutoShape 23"/>
          <p:cNvSpPr>
            <a:spLocks noChangeArrowheads="1"/>
          </p:cNvSpPr>
          <p:nvPr/>
        </p:nvSpPr>
        <p:spPr bwMode="auto">
          <a:xfrm>
            <a:off x="7239000" y="4876800"/>
            <a:ext cx="1371600" cy="914400"/>
          </a:xfrm>
          <a:prstGeom prst="flowChartPunchedTap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Payload</a:t>
            </a:r>
          </a:p>
        </p:txBody>
      </p:sp>
      <p:sp>
        <p:nvSpPr>
          <p:cNvPr id="11272" name="Rectangle 24"/>
          <p:cNvSpPr>
            <a:spLocks noChangeArrowheads="1"/>
          </p:cNvSpPr>
          <p:nvPr/>
        </p:nvSpPr>
        <p:spPr bwMode="auto">
          <a:xfrm>
            <a:off x="3657600" y="4800600"/>
            <a:ext cx="16764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Java Application</a:t>
            </a:r>
          </a:p>
        </p:txBody>
      </p:sp>
      <p:sp>
        <p:nvSpPr>
          <p:cNvPr id="11273" name="AutoShape 25"/>
          <p:cNvSpPr>
            <a:spLocks noChangeArrowheads="1"/>
          </p:cNvSpPr>
          <p:nvPr/>
        </p:nvSpPr>
        <p:spPr bwMode="auto">
          <a:xfrm>
            <a:off x="762000" y="4800600"/>
            <a:ext cx="10668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Database</a:t>
            </a:r>
          </a:p>
        </p:txBody>
      </p:sp>
      <p:cxnSp>
        <p:nvCxnSpPr>
          <p:cNvPr id="11274" name="AutoShape 26"/>
          <p:cNvCxnSpPr>
            <a:cxnSpLocks noChangeShapeType="1"/>
            <a:stCxn id="11300" idx="4"/>
            <a:endCxn id="11295" idx="7"/>
          </p:cNvCxnSpPr>
          <p:nvPr/>
        </p:nvCxnSpPr>
        <p:spPr bwMode="auto">
          <a:xfrm flipH="1">
            <a:off x="1555750" y="1752600"/>
            <a:ext cx="3016250" cy="1111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27"/>
          <p:cNvCxnSpPr>
            <a:cxnSpLocks noChangeShapeType="1"/>
            <a:stCxn id="11300" idx="5"/>
            <a:endCxn id="11291" idx="0"/>
          </p:cNvCxnSpPr>
          <p:nvPr/>
        </p:nvCxnSpPr>
        <p:spPr bwMode="auto">
          <a:xfrm flipH="1">
            <a:off x="4648200" y="1708150"/>
            <a:ext cx="31750" cy="1111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28"/>
          <p:cNvCxnSpPr>
            <a:cxnSpLocks noChangeShapeType="1"/>
            <a:stCxn id="11301" idx="4"/>
            <a:endCxn id="11286" idx="1"/>
          </p:cNvCxnSpPr>
          <p:nvPr/>
        </p:nvCxnSpPr>
        <p:spPr bwMode="auto">
          <a:xfrm>
            <a:off x="4953000" y="1752600"/>
            <a:ext cx="2635250" cy="1111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29"/>
          <p:cNvCxnSpPr>
            <a:cxnSpLocks noChangeShapeType="1"/>
            <a:stCxn id="11296" idx="4"/>
            <a:endCxn id="11273" idx="1"/>
          </p:cNvCxnSpPr>
          <p:nvPr/>
        </p:nvCxnSpPr>
        <p:spPr bwMode="auto">
          <a:xfrm>
            <a:off x="1295400" y="3505200"/>
            <a:ext cx="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30"/>
          <p:cNvCxnSpPr>
            <a:cxnSpLocks noChangeShapeType="1"/>
            <a:stCxn id="11292" idx="4"/>
            <a:endCxn id="11272" idx="0"/>
          </p:cNvCxnSpPr>
          <p:nvPr/>
        </p:nvCxnSpPr>
        <p:spPr bwMode="auto">
          <a:xfrm>
            <a:off x="4495800" y="3505200"/>
            <a:ext cx="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31"/>
          <p:cNvCxnSpPr>
            <a:cxnSpLocks noChangeShapeType="1"/>
            <a:stCxn id="11288" idx="4"/>
            <a:endCxn id="11271" idx="0"/>
          </p:cNvCxnSpPr>
          <p:nvPr/>
        </p:nvCxnSpPr>
        <p:spPr bwMode="auto">
          <a:xfrm>
            <a:off x="7924800" y="3505200"/>
            <a:ext cx="0" cy="146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Text Box 32"/>
          <p:cNvSpPr txBox="1">
            <a:spLocks noChangeArrowheads="1"/>
          </p:cNvSpPr>
          <p:nvPr/>
        </p:nvSpPr>
        <p:spPr bwMode="auto">
          <a:xfrm>
            <a:off x="4953000" y="1066800"/>
            <a:ext cx="3074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Conceptual Model (CIM)</a:t>
            </a:r>
          </a:p>
        </p:txBody>
      </p:sp>
      <p:sp>
        <p:nvSpPr>
          <p:cNvPr id="11281" name="Text Box 33"/>
          <p:cNvSpPr txBox="1">
            <a:spLocks noChangeArrowheads="1"/>
          </p:cNvSpPr>
          <p:nvPr/>
        </p:nvSpPr>
        <p:spPr bwMode="auto">
          <a:xfrm>
            <a:off x="1874838" y="3016250"/>
            <a:ext cx="193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Database PSM</a:t>
            </a:r>
          </a:p>
        </p:txBody>
      </p:sp>
      <p:sp>
        <p:nvSpPr>
          <p:cNvPr id="11282" name="Text Box 34"/>
          <p:cNvSpPr txBox="1">
            <a:spLocks noChangeArrowheads="1"/>
          </p:cNvSpPr>
          <p:nvPr/>
        </p:nvSpPr>
        <p:spPr bwMode="auto">
          <a:xfrm>
            <a:off x="5010150" y="3016250"/>
            <a:ext cx="222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Java Object PSM</a:t>
            </a:r>
          </a:p>
        </p:txBody>
      </p:sp>
      <p:sp>
        <p:nvSpPr>
          <p:cNvPr id="11283" name="Text Box 35"/>
          <p:cNvSpPr txBox="1">
            <a:spLocks noChangeArrowheads="1"/>
          </p:cNvSpPr>
          <p:nvPr/>
        </p:nvSpPr>
        <p:spPr bwMode="auto">
          <a:xfrm>
            <a:off x="7212013" y="2406650"/>
            <a:ext cx="1779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Payload PSM</a:t>
            </a:r>
          </a:p>
        </p:txBody>
      </p:sp>
      <p:sp>
        <p:nvSpPr>
          <p:cNvPr id="11284" name="Text Box 36"/>
          <p:cNvSpPr txBox="1">
            <a:spLocks noChangeArrowheads="1"/>
          </p:cNvSpPr>
          <p:nvPr/>
        </p:nvSpPr>
        <p:spPr bwMode="auto">
          <a:xfrm>
            <a:off x="0" y="1905000"/>
            <a:ext cx="91440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Model to Model Transformations</a:t>
            </a:r>
          </a:p>
        </p:txBody>
      </p:sp>
      <p:sp>
        <p:nvSpPr>
          <p:cNvPr id="11285" name="Text Box 37"/>
          <p:cNvSpPr txBox="1">
            <a:spLocks noChangeArrowheads="1"/>
          </p:cNvSpPr>
          <p:nvPr/>
        </p:nvSpPr>
        <p:spPr bwMode="auto">
          <a:xfrm>
            <a:off x="0" y="3930650"/>
            <a:ext cx="9144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Model to Implementation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2132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CIM to PSM Example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42656" r="18654" b="15454"/>
          <a:stretch>
            <a:fillRect/>
          </a:stretch>
        </p:blipFill>
        <p:spPr bwMode="auto">
          <a:xfrm>
            <a:off x="2895600" y="990600"/>
            <a:ext cx="6248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6" t="45752" r="10934" b="16339"/>
          <a:stretch>
            <a:fillRect/>
          </a:stretch>
        </p:blipFill>
        <p:spPr bwMode="auto">
          <a:xfrm>
            <a:off x="3429000" y="3962400"/>
            <a:ext cx="5715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819400" y="2286000"/>
            <a:ext cx="5334000" cy="1219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000">
              <a:solidFill>
                <a:srgbClr val="FFFF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114800" y="5334000"/>
            <a:ext cx="28194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000">
              <a:solidFill>
                <a:srgbClr val="FFFF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2400" y="1905000"/>
            <a:ext cx="1371600" cy="21463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Note the transformation from one model that has four subclasses to distinguish the type of the allergy, to another model that has a single class which uses an allergy type to distinguish the type of allergy</a:t>
            </a:r>
          </a:p>
        </p:txBody>
      </p:sp>
      <p:cxnSp>
        <p:nvCxnSpPr>
          <p:cNvPr id="12296" name="AutoShape 8"/>
          <p:cNvCxnSpPr>
            <a:cxnSpLocks noChangeShapeType="1"/>
            <a:stCxn id="12294" idx="1"/>
            <a:endCxn id="12295" idx="2"/>
          </p:cNvCxnSpPr>
          <p:nvPr/>
        </p:nvCxnSpPr>
        <p:spPr bwMode="auto">
          <a:xfrm rot="10800000">
            <a:off x="838200" y="4051300"/>
            <a:ext cx="3257550" cy="1587500"/>
          </a:xfrm>
          <a:prstGeom prst="bentConnector2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9"/>
          <p:cNvCxnSpPr>
            <a:cxnSpLocks noChangeShapeType="1"/>
            <a:stCxn id="12293" idx="1"/>
            <a:endCxn id="12295" idx="3"/>
          </p:cNvCxnSpPr>
          <p:nvPr/>
        </p:nvCxnSpPr>
        <p:spPr bwMode="auto">
          <a:xfrm rot="10800000" flipV="1">
            <a:off x="1524000" y="2895600"/>
            <a:ext cx="1276350" cy="82550"/>
          </a:xfrm>
          <a:prstGeom prst="bentConnector3">
            <a:avLst>
              <a:gd name="adj1" fmla="val 49255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2590800" y="3810000"/>
            <a:ext cx="6019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6">
      <a:dk1>
        <a:srgbClr val="000000"/>
      </a:dk1>
      <a:lt1>
        <a:srgbClr val="FFFFFF"/>
      </a:lt1>
      <a:dk2>
        <a:srgbClr val="1D165A"/>
      </a:dk2>
      <a:lt2>
        <a:srgbClr val="808080"/>
      </a:lt2>
      <a:accent1>
        <a:srgbClr val="013F80"/>
      </a:accent1>
      <a:accent2>
        <a:srgbClr val="C10A25"/>
      </a:accent2>
      <a:accent3>
        <a:srgbClr val="E6AB20"/>
      </a:accent3>
      <a:accent4>
        <a:srgbClr val="000000"/>
      </a:accent4>
      <a:accent5>
        <a:srgbClr val="0074AC"/>
      </a:accent5>
      <a:accent6>
        <a:srgbClr val="DF6521"/>
      </a:accent6>
      <a:hlink>
        <a:srgbClr val="1D165A"/>
      </a:hlink>
      <a:folHlink>
        <a:srgbClr val="64727C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re Interchange">
  <a:themeElements>
    <a:clrScheme name="Custom 7">
      <a:dk1>
        <a:sysClr val="windowText" lastClr="000000"/>
      </a:dk1>
      <a:lt1>
        <a:sysClr val="window" lastClr="FFFFFF"/>
      </a:lt1>
      <a:dk2>
        <a:srgbClr val="5C5C5C"/>
      </a:dk2>
      <a:lt2>
        <a:srgbClr val="75A2AD"/>
      </a:lt2>
      <a:accent1>
        <a:srgbClr val="4F81BD"/>
      </a:accent1>
      <a:accent2>
        <a:srgbClr val="C0504D"/>
      </a:accent2>
      <a:accent3>
        <a:srgbClr val="95D600"/>
      </a:accent3>
      <a:accent4>
        <a:srgbClr val="8064A2"/>
      </a:accent4>
      <a:accent5>
        <a:srgbClr val="6EC4E9"/>
      </a:accent5>
      <a:accent6>
        <a:srgbClr val="307F67"/>
      </a:accent6>
      <a:hlink>
        <a:srgbClr val="368FA7"/>
      </a:hlink>
      <a:folHlink>
        <a:srgbClr val="2F7E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A9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0FDC45BD75B4B957EB20A301C9D6F" ma:contentTypeVersion="3" ma:contentTypeDescription="Create a new document." ma:contentTypeScope="" ma:versionID="71b21405944d5e75f34d08538cf66010">
  <xsd:schema xmlns:xsd="http://www.w3.org/2001/XMLSchema" xmlns:xs="http://www.w3.org/2001/XMLSchema" xmlns:p="http://schemas.microsoft.com/office/2006/metadata/properties" xmlns:ns2="http://schemas.microsoft.com/sharepoint/v4" xmlns:ns3="547d8bf1-3368-4249-8325-20b1c547ad55" targetNamespace="http://schemas.microsoft.com/office/2006/metadata/properties" ma:root="true" ma:fieldsID="8e593a2e2513750386c0bebddbd266b2" ns2:_="" ns3:_="">
    <xsd:import namespace="http://schemas.microsoft.com/sharepoint/v4"/>
    <xsd:import namespace="547d8bf1-3368-4249-8325-20b1c547ad55"/>
    <xsd:element name="properties">
      <xsd:complexType>
        <xsd:sequence>
          <xsd:element name="documentManagement">
            <xsd:complexType>
              <xsd:all>
                <xsd:element ref="ns2:IconOverlay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7d8bf1-3368-4249-8325-20b1c547ad5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CA01A5-5828-4847-B2EE-4F3EFCE89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547d8bf1-3368-4249-8325-20b1c547ad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311438-373F-4EAA-8A0F-F6793F1B9F0C}">
  <ds:schemaRefs>
    <ds:schemaRef ds:uri="http://purl.org/dc/elements/1.1/"/>
    <ds:schemaRef ds:uri="http://purl.org/dc/terms/"/>
    <ds:schemaRef ds:uri="http://schemas.microsoft.com/sharepoint/v4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547d8bf1-3368-4249-8325-20b1c547ad5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A12525-B684-4566-9B2D-40C3C7DFFC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16047</TotalTime>
  <Words>528</Words>
  <Application>Microsoft Office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Georgia</vt:lpstr>
      <vt:lpstr>Times New Roman</vt:lpstr>
      <vt:lpstr>Blank Presentation</vt:lpstr>
      <vt:lpstr>1_Care Interchange</vt:lpstr>
      <vt:lpstr>A High-Level Overview of the Federal Health Information Model (FHIM)</vt:lpstr>
      <vt:lpstr>What is the FHIM? – Viewpoint 1 (of 2)</vt:lpstr>
      <vt:lpstr>What is the FHIM? – Viewpoint 2 (of 2)</vt:lpstr>
      <vt:lpstr>Why the FHIM?</vt:lpstr>
      <vt:lpstr>Practical Implications</vt:lpstr>
      <vt:lpstr>PowerPoint Presentation</vt:lpstr>
      <vt:lpstr>MDA Transforms to Other Models</vt:lpstr>
      <vt:lpstr>CIM to PSM Example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FHA Managing Board Meeting</dc:title>
  <dc:creator>Meyer, Tracy</dc:creator>
  <cp:lastModifiedBy>Galen Mulrooney</cp:lastModifiedBy>
  <cp:revision>564</cp:revision>
  <cp:lastPrinted>2016-03-17T15:45:04Z</cp:lastPrinted>
  <dcterms:created xsi:type="dcterms:W3CDTF">2014-07-17T20:36:24Z</dcterms:created>
  <dcterms:modified xsi:type="dcterms:W3CDTF">2016-03-31T15:58:56Z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0x010100A010FDC45BD75B4B957EB20A301C9D6F</vt:lpwstr>
  </property>
</Properties>
</file>