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 id="2147483874" r:id="rId2"/>
  </p:sldMasterIdLst>
  <p:notesMasterIdLst>
    <p:notesMasterId r:id="rId12"/>
  </p:notesMasterIdLst>
  <p:handoutMasterIdLst>
    <p:handoutMasterId r:id="rId13"/>
  </p:handoutMasterIdLst>
  <p:sldIdLst>
    <p:sldId id="883" r:id="rId3"/>
    <p:sldId id="881" r:id="rId4"/>
    <p:sldId id="879" r:id="rId5"/>
    <p:sldId id="885" r:id="rId6"/>
    <p:sldId id="880" r:id="rId7"/>
    <p:sldId id="888" r:id="rId8"/>
    <p:sldId id="890" r:id="rId9"/>
    <p:sldId id="889" r:id="rId10"/>
    <p:sldId id="891" r:id="rId11"/>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okeUser" initials="E" lastIdx="8" clrIdx="0">
    <p:extLst/>
  </p:cmAuthor>
  <p:cmAuthor id="2" name="Windows User" initials="WU" lastIdx="1" clrIdx="1"/>
  <p:cmAuthor id="3" name="Charlie Cook" initials="CC" lastIdx="8" clrIdx="2"/>
  <p:cmAuthor id="4" name="Cait Ryan" initials="CR" lastIdx="3" clrIdx="3">
    <p:extLst>
      <p:ext uri="{19B8F6BF-5375-455C-9EA6-DF929625EA0E}">
        <p15:presenceInfo xmlns:p15="http://schemas.microsoft.com/office/powerpoint/2012/main" userId="Cait R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a:srgbClr val="FFD54F"/>
    <a:srgbClr val="FC8004"/>
    <a:srgbClr val="FFFFFF"/>
    <a:srgbClr val="C5F0FF"/>
    <a:srgbClr val="E7F9FF"/>
    <a:srgbClr val="FF3399"/>
    <a:srgbClr val="00B05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65" autoAdjust="0"/>
    <p:restoredTop sz="94494" autoAdjust="0"/>
  </p:normalViewPr>
  <p:slideViewPr>
    <p:cSldViewPr snapToGrid="0" snapToObjects="1">
      <p:cViewPr>
        <p:scale>
          <a:sx n="68" d="100"/>
          <a:sy n="68" d="100"/>
        </p:scale>
        <p:origin x="148" y="44"/>
      </p:cViewPr>
      <p:guideLst>
        <p:guide orient="horz" pos="2160"/>
        <p:guide pos="3840"/>
      </p:guideLst>
    </p:cSldViewPr>
  </p:slideViewPr>
  <p:outlineViewPr>
    <p:cViewPr>
      <p:scale>
        <a:sx n="33" d="100"/>
        <a:sy n="33" d="100"/>
      </p:scale>
      <p:origin x="0" y="-38368"/>
    </p:cViewPr>
  </p:outlineViewPr>
  <p:notesTextViewPr>
    <p:cViewPr>
      <p:scale>
        <a:sx n="75" d="100"/>
        <a:sy n="75" d="100"/>
      </p:scale>
      <p:origin x="0" y="0"/>
    </p:cViewPr>
  </p:notesTextViewPr>
  <p:sorterViewPr>
    <p:cViewPr>
      <p:scale>
        <a:sx n="190" d="100"/>
        <a:sy n="190" d="100"/>
      </p:scale>
      <p:origin x="0" y="23964"/>
    </p:cViewPr>
  </p:sorterViewPr>
  <p:notesViewPr>
    <p:cSldViewPr snapToGrid="0" snapToObjects="1">
      <p:cViewPr>
        <p:scale>
          <a:sx n="60" d="100"/>
          <a:sy n="60" d="100"/>
        </p:scale>
        <p:origin x="3187" y="5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05-09T08:49:00.818" idx="3">
    <p:pos x="2423" y="469"/>
    <p:text>In the next slide we talk about providers, payers, researchers etc. Should we instead say "participants" and in brackets we list who we are talking about and make the change throughout?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8-05-09T08:46:23.023" idx="2">
    <p:pos x="3560" y="1839"/>
    <p:text>Perhaps remove the subway car on this slide, build this analogy piece by piece?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8-05-09T08:40:08.933" idx="1">
    <p:pos x="5190" y="2868"/>
    <p:text>Here we say cannot easily, slide 1 says that it cannot; we need to be sure we are consistent in what we are saying</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CF8FE17A-96AF-4E44-8520-FB00FBC150E6}" type="datetimeFigureOut">
              <a:rPr lang="en-US" smtClean="0"/>
              <a:t>5/9/2018</a:t>
            </a:fld>
            <a:endParaRPr lang="en-US"/>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5DA86D34-A319-3047-9BEF-015F2499848C}" type="slidenum">
              <a:rPr lang="en-US" smtClean="0"/>
              <a:t>‹#›</a:t>
            </a:fld>
            <a:endParaRPr lang="en-US"/>
          </a:p>
        </p:txBody>
      </p:sp>
    </p:spTree>
    <p:extLst>
      <p:ext uri="{BB962C8B-B14F-4D97-AF65-F5344CB8AC3E}">
        <p14:creationId xmlns:p14="http://schemas.microsoft.com/office/powerpoint/2010/main" val="2959940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AB1F5CAB-05EA-974F-9DDE-057ABF24903B}" type="datetimeFigureOut">
              <a:rPr lang="en-US" smtClean="0"/>
              <a:t>5/9/2018</a:t>
            </a:fld>
            <a:endParaRPr lang="en-US"/>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B7438327-1EFA-8740-B14D-411C9960B5D7}" type="slidenum">
              <a:rPr lang="en-US" smtClean="0"/>
              <a:t>‹#›</a:t>
            </a:fld>
            <a:endParaRPr lang="en-US"/>
          </a:p>
        </p:txBody>
      </p:sp>
    </p:spTree>
    <p:extLst>
      <p:ext uri="{BB962C8B-B14F-4D97-AF65-F5344CB8AC3E}">
        <p14:creationId xmlns:p14="http://schemas.microsoft.com/office/powerpoint/2010/main" val="14329154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5181720" y="1753863"/>
            <a:ext cx="7010280" cy="3196465"/>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effectLst/>
            </a:endParaRPr>
          </a:p>
        </p:txBody>
      </p:sp>
      <p:sp>
        <p:nvSpPr>
          <p:cNvPr id="5" name="Footer Placeholder 4"/>
          <p:cNvSpPr>
            <a:spLocks noGrp="1"/>
          </p:cNvSpPr>
          <p:nvPr>
            <p:ph type="ftr" sz="quarter" idx="11"/>
          </p:nvPr>
        </p:nvSpPr>
        <p:spPr>
          <a:xfrm>
            <a:off x="609600" y="6356351"/>
            <a:ext cx="3860800" cy="365125"/>
          </a:xfrm>
        </p:spPr>
        <p:txBody>
          <a:bodyPr/>
          <a:lstStyle/>
          <a:p>
            <a:endParaRPr lang="en-US" dirty="0"/>
          </a:p>
        </p:txBody>
      </p:sp>
      <p:sp>
        <p:nvSpPr>
          <p:cNvPr id="2" name="Title 1"/>
          <p:cNvSpPr>
            <a:spLocks noGrp="1"/>
          </p:cNvSpPr>
          <p:nvPr>
            <p:ph type="ctrTitle"/>
          </p:nvPr>
        </p:nvSpPr>
        <p:spPr>
          <a:xfrm>
            <a:off x="5561278" y="1988742"/>
            <a:ext cx="6251165"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561278" y="3468394"/>
            <a:ext cx="6251165"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5560485" y="4279720"/>
            <a:ext cx="6252633"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53526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BE864F-3B91-45B3-A1DE-4D7490D1A26B}" type="datetime4">
              <a:rPr lang="en-US" smtClean="0"/>
              <a:t>May 9, 2018</a:t>
            </a:fld>
            <a:endParaRPr lang="en-US"/>
          </a:p>
        </p:txBody>
      </p:sp>
      <p:sp>
        <p:nvSpPr>
          <p:cNvPr id="6" name="Footer Placeholder 5"/>
          <p:cNvSpPr>
            <a:spLocks noGrp="1"/>
          </p:cNvSpPr>
          <p:nvPr>
            <p:ph type="ftr" sz="quarter" idx="11"/>
          </p:nvPr>
        </p:nvSpPr>
        <p:spPr>
          <a:xfrm>
            <a:off x="4165600" y="6356351"/>
            <a:ext cx="7416800" cy="365125"/>
          </a:xfrm>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13"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4"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Content Placeholder 2"/>
          <p:cNvSpPr>
            <a:spLocks noGrp="1"/>
          </p:cNvSpPr>
          <p:nvPr>
            <p:ph sz="half" idx="1"/>
          </p:nvPr>
        </p:nvSpPr>
        <p:spPr>
          <a:xfrm>
            <a:off x="609600" y="1475497"/>
            <a:ext cx="53848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6197600" y="1475497"/>
            <a:ext cx="53848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6088219"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606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75497"/>
            <a:ext cx="53848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F48B69-9394-45A5-B62B-87AD770EA4A6}" type="datetime4">
              <a:rPr lang="en-US" smtClean="0"/>
              <a:t>May 9, 2018</a:t>
            </a:fld>
            <a:endParaRPr lang="en-US"/>
          </a:p>
        </p:txBody>
      </p:sp>
      <p:sp>
        <p:nvSpPr>
          <p:cNvPr id="6" name="Footer Placeholder 5"/>
          <p:cNvSpPr>
            <a:spLocks noGrp="1"/>
          </p:cNvSpPr>
          <p:nvPr>
            <p:ph type="ftr" sz="quarter" idx="11"/>
          </p:nvPr>
        </p:nvSpPr>
        <p:spPr>
          <a:xfrm>
            <a:off x="4165600" y="6356351"/>
            <a:ext cx="7416800" cy="365125"/>
          </a:xfrm>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12" name="Content Placeholder 2"/>
          <p:cNvSpPr>
            <a:spLocks noGrp="1"/>
          </p:cNvSpPr>
          <p:nvPr>
            <p:ph sz="half" idx="14"/>
          </p:nvPr>
        </p:nvSpPr>
        <p:spPr>
          <a:xfrm>
            <a:off x="6197600" y="1475497"/>
            <a:ext cx="53848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0" name="Rectangle 9"/>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6088219"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966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607484" y="1475496"/>
            <a:ext cx="5331392"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B3BE922-5EE0-4E05-9C73-BDEE729E4AFA}" type="datetime4">
              <a:rPr lang="en-US" smtClean="0"/>
              <a:t>May 9,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59506-D6B1-B842-AAB5-13291BE98BD7}" type="slidenum">
              <a:rPr lang="en-US" smtClean="0"/>
              <a:t>‹#›</a:t>
            </a:fld>
            <a:endParaRPr lang="en-US"/>
          </a:p>
        </p:txBody>
      </p:sp>
      <p:sp>
        <p:nvSpPr>
          <p:cNvPr id="14" name="Content Placeholder 2"/>
          <p:cNvSpPr>
            <a:spLocks noGrp="1"/>
          </p:cNvSpPr>
          <p:nvPr>
            <p:ph sz="half" idx="1"/>
          </p:nvPr>
        </p:nvSpPr>
        <p:spPr>
          <a:xfrm>
            <a:off x="609599" y="2115259"/>
            <a:ext cx="532921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9" name="Text Placeholder 4"/>
          <p:cNvSpPr>
            <a:spLocks noGrp="1"/>
          </p:cNvSpPr>
          <p:nvPr>
            <p:ph type="body" sz="quarter" idx="15"/>
          </p:nvPr>
        </p:nvSpPr>
        <p:spPr>
          <a:xfrm>
            <a:off x="6247896" y="1475496"/>
            <a:ext cx="5334505"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6250074" y="2115259"/>
            <a:ext cx="5332327"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userDrawn="1"/>
        </p:nvCxnSpPr>
        <p:spPr>
          <a:xfrm>
            <a:off x="6088219"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4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607484" y="1475496"/>
            <a:ext cx="5331392"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260DFE-DF5D-4308-8246-0229A4779709}" type="datetime4">
              <a:rPr lang="en-US" smtClean="0"/>
              <a:t>May 9,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59506-D6B1-B842-AAB5-13291BE98BD7}" type="slidenum">
              <a:rPr lang="en-US" smtClean="0"/>
              <a:t>‹#›</a:t>
            </a:fld>
            <a:endParaRPr lang="en-US"/>
          </a:p>
        </p:txBody>
      </p:sp>
      <p:sp>
        <p:nvSpPr>
          <p:cNvPr id="14" name="Content Placeholder 2"/>
          <p:cNvSpPr>
            <a:spLocks noGrp="1"/>
          </p:cNvSpPr>
          <p:nvPr>
            <p:ph sz="half" idx="1"/>
          </p:nvPr>
        </p:nvSpPr>
        <p:spPr>
          <a:xfrm>
            <a:off x="609599" y="2115259"/>
            <a:ext cx="532921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9" name="Text Placeholder 4"/>
          <p:cNvSpPr>
            <a:spLocks noGrp="1"/>
          </p:cNvSpPr>
          <p:nvPr>
            <p:ph type="body" sz="quarter" idx="15"/>
          </p:nvPr>
        </p:nvSpPr>
        <p:spPr>
          <a:xfrm>
            <a:off x="6247896" y="1475496"/>
            <a:ext cx="5334505"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6250074" y="2115259"/>
            <a:ext cx="5332327"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p:nvCxnSpPr>
        <p:spPr>
          <a:xfrm>
            <a:off x="6088219"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3"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sp>
        <p:nvSpPr>
          <p:cNvPr id="15" name="Rectangle 14"/>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760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37176" y="1475497"/>
            <a:ext cx="3511489"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7BDD9-61F3-4920-9BF3-B637225D320B}" type="datetime4">
              <a:rPr lang="en-US" smtClean="0"/>
              <a:t>May 9, 2018</a:t>
            </a:fld>
            <a:endParaRPr lang="en-US"/>
          </a:p>
        </p:txBody>
      </p:sp>
      <p:sp>
        <p:nvSpPr>
          <p:cNvPr id="6" name="Footer Placeholder 5"/>
          <p:cNvSpPr>
            <a:spLocks noGrp="1"/>
          </p:cNvSpPr>
          <p:nvPr>
            <p:ph type="ftr" sz="quarter" idx="11"/>
          </p:nvPr>
        </p:nvSpPr>
        <p:spPr>
          <a:xfrm>
            <a:off x="4165600" y="6356351"/>
            <a:ext cx="7416800" cy="365125"/>
          </a:xfrm>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12" name="Content Placeholder 2"/>
          <p:cNvSpPr>
            <a:spLocks noGrp="1"/>
          </p:cNvSpPr>
          <p:nvPr>
            <p:ph sz="half" idx="14"/>
          </p:nvPr>
        </p:nvSpPr>
        <p:spPr>
          <a:xfrm>
            <a:off x="8051865" y="1475497"/>
            <a:ext cx="3511296"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cxnSp>
        <p:nvCxnSpPr>
          <p:cNvPr id="11" name="Straight Connector 10"/>
          <p:cNvCxnSpPr/>
          <p:nvPr/>
        </p:nvCxnSpPr>
        <p:spPr>
          <a:xfrm>
            <a:off x="7942484"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630968" y="1475497"/>
            <a:ext cx="3511489"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4236276"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1"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22"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spTree>
    <p:extLst>
      <p:ext uri="{BB962C8B-B14F-4D97-AF65-F5344CB8AC3E}">
        <p14:creationId xmlns:p14="http://schemas.microsoft.com/office/powerpoint/2010/main" val="1363120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hree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37176" y="1475497"/>
            <a:ext cx="3511489"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59624-938D-4C88-A83F-58E772B492C9}" type="datetime4">
              <a:rPr lang="en-US" smtClean="0"/>
              <a:t>May 9, 2018</a:t>
            </a:fld>
            <a:endParaRPr lang="en-US"/>
          </a:p>
        </p:txBody>
      </p:sp>
      <p:sp>
        <p:nvSpPr>
          <p:cNvPr id="6" name="Footer Placeholder 5"/>
          <p:cNvSpPr>
            <a:spLocks noGrp="1"/>
          </p:cNvSpPr>
          <p:nvPr>
            <p:ph type="ftr" sz="quarter" idx="11"/>
          </p:nvPr>
        </p:nvSpPr>
        <p:spPr>
          <a:xfrm>
            <a:off x="4165600" y="6356351"/>
            <a:ext cx="7416800" cy="365125"/>
          </a:xfrm>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12" name="Content Placeholder 2"/>
          <p:cNvSpPr>
            <a:spLocks noGrp="1"/>
          </p:cNvSpPr>
          <p:nvPr>
            <p:ph sz="half" idx="14"/>
          </p:nvPr>
        </p:nvSpPr>
        <p:spPr>
          <a:xfrm>
            <a:off x="8051865" y="1475497"/>
            <a:ext cx="3511296"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0" name="Rectangle 9"/>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7942484"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630968" y="1475497"/>
            <a:ext cx="3511489"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4236276"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828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F827FB-C6CD-4C64-9DA8-8503C47CD9B8}" type="datetime4">
              <a:rPr lang="en-US" smtClean="0"/>
              <a:t>May 9,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59506-D6B1-B842-AAB5-13291BE98BD7}" type="slidenum">
              <a:rPr lang="en-US" smtClean="0"/>
              <a:t>‹#›</a:t>
            </a:fld>
            <a:endParaRPr lang="en-US"/>
          </a:p>
        </p:txBody>
      </p:sp>
      <p:sp>
        <p:nvSpPr>
          <p:cNvPr id="6"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7"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Tree>
    <p:extLst>
      <p:ext uri="{BB962C8B-B14F-4D97-AF65-F5344CB8AC3E}">
        <p14:creationId xmlns:p14="http://schemas.microsoft.com/office/powerpoint/2010/main" val="1231666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1108E4-70CB-4987-A217-D257326AB6CD}" type="datetime4">
              <a:rPr lang="en-US" smtClean="0"/>
              <a:t>May 9,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59506-D6B1-B842-AAB5-13291BE98BD7}" type="slidenum">
              <a:rPr lang="en-US" smtClean="0"/>
              <a:t>‹#›</a:t>
            </a:fld>
            <a:endParaRPr lang="en-US"/>
          </a:p>
        </p:txBody>
      </p:sp>
      <p:sp>
        <p:nvSpPr>
          <p:cNvPr id="7"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9" name="Rectangle 8"/>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7823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89D0E-7E9B-4A74-AAD5-B292F2A4AD34}" type="datetime4">
              <a:rPr lang="en-US" smtClean="0"/>
              <a:t>May 9,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59506-D6B1-B842-AAB5-13291BE98BD7}" type="slidenum">
              <a:rPr lang="en-US" smtClean="0"/>
              <a:t>‹#›</a:t>
            </a:fld>
            <a:endParaRPr lang="en-US"/>
          </a:p>
        </p:txBody>
      </p:sp>
      <p:pic>
        <p:nvPicPr>
          <p:cNvPr id="5" name="Picture 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8623" y="21478"/>
            <a:ext cx="546351" cy="409763"/>
          </a:xfrm>
          <a:prstGeom prst="rect">
            <a:avLst/>
          </a:prstGeom>
        </p:spPr>
      </p:pic>
    </p:spTree>
    <p:extLst>
      <p:ext uri="{BB962C8B-B14F-4D97-AF65-F5344CB8AC3E}">
        <p14:creationId xmlns:p14="http://schemas.microsoft.com/office/powerpoint/2010/main" val="853211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w/Subtitl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3"/>
          </p:nvPr>
        </p:nvSpPr>
        <p:spPr>
          <a:xfrm>
            <a:off x="4880536" y="1475497"/>
            <a:ext cx="670186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8442"/>
            <a:ext cx="4011084"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8F0C9-73A0-4E4C-9942-AE0618A00DB1}"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9" name="Text Placeholder 4"/>
          <p:cNvSpPr>
            <a:spLocks noGrp="1"/>
          </p:cNvSpPr>
          <p:nvPr>
            <p:ph type="body" sz="quarter" idx="14"/>
          </p:nvPr>
        </p:nvSpPr>
        <p:spPr>
          <a:xfrm>
            <a:off x="609601" y="1475496"/>
            <a:ext cx="4011084"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15"/>
          <p:cNvSpPr>
            <a:spLocks noGrp="1"/>
          </p:cNvSpPr>
          <p:nvPr>
            <p:ph type="body" sz="quarter" idx="15"/>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1"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cxnSp>
        <p:nvCxnSpPr>
          <p:cNvPr id="14" name="Straight Connector 13"/>
          <p:cNvCxnSpPr/>
          <p:nvPr/>
        </p:nvCxnSpPr>
        <p:spPr>
          <a:xfrm>
            <a:off x="4746753"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242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20"/>
            <a:ext cx="701028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effectLst/>
            </a:endParaRPr>
          </a:p>
        </p:txBody>
      </p:sp>
      <p:sp>
        <p:nvSpPr>
          <p:cNvPr id="5" name="Footer Placeholder 4"/>
          <p:cNvSpPr>
            <a:spLocks noGrp="1"/>
          </p:cNvSpPr>
          <p:nvPr>
            <p:ph type="ftr" sz="quarter" idx="11"/>
          </p:nvPr>
        </p:nvSpPr>
        <p:spPr>
          <a:xfrm>
            <a:off x="609600" y="6356351"/>
            <a:ext cx="3860800" cy="365125"/>
          </a:xfrm>
        </p:spPr>
        <p:txBody>
          <a:bodyPr/>
          <a:lstStyle/>
          <a:p>
            <a:endParaRPr lang="en-US" dirty="0"/>
          </a:p>
        </p:txBody>
      </p:sp>
      <p:sp>
        <p:nvSpPr>
          <p:cNvPr id="2" name="Title 1"/>
          <p:cNvSpPr>
            <a:spLocks noGrp="1"/>
          </p:cNvSpPr>
          <p:nvPr>
            <p:ph type="ctrTitle"/>
          </p:nvPr>
        </p:nvSpPr>
        <p:spPr>
          <a:xfrm>
            <a:off x="379558" y="3044800"/>
            <a:ext cx="6251165"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79558" y="4524453"/>
            <a:ext cx="6251165"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378765" y="5335778"/>
            <a:ext cx="6252633"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4134997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601" y="2388442"/>
            <a:ext cx="4011084"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AE392-50C1-4FBA-939E-9EC29DF5109C}"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9" name="Text Placeholder 4"/>
          <p:cNvSpPr>
            <a:spLocks noGrp="1"/>
          </p:cNvSpPr>
          <p:nvPr>
            <p:ph type="body" sz="quarter" idx="14"/>
          </p:nvPr>
        </p:nvSpPr>
        <p:spPr>
          <a:xfrm>
            <a:off x="609601" y="1475496"/>
            <a:ext cx="4011084"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3" name="Rectangle 12"/>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Content Placeholder 2"/>
          <p:cNvSpPr>
            <a:spLocks noGrp="1"/>
          </p:cNvSpPr>
          <p:nvPr>
            <p:ph idx="13"/>
          </p:nvPr>
        </p:nvSpPr>
        <p:spPr>
          <a:xfrm>
            <a:off x="4880536" y="1475497"/>
            <a:ext cx="670186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p:nvCxnSpPr>
        <p:spPr>
          <a:xfrm>
            <a:off x="4746753"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7" name="Rectangle 16"/>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76673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42695" y="4800600"/>
            <a:ext cx="73152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7CC1DA50-B1AD-47E2-AEE2-B457742C18FE}"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903" y="4946226"/>
            <a:ext cx="1509000" cy="1131750"/>
          </a:xfrm>
          <a:prstGeom prst="rect">
            <a:avLst/>
          </a:prstGeom>
        </p:spPr>
      </p:pic>
      <p:sp>
        <p:nvSpPr>
          <p:cNvPr id="3" name="Picture Placeholder 2"/>
          <p:cNvSpPr>
            <a:spLocks noGrp="1"/>
          </p:cNvSpPr>
          <p:nvPr>
            <p:ph type="pic" idx="1"/>
          </p:nvPr>
        </p:nvSpPr>
        <p:spPr>
          <a:xfrm>
            <a:off x="2438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5" name="Text Placeholder 15"/>
          <p:cNvSpPr>
            <a:spLocks noGrp="1"/>
          </p:cNvSpPr>
          <p:nvPr>
            <p:ph type="body" sz="quarter" idx="13"/>
          </p:nvPr>
        </p:nvSpPr>
        <p:spPr>
          <a:xfrm>
            <a:off x="1" y="5367339"/>
            <a:ext cx="9761071"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Tree>
    <p:extLst>
      <p:ext uri="{BB962C8B-B14F-4D97-AF65-F5344CB8AC3E}">
        <p14:creationId xmlns:p14="http://schemas.microsoft.com/office/powerpoint/2010/main" val="1207396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42695" y="4800600"/>
            <a:ext cx="73152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A6DDA80B-F648-449E-8740-1FA3ACAD2A18}"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903" y="4946226"/>
            <a:ext cx="1509000" cy="1131750"/>
          </a:xfrm>
          <a:prstGeom prst="rect">
            <a:avLst/>
          </a:prstGeom>
        </p:spPr>
      </p:pic>
      <p:sp>
        <p:nvSpPr>
          <p:cNvPr id="3" name="Picture Placeholder 2"/>
          <p:cNvSpPr>
            <a:spLocks noGrp="1"/>
          </p:cNvSpPr>
          <p:nvPr>
            <p:ph type="pic" idx="1"/>
          </p:nvPr>
        </p:nvSpPr>
        <p:spPr>
          <a:xfrm>
            <a:off x="2438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9" name="Rectangle 8"/>
          <p:cNvSpPr/>
          <p:nvPr/>
        </p:nvSpPr>
        <p:spPr>
          <a:xfrm>
            <a:off x="1" y="5367338"/>
            <a:ext cx="975789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11" name="Rectangle 10"/>
          <p:cNvSpPr/>
          <p:nvPr userDrawn="1"/>
        </p:nvSpPr>
        <p:spPr>
          <a:xfrm>
            <a:off x="1" y="5367338"/>
            <a:ext cx="975789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Tree>
    <p:extLst>
      <p:ext uri="{BB962C8B-B14F-4D97-AF65-F5344CB8AC3E}">
        <p14:creationId xmlns:p14="http://schemas.microsoft.com/office/powerpoint/2010/main" val="715381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Large and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1655AF-2AA0-4E12-984D-769FEF8A3EF6}"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903" y="4946226"/>
            <a:ext cx="1509000" cy="1131750"/>
          </a:xfrm>
          <a:prstGeom prst="rect">
            <a:avLst/>
          </a:prstGeom>
        </p:spPr>
      </p:pic>
      <p:sp>
        <p:nvSpPr>
          <p:cNvPr id="3" name="Picture Placeholder 2"/>
          <p:cNvSpPr>
            <a:spLocks noGrp="1"/>
          </p:cNvSpPr>
          <p:nvPr>
            <p:ph type="pic" idx="1"/>
          </p:nvPr>
        </p:nvSpPr>
        <p:spPr>
          <a:xfrm>
            <a:off x="2438400" y="612775"/>
            <a:ext cx="7315200" cy="43334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653184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Large and Center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3ADF4E-1CC7-4C7F-BDC0-01FFF8478770}" type="datetime4">
              <a:rPr lang="en-US" smtClean="0"/>
              <a:t>May 9,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3" name="Picture Placeholder 2"/>
          <p:cNvSpPr>
            <a:spLocks noGrp="1"/>
          </p:cNvSpPr>
          <p:nvPr>
            <p:ph type="pic" idx="1"/>
          </p:nvPr>
        </p:nvSpPr>
        <p:spPr>
          <a:xfrm>
            <a:off x="609600" y="612774"/>
            <a:ext cx="10972800" cy="5369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4042329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Vertical Tex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1428799"/>
            <a:ext cx="109728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85402C-D6FC-4248-9D02-5A13FBD3DA3A}"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a:p>
        </p:txBody>
      </p:sp>
      <p:sp>
        <p:nvSpPr>
          <p:cNvPr id="7"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8"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Tree>
    <p:extLst>
      <p:ext uri="{BB962C8B-B14F-4D97-AF65-F5344CB8AC3E}">
        <p14:creationId xmlns:p14="http://schemas.microsoft.com/office/powerpoint/2010/main" val="3503271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Vertical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1428799"/>
            <a:ext cx="109728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178B4-E713-43C5-A389-1EC3BA273229}"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a:p>
        </p:txBody>
      </p:sp>
      <p:sp>
        <p:nvSpPr>
          <p:cNvPr id="8"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0" name="Rectangle 9"/>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13010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Vertical Text Placeholder 2"/>
          <p:cNvSpPr>
            <a:spLocks noGrp="1"/>
          </p:cNvSpPr>
          <p:nvPr>
            <p:ph type="body" orient="vert" idx="13"/>
          </p:nvPr>
        </p:nvSpPr>
        <p:spPr>
          <a:xfrm>
            <a:off x="609600" y="274639"/>
            <a:ext cx="9300875" cy="57207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10176903" y="578991"/>
            <a:ext cx="1509000" cy="4221026"/>
          </a:xfrm>
        </p:spPr>
        <p:txBody>
          <a:bodyPr vert="eaVert"/>
          <a:lstStyle>
            <a:lvl1pPr algn="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9D1EB66-EB82-4345-A2B1-5DF2BE7ED7A5}"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a:p>
        </p:txBody>
      </p:sp>
      <p:cxnSp>
        <p:nvCxnSpPr>
          <p:cNvPr id="7" name="Straight Connector 6"/>
          <p:cNvCxnSpPr/>
          <p:nvPr userDrawn="1"/>
        </p:nvCxnSpPr>
        <p:spPr>
          <a:xfrm>
            <a:off x="10039945" y="274639"/>
            <a:ext cx="0" cy="5851525"/>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903" y="4946226"/>
            <a:ext cx="1509000" cy="1131750"/>
          </a:xfrm>
          <a:prstGeom prst="rect">
            <a:avLst/>
          </a:prstGeom>
        </p:spPr>
      </p:pic>
    </p:spTree>
    <p:extLst>
      <p:ext uri="{BB962C8B-B14F-4D97-AF65-F5344CB8AC3E}">
        <p14:creationId xmlns:p14="http://schemas.microsoft.com/office/powerpoint/2010/main" val="1224375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act Us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B54481-208C-4143-B4BF-A72A3A8F2924}" type="datetime4">
              <a:rPr lang="en-US" smtClean="0"/>
              <a:t>May 9, 2018</a:t>
            </a:fld>
            <a:endParaRPr lang="en-US"/>
          </a:p>
        </p:txBody>
      </p:sp>
      <p:sp>
        <p:nvSpPr>
          <p:cNvPr id="6" name="Footer Placeholder 5"/>
          <p:cNvSpPr>
            <a:spLocks noGrp="1"/>
          </p:cNvSpPr>
          <p:nvPr>
            <p:ph type="ftr" sz="quarter" idx="11"/>
          </p:nvPr>
        </p:nvSpPr>
        <p:spPr>
          <a:xfrm>
            <a:off x="4165600" y="6356351"/>
            <a:ext cx="7416800" cy="365125"/>
          </a:xfrm>
        </p:spPr>
        <p:txBody>
          <a:bodyPr/>
          <a:lstStyle/>
          <a:p>
            <a:endParaRPr lang="en-US"/>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a:p>
        </p:txBody>
      </p:sp>
      <p:sp>
        <p:nvSpPr>
          <p:cNvPr id="13" name="Text Placeholder 15"/>
          <p:cNvSpPr>
            <a:spLocks noGrp="1"/>
          </p:cNvSpPr>
          <p:nvPr>
            <p:ph type="body" sz="quarter" idx="13" hasCustomPrompt="1"/>
          </p:nvPr>
        </p:nvSpPr>
        <p:spPr>
          <a:xfrm>
            <a:off x="1" y="961840"/>
            <a:ext cx="9138552" cy="289527"/>
          </a:xfrm>
          <a:solidFill>
            <a:schemeClr val="accent1"/>
          </a:solidFill>
        </p:spPr>
        <p:txBody>
          <a:bodyPr tIns="36576" bIns="0" anchor="t">
            <a:noAutofit/>
          </a:bodyPr>
          <a:lstStyle>
            <a:lvl1pPr marL="0" indent="0" algn="r">
              <a:buNone/>
              <a:defRPr sz="1200" b="0" i="0" baseline="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Connect with Federal Health Architecture – We’d Love to Hear from you!</a:t>
            </a:r>
          </a:p>
        </p:txBody>
      </p:sp>
      <p:sp>
        <p:nvSpPr>
          <p:cNvPr id="14" name="Title 16"/>
          <p:cNvSpPr>
            <a:spLocks noGrp="1"/>
          </p:cNvSpPr>
          <p:nvPr>
            <p:ph type="title" hasCustomPrompt="1"/>
          </p:nvPr>
        </p:nvSpPr>
        <p:spPr>
          <a:xfrm>
            <a:off x="609601" y="274638"/>
            <a:ext cx="8528953" cy="677894"/>
          </a:xfrm>
        </p:spPr>
        <p:txBody>
          <a:bodyPr>
            <a:normAutofit/>
          </a:bodyPr>
          <a:lstStyle>
            <a:lvl1pPr algn="r">
              <a:defRPr sz="3200" b="1"/>
            </a:lvl1pPr>
          </a:lstStyle>
          <a:p>
            <a:r>
              <a:rPr lang="en-US" dirty="0"/>
              <a:t>Contact Us</a:t>
            </a:r>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Content Placeholder 2"/>
          <p:cNvSpPr>
            <a:spLocks noGrp="1"/>
          </p:cNvSpPr>
          <p:nvPr>
            <p:ph sz="half" idx="1"/>
          </p:nvPr>
        </p:nvSpPr>
        <p:spPr>
          <a:xfrm>
            <a:off x="609600" y="1475497"/>
            <a:ext cx="6612725"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7626059" y="1475497"/>
            <a:ext cx="3956341" cy="2257079"/>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7419547"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Content Placeholder 2"/>
          <p:cNvSpPr>
            <a:spLocks noGrp="1"/>
          </p:cNvSpPr>
          <p:nvPr>
            <p:ph sz="half" idx="15"/>
          </p:nvPr>
        </p:nvSpPr>
        <p:spPr>
          <a:xfrm>
            <a:off x="7626059" y="3945865"/>
            <a:ext cx="3956341" cy="2052620"/>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4467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AB8DF8-3B99-4747-AAF1-EFE0B36D59B1}" type="datetime4">
              <a:rPr lang="en-US" smtClean="0"/>
              <a:t>May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Tree>
    <p:extLst>
      <p:ext uri="{BB962C8B-B14F-4D97-AF65-F5344CB8AC3E}">
        <p14:creationId xmlns:p14="http://schemas.microsoft.com/office/powerpoint/2010/main" val="163597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3044826"/>
            <a:ext cx="10363200" cy="1362075"/>
          </a:xfrm>
        </p:spPr>
        <p:txBody>
          <a:bodyPr anchor="b">
            <a:normAutofit/>
          </a:bodyPr>
          <a:lstStyle>
            <a:lvl1pPr algn="l">
              <a:defRPr sz="2800" b="1"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963084" y="4406901"/>
            <a:ext cx="10363200" cy="1500187"/>
          </a:xfrm>
        </p:spPr>
        <p:txBody>
          <a:bodyPr anchor="t"/>
          <a:lstStyle>
            <a:lvl1pPr marL="0" indent="0">
              <a:buNone/>
              <a:defRPr sz="2000">
                <a:solidFill>
                  <a:srgbClr val="D2124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p>
        </p:txBody>
      </p:sp>
      <p:sp>
        <p:nvSpPr>
          <p:cNvPr id="4" name="Date Placeholder 3"/>
          <p:cNvSpPr>
            <a:spLocks noGrp="1"/>
          </p:cNvSpPr>
          <p:nvPr>
            <p:ph type="dt" sz="half" idx="10"/>
          </p:nvPr>
        </p:nvSpPr>
        <p:spPr/>
        <p:txBody>
          <a:bodyPr/>
          <a:lstStyle/>
          <a:p>
            <a:fld id="{7FC5F8B4-E24B-4867-9C9D-72D73E5F8CC2}"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a:p>
        </p:txBody>
      </p:sp>
      <p:pic>
        <p:nvPicPr>
          <p:cNvPr id="7" name="Picture 6"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062" y="383803"/>
            <a:ext cx="4265877" cy="3199408"/>
          </a:xfrm>
          <a:prstGeom prst="rect">
            <a:avLst/>
          </a:prstGeom>
        </p:spPr>
      </p:pic>
    </p:spTree>
    <p:extLst>
      <p:ext uri="{BB962C8B-B14F-4D97-AF65-F5344CB8AC3E}">
        <p14:creationId xmlns:p14="http://schemas.microsoft.com/office/powerpoint/2010/main" val="3091609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s for Coming">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6A717-0BDD-475C-90CC-4A7D0F3293FE}" type="datetime4">
              <a:rPr lang="en-US" smtClean="0"/>
              <a:t>May 9,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59506-D6B1-B842-AAB5-13291BE98BD7}" type="slidenum">
              <a:rPr lang="en-US" smtClean="0"/>
              <a:t>‹#›</a:t>
            </a:fld>
            <a:endParaRPr lang="en-US"/>
          </a:p>
        </p:txBody>
      </p:sp>
      <p:sp>
        <p:nvSpPr>
          <p:cNvPr id="8" name="Text Placeholder 15"/>
          <p:cNvSpPr>
            <a:spLocks noGrp="1"/>
          </p:cNvSpPr>
          <p:nvPr>
            <p:ph type="body" sz="quarter" idx="13" hasCustomPrompt="1"/>
          </p:nvPr>
        </p:nvSpPr>
        <p:spPr>
          <a:xfrm>
            <a:off x="-1" y="3324233"/>
            <a:ext cx="8246697" cy="289527"/>
          </a:xfrm>
          <a:solidFill>
            <a:schemeClr val="accent1"/>
          </a:solidFill>
        </p:spPr>
        <p:txBody>
          <a:bodyPr tIns="36576" bIns="0" anchor="t">
            <a:noAutofit/>
          </a:bodyPr>
          <a:lstStyle>
            <a:lvl1pPr marL="0" indent="0" algn="r">
              <a:buNone/>
              <a:defRPr sz="1200" b="0" i="1">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See you soon</a:t>
            </a:r>
          </a:p>
        </p:txBody>
      </p:sp>
      <p:sp>
        <p:nvSpPr>
          <p:cNvPr id="9" name="Title 16"/>
          <p:cNvSpPr>
            <a:spLocks noGrp="1"/>
          </p:cNvSpPr>
          <p:nvPr>
            <p:ph type="title" hasCustomPrompt="1"/>
          </p:nvPr>
        </p:nvSpPr>
        <p:spPr>
          <a:xfrm>
            <a:off x="1" y="2399747"/>
            <a:ext cx="8246697" cy="915178"/>
          </a:xfrm>
        </p:spPr>
        <p:txBody>
          <a:bodyPr>
            <a:noAutofit/>
          </a:bodyPr>
          <a:lstStyle>
            <a:lvl1pPr algn="r">
              <a:lnSpc>
                <a:spcPct val="70000"/>
              </a:lnSpc>
              <a:defRPr sz="3600" b="1"/>
            </a:lvl1pPr>
          </a:lstStyle>
          <a:p>
            <a:r>
              <a:rPr lang="en-US" dirty="0"/>
              <a:t>THANKS FOR</a:t>
            </a:r>
            <a:br>
              <a:rPr lang="en-US" dirty="0"/>
            </a:br>
            <a:r>
              <a:rPr lang="en-US" dirty="0"/>
              <a:t>COMING</a:t>
            </a:r>
          </a:p>
        </p:txBody>
      </p:sp>
      <p:pic>
        <p:nvPicPr>
          <p:cNvPr id="10" name="Picture 9"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904" y="1960841"/>
            <a:ext cx="2735584" cy="2051688"/>
          </a:xfrm>
          <a:prstGeom prst="rect">
            <a:avLst/>
          </a:prstGeom>
        </p:spPr>
      </p:pic>
    </p:spTree>
    <p:extLst>
      <p:ext uri="{BB962C8B-B14F-4D97-AF65-F5344CB8AC3E}">
        <p14:creationId xmlns:p14="http://schemas.microsoft.com/office/powerpoint/2010/main" val="3137166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3B534B18-1D5E-4FAD-8ECB-09BD9C63D6F3}"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descr="break-time_incremen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9" y="719070"/>
            <a:ext cx="3346665"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39345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C47F9BDA-B288-4FCC-B65E-EF00068FC47F}"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F33F92A-99A0-40E2-9763-9294C6B17564}"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7562217-960F-446A-BCEA-9217345BF325}"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1"/>
            <a:ext cx="3346664" cy="5419861"/>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DE764A3D-7AC4-4DE3-AD0C-D6CAAEEEC951}"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5E2412B4-CDE3-4C94-B53D-01F71CBBE8AB}"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DE849046-1D27-4B00-9E64-AEBA8E551B5B}"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49CEE767-DA12-4D6C-88BF-FDDF5EC74943}"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46904A9F-4E77-4F72-B568-2AB4CA3252D5}"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75496"/>
            <a:ext cx="109728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58A7E-A704-436A-BF01-E4920549F598}"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pPr/>
              <a:t>‹#›</a:t>
            </a:fld>
            <a:endParaRPr lang="en-US" dirty="0"/>
          </a:p>
        </p:txBody>
      </p:sp>
      <p:sp>
        <p:nvSpPr>
          <p:cNvPr id="16" name="Text Placeholder 15"/>
          <p:cNvSpPr>
            <a:spLocks noGrp="1"/>
          </p:cNvSpPr>
          <p:nvPr>
            <p:ph type="body" sz="quarter" idx="13"/>
          </p:nvPr>
        </p:nvSpPr>
        <p:spPr>
          <a:xfrm>
            <a:off x="1" y="961840"/>
            <a:ext cx="9138552"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Tree>
    <p:extLst>
      <p:ext uri="{BB962C8B-B14F-4D97-AF65-F5344CB8AC3E}">
        <p14:creationId xmlns:p14="http://schemas.microsoft.com/office/powerpoint/2010/main" val="36715388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3D84108-4A24-410D-B8BA-73792EB3BEC7}"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9AC444C-EB31-4E28-B413-302EEE5519A3}"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DD1AF07-DB0F-422B-A48D-458FA80BE849}"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0"/>
            <a:ext cx="3346664" cy="5419863"/>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ustom Tim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3229F46-1E5B-4ABE-B8A9-939DDCE94CCA}" type="datetime4">
              <a:rPr lang="en-US" smtClean="0"/>
              <a:t>May 9, 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68" y="719071"/>
            <a:ext cx="3346664" cy="5419861"/>
          </a:xfrm>
          <a:prstGeom prst="rect">
            <a:avLst/>
          </a:prstGeom>
        </p:spPr>
      </p:pic>
      <p:sp>
        <p:nvSpPr>
          <p:cNvPr id="9" name="Title 1"/>
          <p:cNvSpPr>
            <a:spLocks noGrp="1"/>
          </p:cNvSpPr>
          <p:nvPr>
            <p:ph type="title" hasCustomPrompt="1"/>
          </p:nvPr>
        </p:nvSpPr>
        <p:spPr>
          <a:xfrm>
            <a:off x="963084" y="3725863"/>
            <a:ext cx="103632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963084" y="4538537"/>
            <a:ext cx="103632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 Placeholder 3"/>
          <p:cNvSpPr>
            <a:spLocks noGrp="1"/>
          </p:cNvSpPr>
          <p:nvPr>
            <p:ph type="body" sz="quarter" idx="13" hasCustomPrompt="1"/>
          </p:nvPr>
        </p:nvSpPr>
        <p:spPr>
          <a:xfrm>
            <a:off x="5543801" y="1819660"/>
            <a:ext cx="1104900" cy="849312"/>
          </a:xfrm>
        </p:spPr>
        <p:txBody>
          <a:bodyPr anchor="ctr">
            <a:noAutofit/>
          </a:bodyPr>
          <a:lstStyle>
            <a:lvl1pPr marL="0" indent="0" algn="ctr">
              <a:buNone/>
              <a:defRPr sz="4400" b="1">
                <a:solidFill>
                  <a:srgbClr val="000000"/>
                </a:solidFill>
              </a:defRPr>
            </a:lvl1pPr>
            <a:lvl2pPr>
              <a:defRPr sz="1600" b="1"/>
            </a:lvl2pPr>
            <a:lvl3pPr>
              <a:defRPr sz="1600" b="1"/>
            </a:lvl3pPr>
            <a:lvl4pPr>
              <a:defRPr sz="1600" b="1"/>
            </a:lvl4pPr>
            <a:lvl5pPr>
              <a:defRPr sz="1600" b="1"/>
            </a:lvl5pPr>
          </a:lstStyle>
          <a:p>
            <a:pPr lvl="0"/>
            <a:r>
              <a:rPr lang="en-US" dirty="0"/>
              <a:t>00</a:t>
            </a:r>
          </a:p>
        </p:txBody>
      </p:sp>
    </p:spTree>
    <p:extLst>
      <p:ext uri="{BB962C8B-B14F-4D97-AF65-F5344CB8AC3E}">
        <p14:creationId xmlns:p14="http://schemas.microsoft.com/office/powerpoint/2010/main" val="4198779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5" descr="DVA"/>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3149600" y="1219200"/>
            <a:ext cx="568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6"/>
          <p:cNvGrpSpPr>
            <a:grpSpLocks/>
          </p:cNvGrpSpPr>
          <p:nvPr/>
        </p:nvGrpSpPr>
        <p:grpSpPr bwMode="auto">
          <a:xfrm>
            <a:off x="156634" y="146050"/>
            <a:ext cx="11882967" cy="6588125"/>
            <a:chOff x="74" y="92"/>
            <a:chExt cx="5614" cy="4150"/>
          </a:xfrm>
        </p:grpSpPr>
        <p:sp>
          <p:nvSpPr>
            <p:cNvPr id="4" name="Line 7"/>
            <p:cNvSpPr>
              <a:spLocks noChangeShapeType="1"/>
            </p:cNvSpPr>
            <p:nvPr/>
          </p:nvSpPr>
          <p:spPr bwMode="auto">
            <a:xfrm flipV="1">
              <a:off x="74" y="96"/>
              <a:ext cx="5614" cy="0"/>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5" name="Line 8"/>
            <p:cNvSpPr>
              <a:spLocks noChangeShapeType="1"/>
            </p:cNvSpPr>
            <p:nvPr/>
          </p:nvSpPr>
          <p:spPr bwMode="auto">
            <a:xfrm>
              <a:off x="92" y="4224"/>
              <a:ext cx="5574" cy="0"/>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6" name="Line 9"/>
            <p:cNvSpPr>
              <a:spLocks noChangeShapeType="1"/>
            </p:cNvSpPr>
            <p:nvPr/>
          </p:nvSpPr>
          <p:spPr bwMode="auto">
            <a:xfrm flipH="1" flipV="1">
              <a:off x="92" y="92"/>
              <a:ext cx="0" cy="4146"/>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7" name="Line 10"/>
            <p:cNvSpPr>
              <a:spLocks noChangeShapeType="1"/>
            </p:cNvSpPr>
            <p:nvPr/>
          </p:nvSpPr>
          <p:spPr bwMode="auto">
            <a:xfrm flipH="1" flipV="1">
              <a:off x="5664" y="96"/>
              <a:ext cx="0" cy="4146"/>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8" name="Line 11"/>
            <p:cNvSpPr>
              <a:spLocks noChangeShapeType="1"/>
            </p:cNvSpPr>
            <p:nvPr/>
          </p:nvSpPr>
          <p:spPr bwMode="auto">
            <a:xfrm flipV="1">
              <a:off x="144" y="144"/>
              <a:ext cx="54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9" name="Line 12"/>
            <p:cNvSpPr>
              <a:spLocks noChangeShapeType="1"/>
            </p:cNvSpPr>
            <p:nvPr/>
          </p:nvSpPr>
          <p:spPr bwMode="auto">
            <a:xfrm>
              <a:off x="144" y="4176"/>
              <a:ext cx="54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10" name="Line 13"/>
            <p:cNvSpPr>
              <a:spLocks noChangeShapeType="1"/>
            </p:cNvSpPr>
            <p:nvPr/>
          </p:nvSpPr>
          <p:spPr bwMode="auto">
            <a:xfrm flipH="1" flipV="1">
              <a:off x="144" y="144"/>
              <a:ext cx="0" cy="403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11" name="Line 14"/>
            <p:cNvSpPr>
              <a:spLocks noChangeShapeType="1"/>
            </p:cNvSpPr>
            <p:nvPr/>
          </p:nvSpPr>
          <p:spPr bwMode="auto">
            <a:xfrm flipH="1" flipV="1">
              <a:off x="5616" y="144"/>
              <a:ext cx="0" cy="403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grpSp>
      <p:sp>
        <p:nvSpPr>
          <p:cNvPr id="12"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B165BF3B-9E7D-49D4-BAE8-14ABDF1E6B64}" type="datetime4">
              <a:rPr lang="en-US" smtClean="0"/>
              <a:t>May 9, 2018</a:t>
            </a:fld>
            <a:endParaRPr lang="en-US"/>
          </a:p>
        </p:txBody>
      </p:sp>
      <p:sp>
        <p:nvSpPr>
          <p:cNvPr id="13"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14"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3FFFC8EE-F13C-4B90-9ED3-9A81DAA18932}" type="slidenum">
              <a:rPr lang="en-US"/>
              <a:pPr>
                <a:defRPr/>
              </a:pPr>
              <a:t>‹#›</a:t>
            </a:fld>
            <a:endParaRPr lang="en-US"/>
          </a:p>
        </p:txBody>
      </p:sp>
    </p:spTree>
    <p:extLst>
      <p:ext uri="{BB962C8B-B14F-4D97-AF65-F5344CB8AC3E}">
        <p14:creationId xmlns:p14="http://schemas.microsoft.com/office/powerpoint/2010/main" val="16229223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E564F4D6-AD05-4BD5-AF04-8AEDE119910A}" type="datetime4">
              <a:rPr lang="en-US" smtClean="0"/>
              <a:t>May 9, 2018</a:t>
            </a:fld>
            <a:endParaRPr lang="en-US"/>
          </a:p>
        </p:txBody>
      </p:sp>
      <p:sp>
        <p:nvSpPr>
          <p:cNvPr id="5" name="Rectangle 3"/>
          <p:cNvSpPr>
            <a:spLocks noGrp="1" noChangeArrowheads="1"/>
          </p:cNvSpPr>
          <p:nvPr>
            <p:ph type="ftr" sz="quarter" idx="11"/>
          </p:nvPr>
        </p:nvSpPr>
        <p:spPr>
          <a:xfrm>
            <a:off x="4165600" y="6381750"/>
            <a:ext cx="3860800" cy="476250"/>
          </a:xfrm>
        </p:spPr>
        <p:txBody>
          <a:bodyPr/>
          <a:lstStyle>
            <a:lvl1pPr fontAlgn="auto">
              <a:spcBef>
                <a:spcPts val="0"/>
              </a:spcBef>
              <a:spcAft>
                <a:spcPts val="0"/>
              </a:spcAft>
              <a:defRPr/>
            </a:lvl1pPr>
          </a:lstStyle>
          <a:p>
            <a:pPr>
              <a:defRPr/>
            </a:pPr>
            <a:endParaRPr lang="en-US"/>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6F078FC8-0847-43B5-8C76-3F7A3BB0F769}" type="slidenum">
              <a:rPr lang="en-US"/>
              <a:pPr>
                <a:defRPr/>
              </a:pPr>
              <a:t>‹#›</a:t>
            </a:fld>
            <a:endParaRPr lang="en-US"/>
          </a:p>
        </p:txBody>
      </p:sp>
    </p:spTree>
    <p:extLst>
      <p:ext uri="{BB962C8B-B14F-4D97-AF65-F5344CB8AC3E}">
        <p14:creationId xmlns:p14="http://schemas.microsoft.com/office/powerpoint/2010/main" val="12891790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685E8627-59C9-40F2-B08C-1AC57BCD3A80}" type="datetime4">
              <a:rPr lang="en-US" smtClean="0"/>
              <a:t>May 9, 2018</a:t>
            </a:fld>
            <a:endParaRPr lang="en-US"/>
          </a:p>
        </p:txBody>
      </p:sp>
      <p:sp>
        <p:nvSpPr>
          <p:cNvPr id="5" name="Rectangle 3"/>
          <p:cNvSpPr>
            <a:spLocks noGrp="1" noChangeArrowheads="1"/>
          </p:cNvSpPr>
          <p:nvPr>
            <p:ph type="ftr" sz="quarter" idx="11"/>
          </p:nvPr>
        </p:nvSpPr>
        <p:spPr>
          <a:xfrm>
            <a:off x="4165600" y="6381750"/>
            <a:ext cx="3860800" cy="476250"/>
          </a:xfrm>
        </p:spPr>
        <p:txBody>
          <a:bodyPr/>
          <a:lstStyle>
            <a:lvl1pPr fontAlgn="auto">
              <a:spcBef>
                <a:spcPts val="0"/>
              </a:spcBef>
              <a:spcAft>
                <a:spcPts val="0"/>
              </a:spcAft>
              <a:defRPr/>
            </a:lvl1pPr>
          </a:lstStyle>
          <a:p>
            <a:pPr>
              <a:defRPr/>
            </a:pPr>
            <a:endParaRPr lang="en-US"/>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1D582ACC-D394-48A7-8F19-48BCD8418723}" type="slidenum">
              <a:rPr lang="en-US"/>
              <a:pPr>
                <a:defRPr/>
              </a:pPr>
              <a:t>‹#›</a:t>
            </a:fld>
            <a:endParaRPr lang="en-US"/>
          </a:p>
        </p:txBody>
      </p:sp>
    </p:spTree>
    <p:extLst>
      <p:ext uri="{BB962C8B-B14F-4D97-AF65-F5344CB8AC3E}">
        <p14:creationId xmlns:p14="http://schemas.microsoft.com/office/powerpoint/2010/main" val="25263376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1"/>
            <a:ext cx="54864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371601"/>
            <a:ext cx="54864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EEC9AAFF-8E44-41F5-A36E-34A69E2CAB0F}" type="datetime4">
              <a:rPr lang="en-US" smtClean="0"/>
              <a:t>May 9, 2018</a:t>
            </a:fld>
            <a:endParaRPr lang="en-US"/>
          </a:p>
        </p:txBody>
      </p:sp>
      <p:sp>
        <p:nvSpPr>
          <p:cNvPr id="6" name="Rectangle 3"/>
          <p:cNvSpPr>
            <a:spLocks noGrp="1" noChangeArrowheads="1"/>
          </p:cNvSpPr>
          <p:nvPr>
            <p:ph type="ftr" sz="quarter" idx="11"/>
          </p:nvPr>
        </p:nvSpPr>
        <p:spPr>
          <a:xfrm>
            <a:off x="4165600" y="6381750"/>
            <a:ext cx="3860800" cy="476250"/>
          </a:xfrm>
        </p:spPr>
        <p:txBody>
          <a:bodyPr/>
          <a:lstStyle>
            <a:lvl1pPr fontAlgn="auto">
              <a:spcBef>
                <a:spcPts val="0"/>
              </a:spcBef>
              <a:spcAft>
                <a:spcPts val="0"/>
              </a:spcAft>
              <a:defRPr/>
            </a:lvl1pPr>
          </a:lstStyle>
          <a:p>
            <a:pPr>
              <a:defRPr/>
            </a:pPr>
            <a:endParaRPr lang="en-US"/>
          </a:p>
        </p:txBody>
      </p:sp>
      <p:sp>
        <p:nvSpPr>
          <p:cNvPr id="7"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C71E8D6A-416E-4C70-936A-80EFFCD2DDB9}" type="slidenum">
              <a:rPr lang="en-US"/>
              <a:pPr>
                <a:defRPr/>
              </a:pPr>
              <a:t>‹#›</a:t>
            </a:fld>
            <a:endParaRPr lang="en-US"/>
          </a:p>
        </p:txBody>
      </p:sp>
    </p:spTree>
    <p:extLst>
      <p:ext uri="{BB962C8B-B14F-4D97-AF65-F5344CB8AC3E}">
        <p14:creationId xmlns:p14="http://schemas.microsoft.com/office/powerpoint/2010/main" val="280212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7BE5D97C-A9D6-4E3C-B2EC-B1F49C738128}" type="datetime4">
              <a:rPr lang="en-US" smtClean="0"/>
              <a:t>May 9, 2018</a:t>
            </a:fld>
            <a:endParaRPr lang="en-US"/>
          </a:p>
        </p:txBody>
      </p:sp>
      <p:sp>
        <p:nvSpPr>
          <p:cNvPr id="8"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9"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11EF0620-6B7F-4398-A35B-C72F57FFADF3}" type="slidenum">
              <a:rPr lang="en-US"/>
              <a:pPr>
                <a:defRPr/>
              </a:pPr>
              <a:t>‹#›</a:t>
            </a:fld>
            <a:endParaRPr lang="en-US"/>
          </a:p>
        </p:txBody>
      </p:sp>
    </p:spTree>
    <p:extLst>
      <p:ext uri="{BB962C8B-B14F-4D97-AF65-F5344CB8AC3E}">
        <p14:creationId xmlns:p14="http://schemas.microsoft.com/office/powerpoint/2010/main" val="973258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1255652E-354C-4E87-A6A2-78B6EA1F977E}" type="datetime4">
              <a:rPr lang="en-US" smtClean="0"/>
              <a:t>May 9, 2018</a:t>
            </a:fld>
            <a:endParaRPr lang="en-US"/>
          </a:p>
        </p:txBody>
      </p:sp>
      <p:sp>
        <p:nvSpPr>
          <p:cNvPr id="4"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3FCB9C01-AA2F-446A-8D40-B67A452961B2}" type="slidenum">
              <a:rPr lang="en-US"/>
              <a:pPr>
                <a:defRPr/>
              </a:pPr>
              <a:t>‹#›</a:t>
            </a:fld>
            <a:endParaRPr lang="en-US"/>
          </a:p>
        </p:txBody>
      </p:sp>
    </p:spTree>
    <p:extLst>
      <p:ext uri="{BB962C8B-B14F-4D97-AF65-F5344CB8AC3E}">
        <p14:creationId xmlns:p14="http://schemas.microsoft.com/office/powerpoint/2010/main" val="43806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75496"/>
            <a:ext cx="109728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A387-B3AE-45A2-8FEA-0403FEA779DF}" type="datetime4">
              <a:rPr lang="en-US" smtClean="0"/>
              <a:t>May 9,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59506-D6B1-B842-AAB5-13291BE98BD7}" type="slidenum">
              <a:rPr lang="en-US" smtClean="0"/>
              <a:pPr/>
              <a:t>‹#›</a:t>
            </a:fld>
            <a:endParaRPr lang="en-US" dirty="0"/>
          </a:p>
        </p:txBody>
      </p:sp>
      <p:sp>
        <p:nvSpPr>
          <p:cNvPr id="17"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2" name="Rectangle 1"/>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510839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E08BE2E4-F249-45F7-87FA-8A65BAA08AD4}" type="datetime4">
              <a:rPr lang="en-US" smtClean="0"/>
              <a:t>May 9, 2018</a:t>
            </a:fld>
            <a:endParaRPr lang="en-US"/>
          </a:p>
        </p:txBody>
      </p:sp>
      <p:sp>
        <p:nvSpPr>
          <p:cNvPr id="3"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8093B2FB-E315-4567-A75C-95D29D55E3C9}" type="slidenum">
              <a:rPr lang="en-US"/>
              <a:pPr>
                <a:defRPr/>
              </a:pPr>
              <a:t>‹#›</a:t>
            </a:fld>
            <a:endParaRPr lang="en-US"/>
          </a:p>
        </p:txBody>
      </p:sp>
    </p:spTree>
    <p:extLst>
      <p:ext uri="{BB962C8B-B14F-4D97-AF65-F5344CB8AC3E}">
        <p14:creationId xmlns:p14="http://schemas.microsoft.com/office/powerpoint/2010/main" val="33904617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8A046549-3E5B-44DC-BAE4-AA2CC485EC5E}" type="datetime4">
              <a:rPr lang="en-US" smtClean="0"/>
              <a:t>May 9, 2018</a:t>
            </a:fld>
            <a:endParaRPr lang="en-US"/>
          </a:p>
        </p:txBody>
      </p:sp>
      <p:sp>
        <p:nvSpPr>
          <p:cNvPr id="6"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EDD5DAA8-ABBB-47FC-B486-7100B7C19524}" type="slidenum">
              <a:rPr lang="en-US"/>
              <a:pPr>
                <a:defRPr/>
              </a:pPr>
              <a:t>‹#›</a:t>
            </a:fld>
            <a:endParaRPr lang="en-US"/>
          </a:p>
        </p:txBody>
      </p:sp>
    </p:spTree>
    <p:extLst>
      <p:ext uri="{BB962C8B-B14F-4D97-AF65-F5344CB8AC3E}">
        <p14:creationId xmlns:p14="http://schemas.microsoft.com/office/powerpoint/2010/main" val="32517174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888CAB83-FD69-4A76-AFDE-A54D49204F08}" type="datetime4">
              <a:rPr lang="en-US" smtClean="0"/>
              <a:t>May 9, 2018</a:t>
            </a:fld>
            <a:endParaRPr lang="en-US"/>
          </a:p>
        </p:txBody>
      </p:sp>
      <p:sp>
        <p:nvSpPr>
          <p:cNvPr id="6"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F1CB2535-E0E4-4129-90FB-4005097987BD}" type="slidenum">
              <a:rPr lang="en-US"/>
              <a:pPr>
                <a:defRPr/>
              </a:pPr>
              <a:t>‹#›</a:t>
            </a:fld>
            <a:endParaRPr lang="en-US"/>
          </a:p>
        </p:txBody>
      </p:sp>
    </p:spTree>
    <p:extLst>
      <p:ext uri="{BB962C8B-B14F-4D97-AF65-F5344CB8AC3E}">
        <p14:creationId xmlns:p14="http://schemas.microsoft.com/office/powerpoint/2010/main" val="14185345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D83AD405-DC45-4441-B0D2-9E842B9B1709}" type="datetime4">
              <a:rPr lang="en-US" smtClean="0"/>
              <a:t>May 9, 2018</a:t>
            </a:fld>
            <a:endParaRPr lang="en-US"/>
          </a:p>
        </p:txBody>
      </p:sp>
      <p:sp>
        <p:nvSpPr>
          <p:cNvPr id="5"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8D614EE5-58A5-46C6-BD6A-C5CC155D7E75}" type="slidenum">
              <a:rPr lang="en-US"/>
              <a:pPr>
                <a:defRPr/>
              </a:pPr>
              <a:t>‹#›</a:t>
            </a:fld>
            <a:endParaRPr lang="en-US"/>
          </a:p>
        </p:txBody>
      </p:sp>
    </p:spTree>
    <p:extLst>
      <p:ext uri="{BB962C8B-B14F-4D97-AF65-F5344CB8AC3E}">
        <p14:creationId xmlns:p14="http://schemas.microsoft.com/office/powerpoint/2010/main" val="295020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1"/>
            <a:ext cx="2794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
            <a:ext cx="8178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08844C22-64F4-415C-B94E-1241D3D4DD5C}" type="datetime4">
              <a:rPr lang="en-US" smtClean="0"/>
              <a:t>May 9, 2018</a:t>
            </a:fld>
            <a:endParaRPr lang="en-US"/>
          </a:p>
        </p:txBody>
      </p:sp>
      <p:sp>
        <p:nvSpPr>
          <p:cNvPr id="5"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65E8EF36-F59A-4E8D-A6DC-D3C4FBBCF306}" type="slidenum">
              <a:rPr lang="en-US"/>
              <a:pPr>
                <a:defRPr/>
              </a:pPr>
              <a:t>‹#›</a:t>
            </a:fld>
            <a:endParaRPr lang="en-US"/>
          </a:p>
        </p:txBody>
      </p:sp>
    </p:spTree>
    <p:extLst>
      <p:ext uri="{BB962C8B-B14F-4D97-AF65-F5344CB8AC3E}">
        <p14:creationId xmlns:p14="http://schemas.microsoft.com/office/powerpoint/2010/main" val="19927732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0"/>
            <a:ext cx="9956800" cy="609600"/>
          </a:xfrm>
        </p:spPr>
        <p:txBody>
          <a:bodyPr/>
          <a:lstStyle/>
          <a:p>
            <a:r>
              <a:rPr lang="en-US"/>
              <a:t>Click to edit Master title style</a:t>
            </a:r>
          </a:p>
        </p:txBody>
      </p:sp>
      <p:sp>
        <p:nvSpPr>
          <p:cNvPr id="3" name="Content Placeholder 2"/>
          <p:cNvSpPr>
            <a:spLocks noGrp="1"/>
          </p:cNvSpPr>
          <p:nvPr>
            <p:ph sz="half" idx="1"/>
          </p:nvPr>
        </p:nvSpPr>
        <p:spPr>
          <a:xfrm>
            <a:off x="609600" y="1371601"/>
            <a:ext cx="54864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1371600"/>
            <a:ext cx="5486400"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824289"/>
            <a:ext cx="5486400"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dt" sz="half" idx="10"/>
          </p:nvPr>
        </p:nvSpPr>
        <p:spPr/>
        <p:txBody>
          <a:bodyPr/>
          <a:lstStyle>
            <a:lvl1pPr fontAlgn="auto">
              <a:spcBef>
                <a:spcPts val="0"/>
              </a:spcBef>
              <a:spcAft>
                <a:spcPts val="0"/>
              </a:spcAft>
              <a:defRPr/>
            </a:lvl1pPr>
          </a:lstStyle>
          <a:p>
            <a:pPr>
              <a:defRPr/>
            </a:pPr>
            <a:fld id="{08278C9A-02E4-429D-8828-9772916B97D5}" type="datetime4">
              <a:rPr lang="en-US" smtClean="0"/>
              <a:t>May 9, 2018</a:t>
            </a:fld>
            <a:endParaRPr lang="en-US"/>
          </a:p>
        </p:txBody>
      </p:sp>
      <p:sp>
        <p:nvSpPr>
          <p:cNvPr id="7" name="Rectangle 3"/>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8" name="Rectangle 4"/>
          <p:cNvSpPr>
            <a:spLocks noGrp="1" noChangeArrowheads="1"/>
          </p:cNvSpPr>
          <p:nvPr>
            <p:ph type="sldNum" sz="quarter" idx="12"/>
          </p:nvPr>
        </p:nvSpPr>
        <p:spPr/>
        <p:txBody>
          <a:bodyPr/>
          <a:lstStyle>
            <a:lvl1pPr fontAlgn="auto">
              <a:spcBef>
                <a:spcPts val="0"/>
              </a:spcBef>
              <a:spcAft>
                <a:spcPts val="0"/>
              </a:spcAft>
              <a:defRPr/>
            </a:lvl1pPr>
          </a:lstStyle>
          <a:p>
            <a:pPr>
              <a:defRPr/>
            </a:pPr>
            <a:fld id="{30F35E04-BE5B-4794-A236-C95DDAEF26B8}" type="slidenum">
              <a:rPr lang="en-US"/>
              <a:pPr>
                <a:defRPr/>
              </a:pPr>
              <a:t>‹#›</a:t>
            </a:fld>
            <a:endParaRPr lang="en-US"/>
          </a:p>
        </p:txBody>
      </p:sp>
    </p:spTree>
    <p:extLst>
      <p:ext uri="{BB962C8B-B14F-4D97-AF65-F5344CB8AC3E}">
        <p14:creationId xmlns:p14="http://schemas.microsoft.com/office/powerpoint/2010/main" val="14751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Pres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p:nvPr/>
        </p:nvSpPr>
        <p:spPr>
          <a:xfrm>
            <a:off x="609600" y="2135012"/>
            <a:ext cx="4263323" cy="3197492"/>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CBE5607F-1399-4125-9A15-E4C28B5F0269}" type="datetime4">
              <a:rPr lang="en-US" smtClean="0"/>
              <a:t>May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9" name="Picture Placeholder 8"/>
          <p:cNvSpPr>
            <a:spLocks noGrp="1"/>
          </p:cNvSpPr>
          <p:nvPr>
            <p:ph type="pic" sz="quarter" idx="13"/>
          </p:nvPr>
        </p:nvSpPr>
        <p:spPr>
          <a:xfrm>
            <a:off x="820379" y="2292382"/>
            <a:ext cx="3841767" cy="2882755"/>
          </a:xfrm>
          <a:prstGeom prst="ellipse">
            <a:avLst/>
          </a:prstGeom>
        </p:spPr>
        <p:txBody>
          <a:bodyPr/>
          <a:lstStyle>
            <a:lvl1pPr marL="0" indent="0">
              <a:buNone/>
              <a:defRPr/>
            </a:lvl1pPr>
          </a:lstStyle>
          <a:p>
            <a:r>
              <a:rPr lang="en-US"/>
              <a:t>Drag picture to placeholder or click icon to add</a:t>
            </a:r>
            <a:endParaRPr lang="en-US" dirty="0"/>
          </a:p>
        </p:txBody>
      </p:sp>
      <p:sp>
        <p:nvSpPr>
          <p:cNvPr id="15"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Rectangle 16"/>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Content Placeholder 2"/>
          <p:cNvSpPr>
            <a:spLocks noGrp="1"/>
          </p:cNvSpPr>
          <p:nvPr>
            <p:ph sz="half" idx="14"/>
          </p:nvPr>
        </p:nvSpPr>
        <p:spPr>
          <a:xfrm>
            <a:off x="5493349" y="1475497"/>
            <a:ext cx="6089052" cy="4525963"/>
          </a:xfrm>
        </p:spPr>
        <p:txBody>
          <a:bodyPr/>
          <a:lstStyle>
            <a:lvl1pPr marL="0" indent="0">
              <a:buNone/>
              <a:defRPr sz="2400"/>
            </a:lvl1pPr>
            <a:lvl2pPr marL="457200" indent="0">
              <a:buNone/>
              <a:defRPr sz="2000"/>
            </a:lvl2pPr>
            <a:lvl3pPr marL="914400" indent="0">
              <a:buNone/>
              <a:defRPr sz="1800"/>
            </a:lvl3pPr>
            <a:lvl4pPr marL="1371600" indent="0">
              <a:buNone/>
              <a:defRPr sz="1200"/>
            </a:lvl4pPr>
            <a:lvl5pPr marL="1828800" indent="0">
              <a:buNone/>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5196655" y="1475497"/>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147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CF28B7-94B6-4116-8240-4E4FB6AD0B8C}" type="datetime4">
              <a:rPr lang="en-US" smtClean="0"/>
              <a:t>May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15"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Rectangle 16"/>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Content Placeholder 2"/>
          <p:cNvSpPr>
            <a:spLocks noGrp="1"/>
          </p:cNvSpPr>
          <p:nvPr>
            <p:ph sz="half" idx="15"/>
          </p:nvPr>
        </p:nvSpPr>
        <p:spPr>
          <a:xfrm>
            <a:off x="3771869" y="1521312"/>
            <a:ext cx="7810531"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Oval 26"/>
          <p:cNvSpPr/>
          <p:nvPr/>
        </p:nvSpPr>
        <p:spPr>
          <a:xfrm>
            <a:off x="609600" y="1404315"/>
            <a:ext cx="27432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Picture Placeholder 8"/>
          <p:cNvSpPr>
            <a:spLocks noGrp="1"/>
          </p:cNvSpPr>
          <p:nvPr>
            <p:ph type="pic" sz="quarter" idx="18"/>
          </p:nvPr>
        </p:nvSpPr>
        <p:spPr>
          <a:xfrm>
            <a:off x="760181" y="1521312"/>
            <a:ext cx="2438400" cy="18288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9" name="Content Placeholder 2"/>
          <p:cNvSpPr>
            <a:spLocks noGrp="1"/>
          </p:cNvSpPr>
          <p:nvPr>
            <p:ph sz="half" idx="19"/>
          </p:nvPr>
        </p:nvSpPr>
        <p:spPr>
          <a:xfrm>
            <a:off x="3771869" y="3922296"/>
            <a:ext cx="7810531"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Oval 29"/>
          <p:cNvSpPr/>
          <p:nvPr/>
        </p:nvSpPr>
        <p:spPr>
          <a:xfrm>
            <a:off x="609600" y="3805299"/>
            <a:ext cx="27432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1" name="Picture Placeholder 8"/>
          <p:cNvSpPr>
            <a:spLocks noGrp="1"/>
          </p:cNvSpPr>
          <p:nvPr>
            <p:ph type="pic" sz="quarter" idx="20"/>
          </p:nvPr>
        </p:nvSpPr>
        <p:spPr>
          <a:xfrm>
            <a:off x="760181" y="3922296"/>
            <a:ext cx="2438400" cy="18288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18" name="Rectangle 17"/>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8041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2FF941-7D14-484D-BC2D-683EE1670BB1}" type="datetime4">
              <a:rPr lang="en-US" smtClean="0"/>
              <a:t>May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15"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Rectangle 16"/>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ontent Placeholder 2"/>
          <p:cNvSpPr>
            <a:spLocks noGrp="1"/>
          </p:cNvSpPr>
          <p:nvPr>
            <p:ph sz="half" idx="1"/>
          </p:nvPr>
        </p:nvSpPr>
        <p:spPr>
          <a:xfrm>
            <a:off x="4337176" y="3909170"/>
            <a:ext cx="3511489"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4"/>
          </p:nvPr>
        </p:nvSpPr>
        <p:spPr>
          <a:xfrm>
            <a:off x="8051865" y="3909170"/>
            <a:ext cx="3511296"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sz="half" idx="15"/>
          </p:nvPr>
        </p:nvSpPr>
        <p:spPr>
          <a:xfrm>
            <a:off x="630968" y="3909170"/>
            <a:ext cx="3511489"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Oval 22"/>
          <p:cNvSpPr/>
          <p:nvPr/>
        </p:nvSpPr>
        <p:spPr>
          <a:xfrm>
            <a:off x="4582777" y="1446278"/>
            <a:ext cx="3045753"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4" name="Picture Placeholder 8"/>
          <p:cNvSpPr>
            <a:spLocks noGrp="1"/>
          </p:cNvSpPr>
          <p:nvPr>
            <p:ph type="pic" sz="quarter" idx="16"/>
          </p:nvPr>
        </p:nvSpPr>
        <p:spPr>
          <a:xfrm>
            <a:off x="4733358" y="1563275"/>
            <a:ext cx="2744591" cy="2050321"/>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5" name="Oval 24"/>
          <p:cNvSpPr/>
          <p:nvPr/>
        </p:nvSpPr>
        <p:spPr>
          <a:xfrm>
            <a:off x="8292404" y="1446278"/>
            <a:ext cx="3045753"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Picture Placeholder 8"/>
          <p:cNvSpPr>
            <a:spLocks noGrp="1"/>
          </p:cNvSpPr>
          <p:nvPr>
            <p:ph type="pic" sz="quarter" idx="17"/>
          </p:nvPr>
        </p:nvSpPr>
        <p:spPr>
          <a:xfrm>
            <a:off x="8442985" y="1563275"/>
            <a:ext cx="2744591" cy="2050321"/>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7" name="Oval 26"/>
          <p:cNvSpPr/>
          <p:nvPr/>
        </p:nvSpPr>
        <p:spPr>
          <a:xfrm>
            <a:off x="856618" y="1446278"/>
            <a:ext cx="3045753"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Picture Placeholder 8"/>
          <p:cNvSpPr>
            <a:spLocks noGrp="1"/>
          </p:cNvSpPr>
          <p:nvPr>
            <p:ph type="pic" sz="quarter" idx="18"/>
          </p:nvPr>
        </p:nvSpPr>
        <p:spPr>
          <a:xfrm>
            <a:off x="1007199" y="1563275"/>
            <a:ext cx="2744591" cy="2050321"/>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19" name="Rectangle 18"/>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447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a:spLocks noChangeAspect="1"/>
          </p:cNvSpPr>
          <p:nvPr/>
        </p:nvSpPr>
        <p:spPr>
          <a:xfrm>
            <a:off x="609600" y="1476104"/>
            <a:ext cx="18288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EB87D35A-65DE-4772-B8E9-1416C76B9ABC}" type="datetime4">
              <a:rPr lang="en-US" smtClean="0"/>
              <a:t>May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9" name="Picture Placeholder 8"/>
          <p:cNvSpPr>
            <a:spLocks noGrp="1"/>
          </p:cNvSpPr>
          <p:nvPr>
            <p:ph type="pic" sz="quarter" idx="13"/>
          </p:nvPr>
        </p:nvSpPr>
        <p:spPr>
          <a:xfrm>
            <a:off x="762000" y="1590404"/>
            <a:ext cx="1524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15" name="Title 16"/>
          <p:cNvSpPr>
            <a:spLocks noGrp="1"/>
          </p:cNvSpPr>
          <p:nvPr>
            <p:ph type="title"/>
          </p:nvPr>
        </p:nvSpPr>
        <p:spPr>
          <a:xfrm>
            <a:off x="609601" y="274638"/>
            <a:ext cx="8528953"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403" y="199926"/>
            <a:ext cx="1509000" cy="1131750"/>
          </a:xfrm>
          <a:prstGeom prst="rect">
            <a:avLst/>
          </a:prstGeom>
        </p:spPr>
      </p:pic>
      <p:sp>
        <p:nvSpPr>
          <p:cNvPr id="17" name="Rectangle 16"/>
          <p:cNvSpPr/>
          <p:nvPr/>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Content Placeholder 2"/>
          <p:cNvSpPr>
            <a:spLocks noGrp="1"/>
          </p:cNvSpPr>
          <p:nvPr>
            <p:ph sz="half" idx="15"/>
          </p:nvPr>
        </p:nvSpPr>
        <p:spPr>
          <a:xfrm>
            <a:off x="2678352" y="1478253"/>
            <a:ext cx="3125208" cy="1827742"/>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Oval 27"/>
          <p:cNvSpPr>
            <a:spLocks noChangeAspect="1"/>
          </p:cNvSpPr>
          <p:nvPr/>
        </p:nvSpPr>
        <p:spPr>
          <a:xfrm>
            <a:off x="6388440" y="1473956"/>
            <a:ext cx="18288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9" name="Picture Placeholder 8"/>
          <p:cNvSpPr>
            <a:spLocks noGrp="1"/>
          </p:cNvSpPr>
          <p:nvPr>
            <p:ph type="pic" sz="quarter" idx="16"/>
          </p:nvPr>
        </p:nvSpPr>
        <p:spPr>
          <a:xfrm>
            <a:off x="6540840" y="1588256"/>
            <a:ext cx="1524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0" name="Content Placeholder 2"/>
          <p:cNvSpPr>
            <a:spLocks noGrp="1"/>
          </p:cNvSpPr>
          <p:nvPr>
            <p:ph sz="half" idx="17"/>
          </p:nvPr>
        </p:nvSpPr>
        <p:spPr>
          <a:xfrm>
            <a:off x="8457192" y="1476105"/>
            <a:ext cx="3125208" cy="182989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Oval 30"/>
          <p:cNvSpPr>
            <a:spLocks noChangeAspect="1"/>
          </p:cNvSpPr>
          <p:nvPr/>
        </p:nvSpPr>
        <p:spPr>
          <a:xfrm>
            <a:off x="609600" y="3879910"/>
            <a:ext cx="18288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2" name="Picture Placeholder 8"/>
          <p:cNvSpPr>
            <a:spLocks noGrp="1"/>
          </p:cNvSpPr>
          <p:nvPr>
            <p:ph type="pic" sz="quarter" idx="18"/>
          </p:nvPr>
        </p:nvSpPr>
        <p:spPr>
          <a:xfrm>
            <a:off x="762000" y="3994210"/>
            <a:ext cx="1524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3" name="Content Placeholder 2"/>
          <p:cNvSpPr>
            <a:spLocks noGrp="1"/>
          </p:cNvSpPr>
          <p:nvPr>
            <p:ph sz="half" idx="19"/>
          </p:nvPr>
        </p:nvSpPr>
        <p:spPr>
          <a:xfrm>
            <a:off x="2678352" y="3882060"/>
            <a:ext cx="3125208" cy="1820875"/>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Oval 33"/>
          <p:cNvSpPr>
            <a:spLocks noChangeAspect="1"/>
          </p:cNvSpPr>
          <p:nvPr/>
        </p:nvSpPr>
        <p:spPr>
          <a:xfrm>
            <a:off x="6388440" y="3877762"/>
            <a:ext cx="18288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5" name="Picture Placeholder 8"/>
          <p:cNvSpPr>
            <a:spLocks noGrp="1"/>
          </p:cNvSpPr>
          <p:nvPr>
            <p:ph type="pic" sz="quarter" idx="20"/>
          </p:nvPr>
        </p:nvSpPr>
        <p:spPr>
          <a:xfrm>
            <a:off x="6540840" y="3992062"/>
            <a:ext cx="1524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6" name="Content Placeholder 2"/>
          <p:cNvSpPr>
            <a:spLocks noGrp="1"/>
          </p:cNvSpPr>
          <p:nvPr>
            <p:ph sz="half" idx="21"/>
          </p:nvPr>
        </p:nvSpPr>
        <p:spPr>
          <a:xfrm>
            <a:off x="8457192" y="3879912"/>
            <a:ext cx="3125208" cy="182302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2"/>
          <p:cNvSpPr/>
          <p:nvPr userDrawn="1"/>
        </p:nvSpPr>
        <p:spPr>
          <a:xfrm>
            <a:off x="1" y="952532"/>
            <a:ext cx="9138553"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6652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2.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8"/>
            <a:ext cx="10147497" cy="6778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95330"/>
            <a:ext cx="10972800" cy="480008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000">
                <a:solidFill>
                  <a:schemeClr val="bg1"/>
                </a:solidFill>
              </a:defRPr>
            </a:lvl1pPr>
          </a:lstStyle>
          <a:p>
            <a:fld id="{17AB8DF8-3B99-4747-AAF1-EFE0B36D59B1}" type="datetime4">
              <a:rPr lang="en-US" smtClean="0"/>
              <a:t>May 9, 2018</a:t>
            </a:fld>
            <a:endParaRPr lang="en-US" dirty="0"/>
          </a:p>
        </p:txBody>
      </p:sp>
      <p:sp>
        <p:nvSpPr>
          <p:cNvPr id="5" name="Footer Placeholder 4"/>
          <p:cNvSpPr>
            <a:spLocks noGrp="1"/>
          </p:cNvSpPr>
          <p:nvPr>
            <p:ph type="ftr" sz="quarter" idx="3"/>
          </p:nvPr>
        </p:nvSpPr>
        <p:spPr>
          <a:xfrm>
            <a:off x="4165600" y="6356351"/>
            <a:ext cx="7416800"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4"/>
          </p:nvPr>
        </p:nvSpPr>
        <p:spPr>
          <a:xfrm>
            <a:off x="11181488" y="18679"/>
            <a:ext cx="480355" cy="365125"/>
          </a:xfrm>
          <a:prstGeom prst="rect">
            <a:avLst/>
          </a:prstGeom>
        </p:spPr>
        <p:txBody>
          <a:bodyPr vert="horz" lIns="91440" tIns="45720" rIns="91440" bIns="45720" rtlCol="0" anchor="ctr"/>
          <a:lstStyle>
            <a:lvl1pPr algn="ctr">
              <a:defRPr sz="1000">
                <a:solidFill>
                  <a:schemeClr val="bg1"/>
                </a:solidFill>
              </a:defRPr>
            </a:lvl1pPr>
          </a:lstStyle>
          <a:p>
            <a:fld id="{F8059506-D6B1-B842-AAB5-13291BE98BD7}" type="slidenum">
              <a:rPr lang="en-US" smtClean="0"/>
              <a:pPr/>
              <a:t>‹#›</a:t>
            </a:fld>
            <a:endParaRPr lang="en-US" dirty="0"/>
          </a:p>
        </p:txBody>
      </p:sp>
    </p:spTree>
    <p:extLst>
      <p:ext uri="{BB962C8B-B14F-4D97-AF65-F5344CB8AC3E}">
        <p14:creationId xmlns:p14="http://schemas.microsoft.com/office/powerpoint/2010/main" val="303186287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887" r:id="rId29"/>
    <p:sldLayoutId id="2147483763" r:id="rId30"/>
    <p:sldLayoutId id="2147483764" r:id="rId31"/>
    <p:sldLayoutId id="2147483765" r:id="rId32"/>
    <p:sldLayoutId id="2147483766" r:id="rId33"/>
    <p:sldLayoutId id="2147483767" r:id="rId34"/>
    <p:sldLayoutId id="2147483768" r:id="rId35"/>
    <p:sldLayoutId id="2147483769" r:id="rId36"/>
    <p:sldLayoutId id="2147483770" r:id="rId37"/>
    <p:sldLayoutId id="2147483771" r:id="rId38"/>
    <p:sldLayoutId id="2147483772" r:id="rId39"/>
    <p:sldLayoutId id="2147483773" r:id="rId40"/>
    <p:sldLayoutId id="2147483774" r:id="rId41"/>
    <p:sldLayoutId id="2147483775" r:id="rId42"/>
    <p:sldLayoutId id="2147483776" r:id="rId43"/>
  </p:sldLayoutIdLst>
  <p:hf hdr="0" ftr="0" dt="0"/>
  <p:txStyles>
    <p:titleStyle>
      <a:lvl1pPr algn="ctr" defTabSz="457200" rtl="0" eaLnBrk="1" latinLnBrk="0" hangingPunct="1">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2400" kern="1200">
          <a:solidFill>
            <a:srgbClr val="000000"/>
          </a:solidFill>
          <a:latin typeface="+mn-lt"/>
          <a:ea typeface="+mn-ea"/>
          <a:cs typeface="+mn-cs"/>
        </a:defRPr>
      </a:lvl1pPr>
      <a:lvl2pPr marL="457200" indent="0" algn="l" defTabSz="457200" rtl="0" eaLnBrk="1" latinLnBrk="0" hangingPunct="1">
        <a:spcBef>
          <a:spcPct val="20000"/>
        </a:spcBef>
        <a:buFont typeface="Arial"/>
        <a:buNone/>
        <a:defRPr sz="2000" kern="1200">
          <a:solidFill>
            <a:srgbClr val="000000"/>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000000"/>
          </a:solidFill>
          <a:latin typeface="+mn-lt"/>
          <a:ea typeface="+mn-ea"/>
          <a:cs typeface="+mn-cs"/>
        </a:defRPr>
      </a:lvl3pPr>
      <a:lvl4pPr marL="1371600" indent="0" algn="l" defTabSz="457200" rtl="0" eaLnBrk="1" latinLnBrk="0" hangingPunct="1">
        <a:spcBef>
          <a:spcPct val="20000"/>
        </a:spcBef>
        <a:buFont typeface="Arial"/>
        <a:buNone/>
        <a:defRPr sz="1200" kern="1200">
          <a:solidFill>
            <a:srgbClr val="000000"/>
          </a:solidFill>
          <a:latin typeface="+mn-lt"/>
          <a:ea typeface="+mn-ea"/>
          <a:cs typeface="+mn-cs"/>
        </a:defRPr>
      </a:lvl4pPr>
      <a:lvl5pPr marL="1828800" indent="0" algn="l" defTabSz="457200" rtl="0" eaLnBrk="1" latinLnBrk="0" hangingPunct="1">
        <a:spcBef>
          <a:spcPct val="20000"/>
        </a:spcBef>
        <a:buFont typeface="Arial"/>
        <a:buNone/>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mn-lt"/>
                <a:cs typeface="+mn-cs"/>
              </a:defRPr>
            </a:lvl1pPr>
          </a:lstStyle>
          <a:p>
            <a:pPr defTabSz="914400" fontAlgn="base">
              <a:spcBef>
                <a:spcPct val="0"/>
              </a:spcBef>
              <a:spcAft>
                <a:spcPct val="0"/>
              </a:spcAft>
              <a:defRPr/>
            </a:pPr>
            <a:fld id="{017A4066-1C8F-4886-9762-963FEFE15F5C}" type="datetime4">
              <a:rPr lang="en-US" smtClean="0"/>
              <a:pPr defTabSz="914400" fontAlgn="base">
                <a:spcBef>
                  <a:spcPct val="0"/>
                </a:spcBef>
                <a:spcAft>
                  <a:spcPct val="0"/>
                </a:spcAft>
                <a:defRPr/>
              </a:pPr>
              <a:t>May 9, 2018</a:t>
            </a:fld>
            <a:endParaRPr lang="en-US"/>
          </a:p>
        </p:txBody>
      </p:sp>
      <p:sp>
        <p:nvSpPr>
          <p:cNvPr id="216067" name="Rectangle 3"/>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cs typeface="+mn-cs"/>
              </a:defRPr>
            </a:lvl1pPr>
          </a:lstStyle>
          <a:p>
            <a:pPr defTabSz="914400" fontAlgn="base">
              <a:spcBef>
                <a:spcPct val="0"/>
              </a:spcBef>
              <a:spcAft>
                <a:spcPct val="0"/>
              </a:spcAft>
              <a:defRPr/>
            </a:pPr>
            <a:endParaRPr lang="en-US"/>
          </a:p>
        </p:txBody>
      </p:sp>
      <p:sp>
        <p:nvSpPr>
          <p:cNvPr id="216068" name="Rectangle 4"/>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mn-lt"/>
                <a:cs typeface="+mn-cs"/>
              </a:defRPr>
            </a:lvl1pPr>
          </a:lstStyle>
          <a:p>
            <a:pPr defTabSz="914400" fontAlgn="base">
              <a:spcBef>
                <a:spcPct val="0"/>
              </a:spcBef>
              <a:spcAft>
                <a:spcPct val="0"/>
              </a:spcAft>
              <a:defRPr/>
            </a:pPr>
            <a:fld id="{B37BFA6A-061A-4B79-83A7-BDC8DFB5EFC7}" type="slidenum">
              <a:rPr lang="en-US" smtClean="0"/>
              <a:pPr defTabSz="914400" fontAlgn="base">
                <a:spcBef>
                  <a:spcPct val="0"/>
                </a:spcBef>
                <a:spcAft>
                  <a:spcPct val="0"/>
                </a:spcAft>
                <a:defRPr/>
              </a:pPr>
              <a:t>‹#›</a:t>
            </a:fld>
            <a:endParaRPr lang="en-US"/>
          </a:p>
        </p:txBody>
      </p:sp>
      <p:sp>
        <p:nvSpPr>
          <p:cNvPr id="1029" name="Rectangle 5"/>
          <p:cNvSpPr>
            <a:spLocks noGrp="1" noChangeArrowheads="1"/>
          </p:cNvSpPr>
          <p:nvPr>
            <p:ph type="title"/>
          </p:nvPr>
        </p:nvSpPr>
        <p:spPr bwMode="auto">
          <a:xfrm>
            <a:off x="1117600" y="0"/>
            <a:ext cx="995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6"/>
          <p:cNvSpPr>
            <a:spLocks noGrp="1" noChangeArrowheads="1"/>
          </p:cNvSpPr>
          <p:nvPr>
            <p:ph type="body" idx="1"/>
          </p:nvPr>
        </p:nvSpPr>
        <p:spPr bwMode="auto">
          <a:xfrm>
            <a:off x="609600" y="1371601"/>
            <a:ext cx="111760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1" name="Picture 7" descr="DV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200" y="762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p:nvSpPr>
        <p:spPr bwMode="auto">
          <a:xfrm flipV="1">
            <a:off x="1930400" y="762000"/>
            <a:ext cx="9753600" cy="0"/>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
        <p:nvSpPr>
          <p:cNvPr id="1033" name="Line 9"/>
          <p:cNvSpPr>
            <a:spLocks noChangeShapeType="1"/>
          </p:cNvSpPr>
          <p:nvPr/>
        </p:nvSpPr>
        <p:spPr bwMode="auto">
          <a:xfrm flipV="1">
            <a:off x="1930400" y="838200"/>
            <a:ext cx="975360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cs typeface="Arial" charset="0"/>
            </a:endParaRPr>
          </a:p>
        </p:txBody>
      </p:sp>
    </p:spTree>
    <p:extLst>
      <p:ext uri="{BB962C8B-B14F-4D97-AF65-F5344CB8AC3E}">
        <p14:creationId xmlns:p14="http://schemas.microsoft.com/office/powerpoint/2010/main" val="393364449"/>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9.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9.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9.xml"/><Relationship Id="rId6" Type="http://schemas.openxmlformats.org/officeDocument/2006/relationships/image" Target="../media/image24.png"/><Relationship Id="rId11" Type="http://schemas.openxmlformats.org/officeDocument/2006/relationships/comments" Target="../comments/comment3.xml"/><Relationship Id="rId5" Type="http://schemas.openxmlformats.org/officeDocument/2006/relationships/image" Target="../media/image30.sv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32.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a16="http://schemas.microsoft.com/office/drawing/2014/main" id="{89536774-301F-4D9A-9065-001019D86428}"/>
              </a:ext>
            </a:extLst>
          </p:cNvPr>
          <p:cNvSpPr txBox="1"/>
          <p:nvPr/>
        </p:nvSpPr>
        <p:spPr>
          <a:xfrm>
            <a:off x="122548" y="69996"/>
            <a:ext cx="3719486" cy="1600438"/>
          </a:xfrm>
          <a:prstGeom prst="rect">
            <a:avLst/>
          </a:prstGeom>
          <a:noFill/>
        </p:spPr>
        <p:txBody>
          <a:bodyPr wrap="square" rtlCol="0">
            <a:spAutoFit/>
          </a:bodyPr>
          <a:lstStyle/>
          <a:p>
            <a:pPr algn="just"/>
            <a:r>
              <a:rPr lang="en-US" sz="1400" b="1" dirty="0">
                <a:solidFill>
                  <a:srgbClr val="000000"/>
                </a:solidFill>
              </a:rPr>
              <a:t>Narration:</a:t>
            </a:r>
          </a:p>
          <a:p>
            <a:pPr algn="just"/>
            <a:r>
              <a:rPr lang="en-US" sz="1400" dirty="0">
                <a:solidFill>
                  <a:srgbClr val="000000"/>
                </a:solidFill>
              </a:rPr>
              <a:t>The healthcare </a:t>
            </a:r>
            <a:r>
              <a:rPr lang="en-US" sz="1400" dirty="0">
                <a:solidFill>
                  <a:srgbClr val="FF0000"/>
                </a:solidFill>
              </a:rPr>
              <a:t>IT system </a:t>
            </a:r>
            <a:r>
              <a:rPr lang="en-US" sz="1400" dirty="0">
                <a:solidFill>
                  <a:srgbClr val="000000"/>
                </a:solidFill>
              </a:rPr>
              <a:t>is a complex environment where health information needs to be shared among thousands of providers.  Let’s compare the healthcare environment </a:t>
            </a:r>
            <a:r>
              <a:rPr lang="en-US" sz="1400" dirty="0">
                <a:solidFill>
                  <a:srgbClr val="FF0000"/>
                </a:solidFill>
              </a:rPr>
              <a:t>to</a:t>
            </a:r>
            <a:r>
              <a:rPr lang="en-US" sz="1400" dirty="0">
                <a:solidFill>
                  <a:srgbClr val="000000"/>
                </a:solidFill>
              </a:rPr>
              <a:t> the subway system of a large city that helps people move from one location to another.  </a:t>
            </a:r>
          </a:p>
        </p:txBody>
      </p:sp>
      <p:pic>
        <p:nvPicPr>
          <p:cNvPr id="297" name="Picture 296">
            <a:extLst>
              <a:ext uri="{FF2B5EF4-FFF2-40B4-BE49-F238E27FC236}">
                <a16:creationId xmlns:a16="http://schemas.microsoft.com/office/drawing/2014/main" id="{D70EF14B-1288-4BB2-8E0E-826CBB63669C}"/>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298" name="Picture 297">
            <a:extLst>
              <a:ext uri="{FF2B5EF4-FFF2-40B4-BE49-F238E27FC236}">
                <a16:creationId xmlns:a16="http://schemas.microsoft.com/office/drawing/2014/main" id="{17A6359E-02A4-4963-AB37-FC12BB871FFF}"/>
              </a:ext>
            </a:extLst>
          </p:cNvPr>
          <p:cNvPicPr>
            <a:picLocks noChangeAspect="1"/>
          </p:cNvPicPr>
          <p:nvPr/>
        </p:nvPicPr>
        <p:blipFill>
          <a:blip r:embed="rId2"/>
          <a:stretch>
            <a:fillRect/>
          </a:stretch>
        </p:blipFill>
        <p:spPr>
          <a:xfrm>
            <a:off x="2562995" y="2375555"/>
            <a:ext cx="784755" cy="784755"/>
          </a:xfrm>
          <a:prstGeom prst="rect">
            <a:avLst/>
          </a:prstGeom>
        </p:spPr>
      </p:pic>
      <p:sp>
        <p:nvSpPr>
          <p:cNvPr id="299" name="Freeform: Shape 298">
            <a:extLst>
              <a:ext uri="{FF2B5EF4-FFF2-40B4-BE49-F238E27FC236}">
                <a16:creationId xmlns:a16="http://schemas.microsoft.com/office/drawing/2014/main" id="{D9D76E2D-359C-42EE-9A1F-A3F82A59E165}"/>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Rectangle 299">
            <a:extLst>
              <a:ext uri="{FF2B5EF4-FFF2-40B4-BE49-F238E27FC236}">
                <a16:creationId xmlns:a16="http://schemas.microsoft.com/office/drawing/2014/main" id="{0E85FB59-4BFA-4242-AFBC-CDC9C3EB4FF6}"/>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57D6D706-CBA2-44B0-8A5C-769772DDB9D2}"/>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Freeform: Shape 302">
            <a:extLst>
              <a:ext uri="{FF2B5EF4-FFF2-40B4-BE49-F238E27FC236}">
                <a16:creationId xmlns:a16="http://schemas.microsoft.com/office/drawing/2014/main" id="{291BC1CF-2448-419F-B699-D62377855401}"/>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Freeform: Shape 303">
            <a:extLst>
              <a:ext uri="{FF2B5EF4-FFF2-40B4-BE49-F238E27FC236}">
                <a16:creationId xmlns:a16="http://schemas.microsoft.com/office/drawing/2014/main" id="{5815AFC9-C815-492C-8C75-10931851C3AB}"/>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Freeform: Shape 304">
            <a:extLst>
              <a:ext uri="{FF2B5EF4-FFF2-40B4-BE49-F238E27FC236}">
                <a16:creationId xmlns:a16="http://schemas.microsoft.com/office/drawing/2014/main" id="{ADCB24E8-464C-43B0-AA04-6637BAEDFD47}"/>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Freeform: Shape 305">
            <a:extLst>
              <a:ext uri="{FF2B5EF4-FFF2-40B4-BE49-F238E27FC236}">
                <a16:creationId xmlns:a16="http://schemas.microsoft.com/office/drawing/2014/main" id="{CB5C4D2C-300C-45F8-A5A7-5ECAF485DCD3}"/>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Freeform: Shape 306">
            <a:extLst>
              <a:ext uri="{FF2B5EF4-FFF2-40B4-BE49-F238E27FC236}">
                <a16:creationId xmlns:a16="http://schemas.microsoft.com/office/drawing/2014/main" id="{2A5EFCAA-19E1-4C78-9849-7A327B3B7E7A}"/>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Freeform: Shape 307">
            <a:extLst>
              <a:ext uri="{FF2B5EF4-FFF2-40B4-BE49-F238E27FC236}">
                <a16:creationId xmlns:a16="http://schemas.microsoft.com/office/drawing/2014/main" id="{E213DB2C-92FB-43F3-963C-2D7CA684AC03}"/>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8ADD6D4B-9795-4689-AFC1-F9366EB823EF}"/>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285DB06F-FCD7-400B-A4BA-E6A794310643}"/>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B1AD054-2511-4D00-879C-7920DF2C8AC3}"/>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8CAC9D9F-0691-4A8E-964A-5C300F3C2535}"/>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85048D8-1008-42E8-960F-59666F746FE1}"/>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AD131F75-BCB3-44DC-BA8B-3397FAE800BA}"/>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2C36997D-01D4-42EC-B45D-AA8F4E8E22D0}"/>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BF0348F8-8626-4101-9F00-446EEF3887A5}"/>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88976EBE-48CF-49E3-AC7B-EDFF793E655A}"/>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8C4105B7-CDB9-492C-BD13-D639AD945C6E}"/>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3ABC7AA4-7F5D-4058-B986-129D8EDC5154}"/>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2AFD7F84-8A08-43AE-BAA8-08D983AF5214}"/>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3B224FD3-2FC6-494D-88A1-A150D74A5D90}"/>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71CF1AA8-B7C7-470D-8EDF-E1C581A3229A}"/>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EC3C939C-AA30-41B8-B62B-835496D277BF}"/>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6645597D-0433-4A07-9C96-0916AF6DB3A3}"/>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BC044CCD-8ED0-411B-93B1-1D93C7C9B21C}"/>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BFA5DA16-EF86-46E6-9170-E87921ABF511}"/>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728AE2B0-58AE-4BCC-9A02-6292992BE2C3}"/>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3B68CCB5-4EC8-4D08-94AA-BEC4ECCA3FFC}"/>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992187A-2F9F-4426-96D0-9C8795C11247}"/>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7F5F73DA-54A9-4E67-BFFC-4ABEC2D1362D}"/>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Oval 330">
            <a:extLst>
              <a:ext uri="{FF2B5EF4-FFF2-40B4-BE49-F238E27FC236}">
                <a16:creationId xmlns:a16="http://schemas.microsoft.com/office/drawing/2014/main" id="{02A87CD4-7186-4C86-9BB7-E832A813047F}"/>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53DD295A-A768-41B8-BAD7-F67F4BC4E5CD}"/>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7F1691BC-9497-49F6-BAA0-E88058BC9D4F}"/>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5644429A-EE62-4A3B-B8E2-3749FAAADDCD}"/>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E77FAB1A-3346-480D-9203-1CA6B8D97E51}"/>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B319083E-199D-4901-928D-70D96AE8E10C}"/>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10A3E55E-06CE-401E-83F4-348423E224F3}"/>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D565B562-2CD1-4CEF-A2E1-7E4699EF594F}"/>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4BF8211-409A-404F-93CD-945156BF3BD8}"/>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5ABE5352-946F-4C36-A9B2-28E8BFCE13C7}"/>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233B5336-7256-42D8-A733-FD41ED63BF61}"/>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EB484410-B0B4-4CE9-A284-0E5CC76B640D}"/>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6B1E1545-780B-4998-BBBB-0C17A5CD8DC5}"/>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0981D09E-D98D-43A5-A67E-1A1DBE1C9D92}"/>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98DA6E8F-AE94-4645-B91A-323F679BF247}"/>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E8BCA576-73EA-4C48-8AF7-DB6C0B635368}"/>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4EE46969-7938-4F3C-8D94-35219A5B281B}"/>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A2C252F8-774D-4C60-B4CF-EB73DBBAC68C}"/>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B827CE9C-3FB9-41FC-BD8F-D0EB88D7F760}"/>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943ADF2D-2806-4A2B-B826-C98D1465D38B}"/>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A6B414-DB39-40B6-A7E7-CB749A38345A}"/>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D21393C-35A6-4E6B-AB73-B4595593912B}"/>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F604C206-E282-4186-96C5-2322F98AF52A}"/>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F7E3B2DA-2F7D-4321-A838-7DD3F7AEBBA5}"/>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84704FA0-7E50-4A57-BBCF-810C67EAD4AE}"/>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8E0A2060-21A8-4717-98B7-18138D4C5585}"/>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E16ED367-8A2B-4E55-B6AE-AE88634DC5AF}"/>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85DAF6F-0BF6-4BB9-8EA2-9142D2D9E295}"/>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FA9B69EF-0DB3-45B6-B74A-A42CE68B0D64}"/>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6BD7CF05-C103-4909-8022-94417F8AF4E0}"/>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81ACE3EE-5A6A-4C01-A13E-A9BF44805C53}"/>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F109E3A-4AD6-44E2-8B68-BA412EC6DFE3}"/>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EC30545F-CD01-4583-A1C6-14CC8A9B5B91}"/>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0903ED-2DBD-430D-9C9A-A57FF393BD70}"/>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93D9501-5F3C-46B9-B314-5D6FFBAB929E}"/>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1408EF0-8853-4B36-A720-0E21B2EB85DE}"/>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1F421296-4987-4E87-80A6-BCE2F62512A0}"/>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49A8CF66-7E59-4268-9AEF-8D4FEC7D0E6C}"/>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FB39F4B-D259-47D0-9BDE-D0BDA79F333D}"/>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DE53554C-35F5-43DF-88CB-BC79462C372B}"/>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309BBC96-8A70-45E8-8E14-A2DDF8387823}"/>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69DB1C23-0F8C-4EFA-892F-BC9A00EDC164}"/>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641EC47A-676B-4132-B18B-45188BE5E462}"/>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E6DCAE9C-10E2-4042-AA92-707CAB57FFFB}"/>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8B85642D-FA3C-40AE-A6E5-1331C2EF1163}"/>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Oval 375">
            <a:extLst>
              <a:ext uri="{FF2B5EF4-FFF2-40B4-BE49-F238E27FC236}">
                <a16:creationId xmlns:a16="http://schemas.microsoft.com/office/drawing/2014/main" id="{C88C83CA-BE04-46E3-BE98-12FEB5BA0D24}"/>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91C69070-BE7F-4CF6-9380-BFE36A27B02B}"/>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A7BFED73-77DE-4ECC-92C0-BE5D9422D93A}"/>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TextBox 378">
            <a:extLst>
              <a:ext uri="{FF2B5EF4-FFF2-40B4-BE49-F238E27FC236}">
                <a16:creationId xmlns:a16="http://schemas.microsoft.com/office/drawing/2014/main" id="{1DF5F1EE-2BB8-4346-8A6F-00E37DCF9F70}"/>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380" name="TextBox 379">
            <a:extLst>
              <a:ext uri="{FF2B5EF4-FFF2-40B4-BE49-F238E27FC236}">
                <a16:creationId xmlns:a16="http://schemas.microsoft.com/office/drawing/2014/main" id="{9BEAD50C-8249-401D-B9E3-C04DF454D181}"/>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381" name="TextBox 380">
            <a:extLst>
              <a:ext uri="{FF2B5EF4-FFF2-40B4-BE49-F238E27FC236}">
                <a16:creationId xmlns:a16="http://schemas.microsoft.com/office/drawing/2014/main" id="{1BA6659E-AC5A-43AF-B729-74577B1CC03F}"/>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382" name="TextBox 381">
            <a:extLst>
              <a:ext uri="{FF2B5EF4-FFF2-40B4-BE49-F238E27FC236}">
                <a16:creationId xmlns:a16="http://schemas.microsoft.com/office/drawing/2014/main" id="{D8EBF5EF-24F3-40CB-A79D-7EF810E8FFDB}"/>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83" name="TextBox 382">
            <a:extLst>
              <a:ext uri="{FF2B5EF4-FFF2-40B4-BE49-F238E27FC236}">
                <a16:creationId xmlns:a16="http://schemas.microsoft.com/office/drawing/2014/main" id="{A97BCB38-78A0-46B3-86A4-BB5E5502EDCF}"/>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384" name="TextBox 383">
            <a:extLst>
              <a:ext uri="{FF2B5EF4-FFF2-40B4-BE49-F238E27FC236}">
                <a16:creationId xmlns:a16="http://schemas.microsoft.com/office/drawing/2014/main" id="{96CE7FDF-7B9D-4CD5-92FD-48C4270C2437}"/>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385" name="TextBox 384">
            <a:extLst>
              <a:ext uri="{FF2B5EF4-FFF2-40B4-BE49-F238E27FC236}">
                <a16:creationId xmlns:a16="http://schemas.microsoft.com/office/drawing/2014/main" id="{55AC005B-8EE7-4F95-9422-F9868765FB47}"/>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86" name="TextBox 385">
            <a:extLst>
              <a:ext uri="{FF2B5EF4-FFF2-40B4-BE49-F238E27FC236}">
                <a16:creationId xmlns:a16="http://schemas.microsoft.com/office/drawing/2014/main" id="{DB1BBB05-DAF6-41B8-8CA3-560101D3B966}"/>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387" name="Oval 386">
            <a:extLst>
              <a:ext uri="{FF2B5EF4-FFF2-40B4-BE49-F238E27FC236}">
                <a16:creationId xmlns:a16="http://schemas.microsoft.com/office/drawing/2014/main" id="{FED012A0-2172-44DE-9E48-D9DB466593E5}"/>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TextBox 387">
            <a:extLst>
              <a:ext uri="{FF2B5EF4-FFF2-40B4-BE49-F238E27FC236}">
                <a16:creationId xmlns:a16="http://schemas.microsoft.com/office/drawing/2014/main" id="{83A1F5BC-7890-4006-8155-C8AEDA3B5EF3}"/>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389" name="Oval 388">
            <a:extLst>
              <a:ext uri="{FF2B5EF4-FFF2-40B4-BE49-F238E27FC236}">
                <a16:creationId xmlns:a16="http://schemas.microsoft.com/office/drawing/2014/main" id="{9658A79F-28B0-49FB-9485-A90926AB2B57}"/>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TextBox 389">
            <a:extLst>
              <a:ext uri="{FF2B5EF4-FFF2-40B4-BE49-F238E27FC236}">
                <a16:creationId xmlns:a16="http://schemas.microsoft.com/office/drawing/2014/main" id="{8FDDF146-3670-4CE4-B578-35873E8F15E2}"/>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91" name="TextBox 390">
            <a:extLst>
              <a:ext uri="{FF2B5EF4-FFF2-40B4-BE49-F238E27FC236}">
                <a16:creationId xmlns:a16="http://schemas.microsoft.com/office/drawing/2014/main" id="{0AC959DC-EE91-4CBD-BE8A-65B6EC5B8710}"/>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92" name="TextBox 391">
            <a:extLst>
              <a:ext uri="{FF2B5EF4-FFF2-40B4-BE49-F238E27FC236}">
                <a16:creationId xmlns:a16="http://schemas.microsoft.com/office/drawing/2014/main" id="{DDD5EB29-7109-4FE9-94B9-E629C24FEA9B}"/>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93" name="TextBox 392">
            <a:extLst>
              <a:ext uri="{FF2B5EF4-FFF2-40B4-BE49-F238E27FC236}">
                <a16:creationId xmlns:a16="http://schemas.microsoft.com/office/drawing/2014/main" id="{C8912DEC-5BFB-4DFE-9C98-48CD6F158CC9}"/>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94" name="TextBox 393">
            <a:extLst>
              <a:ext uri="{FF2B5EF4-FFF2-40B4-BE49-F238E27FC236}">
                <a16:creationId xmlns:a16="http://schemas.microsoft.com/office/drawing/2014/main" id="{191191C4-1643-451B-9804-390B16A13222}"/>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95" name="TextBox 394">
            <a:extLst>
              <a:ext uri="{FF2B5EF4-FFF2-40B4-BE49-F238E27FC236}">
                <a16:creationId xmlns:a16="http://schemas.microsoft.com/office/drawing/2014/main" id="{E359B382-8DC0-42FE-AE2F-DD6C335F51B4}"/>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96" name="TextBox 395">
            <a:extLst>
              <a:ext uri="{FF2B5EF4-FFF2-40B4-BE49-F238E27FC236}">
                <a16:creationId xmlns:a16="http://schemas.microsoft.com/office/drawing/2014/main" id="{4F540D20-6CB8-4694-84E8-3FBBE46B42A8}"/>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97" name="TextBox 396">
            <a:extLst>
              <a:ext uri="{FF2B5EF4-FFF2-40B4-BE49-F238E27FC236}">
                <a16:creationId xmlns:a16="http://schemas.microsoft.com/office/drawing/2014/main" id="{C34BEFD5-2866-46D0-95CD-8649C26AA935}"/>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98" name="TextBox 397">
            <a:extLst>
              <a:ext uri="{FF2B5EF4-FFF2-40B4-BE49-F238E27FC236}">
                <a16:creationId xmlns:a16="http://schemas.microsoft.com/office/drawing/2014/main" id="{6483FE11-3D03-4446-A227-A77E14EC3C11}"/>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99" name="TextBox 398">
            <a:extLst>
              <a:ext uri="{FF2B5EF4-FFF2-40B4-BE49-F238E27FC236}">
                <a16:creationId xmlns:a16="http://schemas.microsoft.com/office/drawing/2014/main" id="{A0287C9D-FA20-4C73-A391-C552ECBD8648}"/>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400" name="TextBox 399">
            <a:extLst>
              <a:ext uri="{FF2B5EF4-FFF2-40B4-BE49-F238E27FC236}">
                <a16:creationId xmlns:a16="http://schemas.microsoft.com/office/drawing/2014/main" id="{28DADC0C-AA07-4F93-88F8-C20C69B4C2AC}"/>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401" name="TextBox 400">
            <a:extLst>
              <a:ext uri="{FF2B5EF4-FFF2-40B4-BE49-F238E27FC236}">
                <a16:creationId xmlns:a16="http://schemas.microsoft.com/office/drawing/2014/main" id="{1249EAF9-9447-4EA2-9F81-8B87C2E1C122}"/>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402" name="TextBox 401">
            <a:extLst>
              <a:ext uri="{FF2B5EF4-FFF2-40B4-BE49-F238E27FC236}">
                <a16:creationId xmlns:a16="http://schemas.microsoft.com/office/drawing/2014/main" id="{AEB24B68-599C-4934-82AA-E5C0B85AE33F}"/>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403" name="TextBox 402">
            <a:extLst>
              <a:ext uri="{FF2B5EF4-FFF2-40B4-BE49-F238E27FC236}">
                <a16:creationId xmlns:a16="http://schemas.microsoft.com/office/drawing/2014/main" id="{A352C553-2080-4E99-810B-500A7AF8C4B9}"/>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404" name="TextBox 403">
            <a:extLst>
              <a:ext uri="{FF2B5EF4-FFF2-40B4-BE49-F238E27FC236}">
                <a16:creationId xmlns:a16="http://schemas.microsoft.com/office/drawing/2014/main" id="{2BDA994A-A3B0-4A8F-AB87-B9A6BE8BD2A1}"/>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405" name="TextBox 404">
            <a:extLst>
              <a:ext uri="{FF2B5EF4-FFF2-40B4-BE49-F238E27FC236}">
                <a16:creationId xmlns:a16="http://schemas.microsoft.com/office/drawing/2014/main" id="{82442A29-1D39-436C-BA7E-36F1E94708F0}"/>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406" name="Rectangle 405">
            <a:extLst>
              <a:ext uri="{FF2B5EF4-FFF2-40B4-BE49-F238E27FC236}">
                <a16:creationId xmlns:a16="http://schemas.microsoft.com/office/drawing/2014/main" id="{A3269FF6-E16D-4F4B-8E68-ABA7DD18265B}"/>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7" name="Picture 406">
            <a:extLst>
              <a:ext uri="{FF2B5EF4-FFF2-40B4-BE49-F238E27FC236}">
                <a16:creationId xmlns:a16="http://schemas.microsoft.com/office/drawing/2014/main" id="{72CBCC96-57D5-4DAA-B8C8-5EBA46EC749D}"/>
              </a:ext>
            </a:extLst>
          </p:cNvPr>
          <p:cNvPicPr>
            <a:picLocks noChangeAspect="1"/>
          </p:cNvPicPr>
          <p:nvPr/>
        </p:nvPicPr>
        <p:blipFill>
          <a:blip r:embed="rId3"/>
          <a:stretch>
            <a:fillRect/>
          </a:stretch>
        </p:blipFill>
        <p:spPr>
          <a:xfrm>
            <a:off x="3826389" y="2918727"/>
            <a:ext cx="1824912" cy="290708"/>
          </a:xfrm>
          <a:prstGeom prst="rect">
            <a:avLst/>
          </a:prstGeom>
        </p:spPr>
      </p:pic>
    </p:spTree>
    <p:extLst>
      <p:ext uri="{BB962C8B-B14F-4D97-AF65-F5344CB8AC3E}">
        <p14:creationId xmlns:p14="http://schemas.microsoft.com/office/powerpoint/2010/main" val="332427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C1B21C1-5DA3-4BD4-91FA-4230205BCABC}"/>
              </a:ext>
            </a:extLst>
          </p:cNvPr>
          <p:cNvSpPr/>
          <p:nvPr/>
        </p:nvSpPr>
        <p:spPr>
          <a:xfrm>
            <a:off x="2894974" y="2345809"/>
            <a:ext cx="726567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65670" h="1158240">
                <a:moveTo>
                  <a:pt x="0" y="906018"/>
                </a:moveTo>
                <a:lnTo>
                  <a:pt x="3116580" y="887730"/>
                </a:lnTo>
                <a:cubicBezTo>
                  <a:pt x="3215005" y="886460"/>
                  <a:pt x="3248660" y="839470"/>
                  <a:pt x="3246120" y="758190"/>
                </a:cubicBezTo>
                <a:cubicBezTo>
                  <a:pt x="3248660" y="681355"/>
                  <a:pt x="3251200" y="661670"/>
                  <a:pt x="3253740" y="586740"/>
                </a:cubicBezTo>
                <a:cubicBezTo>
                  <a:pt x="3260725" y="417830"/>
                  <a:pt x="3404870" y="310833"/>
                  <a:pt x="3564255" y="310515"/>
                </a:cubicBezTo>
                <a:lnTo>
                  <a:pt x="4282440" y="306705"/>
                </a:lnTo>
                <a:cubicBezTo>
                  <a:pt x="4484370" y="312420"/>
                  <a:pt x="4597400" y="421005"/>
                  <a:pt x="4606290" y="613410"/>
                </a:cubicBezTo>
                <a:lnTo>
                  <a:pt x="4610100" y="1051560"/>
                </a:lnTo>
                <a:cubicBezTo>
                  <a:pt x="4611370" y="1123315"/>
                  <a:pt x="4635500" y="1155065"/>
                  <a:pt x="4705350" y="1158240"/>
                </a:cubicBezTo>
                <a:lnTo>
                  <a:pt x="5524500" y="1154430"/>
                </a:lnTo>
                <a:cubicBezTo>
                  <a:pt x="5559425" y="1153795"/>
                  <a:pt x="5655310" y="1063625"/>
                  <a:pt x="5707380" y="1015365"/>
                </a:cubicBezTo>
                <a:cubicBezTo>
                  <a:pt x="5754370" y="972820"/>
                  <a:pt x="5835650" y="953135"/>
                  <a:pt x="5897880" y="952500"/>
                </a:cubicBezTo>
                <a:lnTo>
                  <a:pt x="6261735" y="946785"/>
                </a:lnTo>
                <a:cubicBezTo>
                  <a:pt x="6313170" y="947420"/>
                  <a:pt x="6324600" y="934720"/>
                  <a:pt x="6370320" y="891540"/>
                </a:cubicBezTo>
                <a:lnTo>
                  <a:pt x="726567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CACC44B4-91BA-4B93-B707-E4A52626DFB3}"/>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99D9EAC1-3493-49C4-86D5-302B0761CB28}"/>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61C3574-04E2-428F-818E-AF011539FDCF}"/>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454CFB0-6500-4347-B96C-083CB66E0F6C}"/>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F2A3740-392D-496B-A358-D7DE6F97BC1B}"/>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D54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66B302-B3CC-40F7-9E82-9D0E563ADE13}"/>
              </a:ext>
            </a:extLst>
          </p:cNvPr>
          <p:cNvSpPr txBox="1"/>
          <p:nvPr/>
        </p:nvSpPr>
        <p:spPr>
          <a:xfrm>
            <a:off x="177996" y="222694"/>
            <a:ext cx="4168356" cy="6186309"/>
          </a:xfrm>
          <a:prstGeom prst="rect">
            <a:avLst/>
          </a:prstGeom>
          <a:noFill/>
        </p:spPr>
        <p:txBody>
          <a:bodyPr wrap="square" rtlCol="0">
            <a:spAutoFit/>
          </a:bodyPr>
          <a:lstStyle/>
          <a:p>
            <a:pPr algn="just">
              <a:spcBef>
                <a:spcPts val="600"/>
              </a:spcBef>
            </a:pPr>
            <a:r>
              <a:rPr lang="en-US" sz="1400" dirty="0">
                <a:solidFill>
                  <a:srgbClr val="FF0000"/>
                </a:solidFill>
              </a:rPr>
              <a:t>In this examples the </a:t>
            </a:r>
            <a:r>
              <a:rPr lang="en-US" sz="1400" dirty="0">
                <a:solidFill>
                  <a:srgbClr val="000000"/>
                </a:solidFill>
              </a:rPr>
              <a:t>different subway lines </a:t>
            </a:r>
            <a:r>
              <a:rPr lang="en-US" sz="1400" dirty="0">
                <a:solidFill>
                  <a:srgbClr val="FF0000"/>
                </a:solidFill>
              </a:rPr>
              <a:t>represent </a:t>
            </a:r>
            <a:r>
              <a:rPr lang="en-US" sz="1400" strike="sngStrike" dirty="0">
                <a:solidFill>
                  <a:srgbClr val="FF0000"/>
                </a:solidFill>
              </a:rPr>
              <a:t>the</a:t>
            </a:r>
            <a:r>
              <a:rPr lang="en-US" sz="1400" dirty="0">
                <a:solidFill>
                  <a:srgbClr val="FF0000"/>
                </a:solidFill>
              </a:rPr>
              <a:t> </a:t>
            </a:r>
            <a:r>
              <a:rPr lang="en-US" sz="1400" dirty="0">
                <a:solidFill>
                  <a:srgbClr val="000000"/>
                </a:solidFill>
              </a:rPr>
              <a:t>health exchange networks. Just like a subway line connect locations, health exchange networks provide </a:t>
            </a:r>
            <a:r>
              <a:rPr lang="en-US" sz="1400" dirty="0">
                <a:solidFill>
                  <a:schemeClr val="accent2"/>
                </a:solidFill>
              </a:rPr>
              <a:t>the</a:t>
            </a:r>
            <a:r>
              <a:rPr lang="en-US" sz="1400" dirty="0">
                <a:solidFill>
                  <a:srgbClr val="000000"/>
                </a:solidFill>
              </a:rPr>
              <a:t> secure</a:t>
            </a:r>
            <a:r>
              <a:rPr lang="en-US" sz="1400" strike="sngStrike" dirty="0">
                <a:solidFill>
                  <a:schemeClr val="accent2"/>
                </a:solidFill>
              </a:rPr>
              <a:t>ly</a:t>
            </a:r>
            <a:r>
              <a:rPr lang="en-US" sz="1400" dirty="0">
                <a:solidFill>
                  <a:srgbClr val="000000"/>
                </a:solidFill>
              </a:rPr>
              <a:t> move</a:t>
            </a:r>
            <a:r>
              <a:rPr lang="en-US" sz="1400" dirty="0">
                <a:solidFill>
                  <a:srgbClr val="FF0000"/>
                </a:solidFill>
              </a:rPr>
              <a:t>ment of </a:t>
            </a:r>
            <a:r>
              <a:rPr lang="en-US" sz="1400" dirty="0">
                <a:solidFill>
                  <a:srgbClr val="000000"/>
                </a:solidFill>
              </a:rPr>
              <a:t>clinical data among different health care providers, payers, researchers, and beneficiaries.</a:t>
            </a: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a:p>
            <a:pPr algn="just">
              <a:spcBef>
                <a:spcPts val="600"/>
              </a:spcBef>
            </a:pPr>
            <a:r>
              <a:rPr lang="en-US" sz="1400" dirty="0">
                <a:solidFill>
                  <a:srgbClr val="000000"/>
                </a:solidFill>
              </a:rPr>
              <a:t>But just as the subway cars running on the red line cannot move to a differ</a:t>
            </a:r>
            <a:r>
              <a:rPr lang="en-US" sz="1400" dirty="0">
                <a:solidFill>
                  <a:srgbClr val="FF0000"/>
                </a:solidFill>
              </a:rPr>
              <a:t>ent </a:t>
            </a:r>
            <a:r>
              <a:rPr lang="en-US" sz="1400" dirty="0">
                <a:solidFill>
                  <a:srgbClr val="000000"/>
                </a:solidFill>
              </a:rPr>
              <a:t>color line, </a:t>
            </a:r>
            <a:r>
              <a:rPr lang="en-US" sz="1400" b="1" dirty="0">
                <a:solidFill>
                  <a:srgbClr val="000000"/>
                </a:solidFill>
              </a:rPr>
              <a:t>providers cannot communicate with providers on different health exchange networks </a:t>
            </a:r>
            <a:r>
              <a:rPr lang="en-US" sz="1400" dirty="0">
                <a:solidFill>
                  <a:srgbClr val="000000"/>
                </a:solidFill>
              </a:rPr>
              <a:t>because eHealth Exchange networks use different communication protocols and legal agreements for the</a:t>
            </a:r>
            <a:r>
              <a:rPr lang="en-US" sz="1400" dirty="0">
                <a:solidFill>
                  <a:schemeClr val="accent2"/>
                </a:solidFill>
              </a:rPr>
              <a:t>ir</a:t>
            </a:r>
            <a:r>
              <a:rPr lang="en-US" sz="1400" dirty="0">
                <a:solidFill>
                  <a:srgbClr val="000000"/>
                </a:solidFill>
              </a:rPr>
              <a:t> messages they send.</a:t>
            </a:r>
          </a:p>
        </p:txBody>
      </p:sp>
      <p:sp>
        <p:nvSpPr>
          <p:cNvPr id="2" name="TextBox 1">
            <a:extLst>
              <a:ext uri="{FF2B5EF4-FFF2-40B4-BE49-F238E27FC236}">
                <a16:creationId xmlns:a16="http://schemas.microsoft.com/office/drawing/2014/main" id="{4A9CD7EA-F5A5-4E62-8054-F4156274ACF4}"/>
              </a:ext>
            </a:extLst>
          </p:cNvPr>
          <p:cNvSpPr txBox="1"/>
          <p:nvPr/>
        </p:nvSpPr>
        <p:spPr>
          <a:xfrm>
            <a:off x="2758337" y="3314653"/>
            <a:ext cx="2172390" cy="369332"/>
          </a:xfrm>
          <a:prstGeom prst="rect">
            <a:avLst/>
          </a:prstGeom>
          <a:noFill/>
        </p:spPr>
        <p:txBody>
          <a:bodyPr wrap="none" rtlCol="0">
            <a:spAutoFit/>
          </a:bodyPr>
          <a:lstStyle/>
          <a:p>
            <a:r>
              <a:rPr lang="en-US" b="1" dirty="0">
                <a:solidFill>
                  <a:srgbClr val="FC8004"/>
                </a:solidFill>
              </a:rPr>
              <a:t>eHealth Exchange</a:t>
            </a:r>
          </a:p>
        </p:txBody>
      </p:sp>
      <p:sp>
        <p:nvSpPr>
          <p:cNvPr id="16" name="TextBox 15">
            <a:extLst>
              <a:ext uri="{FF2B5EF4-FFF2-40B4-BE49-F238E27FC236}">
                <a16:creationId xmlns:a16="http://schemas.microsoft.com/office/drawing/2014/main" id="{3A6518A3-273E-4D65-ABBA-5486DBE2523E}"/>
              </a:ext>
            </a:extLst>
          </p:cNvPr>
          <p:cNvSpPr txBox="1"/>
          <p:nvPr/>
        </p:nvSpPr>
        <p:spPr>
          <a:xfrm>
            <a:off x="10645600" y="3504049"/>
            <a:ext cx="838691" cy="369332"/>
          </a:xfrm>
          <a:prstGeom prst="rect">
            <a:avLst/>
          </a:prstGeom>
          <a:noFill/>
        </p:spPr>
        <p:txBody>
          <a:bodyPr wrap="none" rtlCol="0">
            <a:spAutoFit/>
          </a:bodyPr>
          <a:lstStyle/>
          <a:p>
            <a:r>
              <a:rPr lang="en-US" b="1" dirty="0" err="1">
                <a:solidFill>
                  <a:srgbClr val="0070C0"/>
                </a:solidFill>
              </a:rPr>
              <a:t>MiHIN</a:t>
            </a:r>
            <a:endParaRPr lang="en-US" b="1" dirty="0">
              <a:solidFill>
                <a:srgbClr val="0070C0"/>
              </a:solidFill>
            </a:endParaRPr>
          </a:p>
        </p:txBody>
      </p:sp>
      <p:sp>
        <p:nvSpPr>
          <p:cNvPr id="17" name="TextBox 16">
            <a:extLst>
              <a:ext uri="{FF2B5EF4-FFF2-40B4-BE49-F238E27FC236}">
                <a16:creationId xmlns:a16="http://schemas.microsoft.com/office/drawing/2014/main" id="{565D5782-653F-43A1-836D-69F927A09AA7}"/>
              </a:ext>
            </a:extLst>
          </p:cNvPr>
          <p:cNvSpPr txBox="1"/>
          <p:nvPr/>
        </p:nvSpPr>
        <p:spPr>
          <a:xfrm>
            <a:off x="7292383" y="5324316"/>
            <a:ext cx="1655261" cy="369332"/>
          </a:xfrm>
          <a:prstGeom prst="rect">
            <a:avLst/>
          </a:prstGeom>
          <a:noFill/>
        </p:spPr>
        <p:txBody>
          <a:bodyPr wrap="none" rtlCol="0">
            <a:spAutoFit/>
          </a:bodyPr>
          <a:lstStyle/>
          <a:p>
            <a:r>
              <a:rPr lang="en-US" b="1" dirty="0" err="1">
                <a:solidFill>
                  <a:srgbClr val="FFD54F"/>
                </a:solidFill>
              </a:rPr>
              <a:t>CommonWell</a:t>
            </a:r>
            <a:endParaRPr lang="en-US" b="1" dirty="0">
              <a:solidFill>
                <a:srgbClr val="FFD54F"/>
              </a:solidFill>
            </a:endParaRPr>
          </a:p>
        </p:txBody>
      </p:sp>
      <p:sp>
        <p:nvSpPr>
          <p:cNvPr id="18" name="TextBox 17">
            <a:extLst>
              <a:ext uri="{FF2B5EF4-FFF2-40B4-BE49-F238E27FC236}">
                <a16:creationId xmlns:a16="http://schemas.microsoft.com/office/drawing/2014/main" id="{C6FDECBE-0482-44F8-ABD1-4ACCFF7C0A68}"/>
              </a:ext>
            </a:extLst>
          </p:cNvPr>
          <p:cNvSpPr txBox="1"/>
          <p:nvPr/>
        </p:nvSpPr>
        <p:spPr>
          <a:xfrm rot="2739973">
            <a:off x="5230085" y="749534"/>
            <a:ext cx="1403013" cy="369332"/>
          </a:xfrm>
          <a:prstGeom prst="rect">
            <a:avLst/>
          </a:prstGeom>
          <a:noFill/>
        </p:spPr>
        <p:txBody>
          <a:bodyPr wrap="none" rtlCol="0">
            <a:spAutoFit/>
          </a:bodyPr>
          <a:lstStyle/>
          <a:p>
            <a:r>
              <a:rPr lang="en-US" b="1" dirty="0" err="1">
                <a:solidFill>
                  <a:srgbClr val="C00000"/>
                </a:solidFill>
              </a:rPr>
              <a:t>DirectTrust</a:t>
            </a:r>
            <a:endParaRPr lang="en-US" b="1" dirty="0">
              <a:solidFill>
                <a:srgbClr val="C00000"/>
              </a:solidFill>
            </a:endParaRPr>
          </a:p>
        </p:txBody>
      </p:sp>
      <p:sp>
        <p:nvSpPr>
          <p:cNvPr id="19" name="TextBox 18">
            <a:extLst>
              <a:ext uri="{FF2B5EF4-FFF2-40B4-BE49-F238E27FC236}">
                <a16:creationId xmlns:a16="http://schemas.microsoft.com/office/drawing/2014/main" id="{8A2A095F-D56A-4E49-AC4F-8A715660FAD4}"/>
              </a:ext>
            </a:extLst>
          </p:cNvPr>
          <p:cNvSpPr txBox="1"/>
          <p:nvPr/>
        </p:nvSpPr>
        <p:spPr>
          <a:xfrm rot="18617389">
            <a:off x="8200860" y="929787"/>
            <a:ext cx="795924" cy="369332"/>
          </a:xfrm>
          <a:prstGeom prst="rect">
            <a:avLst/>
          </a:prstGeom>
          <a:noFill/>
        </p:spPr>
        <p:txBody>
          <a:bodyPr wrap="none" rtlCol="0">
            <a:spAutoFit/>
          </a:bodyPr>
          <a:lstStyle/>
          <a:p>
            <a:r>
              <a:rPr lang="en-US" b="1" dirty="0">
                <a:solidFill>
                  <a:srgbClr val="00B050"/>
                </a:solidFill>
              </a:rPr>
              <a:t>NATE</a:t>
            </a:r>
          </a:p>
        </p:txBody>
      </p:sp>
      <p:sp>
        <p:nvSpPr>
          <p:cNvPr id="20" name="TextBox 19">
            <a:extLst>
              <a:ext uri="{FF2B5EF4-FFF2-40B4-BE49-F238E27FC236}">
                <a16:creationId xmlns:a16="http://schemas.microsoft.com/office/drawing/2014/main" id="{DFD78EE3-EB73-421D-9B81-11E8F1065F33}"/>
              </a:ext>
            </a:extLst>
          </p:cNvPr>
          <p:cNvSpPr txBox="1"/>
          <p:nvPr/>
        </p:nvSpPr>
        <p:spPr>
          <a:xfrm>
            <a:off x="9706900" y="3029509"/>
            <a:ext cx="838691" cy="369332"/>
          </a:xfrm>
          <a:prstGeom prst="rect">
            <a:avLst/>
          </a:prstGeom>
          <a:noFill/>
        </p:spPr>
        <p:txBody>
          <a:bodyPr wrap="none" rtlCol="0">
            <a:spAutoFit/>
          </a:bodyPr>
          <a:lstStyle/>
          <a:p>
            <a:r>
              <a:rPr lang="en-US" b="1" dirty="0" err="1">
                <a:solidFill>
                  <a:schemeClr val="bg1">
                    <a:lumMod val="65000"/>
                  </a:schemeClr>
                </a:solidFill>
              </a:rPr>
              <a:t>MiHIN</a:t>
            </a:r>
            <a:endParaRPr lang="en-US" b="1" dirty="0">
              <a:solidFill>
                <a:schemeClr val="bg1">
                  <a:lumMod val="65000"/>
                </a:schemeClr>
              </a:solidFill>
            </a:endParaRPr>
          </a:p>
        </p:txBody>
      </p:sp>
    </p:spTree>
    <p:extLst>
      <p:ext uri="{BB962C8B-B14F-4D97-AF65-F5344CB8AC3E}">
        <p14:creationId xmlns:p14="http://schemas.microsoft.com/office/powerpoint/2010/main" val="76378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99507FFB-2CBF-45FF-8237-F37A4F067A12}"/>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250" name="Picture 249">
            <a:extLst>
              <a:ext uri="{FF2B5EF4-FFF2-40B4-BE49-F238E27FC236}">
                <a16:creationId xmlns:a16="http://schemas.microsoft.com/office/drawing/2014/main" id="{4C6F3402-97D2-4C5D-8273-343C0E73A627}"/>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33" name="Freeform: Shape 132">
            <a:extLst>
              <a:ext uri="{FF2B5EF4-FFF2-40B4-BE49-F238E27FC236}">
                <a16:creationId xmlns:a16="http://schemas.microsoft.com/office/drawing/2014/main" id="{A6B3782A-CA0E-44B8-A357-718FE7C220A7}"/>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5424A655-BA1E-454B-ABF6-A5E42A0ACD6F}"/>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3F3E3C2-6363-40E0-9BFA-DB57E6549339}"/>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B10156FE-3EBE-47CB-B30E-92AE2E525A5B}"/>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F7C716A2-6940-4740-AC77-BE1F6A126074}"/>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6F9EDFA6-776D-4022-9374-F07B00C43984}"/>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FC43DAE9-4D22-4CBA-B183-45CAAC53B676}"/>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D76102C9-B1DB-42C4-A272-482A346A6E7D}"/>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3FB089BC-B62E-4994-A736-EC02C0D35256}"/>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28D9BD2-3C2E-4D43-815E-930FD1D4EB9A}"/>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B9B88EEA-BB28-4261-921E-AB0C16C1964E}"/>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E9AA5F69-91AE-4BF4-9C48-1EFBABCF0C13}"/>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50BDD24-EED7-4022-B9E5-16ED57B778EB}"/>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A839A15-E72D-47BA-9E10-ED3EE9F30629}"/>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B10F9BC-057F-4767-A018-69765CDC0523}"/>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A16C31D-A79D-4B61-A93D-C3F58118FA5B}"/>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68FC039-6F31-4330-9CC0-C71F0202270A}"/>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146FAA5A-E9D2-4918-A79D-2BC0BB970B4F}"/>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D774FAA-4CF1-43AD-9783-EA6B9539FC02}"/>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A2D748E-726C-4E57-A8F0-76BD38DBC593}"/>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7053C78A-57A6-4FD4-B94C-9A5664F4E223}"/>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208CF23D-7B17-4A52-9CF3-8429657C4A8C}"/>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D2DBB2D1-9B8D-402D-9E4B-BF8F3F359787}"/>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6E83EDA0-C7F1-4063-BAEB-887B83E2F9B2}"/>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77CBE5A-6A85-479E-9F8B-2B80A2ABE5B4}"/>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C7494FF-A691-4C16-AEF6-D2BBB8D9A437}"/>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9A89F1D-EAA2-4AAE-A605-CD627E6ACE5C}"/>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0BBDEAA4-FFAC-4D5E-BD43-3A094A16A3A6}"/>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4310BB8F-C134-4B70-A32C-0A5684C4E721}"/>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A3A3364-0FAC-4DC7-9738-5F5AF9747AA0}"/>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8EAFE28-8D63-4599-AA6E-B7BB59AD5686}"/>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31A7A691-F000-4F3C-BBCC-F10ED7FE9376}"/>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BF5235C9-DD1D-41A0-976C-4189C4149EC5}"/>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2AE1A9EA-D0AB-4EFE-9805-48912CD2BDB9}"/>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D4BA6EFC-C533-4C45-906C-2AB3072694E5}"/>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CEA131C-8F88-4770-85CD-9E9409C0049E}"/>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DDE0020-BF75-462C-AD35-4A8926D89EBA}"/>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E6C48D9-6F45-446C-A1B8-91A962D704D5}"/>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5565F9D8-8426-47A5-B5F5-B0C7826B6976}"/>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56D7B29-1C26-4763-B9DA-E6B57959AC96}"/>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6AFE91A1-0ED1-43C2-87F6-D2A71B3358EB}"/>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5633E08F-EAE9-4D71-9014-6CE3067378B4}"/>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EA2603F-E01A-49C6-B62E-95FC4DEB227B}"/>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FCCEEB05-4D0C-4918-9F02-A8F19A9BA300}"/>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F96C80F9-37D4-4898-B083-FB16B377C17F}"/>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2E9AF9C0-2FDF-46F1-AF5D-230592AC1E67}"/>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A435C0A-BDB5-42F7-A39A-A757604912F2}"/>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29C48E05-D0B8-4E3E-8D86-4620E34E35CE}"/>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A4E9A5D-4647-4850-8AB4-85EB82402006}"/>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6F0ED47-C063-400D-A0CD-469D4FBF9A13}"/>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A8571DD6-B503-45BD-BE5E-4181AA320809}"/>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C45AEFF8-EDC7-4436-BBC2-2CDD4E78B61A}"/>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B5FE542-8931-4BC2-BFEE-58B8F7D625DB}"/>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F049E1B9-CDBA-4D44-B896-296305180225}"/>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1A6730C8-A8EC-43DE-92AB-2D587FF2C599}"/>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78D074ED-DD65-44EA-BC30-4C4BD46A652E}"/>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943CCF52-563A-4635-BE38-978CDFF36F2A}"/>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AC04F800-4CE2-4C90-9B8E-C02F9DB7F69B}"/>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63B856-F724-4BCB-A5C6-0F003F48A286}"/>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F9A9560F-603E-4E78-A9ED-1BA9561CAEEC}"/>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7DAFA452-91A2-4CD6-A328-7547058E572D}"/>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A0FD99A5-24D4-4B53-976E-C7FC91E5CBD3}"/>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8C50215-B2AB-49ED-87A4-C351F58AE4D4}"/>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5FC8A4B-2E83-4331-BDAE-770428A3DAE6}"/>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D24BCB6-4D28-46AF-8282-0D8870A8FE93}"/>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0F51CF40-E7FD-439A-9FEC-D5DE481DCEB3}"/>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6FA6A333-71E6-4A5F-880B-3B542DF1F081}"/>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2F90744F-4790-4003-96F4-06EB6BD3DDA6}"/>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8AE21F07-2F1B-4B31-A39F-09FDE18F4CB4}"/>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4F342828-7CAB-4EA0-AB09-3D1D1DAA5404}"/>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62F238CC-62DD-4EA6-9537-BB84BB6F14DF}"/>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ACC37FB8-0837-4E1E-BE12-4B20777463BA}"/>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14D97A43-B126-4407-A76C-C5D26A8B84E3}"/>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162906BD-F04C-44B7-A114-4260114655AB}"/>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AAB84A2F-8410-480D-B4B9-739BB6F17D6D}"/>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4C68F5C-F118-4FAA-8EA7-6A48B5D1AAFE}"/>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63BC80BB-4347-44A6-9A3C-68F730265349}"/>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CD586D11-B765-47A1-A8CD-240913318709}"/>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CAB981C5-D08B-46D3-A5BC-AC659292AA79}"/>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2BB88FD8-F7AB-48AF-B9E1-64C03A4D83BA}"/>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242" name="TextBox 241">
            <a:extLst>
              <a:ext uri="{FF2B5EF4-FFF2-40B4-BE49-F238E27FC236}">
                <a16:creationId xmlns:a16="http://schemas.microsoft.com/office/drawing/2014/main" id="{1DE38832-032C-4B80-BB1B-39987928FC2F}"/>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243" name="TextBox 242">
            <a:extLst>
              <a:ext uri="{FF2B5EF4-FFF2-40B4-BE49-F238E27FC236}">
                <a16:creationId xmlns:a16="http://schemas.microsoft.com/office/drawing/2014/main" id="{0E181F5E-B3E7-4356-9EF2-931EAA3894DB}"/>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244" name="TextBox 243">
            <a:extLst>
              <a:ext uri="{FF2B5EF4-FFF2-40B4-BE49-F238E27FC236}">
                <a16:creationId xmlns:a16="http://schemas.microsoft.com/office/drawing/2014/main" id="{1C9DF04D-5C68-4B97-9CE3-0CCC4B639D86}"/>
              </a:ext>
            </a:extLst>
          </p:cNvPr>
          <p:cNvSpPr txBox="1"/>
          <p:nvPr/>
        </p:nvSpPr>
        <p:spPr>
          <a:xfrm>
            <a:off x="6029042" y="5957050"/>
            <a:ext cx="1184940" cy="230832"/>
          </a:xfrm>
          <a:prstGeom prst="rect">
            <a:avLst/>
          </a:prstGeom>
          <a:noFill/>
        </p:spPr>
        <p:txBody>
          <a:bodyPr wrap="none" rtlCol="0">
            <a:spAutoFit/>
          </a:bodyPr>
          <a:lstStyle/>
          <a:p>
            <a:r>
              <a:rPr lang="en-US" sz="900" b="1" dirty="0">
                <a:solidFill>
                  <a:srgbClr val="000000"/>
                </a:solidFill>
              </a:rPr>
              <a:t>PATIENT PORTAL</a:t>
            </a:r>
          </a:p>
        </p:txBody>
      </p:sp>
      <p:sp>
        <p:nvSpPr>
          <p:cNvPr id="245" name="TextBox 244">
            <a:extLst>
              <a:ext uri="{FF2B5EF4-FFF2-40B4-BE49-F238E27FC236}">
                <a16:creationId xmlns:a16="http://schemas.microsoft.com/office/drawing/2014/main" id="{481EABAB-D80C-4F22-AD65-5F72A1A3FCB5}"/>
              </a:ext>
            </a:extLst>
          </p:cNvPr>
          <p:cNvSpPr txBox="1"/>
          <p:nvPr/>
        </p:nvSpPr>
        <p:spPr>
          <a:xfrm rot="18687959">
            <a:off x="9350855" y="4402116"/>
            <a:ext cx="1114408" cy="230832"/>
          </a:xfrm>
          <a:prstGeom prst="rect">
            <a:avLst/>
          </a:prstGeom>
          <a:noFill/>
        </p:spPr>
        <p:txBody>
          <a:bodyPr wrap="none" rtlCol="0">
            <a:spAutoFit/>
          </a:bodyPr>
          <a:lstStyle/>
          <a:p>
            <a:r>
              <a:rPr lang="en-US" sz="900" b="1" dirty="0">
                <a:solidFill>
                  <a:srgbClr val="000000"/>
                </a:solidFill>
              </a:rPr>
              <a:t>PUBLIC HEALTH</a:t>
            </a:r>
          </a:p>
        </p:txBody>
      </p:sp>
      <p:sp>
        <p:nvSpPr>
          <p:cNvPr id="246" name="TextBox 245">
            <a:extLst>
              <a:ext uri="{FF2B5EF4-FFF2-40B4-BE49-F238E27FC236}">
                <a16:creationId xmlns:a16="http://schemas.microsoft.com/office/drawing/2014/main" id="{009C321E-186F-4EB8-9820-01038EA8A478}"/>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247" name="TextBox 246">
            <a:extLst>
              <a:ext uri="{FF2B5EF4-FFF2-40B4-BE49-F238E27FC236}">
                <a16:creationId xmlns:a16="http://schemas.microsoft.com/office/drawing/2014/main" id="{89EE5221-35AE-47C9-81D6-356DC751A37C}"/>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248" name="TextBox 247">
            <a:extLst>
              <a:ext uri="{FF2B5EF4-FFF2-40B4-BE49-F238E27FC236}">
                <a16:creationId xmlns:a16="http://schemas.microsoft.com/office/drawing/2014/main" id="{496CEC4F-22B1-408F-AF91-99C7BB6459BB}"/>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100" name="TextBox 99">
            <a:extLst>
              <a:ext uri="{FF2B5EF4-FFF2-40B4-BE49-F238E27FC236}">
                <a16:creationId xmlns:a16="http://schemas.microsoft.com/office/drawing/2014/main" id="{429908E8-3AE5-4098-910C-9AF456CC194C}"/>
              </a:ext>
            </a:extLst>
          </p:cNvPr>
          <p:cNvSpPr txBox="1"/>
          <p:nvPr/>
        </p:nvSpPr>
        <p:spPr>
          <a:xfrm>
            <a:off x="67340" y="87382"/>
            <a:ext cx="4232530" cy="2477601"/>
          </a:xfrm>
          <a:prstGeom prst="rect">
            <a:avLst/>
          </a:prstGeom>
          <a:noFill/>
        </p:spPr>
        <p:txBody>
          <a:bodyPr wrap="square" rtlCol="0">
            <a:spAutoFit/>
          </a:bodyPr>
          <a:lstStyle/>
          <a:p>
            <a:pPr algn="just">
              <a:spcBef>
                <a:spcPts val="600"/>
              </a:spcBef>
            </a:pPr>
            <a:r>
              <a:rPr lang="en-US" sz="1400" dirty="0">
                <a:solidFill>
                  <a:srgbClr val="000000"/>
                </a:solidFill>
              </a:rPr>
              <a:t>The different subway </a:t>
            </a:r>
            <a:r>
              <a:rPr lang="en-US" sz="1400" dirty="0">
                <a:solidFill>
                  <a:srgbClr val="FF0000"/>
                </a:solidFill>
              </a:rPr>
              <a:t>stations represent the </a:t>
            </a:r>
            <a:r>
              <a:rPr lang="en-US" sz="1400" dirty="0">
                <a:solidFill>
                  <a:srgbClr val="000000"/>
                </a:solidFill>
              </a:rPr>
              <a:t>health care providers, payers, researchers, and beneficiaries that need to exchange patient information.</a:t>
            </a:r>
          </a:p>
          <a:p>
            <a:pPr algn="just">
              <a:spcBef>
                <a:spcPts val="600"/>
              </a:spcBef>
            </a:pPr>
            <a:r>
              <a:rPr lang="en-US" sz="1400" dirty="0">
                <a:solidFill>
                  <a:srgbClr val="000000"/>
                </a:solidFill>
              </a:rPr>
              <a:t>These include organizations such as hospitals, pharmacies, primary care </a:t>
            </a:r>
            <a:r>
              <a:rPr lang="en-US" sz="1400" dirty="0">
                <a:solidFill>
                  <a:srgbClr val="FF0000"/>
                </a:solidFill>
              </a:rPr>
              <a:t>physicians, </a:t>
            </a:r>
            <a:r>
              <a:rPr lang="en-US" sz="1400" dirty="0">
                <a:solidFill>
                  <a:srgbClr val="000000"/>
                </a:solidFill>
              </a:rPr>
              <a:t>specialists, research organizations, public health organizations, insurance companies, Medicare, and care teams. </a:t>
            </a:r>
          </a:p>
          <a:p>
            <a:pPr algn="just">
              <a:spcBef>
                <a:spcPts val="600"/>
              </a:spcBef>
            </a:pPr>
            <a:endParaRPr lang="en-US" sz="1400" dirty="0">
              <a:solidFill>
                <a:srgbClr val="000000"/>
              </a:solidFill>
            </a:endParaRPr>
          </a:p>
          <a:p>
            <a:pPr algn="just">
              <a:spcBef>
                <a:spcPts val="600"/>
              </a:spcBef>
            </a:pPr>
            <a:endParaRPr lang="en-US" sz="1400" dirty="0">
              <a:solidFill>
                <a:srgbClr val="000000"/>
              </a:solidFill>
            </a:endParaRPr>
          </a:p>
        </p:txBody>
      </p:sp>
      <p:sp>
        <p:nvSpPr>
          <p:cNvPr id="102" name="Oval 101">
            <a:extLst>
              <a:ext uri="{FF2B5EF4-FFF2-40B4-BE49-F238E27FC236}">
                <a16:creationId xmlns:a16="http://schemas.microsoft.com/office/drawing/2014/main" id="{5736DD9E-4DC2-4D01-9FBC-5346974BCF4F}"/>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C434F0E2-DDE6-4EA0-AF66-9A1AA23D8A19}"/>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104" name="Oval 103">
            <a:extLst>
              <a:ext uri="{FF2B5EF4-FFF2-40B4-BE49-F238E27FC236}">
                <a16:creationId xmlns:a16="http://schemas.microsoft.com/office/drawing/2014/main" id="{6CD79117-1554-45FA-879F-ED3F5A63D14C}"/>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56D60DA4-F085-41C4-BA92-2031DC4395E2}"/>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106" name="TextBox 105">
            <a:extLst>
              <a:ext uri="{FF2B5EF4-FFF2-40B4-BE49-F238E27FC236}">
                <a16:creationId xmlns:a16="http://schemas.microsoft.com/office/drawing/2014/main" id="{6AC1A54F-83D8-464F-BB76-CC68C585BD0C}"/>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107" name="TextBox 106">
            <a:extLst>
              <a:ext uri="{FF2B5EF4-FFF2-40B4-BE49-F238E27FC236}">
                <a16:creationId xmlns:a16="http://schemas.microsoft.com/office/drawing/2014/main" id="{E4D4D0A7-B51C-45B9-B8D7-7FC2DD2748B1}"/>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108" name="TextBox 107">
            <a:extLst>
              <a:ext uri="{FF2B5EF4-FFF2-40B4-BE49-F238E27FC236}">
                <a16:creationId xmlns:a16="http://schemas.microsoft.com/office/drawing/2014/main" id="{9FAA6CF0-1DBA-454A-B589-0540BBD0D3A2}"/>
              </a:ext>
            </a:extLst>
          </p:cNvPr>
          <p:cNvSpPr txBox="1"/>
          <p:nvPr/>
        </p:nvSpPr>
        <p:spPr>
          <a:xfrm rot="2716550">
            <a:off x="9883567" y="2643095"/>
            <a:ext cx="383438" cy="230832"/>
          </a:xfrm>
          <a:prstGeom prst="rect">
            <a:avLst/>
          </a:prstGeom>
          <a:noFill/>
        </p:spPr>
        <p:txBody>
          <a:bodyPr wrap="none" rtlCol="0">
            <a:spAutoFit/>
          </a:bodyPr>
          <a:lstStyle/>
          <a:p>
            <a:r>
              <a:rPr lang="en-US" sz="900" b="1" dirty="0">
                <a:solidFill>
                  <a:srgbClr val="000000"/>
                </a:solidFill>
              </a:rPr>
              <a:t>NIH</a:t>
            </a:r>
          </a:p>
        </p:txBody>
      </p:sp>
      <p:sp>
        <p:nvSpPr>
          <p:cNvPr id="109" name="TextBox 108">
            <a:extLst>
              <a:ext uri="{FF2B5EF4-FFF2-40B4-BE49-F238E27FC236}">
                <a16:creationId xmlns:a16="http://schemas.microsoft.com/office/drawing/2014/main" id="{77A7E8D6-EE82-4E11-8081-7127E43A0DA1}"/>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110" name="TextBox 109">
            <a:extLst>
              <a:ext uri="{FF2B5EF4-FFF2-40B4-BE49-F238E27FC236}">
                <a16:creationId xmlns:a16="http://schemas.microsoft.com/office/drawing/2014/main" id="{B03F70D4-E841-4AAE-B0FD-317C508285A1}"/>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111" name="TextBox 110">
            <a:extLst>
              <a:ext uri="{FF2B5EF4-FFF2-40B4-BE49-F238E27FC236}">
                <a16:creationId xmlns:a16="http://schemas.microsoft.com/office/drawing/2014/main" id="{F7FEBE49-F5EF-49E7-908F-853E04DF2585}"/>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112" name="TextBox 111">
            <a:extLst>
              <a:ext uri="{FF2B5EF4-FFF2-40B4-BE49-F238E27FC236}">
                <a16:creationId xmlns:a16="http://schemas.microsoft.com/office/drawing/2014/main" id="{7EFBCA38-41F4-4EE0-A94F-7A9C2D5DE3AC}"/>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113" name="TextBox 112">
            <a:extLst>
              <a:ext uri="{FF2B5EF4-FFF2-40B4-BE49-F238E27FC236}">
                <a16:creationId xmlns:a16="http://schemas.microsoft.com/office/drawing/2014/main" id="{C425DA50-672E-45A0-90C7-71FFF3921C99}"/>
              </a:ext>
            </a:extLst>
          </p:cNvPr>
          <p:cNvSpPr txBox="1"/>
          <p:nvPr/>
        </p:nvSpPr>
        <p:spPr>
          <a:xfrm rot="2628204">
            <a:off x="8637389" y="1378768"/>
            <a:ext cx="421910" cy="230832"/>
          </a:xfrm>
          <a:prstGeom prst="rect">
            <a:avLst/>
          </a:prstGeom>
          <a:noFill/>
        </p:spPr>
        <p:txBody>
          <a:bodyPr wrap="none" rtlCol="0">
            <a:spAutoFit/>
          </a:bodyPr>
          <a:lstStyle/>
          <a:p>
            <a:pPr algn="r"/>
            <a:r>
              <a:rPr lang="en-US" sz="900" b="1" dirty="0">
                <a:solidFill>
                  <a:srgbClr val="000000"/>
                </a:solidFill>
              </a:rPr>
              <a:t>SSA</a:t>
            </a:r>
          </a:p>
        </p:txBody>
      </p:sp>
      <p:sp>
        <p:nvSpPr>
          <p:cNvPr id="114" name="TextBox 113">
            <a:extLst>
              <a:ext uri="{FF2B5EF4-FFF2-40B4-BE49-F238E27FC236}">
                <a16:creationId xmlns:a16="http://schemas.microsoft.com/office/drawing/2014/main" id="{7BB4405D-6D24-46FD-95A6-697C769D5178}"/>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115" name="TextBox 114">
            <a:extLst>
              <a:ext uri="{FF2B5EF4-FFF2-40B4-BE49-F238E27FC236}">
                <a16:creationId xmlns:a16="http://schemas.microsoft.com/office/drawing/2014/main" id="{11EFE058-821C-452B-8851-092680B26DF2}"/>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116" name="TextBox 115">
            <a:extLst>
              <a:ext uri="{FF2B5EF4-FFF2-40B4-BE49-F238E27FC236}">
                <a16:creationId xmlns:a16="http://schemas.microsoft.com/office/drawing/2014/main" id="{2DBFA2B5-F387-4429-B729-63943085A610}"/>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117" name="TextBox 116">
            <a:extLst>
              <a:ext uri="{FF2B5EF4-FFF2-40B4-BE49-F238E27FC236}">
                <a16:creationId xmlns:a16="http://schemas.microsoft.com/office/drawing/2014/main" id="{458717C4-AA02-4EF5-A787-00862CF039A5}"/>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118" name="TextBox 117">
            <a:extLst>
              <a:ext uri="{FF2B5EF4-FFF2-40B4-BE49-F238E27FC236}">
                <a16:creationId xmlns:a16="http://schemas.microsoft.com/office/drawing/2014/main" id="{BCD3E2F1-DEB3-4F66-A6B7-0F171B10259B}"/>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119" name="TextBox 118">
            <a:extLst>
              <a:ext uri="{FF2B5EF4-FFF2-40B4-BE49-F238E27FC236}">
                <a16:creationId xmlns:a16="http://schemas.microsoft.com/office/drawing/2014/main" id="{D386100B-6B75-4BDF-8FE0-A8429449B097}"/>
              </a:ext>
            </a:extLst>
          </p:cNvPr>
          <p:cNvSpPr txBox="1"/>
          <p:nvPr/>
        </p:nvSpPr>
        <p:spPr>
          <a:xfrm rot="2628204">
            <a:off x="9707388" y="2830952"/>
            <a:ext cx="441146" cy="230832"/>
          </a:xfrm>
          <a:prstGeom prst="rect">
            <a:avLst/>
          </a:prstGeom>
          <a:noFill/>
        </p:spPr>
        <p:txBody>
          <a:bodyPr wrap="none" rtlCol="0">
            <a:spAutoFit/>
          </a:bodyPr>
          <a:lstStyle/>
          <a:p>
            <a:pPr algn="r"/>
            <a:r>
              <a:rPr lang="en-US" sz="900" b="1" dirty="0">
                <a:solidFill>
                  <a:srgbClr val="000000"/>
                </a:solidFill>
              </a:rPr>
              <a:t>CMS</a:t>
            </a:r>
          </a:p>
        </p:txBody>
      </p:sp>
      <p:sp>
        <p:nvSpPr>
          <p:cNvPr id="121" name="TextBox 120">
            <a:extLst>
              <a:ext uri="{FF2B5EF4-FFF2-40B4-BE49-F238E27FC236}">
                <a16:creationId xmlns:a16="http://schemas.microsoft.com/office/drawing/2014/main" id="{30D68CD3-4078-49A7-93BA-6F7D35EABC0D}"/>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122" name="Rectangle 121">
            <a:extLst>
              <a:ext uri="{FF2B5EF4-FFF2-40B4-BE49-F238E27FC236}">
                <a16:creationId xmlns:a16="http://schemas.microsoft.com/office/drawing/2014/main" id="{89604D72-7C71-450C-89DE-4F3CED90A2FA}"/>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a16="http://schemas.microsoft.com/office/drawing/2014/main" id="{564293DA-997F-4DEA-BFDE-12CCCED57385}"/>
              </a:ext>
            </a:extLst>
          </p:cNvPr>
          <p:cNvPicPr>
            <a:picLocks noChangeAspect="1"/>
          </p:cNvPicPr>
          <p:nvPr/>
        </p:nvPicPr>
        <p:blipFill>
          <a:blip r:embed="rId3"/>
          <a:stretch>
            <a:fillRect/>
          </a:stretch>
        </p:blipFill>
        <p:spPr>
          <a:xfrm>
            <a:off x="3826389" y="2918727"/>
            <a:ext cx="1824912" cy="290708"/>
          </a:xfrm>
          <a:prstGeom prst="rect">
            <a:avLst/>
          </a:prstGeom>
        </p:spPr>
      </p:pic>
    </p:spTree>
    <p:extLst>
      <p:ext uri="{BB962C8B-B14F-4D97-AF65-F5344CB8AC3E}">
        <p14:creationId xmlns:p14="http://schemas.microsoft.com/office/powerpoint/2010/main" val="334800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barn(inVertical)">
                                      <p:cBhvr>
                                        <p:cTn id="7" dur="50"/>
                                        <p:tgtEl>
                                          <p:spTgt spid="120"/>
                                        </p:tgtEl>
                                      </p:cBhvr>
                                    </p:animEffect>
                                  </p:childTnLst>
                                </p:cTn>
                              </p:par>
                            </p:childTnLst>
                          </p:cTn>
                        </p:par>
                        <p:par>
                          <p:cTn id="8" fill="hold">
                            <p:stCondLst>
                              <p:cond delay="50"/>
                            </p:stCondLst>
                            <p:childTnLst>
                              <p:par>
                                <p:cTn id="9" presetID="16" presetClass="entr" presetSubtype="21" fill="hold" nodeType="afterEffect">
                                  <p:stCondLst>
                                    <p:cond delay="0"/>
                                  </p:stCondLst>
                                  <p:childTnLst>
                                    <p:set>
                                      <p:cBhvr>
                                        <p:cTn id="10" dur="1" fill="hold">
                                          <p:stCondLst>
                                            <p:cond delay="0"/>
                                          </p:stCondLst>
                                        </p:cTn>
                                        <p:tgtEl>
                                          <p:spTgt spid="250"/>
                                        </p:tgtEl>
                                        <p:attrNameLst>
                                          <p:attrName>style.visibility</p:attrName>
                                        </p:attrNameLst>
                                      </p:cBhvr>
                                      <p:to>
                                        <p:strVal val="visible"/>
                                      </p:to>
                                    </p:set>
                                    <p:animEffect transition="in" filter="barn(inVertical)">
                                      <p:cBhvr>
                                        <p:cTn id="11" dur="50"/>
                                        <p:tgtEl>
                                          <p:spTgt spid="250"/>
                                        </p:tgtEl>
                                      </p:cBhvr>
                                    </p:animEffect>
                                  </p:childTnLst>
                                </p:cTn>
                              </p:par>
                            </p:childTnLst>
                          </p:cTn>
                        </p:par>
                        <p:par>
                          <p:cTn id="12" fill="hold">
                            <p:stCondLst>
                              <p:cond delay="100"/>
                            </p:stCondLst>
                            <p:childTnLst>
                              <p:par>
                                <p:cTn id="13" presetID="16" presetClass="entr" presetSubtype="21" fill="hold" grpId="0" nodeType="afterEffect">
                                  <p:stCondLst>
                                    <p:cond delay="0"/>
                                  </p:stCondLst>
                                  <p:childTnLst>
                                    <p:set>
                                      <p:cBhvr>
                                        <p:cTn id="14" dur="1" fill="hold">
                                          <p:stCondLst>
                                            <p:cond delay="0"/>
                                          </p:stCondLst>
                                        </p:cTn>
                                        <p:tgtEl>
                                          <p:spTgt spid="135"/>
                                        </p:tgtEl>
                                        <p:attrNameLst>
                                          <p:attrName>style.visibility</p:attrName>
                                        </p:attrNameLst>
                                      </p:cBhvr>
                                      <p:to>
                                        <p:strVal val="visible"/>
                                      </p:to>
                                    </p:set>
                                    <p:animEffect transition="in" filter="barn(inVertical)">
                                      <p:cBhvr>
                                        <p:cTn id="15" dur="50"/>
                                        <p:tgtEl>
                                          <p:spTgt spid="135"/>
                                        </p:tgtEl>
                                      </p:cBhvr>
                                    </p:animEffect>
                                  </p:childTnLst>
                                </p:cTn>
                              </p:par>
                            </p:childTnLst>
                          </p:cTn>
                        </p:par>
                        <p:par>
                          <p:cTn id="16" fill="hold">
                            <p:stCondLst>
                              <p:cond delay="150"/>
                            </p:stCondLst>
                            <p:childTnLst>
                              <p:par>
                                <p:cTn id="17" presetID="16" presetClass="entr" presetSubtype="21" fill="hold" grpId="0"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barn(inVertical)">
                                      <p:cBhvr>
                                        <p:cTn id="19" dur="50"/>
                                        <p:tgtEl>
                                          <p:spTgt spid="141"/>
                                        </p:tgtEl>
                                      </p:cBhvr>
                                    </p:animEffect>
                                  </p:childTnLst>
                                </p:cTn>
                              </p:par>
                            </p:childTnLst>
                          </p:cTn>
                        </p:par>
                        <p:par>
                          <p:cTn id="20" fill="hold">
                            <p:stCondLst>
                              <p:cond delay="200"/>
                            </p:stCondLst>
                            <p:childTnLst>
                              <p:par>
                                <p:cTn id="21" presetID="16" presetClass="entr" presetSubtype="21" fill="hold" grpId="0"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barn(inVertical)">
                                      <p:cBhvr>
                                        <p:cTn id="23" dur="50"/>
                                        <p:tgtEl>
                                          <p:spTgt spid="154"/>
                                        </p:tgtEl>
                                      </p:cBhvr>
                                    </p:animEffect>
                                  </p:childTnLst>
                                </p:cTn>
                              </p:par>
                            </p:childTnLst>
                          </p:cTn>
                        </p:par>
                        <p:par>
                          <p:cTn id="24" fill="hold">
                            <p:stCondLst>
                              <p:cond delay="250"/>
                            </p:stCondLst>
                            <p:childTnLst>
                              <p:par>
                                <p:cTn id="25" presetID="16" presetClass="entr" presetSubtype="21" fill="hold" grpId="0" nodeType="after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barn(inVertical)">
                                      <p:cBhvr>
                                        <p:cTn id="27" dur="50"/>
                                        <p:tgtEl>
                                          <p:spTgt spid="155"/>
                                        </p:tgtEl>
                                      </p:cBhvr>
                                    </p:animEffect>
                                  </p:childTnLst>
                                </p:cTn>
                              </p:par>
                            </p:childTnLst>
                          </p:cTn>
                        </p:par>
                        <p:par>
                          <p:cTn id="28" fill="hold">
                            <p:stCondLst>
                              <p:cond delay="300"/>
                            </p:stCondLst>
                            <p:childTnLst>
                              <p:par>
                                <p:cTn id="29" presetID="16" presetClass="entr" presetSubtype="21" fill="hold" grpId="0" nodeType="after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barn(inVertical)">
                                      <p:cBhvr>
                                        <p:cTn id="31" dur="50"/>
                                        <p:tgtEl>
                                          <p:spTgt spid="156"/>
                                        </p:tgtEl>
                                      </p:cBhvr>
                                    </p:animEffect>
                                  </p:childTnLst>
                                </p:cTn>
                              </p:par>
                            </p:childTnLst>
                          </p:cTn>
                        </p:par>
                        <p:par>
                          <p:cTn id="32" fill="hold">
                            <p:stCondLst>
                              <p:cond delay="350"/>
                            </p:stCondLst>
                            <p:childTnLst>
                              <p:par>
                                <p:cTn id="33" presetID="16" presetClass="entr" presetSubtype="21" fill="hold" grpId="0" nodeType="afterEffect">
                                  <p:stCondLst>
                                    <p:cond delay="0"/>
                                  </p:stCondLst>
                                  <p:childTnLst>
                                    <p:set>
                                      <p:cBhvr>
                                        <p:cTn id="34" dur="1" fill="hold">
                                          <p:stCondLst>
                                            <p:cond delay="0"/>
                                          </p:stCondLst>
                                        </p:cTn>
                                        <p:tgtEl>
                                          <p:spTgt spid="157"/>
                                        </p:tgtEl>
                                        <p:attrNameLst>
                                          <p:attrName>style.visibility</p:attrName>
                                        </p:attrNameLst>
                                      </p:cBhvr>
                                      <p:to>
                                        <p:strVal val="visible"/>
                                      </p:to>
                                    </p:set>
                                    <p:animEffect transition="in" filter="barn(inVertical)">
                                      <p:cBhvr>
                                        <p:cTn id="35" dur="50"/>
                                        <p:tgtEl>
                                          <p:spTgt spid="157"/>
                                        </p:tgtEl>
                                      </p:cBhvr>
                                    </p:animEffect>
                                  </p:childTnLst>
                                </p:cTn>
                              </p:par>
                            </p:childTnLst>
                          </p:cTn>
                        </p:par>
                        <p:par>
                          <p:cTn id="36" fill="hold">
                            <p:stCondLst>
                              <p:cond delay="400"/>
                            </p:stCondLst>
                            <p:childTnLst>
                              <p:par>
                                <p:cTn id="37" presetID="16" presetClass="entr" presetSubtype="21" fill="hold" grpId="0" nodeType="afterEffect">
                                  <p:stCondLst>
                                    <p:cond delay="0"/>
                                  </p:stCondLst>
                                  <p:childTnLst>
                                    <p:set>
                                      <p:cBhvr>
                                        <p:cTn id="38" dur="1" fill="hold">
                                          <p:stCondLst>
                                            <p:cond delay="0"/>
                                          </p:stCondLst>
                                        </p:cTn>
                                        <p:tgtEl>
                                          <p:spTgt spid="158"/>
                                        </p:tgtEl>
                                        <p:attrNameLst>
                                          <p:attrName>style.visibility</p:attrName>
                                        </p:attrNameLst>
                                      </p:cBhvr>
                                      <p:to>
                                        <p:strVal val="visible"/>
                                      </p:to>
                                    </p:set>
                                    <p:animEffect transition="in" filter="barn(inVertical)">
                                      <p:cBhvr>
                                        <p:cTn id="39" dur="50"/>
                                        <p:tgtEl>
                                          <p:spTgt spid="158"/>
                                        </p:tgtEl>
                                      </p:cBhvr>
                                    </p:animEffect>
                                  </p:childTnLst>
                                </p:cTn>
                              </p:par>
                            </p:childTnLst>
                          </p:cTn>
                        </p:par>
                        <p:par>
                          <p:cTn id="40" fill="hold">
                            <p:stCondLst>
                              <p:cond delay="450"/>
                            </p:stCondLst>
                            <p:childTnLst>
                              <p:par>
                                <p:cTn id="41" presetID="16" presetClass="entr" presetSubtype="21" fill="hold" grpId="0" nodeType="afterEffect">
                                  <p:stCondLst>
                                    <p:cond delay="0"/>
                                  </p:stCondLst>
                                  <p:childTnLst>
                                    <p:set>
                                      <p:cBhvr>
                                        <p:cTn id="42" dur="1" fill="hold">
                                          <p:stCondLst>
                                            <p:cond delay="0"/>
                                          </p:stCondLst>
                                        </p:cTn>
                                        <p:tgtEl>
                                          <p:spTgt spid="159"/>
                                        </p:tgtEl>
                                        <p:attrNameLst>
                                          <p:attrName>style.visibility</p:attrName>
                                        </p:attrNameLst>
                                      </p:cBhvr>
                                      <p:to>
                                        <p:strVal val="visible"/>
                                      </p:to>
                                    </p:set>
                                    <p:animEffect transition="in" filter="barn(inVertical)">
                                      <p:cBhvr>
                                        <p:cTn id="43" dur="50"/>
                                        <p:tgtEl>
                                          <p:spTgt spid="159"/>
                                        </p:tgtEl>
                                      </p:cBhvr>
                                    </p:animEffec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barn(inVertical)">
                                      <p:cBhvr>
                                        <p:cTn id="47" dur="50"/>
                                        <p:tgtEl>
                                          <p:spTgt spid="160"/>
                                        </p:tgtEl>
                                      </p:cBhvr>
                                    </p:animEffect>
                                  </p:childTnLst>
                                </p:cTn>
                              </p:par>
                            </p:childTnLst>
                          </p:cTn>
                        </p:par>
                        <p:par>
                          <p:cTn id="48" fill="hold">
                            <p:stCondLst>
                              <p:cond delay="550"/>
                            </p:stCondLst>
                            <p:childTnLst>
                              <p:par>
                                <p:cTn id="49" presetID="16" presetClass="entr" presetSubtype="21" fill="hold" grpId="0" nodeType="afterEffect">
                                  <p:stCondLst>
                                    <p:cond delay="0"/>
                                  </p:stCondLst>
                                  <p:childTnLst>
                                    <p:set>
                                      <p:cBhvr>
                                        <p:cTn id="50" dur="1" fill="hold">
                                          <p:stCondLst>
                                            <p:cond delay="0"/>
                                          </p:stCondLst>
                                        </p:cTn>
                                        <p:tgtEl>
                                          <p:spTgt spid="161"/>
                                        </p:tgtEl>
                                        <p:attrNameLst>
                                          <p:attrName>style.visibility</p:attrName>
                                        </p:attrNameLst>
                                      </p:cBhvr>
                                      <p:to>
                                        <p:strVal val="visible"/>
                                      </p:to>
                                    </p:set>
                                    <p:animEffect transition="in" filter="barn(inVertical)">
                                      <p:cBhvr>
                                        <p:cTn id="51" dur="50"/>
                                        <p:tgtEl>
                                          <p:spTgt spid="161"/>
                                        </p:tgtEl>
                                      </p:cBhvr>
                                    </p:animEffect>
                                  </p:childTnLst>
                                </p:cTn>
                              </p:par>
                            </p:childTnLst>
                          </p:cTn>
                        </p:par>
                        <p:par>
                          <p:cTn id="52" fill="hold">
                            <p:stCondLst>
                              <p:cond delay="600"/>
                            </p:stCondLst>
                            <p:childTnLst>
                              <p:par>
                                <p:cTn id="53" presetID="16" presetClass="entr" presetSubtype="21" fill="hold" grpId="0" nodeType="afterEffect">
                                  <p:stCondLst>
                                    <p:cond delay="0"/>
                                  </p:stCondLst>
                                  <p:childTnLst>
                                    <p:set>
                                      <p:cBhvr>
                                        <p:cTn id="54" dur="1" fill="hold">
                                          <p:stCondLst>
                                            <p:cond delay="0"/>
                                          </p:stCondLst>
                                        </p:cTn>
                                        <p:tgtEl>
                                          <p:spTgt spid="162"/>
                                        </p:tgtEl>
                                        <p:attrNameLst>
                                          <p:attrName>style.visibility</p:attrName>
                                        </p:attrNameLst>
                                      </p:cBhvr>
                                      <p:to>
                                        <p:strVal val="visible"/>
                                      </p:to>
                                    </p:set>
                                    <p:animEffect transition="in" filter="barn(inVertical)">
                                      <p:cBhvr>
                                        <p:cTn id="55" dur="50"/>
                                        <p:tgtEl>
                                          <p:spTgt spid="162"/>
                                        </p:tgtEl>
                                      </p:cBhvr>
                                    </p:animEffect>
                                  </p:childTnLst>
                                </p:cTn>
                              </p:par>
                            </p:childTnLst>
                          </p:cTn>
                        </p:par>
                        <p:par>
                          <p:cTn id="56" fill="hold">
                            <p:stCondLst>
                              <p:cond delay="650"/>
                            </p:stCondLst>
                            <p:childTnLst>
                              <p:par>
                                <p:cTn id="57" presetID="16" presetClass="entr" presetSubtype="21" fill="hold" grpId="0" nodeType="afterEffect">
                                  <p:stCondLst>
                                    <p:cond delay="0"/>
                                  </p:stCondLst>
                                  <p:childTnLst>
                                    <p:set>
                                      <p:cBhvr>
                                        <p:cTn id="58" dur="1" fill="hold">
                                          <p:stCondLst>
                                            <p:cond delay="0"/>
                                          </p:stCondLst>
                                        </p:cTn>
                                        <p:tgtEl>
                                          <p:spTgt spid="164"/>
                                        </p:tgtEl>
                                        <p:attrNameLst>
                                          <p:attrName>style.visibility</p:attrName>
                                        </p:attrNameLst>
                                      </p:cBhvr>
                                      <p:to>
                                        <p:strVal val="visible"/>
                                      </p:to>
                                    </p:set>
                                    <p:animEffect transition="in" filter="barn(inVertical)">
                                      <p:cBhvr>
                                        <p:cTn id="59" dur="50"/>
                                        <p:tgtEl>
                                          <p:spTgt spid="164"/>
                                        </p:tgtEl>
                                      </p:cBhvr>
                                    </p:animEffect>
                                  </p:childTnLst>
                                </p:cTn>
                              </p:par>
                            </p:childTnLst>
                          </p:cTn>
                        </p:par>
                        <p:par>
                          <p:cTn id="60" fill="hold">
                            <p:stCondLst>
                              <p:cond delay="700"/>
                            </p:stCondLst>
                            <p:childTnLst>
                              <p:par>
                                <p:cTn id="61" presetID="16" presetClass="entr" presetSubtype="21" fill="hold" grpId="0" nodeType="after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barn(inVertical)">
                                      <p:cBhvr>
                                        <p:cTn id="63" dur="50"/>
                                        <p:tgtEl>
                                          <p:spTgt spid="166"/>
                                        </p:tgtEl>
                                      </p:cBhvr>
                                    </p:animEffect>
                                  </p:childTnLst>
                                </p:cTn>
                              </p:par>
                            </p:childTnLst>
                          </p:cTn>
                        </p:par>
                        <p:par>
                          <p:cTn id="64" fill="hold">
                            <p:stCondLst>
                              <p:cond delay="750"/>
                            </p:stCondLst>
                            <p:childTnLst>
                              <p:par>
                                <p:cTn id="65" presetID="16" presetClass="entr" presetSubtype="21" fill="hold" grpId="0" nodeType="afterEffect">
                                  <p:stCondLst>
                                    <p:cond delay="0"/>
                                  </p:stCondLst>
                                  <p:childTnLst>
                                    <p:set>
                                      <p:cBhvr>
                                        <p:cTn id="66" dur="1" fill="hold">
                                          <p:stCondLst>
                                            <p:cond delay="0"/>
                                          </p:stCondLst>
                                        </p:cTn>
                                        <p:tgtEl>
                                          <p:spTgt spid="167"/>
                                        </p:tgtEl>
                                        <p:attrNameLst>
                                          <p:attrName>style.visibility</p:attrName>
                                        </p:attrNameLst>
                                      </p:cBhvr>
                                      <p:to>
                                        <p:strVal val="visible"/>
                                      </p:to>
                                    </p:set>
                                    <p:animEffect transition="in" filter="barn(inVertical)">
                                      <p:cBhvr>
                                        <p:cTn id="67" dur="50"/>
                                        <p:tgtEl>
                                          <p:spTgt spid="167"/>
                                        </p:tgtEl>
                                      </p:cBhvr>
                                    </p:animEffect>
                                  </p:childTnLst>
                                </p:cTn>
                              </p:par>
                            </p:childTnLst>
                          </p:cTn>
                        </p:par>
                        <p:par>
                          <p:cTn id="68" fill="hold">
                            <p:stCondLst>
                              <p:cond delay="800"/>
                            </p:stCondLst>
                            <p:childTnLst>
                              <p:par>
                                <p:cTn id="69" presetID="16" presetClass="entr" presetSubtype="21" fill="hold" grpId="0" nodeType="afterEffect">
                                  <p:stCondLst>
                                    <p:cond delay="0"/>
                                  </p:stCondLst>
                                  <p:childTnLst>
                                    <p:set>
                                      <p:cBhvr>
                                        <p:cTn id="70" dur="1" fill="hold">
                                          <p:stCondLst>
                                            <p:cond delay="0"/>
                                          </p:stCondLst>
                                        </p:cTn>
                                        <p:tgtEl>
                                          <p:spTgt spid="168"/>
                                        </p:tgtEl>
                                        <p:attrNameLst>
                                          <p:attrName>style.visibility</p:attrName>
                                        </p:attrNameLst>
                                      </p:cBhvr>
                                      <p:to>
                                        <p:strVal val="visible"/>
                                      </p:to>
                                    </p:set>
                                    <p:animEffect transition="in" filter="barn(inVertical)">
                                      <p:cBhvr>
                                        <p:cTn id="71" dur="50"/>
                                        <p:tgtEl>
                                          <p:spTgt spid="168"/>
                                        </p:tgtEl>
                                      </p:cBhvr>
                                    </p:animEffect>
                                  </p:childTnLst>
                                </p:cTn>
                              </p:par>
                            </p:childTnLst>
                          </p:cTn>
                        </p:par>
                        <p:par>
                          <p:cTn id="72" fill="hold">
                            <p:stCondLst>
                              <p:cond delay="850"/>
                            </p:stCondLst>
                            <p:childTnLst>
                              <p:par>
                                <p:cTn id="73" presetID="16" presetClass="entr" presetSubtype="21" fill="hold" grpId="0" nodeType="afterEffect">
                                  <p:stCondLst>
                                    <p:cond delay="0"/>
                                  </p:stCondLst>
                                  <p:childTnLst>
                                    <p:set>
                                      <p:cBhvr>
                                        <p:cTn id="74" dur="1" fill="hold">
                                          <p:stCondLst>
                                            <p:cond delay="0"/>
                                          </p:stCondLst>
                                        </p:cTn>
                                        <p:tgtEl>
                                          <p:spTgt spid="169"/>
                                        </p:tgtEl>
                                        <p:attrNameLst>
                                          <p:attrName>style.visibility</p:attrName>
                                        </p:attrNameLst>
                                      </p:cBhvr>
                                      <p:to>
                                        <p:strVal val="visible"/>
                                      </p:to>
                                    </p:set>
                                    <p:animEffect transition="in" filter="barn(inVertical)">
                                      <p:cBhvr>
                                        <p:cTn id="75" dur="50"/>
                                        <p:tgtEl>
                                          <p:spTgt spid="169"/>
                                        </p:tgtEl>
                                      </p:cBhvr>
                                    </p:animEffect>
                                  </p:childTnLst>
                                </p:cTn>
                              </p:par>
                            </p:childTnLst>
                          </p:cTn>
                        </p:par>
                        <p:par>
                          <p:cTn id="76" fill="hold">
                            <p:stCondLst>
                              <p:cond delay="900"/>
                            </p:stCondLst>
                            <p:childTnLst>
                              <p:par>
                                <p:cTn id="77" presetID="16" presetClass="entr" presetSubtype="21" fill="hold" grpId="0" nodeType="afterEffect">
                                  <p:stCondLst>
                                    <p:cond delay="0"/>
                                  </p:stCondLst>
                                  <p:childTnLst>
                                    <p:set>
                                      <p:cBhvr>
                                        <p:cTn id="78" dur="1" fill="hold">
                                          <p:stCondLst>
                                            <p:cond delay="0"/>
                                          </p:stCondLst>
                                        </p:cTn>
                                        <p:tgtEl>
                                          <p:spTgt spid="170"/>
                                        </p:tgtEl>
                                        <p:attrNameLst>
                                          <p:attrName>style.visibility</p:attrName>
                                        </p:attrNameLst>
                                      </p:cBhvr>
                                      <p:to>
                                        <p:strVal val="visible"/>
                                      </p:to>
                                    </p:set>
                                    <p:animEffect transition="in" filter="barn(inVertical)">
                                      <p:cBhvr>
                                        <p:cTn id="79" dur="50"/>
                                        <p:tgtEl>
                                          <p:spTgt spid="170"/>
                                        </p:tgtEl>
                                      </p:cBhvr>
                                    </p:animEffect>
                                  </p:childTnLst>
                                </p:cTn>
                              </p:par>
                            </p:childTnLst>
                          </p:cTn>
                        </p:par>
                        <p:par>
                          <p:cTn id="80" fill="hold">
                            <p:stCondLst>
                              <p:cond delay="950"/>
                            </p:stCondLst>
                            <p:childTnLst>
                              <p:par>
                                <p:cTn id="81" presetID="16" presetClass="entr" presetSubtype="21" fill="hold" grpId="0" nodeType="afterEffect">
                                  <p:stCondLst>
                                    <p:cond delay="0"/>
                                  </p:stCondLst>
                                  <p:childTnLst>
                                    <p:set>
                                      <p:cBhvr>
                                        <p:cTn id="82" dur="1" fill="hold">
                                          <p:stCondLst>
                                            <p:cond delay="0"/>
                                          </p:stCondLst>
                                        </p:cTn>
                                        <p:tgtEl>
                                          <p:spTgt spid="171"/>
                                        </p:tgtEl>
                                        <p:attrNameLst>
                                          <p:attrName>style.visibility</p:attrName>
                                        </p:attrNameLst>
                                      </p:cBhvr>
                                      <p:to>
                                        <p:strVal val="visible"/>
                                      </p:to>
                                    </p:set>
                                    <p:animEffect transition="in" filter="barn(inVertical)">
                                      <p:cBhvr>
                                        <p:cTn id="83" dur="50"/>
                                        <p:tgtEl>
                                          <p:spTgt spid="171"/>
                                        </p:tgtEl>
                                      </p:cBhvr>
                                    </p:animEffect>
                                  </p:childTnLst>
                                </p:cTn>
                              </p:par>
                            </p:childTnLst>
                          </p:cTn>
                        </p:par>
                        <p:par>
                          <p:cTn id="84" fill="hold">
                            <p:stCondLst>
                              <p:cond delay="1000"/>
                            </p:stCondLst>
                            <p:childTnLst>
                              <p:par>
                                <p:cTn id="85" presetID="16" presetClass="entr" presetSubtype="21" fill="hold" grpId="0" nodeType="afterEffect">
                                  <p:stCondLst>
                                    <p:cond delay="0"/>
                                  </p:stCondLst>
                                  <p:childTnLst>
                                    <p:set>
                                      <p:cBhvr>
                                        <p:cTn id="86" dur="1" fill="hold">
                                          <p:stCondLst>
                                            <p:cond delay="0"/>
                                          </p:stCondLst>
                                        </p:cTn>
                                        <p:tgtEl>
                                          <p:spTgt spid="172"/>
                                        </p:tgtEl>
                                        <p:attrNameLst>
                                          <p:attrName>style.visibility</p:attrName>
                                        </p:attrNameLst>
                                      </p:cBhvr>
                                      <p:to>
                                        <p:strVal val="visible"/>
                                      </p:to>
                                    </p:set>
                                    <p:animEffect transition="in" filter="barn(inVertical)">
                                      <p:cBhvr>
                                        <p:cTn id="87" dur="50"/>
                                        <p:tgtEl>
                                          <p:spTgt spid="172"/>
                                        </p:tgtEl>
                                      </p:cBhvr>
                                    </p:animEffect>
                                  </p:childTnLst>
                                </p:cTn>
                              </p:par>
                            </p:childTnLst>
                          </p:cTn>
                        </p:par>
                        <p:par>
                          <p:cTn id="88" fill="hold">
                            <p:stCondLst>
                              <p:cond delay="1050"/>
                            </p:stCondLst>
                            <p:childTnLst>
                              <p:par>
                                <p:cTn id="89" presetID="16" presetClass="entr" presetSubtype="21" fill="hold" grpId="0" nodeType="afterEffect">
                                  <p:stCondLst>
                                    <p:cond delay="0"/>
                                  </p:stCondLst>
                                  <p:childTnLst>
                                    <p:set>
                                      <p:cBhvr>
                                        <p:cTn id="90" dur="1" fill="hold">
                                          <p:stCondLst>
                                            <p:cond delay="0"/>
                                          </p:stCondLst>
                                        </p:cTn>
                                        <p:tgtEl>
                                          <p:spTgt spid="173"/>
                                        </p:tgtEl>
                                        <p:attrNameLst>
                                          <p:attrName>style.visibility</p:attrName>
                                        </p:attrNameLst>
                                      </p:cBhvr>
                                      <p:to>
                                        <p:strVal val="visible"/>
                                      </p:to>
                                    </p:set>
                                    <p:animEffect transition="in" filter="barn(inVertical)">
                                      <p:cBhvr>
                                        <p:cTn id="91" dur="50"/>
                                        <p:tgtEl>
                                          <p:spTgt spid="173"/>
                                        </p:tgtEl>
                                      </p:cBhvr>
                                    </p:animEffect>
                                  </p:childTnLst>
                                </p:cTn>
                              </p:par>
                            </p:childTnLst>
                          </p:cTn>
                        </p:par>
                        <p:par>
                          <p:cTn id="92" fill="hold">
                            <p:stCondLst>
                              <p:cond delay="1100"/>
                            </p:stCondLst>
                            <p:childTnLst>
                              <p:par>
                                <p:cTn id="93" presetID="16" presetClass="entr" presetSubtype="21" fill="hold" grpId="0" nodeType="afterEffect">
                                  <p:stCondLst>
                                    <p:cond delay="0"/>
                                  </p:stCondLst>
                                  <p:childTnLst>
                                    <p:set>
                                      <p:cBhvr>
                                        <p:cTn id="94" dur="1" fill="hold">
                                          <p:stCondLst>
                                            <p:cond delay="0"/>
                                          </p:stCondLst>
                                        </p:cTn>
                                        <p:tgtEl>
                                          <p:spTgt spid="174"/>
                                        </p:tgtEl>
                                        <p:attrNameLst>
                                          <p:attrName>style.visibility</p:attrName>
                                        </p:attrNameLst>
                                      </p:cBhvr>
                                      <p:to>
                                        <p:strVal val="visible"/>
                                      </p:to>
                                    </p:set>
                                    <p:animEffect transition="in" filter="barn(inVertical)">
                                      <p:cBhvr>
                                        <p:cTn id="95" dur="50"/>
                                        <p:tgtEl>
                                          <p:spTgt spid="174"/>
                                        </p:tgtEl>
                                      </p:cBhvr>
                                    </p:animEffect>
                                  </p:childTnLst>
                                </p:cTn>
                              </p:par>
                            </p:childTnLst>
                          </p:cTn>
                        </p:par>
                        <p:par>
                          <p:cTn id="96" fill="hold">
                            <p:stCondLst>
                              <p:cond delay="1150"/>
                            </p:stCondLst>
                            <p:childTnLst>
                              <p:par>
                                <p:cTn id="97" presetID="16" presetClass="entr" presetSubtype="21" fill="hold" grpId="0" nodeType="afterEffect">
                                  <p:stCondLst>
                                    <p:cond delay="0"/>
                                  </p:stCondLst>
                                  <p:childTnLst>
                                    <p:set>
                                      <p:cBhvr>
                                        <p:cTn id="98" dur="1" fill="hold">
                                          <p:stCondLst>
                                            <p:cond delay="0"/>
                                          </p:stCondLst>
                                        </p:cTn>
                                        <p:tgtEl>
                                          <p:spTgt spid="175"/>
                                        </p:tgtEl>
                                        <p:attrNameLst>
                                          <p:attrName>style.visibility</p:attrName>
                                        </p:attrNameLst>
                                      </p:cBhvr>
                                      <p:to>
                                        <p:strVal val="visible"/>
                                      </p:to>
                                    </p:set>
                                    <p:animEffect transition="in" filter="barn(inVertical)">
                                      <p:cBhvr>
                                        <p:cTn id="99" dur="50"/>
                                        <p:tgtEl>
                                          <p:spTgt spid="175"/>
                                        </p:tgtEl>
                                      </p:cBhvr>
                                    </p:animEffect>
                                  </p:childTnLst>
                                </p:cTn>
                              </p:par>
                            </p:childTnLst>
                          </p:cTn>
                        </p:par>
                        <p:par>
                          <p:cTn id="100" fill="hold">
                            <p:stCondLst>
                              <p:cond delay="1200"/>
                            </p:stCondLst>
                            <p:childTnLst>
                              <p:par>
                                <p:cTn id="101" presetID="16" presetClass="entr" presetSubtype="21" fill="hold" grpId="0" nodeType="afterEffect">
                                  <p:stCondLst>
                                    <p:cond delay="0"/>
                                  </p:stCondLst>
                                  <p:childTnLst>
                                    <p:set>
                                      <p:cBhvr>
                                        <p:cTn id="102" dur="1" fill="hold">
                                          <p:stCondLst>
                                            <p:cond delay="0"/>
                                          </p:stCondLst>
                                        </p:cTn>
                                        <p:tgtEl>
                                          <p:spTgt spid="176"/>
                                        </p:tgtEl>
                                        <p:attrNameLst>
                                          <p:attrName>style.visibility</p:attrName>
                                        </p:attrNameLst>
                                      </p:cBhvr>
                                      <p:to>
                                        <p:strVal val="visible"/>
                                      </p:to>
                                    </p:set>
                                    <p:animEffect transition="in" filter="barn(inVertical)">
                                      <p:cBhvr>
                                        <p:cTn id="103" dur="50"/>
                                        <p:tgtEl>
                                          <p:spTgt spid="176"/>
                                        </p:tgtEl>
                                      </p:cBhvr>
                                    </p:animEffect>
                                  </p:childTnLst>
                                </p:cTn>
                              </p:par>
                            </p:childTnLst>
                          </p:cTn>
                        </p:par>
                        <p:par>
                          <p:cTn id="104" fill="hold">
                            <p:stCondLst>
                              <p:cond delay="1250"/>
                            </p:stCondLst>
                            <p:childTnLst>
                              <p:par>
                                <p:cTn id="105" presetID="16" presetClass="entr" presetSubtype="21" fill="hold" grpId="0" nodeType="afterEffect">
                                  <p:stCondLst>
                                    <p:cond delay="0"/>
                                  </p:stCondLst>
                                  <p:childTnLst>
                                    <p:set>
                                      <p:cBhvr>
                                        <p:cTn id="106" dur="1" fill="hold">
                                          <p:stCondLst>
                                            <p:cond delay="0"/>
                                          </p:stCondLst>
                                        </p:cTn>
                                        <p:tgtEl>
                                          <p:spTgt spid="177"/>
                                        </p:tgtEl>
                                        <p:attrNameLst>
                                          <p:attrName>style.visibility</p:attrName>
                                        </p:attrNameLst>
                                      </p:cBhvr>
                                      <p:to>
                                        <p:strVal val="visible"/>
                                      </p:to>
                                    </p:set>
                                    <p:animEffect transition="in" filter="barn(inVertical)">
                                      <p:cBhvr>
                                        <p:cTn id="107" dur="50"/>
                                        <p:tgtEl>
                                          <p:spTgt spid="177"/>
                                        </p:tgtEl>
                                      </p:cBhvr>
                                    </p:animEffect>
                                  </p:childTnLst>
                                </p:cTn>
                              </p:par>
                            </p:childTnLst>
                          </p:cTn>
                        </p:par>
                        <p:par>
                          <p:cTn id="108" fill="hold">
                            <p:stCondLst>
                              <p:cond delay="1300"/>
                            </p:stCondLst>
                            <p:childTnLst>
                              <p:par>
                                <p:cTn id="109" presetID="16" presetClass="entr" presetSubtype="21" fill="hold" grpId="0" nodeType="after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barn(inVertical)">
                                      <p:cBhvr>
                                        <p:cTn id="111" dur="50"/>
                                        <p:tgtEl>
                                          <p:spTgt spid="178"/>
                                        </p:tgtEl>
                                      </p:cBhvr>
                                    </p:animEffect>
                                  </p:childTnLst>
                                </p:cTn>
                              </p:par>
                            </p:childTnLst>
                          </p:cTn>
                        </p:par>
                        <p:par>
                          <p:cTn id="112" fill="hold">
                            <p:stCondLst>
                              <p:cond delay="1350"/>
                            </p:stCondLst>
                            <p:childTnLst>
                              <p:par>
                                <p:cTn id="113" presetID="16" presetClass="entr" presetSubtype="21" fill="hold" grpId="0" nodeType="afterEffect">
                                  <p:stCondLst>
                                    <p:cond delay="0"/>
                                  </p:stCondLst>
                                  <p:childTnLst>
                                    <p:set>
                                      <p:cBhvr>
                                        <p:cTn id="114" dur="1" fill="hold">
                                          <p:stCondLst>
                                            <p:cond delay="0"/>
                                          </p:stCondLst>
                                        </p:cTn>
                                        <p:tgtEl>
                                          <p:spTgt spid="179"/>
                                        </p:tgtEl>
                                        <p:attrNameLst>
                                          <p:attrName>style.visibility</p:attrName>
                                        </p:attrNameLst>
                                      </p:cBhvr>
                                      <p:to>
                                        <p:strVal val="visible"/>
                                      </p:to>
                                    </p:set>
                                    <p:animEffect transition="in" filter="barn(inVertical)">
                                      <p:cBhvr>
                                        <p:cTn id="115" dur="50"/>
                                        <p:tgtEl>
                                          <p:spTgt spid="179"/>
                                        </p:tgtEl>
                                      </p:cBhvr>
                                    </p:animEffect>
                                  </p:childTnLst>
                                </p:cTn>
                              </p:par>
                            </p:childTnLst>
                          </p:cTn>
                        </p:par>
                        <p:par>
                          <p:cTn id="116" fill="hold">
                            <p:stCondLst>
                              <p:cond delay="1400"/>
                            </p:stCondLst>
                            <p:childTnLst>
                              <p:par>
                                <p:cTn id="117" presetID="16" presetClass="entr" presetSubtype="21" fill="hold" grpId="0" nodeType="afterEffect">
                                  <p:stCondLst>
                                    <p:cond delay="0"/>
                                  </p:stCondLst>
                                  <p:childTnLst>
                                    <p:set>
                                      <p:cBhvr>
                                        <p:cTn id="118" dur="1" fill="hold">
                                          <p:stCondLst>
                                            <p:cond delay="0"/>
                                          </p:stCondLst>
                                        </p:cTn>
                                        <p:tgtEl>
                                          <p:spTgt spid="180"/>
                                        </p:tgtEl>
                                        <p:attrNameLst>
                                          <p:attrName>style.visibility</p:attrName>
                                        </p:attrNameLst>
                                      </p:cBhvr>
                                      <p:to>
                                        <p:strVal val="visible"/>
                                      </p:to>
                                    </p:set>
                                    <p:animEffect transition="in" filter="barn(inVertical)">
                                      <p:cBhvr>
                                        <p:cTn id="119" dur="50"/>
                                        <p:tgtEl>
                                          <p:spTgt spid="180"/>
                                        </p:tgtEl>
                                      </p:cBhvr>
                                    </p:animEffect>
                                  </p:childTnLst>
                                </p:cTn>
                              </p:par>
                            </p:childTnLst>
                          </p:cTn>
                        </p:par>
                        <p:par>
                          <p:cTn id="120" fill="hold">
                            <p:stCondLst>
                              <p:cond delay="1450"/>
                            </p:stCondLst>
                            <p:childTnLst>
                              <p:par>
                                <p:cTn id="121" presetID="16" presetClass="entr" presetSubtype="21" fill="hold" grpId="0" nodeType="afterEffect">
                                  <p:stCondLst>
                                    <p:cond delay="0"/>
                                  </p:stCondLst>
                                  <p:childTnLst>
                                    <p:set>
                                      <p:cBhvr>
                                        <p:cTn id="122" dur="1" fill="hold">
                                          <p:stCondLst>
                                            <p:cond delay="0"/>
                                          </p:stCondLst>
                                        </p:cTn>
                                        <p:tgtEl>
                                          <p:spTgt spid="181"/>
                                        </p:tgtEl>
                                        <p:attrNameLst>
                                          <p:attrName>style.visibility</p:attrName>
                                        </p:attrNameLst>
                                      </p:cBhvr>
                                      <p:to>
                                        <p:strVal val="visible"/>
                                      </p:to>
                                    </p:set>
                                    <p:animEffect transition="in" filter="barn(inVertical)">
                                      <p:cBhvr>
                                        <p:cTn id="123" dur="50"/>
                                        <p:tgtEl>
                                          <p:spTgt spid="181"/>
                                        </p:tgtEl>
                                      </p:cBhvr>
                                    </p:animEffect>
                                  </p:childTnLst>
                                </p:cTn>
                              </p:par>
                            </p:childTnLst>
                          </p:cTn>
                        </p:par>
                        <p:par>
                          <p:cTn id="124" fill="hold">
                            <p:stCondLst>
                              <p:cond delay="1500"/>
                            </p:stCondLst>
                            <p:childTnLst>
                              <p:par>
                                <p:cTn id="125" presetID="16" presetClass="entr" presetSubtype="21" fill="hold" grpId="0" nodeType="afterEffect">
                                  <p:stCondLst>
                                    <p:cond delay="0"/>
                                  </p:stCondLst>
                                  <p:childTnLst>
                                    <p:set>
                                      <p:cBhvr>
                                        <p:cTn id="126" dur="1" fill="hold">
                                          <p:stCondLst>
                                            <p:cond delay="0"/>
                                          </p:stCondLst>
                                        </p:cTn>
                                        <p:tgtEl>
                                          <p:spTgt spid="182"/>
                                        </p:tgtEl>
                                        <p:attrNameLst>
                                          <p:attrName>style.visibility</p:attrName>
                                        </p:attrNameLst>
                                      </p:cBhvr>
                                      <p:to>
                                        <p:strVal val="visible"/>
                                      </p:to>
                                    </p:set>
                                    <p:animEffect transition="in" filter="barn(inVertical)">
                                      <p:cBhvr>
                                        <p:cTn id="127" dur="50"/>
                                        <p:tgtEl>
                                          <p:spTgt spid="182"/>
                                        </p:tgtEl>
                                      </p:cBhvr>
                                    </p:animEffect>
                                  </p:childTnLst>
                                </p:cTn>
                              </p:par>
                            </p:childTnLst>
                          </p:cTn>
                        </p:par>
                        <p:par>
                          <p:cTn id="128" fill="hold">
                            <p:stCondLst>
                              <p:cond delay="1550"/>
                            </p:stCondLst>
                            <p:childTnLst>
                              <p:par>
                                <p:cTn id="129" presetID="16" presetClass="entr" presetSubtype="21" fill="hold" grpId="0" nodeType="afterEffect">
                                  <p:stCondLst>
                                    <p:cond delay="0"/>
                                  </p:stCondLst>
                                  <p:childTnLst>
                                    <p:set>
                                      <p:cBhvr>
                                        <p:cTn id="130" dur="1" fill="hold">
                                          <p:stCondLst>
                                            <p:cond delay="0"/>
                                          </p:stCondLst>
                                        </p:cTn>
                                        <p:tgtEl>
                                          <p:spTgt spid="183"/>
                                        </p:tgtEl>
                                        <p:attrNameLst>
                                          <p:attrName>style.visibility</p:attrName>
                                        </p:attrNameLst>
                                      </p:cBhvr>
                                      <p:to>
                                        <p:strVal val="visible"/>
                                      </p:to>
                                    </p:set>
                                    <p:animEffect transition="in" filter="barn(inVertical)">
                                      <p:cBhvr>
                                        <p:cTn id="131" dur="50"/>
                                        <p:tgtEl>
                                          <p:spTgt spid="183"/>
                                        </p:tgtEl>
                                      </p:cBhvr>
                                    </p:animEffect>
                                  </p:childTnLst>
                                </p:cTn>
                              </p:par>
                            </p:childTnLst>
                          </p:cTn>
                        </p:par>
                        <p:par>
                          <p:cTn id="132" fill="hold">
                            <p:stCondLst>
                              <p:cond delay="1600"/>
                            </p:stCondLst>
                            <p:childTnLst>
                              <p:par>
                                <p:cTn id="133" presetID="16" presetClass="entr" presetSubtype="21" fill="hold" grpId="0" nodeType="afterEffect">
                                  <p:stCondLst>
                                    <p:cond delay="0"/>
                                  </p:stCondLst>
                                  <p:childTnLst>
                                    <p:set>
                                      <p:cBhvr>
                                        <p:cTn id="134" dur="1" fill="hold">
                                          <p:stCondLst>
                                            <p:cond delay="0"/>
                                          </p:stCondLst>
                                        </p:cTn>
                                        <p:tgtEl>
                                          <p:spTgt spid="184"/>
                                        </p:tgtEl>
                                        <p:attrNameLst>
                                          <p:attrName>style.visibility</p:attrName>
                                        </p:attrNameLst>
                                      </p:cBhvr>
                                      <p:to>
                                        <p:strVal val="visible"/>
                                      </p:to>
                                    </p:set>
                                    <p:animEffect transition="in" filter="barn(inVertical)">
                                      <p:cBhvr>
                                        <p:cTn id="135" dur="50"/>
                                        <p:tgtEl>
                                          <p:spTgt spid="184"/>
                                        </p:tgtEl>
                                      </p:cBhvr>
                                    </p:animEffect>
                                  </p:childTnLst>
                                </p:cTn>
                              </p:par>
                            </p:childTnLst>
                          </p:cTn>
                        </p:par>
                        <p:par>
                          <p:cTn id="136" fill="hold">
                            <p:stCondLst>
                              <p:cond delay="1650"/>
                            </p:stCondLst>
                            <p:childTnLst>
                              <p:par>
                                <p:cTn id="137" presetID="16" presetClass="entr" presetSubtype="21" fill="hold" grpId="0" nodeType="afterEffect">
                                  <p:stCondLst>
                                    <p:cond delay="0"/>
                                  </p:stCondLst>
                                  <p:childTnLst>
                                    <p:set>
                                      <p:cBhvr>
                                        <p:cTn id="138" dur="1" fill="hold">
                                          <p:stCondLst>
                                            <p:cond delay="0"/>
                                          </p:stCondLst>
                                        </p:cTn>
                                        <p:tgtEl>
                                          <p:spTgt spid="185"/>
                                        </p:tgtEl>
                                        <p:attrNameLst>
                                          <p:attrName>style.visibility</p:attrName>
                                        </p:attrNameLst>
                                      </p:cBhvr>
                                      <p:to>
                                        <p:strVal val="visible"/>
                                      </p:to>
                                    </p:set>
                                    <p:animEffect transition="in" filter="barn(inVertical)">
                                      <p:cBhvr>
                                        <p:cTn id="139" dur="50"/>
                                        <p:tgtEl>
                                          <p:spTgt spid="185"/>
                                        </p:tgtEl>
                                      </p:cBhvr>
                                    </p:animEffect>
                                  </p:childTnLst>
                                </p:cTn>
                              </p:par>
                            </p:childTnLst>
                          </p:cTn>
                        </p:par>
                        <p:par>
                          <p:cTn id="140" fill="hold">
                            <p:stCondLst>
                              <p:cond delay="1700"/>
                            </p:stCondLst>
                            <p:childTnLst>
                              <p:par>
                                <p:cTn id="141" presetID="16" presetClass="entr" presetSubtype="21" fill="hold" grpId="0" nodeType="afterEffect">
                                  <p:stCondLst>
                                    <p:cond delay="0"/>
                                  </p:stCondLst>
                                  <p:childTnLst>
                                    <p:set>
                                      <p:cBhvr>
                                        <p:cTn id="142" dur="1" fill="hold">
                                          <p:stCondLst>
                                            <p:cond delay="0"/>
                                          </p:stCondLst>
                                        </p:cTn>
                                        <p:tgtEl>
                                          <p:spTgt spid="186"/>
                                        </p:tgtEl>
                                        <p:attrNameLst>
                                          <p:attrName>style.visibility</p:attrName>
                                        </p:attrNameLst>
                                      </p:cBhvr>
                                      <p:to>
                                        <p:strVal val="visible"/>
                                      </p:to>
                                    </p:set>
                                    <p:animEffect transition="in" filter="barn(inVertical)">
                                      <p:cBhvr>
                                        <p:cTn id="143" dur="50"/>
                                        <p:tgtEl>
                                          <p:spTgt spid="186"/>
                                        </p:tgtEl>
                                      </p:cBhvr>
                                    </p:animEffect>
                                  </p:childTnLst>
                                </p:cTn>
                              </p:par>
                            </p:childTnLst>
                          </p:cTn>
                        </p:par>
                        <p:par>
                          <p:cTn id="144" fill="hold">
                            <p:stCondLst>
                              <p:cond delay="1750"/>
                            </p:stCondLst>
                            <p:childTnLst>
                              <p:par>
                                <p:cTn id="145" presetID="16" presetClass="entr" presetSubtype="21" fill="hold" grpId="0" nodeType="afterEffect">
                                  <p:stCondLst>
                                    <p:cond delay="0"/>
                                  </p:stCondLst>
                                  <p:childTnLst>
                                    <p:set>
                                      <p:cBhvr>
                                        <p:cTn id="146" dur="1" fill="hold">
                                          <p:stCondLst>
                                            <p:cond delay="0"/>
                                          </p:stCondLst>
                                        </p:cTn>
                                        <p:tgtEl>
                                          <p:spTgt spid="187"/>
                                        </p:tgtEl>
                                        <p:attrNameLst>
                                          <p:attrName>style.visibility</p:attrName>
                                        </p:attrNameLst>
                                      </p:cBhvr>
                                      <p:to>
                                        <p:strVal val="visible"/>
                                      </p:to>
                                    </p:set>
                                    <p:animEffect transition="in" filter="barn(inVertical)">
                                      <p:cBhvr>
                                        <p:cTn id="147" dur="50"/>
                                        <p:tgtEl>
                                          <p:spTgt spid="187"/>
                                        </p:tgtEl>
                                      </p:cBhvr>
                                    </p:animEffect>
                                  </p:childTnLst>
                                </p:cTn>
                              </p:par>
                            </p:childTnLst>
                          </p:cTn>
                        </p:par>
                        <p:par>
                          <p:cTn id="148" fill="hold">
                            <p:stCondLst>
                              <p:cond delay="1800"/>
                            </p:stCondLst>
                            <p:childTnLst>
                              <p:par>
                                <p:cTn id="149" presetID="16" presetClass="entr" presetSubtype="21" fill="hold" grpId="0" nodeType="afterEffect">
                                  <p:stCondLst>
                                    <p:cond delay="0"/>
                                  </p:stCondLst>
                                  <p:childTnLst>
                                    <p:set>
                                      <p:cBhvr>
                                        <p:cTn id="150" dur="1" fill="hold">
                                          <p:stCondLst>
                                            <p:cond delay="0"/>
                                          </p:stCondLst>
                                        </p:cTn>
                                        <p:tgtEl>
                                          <p:spTgt spid="188"/>
                                        </p:tgtEl>
                                        <p:attrNameLst>
                                          <p:attrName>style.visibility</p:attrName>
                                        </p:attrNameLst>
                                      </p:cBhvr>
                                      <p:to>
                                        <p:strVal val="visible"/>
                                      </p:to>
                                    </p:set>
                                    <p:animEffect transition="in" filter="barn(inVertical)">
                                      <p:cBhvr>
                                        <p:cTn id="151" dur="50"/>
                                        <p:tgtEl>
                                          <p:spTgt spid="188"/>
                                        </p:tgtEl>
                                      </p:cBhvr>
                                    </p:animEffect>
                                  </p:childTnLst>
                                </p:cTn>
                              </p:par>
                            </p:childTnLst>
                          </p:cTn>
                        </p:par>
                        <p:par>
                          <p:cTn id="152" fill="hold">
                            <p:stCondLst>
                              <p:cond delay="1850"/>
                            </p:stCondLst>
                            <p:childTnLst>
                              <p:par>
                                <p:cTn id="153" presetID="16" presetClass="entr" presetSubtype="21" fill="hold" grpId="0" nodeType="afterEffect">
                                  <p:stCondLst>
                                    <p:cond delay="0"/>
                                  </p:stCondLst>
                                  <p:childTnLst>
                                    <p:set>
                                      <p:cBhvr>
                                        <p:cTn id="154" dur="1" fill="hold">
                                          <p:stCondLst>
                                            <p:cond delay="0"/>
                                          </p:stCondLst>
                                        </p:cTn>
                                        <p:tgtEl>
                                          <p:spTgt spid="190"/>
                                        </p:tgtEl>
                                        <p:attrNameLst>
                                          <p:attrName>style.visibility</p:attrName>
                                        </p:attrNameLst>
                                      </p:cBhvr>
                                      <p:to>
                                        <p:strVal val="visible"/>
                                      </p:to>
                                    </p:set>
                                    <p:animEffect transition="in" filter="barn(inVertical)">
                                      <p:cBhvr>
                                        <p:cTn id="155" dur="50"/>
                                        <p:tgtEl>
                                          <p:spTgt spid="190"/>
                                        </p:tgtEl>
                                      </p:cBhvr>
                                    </p:animEffect>
                                  </p:childTnLst>
                                </p:cTn>
                              </p:par>
                            </p:childTnLst>
                          </p:cTn>
                        </p:par>
                        <p:par>
                          <p:cTn id="156" fill="hold">
                            <p:stCondLst>
                              <p:cond delay="1900"/>
                            </p:stCondLst>
                            <p:childTnLst>
                              <p:par>
                                <p:cTn id="157" presetID="16" presetClass="entr" presetSubtype="21" fill="hold" grpId="0" nodeType="afterEffect">
                                  <p:stCondLst>
                                    <p:cond delay="0"/>
                                  </p:stCondLst>
                                  <p:childTnLst>
                                    <p:set>
                                      <p:cBhvr>
                                        <p:cTn id="158" dur="1" fill="hold">
                                          <p:stCondLst>
                                            <p:cond delay="0"/>
                                          </p:stCondLst>
                                        </p:cTn>
                                        <p:tgtEl>
                                          <p:spTgt spid="191"/>
                                        </p:tgtEl>
                                        <p:attrNameLst>
                                          <p:attrName>style.visibility</p:attrName>
                                        </p:attrNameLst>
                                      </p:cBhvr>
                                      <p:to>
                                        <p:strVal val="visible"/>
                                      </p:to>
                                    </p:set>
                                    <p:animEffect transition="in" filter="barn(inVertical)">
                                      <p:cBhvr>
                                        <p:cTn id="159" dur="50"/>
                                        <p:tgtEl>
                                          <p:spTgt spid="191"/>
                                        </p:tgtEl>
                                      </p:cBhvr>
                                    </p:animEffect>
                                  </p:childTnLst>
                                </p:cTn>
                              </p:par>
                            </p:childTnLst>
                          </p:cTn>
                        </p:par>
                        <p:par>
                          <p:cTn id="160" fill="hold">
                            <p:stCondLst>
                              <p:cond delay="1950"/>
                            </p:stCondLst>
                            <p:childTnLst>
                              <p:par>
                                <p:cTn id="161" presetID="16" presetClass="entr" presetSubtype="21" fill="hold" grpId="0" nodeType="afterEffect">
                                  <p:stCondLst>
                                    <p:cond delay="0"/>
                                  </p:stCondLst>
                                  <p:childTnLst>
                                    <p:set>
                                      <p:cBhvr>
                                        <p:cTn id="162" dur="1" fill="hold">
                                          <p:stCondLst>
                                            <p:cond delay="0"/>
                                          </p:stCondLst>
                                        </p:cTn>
                                        <p:tgtEl>
                                          <p:spTgt spid="192"/>
                                        </p:tgtEl>
                                        <p:attrNameLst>
                                          <p:attrName>style.visibility</p:attrName>
                                        </p:attrNameLst>
                                      </p:cBhvr>
                                      <p:to>
                                        <p:strVal val="visible"/>
                                      </p:to>
                                    </p:set>
                                    <p:animEffect transition="in" filter="barn(inVertical)">
                                      <p:cBhvr>
                                        <p:cTn id="163" dur="50"/>
                                        <p:tgtEl>
                                          <p:spTgt spid="192"/>
                                        </p:tgtEl>
                                      </p:cBhvr>
                                    </p:animEffect>
                                  </p:childTnLst>
                                </p:cTn>
                              </p:par>
                            </p:childTnLst>
                          </p:cTn>
                        </p:par>
                        <p:par>
                          <p:cTn id="164" fill="hold">
                            <p:stCondLst>
                              <p:cond delay="2000"/>
                            </p:stCondLst>
                            <p:childTnLst>
                              <p:par>
                                <p:cTn id="165" presetID="16" presetClass="entr" presetSubtype="21" fill="hold" grpId="0" nodeType="afterEffect">
                                  <p:stCondLst>
                                    <p:cond delay="0"/>
                                  </p:stCondLst>
                                  <p:childTnLst>
                                    <p:set>
                                      <p:cBhvr>
                                        <p:cTn id="166" dur="1" fill="hold">
                                          <p:stCondLst>
                                            <p:cond delay="0"/>
                                          </p:stCondLst>
                                        </p:cTn>
                                        <p:tgtEl>
                                          <p:spTgt spid="193"/>
                                        </p:tgtEl>
                                        <p:attrNameLst>
                                          <p:attrName>style.visibility</p:attrName>
                                        </p:attrNameLst>
                                      </p:cBhvr>
                                      <p:to>
                                        <p:strVal val="visible"/>
                                      </p:to>
                                    </p:set>
                                    <p:animEffect transition="in" filter="barn(inVertical)">
                                      <p:cBhvr>
                                        <p:cTn id="167" dur="50"/>
                                        <p:tgtEl>
                                          <p:spTgt spid="193"/>
                                        </p:tgtEl>
                                      </p:cBhvr>
                                    </p:animEffect>
                                  </p:childTnLst>
                                </p:cTn>
                              </p:par>
                            </p:childTnLst>
                          </p:cTn>
                        </p:par>
                        <p:par>
                          <p:cTn id="168" fill="hold">
                            <p:stCondLst>
                              <p:cond delay="2050"/>
                            </p:stCondLst>
                            <p:childTnLst>
                              <p:par>
                                <p:cTn id="169" presetID="16" presetClass="entr" presetSubtype="21" fill="hold" grpId="0" nodeType="afterEffect">
                                  <p:stCondLst>
                                    <p:cond delay="0"/>
                                  </p:stCondLst>
                                  <p:childTnLst>
                                    <p:set>
                                      <p:cBhvr>
                                        <p:cTn id="170" dur="1" fill="hold">
                                          <p:stCondLst>
                                            <p:cond delay="0"/>
                                          </p:stCondLst>
                                        </p:cTn>
                                        <p:tgtEl>
                                          <p:spTgt spid="195"/>
                                        </p:tgtEl>
                                        <p:attrNameLst>
                                          <p:attrName>style.visibility</p:attrName>
                                        </p:attrNameLst>
                                      </p:cBhvr>
                                      <p:to>
                                        <p:strVal val="visible"/>
                                      </p:to>
                                    </p:set>
                                    <p:animEffect transition="in" filter="barn(inVertical)">
                                      <p:cBhvr>
                                        <p:cTn id="171" dur="50"/>
                                        <p:tgtEl>
                                          <p:spTgt spid="195"/>
                                        </p:tgtEl>
                                      </p:cBhvr>
                                    </p:animEffect>
                                  </p:childTnLst>
                                </p:cTn>
                              </p:par>
                            </p:childTnLst>
                          </p:cTn>
                        </p:par>
                        <p:par>
                          <p:cTn id="172" fill="hold">
                            <p:stCondLst>
                              <p:cond delay="2100"/>
                            </p:stCondLst>
                            <p:childTnLst>
                              <p:par>
                                <p:cTn id="173" presetID="16" presetClass="entr" presetSubtype="21" fill="hold" grpId="0" nodeType="afterEffect">
                                  <p:stCondLst>
                                    <p:cond delay="0"/>
                                  </p:stCondLst>
                                  <p:childTnLst>
                                    <p:set>
                                      <p:cBhvr>
                                        <p:cTn id="174" dur="1" fill="hold">
                                          <p:stCondLst>
                                            <p:cond delay="0"/>
                                          </p:stCondLst>
                                        </p:cTn>
                                        <p:tgtEl>
                                          <p:spTgt spid="196"/>
                                        </p:tgtEl>
                                        <p:attrNameLst>
                                          <p:attrName>style.visibility</p:attrName>
                                        </p:attrNameLst>
                                      </p:cBhvr>
                                      <p:to>
                                        <p:strVal val="visible"/>
                                      </p:to>
                                    </p:set>
                                    <p:animEffect transition="in" filter="barn(inVertical)">
                                      <p:cBhvr>
                                        <p:cTn id="175" dur="50"/>
                                        <p:tgtEl>
                                          <p:spTgt spid="196"/>
                                        </p:tgtEl>
                                      </p:cBhvr>
                                    </p:animEffect>
                                  </p:childTnLst>
                                </p:cTn>
                              </p:par>
                            </p:childTnLst>
                          </p:cTn>
                        </p:par>
                        <p:par>
                          <p:cTn id="176" fill="hold">
                            <p:stCondLst>
                              <p:cond delay="2150"/>
                            </p:stCondLst>
                            <p:childTnLst>
                              <p:par>
                                <p:cTn id="177" presetID="16" presetClass="entr" presetSubtype="21" fill="hold" grpId="0" nodeType="afterEffect">
                                  <p:stCondLst>
                                    <p:cond delay="0"/>
                                  </p:stCondLst>
                                  <p:childTnLst>
                                    <p:set>
                                      <p:cBhvr>
                                        <p:cTn id="178" dur="1" fill="hold">
                                          <p:stCondLst>
                                            <p:cond delay="0"/>
                                          </p:stCondLst>
                                        </p:cTn>
                                        <p:tgtEl>
                                          <p:spTgt spid="197"/>
                                        </p:tgtEl>
                                        <p:attrNameLst>
                                          <p:attrName>style.visibility</p:attrName>
                                        </p:attrNameLst>
                                      </p:cBhvr>
                                      <p:to>
                                        <p:strVal val="visible"/>
                                      </p:to>
                                    </p:set>
                                    <p:animEffect transition="in" filter="barn(inVertical)">
                                      <p:cBhvr>
                                        <p:cTn id="179" dur="50"/>
                                        <p:tgtEl>
                                          <p:spTgt spid="197"/>
                                        </p:tgtEl>
                                      </p:cBhvr>
                                    </p:animEffect>
                                  </p:childTnLst>
                                </p:cTn>
                              </p:par>
                            </p:childTnLst>
                          </p:cTn>
                        </p:par>
                        <p:par>
                          <p:cTn id="180" fill="hold">
                            <p:stCondLst>
                              <p:cond delay="2200"/>
                            </p:stCondLst>
                            <p:childTnLst>
                              <p:par>
                                <p:cTn id="181" presetID="16" presetClass="entr" presetSubtype="21" fill="hold" grpId="0" nodeType="afterEffect">
                                  <p:stCondLst>
                                    <p:cond delay="0"/>
                                  </p:stCondLst>
                                  <p:childTnLst>
                                    <p:set>
                                      <p:cBhvr>
                                        <p:cTn id="182" dur="1" fill="hold">
                                          <p:stCondLst>
                                            <p:cond delay="0"/>
                                          </p:stCondLst>
                                        </p:cTn>
                                        <p:tgtEl>
                                          <p:spTgt spid="198"/>
                                        </p:tgtEl>
                                        <p:attrNameLst>
                                          <p:attrName>style.visibility</p:attrName>
                                        </p:attrNameLst>
                                      </p:cBhvr>
                                      <p:to>
                                        <p:strVal val="visible"/>
                                      </p:to>
                                    </p:set>
                                    <p:animEffect transition="in" filter="barn(inVertical)">
                                      <p:cBhvr>
                                        <p:cTn id="183" dur="50"/>
                                        <p:tgtEl>
                                          <p:spTgt spid="198"/>
                                        </p:tgtEl>
                                      </p:cBhvr>
                                    </p:animEffect>
                                  </p:childTnLst>
                                </p:cTn>
                              </p:par>
                            </p:childTnLst>
                          </p:cTn>
                        </p:par>
                        <p:par>
                          <p:cTn id="184" fill="hold">
                            <p:stCondLst>
                              <p:cond delay="2250"/>
                            </p:stCondLst>
                            <p:childTnLst>
                              <p:par>
                                <p:cTn id="185" presetID="16" presetClass="entr" presetSubtype="21" fill="hold" grpId="0" nodeType="afterEffect">
                                  <p:stCondLst>
                                    <p:cond delay="0"/>
                                  </p:stCondLst>
                                  <p:childTnLst>
                                    <p:set>
                                      <p:cBhvr>
                                        <p:cTn id="186" dur="1" fill="hold">
                                          <p:stCondLst>
                                            <p:cond delay="0"/>
                                          </p:stCondLst>
                                        </p:cTn>
                                        <p:tgtEl>
                                          <p:spTgt spid="199"/>
                                        </p:tgtEl>
                                        <p:attrNameLst>
                                          <p:attrName>style.visibility</p:attrName>
                                        </p:attrNameLst>
                                      </p:cBhvr>
                                      <p:to>
                                        <p:strVal val="visible"/>
                                      </p:to>
                                    </p:set>
                                    <p:animEffect transition="in" filter="barn(inVertical)">
                                      <p:cBhvr>
                                        <p:cTn id="187" dur="50"/>
                                        <p:tgtEl>
                                          <p:spTgt spid="199"/>
                                        </p:tgtEl>
                                      </p:cBhvr>
                                    </p:animEffect>
                                  </p:childTnLst>
                                </p:cTn>
                              </p:par>
                            </p:childTnLst>
                          </p:cTn>
                        </p:par>
                        <p:par>
                          <p:cTn id="188" fill="hold">
                            <p:stCondLst>
                              <p:cond delay="2300"/>
                            </p:stCondLst>
                            <p:childTnLst>
                              <p:par>
                                <p:cTn id="189" presetID="16" presetClass="entr" presetSubtype="21" fill="hold" grpId="0" nodeType="afterEffect">
                                  <p:stCondLst>
                                    <p:cond delay="0"/>
                                  </p:stCondLst>
                                  <p:childTnLst>
                                    <p:set>
                                      <p:cBhvr>
                                        <p:cTn id="190" dur="1" fill="hold">
                                          <p:stCondLst>
                                            <p:cond delay="0"/>
                                          </p:stCondLst>
                                        </p:cTn>
                                        <p:tgtEl>
                                          <p:spTgt spid="200"/>
                                        </p:tgtEl>
                                        <p:attrNameLst>
                                          <p:attrName>style.visibility</p:attrName>
                                        </p:attrNameLst>
                                      </p:cBhvr>
                                      <p:to>
                                        <p:strVal val="visible"/>
                                      </p:to>
                                    </p:set>
                                    <p:animEffect transition="in" filter="barn(inVertical)">
                                      <p:cBhvr>
                                        <p:cTn id="191" dur="50"/>
                                        <p:tgtEl>
                                          <p:spTgt spid="200"/>
                                        </p:tgtEl>
                                      </p:cBhvr>
                                    </p:animEffect>
                                  </p:childTnLst>
                                </p:cTn>
                              </p:par>
                            </p:childTnLst>
                          </p:cTn>
                        </p:par>
                        <p:par>
                          <p:cTn id="192" fill="hold">
                            <p:stCondLst>
                              <p:cond delay="2350"/>
                            </p:stCondLst>
                            <p:childTnLst>
                              <p:par>
                                <p:cTn id="193" presetID="16" presetClass="entr" presetSubtype="21" fill="hold" grpId="0" nodeType="afterEffect">
                                  <p:stCondLst>
                                    <p:cond delay="0"/>
                                  </p:stCondLst>
                                  <p:childTnLst>
                                    <p:set>
                                      <p:cBhvr>
                                        <p:cTn id="194" dur="1" fill="hold">
                                          <p:stCondLst>
                                            <p:cond delay="0"/>
                                          </p:stCondLst>
                                        </p:cTn>
                                        <p:tgtEl>
                                          <p:spTgt spid="201"/>
                                        </p:tgtEl>
                                        <p:attrNameLst>
                                          <p:attrName>style.visibility</p:attrName>
                                        </p:attrNameLst>
                                      </p:cBhvr>
                                      <p:to>
                                        <p:strVal val="visible"/>
                                      </p:to>
                                    </p:set>
                                    <p:animEffect transition="in" filter="barn(inVertical)">
                                      <p:cBhvr>
                                        <p:cTn id="195" dur="50"/>
                                        <p:tgtEl>
                                          <p:spTgt spid="201"/>
                                        </p:tgtEl>
                                      </p:cBhvr>
                                    </p:animEffect>
                                  </p:childTnLst>
                                </p:cTn>
                              </p:par>
                            </p:childTnLst>
                          </p:cTn>
                        </p:par>
                        <p:par>
                          <p:cTn id="196" fill="hold">
                            <p:stCondLst>
                              <p:cond delay="2400"/>
                            </p:stCondLst>
                            <p:childTnLst>
                              <p:par>
                                <p:cTn id="197" presetID="16" presetClass="entr" presetSubtype="21" fill="hold" grpId="0" nodeType="afterEffect">
                                  <p:stCondLst>
                                    <p:cond delay="0"/>
                                  </p:stCondLst>
                                  <p:childTnLst>
                                    <p:set>
                                      <p:cBhvr>
                                        <p:cTn id="198" dur="1" fill="hold">
                                          <p:stCondLst>
                                            <p:cond delay="0"/>
                                          </p:stCondLst>
                                        </p:cTn>
                                        <p:tgtEl>
                                          <p:spTgt spid="202"/>
                                        </p:tgtEl>
                                        <p:attrNameLst>
                                          <p:attrName>style.visibility</p:attrName>
                                        </p:attrNameLst>
                                      </p:cBhvr>
                                      <p:to>
                                        <p:strVal val="visible"/>
                                      </p:to>
                                    </p:set>
                                    <p:animEffect transition="in" filter="barn(inVertical)">
                                      <p:cBhvr>
                                        <p:cTn id="199" dur="50"/>
                                        <p:tgtEl>
                                          <p:spTgt spid="202"/>
                                        </p:tgtEl>
                                      </p:cBhvr>
                                    </p:animEffect>
                                  </p:childTnLst>
                                </p:cTn>
                              </p:par>
                            </p:childTnLst>
                          </p:cTn>
                        </p:par>
                        <p:par>
                          <p:cTn id="200" fill="hold">
                            <p:stCondLst>
                              <p:cond delay="2450"/>
                            </p:stCondLst>
                            <p:childTnLst>
                              <p:par>
                                <p:cTn id="201" presetID="16" presetClass="entr" presetSubtype="21" fill="hold" grpId="0" nodeType="afterEffect">
                                  <p:stCondLst>
                                    <p:cond delay="0"/>
                                  </p:stCondLst>
                                  <p:childTnLst>
                                    <p:set>
                                      <p:cBhvr>
                                        <p:cTn id="202" dur="1" fill="hold">
                                          <p:stCondLst>
                                            <p:cond delay="0"/>
                                          </p:stCondLst>
                                        </p:cTn>
                                        <p:tgtEl>
                                          <p:spTgt spid="203"/>
                                        </p:tgtEl>
                                        <p:attrNameLst>
                                          <p:attrName>style.visibility</p:attrName>
                                        </p:attrNameLst>
                                      </p:cBhvr>
                                      <p:to>
                                        <p:strVal val="visible"/>
                                      </p:to>
                                    </p:set>
                                    <p:animEffect transition="in" filter="barn(inVertical)">
                                      <p:cBhvr>
                                        <p:cTn id="203" dur="50"/>
                                        <p:tgtEl>
                                          <p:spTgt spid="203"/>
                                        </p:tgtEl>
                                      </p:cBhvr>
                                    </p:animEffect>
                                  </p:childTnLst>
                                </p:cTn>
                              </p:par>
                            </p:childTnLst>
                          </p:cTn>
                        </p:par>
                        <p:par>
                          <p:cTn id="204" fill="hold">
                            <p:stCondLst>
                              <p:cond delay="2500"/>
                            </p:stCondLst>
                            <p:childTnLst>
                              <p:par>
                                <p:cTn id="205" presetID="16" presetClass="entr" presetSubtype="21" fill="hold" grpId="0" nodeType="afterEffect">
                                  <p:stCondLst>
                                    <p:cond delay="0"/>
                                  </p:stCondLst>
                                  <p:childTnLst>
                                    <p:set>
                                      <p:cBhvr>
                                        <p:cTn id="206" dur="1" fill="hold">
                                          <p:stCondLst>
                                            <p:cond delay="0"/>
                                          </p:stCondLst>
                                        </p:cTn>
                                        <p:tgtEl>
                                          <p:spTgt spid="204"/>
                                        </p:tgtEl>
                                        <p:attrNameLst>
                                          <p:attrName>style.visibility</p:attrName>
                                        </p:attrNameLst>
                                      </p:cBhvr>
                                      <p:to>
                                        <p:strVal val="visible"/>
                                      </p:to>
                                    </p:set>
                                    <p:animEffect transition="in" filter="barn(inVertical)">
                                      <p:cBhvr>
                                        <p:cTn id="207" dur="50"/>
                                        <p:tgtEl>
                                          <p:spTgt spid="204"/>
                                        </p:tgtEl>
                                      </p:cBhvr>
                                    </p:animEffect>
                                  </p:childTnLst>
                                </p:cTn>
                              </p:par>
                            </p:childTnLst>
                          </p:cTn>
                        </p:par>
                        <p:par>
                          <p:cTn id="208" fill="hold">
                            <p:stCondLst>
                              <p:cond delay="2550"/>
                            </p:stCondLst>
                            <p:childTnLst>
                              <p:par>
                                <p:cTn id="209" presetID="16" presetClass="entr" presetSubtype="21" fill="hold" grpId="0" nodeType="afterEffect">
                                  <p:stCondLst>
                                    <p:cond delay="0"/>
                                  </p:stCondLst>
                                  <p:childTnLst>
                                    <p:set>
                                      <p:cBhvr>
                                        <p:cTn id="210" dur="1" fill="hold">
                                          <p:stCondLst>
                                            <p:cond delay="0"/>
                                          </p:stCondLst>
                                        </p:cTn>
                                        <p:tgtEl>
                                          <p:spTgt spid="205"/>
                                        </p:tgtEl>
                                        <p:attrNameLst>
                                          <p:attrName>style.visibility</p:attrName>
                                        </p:attrNameLst>
                                      </p:cBhvr>
                                      <p:to>
                                        <p:strVal val="visible"/>
                                      </p:to>
                                    </p:set>
                                    <p:animEffect transition="in" filter="barn(inVertical)">
                                      <p:cBhvr>
                                        <p:cTn id="211" dur="50"/>
                                        <p:tgtEl>
                                          <p:spTgt spid="205"/>
                                        </p:tgtEl>
                                      </p:cBhvr>
                                    </p:animEffect>
                                  </p:childTnLst>
                                </p:cTn>
                              </p:par>
                            </p:childTnLst>
                          </p:cTn>
                        </p:par>
                        <p:par>
                          <p:cTn id="212" fill="hold">
                            <p:stCondLst>
                              <p:cond delay="2600"/>
                            </p:stCondLst>
                            <p:childTnLst>
                              <p:par>
                                <p:cTn id="213" presetID="16" presetClass="entr" presetSubtype="21" fill="hold" grpId="0" nodeType="afterEffect">
                                  <p:stCondLst>
                                    <p:cond delay="0"/>
                                  </p:stCondLst>
                                  <p:childTnLst>
                                    <p:set>
                                      <p:cBhvr>
                                        <p:cTn id="214" dur="1" fill="hold">
                                          <p:stCondLst>
                                            <p:cond delay="0"/>
                                          </p:stCondLst>
                                        </p:cTn>
                                        <p:tgtEl>
                                          <p:spTgt spid="206"/>
                                        </p:tgtEl>
                                        <p:attrNameLst>
                                          <p:attrName>style.visibility</p:attrName>
                                        </p:attrNameLst>
                                      </p:cBhvr>
                                      <p:to>
                                        <p:strVal val="visible"/>
                                      </p:to>
                                    </p:set>
                                    <p:animEffect transition="in" filter="barn(inVertical)">
                                      <p:cBhvr>
                                        <p:cTn id="215" dur="50"/>
                                        <p:tgtEl>
                                          <p:spTgt spid="206"/>
                                        </p:tgtEl>
                                      </p:cBhvr>
                                    </p:animEffect>
                                  </p:childTnLst>
                                </p:cTn>
                              </p:par>
                            </p:childTnLst>
                          </p:cTn>
                        </p:par>
                        <p:par>
                          <p:cTn id="216" fill="hold">
                            <p:stCondLst>
                              <p:cond delay="2650"/>
                            </p:stCondLst>
                            <p:childTnLst>
                              <p:par>
                                <p:cTn id="217" presetID="16" presetClass="entr" presetSubtype="21" fill="hold" grpId="0" nodeType="afterEffect">
                                  <p:stCondLst>
                                    <p:cond delay="0"/>
                                  </p:stCondLst>
                                  <p:childTnLst>
                                    <p:set>
                                      <p:cBhvr>
                                        <p:cTn id="218" dur="1" fill="hold">
                                          <p:stCondLst>
                                            <p:cond delay="0"/>
                                          </p:stCondLst>
                                        </p:cTn>
                                        <p:tgtEl>
                                          <p:spTgt spid="207"/>
                                        </p:tgtEl>
                                        <p:attrNameLst>
                                          <p:attrName>style.visibility</p:attrName>
                                        </p:attrNameLst>
                                      </p:cBhvr>
                                      <p:to>
                                        <p:strVal val="visible"/>
                                      </p:to>
                                    </p:set>
                                    <p:animEffect transition="in" filter="barn(inVertical)">
                                      <p:cBhvr>
                                        <p:cTn id="219" dur="50"/>
                                        <p:tgtEl>
                                          <p:spTgt spid="207"/>
                                        </p:tgtEl>
                                      </p:cBhvr>
                                    </p:animEffect>
                                  </p:childTnLst>
                                </p:cTn>
                              </p:par>
                            </p:childTnLst>
                          </p:cTn>
                        </p:par>
                        <p:par>
                          <p:cTn id="220" fill="hold">
                            <p:stCondLst>
                              <p:cond delay="2700"/>
                            </p:stCondLst>
                            <p:childTnLst>
                              <p:par>
                                <p:cTn id="221" presetID="16" presetClass="entr" presetSubtype="21" fill="hold" grpId="0" nodeType="afterEffect">
                                  <p:stCondLst>
                                    <p:cond delay="0"/>
                                  </p:stCondLst>
                                  <p:childTnLst>
                                    <p:set>
                                      <p:cBhvr>
                                        <p:cTn id="222" dur="1" fill="hold">
                                          <p:stCondLst>
                                            <p:cond delay="0"/>
                                          </p:stCondLst>
                                        </p:cTn>
                                        <p:tgtEl>
                                          <p:spTgt spid="209"/>
                                        </p:tgtEl>
                                        <p:attrNameLst>
                                          <p:attrName>style.visibility</p:attrName>
                                        </p:attrNameLst>
                                      </p:cBhvr>
                                      <p:to>
                                        <p:strVal val="visible"/>
                                      </p:to>
                                    </p:set>
                                    <p:animEffect transition="in" filter="barn(inVertical)">
                                      <p:cBhvr>
                                        <p:cTn id="223" dur="50"/>
                                        <p:tgtEl>
                                          <p:spTgt spid="209"/>
                                        </p:tgtEl>
                                      </p:cBhvr>
                                    </p:animEffect>
                                  </p:childTnLst>
                                </p:cTn>
                              </p:par>
                            </p:childTnLst>
                          </p:cTn>
                        </p:par>
                        <p:par>
                          <p:cTn id="224" fill="hold">
                            <p:stCondLst>
                              <p:cond delay="2750"/>
                            </p:stCondLst>
                            <p:childTnLst>
                              <p:par>
                                <p:cTn id="225" presetID="16" presetClass="entr" presetSubtype="21" fill="hold" grpId="0" nodeType="afterEffect">
                                  <p:stCondLst>
                                    <p:cond delay="0"/>
                                  </p:stCondLst>
                                  <p:childTnLst>
                                    <p:set>
                                      <p:cBhvr>
                                        <p:cTn id="226" dur="1" fill="hold">
                                          <p:stCondLst>
                                            <p:cond delay="0"/>
                                          </p:stCondLst>
                                        </p:cTn>
                                        <p:tgtEl>
                                          <p:spTgt spid="210"/>
                                        </p:tgtEl>
                                        <p:attrNameLst>
                                          <p:attrName>style.visibility</p:attrName>
                                        </p:attrNameLst>
                                      </p:cBhvr>
                                      <p:to>
                                        <p:strVal val="visible"/>
                                      </p:to>
                                    </p:set>
                                    <p:animEffect transition="in" filter="barn(inVertical)">
                                      <p:cBhvr>
                                        <p:cTn id="227" dur="50"/>
                                        <p:tgtEl>
                                          <p:spTgt spid="210"/>
                                        </p:tgtEl>
                                      </p:cBhvr>
                                    </p:animEffect>
                                  </p:childTnLst>
                                </p:cTn>
                              </p:par>
                            </p:childTnLst>
                          </p:cTn>
                        </p:par>
                        <p:par>
                          <p:cTn id="228" fill="hold">
                            <p:stCondLst>
                              <p:cond delay="2800"/>
                            </p:stCondLst>
                            <p:childTnLst>
                              <p:par>
                                <p:cTn id="229" presetID="16" presetClass="entr" presetSubtype="21" fill="hold" grpId="0" nodeType="afterEffect">
                                  <p:stCondLst>
                                    <p:cond delay="0"/>
                                  </p:stCondLst>
                                  <p:childTnLst>
                                    <p:set>
                                      <p:cBhvr>
                                        <p:cTn id="230" dur="1" fill="hold">
                                          <p:stCondLst>
                                            <p:cond delay="0"/>
                                          </p:stCondLst>
                                        </p:cTn>
                                        <p:tgtEl>
                                          <p:spTgt spid="211"/>
                                        </p:tgtEl>
                                        <p:attrNameLst>
                                          <p:attrName>style.visibility</p:attrName>
                                        </p:attrNameLst>
                                      </p:cBhvr>
                                      <p:to>
                                        <p:strVal val="visible"/>
                                      </p:to>
                                    </p:set>
                                    <p:animEffect transition="in" filter="barn(inVertical)">
                                      <p:cBhvr>
                                        <p:cTn id="231" dur="50"/>
                                        <p:tgtEl>
                                          <p:spTgt spid="211"/>
                                        </p:tgtEl>
                                      </p:cBhvr>
                                    </p:animEffect>
                                  </p:childTnLst>
                                </p:cTn>
                              </p:par>
                            </p:childTnLst>
                          </p:cTn>
                        </p:par>
                        <p:par>
                          <p:cTn id="232" fill="hold">
                            <p:stCondLst>
                              <p:cond delay="2850"/>
                            </p:stCondLst>
                            <p:childTnLst>
                              <p:par>
                                <p:cTn id="233" presetID="16" presetClass="entr" presetSubtype="21" fill="hold" grpId="0" nodeType="afterEffect">
                                  <p:stCondLst>
                                    <p:cond delay="0"/>
                                  </p:stCondLst>
                                  <p:childTnLst>
                                    <p:set>
                                      <p:cBhvr>
                                        <p:cTn id="234" dur="1" fill="hold">
                                          <p:stCondLst>
                                            <p:cond delay="0"/>
                                          </p:stCondLst>
                                        </p:cTn>
                                        <p:tgtEl>
                                          <p:spTgt spid="212"/>
                                        </p:tgtEl>
                                        <p:attrNameLst>
                                          <p:attrName>style.visibility</p:attrName>
                                        </p:attrNameLst>
                                      </p:cBhvr>
                                      <p:to>
                                        <p:strVal val="visible"/>
                                      </p:to>
                                    </p:set>
                                    <p:animEffect transition="in" filter="barn(inVertical)">
                                      <p:cBhvr>
                                        <p:cTn id="235" dur="50"/>
                                        <p:tgtEl>
                                          <p:spTgt spid="212"/>
                                        </p:tgtEl>
                                      </p:cBhvr>
                                    </p:animEffect>
                                  </p:childTnLst>
                                </p:cTn>
                              </p:par>
                            </p:childTnLst>
                          </p:cTn>
                        </p:par>
                        <p:par>
                          <p:cTn id="236" fill="hold">
                            <p:stCondLst>
                              <p:cond delay="2900"/>
                            </p:stCondLst>
                            <p:childTnLst>
                              <p:par>
                                <p:cTn id="237" presetID="16" presetClass="entr" presetSubtype="21" fill="hold" grpId="0" nodeType="afterEffect">
                                  <p:stCondLst>
                                    <p:cond delay="0"/>
                                  </p:stCondLst>
                                  <p:childTnLst>
                                    <p:set>
                                      <p:cBhvr>
                                        <p:cTn id="238" dur="1" fill="hold">
                                          <p:stCondLst>
                                            <p:cond delay="0"/>
                                          </p:stCondLst>
                                        </p:cTn>
                                        <p:tgtEl>
                                          <p:spTgt spid="214"/>
                                        </p:tgtEl>
                                        <p:attrNameLst>
                                          <p:attrName>style.visibility</p:attrName>
                                        </p:attrNameLst>
                                      </p:cBhvr>
                                      <p:to>
                                        <p:strVal val="visible"/>
                                      </p:to>
                                    </p:set>
                                    <p:animEffect transition="in" filter="barn(inVertical)">
                                      <p:cBhvr>
                                        <p:cTn id="239" dur="50"/>
                                        <p:tgtEl>
                                          <p:spTgt spid="214"/>
                                        </p:tgtEl>
                                      </p:cBhvr>
                                    </p:animEffect>
                                  </p:childTnLst>
                                </p:cTn>
                              </p:par>
                            </p:childTnLst>
                          </p:cTn>
                        </p:par>
                        <p:par>
                          <p:cTn id="240" fill="hold">
                            <p:stCondLst>
                              <p:cond delay="2950"/>
                            </p:stCondLst>
                            <p:childTnLst>
                              <p:par>
                                <p:cTn id="241" presetID="16" presetClass="entr" presetSubtype="21" fill="hold" grpId="0" nodeType="afterEffect">
                                  <p:stCondLst>
                                    <p:cond delay="0"/>
                                  </p:stCondLst>
                                  <p:childTnLst>
                                    <p:set>
                                      <p:cBhvr>
                                        <p:cTn id="242" dur="1" fill="hold">
                                          <p:stCondLst>
                                            <p:cond delay="0"/>
                                          </p:stCondLst>
                                        </p:cTn>
                                        <p:tgtEl>
                                          <p:spTgt spid="215"/>
                                        </p:tgtEl>
                                        <p:attrNameLst>
                                          <p:attrName>style.visibility</p:attrName>
                                        </p:attrNameLst>
                                      </p:cBhvr>
                                      <p:to>
                                        <p:strVal val="visible"/>
                                      </p:to>
                                    </p:set>
                                    <p:animEffect transition="in" filter="barn(inVertical)">
                                      <p:cBhvr>
                                        <p:cTn id="243" dur="50"/>
                                        <p:tgtEl>
                                          <p:spTgt spid="215"/>
                                        </p:tgtEl>
                                      </p:cBhvr>
                                    </p:animEffect>
                                  </p:childTnLst>
                                </p:cTn>
                              </p:par>
                            </p:childTnLst>
                          </p:cTn>
                        </p:par>
                        <p:par>
                          <p:cTn id="244" fill="hold">
                            <p:stCondLst>
                              <p:cond delay="3000"/>
                            </p:stCondLst>
                            <p:childTnLst>
                              <p:par>
                                <p:cTn id="245" presetID="16" presetClass="entr" presetSubtype="21" fill="hold" grpId="0" nodeType="afterEffect">
                                  <p:stCondLst>
                                    <p:cond delay="0"/>
                                  </p:stCondLst>
                                  <p:childTnLst>
                                    <p:set>
                                      <p:cBhvr>
                                        <p:cTn id="246" dur="1" fill="hold">
                                          <p:stCondLst>
                                            <p:cond delay="0"/>
                                          </p:stCondLst>
                                        </p:cTn>
                                        <p:tgtEl>
                                          <p:spTgt spid="217"/>
                                        </p:tgtEl>
                                        <p:attrNameLst>
                                          <p:attrName>style.visibility</p:attrName>
                                        </p:attrNameLst>
                                      </p:cBhvr>
                                      <p:to>
                                        <p:strVal val="visible"/>
                                      </p:to>
                                    </p:set>
                                    <p:animEffect transition="in" filter="barn(inVertical)">
                                      <p:cBhvr>
                                        <p:cTn id="247" dur="50"/>
                                        <p:tgtEl>
                                          <p:spTgt spid="217"/>
                                        </p:tgtEl>
                                      </p:cBhvr>
                                    </p:animEffect>
                                  </p:childTnLst>
                                </p:cTn>
                              </p:par>
                            </p:childTnLst>
                          </p:cTn>
                        </p:par>
                        <p:par>
                          <p:cTn id="248" fill="hold">
                            <p:stCondLst>
                              <p:cond delay="3050"/>
                            </p:stCondLst>
                            <p:childTnLst>
                              <p:par>
                                <p:cTn id="249" presetID="16" presetClass="entr" presetSubtype="21" fill="hold" grpId="0" nodeType="afterEffect">
                                  <p:stCondLst>
                                    <p:cond delay="0"/>
                                  </p:stCondLst>
                                  <p:childTnLst>
                                    <p:set>
                                      <p:cBhvr>
                                        <p:cTn id="250" dur="1" fill="hold">
                                          <p:stCondLst>
                                            <p:cond delay="0"/>
                                          </p:stCondLst>
                                        </p:cTn>
                                        <p:tgtEl>
                                          <p:spTgt spid="219"/>
                                        </p:tgtEl>
                                        <p:attrNameLst>
                                          <p:attrName>style.visibility</p:attrName>
                                        </p:attrNameLst>
                                      </p:cBhvr>
                                      <p:to>
                                        <p:strVal val="visible"/>
                                      </p:to>
                                    </p:set>
                                    <p:animEffect transition="in" filter="barn(inVertical)">
                                      <p:cBhvr>
                                        <p:cTn id="251" dur="50"/>
                                        <p:tgtEl>
                                          <p:spTgt spid="219"/>
                                        </p:tgtEl>
                                      </p:cBhvr>
                                    </p:animEffect>
                                  </p:childTnLst>
                                </p:cTn>
                              </p:par>
                            </p:childTnLst>
                          </p:cTn>
                        </p:par>
                        <p:par>
                          <p:cTn id="252" fill="hold">
                            <p:stCondLst>
                              <p:cond delay="3100"/>
                            </p:stCondLst>
                            <p:childTnLst>
                              <p:par>
                                <p:cTn id="253" presetID="16" presetClass="entr" presetSubtype="21" fill="hold" grpId="0" nodeType="afterEffect">
                                  <p:stCondLst>
                                    <p:cond delay="0"/>
                                  </p:stCondLst>
                                  <p:childTnLst>
                                    <p:set>
                                      <p:cBhvr>
                                        <p:cTn id="254" dur="1" fill="hold">
                                          <p:stCondLst>
                                            <p:cond delay="0"/>
                                          </p:stCondLst>
                                        </p:cTn>
                                        <p:tgtEl>
                                          <p:spTgt spid="220"/>
                                        </p:tgtEl>
                                        <p:attrNameLst>
                                          <p:attrName>style.visibility</p:attrName>
                                        </p:attrNameLst>
                                      </p:cBhvr>
                                      <p:to>
                                        <p:strVal val="visible"/>
                                      </p:to>
                                    </p:set>
                                    <p:animEffect transition="in" filter="barn(inVertical)">
                                      <p:cBhvr>
                                        <p:cTn id="255" dur="50"/>
                                        <p:tgtEl>
                                          <p:spTgt spid="220"/>
                                        </p:tgtEl>
                                      </p:cBhvr>
                                    </p:animEffect>
                                  </p:childTnLst>
                                </p:cTn>
                              </p:par>
                            </p:childTnLst>
                          </p:cTn>
                        </p:par>
                        <p:par>
                          <p:cTn id="256" fill="hold">
                            <p:stCondLst>
                              <p:cond delay="3150"/>
                            </p:stCondLst>
                            <p:childTnLst>
                              <p:par>
                                <p:cTn id="257" presetID="16" presetClass="entr" presetSubtype="21" fill="hold" grpId="0" nodeType="afterEffect">
                                  <p:stCondLst>
                                    <p:cond delay="0"/>
                                  </p:stCondLst>
                                  <p:childTnLst>
                                    <p:set>
                                      <p:cBhvr>
                                        <p:cTn id="258" dur="1" fill="hold">
                                          <p:stCondLst>
                                            <p:cond delay="0"/>
                                          </p:stCondLst>
                                        </p:cTn>
                                        <p:tgtEl>
                                          <p:spTgt spid="221"/>
                                        </p:tgtEl>
                                        <p:attrNameLst>
                                          <p:attrName>style.visibility</p:attrName>
                                        </p:attrNameLst>
                                      </p:cBhvr>
                                      <p:to>
                                        <p:strVal val="visible"/>
                                      </p:to>
                                    </p:set>
                                    <p:animEffect transition="in" filter="barn(inVertical)">
                                      <p:cBhvr>
                                        <p:cTn id="259" dur="50"/>
                                        <p:tgtEl>
                                          <p:spTgt spid="221"/>
                                        </p:tgtEl>
                                      </p:cBhvr>
                                    </p:animEffect>
                                  </p:childTnLst>
                                </p:cTn>
                              </p:par>
                            </p:childTnLst>
                          </p:cTn>
                        </p:par>
                        <p:par>
                          <p:cTn id="260" fill="hold">
                            <p:stCondLst>
                              <p:cond delay="3200"/>
                            </p:stCondLst>
                            <p:childTnLst>
                              <p:par>
                                <p:cTn id="261" presetID="16" presetClass="entr" presetSubtype="21" fill="hold" grpId="0" nodeType="afterEffect">
                                  <p:stCondLst>
                                    <p:cond delay="0"/>
                                  </p:stCondLst>
                                  <p:childTnLst>
                                    <p:set>
                                      <p:cBhvr>
                                        <p:cTn id="262" dur="1" fill="hold">
                                          <p:stCondLst>
                                            <p:cond delay="0"/>
                                          </p:stCondLst>
                                        </p:cTn>
                                        <p:tgtEl>
                                          <p:spTgt spid="222"/>
                                        </p:tgtEl>
                                        <p:attrNameLst>
                                          <p:attrName>style.visibility</p:attrName>
                                        </p:attrNameLst>
                                      </p:cBhvr>
                                      <p:to>
                                        <p:strVal val="visible"/>
                                      </p:to>
                                    </p:set>
                                    <p:animEffect transition="in" filter="barn(inVertical)">
                                      <p:cBhvr>
                                        <p:cTn id="263" dur="50"/>
                                        <p:tgtEl>
                                          <p:spTgt spid="222"/>
                                        </p:tgtEl>
                                      </p:cBhvr>
                                    </p:animEffect>
                                  </p:childTnLst>
                                </p:cTn>
                              </p:par>
                            </p:childTnLst>
                          </p:cTn>
                        </p:par>
                        <p:par>
                          <p:cTn id="264" fill="hold">
                            <p:stCondLst>
                              <p:cond delay="3250"/>
                            </p:stCondLst>
                            <p:childTnLst>
                              <p:par>
                                <p:cTn id="265" presetID="16" presetClass="entr" presetSubtype="21" fill="hold" grpId="0" nodeType="afterEffect">
                                  <p:stCondLst>
                                    <p:cond delay="0"/>
                                  </p:stCondLst>
                                  <p:childTnLst>
                                    <p:set>
                                      <p:cBhvr>
                                        <p:cTn id="266" dur="1" fill="hold">
                                          <p:stCondLst>
                                            <p:cond delay="0"/>
                                          </p:stCondLst>
                                        </p:cTn>
                                        <p:tgtEl>
                                          <p:spTgt spid="223"/>
                                        </p:tgtEl>
                                        <p:attrNameLst>
                                          <p:attrName>style.visibility</p:attrName>
                                        </p:attrNameLst>
                                      </p:cBhvr>
                                      <p:to>
                                        <p:strVal val="visible"/>
                                      </p:to>
                                    </p:set>
                                    <p:animEffect transition="in" filter="barn(inVertical)">
                                      <p:cBhvr>
                                        <p:cTn id="267" dur="50"/>
                                        <p:tgtEl>
                                          <p:spTgt spid="223"/>
                                        </p:tgtEl>
                                      </p:cBhvr>
                                    </p:animEffect>
                                  </p:childTnLst>
                                </p:cTn>
                              </p:par>
                            </p:childTnLst>
                          </p:cTn>
                        </p:par>
                        <p:par>
                          <p:cTn id="268" fill="hold">
                            <p:stCondLst>
                              <p:cond delay="3300"/>
                            </p:stCondLst>
                            <p:childTnLst>
                              <p:par>
                                <p:cTn id="269" presetID="16" presetClass="entr" presetSubtype="21" fill="hold" grpId="0" nodeType="afterEffect">
                                  <p:stCondLst>
                                    <p:cond delay="0"/>
                                  </p:stCondLst>
                                  <p:childTnLst>
                                    <p:set>
                                      <p:cBhvr>
                                        <p:cTn id="270" dur="1" fill="hold">
                                          <p:stCondLst>
                                            <p:cond delay="0"/>
                                          </p:stCondLst>
                                        </p:cTn>
                                        <p:tgtEl>
                                          <p:spTgt spid="224"/>
                                        </p:tgtEl>
                                        <p:attrNameLst>
                                          <p:attrName>style.visibility</p:attrName>
                                        </p:attrNameLst>
                                      </p:cBhvr>
                                      <p:to>
                                        <p:strVal val="visible"/>
                                      </p:to>
                                    </p:set>
                                    <p:animEffect transition="in" filter="barn(inVertical)">
                                      <p:cBhvr>
                                        <p:cTn id="271" dur="50"/>
                                        <p:tgtEl>
                                          <p:spTgt spid="224"/>
                                        </p:tgtEl>
                                      </p:cBhvr>
                                    </p:animEffect>
                                  </p:childTnLst>
                                </p:cTn>
                              </p:par>
                            </p:childTnLst>
                          </p:cTn>
                        </p:par>
                        <p:par>
                          <p:cTn id="272" fill="hold">
                            <p:stCondLst>
                              <p:cond delay="3350"/>
                            </p:stCondLst>
                            <p:childTnLst>
                              <p:par>
                                <p:cTn id="273" presetID="16" presetClass="entr" presetSubtype="21" fill="hold" grpId="0" nodeType="afterEffect">
                                  <p:stCondLst>
                                    <p:cond delay="0"/>
                                  </p:stCondLst>
                                  <p:childTnLst>
                                    <p:set>
                                      <p:cBhvr>
                                        <p:cTn id="274" dur="1" fill="hold">
                                          <p:stCondLst>
                                            <p:cond delay="0"/>
                                          </p:stCondLst>
                                        </p:cTn>
                                        <p:tgtEl>
                                          <p:spTgt spid="225"/>
                                        </p:tgtEl>
                                        <p:attrNameLst>
                                          <p:attrName>style.visibility</p:attrName>
                                        </p:attrNameLst>
                                      </p:cBhvr>
                                      <p:to>
                                        <p:strVal val="visible"/>
                                      </p:to>
                                    </p:set>
                                    <p:animEffect transition="in" filter="barn(inVertical)">
                                      <p:cBhvr>
                                        <p:cTn id="275" dur="50"/>
                                        <p:tgtEl>
                                          <p:spTgt spid="225"/>
                                        </p:tgtEl>
                                      </p:cBhvr>
                                    </p:animEffect>
                                  </p:childTnLst>
                                </p:cTn>
                              </p:par>
                            </p:childTnLst>
                          </p:cTn>
                        </p:par>
                        <p:par>
                          <p:cTn id="276" fill="hold">
                            <p:stCondLst>
                              <p:cond delay="3400"/>
                            </p:stCondLst>
                            <p:childTnLst>
                              <p:par>
                                <p:cTn id="277" presetID="16" presetClass="entr" presetSubtype="21" fill="hold" grpId="0" nodeType="afterEffect">
                                  <p:stCondLst>
                                    <p:cond delay="0"/>
                                  </p:stCondLst>
                                  <p:childTnLst>
                                    <p:set>
                                      <p:cBhvr>
                                        <p:cTn id="278" dur="1" fill="hold">
                                          <p:stCondLst>
                                            <p:cond delay="0"/>
                                          </p:stCondLst>
                                        </p:cTn>
                                        <p:tgtEl>
                                          <p:spTgt spid="226"/>
                                        </p:tgtEl>
                                        <p:attrNameLst>
                                          <p:attrName>style.visibility</p:attrName>
                                        </p:attrNameLst>
                                      </p:cBhvr>
                                      <p:to>
                                        <p:strVal val="visible"/>
                                      </p:to>
                                    </p:set>
                                    <p:animEffect transition="in" filter="barn(inVertical)">
                                      <p:cBhvr>
                                        <p:cTn id="279" dur="50"/>
                                        <p:tgtEl>
                                          <p:spTgt spid="226"/>
                                        </p:tgtEl>
                                      </p:cBhvr>
                                    </p:animEffect>
                                  </p:childTnLst>
                                </p:cTn>
                              </p:par>
                            </p:childTnLst>
                          </p:cTn>
                        </p:par>
                        <p:par>
                          <p:cTn id="280" fill="hold">
                            <p:stCondLst>
                              <p:cond delay="3450"/>
                            </p:stCondLst>
                            <p:childTnLst>
                              <p:par>
                                <p:cTn id="281" presetID="16" presetClass="entr" presetSubtype="21" fill="hold" grpId="0" nodeType="afterEffect">
                                  <p:stCondLst>
                                    <p:cond delay="0"/>
                                  </p:stCondLst>
                                  <p:childTnLst>
                                    <p:set>
                                      <p:cBhvr>
                                        <p:cTn id="282" dur="1" fill="hold">
                                          <p:stCondLst>
                                            <p:cond delay="0"/>
                                          </p:stCondLst>
                                        </p:cTn>
                                        <p:tgtEl>
                                          <p:spTgt spid="227"/>
                                        </p:tgtEl>
                                        <p:attrNameLst>
                                          <p:attrName>style.visibility</p:attrName>
                                        </p:attrNameLst>
                                      </p:cBhvr>
                                      <p:to>
                                        <p:strVal val="visible"/>
                                      </p:to>
                                    </p:set>
                                    <p:animEffect transition="in" filter="barn(inVertical)">
                                      <p:cBhvr>
                                        <p:cTn id="283" dur="50"/>
                                        <p:tgtEl>
                                          <p:spTgt spid="227"/>
                                        </p:tgtEl>
                                      </p:cBhvr>
                                    </p:animEffect>
                                  </p:childTnLst>
                                </p:cTn>
                              </p:par>
                            </p:childTnLst>
                          </p:cTn>
                        </p:par>
                        <p:par>
                          <p:cTn id="284" fill="hold">
                            <p:stCondLst>
                              <p:cond delay="3500"/>
                            </p:stCondLst>
                            <p:childTnLst>
                              <p:par>
                                <p:cTn id="285" presetID="16" presetClass="entr" presetSubtype="21" fill="hold" grpId="0" nodeType="afterEffect">
                                  <p:stCondLst>
                                    <p:cond delay="0"/>
                                  </p:stCondLst>
                                  <p:childTnLst>
                                    <p:set>
                                      <p:cBhvr>
                                        <p:cTn id="286" dur="1" fill="hold">
                                          <p:stCondLst>
                                            <p:cond delay="0"/>
                                          </p:stCondLst>
                                        </p:cTn>
                                        <p:tgtEl>
                                          <p:spTgt spid="228"/>
                                        </p:tgtEl>
                                        <p:attrNameLst>
                                          <p:attrName>style.visibility</p:attrName>
                                        </p:attrNameLst>
                                      </p:cBhvr>
                                      <p:to>
                                        <p:strVal val="visible"/>
                                      </p:to>
                                    </p:set>
                                    <p:animEffect transition="in" filter="barn(inVertical)">
                                      <p:cBhvr>
                                        <p:cTn id="287" dur="50"/>
                                        <p:tgtEl>
                                          <p:spTgt spid="228"/>
                                        </p:tgtEl>
                                      </p:cBhvr>
                                    </p:animEffect>
                                  </p:childTnLst>
                                </p:cTn>
                              </p:par>
                            </p:childTnLst>
                          </p:cTn>
                        </p:par>
                        <p:par>
                          <p:cTn id="288" fill="hold">
                            <p:stCondLst>
                              <p:cond delay="3550"/>
                            </p:stCondLst>
                            <p:childTnLst>
                              <p:par>
                                <p:cTn id="289" presetID="16" presetClass="entr" presetSubtype="21" fill="hold" grpId="0" nodeType="afterEffect">
                                  <p:stCondLst>
                                    <p:cond delay="0"/>
                                  </p:stCondLst>
                                  <p:childTnLst>
                                    <p:set>
                                      <p:cBhvr>
                                        <p:cTn id="290" dur="1" fill="hold">
                                          <p:stCondLst>
                                            <p:cond delay="0"/>
                                          </p:stCondLst>
                                        </p:cTn>
                                        <p:tgtEl>
                                          <p:spTgt spid="229"/>
                                        </p:tgtEl>
                                        <p:attrNameLst>
                                          <p:attrName>style.visibility</p:attrName>
                                        </p:attrNameLst>
                                      </p:cBhvr>
                                      <p:to>
                                        <p:strVal val="visible"/>
                                      </p:to>
                                    </p:set>
                                    <p:animEffect transition="in" filter="barn(inVertical)">
                                      <p:cBhvr>
                                        <p:cTn id="291" dur="50"/>
                                        <p:tgtEl>
                                          <p:spTgt spid="229"/>
                                        </p:tgtEl>
                                      </p:cBhvr>
                                    </p:animEffect>
                                  </p:childTnLst>
                                </p:cTn>
                              </p:par>
                            </p:childTnLst>
                          </p:cTn>
                        </p:par>
                        <p:par>
                          <p:cTn id="292" fill="hold">
                            <p:stCondLst>
                              <p:cond delay="3600"/>
                            </p:stCondLst>
                            <p:childTnLst>
                              <p:par>
                                <p:cTn id="293" presetID="16" presetClass="entr" presetSubtype="21" fill="hold" grpId="0" nodeType="afterEffect">
                                  <p:stCondLst>
                                    <p:cond delay="0"/>
                                  </p:stCondLst>
                                  <p:childTnLst>
                                    <p:set>
                                      <p:cBhvr>
                                        <p:cTn id="294" dur="1" fill="hold">
                                          <p:stCondLst>
                                            <p:cond delay="0"/>
                                          </p:stCondLst>
                                        </p:cTn>
                                        <p:tgtEl>
                                          <p:spTgt spid="230"/>
                                        </p:tgtEl>
                                        <p:attrNameLst>
                                          <p:attrName>style.visibility</p:attrName>
                                        </p:attrNameLst>
                                      </p:cBhvr>
                                      <p:to>
                                        <p:strVal val="visible"/>
                                      </p:to>
                                    </p:set>
                                    <p:animEffect transition="in" filter="barn(inVertical)">
                                      <p:cBhvr>
                                        <p:cTn id="295" dur="50"/>
                                        <p:tgtEl>
                                          <p:spTgt spid="230"/>
                                        </p:tgtEl>
                                      </p:cBhvr>
                                    </p:animEffect>
                                  </p:childTnLst>
                                </p:cTn>
                              </p:par>
                            </p:childTnLst>
                          </p:cTn>
                        </p:par>
                        <p:par>
                          <p:cTn id="296" fill="hold">
                            <p:stCondLst>
                              <p:cond delay="3650"/>
                            </p:stCondLst>
                            <p:childTnLst>
                              <p:par>
                                <p:cTn id="297" presetID="16" presetClass="entr" presetSubtype="21" fill="hold" grpId="0" nodeType="afterEffect">
                                  <p:stCondLst>
                                    <p:cond delay="0"/>
                                  </p:stCondLst>
                                  <p:childTnLst>
                                    <p:set>
                                      <p:cBhvr>
                                        <p:cTn id="298" dur="1" fill="hold">
                                          <p:stCondLst>
                                            <p:cond delay="0"/>
                                          </p:stCondLst>
                                        </p:cTn>
                                        <p:tgtEl>
                                          <p:spTgt spid="231"/>
                                        </p:tgtEl>
                                        <p:attrNameLst>
                                          <p:attrName>style.visibility</p:attrName>
                                        </p:attrNameLst>
                                      </p:cBhvr>
                                      <p:to>
                                        <p:strVal val="visible"/>
                                      </p:to>
                                    </p:set>
                                    <p:animEffect transition="in" filter="barn(inVertical)">
                                      <p:cBhvr>
                                        <p:cTn id="299" dur="50"/>
                                        <p:tgtEl>
                                          <p:spTgt spid="231"/>
                                        </p:tgtEl>
                                      </p:cBhvr>
                                    </p:animEffect>
                                  </p:childTnLst>
                                </p:cTn>
                              </p:par>
                            </p:childTnLst>
                          </p:cTn>
                        </p:par>
                        <p:par>
                          <p:cTn id="300" fill="hold">
                            <p:stCondLst>
                              <p:cond delay="3700"/>
                            </p:stCondLst>
                            <p:childTnLst>
                              <p:par>
                                <p:cTn id="301" presetID="16" presetClass="entr" presetSubtype="21" fill="hold" grpId="0" nodeType="afterEffect">
                                  <p:stCondLst>
                                    <p:cond delay="0"/>
                                  </p:stCondLst>
                                  <p:childTnLst>
                                    <p:set>
                                      <p:cBhvr>
                                        <p:cTn id="302" dur="1" fill="hold">
                                          <p:stCondLst>
                                            <p:cond delay="0"/>
                                          </p:stCondLst>
                                        </p:cTn>
                                        <p:tgtEl>
                                          <p:spTgt spid="1029"/>
                                        </p:tgtEl>
                                        <p:attrNameLst>
                                          <p:attrName>style.visibility</p:attrName>
                                        </p:attrNameLst>
                                      </p:cBhvr>
                                      <p:to>
                                        <p:strVal val="visible"/>
                                      </p:to>
                                    </p:set>
                                    <p:animEffect transition="in" filter="barn(inVertical)">
                                      <p:cBhvr>
                                        <p:cTn id="303" dur="50"/>
                                        <p:tgtEl>
                                          <p:spTgt spid="1029"/>
                                        </p:tgtEl>
                                      </p:cBhvr>
                                    </p:animEffect>
                                  </p:childTnLst>
                                </p:cTn>
                              </p:par>
                            </p:childTnLst>
                          </p:cTn>
                        </p:par>
                        <p:par>
                          <p:cTn id="304" fill="hold">
                            <p:stCondLst>
                              <p:cond delay="3750"/>
                            </p:stCondLst>
                            <p:childTnLst>
                              <p:par>
                                <p:cTn id="305" presetID="16" presetClass="entr" presetSubtype="21" fill="hold" grpId="0" nodeType="afterEffect" nodePh="1">
                                  <p:stCondLst>
                                    <p:cond delay="0"/>
                                  </p:stCondLst>
                                  <p:endCondLst>
                                    <p:cond evt="begin" delay="0">
                                      <p:tn val="305"/>
                                    </p:cond>
                                  </p:endCondLst>
                                  <p:childTnLst>
                                    <p:set>
                                      <p:cBhvr>
                                        <p:cTn id="306" dur="1" fill="hold">
                                          <p:stCondLst>
                                            <p:cond delay="0"/>
                                          </p:stCondLst>
                                        </p:cTn>
                                        <p:tgtEl>
                                          <p:spTgt spid="242"/>
                                        </p:tgtEl>
                                        <p:attrNameLst>
                                          <p:attrName>style.visibility</p:attrName>
                                        </p:attrNameLst>
                                      </p:cBhvr>
                                      <p:to>
                                        <p:strVal val="visible"/>
                                      </p:to>
                                    </p:set>
                                    <p:animEffect transition="in" filter="barn(inVertical)">
                                      <p:cBhvr>
                                        <p:cTn id="307" dur="50"/>
                                        <p:tgtEl>
                                          <p:spTgt spid="242"/>
                                        </p:tgtEl>
                                      </p:cBhvr>
                                    </p:animEffect>
                                  </p:childTnLst>
                                </p:cTn>
                              </p:par>
                            </p:childTnLst>
                          </p:cTn>
                        </p:par>
                        <p:par>
                          <p:cTn id="308" fill="hold">
                            <p:stCondLst>
                              <p:cond delay="3800"/>
                            </p:stCondLst>
                            <p:childTnLst>
                              <p:par>
                                <p:cTn id="309" presetID="16" presetClass="entr" presetSubtype="21" fill="hold" grpId="0" nodeType="afterEffect">
                                  <p:stCondLst>
                                    <p:cond delay="0"/>
                                  </p:stCondLst>
                                  <p:childTnLst>
                                    <p:set>
                                      <p:cBhvr>
                                        <p:cTn id="310" dur="1" fill="hold">
                                          <p:stCondLst>
                                            <p:cond delay="0"/>
                                          </p:stCondLst>
                                        </p:cTn>
                                        <p:tgtEl>
                                          <p:spTgt spid="243"/>
                                        </p:tgtEl>
                                        <p:attrNameLst>
                                          <p:attrName>style.visibility</p:attrName>
                                        </p:attrNameLst>
                                      </p:cBhvr>
                                      <p:to>
                                        <p:strVal val="visible"/>
                                      </p:to>
                                    </p:set>
                                    <p:animEffect transition="in" filter="barn(inVertical)">
                                      <p:cBhvr>
                                        <p:cTn id="311" dur="50"/>
                                        <p:tgtEl>
                                          <p:spTgt spid="243"/>
                                        </p:tgtEl>
                                      </p:cBhvr>
                                    </p:animEffect>
                                  </p:childTnLst>
                                </p:cTn>
                              </p:par>
                            </p:childTnLst>
                          </p:cTn>
                        </p:par>
                        <p:par>
                          <p:cTn id="312" fill="hold">
                            <p:stCondLst>
                              <p:cond delay="3850"/>
                            </p:stCondLst>
                            <p:childTnLst>
                              <p:par>
                                <p:cTn id="313" presetID="16" presetClass="entr" presetSubtype="21" fill="hold" grpId="0" nodeType="afterEffect">
                                  <p:stCondLst>
                                    <p:cond delay="0"/>
                                  </p:stCondLst>
                                  <p:childTnLst>
                                    <p:set>
                                      <p:cBhvr>
                                        <p:cTn id="314" dur="1" fill="hold">
                                          <p:stCondLst>
                                            <p:cond delay="0"/>
                                          </p:stCondLst>
                                        </p:cTn>
                                        <p:tgtEl>
                                          <p:spTgt spid="244"/>
                                        </p:tgtEl>
                                        <p:attrNameLst>
                                          <p:attrName>style.visibility</p:attrName>
                                        </p:attrNameLst>
                                      </p:cBhvr>
                                      <p:to>
                                        <p:strVal val="visible"/>
                                      </p:to>
                                    </p:set>
                                    <p:animEffect transition="in" filter="barn(inVertical)">
                                      <p:cBhvr>
                                        <p:cTn id="315" dur="50"/>
                                        <p:tgtEl>
                                          <p:spTgt spid="244"/>
                                        </p:tgtEl>
                                      </p:cBhvr>
                                    </p:animEffect>
                                  </p:childTnLst>
                                </p:cTn>
                              </p:par>
                            </p:childTnLst>
                          </p:cTn>
                        </p:par>
                        <p:par>
                          <p:cTn id="316" fill="hold">
                            <p:stCondLst>
                              <p:cond delay="3900"/>
                            </p:stCondLst>
                            <p:childTnLst>
                              <p:par>
                                <p:cTn id="317" presetID="16" presetClass="entr" presetSubtype="21" fill="hold" grpId="0" nodeType="afterEffect">
                                  <p:stCondLst>
                                    <p:cond delay="0"/>
                                  </p:stCondLst>
                                  <p:childTnLst>
                                    <p:set>
                                      <p:cBhvr>
                                        <p:cTn id="318" dur="1" fill="hold">
                                          <p:stCondLst>
                                            <p:cond delay="0"/>
                                          </p:stCondLst>
                                        </p:cTn>
                                        <p:tgtEl>
                                          <p:spTgt spid="245"/>
                                        </p:tgtEl>
                                        <p:attrNameLst>
                                          <p:attrName>style.visibility</p:attrName>
                                        </p:attrNameLst>
                                      </p:cBhvr>
                                      <p:to>
                                        <p:strVal val="visible"/>
                                      </p:to>
                                    </p:set>
                                    <p:animEffect transition="in" filter="barn(inVertical)">
                                      <p:cBhvr>
                                        <p:cTn id="319" dur="50"/>
                                        <p:tgtEl>
                                          <p:spTgt spid="245"/>
                                        </p:tgtEl>
                                      </p:cBhvr>
                                    </p:animEffect>
                                  </p:childTnLst>
                                </p:cTn>
                              </p:par>
                            </p:childTnLst>
                          </p:cTn>
                        </p:par>
                        <p:par>
                          <p:cTn id="320" fill="hold">
                            <p:stCondLst>
                              <p:cond delay="3950"/>
                            </p:stCondLst>
                            <p:childTnLst>
                              <p:par>
                                <p:cTn id="321" presetID="16" presetClass="entr" presetSubtype="21" fill="hold" grpId="0" nodeType="afterEffect">
                                  <p:stCondLst>
                                    <p:cond delay="0"/>
                                  </p:stCondLst>
                                  <p:childTnLst>
                                    <p:set>
                                      <p:cBhvr>
                                        <p:cTn id="322" dur="1" fill="hold">
                                          <p:stCondLst>
                                            <p:cond delay="0"/>
                                          </p:stCondLst>
                                        </p:cTn>
                                        <p:tgtEl>
                                          <p:spTgt spid="246"/>
                                        </p:tgtEl>
                                        <p:attrNameLst>
                                          <p:attrName>style.visibility</p:attrName>
                                        </p:attrNameLst>
                                      </p:cBhvr>
                                      <p:to>
                                        <p:strVal val="visible"/>
                                      </p:to>
                                    </p:set>
                                    <p:animEffect transition="in" filter="barn(inVertical)">
                                      <p:cBhvr>
                                        <p:cTn id="323" dur="50"/>
                                        <p:tgtEl>
                                          <p:spTgt spid="246"/>
                                        </p:tgtEl>
                                      </p:cBhvr>
                                    </p:animEffect>
                                  </p:childTnLst>
                                </p:cTn>
                              </p:par>
                            </p:childTnLst>
                          </p:cTn>
                        </p:par>
                        <p:par>
                          <p:cTn id="324" fill="hold">
                            <p:stCondLst>
                              <p:cond delay="4000"/>
                            </p:stCondLst>
                            <p:childTnLst>
                              <p:par>
                                <p:cTn id="325" presetID="16" presetClass="entr" presetSubtype="21" fill="hold" grpId="0" nodeType="afterEffect">
                                  <p:stCondLst>
                                    <p:cond delay="0"/>
                                  </p:stCondLst>
                                  <p:childTnLst>
                                    <p:set>
                                      <p:cBhvr>
                                        <p:cTn id="326" dur="1" fill="hold">
                                          <p:stCondLst>
                                            <p:cond delay="0"/>
                                          </p:stCondLst>
                                        </p:cTn>
                                        <p:tgtEl>
                                          <p:spTgt spid="247"/>
                                        </p:tgtEl>
                                        <p:attrNameLst>
                                          <p:attrName>style.visibility</p:attrName>
                                        </p:attrNameLst>
                                      </p:cBhvr>
                                      <p:to>
                                        <p:strVal val="visible"/>
                                      </p:to>
                                    </p:set>
                                    <p:animEffect transition="in" filter="barn(inVertical)">
                                      <p:cBhvr>
                                        <p:cTn id="327" dur="50"/>
                                        <p:tgtEl>
                                          <p:spTgt spid="247"/>
                                        </p:tgtEl>
                                      </p:cBhvr>
                                    </p:animEffect>
                                  </p:childTnLst>
                                </p:cTn>
                              </p:par>
                            </p:childTnLst>
                          </p:cTn>
                        </p:par>
                        <p:par>
                          <p:cTn id="328" fill="hold">
                            <p:stCondLst>
                              <p:cond delay="4050"/>
                            </p:stCondLst>
                            <p:childTnLst>
                              <p:par>
                                <p:cTn id="329" presetID="16" presetClass="entr" presetSubtype="21" fill="hold" grpId="0" nodeType="afterEffect">
                                  <p:stCondLst>
                                    <p:cond delay="0"/>
                                  </p:stCondLst>
                                  <p:childTnLst>
                                    <p:set>
                                      <p:cBhvr>
                                        <p:cTn id="330" dur="1" fill="hold">
                                          <p:stCondLst>
                                            <p:cond delay="0"/>
                                          </p:stCondLst>
                                        </p:cTn>
                                        <p:tgtEl>
                                          <p:spTgt spid="248"/>
                                        </p:tgtEl>
                                        <p:attrNameLst>
                                          <p:attrName>style.visibility</p:attrName>
                                        </p:attrNameLst>
                                      </p:cBhvr>
                                      <p:to>
                                        <p:strVal val="visible"/>
                                      </p:to>
                                    </p:set>
                                    <p:animEffect transition="in" filter="barn(inVertical)">
                                      <p:cBhvr>
                                        <p:cTn id="331" dur="50"/>
                                        <p:tgtEl>
                                          <p:spTgt spid="248"/>
                                        </p:tgtEl>
                                      </p:cBhvr>
                                    </p:animEffect>
                                  </p:childTnLst>
                                </p:cTn>
                              </p:par>
                            </p:childTnLst>
                          </p:cTn>
                        </p:par>
                        <p:par>
                          <p:cTn id="332" fill="hold">
                            <p:stCondLst>
                              <p:cond delay="4100"/>
                            </p:stCondLst>
                            <p:childTnLst>
                              <p:par>
                                <p:cTn id="333" presetID="16" presetClass="entr" presetSubtype="21" fill="hold" grpId="0" nodeType="afterEffect">
                                  <p:stCondLst>
                                    <p:cond delay="0"/>
                                  </p:stCondLst>
                                  <p:childTnLst>
                                    <p:set>
                                      <p:cBhvr>
                                        <p:cTn id="334" dur="1" fill="hold">
                                          <p:stCondLst>
                                            <p:cond delay="0"/>
                                          </p:stCondLst>
                                        </p:cTn>
                                        <p:tgtEl>
                                          <p:spTgt spid="102"/>
                                        </p:tgtEl>
                                        <p:attrNameLst>
                                          <p:attrName>style.visibility</p:attrName>
                                        </p:attrNameLst>
                                      </p:cBhvr>
                                      <p:to>
                                        <p:strVal val="visible"/>
                                      </p:to>
                                    </p:set>
                                    <p:animEffect transition="in" filter="barn(inVertical)">
                                      <p:cBhvr>
                                        <p:cTn id="335" dur="50"/>
                                        <p:tgtEl>
                                          <p:spTgt spid="102"/>
                                        </p:tgtEl>
                                      </p:cBhvr>
                                    </p:animEffect>
                                  </p:childTnLst>
                                </p:cTn>
                              </p:par>
                            </p:childTnLst>
                          </p:cTn>
                        </p:par>
                        <p:par>
                          <p:cTn id="336" fill="hold">
                            <p:stCondLst>
                              <p:cond delay="4150"/>
                            </p:stCondLst>
                            <p:childTnLst>
                              <p:par>
                                <p:cTn id="337" presetID="16" presetClass="entr" presetSubtype="21" fill="hold" grpId="0" nodeType="afterEffect">
                                  <p:stCondLst>
                                    <p:cond delay="0"/>
                                  </p:stCondLst>
                                  <p:childTnLst>
                                    <p:set>
                                      <p:cBhvr>
                                        <p:cTn id="338" dur="1" fill="hold">
                                          <p:stCondLst>
                                            <p:cond delay="0"/>
                                          </p:stCondLst>
                                        </p:cTn>
                                        <p:tgtEl>
                                          <p:spTgt spid="103"/>
                                        </p:tgtEl>
                                        <p:attrNameLst>
                                          <p:attrName>style.visibility</p:attrName>
                                        </p:attrNameLst>
                                      </p:cBhvr>
                                      <p:to>
                                        <p:strVal val="visible"/>
                                      </p:to>
                                    </p:set>
                                    <p:animEffect transition="in" filter="barn(inVertical)">
                                      <p:cBhvr>
                                        <p:cTn id="339" dur="50"/>
                                        <p:tgtEl>
                                          <p:spTgt spid="103"/>
                                        </p:tgtEl>
                                      </p:cBhvr>
                                    </p:animEffect>
                                  </p:childTnLst>
                                </p:cTn>
                              </p:par>
                            </p:childTnLst>
                          </p:cTn>
                        </p:par>
                        <p:par>
                          <p:cTn id="340" fill="hold">
                            <p:stCondLst>
                              <p:cond delay="4200"/>
                            </p:stCondLst>
                            <p:childTnLst>
                              <p:par>
                                <p:cTn id="341" presetID="16" presetClass="entr" presetSubtype="21" fill="hold" grpId="0" nodeType="afterEffect">
                                  <p:stCondLst>
                                    <p:cond delay="0"/>
                                  </p:stCondLst>
                                  <p:childTnLst>
                                    <p:set>
                                      <p:cBhvr>
                                        <p:cTn id="342" dur="1" fill="hold">
                                          <p:stCondLst>
                                            <p:cond delay="0"/>
                                          </p:stCondLst>
                                        </p:cTn>
                                        <p:tgtEl>
                                          <p:spTgt spid="104"/>
                                        </p:tgtEl>
                                        <p:attrNameLst>
                                          <p:attrName>style.visibility</p:attrName>
                                        </p:attrNameLst>
                                      </p:cBhvr>
                                      <p:to>
                                        <p:strVal val="visible"/>
                                      </p:to>
                                    </p:set>
                                    <p:animEffect transition="in" filter="barn(inVertical)">
                                      <p:cBhvr>
                                        <p:cTn id="343" dur="50"/>
                                        <p:tgtEl>
                                          <p:spTgt spid="104"/>
                                        </p:tgtEl>
                                      </p:cBhvr>
                                    </p:animEffect>
                                  </p:childTnLst>
                                </p:cTn>
                              </p:par>
                            </p:childTnLst>
                          </p:cTn>
                        </p:par>
                        <p:par>
                          <p:cTn id="344" fill="hold">
                            <p:stCondLst>
                              <p:cond delay="4250"/>
                            </p:stCondLst>
                            <p:childTnLst>
                              <p:par>
                                <p:cTn id="345" presetID="16" presetClass="entr" presetSubtype="21" fill="hold" grpId="0" nodeType="afterEffect">
                                  <p:stCondLst>
                                    <p:cond delay="0"/>
                                  </p:stCondLst>
                                  <p:childTnLst>
                                    <p:set>
                                      <p:cBhvr>
                                        <p:cTn id="346" dur="1" fill="hold">
                                          <p:stCondLst>
                                            <p:cond delay="0"/>
                                          </p:stCondLst>
                                        </p:cTn>
                                        <p:tgtEl>
                                          <p:spTgt spid="105"/>
                                        </p:tgtEl>
                                        <p:attrNameLst>
                                          <p:attrName>style.visibility</p:attrName>
                                        </p:attrNameLst>
                                      </p:cBhvr>
                                      <p:to>
                                        <p:strVal val="visible"/>
                                      </p:to>
                                    </p:set>
                                    <p:animEffect transition="in" filter="barn(inVertical)">
                                      <p:cBhvr>
                                        <p:cTn id="347" dur="50"/>
                                        <p:tgtEl>
                                          <p:spTgt spid="105"/>
                                        </p:tgtEl>
                                      </p:cBhvr>
                                    </p:animEffect>
                                  </p:childTnLst>
                                </p:cTn>
                              </p:par>
                            </p:childTnLst>
                          </p:cTn>
                        </p:par>
                        <p:par>
                          <p:cTn id="348" fill="hold">
                            <p:stCondLst>
                              <p:cond delay="4300"/>
                            </p:stCondLst>
                            <p:childTnLst>
                              <p:par>
                                <p:cTn id="349" presetID="16" presetClass="entr" presetSubtype="21" fill="hold" grpId="0" nodeType="afterEffect">
                                  <p:stCondLst>
                                    <p:cond delay="0"/>
                                  </p:stCondLst>
                                  <p:childTnLst>
                                    <p:set>
                                      <p:cBhvr>
                                        <p:cTn id="350" dur="1" fill="hold">
                                          <p:stCondLst>
                                            <p:cond delay="0"/>
                                          </p:stCondLst>
                                        </p:cTn>
                                        <p:tgtEl>
                                          <p:spTgt spid="106"/>
                                        </p:tgtEl>
                                        <p:attrNameLst>
                                          <p:attrName>style.visibility</p:attrName>
                                        </p:attrNameLst>
                                      </p:cBhvr>
                                      <p:to>
                                        <p:strVal val="visible"/>
                                      </p:to>
                                    </p:set>
                                    <p:animEffect transition="in" filter="barn(inVertical)">
                                      <p:cBhvr>
                                        <p:cTn id="351" dur="50"/>
                                        <p:tgtEl>
                                          <p:spTgt spid="106"/>
                                        </p:tgtEl>
                                      </p:cBhvr>
                                    </p:animEffect>
                                  </p:childTnLst>
                                </p:cTn>
                              </p:par>
                            </p:childTnLst>
                          </p:cTn>
                        </p:par>
                        <p:par>
                          <p:cTn id="352" fill="hold">
                            <p:stCondLst>
                              <p:cond delay="4350"/>
                            </p:stCondLst>
                            <p:childTnLst>
                              <p:par>
                                <p:cTn id="353" presetID="16" presetClass="entr" presetSubtype="21" fill="hold" grpId="0" nodeType="afterEffect">
                                  <p:stCondLst>
                                    <p:cond delay="0"/>
                                  </p:stCondLst>
                                  <p:childTnLst>
                                    <p:set>
                                      <p:cBhvr>
                                        <p:cTn id="354" dur="1" fill="hold">
                                          <p:stCondLst>
                                            <p:cond delay="0"/>
                                          </p:stCondLst>
                                        </p:cTn>
                                        <p:tgtEl>
                                          <p:spTgt spid="107"/>
                                        </p:tgtEl>
                                        <p:attrNameLst>
                                          <p:attrName>style.visibility</p:attrName>
                                        </p:attrNameLst>
                                      </p:cBhvr>
                                      <p:to>
                                        <p:strVal val="visible"/>
                                      </p:to>
                                    </p:set>
                                    <p:animEffect transition="in" filter="barn(inVertical)">
                                      <p:cBhvr>
                                        <p:cTn id="355" dur="50"/>
                                        <p:tgtEl>
                                          <p:spTgt spid="107"/>
                                        </p:tgtEl>
                                      </p:cBhvr>
                                    </p:animEffect>
                                  </p:childTnLst>
                                </p:cTn>
                              </p:par>
                            </p:childTnLst>
                          </p:cTn>
                        </p:par>
                        <p:par>
                          <p:cTn id="356" fill="hold">
                            <p:stCondLst>
                              <p:cond delay="4400"/>
                            </p:stCondLst>
                            <p:childTnLst>
                              <p:par>
                                <p:cTn id="357" presetID="16" presetClass="entr" presetSubtype="21" fill="hold" grpId="0" nodeType="afterEffect">
                                  <p:stCondLst>
                                    <p:cond delay="0"/>
                                  </p:stCondLst>
                                  <p:childTnLst>
                                    <p:set>
                                      <p:cBhvr>
                                        <p:cTn id="358" dur="1" fill="hold">
                                          <p:stCondLst>
                                            <p:cond delay="0"/>
                                          </p:stCondLst>
                                        </p:cTn>
                                        <p:tgtEl>
                                          <p:spTgt spid="108"/>
                                        </p:tgtEl>
                                        <p:attrNameLst>
                                          <p:attrName>style.visibility</p:attrName>
                                        </p:attrNameLst>
                                      </p:cBhvr>
                                      <p:to>
                                        <p:strVal val="visible"/>
                                      </p:to>
                                    </p:set>
                                    <p:animEffect transition="in" filter="barn(inVertical)">
                                      <p:cBhvr>
                                        <p:cTn id="359" dur="50"/>
                                        <p:tgtEl>
                                          <p:spTgt spid="108"/>
                                        </p:tgtEl>
                                      </p:cBhvr>
                                    </p:animEffect>
                                  </p:childTnLst>
                                </p:cTn>
                              </p:par>
                            </p:childTnLst>
                          </p:cTn>
                        </p:par>
                        <p:par>
                          <p:cTn id="360" fill="hold">
                            <p:stCondLst>
                              <p:cond delay="4450"/>
                            </p:stCondLst>
                            <p:childTnLst>
                              <p:par>
                                <p:cTn id="361" presetID="16" presetClass="entr" presetSubtype="21" fill="hold" grpId="0" nodeType="afterEffect">
                                  <p:stCondLst>
                                    <p:cond delay="0"/>
                                  </p:stCondLst>
                                  <p:childTnLst>
                                    <p:set>
                                      <p:cBhvr>
                                        <p:cTn id="362" dur="1" fill="hold">
                                          <p:stCondLst>
                                            <p:cond delay="0"/>
                                          </p:stCondLst>
                                        </p:cTn>
                                        <p:tgtEl>
                                          <p:spTgt spid="109"/>
                                        </p:tgtEl>
                                        <p:attrNameLst>
                                          <p:attrName>style.visibility</p:attrName>
                                        </p:attrNameLst>
                                      </p:cBhvr>
                                      <p:to>
                                        <p:strVal val="visible"/>
                                      </p:to>
                                    </p:set>
                                    <p:animEffect transition="in" filter="barn(inVertical)">
                                      <p:cBhvr>
                                        <p:cTn id="363" dur="50"/>
                                        <p:tgtEl>
                                          <p:spTgt spid="109"/>
                                        </p:tgtEl>
                                      </p:cBhvr>
                                    </p:animEffect>
                                  </p:childTnLst>
                                </p:cTn>
                              </p:par>
                            </p:childTnLst>
                          </p:cTn>
                        </p:par>
                        <p:par>
                          <p:cTn id="364" fill="hold">
                            <p:stCondLst>
                              <p:cond delay="4500"/>
                            </p:stCondLst>
                            <p:childTnLst>
                              <p:par>
                                <p:cTn id="365" presetID="16" presetClass="entr" presetSubtype="21" fill="hold" grpId="0" nodeType="afterEffect">
                                  <p:stCondLst>
                                    <p:cond delay="0"/>
                                  </p:stCondLst>
                                  <p:childTnLst>
                                    <p:set>
                                      <p:cBhvr>
                                        <p:cTn id="366" dur="1" fill="hold">
                                          <p:stCondLst>
                                            <p:cond delay="0"/>
                                          </p:stCondLst>
                                        </p:cTn>
                                        <p:tgtEl>
                                          <p:spTgt spid="110"/>
                                        </p:tgtEl>
                                        <p:attrNameLst>
                                          <p:attrName>style.visibility</p:attrName>
                                        </p:attrNameLst>
                                      </p:cBhvr>
                                      <p:to>
                                        <p:strVal val="visible"/>
                                      </p:to>
                                    </p:set>
                                    <p:animEffect transition="in" filter="barn(inVertical)">
                                      <p:cBhvr>
                                        <p:cTn id="367" dur="50"/>
                                        <p:tgtEl>
                                          <p:spTgt spid="110"/>
                                        </p:tgtEl>
                                      </p:cBhvr>
                                    </p:animEffect>
                                  </p:childTnLst>
                                </p:cTn>
                              </p:par>
                            </p:childTnLst>
                          </p:cTn>
                        </p:par>
                        <p:par>
                          <p:cTn id="368" fill="hold">
                            <p:stCondLst>
                              <p:cond delay="4550"/>
                            </p:stCondLst>
                            <p:childTnLst>
                              <p:par>
                                <p:cTn id="369" presetID="16" presetClass="entr" presetSubtype="21" fill="hold" grpId="0" nodeType="afterEffect">
                                  <p:stCondLst>
                                    <p:cond delay="0"/>
                                  </p:stCondLst>
                                  <p:childTnLst>
                                    <p:set>
                                      <p:cBhvr>
                                        <p:cTn id="370" dur="1" fill="hold">
                                          <p:stCondLst>
                                            <p:cond delay="0"/>
                                          </p:stCondLst>
                                        </p:cTn>
                                        <p:tgtEl>
                                          <p:spTgt spid="111"/>
                                        </p:tgtEl>
                                        <p:attrNameLst>
                                          <p:attrName>style.visibility</p:attrName>
                                        </p:attrNameLst>
                                      </p:cBhvr>
                                      <p:to>
                                        <p:strVal val="visible"/>
                                      </p:to>
                                    </p:set>
                                    <p:animEffect transition="in" filter="barn(inVertical)">
                                      <p:cBhvr>
                                        <p:cTn id="371" dur="50"/>
                                        <p:tgtEl>
                                          <p:spTgt spid="111"/>
                                        </p:tgtEl>
                                      </p:cBhvr>
                                    </p:animEffect>
                                  </p:childTnLst>
                                </p:cTn>
                              </p:par>
                            </p:childTnLst>
                          </p:cTn>
                        </p:par>
                        <p:par>
                          <p:cTn id="372" fill="hold">
                            <p:stCondLst>
                              <p:cond delay="4600"/>
                            </p:stCondLst>
                            <p:childTnLst>
                              <p:par>
                                <p:cTn id="373" presetID="16" presetClass="entr" presetSubtype="21" fill="hold" grpId="0" nodeType="afterEffect">
                                  <p:stCondLst>
                                    <p:cond delay="0"/>
                                  </p:stCondLst>
                                  <p:childTnLst>
                                    <p:set>
                                      <p:cBhvr>
                                        <p:cTn id="374" dur="1" fill="hold">
                                          <p:stCondLst>
                                            <p:cond delay="0"/>
                                          </p:stCondLst>
                                        </p:cTn>
                                        <p:tgtEl>
                                          <p:spTgt spid="112"/>
                                        </p:tgtEl>
                                        <p:attrNameLst>
                                          <p:attrName>style.visibility</p:attrName>
                                        </p:attrNameLst>
                                      </p:cBhvr>
                                      <p:to>
                                        <p:strVal val="visible"/>
                                      </p:to>
                                    </p:set>
                                    <p:animEffect transition="in" filter="barn(inVertical)">
                                      <p:cBhvr>
                                        <p:cTn id="375" dur="50"/>
                                        <p:tgtEl>
                                          <p:spTgt spid="112"/>
                                        </p:tgtEl>
                                      </p:cBhvr>
                                    </p:animEffect>
                                  </p:childTnLst>
                                </p:cTn>
                              </p:par>
                            </p:childTnLst>
                          </p:cTn>
                        </p:par>
                        <p:par>
                          <p:cTn id="376" fill="hold">
                            <p:stCondLst>
                              <p:cond delay="4650"/>
                            </p:stCondLst>
                            <p:childTnLst>
                              <p:par>
                                <p:cTn id="377" presetID="16" presetClass="entr" presetSubtype="21" fill="hold" grpId="0" nodeType="afterEffect">
                                  <p:stCondLst>
                                    <p:cond delay="0"/>
                                  </p:stCondLst>
                                  <p:childTnLst>
                                    <p:set>
                                      <p:cBhvr>
                                        <p:cTn id="378" dur="1" fill="hold">
                                          <p:stCondLst>
                                            <p:cond delay="0"/>
                                          </p:stCondLst>
                                        </p:cTn>
                                        <p:tgtEl>
                                          <p:spTgt spid="113"/>
                                        </p:tgtEl>
                                        <p:attrNameLst>
                                          <p:attrName>style.visibility</p:attrName>
                                        </p:attrNameLst>
                                      </p:cBhvr>
                                      <p:to>
                                        <p:strVal val="visible"/>
                                      </p:to>
                                    </p:set>
                                    <p:animEffect transition="in" filter="barn(inVertical)">
                                      <p:cBhvr>
                                        <p:cTn id="379" dur="50"/>
                                        <p:tgtEl>
                                          <p:spTgt spid="113"/>
                                        </p:tgtEl>
                                      </p:cBhvr>
                                    </p:animEffect>
                                  </p:childTnLst>
                                </p:cTn>
                              </p:par>
                            </p:childTnLst>
                          </p:cTn>
                        </p:par>
                        <p:par>
                          <p:cTn id="380" fill="hold">
                            <p:stCondLst>
                              <p:cond delay="4700"/>
                            </p:stCondLst>
                            <p:childTnLst>
                              <p:par>
                                <p:cTn id="381" presetID="16" presetClass="entr" presetSubtype="21" fill="hold" grpId="0" nodeType="afterEffect">
                                  <p:stCondLst>
                                    <p:cond delay="0"/>
                                  </p:stCondLst>
                                  <p:childTnLst>
                                    <p:set>
                                      <p:cBhvr>
                                        <p:cTn id="382" dur="1" fill="hold">
                                          <p:stCondLst>
                                            <p:cond delay="0"/>
                                          </p:stCondLst>
                                        </p:cTn>
                                        <p:tgtEl>
                                          <p:spTgt spid="114"/>
                                        </p:tgtEl>
                                        <p:attrNameLst>
                                          <p:attrName>style.visibility</p:attrName>
                                        </p:attrNameLst>
                                      </p:cBhvr>
                                      <p:to>
                                        <p:strVal val="visible"/>
                                      </p:to>
                                    </p:set>
                                    <p:animEffect transition="in" filter="barn(inVertical)">
                                      <p:cBhvr>
                                        <p:cTn id="383" dur="50"/>
                                        <p:tgtEl>
                                          <p:spTgt spid="114"/>
                                        </p:tgtEl>
                                      </p:cBhvr>
                                    </p:animEffect>
                                  </p:childTnLst>
                                </p:cTn>
                              </p:par>
                            </p:childTnLst>
                          </p:cTn>
                        </p:par>
                        <p:par>
                          <p:cTn id="384" fill="hold">
                            <p:stCondLst>
                              <p:cond delay="4750"/>
                            </p:stCondLst>
                            <p:childTnLst>
                              <p:par>
                                <p:cTn id="385" presetID="16" presetClass="entr" presetSubtype="21" fill="hold" grpId="0" nodeType="afterEffect">
                                  <p:stCondLst>
                                    <p:cond delay="0"/>
                                  </p:stCondLst>
                                  <p:childTnLst>
                                    <p:set>
                                      <p:cBhvr>
                                        <p:cTn id="386" dur="1" fill="hold">
                                          <p:stCondLst>
                                            <p:cond delay="0"/>
                                          </p:stCondLst>
                                        </p:cTn>
                                        <p:tgtEl>
                                          <p:spTgt spid="115"/>
                                        </p:tgtEl>
                                        <p:attrNameLst>
                                          <p:attrName>style.visibility</p:attrName>
                                        </p:attrNameLst>
                                      </p:cBhvr>
                                      <p:to>
                                        <p:strVal val="visible"/>
                                      </p:to>
                                    </p:set>
                                    <p:animEffect transition="in" filter="barn(inVertical)">
                                      <p:cBhvr>
                                        <p:cTn id="387" dur="50"/>
                                        <p:tgtEl>
                                          <p:spTgt spid="115"/>
                                        </p:tgtEl>
                                      </p:cBhvr>
                                    </p:animEffect>
                                  </p:childTnLst>
                                </p:cTn>
                              </p:par>
                            </p:childTnLst>
                          </p:cTn>
                        </p:par>
                        <p:par>
                          <p:cTn id="388" fill="hold">
                            <p:stCondLst>
                              <p:cond delay="4800"/>
                            </p:stCondLst>
                            <p:childTnLst>
                              <p:par>
                                <p:cTn id="389" presetID="16" presetClass="entr" presetSubtype="21" fill="hold" grpId="0" nodeType="afterEffect">
                                  <p:stCondLst>
                                    <p:cond delay="0"/>
                                  </p:stCondLst>
                                  <p:childTnLst>
                                    <p:set>
                                      <p:cBhvr>
                                        <p:cTn id="390" dur="1" fill="hold">
                                          <p:stCondLst>
                                            <p:cond delay="0"/>
                                          </p:stCondLst>
                                        </p:cTn>
                                        <p:tgtEl>
                                          <p:spTgt spid="116"/>
                                        </p:tgtEl>
                                        <p:attrNameLst>
                                          <p:attrName>style.visibility</p:attrName>
                                        </p:attrNameLst>
                                      </p:cBhvr>
                                      <p:to>
                                        <p:strVal val="visible"/>
                                      </p:to>
                                    </p:set>
                                    <p:animEffect transition="in" filter="barn(inVertical)">
                                      <p:cBhvr>
                                        <p:cTn id="391" dur="50"/>
                                        <p:tgtEl>
                                          <p:spTgt spid="116"/>
                                        </p:tgtEl>
                                      </p:cBhvr>
                                    </p:animEffect>
                                  </p:childTnLst>
                                </p:cTn>
                              </p:par>
                            </p:childTnLst>
                          </p:cTn>
                        </p:par>
                        <p:par>
                          <p:cTn id="392" fill="hold">
                            <p:stCondLst>
                              <p:cond delay="4850"/>
                            </p:stCondLst>
                            <p:childTnLst>
                              <p:par>
                                <p:cTn id="393" presetID="16" presetClass="entr" presetSubtype="21" fill="hold" grpId="0" nodeType="afterEffect">
                                  <p:stCondLst>
                                    <p:cond delay="0"/>
                                  </p:stCondLst>
                                  <p:childTnLst>
                                    <p:set>
                                      <p:cBhvr>
                                        <p:cTn id="394" dur="1" fill="hold">
                                          <p:stCondLst>
                                            <p:cond delay="0"/>
                                          </p:stCondLst>
                                        </p:cTn>
                                        <p:tgtEl>
                                          <p:spTgt spid="117"/>
                                        </p:tgtEl>
                                        <p:attrNameLst>
                                          <p:attrName>style.visibility</p:attrName>
                                        </p:attrNameLst>
                                      </p:cBhvr>
                                      <p:to>
                                        <p:strVal val="visible"/>
                                      </p:to>
                                    </p:set>
                                    <p:animEffect transition="in" filter="barn(inVertical)">
                                      <p:cBhvr>
                                        <p:cTn id="395" dur="50"/>
                                        <p:tgtEl>
                                          <p:spTgt spid="117"/>
                                        </p:tgtEl>
                                      </p:cBhvr>
                                    </p:animEffect>
                                  </p:childTnLst>
                                </p:cTn>
                              </p:par>
                            </p:childTnLst>
                          </p:cTn>
                        </p:par>
                        <p:par>
                          <p:cTn id="396" fill="hold">
                            <p:stCondLst>
                              <p:cond delay="4900"/>
                            </p:stCondLst>
                            <p:childTnLst>
                              <p:par>
                                <p:cTn id="397" presetID="16" presetClass="entr" presetSubtype="21" fill="hold" grpId="0" nodeType="afterEffect">
                                  <p:stCondLst>
                                    <p:cond delay="0"/>
                                  </p:stCondLst>
                                  <p:childTnLst>
                                    <p:set>
                                      <p:cBhvr>
                                        <p:cTn id="398" dur="1" fill="hold">
                                          <p:stCondLst>
                                            <p:cond delay="0"/>
                                          </p:stCondLst>
                                        </p:cTn>
                                        <p:tgtEl>
                                          <p:spTgt spid="118"/>
                                        </p:tgtEl>
                                        <p:attrNameLst>
                                          <p:attrName>style.visibility</p:attrName>
                                        </p:attrNameLst>
                                      </p:cBhvr>
                                      <p:to>
                                        <p:strVal val="visible"/>
                                      </p:to>
                                    </p:set>
                                    <p:animEffect transition="in" filter="barn(inVertical)">
                                      <p:cBhvr>
                                        <p:cTn id="399" dur="50"/>
                                        <p:tgtEl>
                                          <p:spTgt spid="118"/>
                                        </p:tgtEl>
                                      </p:cBhvr>
                                    </p:animEffect>
                                  </p:childTnLst>
                                </p:cTn>
                              </p:par>
                            </p:childTnLst>
                          </p:cTn>
                        </p:par>
                        <p:par>
                          <p:cTn id="400" fill="hold">
                            <p:stCondLst>
                              <p:cond delay="4950"/>
                            </p:stCondLst>
                            <p:childTnLst>
                              <p:par>
                                <p:cTn id="401" presetID="16" presetClass="entr" presetSubtype="21" fill="hold" grpId="0" nodeType="afterEffect">
                                  <p:stCondLst>
                                    <p:cond delay="0"/>
                                  </p:stCondLst>
                                  <p:childTnLst>
                                    <p:set>
                                      <p:cBhvr>
                                        <p:cTn id="402" dur="1" fill="hold">
                                          <p:stCondLst>
                                            <p:cond delay="0"/>
                                          </p:stCondLst>
                                        </p:cTn>
                                        <p:tgtEl>
                                          <p:spTgt spid="119"/>
                                        </p:tgtEl>
                                        <p:attrNameLst>
                                          <p:attrName>style.visibility</p:attrName>
                                        </p:attrNameLst>
                                      </p:cBhvr>
                                      <p:to>
                                        <p:strVal val="visible"/>
                                      </p:to>
                                    </p:set>
                                    <p:animEffect transition="in" filter="barn(inVertical)">
                                      <p:cBhvr>
                                        <p:cTn id="403" dur="50"/>
                                        <p:tgtEl>
                                          <p:spTgt spid="119"/>
                                        </p:tgtEl>
                                      </p:cBhvr>
                                    </p:animEffect>
                                  </p:childTnLst>
                                </p:cTn>
                              </p:par>
                            </p:childTnLst>
                          </p:cTn>
                        </p:par>
                        <p:par>
                          <p:cTn id="404" fill="hold">
                            <p:stCondLst>
                              <p:cond delay="5000"/>
                            </p:stCondLst>
                            <p:childTnLst>
                              <p:par>
                                <p:cTn id="405" presetID="16" presetClass="entr" presetSubtype="21" fill="hold" grpId="0" nodeType="afterEffect">
                                  <p:stCondLst>
                                    <p:cond delay="0"/>
                                  </p:stCondLst>
                                  <p:childTnLst>
                                    <p:set>
                                      <p:cBhvr>
                                        <p:cTn id="406" dur="1" fill="hold">
                                          <p:stCondLst>
                                            <p:cond delay="0"/>
                                          </p:stCondLst>
                                        </p:cTn>
                                        <p:tgtEl>
                                          <p:spTgt spid="121"/>
                                        </p:tgtEl>
                                        <p:attrNameLst>
                                          <p:attrName>style.visibility</p:attrName>
                                        </p:attrNameLst>
                                      </p:cBhvr>
                                      <p:to>
                                        <p:strVal val="visible"/>
                                      </p:to>
                                    </p:set>
                                    <p:animEffect transition="in" filter="barn(inVertical)">
                                      <p:cBhvr>
                                        <p:cTn id="407" dur="50"/>
                                        <p:tgtEl>
                                          <p:spTgt spid="121"/>
                                        </p:tgtEl>
                                      </p:cBhvr>
                                    </p:animEffect>
                                  </p:childTnLst>
                                </p:cTn>
                              </p:par>
                            </p:childTnLst>
                          </p:cTn>
                        </p:par>
                        <p:par>
                          <p:cTn id="408" fill="hold">
                            <p:stCondLst>
                              <p:cond delay="5050"/>
                            </p:stCondLst>
                            <p:childTnLst>
                              <p:par>
                                <p:cTn id="409" presetID="16" presetClass="entr" presetSubtype="21" fill="hold" grpId="0" nodeType="afterEffect">
                                  <p:stCondLst>
                                    <p:cond delay="0"/>
                                  </p:stCondLst>
                                  <p:childTnLst>
                                    <p:set>
                                      <p:cBhvr>
                                        <p:cTn id="410" dur="1" fill="hold">
                                          <p:stCondLst>
                                            <p:cond delay="0"/>
                                          </p:stCondLst>
                                        </p:cTn>
                                        <p:tgtEl>
                                          <p:spTgt spid="122"/>
                                        </p:tgtEl>
                                        <p:attrNameLst>
                                          <p:attrName>style.visibility</p:attrName>
                                        </p:attrNameLst>
                                      </p:cBhvr>
                                      <p:to>
                                        <p:strVal val="visible"/>
                                      </p:to>
                                    </p:set>
                                    <p:animEffect transition="in" filter="barn(inVertical)">
                                      <p:cBhvr>
                                        <p:cTn id="411" dur="50"/>
                                        <p:tgtEl>
                                          <p:spTgt spid="122"/>
                                        </p:tgtEl>
                                      </p:cBhvr>
                                    </p:animEffect>
                                  </p:childTnLst>
                                </p:cTn>
                              </p:par>
                            </p:childTnLst>
                          </p:cTn>
                        </p:par>
                        <p:par>
                          <p:cTn id="412" fill="hold">
                            <p:stCondLst>
                              <p:cond delay="5100"/>
                            </p:stCondLst>
                            <p:childTnLst>
                              <p:par>
                                <p:cTn id="413" presetID="16" presetClass="entr" presetSubtype="21" fill="hold" nodeType="afterEffect">
                                  <p:stCondLst>
                                    <p:cond delay="0"/>
                                  </p:stCondLst>
                                  <p:childTnLst>
                                    <p:set>
                                      <p:cBhvr>
                                        <p:cTn id="414" dur="1" fill="hold">
                                          <p:stCondLst>
                                            <p:cond delay="0"/>
                                          </p:stCondLst>
                                        </p:cTn>
                                        <p:tgtEl>
                                          <p:spTgt spid="123"/>
                                        </p:tgtEl>
                                        <p:attrNameLst>
                                          <p:attrName>style.visibility</p:attrName>
                                        </p:attrNameLst>
                                      </p:cBhvr>
                                      <p:to>
                                        <p:strVal val="visible"/>
                                      </p:to>
                                    </p:set>
                                    <p:animEffect transition="in" filter="barn(inVertical)">
                                      <p:cBhvr>
                                        <p:cTn id="415" dur="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41"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4"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90" grpId="0" animBg="1"/>
      <p:bldP spid="191" grpId="0" animBg="1"/>
      <p:bldP spid="192" grpId="0" animBg="1"/>
      <p:bldP spid="193"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9" grpId="0" animBg="1"/>
      <p:bldP spid="210" grpId="0" animBg="1"/>
      <p:bldP spid="211" grpId="0" animBg="1"/>
      <p:bldP spid="212" grpId="0" animBg="1"/>
      <p:bldP spid="214" grpId="0" animBg="1"/>
      <p:bldP spid="215" grpId="0" animBg="1"/>
      <p:bldP spid="217"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1029" grpId="0"/>
      <p:bldP spid="242" grpId="0"/>
      <p:bldP spid="243" grpId="0"/>
      <p:bldP spid="244" grpId="0"/>
      <p:bldP spid="245" grpId="0"/>
      <p:bldP spid="246" grpId="0"/>
      <p:bldP spid="247" grpId="0"/>
      <p:bldP spid="248" grpId="0"/>
      <p:bldP spid="102" grpId="0" animBg="1"/>
      <p:bldP spid="103" grpId="0"/>
      <p:bldP spid="104" grpId="0" animBg="1"/>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1" grpId="0"/>
      <p:bldP spid="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5E2B7C28-233E-42D5-97C6-2B7EA19BE4BD}"/>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107" name="Picture 106">
            <a:extLst>
              <a:ext uri="{FF2B5EF4-FFF2-40B4-BE49-F238E27FC236}">
                <a16:creationId xmlns:a16="http://schemas.microsoft.com/office/drawing/2014/main" id="{FB6F1037-5148-4085-B39C-AD2FCBA0CE0A}"/>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09" name="Freeform: Shape 108">
            <a:extLst>
              <a:ext uri="{FF2B5EF4-FFF2-40B4-BE49-F238E27FC236}">
                <a16:creationId xmlns:a16="http://schemas.microsoft.com/office/drawing/2014/main" id="{5F44D545-6DCC-4C90-81F3-D5B2BE88C13F}"/>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26A887CA-90C5-4DB1-BCA0-B1A132FF603D}"/>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Slide Number Placeholder 1">
            <a:extLst>
              <a:ext uri="{FF2B5EF4-FFF2-40B4-BE49-F238E27FC236}">
                <a16:creationId xmlns:a16="http://schemas.microsoft.com/office/drawing/2014/main" id="{AB054521-0D5D-48E2-96A4-A318E6560047}"/>
              </a:ext>
            </a:extLst>
          </p:cNvPr>
          <p:cNvSpPr txBox="1">
            <a:spLocks/>
          </p:cNvSpPr>
          <p:nvPr/>
        </p:nvSpPr>
        <p:spPr>
          <a:xfrm>
            <a:off x="10892470" y="-115823"/>
            <a:ext cx="360266"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059506-D6B1-B842-AAB5-13291BE98BD7}" type="slidenum">
              <a:rPr lang="en-US" smtClean="0"/>
              <a:pPr/>
              <a:t>4</a:t>
            </a:fld>
            <a:endParaRPr lang="en-US"/>
          </a:p>
        </p:txBody>
      </p:sp>
      <p:sp>
        <p:nvSpPr>
          <p:cNvPr id="112" name="Rectangle 111">
            <a:extLst>
              <a:ext uri="{FF2B5EF4-FFF2-40B4-BE49-F238E27FC236}">
                <a16:creationId xmlns:a16="http://schemas.microsoft.com/office/drawing/2014/main" id="{E72862A2-E2C2-45E5-9D98-58DD26F822D9}"/>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C7581125-B02D-4575-A67C-61CE7E0F4270}"/>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E2828802-71A4-43C4-AF12-9CDC5F5767B3}"/>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2636B70F-62F4-4993-828C-8F1714DD54F0}"/>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A28F0E8A-A6B2-46C6-9214-6FBB6E8DA909}"/>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CD748749-0A57-454B-A5B3-238D8E267992}"/>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1CF4AAFF-522B-43F4-A924-9D358631E786}"/>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5B095C3-C6EE-48AC-A2D5-CB485CEF8E75}"/>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26DB6BC-9402-4A25-8D0D-F2912E3A1F33}"/>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556CE79-FA17-4743-AD1A-0BE0D9E08725}"/>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E378A2E-E797-4585-9E65-FB68C6852CCE}"/>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04524D21-6B72-4151-B23F-9BA05E53B718}"/>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F507F7BF-84D6-4A4D-A3EB-27FB365794D9}"/>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5CA6747-6259-4369-ACE5-171D3887D842}"/>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70C943C-2165-4F32-9AA7-76D305B76FCF}"/>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D657390-C2F7-404C-9F02-9CF3DE51382D}"/>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08514D2-0254-4DDB-BD5F-27C6E7CADC69}"/>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B041AE9-D3C4-48E7-8410-7DFD9D2DE9B6}"/>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585DE19-0823-4767-803F-974214FA18C9}"/>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AB4ED71-133C-40AE-9D8D-F41D3E4E6AC4}"/>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CB8933F-88E4-4569-9E2B-501FE21C3F80}"/>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B08FB9A9-8EBC-4089-B88F-B6F1F06F6023}"/>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EA5C6880-1EB5-4174-AC03-258A5B3016D3}"/>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491B7B2-E7B4-406C-9E77-4AFD2280EF96}"/>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AA8A2F65-9FD5-4072-8A94-701CF6F96418}"/>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14B4EEC-3ED8-4E9F-9189-CC5D79D5CE36}"/>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94933302-95DD-4B3D-9A0E-3CCC9F8869AB}"/>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1FB497AE-2AE5-488A-A3CA-61C356BA480C}"/>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680FD972-635F-420E-8953-B4F8926315BE}"/>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C0EBEF8E-1B72-48DD-BE8A-FED71E6E858B}"/>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DD39AA6-503E-4499-BCD6-DA25686B75C9}"/>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BB611805-E286-489D-B3C4-0D20101642EC}"/>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153086C-7336-4394-862B-9DB74D5145C1}"/>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7983C4B2-57ED-4DCE-8DCF-8FEC84C8615D}"/>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4D485841-E10F-49B3-A1C1-069A0DB4B6F0}"/>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5B04E1F1-E07E-4BC7-B4D4-43907799132B}"/>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ADDB8C3C-EA17-4A93-837C-1A2D94EAA862}"/>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3FC2DF9-6C63-4C4A-B0AF-E480C8A9938F}"/>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85E20C88-F928-4747-897C-2308C0F256DF}"/>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D1352520-91B7-475A-8F9E-5B3D422CEFB4}"/>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ADFBAF7E-370D-4D23-B612-09B3BF998B98}"/>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43202250-AE67-4BCA-BADA-3652A55BBB72}"/>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7A23AE2E-EF82-481E-B32A-9EA6AF6611D9}"/>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CB4593CD-C7F0-4B08-A084-6F25C5735E1C}"/>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1638DF67-980B-453D-A023-17806343885F}"/>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8AF76CCE-C0D3-4E29-BFC9-2E23161083CF}"/>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95AD9EDF-B263-4417-AD4C-21444BB3C62F}"/>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7A53A26C-0D2B-482E-9FC3-52385EF05D81}"/>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EBFB84BA-102B-4CE3-AA7D-6013D7DCEF31}"/>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259D3356-0337-403D-ADC5-3C805AEE757B}"/>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2B3C3196-8B9B-44C2-9E90-B3E5621AD606}"/>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A01C8181-19B7-4688-9C02-6AB4F15BC8D0}"/>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1669D23E-162E-4B7E-BF41-44CADF1DDA23}"/>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0C8D3313-22AD-41DC-9F3F-227D4407D8D1}"/>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3D864964-BA1A-40A8-B02B-9E45DA8DA0E6}"/>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C35CAFCD-7A81-4873-8D7D-CE024187A7C4}"/>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BE51687A-3F91-4B04-9A98-65AF1A877039}"/>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87CCA00-345F-44EE-89F0-B70A736AB900}"/>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B697717-2971-4D89-BE3A-7E30EF2C3118}"/>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1E25C805-1BC9-4B46-91AA-00D9163C36A9}"/>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75CE1520-F3F7-4FC7-A797-C7BA42283DAC}"/>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EFA89BC2-B3F6-4AA2-809A-C696BF31546F}"/>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0C8AE24-1029-4C9A-BBB8-DA35DDA41415}"/>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EAC1FD81-5ACF-40F1-AF38-D1CC117AA845}"/>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4B6A6E41-5F6C-4E7A-9893-53F4004140D8}"/>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C7C40C92-20F3-4935-92CD-65317609BBAE}"/>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E795F3E2-5C8C-4589-909A-FAEAFA71CEE0}"/>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3CC2C0E1-7948-49EB-A12D-67A443F7F3D6}"/>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6FE3A5E0-BE1D-485A-A01E-DFD053838E99}"/>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A29B963-041D-477E-8B3B-EE4FECCA435A}"/>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F26B6CE0-D8C8-4DAF-B31C-E3935C0B07E3}"/>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9191EFAD-188C-43D0-BEB7-53363CB74400}"/>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DA543A00-6B5A-4C03-A904-1CA24A5267F6}"/>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0BD2B802-9EE4-47FB-BCB1-D7AED9F24E50}"/>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E537291E-0008-4820-9C17-C4EA17E1AE9B}"/>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B419A4B-3417-4005-A946-0D3CD985A08F}"/>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195AA2-8D38-4841-8137-290D47DD43AE}"/>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TextBox 285">
            <a:extLst>
              <a:ext uri="{FF2B5EF4-FFF2-40B4-BE49-F238E27FC236}">
                <a16:creationId xmlns:a16="http://schemas.microsoft.com/office/drawing/2014/main" id="{0618C758-6062-43EA-BC53-EFDF006E1A47}"/>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287" name="TextBox 286">
            <a:extLst>
              <a:ext uri="{FF2B5EF4-FFF2-40B4-BE49-F238E27FC236}">
                <a16:creationId xmlns:a16="http://schemas.microsoft.com/office/drawing/2014/main" id="{3F0E482B-6E7E-498F-A32C-543A87ECF6C4}"/>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288" name="TextBox 287">
            <a:extLst>
              <a:ext uri="{FF2B5EF4-FFF2-40B4-BE49-F238E27FC236}">
                <a16:creationId xmlns:a16="http://schemas.microsoft.com/office/drawing/2014/main" id="{F5E487BC-4B1F-4ED8-9CB4-E5DBDCEF4684}"/>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289" name="TextBox 288">
            <a:extLst>
              <a:ext uri="{FF2B5EF4-FFF2-40B4-BE49-F238E27FC236}">
                <a16:creationId xmlns:a16="http://schemas.microsoft.com/office/drawing/2014/main" id="{8CB166BF-42BB-495C-9550-9329BAA1486A}"/>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290" name="TextBox 289">
            <a:extLst>
              <a:ext uri="{FF2B5EF4-FFF2-40B4-BE49-F238E27FC236}">
                <a16:creationId xmlns:a16="http://schemas.microsoft.com/office/drawing/2014/main" id="{39D569C4-7B15-4AA5-893F-5DBE1544B0C7}"/>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291" name="TextBox 290">
            <a:extLst>
              <a:ext uri="{FF2B5EF4-FFF2-40B4-BE49-F238E27FC236}">
                <a16:creationId xmlns:a16="http://schemas.microsoft.com/office/drawing/2014/main" id="{17C62EB1-4FBF-4B57-AD0E-3F41E40D8016}"/>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292" name="TextBox 291">
            <a:extLst>
              <a:ext uri="{FF2B5EF4-FFF2-40B4-BE49-F238E27FC236}">
                <a16:creationId xmlns:a16="http://schemas.microsoft.com/office/drawing/2014/main" id="{4671BDB4-3AF3-41A6-95A9-AA91FE652E78}"/>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293" name="TextBox 292">
            <a:extLst>
              <a:ext uri="{FF2B5EF4-FFF2-40B4-BE49-F238E27FC236}">
                <a16:creationId xmlns:a16="http://schemas.microsoft.com/office/drawing/2014/main" id="{7EBAC310-0719-47B4-A949-D57FA0444815}"/>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294" name="Oval 293">
            <a:extLst>
              <a:ext uri="{FF2B5EF4-FFF2-40B4-BE49-F238E27FC236}">
                <a16:creationId xmlns:a16="http://schemas.microsoft.com/office/drawing/2014/main" id="{3536C500-E94C-48E8-8848-321EF2B99B41}"/>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TextBox 294">
            <a:extLst>
              <a:ext uri="{FF2B5EF4-FFF2-40B4-BE49-F238E27FC236}">
                <a16:creationId xmlns:a16="http://schemas.microsoft.com/office/drawing/2014/main" id="{C9F49AAA-DA53-4F2F-80EB-7758E38C200A}"/>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296" name="Oval 295">
            <a:extLst>
              <a:ext uri="{FF2B5EF4-FFF2-40B4-BE49-F238E27FC236}">
                <a16:creationId xmlns:a16="http://schemas.microsoft.com/office/drawing/2014/main" id="{A884FD37-4DF1-4BFC-B57D-47FB74EBA32D}"/>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TextBox 296">
            <a:extLst>
              <a:ext uri="{FF2B5EF4-FFF2-40B4-BE49-F238E27FC236}">
                <a16:creationId xmlns:a16="http://schemas.microsoft.com/office/drawing/2014/main" id="{9F858F98-CDBE-49CC-96D1-9218205E373E}"/>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298" name="TextBox 297">
            <a:extLst>
              <a:ext uri="{FF2B5EF4-FFF2-40B4-BE49-F238E27FC236}">
                <a16:creationId xmlns:a16="http://schemas.microsoft.com/office/drawing/2014/main" id="{EBCC89EA-8218-4AA9-9E19-7A4B4A6E81ED}"/>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299" name="TextBox 298">
            <a:extLst>
              <a:ext uri="{FF2B5EF4-FFF2-40B4-BE49-F238E27FC236}">
                <a16:creationId xmlns:a16="http://schemas.microsoft.com/office/drawing/2014/main" id="{8AE6EB86-F5E6-492D-968D-EDA9D9DD2792}"/>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00" name="TextBox 299">
            <a:extLst>
              <a:ext uri="{FF2B5EF4-FFF2-40B4-BE49-F238E27FC236}">
                <a16:creationId xmlns:a16="http://schemas.microsoft.com/office/drawing/2014/main" id="{DE29D0CE-0845-4FAA-8FD4-5560E383D745}"/>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01" name="TextBox 300">
            <a:extLst>
              <a:ext uri="{FF2B5EF4-FFF2-40B4-BE49-F238E27FC236}">
                <a16:creationId xmlns:a16="http://schemas.microsoft.com/office/drawing/2014/main" id="{FD7B7C8E-F7A6-4964-8ACD-615C3C4CFE9A}"/>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02" name="TextBox 301">
            <a:extLst>
              <a:ext uri="{FF2B5EF4-FFF2-40B4-BE49-F238E27FC236}">
                <a16:creationId xmlns:a16="http://schemas.microsoft.com/office/drawing/2014/main" id="{F8A7B91B-9B91-47A3-A3E7-AF8F00B9E761}"/>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03" name="TextBox 302">
            <a:extLst>
              <a:ext uri="{FF2B5EF4-FFF2-40B4-BE49-F238E27FC236}">
                <a16:creationId xmlns:a16="http://schemas.microsoft.com/office/drawing/2014/main" id="{1F8470AF-F9A9-471B-A0CF-569762573DBB}"/>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04" name="TextBox 303">
            <a:extLst>
              <a:ext uri="{FF2B5EF4-FFF2-40B4-BE49-F238E27FC236}">
                <a16:creationId xmlns:a16="http://schemas.microsoft.com/office/drawing/2014/main" id="{ECBCFEBA-5DED-4DFE-B2C6-08A6762AB805}"/>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05" name="TextBox 304">
            <a:extLst>
              <a:ext uri="{FF2B5EF4-FFF2-40B4-BE49-F238E27FC236}">
                <a16:creationId xmlns:a16="http://schemas.microsoft.com/office/drawing/2014/main" id="{50103E8D-912C-4C7B-9454-20CBE99E1F5E}"/>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06" name="TextBox 305">
            <a:extLst>
              <a:ext uri="{FF2B5EF4-FFF2-40B4-BE49-F238E27FC236}">
                <a16:creationId xmlns:a16="http://schemas.microsoft.com/office/drawing/2014/main" id="{5250E9E5-2A4D-4D92-A601-8849561DA30B}"/>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307" name="TextBox 306">
            <a:extLst>
              <a:ext uri="{FF2B5EF4-FFF2-40B4-BE49-F238E27FC236}">
                <a16:creationId xmlns:a16="http://schemas.microsoft.com/office/drawing/2014/main" id="{10340426-8C67-483E-8385-66D7C24C57A6}"/>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08" name="TextBox 307">
            <a:extLst>
              <a:ext uri="{FF2B5EF4-FFF2-40B4-BE49-F238E27FC236}">
                <a16:creationId xmlns:a16="http://schemas.microsoft.com/office/drawing/2014/main" id="{22BEAF94-65D0-4F91-B85E-E418D7D9E542}"/>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309" name="TextBox 308">
            <a:extLst>
              <a:ext uri="{FF2B5EF4-FFF2-40B4-BE49-F238E27FC236}">
                <a16:creationId xmlns:a16="http://schemas.microsoft.com/office/drawing/2014/main" id="{E662C4ED-6708-4765-8E66-6C61F7556744}"/>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310" name="TextBox 309">
            <a:extLst>
              <a:ext uri="{FF2B5EF4-FFF2-40B4-BE49-F238E27FC236}">
                <a16:creationId xmlns:a16="http://schemas.microsoft.com/office/drawing/2014/main" id="{B53C0B7C-BD74-49D7-99E2-7A9F02F731A9}"/>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11" name="TextBox 310">
            <a:extLst>
              <a:ext uri="{FF2B5EF4-FFF2-40B4-BE49-F238E27FC236}">
                <a16:creationId xmlns:a16="http://schemas.microsoft.com/office/drawing/2014/main" id="{F641D4B5-5BDD-44DA-A7A3-00BA8F0FC898}"/>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12" name="TextBox 311">
            <a:extLst>
              <a:ext uri="{FF2B5EF4-FFF2-40B4-BE49-F238E27FC236}">
                <a16:creationId xmlns:a16="http://schemas.microsoft.com/office/drawing/2014/main" id="{8FDE026C-D9BF-44B5-BC68-90D7410012D7}"/>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313" name="Rectangle 312">
            <a:extLst>
              <a:ext uri="{FF2B5EF4-FFF2-40B4-BE49-F238E27FC236}">
                <a16:creationId xmlns:a16="http://schemas.microsoft.com/office/drawing/2014/main" id="{3FDAA462-B640-4981-B4A5-B7126A031425}"/>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4" name="Picture 313">
            <a:extLst>
              <a:ext uri="{FF2B5EF4-FFF2-40B4-BE49-F238E27FC236}">
                <a16:creationId xmlns:a16="http://schemas.microsoft.com/office/drawing/2014/main" id="{BD200897-FAEA-4B48-822E-1E3C6C8FE2FA}"/>
              </a:ext>
            </a:extLst>
          </p:cNvPr>
          <p:cNvPicPr>
            <a:picLocks noChangeAspect="1"/>
          </p:cNvPicPr>
          <p:nvPr/>
        </p:nvPicPr>
        <p:blipFill>
          <a:blip r:embed="rId3"/>
          <a:stretch>
            <a:fillRect/>
          </a:stretch>
        </p:blipFill>
        <p:spPr>
          <a:xfrm>
            <a:off x="3826389" y="2918727"/>
            <a:ext cx="1824912" cy="290708"/>
          </a:xfrm>
          <a:prstGeom prst="rect">
            <a:avLst/>
          </a:prstGeom>
        </p:spPr>
      </p:pic>
      <p:sp>
        <p:nvSpPr>
          <p:cNvPr id="315" name="Rectangle 314">
            <a:extLst>
              <a:ext uri="{FF2B5EF4-FFF2-40B4-BE49-F238E27FC236}">
                <a16:creationId xmlns:a16="http://schemas.microsoft.com/office/drawing/2014/main" id="{6E8810FB-0197-4349-9ADB-AA24602B5B43}"/>
              </a:ext>
            </a:extLst>
          </p:cNvPr>
          <p:cNvSpPr/>
          <p:nvPr/>
        </p:nvSpPr>
        <p:spPr>
          <a:xfrm>
            <a:off x="2032000" y="39919"/>
            <a:ext cx="10005103" cy="6646242"/>
          </a:xfrm>
          <a:prstGeom prst="rect">
            <a:avLst/>
          </a:prstGeom>
          <a:solidFill>
            <a:srgbClr val="FFFFFF">
              <a:alpha val="7411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E6DE6B-0E88-4441-8380-3D7A20968386}"/>
              </a:ext>
            </a:extLst>
          </p:cNvPr>
          <p:cNvSpPr txBox="1"/>
          <p:nvPr/>
        </p:nvSpPr>
        <p:spPr>
          <a:xfrm>
            <a:off x="77439" y="74280"/>
            <a:ext cx="4854546" cy="2108269"/>
          </a:xfrm>
          <a:prstGeom prst="rect">
            <a:avLst/>
          </a:prstGeom>
          <a:noFill/>
        </p:spPr>
        <p:txBody>
          <a:bodyPr wrap="square" rtlCol="0">
            <a:spAutoFit/>
          </a:bodyPr>
          <a:lstStyle>
            <a:defPPr>
              <a:defRPr lang="en-US"/>
            </a:defPPr>
            <a:lvl1pPr>
              <a:spcBef>
                <a:spcPts val="600"/>
              </a:spcBef>
              <a:defRPr sz="1400" b="1">
                <a:solidFill>
                  <a:srgbClr val="000000"/>
                </a:solidFill>
              </a:defRPr>
            </a:lvl1pPr>
          </a:lstStyle>
          <a:p>
            <a:pPr algn="just"/>
            <a:r>
              <a:rPr lang="en-US" b="0" dirty="0"/>
              <a:t>Subway cars securely move passengers from one location to another. Subway cars are the means by which information is shared on the health exchange networks between providers. </a:t>
            </a:r>
            <a:r>
              <a:rPr lang="en-US" b="0" dirty="0">
                <a:solidFill>
                  <a:srgbClr val="FF0000"/>
                </a:solidFill>
              </a:rPr>
              <a:t>Think of these cars as </a:t>
            </a:r>
            <a:r>
              <a:rPr lang="en-US" b="0" dirty="0"/>
              <a:t>CONNECT or DIRECT messages, a gateway </a:t>
            </a:r>
            <a:r>
              <a:rPr lang="en-US" b="0" dirty="0">
                <a:solidFill>
                  <a:srgbClr val="FF0000"/>
                </a:solidFill>
              </a:rPr>
              <a:t>enabling</a:t>
            </a:r>
            <a:r>
              <a:rPr lang="en-US" b="0" dirty="0"/>
              <a:t> the secure and effective exchange of healthcare information.</a:t>
            </a:r>
          </a:p>
          <a:p>
            <a:pPr algn="just"/>
            <a:r>
              <a:rPr lang="en-US" b="0" dirty="0">
                <a:solidFill>
                  <a:schemeClr val="accent2"/>
                </a:solidFill>
              </a:rPr>
              <a:t>The</a:t>
            </a:r>
            <a:r>
              <a:rPr lang="en-US" b="0" dirty="0"/>
              <a:t> </a:t>
            </a:r>
            <a:r>
              <a:rPr lang="en-US" b="0" dirty="0">
                <a:solidFill>
                  <a:schemeClr val="accent2"/>
                </a:solidFill>
              </a:rPr>
              <a:t>v</a:t>
            </a:r>
            <a:r>
              <a:rPr lang="en-US" b="0" dirty="0"/>
              <a:t>arious </a:t>
            </a:r>
            <a:r>
              <a:rPr lang="en-US" b="0" strike="sngStrike" dirty="0">
                <a:solidFill>
                  <a:srgbClr val="FF0000"/>
                </a:solidFill>
              </a:rPr>
              <a:t>standard</a:t>
            </a:r>
            <a:r>
              <a:rPr lang="en-US" b="0" dirty="0">
                <a:solidFill>
                  <a:srgbClr val="FF0000"/>
                </a:solidFill>
              </a:rPr>
              <a:t> </a:t>
            </a:r>
            <a:r>
              <a:rPr lang="en-US" b="0" dirty="0"/>
              <a:t>HL7 documents, such as CDAs, or FHIR message standards are the templates for the design of  the passengers in the cars. </a:t>
            </a:r>
          </a:p>
        </p:txBody>
      </p:sp>
      <p:pic>
        <p:nvPicPr>
          <p:cNvPr id="3" name="Picture 2">
            <a:extLst>
              <a:ext uri="{FF2B5EF4-FFF2-40B4-BE49-F238E27FC236}">
                <a16:creationId xmlns:a16="http://schemas.microsoft.com/office/drawing/2014/main" id="{4EDB2CE5-71CB-4EB8-9404-DC8BF8EAF74E}"/>
              </a:ext>
            </a:extLst>
          </p:cNvPr>
          <p:cNvPicPr>
            <a:picLocks noChangeAspect="1"/>
          </p:cNvPicPr>
          <p:nvPr/>
        </p:nvPicPr>
        <p:blipFill rotWithShape="1">
          <a:blip r:embed="rId4"/>
          <a:srcRect l="61595" t="40785" r="15707" b="18377"/>
          <a:stretch/>
        </p:blipFill>
        <p:spPr>
          <a:xfrm>
            <a:off x="3580034" y="2194288"/>
            <a:ext cx="2072247" cy="209726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08" name="TextBox 107">
            <a:extLst>
              <a:ext uri="{FF2B5EF4-FFF2-40B4-BE49-F238E27FC236}">
                <a16:creationId xmlns:a16="http://schemas.microsoft.com/office/drawing/2014/main" id="{BB92A569-091A-4C10-86E2-30D93FD5539B}"/>
              </a:ext>
            </a:extLst>
          </p:cNvPr>
          <p:cNvSpPr txBox="1"/>
          <p:nvPr/>
        </p:nvSpPr>
        <p:spPr>
          <a:xfrm>
            <a:off x="63622" y="4669606"/>
            <a:ext cx="6095993" cy="1461939"/>
          </a:xfrm>
          <a:prstGeom prst="rect">
            <a:avLst/>
          </a:prstGeom>
          <a:solidFill>
            <a:schemeClr val="bg1"/>
          </a:solidFill>
        </p:spPr>
        <p:txBody>
          <a:bodyPr wrap="square" rtlCol="0">
            <a:spAutoFit/>
          </a:bodyPr>
          <a:lstStyle>
            <a:defPPr>
              <a:defRPr lang="en-US"/>
            </a:defPPr>
            <a:lvl1pPr>
              <a:spcBef>
                <a:spcPts val="600"/>
              </a:spcBef>
              <a:defRPr sz="1400" b="1">
                <a:solidFill>
                  <a:srgbClr val="000000"/>
                </a:solidFill>
              </a:defRPr>
            </a:lvl1pPr>
          </a:lstStyle>
          <a:p>
            <a:pPr algn="just"/>
            <a:r>
              <a:rPr lang="en-US" b="0" dirty="0"/>
              <a:t>For example, a person travels from location A to location B in a subway car just like the patient data travels in a message from provider A to provider B, using HL7 standards based messages (CDA, FHIR) through an eHealth Exchange network.</a:t>
            </a:r>
          </a:p>
          <a:p>
            <a:pPr algn="just"/>
            <a:r>
              <a:rPr lang="en-US" b="0" dirty="0"/>
              <a:t>In this process, the information needs to be semantically and syntactically consistent for it to be useful when it arrives at its destination.</a:t>
            </a:r>
          </a:p>
        </p:txBody>
      </p:sp>
    </p:spTree>
    <p:extLst>
      <p:ext uri="{BB962C8B-B14F-4D97-AF65-F5344CB8AC3E}">
        <p14:creationId xmlns:p14="http://schemas.microsoft.com/office/powerpoint/2010/main" val="52268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1B4F4F95-1601-4A65-A3ED-76D33FEA79F2}"/>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129" name="Picture 128">
            <a:extLst>
              <a:ext uri="{FF2B5EF4-FFF2-40B4-BE49-F238E27FC236}">
                <a16:creationId xmlns:a16="http://schemas.microsoft.com/office/drawing/2014/main" id="{F0D687E1-6F53-462D-8FE2-076582E2A976}"/>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30" name="Freeform: Shape 129">
            <a:extLst>
              <a:ext uri="{FF2B5EF4-FFF2-40B4-BE49-F238E27FC236}">
                <a16:creationId xmlns:a16="http://schemas.microsoft.com/office/drawing/2014/main" id="{FCAC7349-A104-475C-B3B1-4A90F2143E85}"/>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B7B94A88-2F50-4813-9083-7D36AC2DC164}"/>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4A4E8B4-01EF-4D73-95CC-98D80877A6BA}"/>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4E480C22-D11E-4A57-92E1-9B494F07290B}"/>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0468266E-4F26-4A32-9A6A-89AA3204BEDE}"/>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8911114B-764E-4060-A34E-281980A2AD8B}"/>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7CA671F7-CC1C-4687-9CA9-24935AD9B835}"/>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5F571CD0-1FF0-4DEB-AE91-0EB5E48200CB}"/>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D90ED822-2C1E-4CB5-92E7-142FA609C4D5}"/>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F6BA1F2-4386-4622-802A-F33131581230}"/>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354152B6-5790-4167-A678-AB7FDF77B8F1}"/>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078D4EB4-17C3-427D-835B-6260D75A7E97}"/>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A658FEA4-40C0-424B-ABED-1946AB384D94}"/>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F39AA10C-904B-4189-AC26-CB8B27F3EC76}"/>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46345486-4518-4270-91AD-CE6125CA73C2}"/>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57920255-314B-4D37-956B-CF5FEE05AE64}"/>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D338654B-B9CB-4C7E-AB23-35160D10FD57}"/>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6F33293F-FC21-487C-8768-ABAC235FB235}"/>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FA11BE50-651C-452D-8D94-E1AE02EBFC01}"/>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D7154728-8893-480A-9062-0B6D5322D095}"/>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E6AB4677-42F2-4481-8112-5D9D611A85A8}"/>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1EFD28A6-1A6C-4A68-B896-2FB2908C257B}"/>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F557622B-A955-4F81-8382-F462CAA173D0}"/>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46B0D54-6DE8-4FF3-B857-BA6461AA9186}"/>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1B1FD716-84A0-4A5B-85BB-C4064DAD1897}"/>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FACA484E-FA0F-4CD3-9836-C612B97926CE}"/>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50AD13A-0E12-49F0-BF60-9EA443E06541}"/>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8D0CE3A9-FBC4-4A11-A26F-AD370F96DBE4}"/>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95353414-E969-4D32-96C9-25574CBEFD9B}"/>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DFA06692-DBC1-447D-B164-EF35B29F6F97}"/>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1597A714-12C8-41CF-A695-6F5F5B15182B}"/>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B34AB26E-6325-44F9-A69D-894AA1715153}"/>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AAF77666-907F-4C0B-93AA-7748D652469E}"/>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01C11764-D312-4221-938F-EDB41A8BEFE8}"/>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E430F10F-A99B-4974-BDEB-1B9EC96482F7}"/>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9C49585-5061-4B40-A6BB-2B8AC16E2FD0}"/>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2098351D-8D7D-4F0D-A6CA-6691F17805C3}"/>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F752F943-EC3B-46FE-B736-9BC39460223A}"/>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7739C8BD-0440-4020-8233-B927F86712EF}"/>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FE8FF4BE-7639-4C91-B38E-2B445C1D4E9C}"/>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7AAEB8EF-5D27-4183-871B-620D930D0A34}"/>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0DA3A963-FA33-4008-8A29-0479FB029A9A}"/>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D6C0A739-0206-4ABC-AF49-B093FE2E6D4A}"/>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49204325-D098-4B73-B1AB-A3225AA4245F}"/>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462A1767-4C39-46CF-B8F8-2799763B7DB1}"/>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23046FA3-EFE1-400B-A2A5-EDC7617E90C4}"/>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7CDF9615-867C-437E-9250-DB03E23A7C91}"/>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3D58D651-DC17-4219-BE82-F906EADE778F}"/>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1B609A14-D4AF-4DA9-B5BB-6DE0CACA938F}"/>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EA1A9F72-AE34-4430-9357-7940EDDCE4D0}"/>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F4FD6B2-5149-48CD-93BC-1F7D3324300A}"/>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CC868C93-D69D-4DAF-8E1D-310BFF907F8A}"/>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D4C57E81-BA70-4C10-BF09-61E0397C6AB2}"/>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D15D92E-2D46-46B1-BE09-E055F137C0FE}"/>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7CCC39D3-0978-4800-B6F6-EA452202C339}"/>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EE2B926F-76EB-4C60-837F-DB4B56EA117F}"/>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98EA99C5-E005-4E19-8837-94877D2E277F}"/>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0D7628C-CAA4-4D74-A735-E5EA93BB1F45}"/>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8A608DAB-CDC0-4705-BA73-641F20A6F762}"/>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AC1B59B-DBE4-4417-B867-0901F6D1DF5F}"/>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30D637B0-DDAA-451C-A698-8F261D849E68}"/>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D4F29A2C-9ACA-471B-9595-2B670720F000}"/>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E2F1DC7-67B4-46A4-9A4B-EC6515D6CAEE}"/>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7ACAD411-92AB-4D23-85FF-524C4B26DDC0}"/>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806AF67-1BDC-4032-A4AD-36F48329F681}"/>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8DE0448B-D8FC-4AA3-8A1E-057E64988F0B}"/>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B35BF0C2-3190-4293-BB69-1E9F1C80865B}"/>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25CF775-52D2-4D8D-8AA2-41DDC33594F2}"/>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C305C246-52A0-403C-A58A-4FB8230D9AC7}"/>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4D03701B-6B9D-4117-93A6-DB844D111408}"/>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785AF40D-0716-4BCD-B1AE-1133A97D71C4}"/>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75B8733E-D7D5-4212-9F40-DAEC7FE1AA86}"/>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F996E300-88B8-4BEB-93DE-A7E748A5EADC}"/>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F9F62F06-9BE2-49EE-8666-5A1AFE5EB98E}"/>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93C9A45-E7D3-4705-B648-52D806CAEBFA}"/>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F7E089ED-084A-4CF1-B9E9-8546235F3F1B}"/>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0BC6BBE2-B9EE-459B-B362-0A2B9995DA08}"/>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1DDCDCBC-F1B2-47A2-ADE9-827A127C4D83}"/>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TextBox 306">
            <a:extLst>
              <a:ext uri="{FF2B5EF4-FFF2-40B4-BE49-F238E27FC236}">
                <a16:creationId xmlns:a16="http://schemas.microsoft.com/office/drawing/2014/main" id="{AB85B879-DD7D-4FD5-AD6B-F108DEC3E893}"/>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308" name="TextBox 307">
            <a:extLst>
              <a:ext uri="{FF2B5EF4-FFF2-40B4-BE49-F238E27FC236}">
                <a16:creationId xmlns:a16="http://schemas.microsoft.com/office/drawing/2014/main" id="{37E12F1F-6B40-4AE9-A8DC-857CF2A520BC}"/>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309" name="TextBox 308">
            <a:extLst>
              <a:ext uri="{FF2B5EF4-FFF2-40B4-BE49-F238E27FC236}">
                <a16:creationId xmlns:a16="http://schemas.microsoft.com/office/drawing/2014/main" id="{14C11A71-05BF-47CC-ACE4-9BBD9097FDFF}"/>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310" name="TextBox 309">
            <a:extLst>
              <a:ext uri="{FF2B5EF4-FFF2-40B4-BE49-F238E27FC236}">
                <a16:creationId xmlns:a16="http://schemas.microsoft.com/office/drawing/2014/main" id="{993A5FDE-7233-412D-B133-C763639F1837}"/>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11" name="TextBox 310">
            <a:extLst>
              <a:ext uri="{FF2B5EF4-FFF2-40B4-BE49-F238E27FC236}">
                <a16:creationId xmlns:a16="http://schemas.microsoft.com/office/drawing/2014/main" id="{A1322FEB-BE84-4DFD-9A73-245D55EE67AA}"/>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312" name="TextBox 311">
            <a:extLst>
              <a:ext uri="{FF2B5EF4-FFF2-40B4-BE49-F238E27FC236}">
                <a16:creationId xmlns:a16="http://schemas.microsoft.com/office/drawing/2014/main" id="{3297773D-733B-426C-8613-66BB5DD27DAC}"/>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314" name="TextBox 313">
            <a:extLst>
              <a:ext uri="{FF2B5EF4-FFF2-40B4-BE49-F238E27FC236}">
                <a16:creationId xmlns:a16="http://schemas.microsoft.com/office/drawing/2014/main" id="{F9DB5F1B-219B-442B-8F72-8C3F7CE56305}"/>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315" name="Oval 314">
            <a:extLst>
              <a:ext uri="{FF2B5EF4-FFF2-40B4-BE49-F238E27FC236}">
                <a16:creationId xmlns:a16="http://schemas.microsoft.com/office/drawing/2014/main" id="{EAE48BA4-149A-43DD-BC3D-87606809C25B}"/>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C8AB56AA-2E5B-4F07-88D5-4D77BCEFF66D}"/>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317" name="Oval 316">
            <a:extLst>
              <a:ext uri="{FF2B5EF4-FFF2-40B4-BE49-F238E27FC236}">
                <a16:creationId xmlns:a16="http://schemas.microsoft.com/office/drawing/2014/main" id="{C66597CA-35BA-4CE8-999F-AFF7DF15C73A}"/>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28BFA478-4413-4F79-B8D6-59F28AF6EBDB}"/>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19" name="TextBox 318">
            <a:extLst>
              <a:ext uri="{FF2B5EF4-FFF2-40B4-BE49-F238E27FC236}">
                <a16:creationId xmlns:a16="http://schemas.microsoft.com/office/drawing/2014/main" id="{F1445123-F4F9-4160-A69B-052D5D2DB0C9}"/>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0" name="TextBox 319">
            <a:extLst>
              <a:ext uri="{FF2B5EF4-FFF2-40B4-BE49-F238E27FC236}">
                <a16:creationId xmlns:a16="http://schemas.microsoft.com/office/drawing/2014/main" id="{773CB697-C163-496E-A59D-C5D340833724}"/>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21" name="TextBox 320">
            <a:extLst>
              <a:ext uri="{FF2B5EF4-FFF2-40B4-BE49-F238E27FC236}">
                <a16:creationId xmlns:a16="http://schemas.microsoft.com/office/drawing/2014/main" id="{C0EC3053-854F-4DFA-9BEE-E3C50CA4BD5F}"/>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22" name="TextBox 321">
            <a:extLst>
              <a:ext uri="{FF2B5EF4-FFF2-40B4-BE49-F238E27FC236}">
                <a16:creationId xmlns:a16="http://schemas.microsoft.com/office/drawing/2014/main" id="{99AAB119-6ABB-44E8-9F44-6AA63BA84E4B}"/>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23" name="TextBox 322">
            <a:extLst>
              <a:ext uri="{FF2B5EF4-FFF2-40B4-BE49-F238E27FC236}">
                <a16:creationId xmlns:a16="http://schemas.microsoft.com/office/drawing/2014/main" id="{D7CBFC54-D3A2-43ED-9B11-61F8C149EE1F}"/>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4" name="TextBox 323">
            <a:extLst>
              <a:ext uri="{FF2B5EF4-FFF2-40B4-BE49-F238E27FC236}">
                <a16:creationId xmlns:a16="http://schemas.microsoft.com/office/drawing/2014/main" id="{0B3D071D-99D5-43BA-8861-EDB25853F636}"/>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5" name="TextBox 324">
            <a:extLst>
              <a:ext uri="{FF2B5EF4-FFF2-40B4-BE49-F238E27FC236}">
                <a16:creationId xmlns:a16="http://schemas.microsoft.com/office/drawing/2014/main" id="{43DCC67F-80E6-47DA-8744-D2650773DDA2}"/>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6" name="TextBox 325">
            <a:extLst>
              <a:ext uri="{FF2B5EF4-FFF2-40B4-BE49-F238E27FC236}">
                <a16:creationId xmlns:a16="http://schemas.microsoft.com/office/drawing/2014/main" id="{8540F1F7-3DD6-4C69-BCDA-F057B9EB1C6E}"/>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7" name="TextBox 326">
            <a:extLst>
              <a:ext uri="{FF2B5EF4-FFF2-40B4-BE49-F238E27FC236}">
                <a16:creationId xmlns:a16="http://schemas.microsoft.com/office/drawing/2014/main" id="{D2B34064-585B-486A-8686-C79AD85D8C74}"/>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328" name="TextBox 327">
            <a:extLst>
              <a:ext uri="{FF2B5EF4-FFF2-40B4-BE49-F238E27FC236}">
                <a16:creationId xmlns:a16="http://schemas.microsoft.com/office/drawing/2014/main" id="{0D59CD79-C105-4206-86EB-8C24C4279421}"/>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9" name="TextBox 328">
            <a:extLst>
              <a:ext uri="{FF2B5EF4-FFF2-40B4-BE49-F238E27FC236}">
                <a16:creationId xmlns:a16="http://schemas.microsoft.com/office/drawing/2014/main" id="{ED946ABF-9CF0-4B73-A1B5-C3B8B3E54727}"/>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330" name="TextBox 329">
            <a:extLst>
              <a:ext uri="{FF2B5EF4-FFF2-40B4-BE49-F238E27FC236}">
                <a16:creationId xmlns:a16="http://schemas.microsoft.com/office/drawing/2014/main" id="{6DA56454-D48E-42DD-BEA7-1AE99F2DF8E2}"/>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331" name="TextBox 330">
            <a:extLst>
              <a:ext uri="{FF2B5EF4-FFF2-40B4-BE49-F238E27FC236}">
                <a16:creationId xmlns:a16="http://schemas.microsoft.com/office/drawing/2014/main" id="{37AA7A46-572F-4E07-813D-CDDE9602B2AC}"/>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2" name="TextBox 331">
            <a:extLst>
              <a:ext uri="{FF2B5EF4-FFF2-40B4-BE49-F238E27FC236}">
                <a16:creationId xmlns:a16="http://schemas.microsoft.com/office/drawing/2014/main" id="{3776FE93-F9E6-4A2F-BEDE-CA643BAF32ED}"/>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3" name="TextBox 332">
            <a:extLst>
              <a:ext uri="{FF2B5EF4-FFF2-40B4-BE49-F238E27FC236}">
                <a16:creationId xmlns:a16="http://schemas.microsoft.com/office/drawing/2014/main" id="{F2BB7DCB-9984-4F03-9BA3-67912E785293}"/>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334" name="Rectangle 333">
            <a:extLst>
              <a:ext uri="{FF2B5EF4-FFF2-40B4-BE49-F238E27FC236}">
                <a16:creationId xmlns:a16="http://schemas.microsoft.com/office/drawing/2014/main" id="{3B65A3CC-6B0E-4E57-B684-956CF4C3A123}"/>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5" name="Picture 334">
            <a:extLst>
              <a:ext uri="{FF2B5EF4-FFF2-40B4-BE49-F238E27FC236}">
                <a16:creationId xmlns:a16="http://schemas.microsoft.com/office/drawing/2014/main" id="{882430F9-0845-448A-B750-0E686D25EBAA}"/>
              </a:ext>
            </a:extLst>
          </p:cNvPr>
          <p:cNvPicPr>
            <a:picLocks noChangeAspect="1"/>
          </p:cNvPicPr>
          <p:nvPr/>
        </p:nvPicPr>
        <p:blipFill>
          <a:blip r:embed="rId3"/>
          <a:stretch>
            <a:fillRect/>
          </a:stretch>
        </p:blipFill>
        <p:spPr>
          <a:xfrm>
            <a:off x="3826389" y="2918727"/>
            <a:ext cx="1824912" cy="290708"/>
          </a:xfrm>
          <a:prstGeom prst="rect">
            <a:avLst/>
          </a:prstGeom>
        </p:spPr>
      </p:pic>
      <p:sp>
        <p:nvSpPr>
          <p:cNvPr id="6" name="Rectangle 5">
            <a:extLst>
              <a:ext uri="{FF2B5EF4-FFF2-40B4-BE49-F238E27FC236}">
                <a16:creationId xmlns:a16="http://schemas.microsoft.com/office/drawing/2014/main" id="{7B3AFCA5-8282-4CD1-87A8-133A460A6F84}"/>
              </a:ext>
            </a:extLst>
          </p:cNvPr>
          <p:cNvSpPr/>
          <p:nvPr/>
        </p:nvSpPr>
        <p:spPr>
          <a:xfrm>
            <a:off x="2354116" y="47777"/>
            <a:ext cx="9611373" cy="6646242"/>
          </a:xfrm>
          <a:prstGeom prst="rect">
            <a:avLst/>
          </a:prstGeom>
          <a:solidFill>
            <a:srgbClr val="FFFFFF">
              <a:alpha val="6196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FBBE671-D5D2-4840-B119-A744950572FA}"/>
              </a:ext>
            </a:extLst>
          </p:cNvPr>
          <p:cNvGrpSpPr/>
          <p:nvPr/>
        </p:nvGrpSpPr>
        <p:grpSpPr>
          <a:xfrm>
            <a:off x="3627807" y="91893"/>
            <a:ext cx="7926408" cy="4489875"/>
            <a:chOff x="3634988" y="82783"/>
            <a:chExt cx="7926408" cy="4489875"/>
          </a:xfrm>
        </p:grpSpPr>
        <p:pic>
          <p:nvPicPr>
            <p:cNvPr id="4" name="Picture 3">
              <a:extLst>
                <a:ext uri="{FF2B5EF4-FFF2-40B4-BE49-F238E27FC236}">
                  <a16:creationId xmlns:a16="http://schemas.microsoft.com/office/drawing/2014/main" id="{A8CB3D8A-A8E4-46D8-B1E2-5FF8C1B05B4B}"/>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47003" t="33855" r="34254" b="33725"/>
            <a:stretch/>
          </p:blipFill>
          <p:spPr>
            <a:xfrm>
              <a:off x="3634988" y="2704881"/>
              <a:ext cx="785592" cy="764362"/>
            </a:xfrm>
            <a:prstGeom prst="ellipse">
              <a:avLst/>
            </a:prstGeom>
            <a:ln w="63500" cap="rnd">
              <a:solidFill>
                <a:srgbClr val="000000"/>
              </a:solidFill>
            </a:ln>
            <a:effectLst/>
            <a:scene3d>
              <a:camera prst="orthographicFront"/>
              <a:lightRig rig="contrasting" dir="t">
                <a:rot lat="0" lon="0" rev="3000000"/>
              </a:lightRig>
            </a:scene3d>
            <a:sp3d contourW="7620">
              <a:bevelT w="95250" h="31750"/>
              <a:contourClr>
                <a:srgbClr val="333333"/>
              </a:contourClr>
            </a:sp3d>
          </p:spPr>
        </p:pic>
        <p:grpSp>
          <p:nvGrpSpPr>
            <p:cNvPr id="17" name="Group 16">
              <a:extLst>
                <a:ext uri="{FF2B5EF4-FFF2-40B4-BE49-F238E27FC236}">
                  <a16:creationId xmlns:a16="http://schemas.microsoft.com/office/drawing/2014/main" id="{3070ADAC-5C74-407D-9BFC-A61CEEBB1C84}"/>
                </a:ext>
              </a:extLst>
            </p:cNvPr>
            <p:cNvGrpSpPr/>
            <p:nvPr/>
          </p:nvGrpSpPr>
          <p:grpSpPr>
            <a:xfrm>
              <a:off x="7042673" y="82783"/>
              <a:ext cx="4518723" cy="4489875"/>
              <a:chOff x="-534799" y="5126116"/>
              <a:chExt cx="4518723" cy="4489875"/>
            </a:xfrm>
          </p:grpSpPr>
          <p:sp>
            <p:nvSpPr>
              <p:cNvPr id="235" name="Oval 234">
                <a:extLst>
                  <a:ext uri="{FF2B5EF4-FFF2-40B4-BE49-F238E27FC236}">
                    <a16:creationId xmlns:a16="http://schemas.microsoft.com/office/drawing/2014/main" id="{1634E1FE-FF7F-4883-BF3C-8282BF3FFA28}"/>
                  </a:ext>
                </a:extLst>
              </p:cNvPr>
              <p:cNvSpPr/>
              <p:nvPr/>
            </p:nvSpPr>
            <p:spPr>
              <a:xfrm>
                <a:off x="-518300" y="5126116"/>
                <a:ext cx="4502224" cy="4473364"/>
              </a:xfrm>
              <a:prstGeom prst="ellipse">
                <a:avLst/>
              </a:prstGeom>
              <a:solidFill>
                <a:schemeClr val="bg1"/>
              </a:solidFill>
              <a:ln w="571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6" name="Graphic 235" descr="Group">
                <a:extLst>
                  <a:ext uri="{FF2B5EF4-FFF2-40B4-BE49-F238E27FC236}">
                    <a16:creationId xmlns:a16="http://schemas.microsoft.com/office/drawing/2014/main" id="{D312B828-4555-40BC-B50E-7F9EC70732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24559" y="6419513"/>
                <a:ext cx="1014440" cy="1014440"/>
              </a:xfrm>
              <a:prstGeom prst="rect">
                <a:avLst/>
              </a:prstGeom>
            </p:spPr>
          </p:pic>
          <p:pic>
            <p:nvPicPr>
              <p:cNvPr id="237" name="Graphic 236" descr="Group">
                <a:extLst>
                  <a:ext uri="{FF2B5EF4-FFF2-40B4-BE49-F238E27FC236}">
                    <a16:creationId xmlns:a16="http://schemas.microsoft.com/office/drawing/2014/main" id="{0DEAC8B7-E9E6-40BF-B368-188AD7EC2A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16485" y="6426726"/>
                <a:ext cx="1014440" cy="1014440"/>
              </a:xfrm>
              <a:prstGeom prst="rect">
                <a:avLst/>
              </a:prstGeom>
            </p:spPr>
          </p:pic>
          <p:pic>
            <p:nvPicPr>
              <p:cNvPr id="238" name="Picture 237">
                <a:extLst>
                  <a:ext uri="{FF2B5EF4-FFF2-40B4-BE49-F238E27FC236}">
                    <a16:creationId xmlns:a16="http://schemas.microsoft.com/office/drawing/2014/main" id="{4DC59514-9C61-4473-870F-F04F2F7F6E57}"/>
                  </a:ext>
                </a:extLst>
              </p:cNvPr>
              <p:cNvPicPr>
                <a:picLocks noChangeAspect="1"/>
              </p:cNvPicPr>
              <p:nvPr/>
            </p:nvPicPr>
            <p:blipFill rotWithShape="1">
              <a:blip r:embed="rId3"/>
              <a:srcRect l="-1517" t="-77582" r="52582" b="-127938"/>
              <a:stretch/>
            </p:blipFill>
            <p:spPr>
              <a:xfrm>
                <a:off x="-534799" y="5146754"/>
                <a:ext cx="4493646" cy="4469237"/>
              </a:xfrm>
              <a:prstGeom prst="ellipse">
                <a:avLst/>
              </a:prstGeom>
              <a:noFill/>
              <a:ln w="63500" cap="rnd">
                <a:noFill/>
              </a:ln>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B9CF70B7-A653-4A55-98E4-1182D7F4F7FD}"/>
                  </a:ext>
                </a:extLst>
              </p:cNvPr>
              <p:cNvSpPr txBox="1"/>
              <p:nvPr/>
            </p:nvSpPr>
            <p:spPr>
              <a:xfrm>
                <a:off x="1704787" y="7890168"/>
                <a:ext cx="728084" cy="400110"/>
              </a:xfrm>
              <a:prstGeom prst="rect">
                <a:avLst/>
              </a:prstGeom>
              <a:noFill/>
            </p:spPr>
            <p:txBody>
              <a:bodyPr wrap="none" rtlCol="0">
                <a:spAutoFit/>
              </a:bodyPr>
              <a:lstStyle/>
              <a:p>
                <a:r>
                  <a:rPr lang="en-US" sz="2000" b="1" dirty="0">
                    <a:solidFill>
                      <a:srgbClr val="FC8004"/>
                    </a:solidFill>
                  </a:rPr>
                  <a:t>EHR</a:t>
                </a:r>
              </a:p>
            </p:txBody>
          </p:sp>
          <p:sp>
            <p:nvSpPr>
              <p:cNvPr id="115" name="TextBox 114">
                <a:extLst>
                  <a:ext uri="{FF2B5EF4-FFF2-40B4-BE49-F238E27FC236}">
                    <a16:creationId xmlns:a16="http://schemas.microsoft.com/office/drawing/2014/main" id="{8A0BD5B6-4376-457B-89BB-CF518D838B45}"/>
                  </a:ext>
                </a:extLst>
              </p:cNvPr>
              <p:cNvSpPr txBox="1"/>
              <p:nvPr/>
            </p:nvSpPr>
            <p:spPr>
              <a:xfrm>
                <a:off x="-55480" y="7890168"/>
                <a:ext cx="542136" cy="400110"/>
              </a:xfrm>
              <a:prstGeom prst="rect">
                <a:avLst/>
              </a:prstGeom>
              <a:noFill/>
            </p:spPr>
            <p:txBody>
              <a:bodyPr wrap="none" rtlCol="0">
                <a:spAutoFit/>
              </a:bodyPr>
              <a:lstStyle/>
              <a:p>
                <a:r>
                  <a:rPr lang="en-US" sz="2000" b="1" dirty="0">
                    <a:solidFill>
                      <a:srgbClr val="FC8004"/>
                    </a:solidFill>
                  </a:rPr>
                  <a:t>PD</a:t>
                </a:r>
              </a:p>
            </p:txBody>
          </p:sp>
          <p:sp>
            <p:nvSpPr>
              <p:cNvPr id="116" name="TextBox 115">
                <a:extLst>
                  <a:ext uri="{FF2B5EF4-FFF2-40B4-BE49-F238E27FC236}">
                    <a16:creationId xmlns:a16="http://schemas.microsoft.com/office/drawing/2014/main" id="{299DE554-1B49-477E-AB02-1793A0D928D9}"/>
                  </a:ext>
                </a:extLst>
              </p:cNvPr>
              <p:cNvSpPr txBox="1"/>
              <p:nvPr/>
            </p:nvSpPr>
            <p:spPr>
              <a:xfrm>
                <a:off x="2763654" y="7890168"/>
                <a:ext cx="569387" cy="400110"/>
              </a:xfrm>
              <a:prstGeom prst="rect">
                <a:avLst/>
              </a:prstGeom>
              <a:noFill/>
            </p:spPr>
            <p:txBody>
              <a:bodyPr wrap="none" rtlCol="0">
                <a:spAutoFit/>
              </a:bodyPr>
              <a:lstStyle/>
              <a:p>
                <a:r>
                  <a:rPr lang="en-US" sz="2000" b="1" dirty="0">
                    <a:solidFill>
                      <a:srgbClr val="FC8004"/>
                    </a:solidFill>
                  </a:rPr>
                  <a:t>QD</a:t>
                </a:r>
              </a:p>
            </p:txBody>
          </p:sp>
          <p:sp>
            <p:nvSpPr>
              <p:cNvPr id="117" name="TextBox 116">
                <a:extLst>
                  <a:ext uri="{FF2B5EF4-FFF2-40B4-BE49-F238E27FC236}">
                    <a16:creationId xmlns:a16="http://schemas.microsoft.com/office/drawing/2014/main" id="{6C993D70-FCD8-416D-A62B-59900C8C7FBA}"/>
                  </a:ext>
                </a:extLst>
              </p:cNvPr>
              <p:cNvSpPr txBox="1"/>
              <p:nvPr/>
            </p:nvSpPr>
            <p:spPr>
              <a:xfrm>
                <a:off x="817440" y="7890168"/>
                <a:ext cx="556563" cy="400110"/>
              </a:xfrm>
              <a:prstGeom prst="rect">
                <a:avLst/>
              </a:prstGeom>
              <a:noFill/>
            </p:spPr>
            <p:txBody>
              <a:bodyPr wrap="none" rtlCol="0">
                <a:spAutoFit/>
              </a:bodyPr>
              <a:lstStyle/>
              <a:p>
                <a:r>
                  <a:rPr lang="en-US" sz="2000" b="1" dirty="0">
                    <a:solidFill>
                      <a:srgbClr val="FC8004"/>
                    </a:solidFill>
                  </a:rPr>
                  <a:t>RD</a:t>
                </a:r>
              </a:p>
            </p:txBody>
          </p:sp>
          <p:sp>
            <p:nvSpPr>
              <p:cNvPr id="9" name="Left Brace 8">
                <a:extLst>
                  <a:ext uri="{FF2B5EF4-FFF2-40B4-BE49-F238E27FC236}">
                    <a16:creationId xmlns:a16="http://schemas.microsoft.com/office/drawing/2014/main" id="{1A6E4B1A-5217-4D7E-B57B-D2EE9628BE8E}"/>
                  </a:ext>
                </a:extLst>
              </p:cNvPr>
              <p:cNvSpPr/>
              <p:nvPr/>
            </p:nvSpPr>
            <p:spPr>
              <a:xfrm rot="5400000">
                <a:off x="1547870" y="6096342"/>
                <a:ext cx="197702" cy="3490163"/>
              </a:xfrm>
              <a:prstGeom prst="leftBrace">
                <a:avLst>
                  <a:gd name="adj1" fmla="val 50730"/>
                  <a:gd name="adj2" fmla="val 32861"/>
                </a:avLst>
              </a:prstGeom>
              <a:ln>
                <a:solidFill>
                  <a:srgbClr val="FC800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Shape 7">
                <a:extLst>
                  <a:ext uri="{FF2B5EF4-FFF2-40B4-BE49-F238E27FC236}">
                    <a16:creationId xmlns:a16="http://schemas.microsoft.com/office/drawing/2014/main" id="{6E6AC607-DC24-4F1A-9AE5-04643E4E637B}"/>
                  </a:ext>
                </a:extLst>
              </p:cNvPr>
              <p:cNvSpPr/>
              <p:nvPr/>
            </p:nvSpPr>
            <p:spPr>
              <a:xfrm>
                <a:off x="-487081" y="7662134"/>
                <a:ext cx="4461510" cy="106680"/>
              </a:xfrm>
              <a:custGeom>
                <a:avLst/>
                <a:gdLst>
                  <a:gd name="connsiteX0" fmla="*/ 0 w 4461510"/>
                  <a:gd name="connsiteY0" fmla="*/ 0 h 106680"/>
                  <a:gd name="connsiteX1" fmla="*/ 4461510 w 4461510"/>
                  <a:gd name="connsiteY1" fmla="*/ 0 h 106680"/>
                  <a:gd name="connsiteX2" fmla="*/ 4427220 w 4461510"/>
                  <a:gd name="connsiteY2" fmla="*/ 106680 h 106680"/>
                  <a:gd name="connsiteX3" fmla="*/ 0 w 4461510"/>
                  <a:gd name="connsiteY3" fmla="*/ 102870 h 106680"/>
                </a:gdLst>
                <a:ahLst/>
                <a:cxnLst>
                  <a:cxn ang="0">
                    <a:pos x="connsiteX0" y="connsiteY0"/>
                  </a:cxn>
                  <a:cxn ang="0">
                    <a:pos x="connsiteX1" y="connsiteY1"/>
                  </a:cxn>
                  <a:cxn ang="0">
                    <a:pos x="connsiteX2" y="connsiteY2"/>
                  </a:cxn>
                  <a:cxn ang="0">
                    <a:pos x="connsiteX3" y="connsiteY3"/>
                  </a:cxn>
                </a:cxnLst>
                <a:rect l="l" t="t" r="r" b="b"/>
                <a:pathLst>
                  <a:path w="4461510" h="106680">
                    <a:moveTo>
                      <a:pt x="0" y="0"/>
                    </a:moveTo>
                    <a:lnTo>
                      <a:pt x="4461510" y="0"/>
                    </a:lnTo>
                    <a:lnTo>
                      <a:pt x="4427220" y="106680"/>
                    </a:lnTo>
                    <a:lnTo>
                      <a:pt x="0" y="102870"/>
                    </a:lnTo>
                  </a:path>
                </a:pathLst>
              </a:cu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TextBox 339">
                <a:extLst>
                  <a:ext uri="{FF2B5EF4-FFF2-40B4-BE49-F238E27FC236}">
                    <a16:creationId xmlns:a16="http://schemas.microsoft.com/office/drawing/2014/main" id="{17CA1AA2-C3D6-4D2E-A370-F679744013E8}"/>
                  </a:ext>
                </a:extLst>
              </p:cNvPr>
              <p:cNvSpPr txBox="1"/>
              <p:nvPr/>
            </p:nvSpPr>
            <p:spPr>
              <a:xfrm>
                <a:off x="536307" y="5604309"/>
                <a:ext cx="2391347" cy="400110"/>
              </a:xfrm>
              <a:prstGeom prst="rect">
                <a:avLst/>
              </a:prstGeom>
              <a:noFill/>
            </p:spPr>
            <p:txBody>
              <a:bodyPr wrap="square" rtlCol="0">
                <a:spAutoFit/>
              </a:bodyPr>
              <a:lstStyle/>
              <a:p>
                <a:pPr algn="ctr"/>
                <a:r>
                  <a:rPr lang="en-US" sz="2000" b="1" dirty="0">
                    <a:solidFill>
                      <a:srgbClr val="FC8004"/>
                    </a:solidFill>
                  </a:rPr>
                  <a:t>Health Data</a:t>
                </a:r>
              </a:p>
            </p:txBody>
          </p:sp>
        </p:grpSp>
        <p:cxnSp>
          <p:nvCxnSpPr>
            <p:cNvPr id="338" name="Straight Connector 337">
              <a:extLst>
                <a:ext uri="{FF2B5EF4-FFF2-40B4-BE49-F238E27FC236}">
                  <a16:creationId xmlns:a16="http://schemas.microsoft.com/office/drawing/2014/main" id="{C4F6A4E2-B31A-4EC1-8886-B048A12AC9A7}"/>
                </a:ext>
              </a:extLst>
            </p:cNvPr>
            <p:cNvCxnSpPr>
              <a:cxnSpLocks/>
            </p:cNvCxnSpPr>
            <p:nvPr/>
          </p:nvCxnSpPr>
          <p:spPr>
            <a:xfrm flipH="1">
              <a:off x="3814680" y="327660"/>
              <a:ext cx="4456830" cy="240792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a:extLst>
                <a:ext uri="{FF2B5EF4-FFF2-40B4-BE49-F238E27FC236}">
                  <a16:creationId xmlns:a16="http://schemas.microsoft.com/office/drawing/2014/main" id="{779526E6-2C91-48C6-A18F-48C56DF4F8EE}"/>
                </a:ext>
              </a:extLst>
            </p:cNvPr>
            <p:cNvCxnSpPr>
              <a:cxnSpLocks/>
            </p:cNvCxnSpPr>
            <p:nvPr/>
          </p:nvCxnSpPr>
          <p:spPr>
            <a:xfrm flipH="1" flipV="1">
              <a:off x="3925170" y="3467100"/>
              <a:ext cx="4998728" cy="1062913"/>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33" name="TextBox 132">
            <a:extLst>
              <a:ext uri="{FF2B5EF4-FFF2-40B4-BE49-F238E27FC236}">
                <a16:creationId xmlns:a16="http://schemas.microsoft.com/office/drawing/2014/main" id="{05C76679-6174-49E9-AB59-3528BC281A48}"/>
              </a:ext>
            </a:extLst>
          </p:cNvPr>
          <p:cNvSpPr txBox="1"/>
          <p:nvPr/>
        </p:nvSpPr>
        <p:spPr>
          <a:xfrm>
            <a:off x="60629" y="11945"/>
            <a:ext cx="6238708" cy="1969770"/>
          </a:xfrm>
          <a:prstGeom prst="rect">
            <a:avLst/>
          </a:prstGeom>
          <a:solidFill>
            <a:schemeClr val="bg1">
              <a:alpha val="69020"/>
            </a:schemeClr>
          </a:solidFill>
        </p:spPr>
        <p:txBody>
          <a:bodyPr wrap="square" rtlCol="0">
            <a:spAutoFit/>
          </a:bodyPr>
          <a:lstStyle/>
          <a:p>
            <a:pPr>
              <a:spcBef>
                <a:spcPts val="600"/>
              </a:spcBef>
            </a:pPr>
            <a:r>
              <a:rPr lang="en-US" sz="1400" dirty="0">
                <a:solidFill>
                  <a:srgbClr val="000000"/>
                </a:solidFill>
              </a:rPr>
              <a:t>In this analogy, the passengers moving from one location to another are </a:t>
            </a:r>
            <a:r>
              <a:rPr lang="en-US" sz="1400" strike="sngStrike" dirty="0">
                <a:solidFill>
                  <a:srgbClr val="FF0000"/>
                </a:solidFill>
              </a:rPr>
              <a:t>like the </a:t>
            </a:r>
            <a:r>
              <a:rPr lang="en-US" sz="1400" dirty="0">
                <a:solidFill>
                  <a:srgbClr val="000000"/>
                </a:solidFill>
              </a:rPr>
              <a:t>clinical data that needs to be moved from one provider to another.  </a:t>
            </a:r>
          </a:p>
          <a:p>
            <a:pPr>
              <a:spcBef>
                <a:spcPts val="600"/>
              </a:spcBef>
            </a:pPr>
            <a:r>
              <a:rPr lang="en-US" sz="1400" dirty="0">
                <a:solidFill>
                  <a:srgbClr val="000000"/>
                </a:solidFill>
              </a:rPr>
              <a:t>This includes items like electronic health records (EHR), Patient Discovery (PD), Query for Documents (QD), and Retrieve Documents (RD).</a:t>
            </a:r>
          </a:p>
          <a:p>
            <a:pPr>
              <a:spcBef>
                <a:spcPts val="600"/>
              </a:spcBef>
            </a:pPr>
            <a:r>
              <a:rPr lang="en-US" sz="1400" dirty="0">
                <a:solidFill>
                  <a:srgbClr val="000000"/>
                </a:solidFill>
              </a:rPr>
              <a:t>Passengers traveling in the subway system are of different ethnicities, countries, and speak different languages (vocabularies and terminologies).  In the same way, exchanges between different providers can encounter multiple semantic and technical challenges.</a:t>
            </a:r>
          </a:p>
        </p:txBody>
      </p:sp>
      <p:sp>
        <p:nvSpPr>
          <p:cNvPr id="134" name="TextBox 133">
            <a:extLst>
              <a:ext uri="{FF2B5EF4-FFF2-40B4-BE49-F238E27FC236}">
                <a16:creationId xmlns:a16="http://schemas.microsoft.com/office/drawing/2014/main" id="{07419FFD-E8C3-496D-AC2E-DBA7921A0AE1}"/>
              </a:ext>
            </a:extLst>
          </p:cNvPr>
          <p:cNvSpPr txBox="1"/>
          <p:nvPr/>
        </p:nvSpPr>
        <p:spPr>
          <a:xfrm>
            <a:off x="79396" y="5525889"/>
            <a:ext cx="5650731" cy="1169551"/>
          </a:xfrm>
          <a:prstGeom prst="rect">
            <a:avLst/>
          </a:prstGeom>
          <a:noFill/>
        </p:spPr>
        <p:txBody>
          <a:bodyPr wrap="square" rtlCol="0">
            <a:spAutoFit/>
          </a:bodyPr>
          <a:lstStyle/>
          <a:p>
            <a:pPr algn="just">
              <a:spcBef>
                <a:spcPts val="600"/>
              </a:spcBef>
            </a:pPr>
            <a:r>
              <a:rPr lang="en-US" sz="1400" dirty="0">
                <a:solidFill>
                  <a:srgbClr val="000000"/>
                </a:solidFill>
              </a:rPr>
              <a:t>Just like a subway car needs to be designed to securely and comfortably transport passengers on standard tracks, health exchanges need to be designed so they can </a:t>
            </a:r>
            <a:r>
              <a:rPr lang="en-US" sz="1400" strike="sngStrike" dirty="0">
                <a:solidFill>
                  <a:srgbClr val="FF0000"/>
                </a:solidFill>
              </a:rPr>
              <a:t>be</a:t>
            </a:r>
            <a:r>
              <a:rPr lang="en-US" sz="1400" dirty="0">
                <a:solidFill>
                  <a:srgbClr val="000000"/>
                </a:solidFill>
              </a:rPr>
              <a:t> securely send/ receive, and understand data, based on standards and guidelines put into place by Federal and international healthcare IT communities.</a:t>
            </a:r>
          </a:p>
        </p:txBody>
      </p:sp>
      <p:sp>
        <p:nvSpPr>
          <p:cNvPr id="135" name="TextBox 134">
            <a:extLst>
              <a:ext uri="{FF2B5EF4-FFF2-40B4-BE49-F238E27FC236}">
                <a16:creationId xmlns:a16="http://schemas.microsoft.com/office/drawing/2014/main" id="{72A41D13-8830-4733-8D09-7139D0596817}"/>
              </a:ext>
            </a:extLst>
          </p:cNvPr>
          <p:cNvSpPr txBox="1"/>
          <p:nvPr/>
        </p:nvSpPr>
        <p:spPr>
          <a:xfrm>
            <a:off x="84766" y="4334539"/>
            <a:ext cx="5560495" cy="954107"/>
          </a:xfrm>
          <a:prstGeom prst="rect">
            <a:avLst/>
          </a:prstGeom>
          <a:solidFill>
            <a:srgbClr val="FFFFFF">
              <a:alpha val="72941"/>
            </a:srgbClr>
          </a:solidFill>
        </p:spPr>
        <p:txBody>
          <a:bodyPr wrap="square" rtlCol="0">
            <a:spAutoFit/>
          </a:bodyPr>
          <a:lstStyle/>
          <a:p>
            <a:pPr>
              <a:spcBef>
                <a:spcPts val="600"/>
              </a:spcBef>
            </a:pPr>
            <a:r>
              <a:rPr lang="en-US" sz="1400" dirty="0">
                <a:solidFill>
                  <a:srgbClr val="000000"/>
                </a:solidFill>
              </a:rPr>
              <a:t>Implementation Guides (IGs) are the rails that keep the trains moving along in a consistent and controlled manner. The standard size rails allows the subway cars to go to the right places and align with all current and future destinations.</a:t>
            </a:r>
          </a:p>
        </p:txBody>
      </p:sp>
    </p:spTree>
    <p:extLst>
      <p:ext uri="{BB962C8B-B14F-4D97-AF65-F5344CB8AC3E}">
        <p14:creationId xmlns:p14="http://schemas.microsoft.com/office/powerpoint/2010/main" val="134490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B67C75E2-72F2-4DE2-A7D8-7E8B4751150F}"/>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139" name="Picture 138">
            <a:extLst>
              <a:ext uri="{FF2B5EF4-FFF2-40B4-BE49-F238E27FC236}">
                <a16:creationId xmlns:a16="http://schemas.microsoft.com/office/drawing/2014/main" id="{9B3C58C1-79C0-401D-A92D-51EDD5421927}"/>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40" name="Freeform: Shape 139">
            <a:extLst>
              <a:ext uri="{FF2B5EF4-FFF2-40B4-BE49-F238E27FC236}">
                <a16:creationId xmlns:a16="http://schemas.microsoft.com/office/drawing/2014/main" id="{3B06CADE-7EA4-4330-8116-56901160A952}"/>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92F1B68A-8C98-44E2-ADB8-FE6562056B08}"/>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5EA439F-3D2F-4821-B241-A3806068C518}"/>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E63D4630-9462-425A-B6BB-FED3AD7E9AC9}"/>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A06E865D-B724-4C89-A728-B20EAE31B4CE}"/>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Freeform: Shape 238">
            <a:extLst>
              <a:ext uri="{FF2B5EF4-FFF2-40B4-BE49-F238E27FC236}">
                <a16:creationId xmlns:a16="http://schemas.microsoft.com/office/drawing/2014/main" id="{431A1DA5-E5DF-4B4B-8EC0-C610111635A6}"/>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Freeform: Shape 239">
            <a:extLst>
              <a:ext uri="{FF2B5EF4-FFF2-40B4-BE49-F238E27FC236}">
                <a16:creationId xmlns:a16="http://schemas.microsoft.com/office/drawing/2014/main" id="{DD900AD2-D668-4AB1-B9C0-4EDB5998AAE6}"/>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Freeform: Shape 240">
            <a:extLst>
              <a:ext uri="{FF2B5EF4-FFF2-40B4-BE49-F238E27FC236}">
                <a16:creationId xmlns:a16="http://schemas.microsoft.com/office/drawing/2014/main" id="{62150062-DA7F-48EF-8C0B-156C3E5F6A26}"/>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6269C446-31D1-4C46-8313-60B4FE6A1515}"/>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6AAC542B-6A6E-4533-8F63-292B451D2D64}"/>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77D5817-220F-4E70-890E-819718FE433A}"/>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1D58FEC8-0FC8-4A97-B7F7-7FBFD51C93E4}"/>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F7DB49F7-B946-40B8-9A4B-783D3C8AEA08}"/>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01FC39AA-2D6B-4176-869D-941EFC5996CC}"/>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FC3F0E90-CD48-4F80-BEA1-016ABA088D67}"/>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C3CE09C6-327A-49EA-B738-38910C759172}"/>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A5963B46-7861-40C2-86F0-4A05AC372917}"/>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5CB5928A-0EF9-4576-952A-B2AF28109FCE}"/>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A679E0B5-BB0B-41BD-ADEF-1BFC40EEAC08}"/>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A0C00A95-305F-4168-B2F5-EE7FF8EB50B5}"/>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DAC87B01-EEF5-4273-9094-F1F23E547398}"/>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215197F5-0CEB-4FDC-A858-494BF23A54B2}"/>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A9DFADCA-12CA-4E83-A09E-C0EE75833F41}"/>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51468914-DB53-4D3F-A0CD-1AC399A7A81D}"/>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582A8DB4-62F2-4806-8CA7-5EE43F09792C}"/>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A6B7412D-5C6E-469F-8A05-92B39E18D7F5}"/>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316B2D7A-AAC0-4E84-95B3-EE477C49C48E}"/>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CE115049-90B6-4749-89FC-01FC21420217}"/>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931226E3-837E-49D1-99D2-26151E10ACD8}"/>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0000D111-4825-45F9-809B-716332773F66}"/>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09CE6ADA-78F3-41E4-B768-465D828FD236}"/>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621E2C51-319E-4633-A914-FD5AC77FE978}"/>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AC485731-EDCE-4BA9-9B57-30E7CFBEC4A9}"/>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76A1CA73-4CD8-4D70-AC31-0AF643E5CE60}"/>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030E4B73-72B9-4BF8-976E-DFF5BF16D88B}"/>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CC14138-E25B-484B-BCA4-478A70EF0761}"/>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9DBFC0A-455B-4B0E-8BBE-5B43DF9BA6A9}"/>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3097321D-9D8A-4B58-97A6-BAEFECC7637F}"/>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BBCFD1DA-644B-428F-9D90-F9E9DAFABDCD}"/>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2810603D-22F4-466D-B47C-196A3EB5AFD2}"/>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5A1E8A9D-469D-4F56-B7CB-5151891649D4}"/>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39DA7F31-B07B-48FE-B63A-34969077D9BC}"/>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59F0247-9BE7-43C9-8484-75C9465DEDB7}"/>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23453D4E-4112-4C19-8EA4-465DDFB0DE55}"/>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11DD4B63-DD1F-4F06-8139-E3EE5E2C6813}"/>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E8E3B037-136E-49CF-97F6-1F460A529B90}"/>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80A7E2-F847-4E75-8B36-065A4318FF90}"/>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EE2BD93B-FD2A-4861-AF40-FACBD0995839}"/>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4B6C5355-40CD-468E-B6AE-AFD80EFAC457}"/>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0D861B3B-64E5-4CBB-808D-ED61CAF100EA}"/>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9771E964-91A0-4083-88F0-BCB97063101A}"/>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F45CCAD-767D-4FEF-8F7F-90BD86490BA8}"/>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5ED9E147-7740-4CB2-847F-B53DB6D613E3}"/>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BA1711FA-F960-4B78-B245-2859774A3D82}"/>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2144BFE-7A21-4E77-A206-33B56C7250D7}"/>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F5A22D31-9FD9-48FC-BC35-D448B903E227}"/>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00F47B2-69BB-4A08-985A-B12E67839E8D}"/>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D226EA6C-86E3-4AD5-A6EA-0EE856E9F53E}"/>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C24A15A8-E813-4500-9FBF-5D0AC48D82D4}"/>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8B8BC9FD-B3A3-490F-97FA-9EFEE210B103}"/>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FD8118F3-3D85-4DFC-840E-476F60C043BE}"/>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B07F80E2-3F55-4D44-8642-36545CA225C3}"/>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FF4FF060-D164-4657-947E-81413F8504AF}"/>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BABC2EA-173B-40D1-9AA4-9889E31A3718}"/>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1AA1AAD9-DB8F-4D91-BEF8-AFB4E1D6E2FE}"/>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756C9923-01B6-464D-B53E-8F981992386D}"/>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1B4799C9-AE03-4664-B2B4-0561E034C869}"/>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E75D0EA-7523-49F7-9E92-74EC10EC7C22}"/>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3FE1F93D-3BC8-4446-83A9-15C584922779}"/>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CC5EC1E8-A07C-4030-8DFB-E743B205D24B}"/>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939B7F18-8EAE-4ECD-AF74-0566DFE36EB7}"/>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EBED0E8B-F74F-440F-850F-726BB49E9BCE}"/>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54F6E1D2-B24B-4040-85EA-EA2A2CCB55FE}"/>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7163D333-6E4D-4502-BCFE-2EADB990DA5E}"/>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8D31C561-CA8C-41D7-8CAE-15D988CBC1FF}"/>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5F9DF7F1-C9E3-416A-8A6C-964EFD38F42C}"/>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D3FB4088-8004-4BA8-A8C2-5BE01D2D130C}"/>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AFFEC444-97E0-4F60-8F6D-EFC2FB4D47EE}"/>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B388E13B-C0D1-4900-B782-9FBCBF92BE49}"/>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TextBox 312">
            <a:extLst>
              <a:ext uri="{FF2B5EF4-FFF2-40B4-BE49-F238E27FC236}">
                <a16:creationId xmlns:a16="http://schemas.microsoft.com/office/drawing/2014/main" id="{39544C86-7227-4C2C-8BC8-90DF823EC26E}"/>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314" name="TextBox 313">
            <a:extLst>
              <a:ext uri="{FF2B5EF4-FFF2-40B4-BE49-F238E27FC236}">
                <a16:creationId xmlns:a16="http://schemas.microsoft.com/office/drawing/2014/main" id="{C3187F03-D7AB-47EA-B2BA-BE171BE9F441}"/>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315" name="TextBox 314">
            <a:extLst>
              <a:ext uri="{FF2B5EF4-FFF2-40B4-BE49-F238E27FC236}">
                <a16:creationId xmlns:a16="http://schemas.microsoft.com/office/drawing/2014/main" id="{8602921D-222F-4071-9BBD-6E6F0D7812BC}"/>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316" name="TextBox 315">
            <a:extLst>
              <a:ext uri="{FF2B5EF4-FFF2-40B4-BE49-F238E27FC236}">
                <a16:creationId xmlns:a16="http://schemas.microsoft.com/office/drawing/2014/main" id="{EFE8CA28-3A68-44A8-9312-4FA36A8ADD98}"/>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17" name="TextBox 316">
            <a:extLst>
              <a:ext uri="{FF2B5EF4-FFF2-40B4-BE49-F238E27FC236}">
                <a16:creationId xmlns:a16="http://schemas.microsoft.com/office/drawing/2014/main" id="{6A2E5669-DF00-4E92-B84D-E8E12BEF5DDA}"/>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318" name="TextBox 317">
            <a:extLst>
              <a:ext uri="{FF2B5EF4-FFF2-40B4-BE49-F238E27FC236}">
                <a16:creationId xmlns:a16="http://schemas.microsoft.com/office/drawing/2014/main" id="{2C433B43-906A-4427-813D-2564395830A9}"/>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319" name="TextBox 318">
            <a:extLst>
              <a:ext uri="{FF2B5EF4-FFF2-40B4-BE49-F238E27FC236}">
                <a16:creationId xmlns:a16="http://schemas.microsoft.com/office/drawing/2014/main" id="{7F7F451B-EE85-4A8E-A41A-BAFA8FA87F04}"/>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0" name="TextBox 319">
            <a:extLst>
              <a:ext uri="{FF2B5EF4-FFF2-40B4-BE49-F238E27FC236}">
                <a16:creationId xmlns:a16="http://schemas.microsoft.com/office/drawing/2014/main" id="{3254F20A-45A1-4BAE-86D7-EEFB11BEFFFB}"/>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321" name="Oval 320">
            <a:extLst>
              <a:ext uri="{FF2B5EF4-FFF2-40B4-BE49-F238E27FC236}">
                <a16:creationId xmlns:a16="http://schemas.microsoft.com/office/drawing/2014/main" id="{FE7E3BF2-D9B0-4F2D-889F-461C04679AE9}"/>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E9060E45-F524-4425-9FCA-3B70C2A8CC18}"/>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323" name="Oval 322">
            <a:extLst>
              <a:ext uri="{FF2B5EF4-FFF2-40B4-BE49-F238E27FC236}">
                <a16:creationId xmlns:a16="http://schemas.microsoft.com/office/drawing/2014/main" id="{76C42CDF-7332-48F7-9235-9F763C4B9FA4}"/>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A1A84537-A521-4CB3-B33E-8AA246E37C65}"/>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5" name="TextBox 324">
            <a:extLst>
              <a:ext uri="{FF2B5EF4-FFF2-40B4-BE49-F238E27FC236}">
                <a16:creationId xmlns:a16="http://schemas.microsoft.com/office/drawing/2014/main" id="{20419D09-8AAF-4336-ACFA-6318EF202970}"/>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6" name="TextBox 325">
            <a:extLst>
              <a:ext uri="{FF2B5EF4-FFF2-40B4-BE49-F238E27FC236}">
                <a16:creationId xmlns:a16="http://schemas.microsoft.com/office/drawing/2014/main" id="{4E0A2FD3-23F5-4182-B37D-9897BF2C5F47}"/>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27" name="TextBox 326">
            <a:extLst>
              <a:ext uri="{FF2B5EF4-FFF2-40B4-BE49-F238E27FC236}">
                <a16:creationId xmlns:a16="http://schemas.microsoft.com/office/drawing/2014/main" id="{F8453FF6-4AED-4D67-B328-F476A785F9F8}"/>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28" name="TextBox 327">
            <a:extLst>
              <a:ext uri="{FF2B5EF4-FFF2-40B4-BE49-F238E27FC236}">
                <a16:creationId xmlns:a16="http://schemas.microsoft.com/office/drawing/2014/main" id="{977CFEBD-CCAE-4378-9EC7-F98C62EC3D4B}"/>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29" name="TextBox 328">
            <a:extLst>
              <a:ext uri="{FF2B5EF4-FFF2-40B4-BE49-F238E27FC236}">
                <a16:creationId xmlns:a16="http://schemas.microsoft.com/office/drawing/2014/main" id="{7C97CA55-E8EB-49B0-8C7C-CD8AEF3DAF27}"/>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0" name="TextBox 329">
            <a:extLst>
              <a:ext uri="{FF2B5EF4-FFF2-40B4-BE49-F238E27FC236}">
                <a16:creationId xmlns:a16="http://schemas.microsoft.com/office/drawing/2014/main" id="{0342A215-203D-4601-962E-5C0375489BA8}"/>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1" name="TextBox 330">
            <a:extLst>
              <a:ext uri="{FF2B5EF4-FFF2-40B4-BE49-F238E27FC236}">
                <a16:creationId xmlns:a16="http://schemas.microsoft.com/office/drawing/2014/main" id="{5DAF6788-9555-4852-AF0A-85CC8AF8F62B}"/>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2" name="TextBox 331">
            <a:extLst>
              <a:ext uri="{FF2B5EF4-FFF2-40B4-BE49-F238E27FC236}">
                <a16:creationId xmlns:a16="http://schemas.microsoft.com/office/drawing/2014/main" id="{C9321705-2E71-408E-9634-059118B80C39}"/>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3" name="TextBox 332">
            <a:extLst>
              <a:ext uri="{FF2B5EF4-FFF2-40B4-BE49-F238E27FC236}">
                <a16:creationId xmlns:a16="http://schemas.microsoft.com/office/drawing/2014/main" id="{CCE2471F-1A11-4F32-83A5-86DA3A32BF6D}"/>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334" name="TextBox 333">
            <a:extLst>
              <a:ext uri="{FF2B5EF4-FFF2-40B4-BE49-F238E27FC236}">
                <a16:creationId xmlns:a16="http://schemas.microsoft.com/office/drawing/2014/main" id="{99702286-4CDB-4BEF-89C5-CC782CBD451C}"/>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5" name="TextBox 334">
            <a:extLst>
              <a:ext uri="{FF2B5EF4-FFF2-40B4-BE49-F238E27FC236}">
                <a16:creationId xmlns:a16="http://schemas.microsoft.com/office/drawing/2014/main" id="{4462F313-3680-4AF7-ADFB-8A060CFAAE7D}"/>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336" name="TextBox 335">
            <a:extLst>
              <a:ext uri="{FF2B5EF4-FFF2-40B4-BE49-F238E27FC236}">
                <a16:creationId xmlns:a16="http://schemas.microsoft.com/office/drawing/2014/main" id="{785D5246-6AA0-4522-AC48-8D88AC4F1440}"/>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337" name="TextBox 336">
            <a:extLst>
              <a:ext uri="{FF2B5EF4-FFF2-40B4-BE49-F238E27FC236}">
                <a16:creationId xmlns:a16="http://schemas.microsoft.com/office/drawing/2014/main" id="{4ED3DA55-D895-4A9C-9B73-FF4D312A937D}"/>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8" name="TextBox 337">
            <a:extLst>
              <a:ext uri="{FF2B5EF4-FFF2-40B4-BE49-F238E27FC236}">
                <a16:creationId xmlns:a16="http://schemas.microsoft.com/office/drawing/2014/main" id="{25F3D77E-81A0-465A-917D-060206BBBAF4}"/>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9" name="TextBox 338">
            <a:extLst>
              <a:ext uri="{FF2B5EF4-FFF2-40B4-BE49-F238E27FC236}">
                <a16:creationId xmlns:a16="http://schemas.microsoft.com/office/drawing/2014/main" id="{2A68933A-0D3F-4972-8222-E8FE1DCF05B8}"/>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340" name="Rectangle 339">
            <a:extLst>
              <a:ext uri="{FF2B5EF4-FFF2-40B4-BE49-F238E27FC236}">
                <a16:creationId xmlns:a16="http://schemas.microsoft.com/office/drawing/2014/main" id="{5911889D-601B-4141-9485-5A7977EAC65D}"/>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1" name="Picture 340">
            <a:extLst>
              <a:ext uri="{FF2B5EF4-FFF2-40B4-BE49-F238E27FC236}">
                <a16:creationId xmlns:a16="http://schemas.microsoft.com/office/drawing/2014/main" id="{148CC79A-E156-4A1E-9416-6D2F156B3093}"/>
              </a:ext>
            </a:extLst>
          </p:cNvPr>
          <p:cNvPicPr>
            <a:picLocks noChangeAspect="1"/>
          </p:cNvPicPr>
          <p:nvPr/>
        </p:nvPicPr>
        <p:blipFill>
          <a:blip r:embed="rId3"/>
          <a:stretch>
            <a:fillRect/>
          </a:stretch>
        </p:blipFill>
        <p:spPr>
          <a:xfrm>
            <a:off x="3826389" y="2918727"/>
            <a:ext cx="1824912" cy="290708"/>
          </a:xfrm>
          <a:prstGeom prst="rect">
            <a:avLst/>
          </a:prstGeom>
        </p:spPr>
      </p:pic>
      <p:sp>
        <p:nvSpPr>
          <p:cNvPr id="353" name="Rectangle 352">
            <a:extLst>
              <a:ext uri="{FF2B5EF4-FFF2-40B4-BE49-F238E27FC236}">
                <a16:creationId xmlns:a16="http://schemas.microsoft.com/office/drawing/2014/main" id="{C8985818-495D-47E4-9AE3-060D30F78C11}"/>
              </a:ext>
            </a:extLst>
          </p:cNvPr>
          <p:cNvSpPr/>
          <p:nvPr/>
        </p:nvSpPr>
        <p:spPr>
          <a:xfrm>
            <a:off x="1595120" y="39919"/>
            <a:ext cx="10441983" cy="6646242"/>
          </a:xfrm>
          <a:prstGeom prst="rect">
            <a:avLst/>
          </a:prstGeom>
          <a:solidFill>
            <a:srgbClr val="FFFFFF">
              <a:alpha val="7411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CA85D57A-3814-44FE-8A2F-40C5B195960A}"/>
              </a:ext>
            </a:extLst>
          </p:cNvPr>
          <p:cNvSpPr txBox="1"/>
          <p:nvPr/>
        </p:nvSpPr>
        <p:spPr>
          <a:xfrm>
            <a:off x="45447" y="70670"/>
            <a:ext cx="5495492" cy="6678751"/>
          </a:xfrm>
          <a:prstGeom prst="rect">
            <a:avLst/>
          </a:prstGeom>
          <a:noFill/>
        </p:spPr>
        <p:txBody>
          <a:bodyPr wrap="square" rtlCol="0">
            <a:spAutoFit/>
          </a:bodyPr>
          <a:lstStyle/>
          <a:p>
            <a:pPr>
              <a:spcBef>
                <a:spcPts val="600"/>
              </a:spcBef>
            </a:pPr>
            <a:r>
              <a:rPr lang="en-US" sz="1400" dirty="0">
                <a:solidFill>
                  <a:srgbClr val="000000"/>
                </a:solidFill>
              </a:rPr>
              <a:t>A blueprint shows the architecture, design, and related constrains needed to design all aspects of the subway system. The FHIM is a master metadata blueprint which also aligns standards in a comprehensive US </a:t>
            </a:r>
            <a:r>
              <a:rPr lang="en-US" sz="1400" dirty="0" err="1">
                <a:solidFill>
                  <a:srgbClr val="000000"/>
                </a:solidFill>
              </a:rPr>
              <a:t>uber</a:t>
            </a:r>
            <a:r>
              <a:rPr lang="en-US" sz="1400" dirty="0">
                <a:solidFill>
                  <a:srgbClr val="000000"/>
                </a:solidFill>
              </a:rPr>
              <a:t> information model, providing a starting point, guidelines, and tools needed by federal and state agencies, healthcare providers and researchers for the design and choreography of both healthcare information storage and transport while maintaining semantic and syntactic consistency.</a:t>
            </a:r>
          </a:p>
          <a:p>
            <a:pPr>
              <a:spcBef>
                <a:spcPts val="600"/>
              </a:spcBef>
            </a:pPr>
            <a:r>
              <a:rPr lang="en-US" sz="1400" dirty="0">
                <a:solidFill>
                  <a:srgbClr val="000000"/>
                </a:solidFill>
              </a:rPr>
              <a:t>FHIM provides a</a:t>
            </a:r>
            <a:r>
              <a:rPr lang="en-US" sz="1400" strike="sngStrike" dirty="0">
                <a:solidFill>
                  <a:schemeClr val="accent2"/>
                </a:solidFill>
              </a:rPr>
              <a:t>n</a:t>
            </a:r>
            <a:r>
              <a:rPr lang="en-US" sz="1400" dirty="0">
                <a:solidFill>
                  <a:srgbClr val="000000"/>
                </a:solidFill>
              </a:rPr>
              <a:t> holistic, organic view of </a:t>
            </a:r>
          </a:p>
          <a:p>
            <a:pPr>
              <a:spcBef>
                <a:spcPts val="600"/>
              </a:spcBef>
            </a:pPr>
            <a:r>
              <a:rPr lang="en-US" sz="1400" dirty="0">
                <a:solidFill>
                  <a:srgbClr val="000000"/>
                </a:solidFill>
              </a:rPr>
              <a:t>39 healthcare domains and terminologies</a:t>
            </a: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r>
              <a:rPr lang="en-US" sz="1400" dirty="0">
                <a:solidFill>
                  <a:srgbClr val="000000"/>
                </a:solidFill>
              </a:rPr>
              <a:t>IT systems designers and data architects have to provide guidance to software implementors based on all applicable standards as providers need to communicate with other providers using standard reference data and established international message protocols. Unlike our diagram</a:t>
            </a:r>
            <a:r>
              <a:rPr lang="en-US" sz="1400" dirty="0">
                <a:solidFill>
                  <a:srgbClr val="FF0000"/>
                </a:solidFill>
              </a:rPr>
              <a:t>, this planning is not limited to </a:t>
            </a:r>
            <a:r>
              <a:rPr lang="en-US" sz="1400" strike="sngStrike" dirty="0">
                <a:solidFill>
                  <a:srgbClr val="FF0000"/>
                </a:solidFill>
              </a:rPr>
              <a:t>not</a:t>
            </a:r>
            <a:r>
              <a:rPr lang="en-US" sz="1400" dirty="0">
                <a:solidFill>
                  <a:srgbClr val="FF0000"/>
                </a:solidFill>
              </a:rPr>
              <a:t> </a:t>
            </a:r>
            <a:r>
              <a:rPr lang="en-US" sz="1400" dirty="0">
                <a:solidFill>
                  <a:srgbClr val="000000"/>
                </a:solidFill>
              </a:rPr>
              <a:t>just one city and subway system </a:t>
            </a:r>
            <a:r>
              <a:rPr lang="en-US" sz="1400" strike="sngStrike" dirty="0">
                <a:solidFill>
                  <a:srgbClr val="FF0000"/>
                </a:solidFill>
              </a:rPr>
              <a:t>must be planned</a:t>
            </a:r>
            <a:r>
              <a:rPr lang="en-US" sz="1400" dirty="0">
                <a:solidFill>
                  <a:srgbClr val="FF0000"/>
                </a:solidFill>
              </a:rPr>
              <a:t>, but rather </a:t>
            </a:r>
            <a:r>
              <a:rPr lang="en-US" sz="1400" dirty="0">
                <a:solidFill>
                  <a:srgbClr val="000000"/>
                </a:solidFill>
              </a:rPr>
              <a:t>systems for all cities everywhere must be planned for effective interoperability.</a:t>
            </a:r>
          </a:p>
          <a:p>
            <a:pPr>
              <a:spcBef>
                <a:spcPts val="600"/>
              </a:spcBef>
            </a:pPr>
            <a:endParaRPr lang="en-US" sz="1400" dirty="0">
              <a:solidFill>
                <a:srgbClr val="000000"/>
              </a:solidFill>
            </a:endParaRPr>
          </a:p>
          <a:p>
            <a:pPr>
              <a:spcBef>
                <a:spcPts val="600"/>
              </a:spcBef>
            </a:pPr>
            <a:r>
              <a:rPr lang="en-US" sz="1400" dirty="0">
                <a:solidFill>
                  <a:srgbClr val="000000"/>
                </a:solidFill>
              </a:rPr>
              <a:t>The FHIM data model represents a </a:t>
            </a:r>
            <a:r>
              <a:rPr lang="en-US" sz="1400" b="1" dirty="0">
                <a:solidFill>
                  <a:srgbClr val="000000"/>
                </a:solidFill>
              </a:rPr>
              <a:t>trip planner </a:t>
            </a:r>
            <a:r>
              <a:rPr lang="en-US" sz="1400" dirty="0">
                <a:solidFill>
                  <a:srgbClr val="000000"/>
                </a:solidFill>
              </a:rPr>
              <a:t>that helps an organization define how people need to move, what the cars should look like, and what line to take in every city they need to visit now and in the future.</a:t>
            </a:r>
          </a:p>
        </p:txBody>
      </p:sp>
      <p:sp>
        <p:nvSpPr>
          <p:cNvPr id="349" name="Oval 348">
            <a:extLst>
              <a:ext uri="{FF2B5EF4-FFF2-40B4-BE49-F238E27FC236}">
                <a16:creationId xmlns:a16="http://schemas.microsoft.com/office/drawing/2014/main" id="{52BC37F0-DEA8-4237-B462-AF13E0F58165}"/>
              </a:ext>
            </a:extLst>
          </p:cNvPr>
          <p:cNvSpPr/>
          <p:nvPr/>
        </p:nvSpPr>
        <p:spPr>
          <a:xfrm>
            <a:off x="3713430" y="2771266"/>
            <a:ext cx="585886" cy="593268"/>
          </a:xfrm>
          <a:prstGeom prst="ellipse">
            <a:avLst/>
          </a:prstGeom>
          <a:noFill/>
          <a:ln w="381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4" name="Picture 353">
            <a:extLst>
              <a:ext uri="{FF2B5EF4-FFF2-40B4-BE49-F238E27FC236}">
                <a16:creationId xmlns:a16="http://schemas.microsoft.com/office/drawing/2014/main" id="{41000443-12BC-4A3E-AE44-C17A926866C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47003" t="33855" r="34254" b="33725"/>
          <a:stretch/>
        </p:blipFill>
        <p:spPr>
          <a:xfrm>
            <a:off x="3565538" y="2704881"/>
            <a:ext cx="785592" cy="764362"/>
          </a:xfrm>
          <a:prstGeom prst="ellipse">
            <a:avLst/>
          </a:prstGeom>
          <a:ln w="63500" cap="rnd">
            <a:solidFill>
              <a:srgbClr val="000000"/>
            </a:solidFill>
          </a:ln>
          <a:effectLst/>
          <a:scene3d>
            <a:camera prst="orthographicFront"/>
            <a:lightRig rig="contrasting" dir="t">
              <a:rot lat="0" lon="0" rev="3000000"/>
            </a:lightRig>
          </a:scene3d>
          <a:sp3d contourW="7620">
            <a:bevelT w="95250" h="31750"/>
            <a:contourClr>
              <a:srgbClr val="333333"/>
            </a:contourClr>
          </a:sp3d>
        </p:spPr>
      </p:pic>
      <p:pic>
        <p:nvPicPr>
          <p:cNvPr id="355" name="Picture 354">
            <a:extLst>
              <a:ext uri="{FF2B5EF4-FFF2-40B4-BE49-F238E27FC236}">
                <a16:creationId xmlns:a16="http://schemas.microsoft.com/office/drawing/2014/main" id="{93EA0822-4170-4CBE-BBAA-E4224BC307E6}"/>
              </a:ext>
            </a:extLst>
          </p:cNvPr>
          <p:cNvPicPr>
            <a:picLocks noChangeAspect="1"/>
          </p:cNvPicPr>
          <p:nvPr/>
        </p:nvPicPr>
        <p:blipFill rotWithShape="1">
          <a:blip r:embed="rId6"/>
          <a:srcRect l="45238" t="41001" r="38269" b="29522"/>
          <a:stretch/>
        </p:blipFill>
        <p:spPr>
          <a:xfrm>
            <a:off x="7469767" y="3245426"/>
            <a:ext cx="732695" cy="736535"/>
          </a:xfrm>
          <a:prstGeom prst="ellipse">
            <a:avLst/>
          </a:prstGeom>
          <a:ln w="63500" cap="rnd">
            <a:solidFill>
              <a:srgbClr val="000000"/>
            </a:solidFill>
          </a:ln>
          <a:effectLst/>
        </p:spPr>
      </p:pic>
      <p:pic>
        <p:nvPicPr>
          <p:cNvPr id="356" name="Picture 355">
            <a:extLst>
              <a:ext uri="{FF2B5EF4-FFF2-40B4-BE49-F238E27FC236}">
                <a16:creationId xmlns:a16="http://schemas.microsoft.com/office/drawing/2014/main" id="{3803C140-6655-485B-BD66-1A6A25D6E49A}"/>
              </a:ext>
            </a:extLst>
          </p:cNvPr>
          <p:cNvPicPr>
            <a:picLocks noChangeAspect="1"/>
          </p:cNvPicPr>
          <p:nvPr/>
        </p:nvPicPr>
        <p:blipFill rotWithShape="1">
          <a:blip r:embed="rId7"/>
          <a:srcRect l="45323" t="41946" r="37951" b="28546"/>
          <a:stretch/>
        </p:blipFill>
        <p:spPr>
          <a:xfrm>
            <a:off x="8544070" y="654811"/>
            <a:ext cx="701424" cy="696065"/>
          </a:xfrm>
          <a:prstGeom prst="ellipse">
            <a:avLst/>
          </a:prstGeom>
          <a:ln w="63500" cap="rnd">
            <a:solidFill>
              <a:srgbClr val="000000"/>
            </a:solidFill>
          </a:ln>
          <a:effectLst/>
        </p:spPr>
      </p:pic>
      <p:pic>
        <p:nvPicPr>
          <p:cNvPr id="357" name="Picture 4" descr="Image result for metro trip planner">
            <a:extLst>
              <a:ext uri="{FF2B5EF4-FFF2-40B4-BE49-F238E27FC236}">
                <a16:creationId xmlns:a16="http://schemas.microsoft.com/office/drawing/2014/main" id="{8814AEC0-2E7C-455A-92E4-FAA65843E2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558" y="4817195"/>
            <a:ext cx="2132284" cy="1528519"/>
          </a:xfrm>
          <a:prstGeom prst="rect">
            <a:avLst/>
          </a:prstGeom>
          <a:noFill/>
          <a:ln w="44450" cmpd="thickThin">
            <a:solidFill>
              <a:schemeClr val="tx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5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wipe(down)">
                                      <p:cBhvr>
                                        <p:cTn id="7" dur="500"/>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4"/>
                                        </p:tgtEl>
                                        <p:attrNameLst>
                                          <p:attrName>style.visibility</p:attrName>
                                        </p:attrNameLst>
                                      </p:cBhvr>
                                      <p:to>
                                        <p:strVal val="visible"/>
                                      </p:to>
                                    </p:set>
                                    <p:animEffect transition="in" filter="wipe(down)">
                                      <p:cBhvr>
                                        <p:cTn id="12" dur="500"/>
                                        <p:tgtEl>
                                          <p:spTgt spid="354"/>
                                        </p:tgtEl>
                                      </p:cBhvr>
                                    </p:animEffect>
                                  </p:childTnLst>
                                </p:cTn>
                              </p:par>
                              <p:par>
                                <p:cTn id="13" presetID="22" presetClass="entr" presetSubtype="4"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wipe(down)">
                                      <p:cBhvr>
                                        <p:cTn id="15" dur="500"/>
                                        <p:tgtEl>
                                          <p:spTgt spid="355"/>
                                        </p:tgtEl>
                                      </p:cBhvr>
                                    </p:animEffect>
                                  </p:childTnLst>
                                </p:cTn>
                              </p:par>
                              <p:par>
                                <p:cTn id="16" presetID="22" presetClass="entr" presetSubtype="4" fill="hold" nodeType="withEffect">
                                  <p:stCondLst>
                                    <p:cond delay="0"/>
                                  </p:stCondLst>
                                  <p:childTnLst>
                                    <p:set>
                                      <p:cBhvr>
                                        <p:cTn id="17" dur="1" fill="hold">
                                          <p:stCondLst>
                                            <p:cond delay="0"/>
                                          </p:stCondLst>
                                        </p:cTn>
                                        <p:tgtEl>
                                          <p:spTgt spid="356"/>
                                        </p:tgtEl>
                                        <p:attrNameLst>
                                          <p:attrName>style.visibility</p:attrName>
                                        </p:attrNameLst>
                                      </p:cBhvr>
                                      <p:to>
                                        <p:strVal val="visible"/>
                                      </p:to>
                                    </p:set>
                                    <p:animEffect transition="in" filter="wipe(down)">
                                      <p:cBhvr>
                                        <p:cTn id="18" dur="500"/>
                                        <p:tgtEl>
                                          <p:spTgt spid="356"/>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357"/>
                                        </p:tgtEl>
                                        <p:attrNameLst>
                                          <p:attrName>style.visibility</p:attrName>
                                        </p:attrNameLst>
                                      </p:cBhvr>
                                      <p:to>
                                        <p:strVal val="visible"/>
                                      </p:to>
                                    </p:set>
                                    <p:animEffect transition="in" filter="wipe(down)">
                                      <p:cBhvr>
                                        <p:cTn id="22"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B67C75E2-72F2-4DE2-A7D8-7E8B4751150F}"/>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139" name="Picture 138">
            <a:extLst>
              <a:ext uri="{FF2B5EF4-FFF2-40B4-BE49-F238E27FC236}">
                <a16:creationId xmlns:a16="http://schemas.microsoft.com/office/drawing/2014/main" id="{9B3C58C1-79C0-401D-A92D-51EDD5421927}"/>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40" name="Freeform: Shape 139">
            <a:extLst>
              <a:ext uri="{FF2B5EF4-FFF2-40B4-BE49-F238E27FC236}">
                <a16:creationId xmlns:a16="http://schemas.microsoft.com/office/drawing/2014/main" id="{3B06CADE-7EA4-4330-8116-56901160A952}"/>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92F1B68A-8C98-44E2-ADB8-FE6562056B08}"/>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5EA439F-3D2F-4821-B241-A3806068C518}"/>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E63D4630-9462-425A-B6BB-FED3AD7E9AC9}"/>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A06E865D-B724-4C89-A728-B20EAE31B4CE}"/>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Freeform: Shape 238">
            <a:extLst>
              <a:ext uri="{FF2B5EF4-FFF2-40B4-BE49-F238E27FC236}">
                <a16:creationId xmlns:a16="http://schemas.microsoft.com/office/drawing/2014/main" id="{431A1DA5-E5DF-4B4B-8EC0-C610111635A6}"/>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Freeform: Shape 239">
            <a:extLst>
              <a:ext uri="{FF2B5EF4-FFF2-40B4-BE49-F238E27FC236}">
                <a16:creationId xmlns:a16="http://schemas.microsoft.com/office/drawing/2014/main" id="{DD900AD2-D668-4AB1-B9C0-4EDB5998AAE6}"/>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Freeform: Shape 240">
            <a:extLst>
              <a:ext uri="{FF2B5EF4-FFF2-40B4-BE49-F238E27FC236}">
                <a16:creationId xmlns:a16="http://schemas.microsoft.com/office/drawing/2014/main" id="{62150062-DA7F-48EF-8C0B-156C3E5F6A26}"/>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6269C446-31D1-4C46-8313-60B4FE6A1515}"/>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6AAC542B-6A6E-4533-8F63-292B451D2D64}"/>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77D5817-220F-4E70-890E-819718FE433A}"/>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1D58FEC8-0FC8-4A97-B7F7-7FBFD51C93E4}"/>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F7DB49F7-B946-40B8-9A4B-783D3C8AEA08}"/>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01FC39AA-2D6B-4176-869D-941EFC5996CC}"/>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FC3F0E90-CD48-4F80-BEA1-016ABA088D67}"/>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C3CE09C6-327A-49EA-B738-38910C759172}"/>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A5963B46-7861-40C2-86F0-4A05AC372917}"/>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5CB5928A-0EF9-4576-952A-B2AF28109FCE}"/>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A679E0B5-BB0B-41BD-ADEF-1BFC40EEAC08}"/>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A0C00A95-305F-4168-B2F5-EE7FF8EB50B5}"/>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DAC87B01-EEF5-4273-9094-F1F23E547398}"/>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215197F5-0CEB-4FDC-A858-494BF23A54B2}"/>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A9DFADCA-12CA-4E83-A09E-C0EE75833F41}"/>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51468914-DB53-4D3F-A0CD-1AC399A7A81D}"/>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582A8DB4-62F2-4806-8CA7-5EE43F09792C}"/>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A6B7412D-5C6E-469F-8A05-92B39E18D7F5}"/>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316B2D7A-AAC0-4E84-95B3-EE477C49C48E}"/>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CE115049-90B6-4749-89FC-01FC21420217}"/>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931226E3-837E-49D1-99D2-26151E10ACD8}"/>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0000D111-4825-45F9-809B-716332773F66}"/>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09CE6ADA-78F3-41E4-B768-465D828FD236}"/>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621E2C51-319E-4633-A914-FD5AC77FE978}"/>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AC485731-EDCE-4BA9-9B57-30E7CFBEC4A9}"/>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76A1CA73-4CD8-4D70-AC31-0AF643E5CE60}"/>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030E4B73-72B9-4BF8-976E-DFF5BF16D88B}"/>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CC14138-E25B-484B-BCA4-478A70EF0761}"/>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9DBFC0A-455B-4B0E-8BBE-5B43DF9BA6A9}"/>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3097321D-9D8A-4B58-97A6-BAEFECC7637F}"/>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BBCFD1DA-644B-428F-9D90-F9E9DAFABDCD}"/>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2810603D-22F4-466D-B47C-196A3EB5AFD2}"/>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5A1E8A9D-469D-4F56-B7CB-5151891649D4}"/>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39DA7F31-B07B-48FE-B63A-34969077D9BC}"/>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59F0247-9BE7-43C9-8484-75C9465DEDB7}"/>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23453D4E-4112-4C19-8EA4-465DDFB0DE55}"/>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11DD4B63-DD1F-4F06-8139-E3EE5E2C6813}"/>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E8E3B037-136E-49CF-97F6-1F460A529B90}"/>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80A7E2-F847-4E75-8B36-065A4318FF90}"/>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EE2BD93B-FD2A-4861-AF40-FACBD0995839}"/>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4B6C5355-40CD-468E-B6AE-AFD80EFAC457}"/>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0D861B3B-64E5-4CBB-808D-ED61CAF100EA}"/>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9771E964-91A0-4083-88F0-BCB97063101A}"/>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F45CCAD-767D-4FEF-8F7F-90BD86490BA8}"/>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5ED9E147-7740-4CB2-847F-B53DB6D613E3}"/>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BA1711FA-F960-4B78-B245-2859774A3D82}"/>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2144BFE-7A21-4E77-A206-33B56C7250D7}"/>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F5A22D31-9FD9-48FC-BC35-D448B903E227}"/>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00F47B2-69BB-4A08-985A-B12E67839E8D}"/>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D226EA6C-86E3-4AD5-A6EA-0EE856E9F53E}"/>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C24A15A8-E813-4500-9FBF-5D0AC48D82D4}"/>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8B8BC9FD-B3A3-490F-97FA-9EFEE210B103}"/>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FD8118F3-3D85-4DFC-840E-476F60C043BE}"/>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B07F80E2-3F55-4D44-8642-36545CA225C3}"/>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FF4FF060-D164-4657-947E-81413F8504AF}"/>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BABC2EA-173B-40D1-9AA4-9889E31A3718}"/>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1AA1AAD9-DB8F-4D91-BEF8-AFB4E1D6E2FE}"/>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756C9923-01B6-464D-B53E-8F981992386D}"/>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1B4799C9-AE03-4664-B2B4-0561E034C869}"/>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E75D0EA-7523-49F7-9E92-74EC10EC7C22}"/>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3FE1F93D-3BC8-4446-83A9-15C584922779}"/>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CC5EC1E8-A07C-4030-8DFB-E743B205D24B}"/>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939B7F18-8EAE-4ECD-AF74-0566DFE36EB7}"/>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EBED0E8B-F74F-440F-850F-726BB49E9BCE}"/>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54F6E1D2-B24B-4040-85EA-EA2A2CCB55FE}"/>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7163D333-6E4D-4502-BCFE-2EADB990DA5E}"/>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8D31C561-CA8C-41D7-8CAE-15D988CBC1FF}"/>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5F9DF7F1-C9E3-416A-8A6C-964EFD38F42C}"/>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D3FB4088-8004-4BA8-A8C2-5BE01D2D130C}"/>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AFFEC444-97E0-4F60-8F6D-EFC2FB4D47EE}"/>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B388E13B-C0D1-4900-B782-9FBCBF92BE49}"/>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TextBox 312">
            <a:extLst>
              <a:ext uri="{FF2B5EF4-FFF2-40B4-BE49-F238E27FC236}">
                <a16:creationId xmlns:a16="http://schemas.microsoft.com/office/drawing/2014/main" id="{39544C86-7227-4C2C-8BC8-90DF823EC26E}"/>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314" name="TextBox 313">
            <a:extLst>
              <a:ext uri="{FF2B5EF4-FFF2-40B4-BE49-F238E27FC236}">
                <a16:creationId xmlns:a16="http://schemas.microsoft.com/office/drawing/2014/main" id="{C3187F03-D7AB-47EA-B2BA-BE171BE9F441}"/>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315" name="TextBox 314">
            <a:extLst>
              <a:ext uri="{FF2B5EF4-FFF2-40B4-BE49-F238E27FC236}">
                <a16:creationId xmlns:a16="http://schemas.microsoft.com/office/drawing/2014/main" id="{8602921D-222F-4071-9BBD-6E6F0D7812BC}"/>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316" name="TextBox 315">
            <a:extLst>
              <a:ext uri="{FF2B5EF4-FFF2-40B4-BE49-F238E27FC236}">
                <a16:creationId xmlns:a16="http://schemas.microsoft.com/office/drawing/2014/main" id="{EFE8CA28-3A68-44A8-9312-4FA36A8ADD98}"/>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17" name="TextBox 316">
            <a:extLst>
              <a:ext uri="{FF2B5EF4-FFF2-40B4-BE49-F238E27FC236}">
                <a16:creationId xmlns:a16="http://schemas.microsoft.com/office/drawing/2014/main" id="{6A2E5669-DF00-4E92-B84D-E8E12BEF5DDA}"/>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318" name="TextBox 317">
            <a:extLst>
              <a:ext uri="{FF2B5EF4-FFF2-40B4-BE49-F238E27FC236}">
                <a16:creationId xmlns:a16="http://schemas.microsoft.com/office/drawing/2014/main" id="{2C433B43-906A-4427-813D-2564395830A9}"/>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319" name="TextBox 318">
            <a:extLst>
              <a:ext uri="{FF2B5EF4-FFF2-40B4-BE49-F238E27FC236}">
                <a16:creationId xmlns:a16="http://schemas.microsoft.com/office/drawing/2014/main" id="{7F7F451B-EE85-4A8E-A41A-BAFA8FA87F04}"/>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0" name="TextBox 319">
            <a:extLst>
              <a:ext uri="{FF2B5EF4-FFF2-40B4-BE49-F238E27FC236}">
                <a16:creationId xmlns:a16="http://schemas.microsoft.com/office/drawing/2014/main" id="{3254F20A-45A1-4BAE-86D7-EEFB11BEFFFB}"/>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321" name="Oval 320">
            <a:extLst>
              <a:ext uri="{FF2B5EF4-FFF2-40B4-BE49-F238E27FC236}">
                <a16:creationId xmlns:a16="http://schemas.microsoft.com/office/drawing/2014/main" id="{FE7E3BF2-D9B0-4F2D-889F-461C04679AE9}"/>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E9060E45-F524-4425-9FCA-3B70C2A8CC18}"/>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323" name="Oval 322">
            <a:extLst>
              <a:ext uri="{FF2B5EF4-FFF2-40B4-BE49-F238E27FC236}">
                <a16:creationId xmlns:a16="http://schemas.microsoft.com/office/drawing/2014/main" id="{76C42CDF-7332-48F7-9235-9F763C4B9FA4}"/>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A1A84537-A521-4CB3-B33E-8AA246E37C65}"/>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5" name="TextBox 324">
            <a:extLst>
              <a:ext uri="{FF2B5EF4-FFF2-40B4-BE49-F238E27FC236}">
                <a16:creationId xmlns:a16="http://schemas.microsoft.com/office/drawing/2014/main" id="{20419D09-8AAF-4336-ACFA-6318EF202970}"/>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6" name="TextBox 325">
            <a:extLst>
              <a:ext uri="{FF2B5EF4-FFF2-40B4-BE49-F238E27FC236}">
                <a16:creationId xmlns:a16="http://schemas.microsoft.com/office/drawing/2014/main" id="{4E0A2FD3-23F5-4182-B37D-9897BF2C5F47}"/>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27" name="TextBox 326">
            <a:extLst>
              <a:ext uri="{FF2B5EF4-FFF2-40B4-BE49-F238E27FC236}">
                <a16:creationId xmlns:a16="http://schemas.microsoft.com/office/drawing/2014/main" id="{F8453FF6-4AED-4D67-B328-F476A785F9F8}"/>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28" name="TextBox 327">
            <a:extLst>
              <a:ext uri="{FF2B5EF4-FFF2-40B4-BE49-F238E27FC236}">
                <a16:creationId xmlns:a16="http://schemas.microsoft.com/office/drawing/2014/main" id="{977CFEBD-CCAE-4378-9EC7-F98C62EC3D4B}"/>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29" name="TextBox 328">
            <a:extLst>
              <a:ext uri="{FF2B5EF4-FFF2-40B4-BE49-F238E27FC236}">
                <a16:creationId xmlns:a16="http://schemas.microsoft.com/office/drawing/2014/main" id="{7C97CA55-E8EB-49B0-8C7C-CD8AEF3DAF27}"/>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0" name="TextBox 329">
            <a:extLst>
              <a:ext uri="{FF2B5EF4-FFF2-40B4-BE49-F238E27FC236}">
                <a16:creationId xmlns:a16="http://schemas.microsoft.com/office/drawing/2014/main" id="{0342A215-203D-4601-962E-5C0375489BA8}"/>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1" name="TextBox 330">
            <a:extLst>
              <a:ext uri="{FF2B5EF4-FFF2-40B4-BE49-F238E27FC236}">
                <a16:creationId xmlns:a16="http://schemas.microsoft.com/office/drawing/2014/main" id="{5DAF6788-9555-4852-AF0A-85CC8AF8F62B}"/>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2" name="TextBox 331">
            <a:extLst>
              <a:ext uri="{FF2B5EF4-FFF2-40B4-BE49-F238E27FC236}">
                <a16:creationId xmlns:a16="http://schemas.microsoft.com/office/drawing/2014/main" id="{C9321705-2E71-408E-9634-059118B80C39}"/>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3" name="TextBox 332">
            <a:extLst>
              <a:ext uri="{FF2B5EF4-FFF2-40B4-BE49-F238E27FC236}">
                <a16:creationId xmlns:a16="http://schemas.microsoft.com/office/drawing/2014/main" id="{CCE2471F-1A11-4F32-83A5-86DA3A32BF6D}"/>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334" name="TextBox 333">
            <a:extLst>
              <a:ext uri="{FF2B5EF4-FFF2-40B4-BE49-F238E27FC236}">
                <a16:creationId xmlns:a16="http://schemas.microsoft.com/office/drawing/2014/main" id="{99702286-4CDB-4BEF-89C5-CC782CBD451C}"/>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5" name="TextBox 334">
            <a:extLst>
              <a:ext uri="{FF2B5EF4-FFF2-40B4-BE49-F238E27FC236}">
                <a16:creationId xmlns:a16="http://schemas.microsoft.com/office/drawing/2014/main" id="{4462F313-3680-4AF7-ADFB-8A060CFAAE7D}"/>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336" name="TextBox 335">
            <a:extLst>
              <a:ext uri="{FF2B5EF4-FFF2-40B4-BE49-F238E27FC236}">
                <a16:creationId xmlns:a16="http://schemas.microsoft.com/office/drawing/2014/main" id="{785D5246-6AA0-4522-AC48-8D88AC4F1440}"/>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337" name="TextBox 336">
            <a:extLst>
              <a:ext uri="{FF2B5EF4-FFF2-40B4-BE49-F238E27FC236}">
                <a16:creationId xmlns:a16="http://schemas.microsoft.com/office/drawing/2014/main" id="{4ED3DA55-D895-4A9C-9B73-FF4D312A937D}"/>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8" name="TextBox 337">
            <a:extLst>
              <a:ext uri="{FF2B5EF4-FFF2-40B4-BE49-F238E27FC236}">
                <a16:creationId xmlns:a16="http://schemas.microsoft.com/office/drawing/2014/main" id="{25F3D77E-81A0-465A-917D-060206BBBAF4}"/>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9" name="TextBox 338">
            <a:extLst>
              <a:ext uri="{FF2B5EF4-FFF2-40B4-BE49-F238E27FC236}">
                <a16:creationId xmlns:a16="http://schemas.microsoft.com/office/drawing/2014/main" id="{2A68933A-0D3F-4972-8222-E8FE1DCF05B8}"/>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340" name="Rectangle 339">
            <a:extLst>
              <a:ext uri="{FF2B5EF4-FFF2-40B4-BE49-F238E27FC236}">
                <a16:creationId xmlns:a16="http://schemas.microsoft.com/office/drawing/2014/main" id="{5911889D-601B-4141-9485-5A7977EAC65D}"/>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1" name="Picture 340">
            <a:extLst>
              <a:ext uri="{FF2B5EF4-FFF2-40B4-BE49-F238E27FC236}">
                <a16:creationId xmlns:a16="http://schemas.microsoft.com/office/drawing/2014/main" id="{148CC79A-E156-4A1E-9416-6D2F156B3093}"/>
              </a:ext>
            </a:extLst>
          </p:cNvPr>
          <p:cNvPicPr>
            <a:picLocks noChangeAspect="1"/>
          </p:cNvPicPr>
          <p:nvPr/>
        </p:nvPicPr>
        <p:blipFill>
          <a:blip r:embed="rId3"/>
          <a:stretch>
            <a:fillRect/>
          </a:stretch>
        </p:blipFill>
        <p:spPr>
          <a:xfrm>
            <a:off x="3826389" y="2918727"/>
            <a:ext cx="1824912" cy="290708"/>
          </a:xfrm>
          <a:prstGeom prst="rect">
            <a:avLst/>
          </a:prstGeom>
        </p:spPr>
      </p:pic>
      <p:sp>
        <p:nvSpPr>
          <p:cNvPr id="347" name="Rectangle 346">
            <a:extLst>
              <a:ext uri="{FF2B5EF4-FFF2-40B4-BE49-F238E27FC236}">
                <a16:creationId xmlns:a16="http://schemas.microsoft.com/office/drawing/2014/main" id="{EF93E955-46BE-4CB7-8EAA-3B14C6D23789}"/>
              </a:ext>
            </a:extLst>
          </p:cNvPr>
          <p:cNvSpPr/>
          <p:nvPr/>
        </p:nvSpPr>
        <p:spPr>
          <a:xfrm>
            <a:off x="2113280" y="44699"/>
            <a:ext cx="10005103" cy="6647377"/>
          </a:xfrm>
          <a:prstGeom prst="rect">
            <a:avLst/>
          </a:prstGeom>
          <a:solidFill>
            <a:srgbClr val="FFFFFF">
              <a:alpha val="7411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238A7BF3-B414-46F4-B008-78069F0ABBC2}"/>
              </a:ext>
            </a:extLst>
          </p:cNvPr>
          <p:cNvSpPr txBox="1"/>
          <p:nvPr/>
        </p:nvSpPr>
        <p:spPr>
          <a:xfrm>
            <a:off x="147788" y="171557"/>
            <a:ext cx="4639219" cy="1600438"/>
          </a:xfrm>
          <a:prstGeom prst="rect">
            <a:avLst/>
          </a:prstGeom>
          <a:noFill/>
        </p:spPr>
        <p:txBody>
          <a:bodyPr wrap="square" rtlCol="0">
            <a:spAutoFit/>
          </a:bodyPr>
          <a:lstStyle/>
          <a:p>
            <a:pPr>
              <a:spcBef>
                <a:spcPts val="600"/>
              </a:spcBef>
            </a:pPr>
            <a:r>
              <a:rPr lang="en-US" sz="1400" dirty="0">
                <a:solidFill>
                  <a:srgbClr val="000000"/>
                </a:solidFill>
              </a:rPr>
              <a:t>The FHIM is a </a:t>
            </a:r>
            <a:r>
              <a:rPr lang="en-US" sz="1400" b="1" dirty="0">
                <a:solidFill>
                  <a:srgbClr val="000000"/>
                </a:solidFill>
              </a:rPr>
              <a:t>tool</a:t>
            </a:r>
            <a:r>
              <a:rPr lang="en-US" sz="1400" dirty="0">
                <a:solidFill>
                  <a:srgbClr val="000000"/>
                </a:solidFill>
              </a:rPr>
              <a:t> for software implementers. It helps implementers with the design of the standard vocabularies and the FHIR resources.  Since the FHIM is aligned to the HL7 FHIR data elements, items such as the interior layout of the cars, including design of chairs, windows and doors, are all guided by the FHIM classes in the various healthcare domains. </a:t>
            </a:r>
          </a:p>
        </p:txBody>
      </p:sp>
      <p:sp>
        <p:nvSpPr>
          <p:cNvPr id="134" name="TextBox 133">
            <a:extLst>
              <a:ext uri="{FF2B5EF4-FFF2-40B4-BE49-F238E27FC236}">
                <a16:creationId xmlns:a16="http://schemas.microsoft.com/office/drawing/2014/main" id="{EA636240-BA55-4031-A477-7DCE6FE11723}"/>
              </a:ext>
            </a:extLst>
          </p:cNvPr>
          <p:cNvSpPr txBox="1"/>
          <p:nvPr/>
        </p:nvSpPr>
        <p:spPr>
          <a:xfrm>
            <a:off x="5170674" y="4295408"/>
            <a:ext cx="6868693" cy="2400657"/>
          </a:xfrm>
          <a:prstGeom prst="rect">
            <a:avLst/>
          </a:prstGeom>
          <a:solidFill>
            <a:schemeClr val="bg1"/>
          </a:solidFill>
        </p:spPr>
        <p:txBody>
          <a:bodyPr wrap="square" rtlCol="0">
            <a:spAutoFit/>
          </a:bodyPr>
          <a:lstStyle/>
          <a:p>
            <a:pPr>
              <a:spcBef>
                <a:spcPts val="600"/>
              </a:spcBef>
            </a:pPr>
            <a:r>
              <a:rPr lang="en-US" sz="1400" b="1" dirty="0">
                <a:solidFill>
                  <a:srgbClr val="000000"/>
                </a:solidFill>
              </a:rPr>
              <a:t>Narration:</a:t>
            </a:r>
          </a:p>
          <a:p>
            <a:pPr>
              <a:spcBef>
                <a:spcPts val="600"/>
              </a:spcBef>
            </a:pPr>
            <a:r>
              <a:rPr lang="en-US" sz="1400" dirty="0">
                <a:solidFill>
                  <a:srgbClr val="000000"/>
                </a:solidFill>
              </a:rPr>
              <a:t>Much like a subway car cannot easily switch lines, health data doesn’t move easily from a health exchange network to another because of the different used standards and protocols. </a:t>
            </a:r>
          </a:p>
          <a:p>
            <a:pPr>
              <a:spcBef>
                <a:spcPts val="600"/>
              </a:spcBef>
            </a:pPr>
            <a:r>
              <a:rPr lang="en-US" sz="1400" dirty="0">
                <a:solidFill>
                  <a:srgbClr val="000000"/>
                </a:solidFill>
              </a:rPr>
              <a:t>FHIM knows how to translate from multiple standards </a:t>
            </a:r>
            <a:r>
              <a:rPr lang="en-US" sz="1400" strike="sngStrike" dirty="0">
                <a:solidFill>
                  <a:srgbClr val="FF0000"/>
                </a:solidFill>
              </a:rPr>
              <a:t>and The FHIM knows </a:t>
            </a:r>
            <a:r>
              <a:rPr lang="en-US" sz="1400" dirty="0">
                <a:solidFill>
                  <a:srgbClr val="000000"/>
                </a:solidFill>
              </a:rPr>
              <a:t>how to transform among multiple standards and protocols such as FHIR, CIMI models, and various CDA structures.  Its supportive tooling, MDHT, </a:t>
            </a:r>
            <a:r>
              <a:rPr lang="en-US" sz="1400" b="1" dirty="0">
                <a:solidFill>
                  <a:srgbClr val="000000"/>
                </a:solidFill>
              </a:rPr>
              <a:t>eliminates manual creation of Implementation Guides for the HL7 document standards (</a:t>
            </a:r>
            <a:r>
              <a:rPr lang="en-US" sz="1400" b="1" dirty="0" err="1">
                <a:solidFill>
                  <a:srgbClr val="000000"/>
                </a:solidFill>
              </a:rPr>
              <a:t>CDAx</a:t>
            </a:r>
            <a:r>
              <a:rPr lang="en-US" sz="1400" b="1" dirty="0">
                <a:solidFill>
                  <a:srgbClr val="000000"/>
                </a:solidFill>
              </a:rPr>
              <a:t>). Manual procedures introduce errors, which are difficult </a:t>
            </a:r>
            <a:r>
              <a:rPr lang="en-US" sz="1400" dirty="0">
                <a:solidFill>
                  <a:srgbClr val="000000"/>
                </a:solidFill>
              </a:rPr>
              <a:t>and time consuming to find.  This gives us reliable, smooth and uniform rails on which to travel.</a:t>
            </a:r>
          </a:p>
        </p:txBody>
      </p:sp>
      <p:grpSp>
        <p:nvGrpSpPr>
          <p:cNvPr id="2" name="Group 1">
            <a:extLst>
              <a:ext uri="{FF2B5EF4-FFF2-40B4-BE49-F238E27FC236}">
                <a16:creationId xmlns:a16="http://schemas.microsoft.com/office/drawing/2014/main" id="{B0B1B260-8D10-4412-9915-4B2C4442E852}"/>
              </a:ext>
            </a:extLst>
          </p:cNvPr>
          <p:cNvGrpSpPr/>
          <p:nvPr/>
        </p:nvGrpSpPr>
        <p:grpSpPr>
          <a:xfrm>
            <a:off x="181631" y="2268807"/>
            <a:ext cx="8049400" cy="4515596"/>
            <a:chOff x="153062" y="2260196"/>
            <a:chExt cx="8049400" cy="4515596"/>
          </a:xfrm>
        </p:grpSpPr>
        <p:grpSp>
          <p:nvGrpSpPr>
            <p:cNvPr id="16" name="Group 15">
              <a:extLst>
                <a:ext uri="{FF2B5EF4-FFF2-40B4-BE49-F238E27FC236}">
                  <a16:creationId xmlns:a16="http://schemas.microsoft.com/office/drawing/2014/main" id="{F949B3A6-5104-4BD8-8309-197595EBD457}"/>
                </a:ext>
              </a:extLst>
            </p:cNvPr>
            <p:cNvGrpSpPr/>
            <p:nvPr/>
          </p:nvGrpSpPr>
          <p:grpSpPr>
            <a:xfrm>
              <a:off x="153062" y="2260196"/>
              <a:ext cx="4544532" cy="4515596"/>
              <a:chOff x="2689963" y="180257"/>
              <a:chExt cx="4544532" cy="4515596"/>
            </a:xfrm>
          </p:grpSpPr>
          <p:sp>
            <p:nvSpPr>
              <p:cNvPr id="235" name="Oval 234">
                <a:extLst>
                  <a:ext uri="{FF2B5EF4-FFF2-40B4-BE49-F238E27FC236}">
                    <a16:creationId xmlns:a16="http://schemas.microsoft.com/office/drawing/2014/main" id="{1634E1FE-FF7F-4883-BF3C-8282BF3FFA28}"/>
                  </a:ext>
                </a:extLst>
              </p:cNvPr>
              <p:cNvSpPr/>
              <p:nvPr/>
            </p:nvSpPr>
            <p:spPr>
              <a:xfrm>
                <a:off x="2689963" y="222489"/>
                <a:ext cx="4502224" cy="4473364"/>
              </a:xfrm>
              <a:prstGeom prst="ellipse">
                <a:avLst/>
              </a:prstGeom>
              <a:solidFill>
                <a:schemeClr val="bg1"/>
              </a:solidFill>
              <a:ln w="571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8" name="Picture 237">
                <a:extLst>
                  <a:ext uri="{FF2B5EF4-FFF2-40B4-BE49-F238E27FC236}">
                    <a16:creationId xmlns:a16="http://schemas.microsoft.com/office/drawing/2014/main" id="{4DC59514-9C61-4473-870F-F04F2F7F6E57}"/>
                  </a:ext>
                </a:extLst>
              </p:cNvPr>
              <p:cNvPicPr>
                <a:picLocks noChangeAspect="1"/>
              </p:cNvPicPr>
              <p:nvPr/>
            </p:nvPicPr>
            <p:blipFill rotWithShape="1">
              <a:blip r:embed="rId3"/>
              <a:srcRect l="-11174" t="-33052" r="63288" b="-172152"/>
              <a:stretch/>
            </p:blipFill>
            <p:spPr>
              <a:xfrm>
                <a:off x="2724190" y="222489"/>
                <a:ext cx="4397447" cy="4464576"/>
              </a:xfrm>
              <a:prstGeom prst="ellipse">
                <a:avLst/>
              </a:prstGeom>
              <a:noFill/>
              <a:ln w="63500" cap="rnd">
                <a:noFill/>
              </a:ln>
              <a:effectLst/>
            </p:spPr>
          </p:pic>
          <p:sp>
            <p:nvSpPr>
              <p:cNvPr id="6" name="Freeform: Shape 5">
                <a:extLst>
                  <a:ext uri="{FF2B5EF4-FFF2-40B4-BE49-F238E27FC236}">
                    <a16:creationId xmlns:a16="http://schemas.microsoft.com/office/drawing/2014/main" id="{F732CD74-3B22-4D85-8A55-38D0A3A36BA9}"/>
                  </a:ext>
                </a:extLst>
              </p:cNvPr>
              <p:cNvSpPr/>
              <p:nvPr/>
            </p:nvSpPr>
            <p:spPr>
              <a:xfrm>
                <a:off x="2697480" y="2087880"/>
                <a:ext cx="4488180" cy="91440"/>
              </a:xfrm>
              <a:custGeom>
                <a:avLst/>
                <a:gdLst>
                  <a:gd name="connsiteX0" fmla="*/ 15240 w 4488180"/>
                  <a:gd name="connsiteY0" fmla="*/ 0 h 91440"/>
                  <a:gd name="connsiteX1" fmla="*/ 4442460 w 4488180"/>
                  <a:gd name="connsiteY1" fmla="*/ 0 h 91440"/>
                  <a:gd name="connsiteX2" fmla="*/ 4488180 w 4488180"/>
                  <a:gd name="connsiteY2" fmla="*/ 91440 h 91440"/>
                  <a:gd name="connsiteX3" fmla="*/ 0 w 4488180"/>
                  <a:gd name="connsiteY3" fmla="*/ 91440 h 91440"/>
                </a:gdLst>
                <a:ahLst/>
                <a:cxnLst>
                  <a:cxn ang="0">
                    <a:pos x="connsiteX0" y="connsiteY0"/>
                  </a:cxn>
                  <a:cxn ang="0">
                    <a:pos x="connsiteX1" y="connsiteY1"/>
                  </a:cxn>
                  <a:cxn ang="0">
                    <a:pos x="connsiteX2" y="connsiteY2"/>
                  </a:cxn>
                  <a:cxn ang="0">
                    <a:pos x="connsiteX3" y="connsiteY3"/>
                  </a:cxn>
                </a:cxnLst>
                <a:rect l="l" t="t" r="r" b="b"/>
                <a:pathLst>
                  <a:path w="4488180" h="91440">
                    <a:moveTo>
                      <a:pt x="15240" y="0"/>
                    </a:moveTo>
                    <a:lnTo>
                      <a:pt x="4442460" y="0"/>
                    </a:lnTo>
                    <a:lnTo>
                      <a:pt x="4488180" y="91440"/>
                    </a:lnTo>
                    <a:lnTo>
                      <a:pt x="0" y="91440"/>
                    </a:lnTo>
                  </a:path>
                </a:pathLst>
              </a:cu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Freeform: Shape 342">
                <a:extLst>
                  <a:ext uri="{FF2B5EF4-FFF2-40B4-BE49-F238E27FC236}">
                    <a16:creationId xmlns:a16="http://schemas.microsoft.com/office/drawing/2014/main" id="{F744959C-7952-43EC-95CF-A0267ABA5B7F}"/>
                  </a:ext>
                </a:extLst>
              </p:cNvPr>
              <p:cNvSpPr/>
              <p:nvPr/>
            </p:nvSpPr>
            <p:spPr>
              <a:xfrm>
                <a:off x="3496408" y="4172505"/>
                <a:ext cx="2881035" cy="93980"/>
              </a:xfrm>
              <a:custGeom>
                <a:avLst/>
                <a:gdLst>
                  <a:gd name="connsiteX0" fmla="*/ 15240 w 4488180"/>
                  <a:gd name="connsiteY0" fmla="*/ 0 h 91440"/>
                  <a:gd name="connsiteX1" fmla="*/ 4442460 w 4488180"/>
                  <a:gd name="connsiteY1" fmla="*/ 0 h 91440"/>
                  <a:gd name="connsiteX2" fmla="*/ 4488180 w 4488180"/>
                  <a:gd name="connsiteY2" fmla="*/ 91440 h 91440"/>
                  <a:gd name="connsiteX3" fmla="*/ 0 w 4488180"/>
                  <a:gd name="connsiteY3" fmla="*/ 91440 h 91440"/>
                  <a:gd name="connsiteX0" fmla="*/ 0 w 4575207"/>
                  <a:gd name="connsiteY0" fmla="*/ 0 h 91440"/>
                  <a:gd name="connsiteX1" fmla="*/ 4529487 w 4575207"/>
                  <a:gd name="connsiteY1" fmla="*/ 0 h 91440"/>
                  <a:gd name="connsiteX2" fmla="*/ 4575207 w 4575207"/>
                  <a:gd name="connsiteY2" fmla="*/ 91440 h 91440"/>
                  <a:gd name="connsiteX3" fmla="*/ 87027 w 4575207"/>
                  <a:gd name="connsiteY3" fmla="*/ 91440 h 91440"/>
                  <a:gd name="connsiteX0" fmla="*/ 0 w 4575207"/>
                  <a:gd name="connsiteY0" fmla="*/ 0 h 91440"/>
                  <a:gd name="connsiteX1" fmla="*/ 4529487 w 4575207"/>
                  <a:gd name="connsiteY1" fmla="*/ 0 h 91440"/>
                  <a:gd name="connsiteX2" fmla="*/ 4575207 w 4575207"/>
                  <a:gd name="connsiteY2" fmla="*/ 91440 h 91440"/>
                  <a:gd name="connsiteX3" fmla="*/ 164750 w 4575207"/>
                  <a:gd name="connsiteY3" fmla="*/ 91440 h 91440"/>
                  <a:gd name="connsiteX0" fmla="*/ 0 w 4529486"/>
                  <a:gd name="connsiteY0" fmla="*/ 0 h 91440"/>
                  <a:gd name="connsiteX1" fmla="*/ 4529487 w 4529486"/>
                  <a:gd name="connsiteY1" fmla="*/ 0 h 91440"/>
                  <a:gd name="connsiteX2" fmla="*/ 4517937 w 4529486"/>
                  <a:gd name="connsiteY2" fmla="*/ 91440 h 91440"/>
                  <a:gd name="connsiteX3" fmla="*/ 164750 w 4529486"/>
                  <a:gd name="connsiteY3" fmla="*/ 91440 h 91440"/>
                  <a:gd name="connsiteX0" fmla="*/ 0 w 4639936"/>
                  <a:gd name="connsiteY0" fmla="*/ 2540 h 93980"/>
                  <a:gd name="connsiteX1" fmla="*/ 4639936 w 4639936"/>
                  <a:gd name="connsiteY1" fmla="*/ 0 h 93980"/>
                  <a:gd name="connsiteX2" fmla="*/ 4517937 w 4639936"/>
                  <a:gd name="connsiteY2" fmla="*/ 93980 h 93980"/>
                  <a:gd name="connsiteX3" fmla="*/ 164750 w 4639936"/>
                  <a:gd name="connsiteY3" fmla="*/ 93980 h 93980"/>
                </a:gdLst>
                <a:ahLst/>
                <a:cxnLst>
                  <a:cxn ang="0">
                    <a:pos x="connsiteX0" y="connsiteY0"/>
                  </a:cxn>
                  <a:cxn ang="0">
                    <a:pos x="connsiteX1" y="connsiteY1"/>
                  </a:cxn>
                  <a:cxn ang="0">
                    <a:pos x="connsiteX2" y="connsiteY2"/>
                  </a:cxn>
                  <a:cxn ang="0">
                    <a:pos x="connsiteX3" y="connsiteY3"/>
                  </a:cxn>
                </a:cxnLst>
                <a:rect l="l" t="t" r="r" b="b"/>
                <a:pathLst>
                  <a:path w="4639936" h="93980">
                    <a:moveTo>
                      <a:pt x="0" y="2540"/>
                    </a:moveTo>
                    <a:lnTo>
                      <a:pt x="4639936" y="0"/>
                    </a:lnTo>
                    <a:lnTo>
                      <a:pt x="4517937" y="93980"/>
                    </a:lnTo>
                    <a:lnTo>
                      <a:pt x="164750" y="93980"/>
                    </a:lnTo>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E75C3E3-4DC5-48F0-BB3D-A5F742854BAB}"/>
                  </a:ext>
                </a:extLst>
              </p:cNvPr>
              <p:cNvSpPr/>
              <p:nvPr/>
            </p:nvSpPr>
            <p:spPr>
              <a:xfrm>
                <a:off x="5245974" y="914802"/>
                <a:ext cx="499876" cy="775690"/>
              </a:xfrm>
              <a:prstGeom prst="roundRect">
                <a:avLst>
                  <a:gd name="adj" fmla="val 6758"/>
                </a:avLst>
              </a:prstGeom>
              <a:solidFill>
                <a:schemeClr val="bg1"/>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4" name="Graphic 343" descr="Group">
                <a:extLst>
                  <a:ext uri="{FF2B5EF4-FFF2-40B4-BE49-F238E27FC236}">
                    <a16:creationId xmlns:a16="http://schemas.microsoft.com/office/drawing/2014/main" id="{8D964219-90CE-4707-87FE-0AD69EE1AB9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9383" t="15633" r="50167" b="15621"/>
              <a:stretch/>
            </p:blipFill>
            <p:spPr>
              <a:xfrm>
                <a:off x="5127570" y="1130737"/>
                <a:ext cx="362476" cy="1218535"/>
              </a:xfrm>
              <a:prstGeom prst="rect">
                <a:avLst/>
              </a:prstGeom>
            </p:spPr>
          </p:pic>
          <p:pic>
            <p:nvPicPr>
              <p:cNvPr id="236" name="Graphic 235" descr="Group">
                <a:extLst>
                  <a:ext uri="{FF2B5EF4-FFF2-40B4-BE49-F238E27FC236}">
                    <a16:creationId xmlns:a16="http://schemas.microsoft.com/office/drawing/2014/main" id="{D312B828-4555-40BC-B50E-7F9EC7073211}"/>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905" t="16941" r="70948" b="18519"/>
              <a:stretch/>
            </p:blipFill>
            <p:spPr>
              <a:xfrm>
                <a:off x="4619711" y="1941322"/>
                <a:ext cx="374823" cy="1143996"/>
              </a:xfrm>
              <a:prstGeom prst="rect">
                <a:avLst/>
              </a:prstGeom>
            </p:spPr>
          </p:pic>
          <p:pic>
            <p:nvPicPr>
              <p:cNvPr id="237" name="Graphic 236" descr="Group">
                <a:extLst>
                  <a:ext uri="{FF2B5EF4-FFF2-40B4-BE49-F238E27FC236}">
                    <a16:creationId xmlns:a16="http://schemas.microsoft.com/office/drawing/2014/main" id="{0DEAC8B7-E9E6-40BF-B368-188AD7EC2A82}"/>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9383" t="15633" r="50167" b="15621"/>
              <a:stretch/>
            </p:blipFill>
            <p:spPr>
              <a:xfrm>
                <a:off x="5017670" y="1550248"/>
                <a:ext cx="362476" cy="1218535"/>
              </a:xfrm>
              <a:prstGeom prst="rect">
                <a:avLst/>
              </a:prstGeom>
            </p:spPr>
          </p:pic>
          <p:pic>
            <p:nvPicPr>
              <p:cNvPr id="345" name="Graphic 344" descr="Group">
                <a:extLst>
                  <a:ext uri="{FF2B5EF4-FFF2-40B4-BE49-F238E27FC236}">
                    <a16:creationId xmlns:a16="http://schemas.microsoft.com/office/drawing/2014/main" id="{A0275985-092F-4255-90F3-308578345ACC}"/>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905" t="16941" r="70948" b="18519"/>
              <a:stretch/>
            </p:blipFill>
            <p:spPr>
              <a:xfrm>
                <a:off x="5504710" y="1270821"/>
                <a:ext cx="374823" cy="1143996"/>
              </a:xfrm>
              <a:prstGeom prst="rect">
                <a:avLst/>
              </a:prstGeom>
            </p:spPr>
          </p:pic>
          <p:cxnSp>
            <p:nvCxnSpPr>
              <p:cNvPr id="10" name="Straight Arrow Connector 9">
                <a:extLst>
                  <a:ext uri="{FF2B5EF4-FFF2-40B4-BE49-F238E27FC236}">
                    <a16:creationId xmlns:a16="http://schemas.microsoft.com/office/drawing/2014/main" id="{3482909C-2C0C-4373-B039-9C2AB8D28175}"/>
                  </a:ext>
                </a:extLst>
              </p:cNvPr>
              <p:cNvCxnSpPr>
                <a:cxnSpLocks/>
              </p:cNvCxnSpPr>
              <p:nvPr/>
            </p:nvCxnSpPr>
            <p:spPr>
              <a:xfrm flipV="1">
                <a:off x="4999056" y="1379524"/>
                <a:ext cx="555836" cy="1320430"/>
              </a:xfrm>
              <a:prstGeom prst="straightConnector1">
                <a:avLst/>
              </a:prstGeom>
              <a:ln>
                <a:solidFill>
                  <a:schemeClr val="accent6">
                    <a:lumMod val="50000"/>
                  </a:schemeClr>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pic>
            <p:nvPicPr>
              <p:cNvPr id="346" name="Graphic 345" descr="Group">
                <a:extLst>
                  <a:ext uri="{FF2B5EF4-FFF2-40B4-BE49-F238E27FC236}">
                    <a16:creationId xmlns:a16="http://schemas.microsoft.com/office/drawing/2014/main" id="{1E1C0DA7-3997-4508-95E5-28C0ECC737BC}"/>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7905" t="16941" r="70948" b="18519"/>
              <a:stretch/>
            </p:blipFill>
            <p:spPr>
              <a:xfrm>
                <a:off x="5189142" y="1912989"/>
                <a:ext cx="374823" cy="1143996"/>
              </a:xfrm>
              <a:prstGeom prst="rect">
                <a:avLst/>
              </a:prstGeom>
            </p:spPr>
          </p:pic>
          <p:pic>
            <p:nvPicPr>
              <p:cNvPr id="342" name="Picture 341">
                <a:extLst>
                  <a:ext uri="{FF2B5EF4-FFF2-40B4-BE49-F238E27FC236}">
                    <a16:creationId xmlns:a16="http://schemas.microsoft.com/office/drawing/2014/main" id="{EFBCDD9D-EF36-4887-851B-B2B6F5F76D48}"/>
                  </a:ext>
                </a:extLst>
              </p:cNvPr>
              <p:cNvPicPr>
                <a:picLocks noChangeAspect="1"/>
              </p:cNvPicPr>
              <p:nvPr/>
            </p:nvPicPr>
            <p:blipFill rotWithShape="1">
              <a:blip r:embed="rId3"/>
              <a:srcRect l="69494" t="-179590" r="-18783" b="-27008"/>
              <a:stretch/>
            </p:blipFill>
            <p:spPr>
              <a:xfrm>
                <a:off x="2708386" y="180257"/>
                <a:ext cx="4526109" cy="4485098"/>
              </a:xfrm>
              <a:prstGeom prst="ellipse">
                <a:avLst/>
              </a:prstGeom>
              <a:noFill/>
              <a:ln w="63500" cap="rnd">
                <a:noFill/>
              </a:ln>
              <a:effectLst/>
            </p:spPr>
          </p:pic>
        </p:grpSp>
        <p:pic>
          <p:nvPicPr>
            <p:cNvPr id="17" name="Picture 16">
              <a:extLst>
                <a:ext uri="{FF2B5EF4-FFF2-40B4-BE49-F238E27FC236}">
                  <a16:creationId xmlns:a16="http://schemas.microsoft.com/office/drawing/2014/main" id="{C9741D29-75B7-4903-A8A4-EDEDC93E0C65}"/>
                </a:ext>
              </a:extLst>
            </p:cNvPr>
            <p:cNvPicPr>
              <a:picLocks noChangeAspect="1"/>
            </p:cNvPicPr>
            <p:nvPr/>
          </p:nvPicPr>
          <p:blipFill rotWithShape="1">
            <a:blip r:embed="rId10"/>
            <a:srcRect l="45238" t="41001" r="38269" b="29522"/>
            <a:stretch/>
          </p:blipFill>
          <p:spPr>
            <a:xfrm>
              <a:off x="7469767" y="3245426"/>
              <a:ext cx="732695" cy="736535"/>
            </a:xfrm>
            <a:prstGeom prst="ellipse">
              <a:avLst/>
            </a:prstGeom>
            <a:ln w="63500" cap="rnd">
              <a:solidFill>
                <a:srgbClr val="000000"/>
              </a:solidFill>
            </a:ln>
            <a:effectLst/>
          </p:spPr>
        </p:pic>
        <p:cxnSp>
          <p:nvCxnSpPr>
            <p:cNvPr id="22" name="Straight Connector 21">
              <a:extLst>
                <a:ext uri="{FF2B5EF4-FFF2-40B4-BE49-F238E27FC236}">
                  <a16:creationId xmlns:a16="http://schemas.microsoft.com/office/drawing/2014/main" id="{F299CA8B-6D9C-48FD-9ECE-0200387002BC}"/>
                </a:ext>
              </a:extLst>
            </p:cNvPr>
            <p:cNvCxnSpPr>
              <a:cxnSpLocks/>
            </p:cNvCxnSpPr>
            <p:nvPr/>
          </p:nvCxnSpPr>
          <p:spPr>
            <a:xfrm>
              <a:off x="2489200" y="2286000"/>
              <a:ext cx="5466377" cy="9296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a:extLst>
                <a:ext uri="{FF2B5EF4-FFF2-40B4-BE49-F238E27FC236}">
                  <a16:creationId xmlns:a16="http://schemas.microsoft.com/office/drawing/2014/main" id="{034D1B14-7C68-4976-9C94-9AD3328CD74C}"/>
                </a:ext>
              </a:extLst>
            </p:cNvPr>
            <p:cNvCxnSpPr>
              <a:cxnSpLocks/>
            </p:cNvCxnSpPr>
            <p:nvPr/>
          </p:nvCxnSpPr>
          <p:spPr>
            <a:xfrm flipV="1">
              <a:off x="3423920" y="3968685"/>
              <a:ext cx="4617144" cy="257435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799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wipe(down)">
                                      <p:cBhvr>
                                        <p:cTn id="7" dur="500"/>
                                        <p:tgtEl>
                                          <p:spTgt spid="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B67C75E2-72F2-4DE2-A7D8-7E8B4751150F}"/>
              </a:ext>
            </a:extLst>
          </p:cNvPr>
          <p:cNvPicPr>
            <a:picLocks noChangeAspect="1"/>
          </p:cNvPicPr>
          <p:nvPr/>
        </p:nvPicPr>
        <p:blipFill>
          <a:blip r:embed="rId2"/>
          <a:stretch>
            <a:fillRect/>
          </a:stretch>
        </p:blipFill>
        <p:spPr>
          <a:xfrm>
            <a:off x="8504680" y="217521"/>
            <a:ext cx="784755" cy="784755"/>
          </a:xfrm>
          <a:prstGeom prst="rect">
            <a:avLst/>
          </a:prstGeom>
        </p:spPr>
      </p:pic>
      <p:pic>
        <p:nvPicPr>
          <p:cNvPr id="139" name="Picture 138">
            <a:extLst>
              <a:ext uri="{FF2B5EF4-FFF2-40B4-BE49-F238E27FC236}">
                <a16:creationId xmlns:a16="http://schemas.microsoft.com/office/drawing/2014/main" id="{9B3C58C1-79C0-401D-A92D-51EDD5421927}"/>
              </a:ext>
            </a:extLst>
          </p:cNvPr>
          <p:cNvPicPr>
            <a:picLocks noChangeAspect="1"/>
          </p:cNvPicPr>
          <p:nvPr/>
        </p:nvPicPr>
        <p:blipFill>
          <a:blip r:embed="rId2"/>
          <a:stretch>
            <a:fillRect/>
          </a:stretch>
        </p:blipFill>
        <p:spPr>
          <a:xfrm>
            <a:off x="2562995" y="2375555"/>
            <a:ext cx="784755" cy="784755"/>
          </a:xfrm>
          <a:prstGeom prst="rect">
            <a:avLst/>
          </a:prstGeom>
        </p:spPr>
      </p:pic>
      <p:sp>
        <p:nvSpPr>
          <p:cNvPr id="140" name="Freeform: Shape 139">
            <a:extLst>
              <a:ext uri="{FF2B5EF4-FFF2-40B4-BE49-F238E27FC236}">
                <a16:creationId xmlns:a16="http://schemas.microsoft.com/office/drawing/2014/main" id="{3B06CADE-7EA4-4330-8116-56901160A952}"/>
              </a:ext>
            </a:extLst>
          </p:cNvPr>
          <p:cNvSpPr/>
          <p:nvPr/>
        </p:nvSpPr>
        <p:spPr>
          <a:xfrm>
            <a:off x="4335154" y="1231003"/>
            <a:ext cx="5096256" cy="4340352"/>
          </a:xfrm>
          <a:custGeom>
            <a:avLst/>
            <a:gdLst>
              <a:gd name="connsiteX0" fmla="*/ 30480 w 5096256"/>
              <a:gd name="connsiteY0" fmla="*/ 158496 h 4340352"/>
              <a:gd name="connsiteX1" fmla="*/ 262128 w 5096256"/>
              <a:gd name="connsiteY1" fmla="*/ 384048 h 4340352"/>
              <a:gd name="connsiteX2" fmla="*/ 249936 w 5096256"/>
              <a:gd name="connsiteY2" fmla="*/ 737616 h 4340352"/>
              <a:gd name="connsiteX3" fmla="*/ 609600 w 5096256"/>
              <a:gd name="connsiteY3" fmla="*/ 1072896 h 4340352"/>
              <a:gd name="connsiteX4" fmla="*/ 1139952 w 5096256"/>
              <a:gd name="connsiteY4" fmla="*/ 1078992 h 4340352"/>
              <a:gd name="connsiteX5" fmla="*/ 1578864 w 5096256"/>
              <a:gd name="connsiteY5" fmla="*/ 1548384 h 4340352"/>
              <a:gd name="connsiteX6" fmla="*/ 1950720 w 5096256"/>
              <a:gd name="connsiteY6" fmla="*/ 1548384 h 4340352"/>
              <a:gd name="connsiteX7" fmla="*/ 1956816 w 5096256"/>
              <a:gd name="connsiteY7" fmla="*/ 1786128 h 4340352"/>
              <a:gd name="connsiteX8" fmla="*/ 2164080 w 5096256"/>
              <a:gd name="connsiteY8" fmla="*/ 2005584 h 4340352"/>
              <a:gd name="connsiteX9" fmla="*/ 2151888 w 5096256"/>
              <a:gd name="connsiteY9" fmla="*/ 2346960 h 4340352"/>
              <a:gd name="connsiteX10" fmla="*/ 3108960 w 5096256"/>
              <a:gd name="connsiteY10" fmla="*/ 3291840 h 4340352"/>
              <a:gd name="connsiteX11" fmla="*/ 3121152 w 5096256"/>
              <a:gd name="connsiteY11" fmla="*/ 4334256 h 4340352"/>
              <a:gd name="connsiteX12" fmla="*/ 3511296 w 5096256"/>
              <a:gd name="connsiteY12" fmla="*/ 4340352 h 4340352"/>
              <a:gd name="connsiteX13" fmla="*/ 3499104 w 5096256"/>
              <a:gd name="connsiteY13" fmla="*/ 3602736 h 4340352"/>
              <a:gd name="connsiteX14" fmla="*/ 3773424 w 5096256"/>
              <a:gd name="connsiteY14" fmla="*/ 3297936 h 4340352"/>
              <a:gd name="connsiteX15" fmla="*/ 3870960 w 5096256"/>
              <a:gd name="connsiteY15" fmla="*/ 3304032 h 4340352"/>
              <a:gd name="connsiteX16" fmla="*/ 4773168 w 5096256"/>
              <a:gd name="connsiteY16" fmla="*/ 2420112 h 4340352"/>
              <a:gd name="connsiteX17" fmla="*/ 4785360 w 5096256"/>
              <a:gd name="connsiteY17" fmla="*/ 1621536 h 4340352"/>
              <a:gd name="connsiteX18" fmla="*/ 5096256 w 5096256"/>
              <a:gd name="connsiteY18" fmla="*/ 1280160 h 4340352"/>
              <a:gd name="connsiteX19" fmla="*/ 5090160 w 5096256"/>
              <a:gd name="connsiteY19" fmla="*/ 865632 h 4340352"/>
              <a:gd name="connsiteX20" fmla="*/ 4876800 w 5096256"/>
              <a:gd name="connsiteY20" fmla="*/ 640080 h 4340352"/>
              <a:gd name="connsiteX21" fmla="*/ 4669536 w 5096256"/>
              <a:gd name="connsiteY21" fmla="*/ 615696 h 4340352"/>
              <a:gd name="connsiteX22" fmla="*/ 4425696 w 5096256"/>
              <a:gd name="connsiteY22" fmla="*/ 341376 h 4340352"/>
              <a:gd name="connsiteX23" fmla="*/ 4328160 w 5096256"/>
              <a:gd name="connsiteY23" fmla="*/ 396240 h 4340352"/>
              <a:gd name="connsiteX24" fmla="*/ 4626864 w 5096256"/>
              <a:gd name="connsiteY24" fmla="*/ 682752 h 4340352"/>
              <a:gd name="connsiteX25" fmla="*/ 4815840 w 5096256"/>
              <a:gd name="connsiteY25" fmla="*/ 688848 h 4340352"/>
              <a:gd name="connsiteX26" fmla="*/ 5017008 w 5096256"/>
              <a:gd name="connsiteY26" fmla="*/ 877824 h 4340352"/>
              <a:gd name="connsiteX27" fmla="*/ 5017008 w 5096256"/>
              <a:gd name="connsiteY27" fmla="*/ 1182624 h 4340352"/>
              <a:gd name="connsiteX28" fmla="*/ 4663440 w 5096256"/>
              <a:gd name="connsiteY28" fmla="*/ 1548384 h 4340352"/>
              <a:gd name="connsiteX29" fmla="*/ 4657344 w 5096256"/>
              <a:gd name="connsiteY29" fmla="*/ 2298192 h 4340352"/>
              <a:gd name="connsiteX30" fmla="*/ 3877056 w 5096256"/>
              <a:gd name="connsiteY30" fmla="*/ 3096768 h 4340352"/>
              <a:gd name="connsiteX31" fmla="*/ 3712464 w 5096256"/>
              <a:gd name="connsiteY31" fmla="*/ 3090672 h 4340352"/>
              <a:gd name="connsiteX32" fmla="*/ 3639312 w 5096256"/>
              <a:gd name="connsiteY32" fmla="*/ 3188208 h 4340352"/>
              <a:gd name="connsiteX33" fmla="*/ 3419856 w 5096256"/>
              <a:gd name="connsiteY33" fmla="*/ 3236976 h 4340352"/>
              <a:gd name="connsiteX34" fmla="*/ 2346960 w 5096256"/>
              <a:gd name="connsiteY34" fmla="*/ 2200656 h 4340352"/>
              <a:gd name="connsiteX35" fmla="*/ 2359152 w 5096256"/>
              <a:gd name="connsiteY35" fmla="*/ 1554480 h 4340352"/>
              <a:gd name="connsiteX36" fmla="*/ 2200656 w 5096256"/>
              <a:gd name="connsiteY36" fmla="*/ 1389888 h 4340352"/>
              <a:gd name="connsiteX37" fmla="*/ 1652016 w 5096256"/>
              <a:gd name="connsiteY37" fmla="*/ 1371600 h 4340352"/>
              <a:gd name="connsiteX38" fmla="*/ 1261872 w 5096256"/>
              <a:gd name="connsiteY38" fmla="*/ 993648 h 4340352"/>
              <a:gd name="connsiteX39" fmla="*/ 664464 w 5096256"/>
              <a:gd name="connsiteY39" fmla="*/ 987552 h 4340352"/>
              <a:gd name="connsiteX40" fmla="*/ 341376 w 5096256"/>
              <a:gd name="connsiteY40" fmla="*/ 688848 h 4340352"/>
              <a:gd name="connsiteX41" fmla="*/ 335280 w 5096256"/>
              <a:gd name="connsiteY41" fmla="*/ 335280 h 4340352"/>
              <a:gd name="connsiteX42" fmla="*/ 0 w 5096256"/>
              <a:gd name="connsiteY42" fmla="*/ 0 h 434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96256" h="4340352">
                <a:moveTo>
                  <a:pt x="30480" y="158496"/>
                </a:moveTo>
                <a:lnTo>
                  <a:pt x="262128" y="384048"/>
                </a:lnTo>
                <a:lnTo>
                  <a:pt x="249936" y="737616"/>
                </a:lnTo>
                <a:lnTo>
                  <a:pt x="609600" y="1072896"/>
                </a:lnTo>
                <a:lnTo>
                  <a:pt x="1139952" y="1078992"/>
                </a:lnTo>
                <a:lnTo>
                  <a:pt x="1578864" y="1548384"/>
                </a:lnTo>
                <a:lnTo>
                  <a:pt x="1950720" y="1548384"/>
                </a:lnTo>
                <a:lnTo>
                  <a:pt x="1956816" y="1786128"/>
                </a:lnTo>
                <a:lnTo>
                  <a:pt x="2164080" y="2005584"/>
                </a:lnTo>
                <a:lnTo>
                  <a:pt x="2151888" y="2346960"/>
                </a:lnTo>
                <a:lnTo>
                  <a:pt x="3108960" y="3291840"/>
                </a:lnTo>
                <a:lnTo>
                  <a:pt x="3121152" y="4334256"/>
                </a:lnTo>
                <a:lnTo>
                  <a:pt x="3511296" y="4340352"/>
                </a:lnTo>
                <a:lnTo>
                  <a:pt x="3499104" y="3602736"/>
                </a:lnTo>
                <a:lnTo>
                  <a:pt x="3773424" y="3297936"/>
                </a:lnTo>
                <a:lnTo>
                  <a:pt x="3870960" y="3304032"/>
                </a:lnTo>
                <a:lnTo>
                  <a:pt x="4773168" y="2420112"/>
                </a:lnTo>
                <a:lnTo>
                  <a:pt x="4785360" y="1621536"/>
                </a:lnTo>
                <a:lnTo>
                  <a:pt x="5096256" y="1280160"/>
                </a:lnTo>
                <a:lnTo>
                  <a:pt x="5090160" y="865632"/>
                </a:lnTo>
                <a:lnTo>
                  <a:pt x="4876800" y="640080"/>
                </a:lnTo>
                <a:lnTo>
                  <a:pt x="4669536" y="615696"/>
                </a:lnTo>
                <a:lnTo>
                  <a:pt x="4425696" y="341376"/>
                </a:lnTo>
                <a:lnTo>
                  <a:pt x="4328160" y="396240"/>
                </a:lnTo>
                <a:lnTo>
                  <a:pt x="4626864" y="682752"/>
                </a:lnTo>
                <a:lnTo>
                  <a:pt x="4815840" y="688848"/>
                </a:lnTo>
                <a:lnTo>
                  <a:pt x="5017008" y="877824"/>
                </a:lnTo>
                <a:lnTo>
                  <a:pt x="5017008" y="1182624"/>
                </a:lnTo>
                <a:lnTo>
                  <a:pt x="4663440" y="1548384"/>
                </a:lnTo>
                <a:lnTo>
                  <a:pt x="4657344" y="2298192"/>
                </a:lnTo>
                <a:lnTo>
                  <a:pt x="3877056" y="3096768"/>
                </a:lnTo>
                <a:lnTo>
                  <a:pt x="3712464" y="3090672"/>
                </a:lnTo>
                <a:lnTo>
                  <a:pt x="3639312" y="3188208"/>
                </a:lnTo>
                <a:lnTo>
                  <a:pt x="3419856" y="3236976"/>
                </a:lnTo>
                <a:lnTo>
                  <a:pt x="2346960" y="2200656"/>
                </a:lnTo>
                <a:lnTo>
                  <a:pt x="2359152" y="1554480"/>
                </a:lnTo>
                <a:lnTo>
                  <a:pt x="2200656" y="1389888"/>
                </a:lnTo>
                <a:lnTo>
                  <a:pt x="1652016" y="1371600"/>
                </a:lnTo>
                <a:lnTo>
                  <a:pt x="1261872" y="993648"/>
                </a:lnTo>
                <a:lnTo>
                  <a:pt x="664464" y="987552"/>
                </a:lnTo>
                <a:lnTo>
                  <a:pt x="341376" y="688848"/>
                </a:lnTo>
                <a:lnTo>
                  <a:pt x="335280" y="335280"/>
                </a:lnTo>
                <a:lnTo>
                  <a:pt x="0" y="0"/>
                </a:lnTo>
              </a:path>
            </a:pathLst>
          </a:custGeom>
          <a:solidFill>
            <a:srgbClr val="C5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92F1B68A-8C98-44E2-ADB8-FE6562056B08}"/>
              </a:ext>
            </a:extLst>
          </p:cNvPr>
          <p:cNvSpPr/>
          <p:nvPr/>
        </p:nvSpPr>
        <p:spPr>
          <a:xfrm rot="18879058">
            <a:off x="5747779" y="1735316"/>
            <a:ext cx="3309011" cy="3352261"/>
          </a:xfrm>
          <a:prstGeom prst="rect">
            <a:avLst/>
          </a:prstGeom>
          <a:noFill/>
          <a:ln w="1905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5EA439F-3D2F-4821-B241-A3806068C518}"/>
              </a:ext>
            </a:extLst>
          </p:cNvPr>
          <p:cNvSpPr/>
          <p:nvPr/>
        </p:nvSpPr>
        <p:spPr>
          <a:xfrm>
            <a:off x="4603124" y="2956679"/>
            <a:ext cx="1471930" cy="2205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E63D4630-9462-425A-B6BB-FED3AD7E9AC9}"/>
              </a:ext>
            </a:extLst>
          </p:cNvPr>
          <p:cNvSpPr/>
          <p:nvPr/>
        </p:nvSpPr>
        <p:spPr>
          <a:xfrm>
            <a:off x="2940694" y="2345809"/>
            <a:ext cx="7219950" cy="115824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3030855 w 5985510"/>
              <a:gd name="connsiteY5" fmla="*/ 30480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587240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5790 w 5985510"/>
              <a:gd name="connsiteY10" fmla="*/ 101155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23435 w 5985510"/>
              <a:gd name="connsiteY11" fmla="*/ 94107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1960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56260 h 1158240"/>
              <a:gd name="connsiteX4" fmla="*/ 2259330 w 5985510"/>
              <a:gd name="connsiteY4" fmla="*/ 310515 h 1158240"/>
              <a:gd name="connsiteX5" fmla="*/ 2990850 w 5985510"/>
              <a:gd name="connsiteY5" fmla="*/ 302895 h 1158240"/>
              <a:gd name="connsiteX6" fmla="*/ 3328035 w 5985510"/>
              <a:gd name="connsiteY6" fmla="*/ 59245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27220 w 5985510"/>
              <a:gd name="connsiteY10" fmla="*/ 1015365 h 1158240"/>
              <a:gd name="connsiteX11" fmla="*/ 4617720 w 5985510"/>
              <a:gd name="connsiteY11" fmla="*/ 952500 h 1158240"/>
              <a:gd name="connsiteX12" fmla="*/ 4981575 w 5985510"/>
              <a:gd name="connsiteY12" fmla="*/ 946785 h 1158240"/>
              <a:gd name="connsiteX13" fmla="*/ 5090160 w 5985510"/>
              <a:gd name="connsiteY13" fmla="*/ 891540 h 1158240"/>
              <a:gd name="connsiteX14" fmla="*/ 5985510 w 5985510"/>
              <a:gd name="connsiteY14" fmla="*/ 0 h 1158240"/>
              <a:gd name="connsiteX0" fmla="*/ 0 w 7253478"/>
              <a:gd name="connsiteY0" fmla="*/ 912114 h 1158240"/>
              <a:gd name="connsiteX1" fmla="*/ 3104388 w 7253478"/>
              <a:gd name="connsiteY1" fmla="*/ 887730 h 1158240"/>
              <a:gd name="connsiteX2" fmla="*/ 3233928 w 7253478"/>
              <a:gd name="connsiteY2" fmla="*/ 758190 h 1158240"/>
              <a:gd name="connsiteX3" fmla="*/ 3241548 w 7253478"/>
              <a:gd name="connsiteY3" fmla="*/ 556260 h 1158240"/>
              <a:gd name="connsiteX4" fmla="*/ 3527298 w 7253478"/>
              <a:gd name="connsiteY4" fmla="*/ 310515 h 1158240"/>
              <a:gd name="connsiteX5" fmla="*/ 4258818 w 7253478"/>
              <a:gd name="connsiteY5" fmla="*/ 302895 h 1158240"/>
              <a:gd name="connsiteX6" fmla="*/ 4596003 w 7253478"/>
              <a:gd name="connsiteY6" fmla="*/ 592455 h 1158240"/>
              <a:gd name="connsiteX7" fmla="*/ 4597908 w 7253478"/>
              <a:gd name="connsiteY7" fmla="*/ 1051560 h 1158240"/>
              <a:gd name="connsiteX8" fmla="*/ 4693158 w 7253478"/>
              <a:gd name="connsiteY8" fmla="*/ 1158240 h 1158240"/>
              <a:gd name="connsiteX9" fmla="*/ 5512308 w 7253478"/>
              <a:gd name="connsiteY9" fmla="*/ 1154430 h 1158240"/>
              <a:gd name="connsiteX10" fmla="*/ 5695188 w 7253478"/>
              <a:gd name="connsiteY10" fmla="*/ 1015365 h 1158240"/>
              <a:gd name="connsiteX11" fmla="*/ 5885688 w 7253478"/>
              <a:gd name="connsiteY11" fmla="*/ 952500 h 1158240"/>
              <a:gd name="connsiteX12" fmla="*/ 6249543 w 7253478"/>
              <a:gd name="connsiteY12" fmla="*/ 946785 h 1158240"/>
              <a:gd name="connsiteX13" fmla="*/ 6358128 w 7253478"/>
              <a:gd name="connsiteY13" fmla="*/ 891540 h 1158240"/>
              <a:gd name="connsiteX14" fmla="*/ 7253478 w 7253478"/>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949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271010 w 7265670"/>
              <a:gd name="connsiteY5" fmla="*/ 30289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5626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31870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309110 w 7265670"/>
              <a:gd name="connsiteY5" fmla="*/ 304800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8195 w 7265670"/>
              <a:gd name="connsiteY6" fmla="*/ 592455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265670"/>
              <a:gd name="connsiteY0" fmla="*/ 906018 h 1158240"/>
              <a:gd name="connsiteX1" fmla="*/ 3116580 w 7265670"/>
              <a:gd name="connsiteY1" fmla="*/ 887730 h 1158240"/>
              <a:gd name="connsiteX2" fmla="*/ 3246120 w 7265670"/>
              <a:gd name="connsiteY2" fmla="*/ 758190 h 1158240"/>
              <a:gd name="connsiteX3" fmla="*/ 3253740 w 7265670"/>
              <a:gd name="connsiteY3" fmla="*/ 586740 h 1158240"/>
              <a:gd name="connsiteX4" fmla="*/ 3564255 w 7265670"/>
              <a:gd name="connsiteY4" fmla="*/ 310515 h 1158240"/>
              <a:gd name="connsiteX5" fmla="*/ 4282440 w 7265670"/>
              <a:gd name="connsiteY5" fmla="*/ 306705 h 1158240"/>
              <a:gd name="connsiteX6" fmla="*/ 4606290 w 7265670"/>
              <a:gd name="connsiteY6" fmla="*/ 613410 h 1158240"/>
              <a:gd name="connsiteX7" fmla="*/ 4610100 w 7265670"/>
              <a:gd name="connsiteY7" fmla="*/ 1051560 h 1158240"/>
              <a:gd name="connsiteX8" fmla="*/ 4705350 w 7265670"/>
              <a:gd name="connsiteY8" fmla="*/ 1158240 h 1158240"/>
              <a:gd name="connsiteX9" fmla="*/ 5524500 w 7265670"/>
              <a:gd name="connsiteY9" fmla="*/ 1154430 h 1158240"/>
              <a:gd name="connsiteX10" fmla="*/ 5707380 w 7265670"/>
              <a:gd name="connsiteY10" fmla="*/ 1015365 h 1158240"/>
              <a:gd name="connsiteX11" fmla="*/ 5897880 w 7265670"/>
              <a:gd name="connsiteY11" fmla="*/ 952500 h 1158240"/>
              <a:gd name="connsiteX12" fmla="*/ 6261735 w 7265670"/>
              <a:gd name="connsiteY12" fmla="*/ 946785 h 1158240"/>
              <a:gd name="connsiteX13" fmla="*/ 6370320 w 7265670"/>
              <a:gd name="connsiteY13" fmla="*/ 891540 h 1158240"/>
              <a:gd name="connsiteX14" fmla="*/ 7265670 w 7265670"/>
              <a:gd name="connsiteY14" fmla="*/ 0 h 1158240"/>
              <a:gd name="connsiteX0" fmla="*/ 0 w 7326630"/>
              <a:gd name="connsiteY0" fmla="*/ 898398 h 1158240"/>
              <a:gd name="connsiteX1" fmla="*/ 3177540 w 7326630"/>
              <a:gd name="connsiteY1" fmla="*/ 887730 h 1158240"/>
              <a:gd name="connsiteX2" fmla="*/ 3307080 w 7326630"/>
              <a:gd name="connsiteY2" fmla="*/ 758190 h 1158240"/>
              <a:gd name="connsiteX3" fmla="*/ 3314700 w 7326630"/>
              <a:gd name="connsiteY3" fmla="*/ 586740 h 1158240"/>
              <a:gd name="connsiteX4" fmla="*/ 3625215 w 7326630"/>
              <a:gd name="connsiteY4" fmla="*/ 310515 h 1158240"/>
              <a:gd name="connsiteX5" fmla="*/ 4343400 w 7326630"/>
              <a:gd name="connsiteY5" fmla="*/ 306705 h 1158240"/>
              <a:gd name="connsiteX6" fmla="*/ 4667250 w 7326630"/>
              <a:gd name="connsiteY6" fmla="*/ 613410 h 1158240"/>
              <a:gd name="connsiteX7" fmla="*/ 4671060 w 7326630"/>
              <a:gd name="connsiteY7" fmla="*/ 1051560 h 1158240"/>
              <a:gd name="connsiteX8" fmla="*/ 4766310 w 7326630"/>
              <a:gd name="connsiteY8" fmla="*/ 1158240 h 1158240"/>
              <a:gd name="connsiteX9" fmla="*/ 5585460 w 7326630"/>
              <a:gd name="connsiteY9" fmla="*/ 1154430 h 1158240"/>
              <a:gd name="connsiteX10" fmla="*/ 5768340 w 7326630"/>
              <a:gd name="connsiteY10" fmla="*/ 1015365 h 1158240"/>
              <a:gd name="connsiteX11" fmla="*/ 5958840 w 7326630"/>
              <a:gd name="connsiteY11" fmla="*/ 952500 h 1158240"/>
              <a:gd name="connsiteX12" fmla="*/ 6322695 w 7326630"/>
              <a:gd name="connsiteY12" fmla="*/ 946785 h 1158240"/>
              <a:gd name="connsiteX13" fmla="*/ 6431280 w 7326630"/>
              <a:gd name="connsiteY13" fmla="*/ 891540 h 1158240"/>
              <a:gd name="connsiteX14" fmla="*/ 7326630 w 7326630"/>
              <a:gd name="connsiteY14" fmla="*/ 0 h 1158240"/>
              <a:gd name="connsiteX0" fmla="*/ 0 w 7219950"/>
              <a:gd name="connsiteY0" fmla="*/ 894588 h 1158240"/>
              <a:gd name="connsiteX1" fmla="*/ 3070860 w 7219950"/>
              <a:gd name="connsiteY1" fmla="*/ 887730 h 1158240"/>
              <a:gd name="connsiteX2" fmla="*/ 3200400 w 7219950"/>
              <a:gd name="connsiteY2" fmla="*/ 758190 h 1158240"/>
              <a:gd name="connsiteX3" fmla="*/ 3208020 w 7219950"/>
              <a:gd name="connsiteY3" fmla="*/ 586740 h 1158240"/>
              <a:gd name="connsiteX4" fmla="*/ 3518535 w 7219950"/>
              <a:gd name="connsiteY4" fmla="*/ 310515 h 1158240"/>
              <a:gd name="connsiteX5" fmla="*/ 4236720 w 7219950"/>
              <a:gd name="connsiteY5" fmla="*/ 306705 h 1158240"/>
              <a:gd name="connsiteX6" fmla="*/ 4560570 w 7219950"/>
              <a:gd name="connsiteY6" fmla="*/ 613410 h 1158240"/>
              <a:gd name="connsiteX7" fmla="*/ 4564380 w 7219950"/>
              <a:gd name="connsiteY7" fmla="*/ 1051560 h 1158240"/>
              <a:gd name="connsiteX8" fmla="*/ 4659630 w 7219950"/>
              <a:gd name="connsiteY8" fmla="*/ 1158240 h 1158240"/>
              <a:gd name="connsiteX9" fmla="*/ 5478780 w 7219950"/>
              <a:gd name="connsiteY9" fmla="*/ 1154430 h 1158240"/>
              <a:gd name="connsiteX10" fmla="*/ 5661660 w 7219950"/>
              <a:gd name="connsiteY10" fmla="*/ 1015365 h 1158240"/>
              <a:gd name="connsiteX11" fmla="*/ 5852160 w 7219950"/>
              <a:gd name="connsiteY11" fmla="*/ 952500 h 1158240"/>
              <a:gd name="connsiteX12" fmla="*/ 6216015 w 7219950"/>
              <a:gd name="connsiteY12" fmla="*/ 946785 h 1158240"/>
              <a:gd name="connsiteX13" fmla="*/ 6324600 w 7219950"/>
              <a:gd name="connsiteY13" fmla="*/ 891540 h 1158240"/>
              <a:gd name="connsiteX14" fmla="*/ 7219950 w 7219950"/>
              <a:gd name="connsiteY14"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9950" h="1158240">
                <a:moveTo>
                  <a:pt x="0" y="894588"/>
                </a:moveTo>
                <a:lnTo>
                  <a:pt x="3070860" y="887730"/>
                </a:lnTo>
                <a:cubicBezTo>
                  <a:pt x="3169285" y="886460"/>
                  <a:pt x="3202940" y="839470"/>
                  <a:pt x="3200400" y="758190"/>
                </a:cubicBezTo>
                <a:cubicBezTo>
                  <a:pt x="3202940" y="681355"/>
                  <a:pt x="3205480" y="661670"/>
                  <a:pt x="3208020" y="586740"/>
                </a:cubicBezTo>
                <a:cubicBezTo>
                  <a:pt x="3215005" y="417830"/>
                  <a:pt x="3359150" y="310833"/>
                  <a:pt x="3518535" y="310515"/>
                </a:cubicBezTo>
                <a:lnTo>
                  <a:pt x="4236720" y="306705"/>
                </a:lnTo>
                <a:cubicBezTo>
                  <a:pt x="4438650" y="312420"/>
                  <a:pt x="4551680" y="421005"/>
                  <a:pt x="4560570" y="613410"/>
                </a:cubicBezTo>
                <a:lnTo>
                  <a:pt x="4564380" y="1051560"/>
                </a:lnTo>
                <a:cubicBezTo>
                  <a:pt x="4565650" y="1123315"/>
                  <a:pt x="4589780" y="1155065"/>
                  <a:pt x="4659630" y="1158240"/>
                </a:cubicBezTo>
                <a:lnTo>
                  <a:pt x="5478780" y="1154430"/>
                </a:lnTo>
                <a:cubicBezTo>
                  <a:pt x="5513705" y="1153795"/>
                  <a:pt x="5609590" y="1063625"/>
                  <a:pt x="5661660" y="1015365"/>
                </a:cubicBezTo>
                <a:cubicBezTo>
                  <a:pt x="5708650" y="972820"/>
                  <a:pt x="5789930" y="953135"/>
                  <a:pt x="5852160" y="952500"/>
                </a:cubicBezTo>
                <a:lnTo>
                  <a:pt x="6216015" y="946785"/>
                </a:lnTo>
                <a:cubicBezTo>
                  <a:pt x="6267450" y="947420"/>
                  <a:pt x="6278880" y="934720"/>
                  <a:pt x="6324600" y="891540"/>
                </a:cubicBezTo>
                <a:lnTo>
                  <a:pt x="7219950" y="0"/>
                </a:lnTo>
              </a:path>
            </a:pathLst>
          </a:custGeom>
          <a:noFill/>
          <a:ln w="92075">
            <a:solidFill>
              <a:srgbClr val="FC800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A06E865D-B724-4C89-A728-B20EAE31B4CE}"/>
              </a:ext>
            </a:extLst>
          </p:cNvPr>
          <p:cNvSpPr/>
          <p:nvPr/>
        </p:nvSpPr>
        <p:spPr>
          <a:xfrm>
            <a:off x="4367106" y="2080956"/>
            <a:ext cx="6077586" cy="1543050"/>
          </a:xfrm>
          <a:custGeom>
            <a:avLst/>
            <a:gdLst>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194560 w 5985510"/>
              <a:gd name="connsiteY4" fmla="*/ 293370 h 1158240"/>
              <a:gd name="connsiteX5" fmla="*/ 2228850 w 5985510"/>
              <a:gd name="connsiteY5" fmla="*/ 289560 h 1158240"/>
              <a:gd name="connsiteX6" fmla="*/ 3028950 w 5985510"/>
              <a:gd name="connsiteY6" fmla="*/ 293370 h 1158240"/>
              <a:gd name="connsiteX7" fmla="*/ 3326130 w 5985510"/>
              <a:gd name="connsiteY7" fmla="*/ 521970 h 1158240"/>
              <a:gd name="connsiteX8" fmla="*/ 3329940 w 5985510"/>
              <a:gd name="connsiteY8" fmla="*/ 1051560 h 1158240"/>
              <a:gd name="connsiteX9" fmla="*/ 3425190 w 5985510"/>
              <a:gd name="connsiteY9" fmla="*/ 1158240 h 1158240"/>
              <a:gd name="connsiteX10" fmla="*/ 4244340 w 5985510"/>
              <a:gd name="connsiteY10" fmla="*/ 1154430 h 1158240"/>
              <a:gd name="connsiteX11" fmla="*/ 4400550 w 5985510"/>
              <a:gd name="connsiteY11" fmla="*/ 1009650 h 1158240"/>
              <a:gd name="connsiteX12" fmla="*/ 4552950 w 5985510"/>
              <a:gd name="connsiteY12" fmla="*/ 933450 h 1158240"/>
              <a:gd name="connsiteX13" fmla="*/ 4972050 w 5985510"/>
              <a:gd name="connsiteY13" fmla="*/ 944880 h 1158240"/>
              <a:gd name="connsiteX14" fmla="*/ 5090160 w 5985510"/>
              <a:gd name="connsiteY14" fmla="*/ 891540 h 1158240"/>
              <a:gd name="connsiteX15" fmla="*/ 5985510 w 5985510"/>
              <a:gd name="connsiteY15"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21970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2050 w 5985510"/>
              <a:gd name="connsiteY12" fmla="*/ 944880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75860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65960 w 5985510"/>
              <a:gd name="connsiteY2" fmla="*/ 758190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3580 w 5985510"/>
              <a:gd name="connsiteY3" fmla="*/ 533400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5985510"/>
              <a:gd name="connsiteY0" fmla="*/ 887730 h 1158240"/>
              <a:gd name="connsiteX1" fmla="*/ 1836420 w 5985510"/>
              <a:gd name="connsiteY1" fmla="*/ 887730 h 1158240"/>
              <a:gd name="connsiteX2" fmla="*/ 1973961 w 5985510"/>
              <a:gd name="connsiteY2" fmla="*/ 668655 h 1158240"/>
              <a:gd name="connsiteX3" fmla="*/ 1975580 w 5985510"/>
              <a:gd name="connsiteY3" fmla="*/ 478155 h 1158240"/>
              <a:gd name="connsiteX4" fmla="*/ 2228850 w 5985510"/>
              <a:gd name="connsiteY4" fmla="*/ 289560 h 1158240"/>
              <a:gd name="connsiteX5" fmla="*/ 3028950 w 5985510"/>
              <a:gd name="connsiteY5" fmla="*/ 293370 h 1158240"/>
              <a:gd name="connsiteX6" fmla="*/ 3326130 w 5985510"/>
              <a:gd name="connsiteY6" fmla="*/ 550545 h 1158240"/>
              <a:gd name="connsiteX7" fmla="*/ 3329940 w 5985510"/>
              <a:gd name="connsiteY7" fmla="*/ 1051560 h 1158240"/>
              <a:gd name="connsiteX8" fmla="*/ 3425190 w 5985510"/>
              <a:gd name="connsiteY8" fmla="*/ 1158240 h 1158240"/>
              <a:gd name="connsiteX9" fmla="*/ 4244340 w 5985510"/>
              <a:gd name="connsiteY9" fmla="*/ 1154430 h 1158240"/>
              <a:gd name="connsiteX10" fmla="*/ 4400550 w 5985510"/>
              <a:gd name="connsiteY10" fmla="*/ 1009650 h 1158240"/>
              <a:gd name="connsiteX11" fmla="*/ 4552950 w 5985510"/>
              <a:gd name="connsiteY11" fmla="*/ 933450 h 1158240"/>
              <a:gd name="connsiteX12" fmla="*/ 4981575 w 5985510"/>
              <a:gd name="connsiteY12" fmla="*/ 935355 h 1158240"/>
              <a:gd name="connsiteX13" fmla="*/ 5090160 w 5985510"/>
              <a:gd name="connsiteY13" fmla="*/ 891540 h 1158240"/>
              <a:gd name="connsiteX14" fmla="*/ 5985510 w 5985510"/>
              <a:gd name="connsiteY14" fmla="*/ 0 h 1158240"/>
              <a:gd name="connsiteX0" fmla="*/ 0 w 6153534"/>
              <a:gd name="connsiteY0" fmla="*/ 872490 h 1158240"/>
              <a:gd name="connsiteX1" fmla="*/ 2004444 w 6153534"/>
              <a:gd name="connsiteY1" fmla="*/ 887730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41985 w 6153534"/>
              <a:gd name="connsiteY2" fmla="*/ 668655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43604 w 6153534"/>
              <a:gd name="connsiteY3" fmla="*/ 478155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2008445 w 6153534"/>
              <a:gd name="connsiteY1" fmla="*/ 870585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46436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96874 w 6153534"/>
              <a:gd name="connsiteY4" fmla="*/ 28956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9606 w 6153534"/>
              <a:gd name="connsiteY3" fmla="*/ 47244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494154 w 6153534"/>
              <a:gd name="connsiteY6" fmla="*/ 55054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497964 w 6153534"/>
              <a:gd name="connsiteY7" fmla="*/ 10515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96974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6967 w 6153534"/>
              <a:gd name="connsiteY5" fmla="*/ 28575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12364 w 6153534"/>
              <a:gd name="connsiteY9" fmla="*/ 1154430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568574 w 6153534"/>
              <a:gd name="connsiteY10" fmla="*/ 100965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720974 w 6153534"/>
              <a:gd name="connsiteY11" fmla="*/ 93345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5258184 w 6153534"/>
              <a:gd name="connsiteY13" fmla="*/ 891540 h 1158240"/>
              <a:gd name="connsiteX14" fmla="*/ 6153534 w 6153534"/>
              <a:gd name="connsiteY14"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5149599 w 6153534"/>
              <a:gd name="connsiteY12" fmla="*/ 935355 h 1158240"/>
              <a:gd name="connsiteX13" fmla="*/ 6153534 w 6153534"/>
              <a:gd name="connsiteY13" fmla="*/ 0 h 1158240"/>
              <a:gd name="connsiteX0" fmla="*/ 0 w 6153534"/>
              <a:gd name="connsiteY0" fmla="*/ 872490 h 1158240"/>
              <a:gd name="connsiteX1" fmla="*/ 1966439 w 6153534"/>
              <a:gd name="connsiteY1" fmla="*/ 868680 h 1158240"/>
              <a:gd name="connsiteX2" fmla="*/ 2151986 w 6153534"/>
              <a:gd name="connsiteY2" fmla="*/ 670560 h 1158240"/>
              <a:gd name="connsiteX3" fmla="*/ 2157606 w 6153534"/>
              <a:gd name="connsiteY3" fmla="*/ 495300 h 1158240"/>
              <a:gd name="connsiteX4" fmla="*/ 2366870 w 6153534"/>
              <a:gd name="connsiteY4" fmla="*/ 297180 h 1158240"/>
              <a:gd name="connsiteX5" fmla="*/ 3144967 w 6153534"/>
              <a:gd name="connsiteY5" fmla="*/ 293370 h 1158240"/>
              <a:gd name="connsiteX6" fmla="*/ 3376138 w 6153534"/>
              <a:gd name="connsiteY6" fmla="*/ 546735 h 1158240"/>
              <a:gd name="connsiteX7" fmla="*/ 3383948 w 6153534"/>
              <a:gd name="connsiteY7" fmla="*/ 975360 h 1158240"/>
              <a:gd name="connsiteX8" fmla="*/ 3593214 w 6153534"/>
              <a:gd name="connsiteY8" fmla="*/ 1158240 h 1158240"/>
              <a:gd name="connsiteX9" fmla="*/ 4474373 w 6153534"/>
              <a:gd name="connsiteY9" fmla="*/ 1152525 h 1158240"/>
              <a:gd name="connsiteX10" fmla="*/ 4670589 w 6153534"/>
              <a:gd name="connsiteY10" fmla="*/ 1005840 h 1158240"/>
              <a:gd name="connsiteX11" fmla="*/ 4890998 w 6153534"/>
              <a:gd name="connsiteY11" fmla="*/ 941070 h 1158240"/>
              <a:gd name="connsiteX12" fmla="*/ 6153534 w 6153534"/>
              <a:gd name="connsiteY12" fmla="*/ 0 h 115824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76138 w 6565592"/>
              <a:gd name="connsiteY6" fmla="*/ 253365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83948 w 6565592"/>
              <a:gd name="connsiteY7" fmla="*/ 68199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7190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966439 w 6565592"/>
              <a:gd name="connsiteY1" fmla="*/ 575310 h 864870"/>
              <a:gd name="connsiteX2" fmla="*/ 2151986 w 6565592"/>
              <a:gd name="connsiteY2" fmla="*/ 379095 h 864870"/>
              <a:gd name="connsiteX3" fmla="*/ 2157606 w 6565592"/>
              <a:gd name="connsiteY3" fmla="*/ 201930 h 864870"/>
              <a:gd name="connsiteX4" fmla="*/ 2366870 w 6565592"/>
              <a:gd name="connsiteY4" fmla="*/ 3810 h 864870"/>
              <a:gd name="connsiteX5" fmla="*/ 3144967 w 6565592"/>
              <a:gd name="connsiteY5" fmla="*/ 0 h 864870"/>
              <a:gd name="connsiteX6" fmla="*/ 3366137 w 6565592"/>
              <a:gd name="connsiteY6" fmla="*/ 255270 h 864870"/>
              <a:gd name="connsiteX7" fmla="*/ 3371947 w 6565592"/>
              <a:gd name="connsiteY7" fmla="*/ 674370 h 864870"/>
              <a:gd name="connsiteX8" fmla="*/ 3593214 w 6565592"/>
              <a:gd name="connsiteY8" fmla="*/ 864870 h 864870"/>
              <a:gd name="connsiteX9" fmla="*/ 4474373 w 6565592"/>
              <a:gd name="connsiteY9" fmla="*/ 859155 h 864870"/>
              <a:gd name="connsiteX10" fmla="*/ 4670589 w 6565592"/>
              <a:gd name="connsiteY10" fmla="*/ 712470 h 864870"/>
              <a:gd name="connsiteX11" fmla="*/ 4890998 w 6565592"/>
              <a:gd name="connsiteY11" fmla="*/ 647700 h 864870"/>
              <a:gd name="connsiteX12" fmla="*/ 6565592 w 6565592"/>
              <a:gd name="connsiteY12" fmla="*/ 643890 h 864870"/>
              <a:gd name="connsiteX0" fmla="*/ 0 w 6565592"/>
              <a:gd name="connsiteY0" fmla="*/ 579120 h 864870"/>
              <a:gd name="connsiteX1" fmla="*/ 1182621 w 6565592"/>
              <a:gd name="connsiteY1" fmla="*/ 573463 h 864870"/>
              <a:gd name="connsiteX2" fmla="*/ 1966439 w 6565592"/>
              <a:gd name="connsiteY2" fmla="*/ 575310 h 864870"/>
              <a:gd name="connsiteX3" fmla="*/ 2151986 w 6565592"/>
              <a:gd name="connsiteY3" fmla="*/ 379095 h 864870"/>
              <a:gd name="connsiteX4" fmla="*/ 2157606 w 6565592"/>
              <a:gd name="connsiteY4" fmla="*/ 201930 h 864870"/>
              <a:gd name="connsiteX5" fmla="*/ 2366870 w 6565592"/>
              <a:gd name="connsiteY5" fmla="*/ 3810 h 864870"/>
              <a:gd name="connsiteX6" fmla="*/ 3144967 w 6565592"/>
              <a:gd name="connsiteY6" fmla="*/ 0 h 864870"/>
              <a:gd name="connsiteX7" fmla="*/ 3366137 w 6565592"/>
              <a:gd name="connsiteY7" fmla="*/ 255270 h 864870"/>
              <a:gd name="connsiteX8" fmla="*/ 3371947 w 6565592"/>
              <a:gd name="connsiteY8" fmla="*/ 674370 h 864870"/>
              <a:gd name="connsiteX9" fmla="*/ 3593214 w 6565592"/>
              <a:gd name="connsiteY9" fmla="*/ 864870 h 864870"/>
              <a:gd name="connsiteX10" fmla="*/ 4474373 w 6565592"/>
              <a:gd name="connsiteY10" fmla="*/ 859155 h 864870"/>
              <a:gd name="connsiteX11" fmla="*/ 4670589 w 6565592"/>
              <a:gd name="connsiteY11" fmla="*/ 712470 h 864870"/>
              <a:gd name="connsiteX12" fmla="*/ 4890998 w 6565592"/>
              <a:gd name="connsiteY12" fmla="*/ 647700 h 864870"/>
              <a:gd name="connsiteX13" fmla="*/ 6565592 w 6565592"/>
              <a:gd name="connsiteY13" fmla="*/ 643890 h 864870"/>
              <a:gd name="connsiteX0" fmla="*/ 0 w 6657605"/>
              <a:gd name="connsiteY0" fmla="*/ 0 h 1524000"/>
              <a:gd name="connsiteX1" fmla="*/ 1274634 w 6657605"/>
              <a:gd name="connsiteY1" fmla="*/ 123259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657605"/>
              <a:gd name="connsiteY0" fmla="*/ 0 h 1524000"/>
              <a:gd name="connsiteX1" fmla="*/ 1610681 w 6657605"/>
              <a:gd name="connsiteY1" fmla="*/ 1228783 h 1524000"/>
              <a:gd name="connsiteX2" fmla="*/ 2058452 w 6657605"/>
              <a:gd name="connsiteY2" fmla="*/ 1234440 h 1524000"/>
              <a:gd name="connsiteX3" fmla="*/ 2243999 w 6657605"/>
              <a:gd name="connsiteY3" fmla="*/ 1038225 h 1524000"/>
              <a:gd name="connsiteX4" fmla="*/ 2249619 w 6657605"/>
              <a:gd name="connsiteY4" fmla="*/ 861060 h 1524000"/>
              <a:gd name="connsiteX5" fmla="*/ 2458883 w 6657605"/>
              <a:gd name="connsiteY5" fmla="*/ 662940 h 1524000"/>
              <a:gd name="connsiteX6" fmla="*/ 3236980 w 6657605"/>
              <a:gd name="connsiteY6" fmla="*/ 659130 h 1524000"/>
              <a:gd name="connsiteX7" fmla="*/ 3458150 w 6657605"/>
              <a:gd name="connsiteY7" fmla="*/ 914400 h 1524000"/>
              <a:gd name="connsiteX8" fmla="*/ 3463960 w 6657605"/>
              <a:gd name="connsiteY8" fmla="*/ 1333500 h 1524000"/>
              <a:gd name="connsiteX9" fmla="*/ 3685227 w 6657605"/>
              <a:gd name="connsiteY9" fmla="*/ 1524000 h 1524000"/>
              <a:gd name="connsiteX10" fmla="*/ 4566386 w 6657605"/>
              <a:gd name="connsiteY10" fmla="*/ 1518285 h 1524000"/>
              <a:gd name="connsiteX11" fmla="*/ 4762602 w 6657605"/>
              <a:gd name="connsiteY11" fmla="*/ 1371600 h 1524000"/>
              <a:gd name="connsiteX12" fmla="*/ 4983011 w 6657605"/>
              <a:gd name="connsiteY12" fmla="*/ 1306830 h 1524000"/>
              <a:gd name="connsiteX13" fmla="*/ 6657605 w 6657605"/>
              <a:gd name="connsiteY13" fmla="*/ 1303020 h 152400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60941 w 6381566"/>
              <a:gd name="connsiteY6" fmla="*/ 67818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 name="connsiteX0" fmla="*/ 0 w 6381566"/>
              <a:gd name="connsiteY0" fmla="*/ 0 h 1543050"/>
              <a:gd name="connsiteX1" fmla="*/ 1334642 w 6381566"/>
              <a:gd name="connsiteY1" fmla="*/ 1247833 h 1543050"/>
              <a:gd name="connsiteX2" fmla="*/ 1782413 w 6381566"/>
              <a:gd name="connsiteY2" fmla="*/ 1253490 h 1543050"/>
              <a:gd name="connsiteX3" fmla="*/ 1967960 w 6381566"/>
              <a:gd name="connsiteY3" fmla="*/ 1057275 h 1543050"/>
              <a:gd name="connsiteX4" fmla="*/ 1973580 w 6381566"/>
              <a:gd name="connsiteY4" fmla="*/ 880110 h 1543050"/>
              <a:gd name="connsiteX5" fmla="*/ 2182844 w 6381566"/>
              <a:gd name="connsiteY5" fmla="*/ 681990 h 1543050"/>
              <a:gd name="connsiteX6" fmla="*/ 2958940 w 6381566"/>
              <a:gd name="connsiteY6" fmla="*/ 681990 h 1543050"/>
              <a:gd name="connsiteX7" fmla="*/ 3182111 w 6381566"/>
              <a:gd name="connsiteY7" fmla="*/ 933450 h 1543050"/>
              <a:gd name="connsiteX8" fmla="*/ 3187921 w 6381566"/>
              <a:gd name="connsiteY8" fmla="*/ 1352550 h 1543050"/>
              <a:gd name="connsiteX9" fmla="*/ 3409188 w 6381566"/>
              <a:gd name="connsiteY9" fmla="*/ 1543050 h 1543050"/>
              <a:gd name="connsiteX10" fmla="*/ 4290347 w 6381566"/>
              <a:gd name="connsiteY10" fmla="*/ 1537335 h 1543050"/>
              <a:gd name="connsiteX11" fmla="*/ 4486563 w 6381566"/>
              <a:gd name="connsiteY11" fmla="*/ 1390650 h 1543050"/>
              <a:gd name="connsiteX12" fmla="*/ 4706972 w 6381566"/>
              <a:gd name="connsiteY12" fmla="*/ 1325880 h 1543050"/>
              <a:gd name="connsiteX13" fmla="*/ 6381566 w 6381566"/>
              <a:gd name="connsiteY13" fmla="*/ 1322070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81566" h="1543050">
                <a:moveTo>
                  <a:pt x="0" y="0"/>
                </a:moveTo>
                <a:lnTo>
                  <a:pt x="1334642" y="1247833"/>
                </a:lnTo>
                <a:lnTo>
                  <a:pt x="1782413" y="1253490"/>
                </a:lnTo>
                <a:cubicBezTo>
                  <a:pt x="1880838" y="1252220"/>
                  <a:pt x="1968500" y="1153795"/>
                  <a:pt x="1967960" y="1057275"/>
                </a:cubicBezTo>
                <a:cubicBezTo>
                  <a:pt x="1970500" y="980440"/>
                  <a:pt x="1971040" y="955040"/>
                  <a:pt x="1973580" y="880110"/>
                </a:cubicBezTo>
                <a:cubicBezTo>
                  <a:pt x="1974850" y="777875"/>
                  <a:pt x="2048621" y="682625"/>
                  <a:pt x="2182844" y="681990"/>
                </a:cubicBezTo>
                <a:lnTo>
                  <a:pt x="2958940" y="681990"/>
                </a:lnTo>
                <a:cubicBezTo>
                  <a:pt x="3133533" y="683895"/>
                  <a:pt x="3182206" y="788670"/>
                  <a:pt x="3182111" y="933450"/>
                </a:cubicBezTo>
                <a:cubicBezTo>
                  <a:pt x="3182714" y="1076325"/>
                  <a:pt x="3185318" y="1209675"/>
                  <a:pt x="3187921" y="1352550"/>
                </a:cubicBezTo>
                <a:cubicBezTo>
                  <a:pt x="3189191" y="1424305"/>
                  <a:pt x="3255327" y="1537970"/>
                  <a:pt x="3409188" y="1543050"/>
                </a:cubicBezTo>
                <a:lnTo>
                  <a:pt x="4290347" y="1537335"/>
                </a:lnTo>
                <a:cubicBezTo>
                  <a:pt x="4325272" y="1536700"/>
                  <a:pt x="4434493" y="1438910"/>
                  <a:pt x="4486563" y="1390650"/>
                </a:cubicBezTo>
                <a:cubicBezTo>
                  <a:pt x="4533553" y="1348105"/>
                  <a:pt x="4584733" y="1318895"/>
                  <a:pt x="4706972" y="1325880"/>
                </a:cubicBezTo>
                <a:lnTo>
                  <a:pt x="6381566" y="1322070"/>
                </a:lnTo>
              </a:path>
            </a:pathLst>
          </a:custGeom>
          <a:noFill/>
          <a:ln w="1016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Freeform: Shape 238">
            <a:extLst>
              <a:ext uri="{FF2B5EF4-FFF2-40B4-BE49-F238E27FC236}">
                <a16:creationId xmlns:a16="http://schemas.microsoft.com/office/drawing/2014/main" id="{431A1DA5-E5DF-4B4B-8EC0-C610111635A6}"/>
              </a:ext>
            </a:extLst>
          </p:cNvPr>
          <p:cNvSpPr/>
          <p:nvPr/>
        </p:nvSpPr>
        <p:spPr>
          <a:xfrm>
            <a:off x="6349511" y="2868372"/>
            <a:ext cx="5018903" cy="3277278"/>
          </a:xfrm>
          <a:custGeom>
            <a:avLst/>
            <a:gdLst>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20 h 2738120"/>
              <a:gd name="connsiteX1" fmla="*/ 894080 w 4109720"/>
              <a:gd name="connsiteY1" fmla="*/ 2118360 h 2738120"/>
              <a:gd name="connsiteX2" fmla="*/ 807720 w 4109720"/>
              <a:gd name="connsiteY2" fmla="*/ 2001520 h 2738120"/>
              <a:gd name="connsiteX3" fmla="*/ 640080 w 4109720"/>
              <a:gd name="connsiteY3" fmla="*/ 2006600 h 2738120"/>
              <a:gd name="connsiteX4" fmla="*/ 518160 w 4109720"/>
              <a:gd name="connsiteY4" fmla="*/ 1818640 h 2738120"/>
              <a:gd name="connsiteX5" fmla="*/ 523240 w 4109720"/>
              <a:gd name="connsiteY5" fmla="*/ 1366520 h 2738120"/>
              <a:gd name="connsiteX6" fmla="*/ 457200 w 4109720"/>
              <a:gd name="connsiteY6" fmla="*/ 1178560 h 2738120"/>
              <a:gd name="connsiteX7" fmla="*/ 50800 w 4109720"/>
              <a:gd name="connsiteY7" fmla="*/ 797560 h 2738120"/>
              <a:gd name="connsiteX8" fmla="*/ 0 w 4109720"/>
              <a:gd name="connsiteY8" fmla="*/ 645160 h 2738120"/>
              <a:gd name="connsiteX9" fmla="*/ 5080 w 4109720"/>
              <a:gd name="connsiteY9" fmla="*/ 91440 h 2738120"/>
              <a:gd name="connsiteX10" fmla="*/ 127000 w 4109720"/>
              <a:gd name="connsiteY10" fmla="*/ 0 h 2738120"/>
              <a:gd name="connsiteX11" fmla="*/ 878840 w 4109720"/>
              <a:gd name="connsiteY11" fmla="*/ 0 h 2738120"/>
              <a:gd name="connsiteX12" fmla="*/ 995680 w 4109720"/>
              <a:gd name="connsiteY12" fmla="*/ 137160 h 2738120"/>
              <a:gd name="connsiteX13" fmla="*/ 995680 w 4109720"/>
              <a:gd name="connsiteY13" fmla="*/ 589280 h 2738120"/>
              <a:gd name="connsiteX14" fmla="*/ 1234440 w 4109720"/>
              <a:gd name="connsiteY14" fmla="*/ 848360 h 2738120"/>
              <a:gd name="connsiteX15" fmla="*/ 2047240 w 4109720"/>
              <a:gd name="connsiteY15" fmla="*/ 853440 h 2738120"/>
              <a:gd name="connsiteX16" fmla="*/ 2280920 w 4109720"/>
              <a:gd name="connsiteY16" fmla="*/ 777240 h 2738120"/>
              <a:gd name="connsiteX17" fmla="*/ 2357120 w 4109720"/>
              <a:gd name="connsiteY17" fmla="*/ 685800 h 2738120"/>
              <a:gd name="connsiteX18" fmla="*/ 2453640 w 4109720"/>
              <a:gd name="connsiteY18" fmla="*/ 645160 h 2738120"/>
              <a:gd name="connsiteX19" fmla="*/ 4109720 w 4109720"/>
              <a:gd name="connsiteY19" fmla="*/ 645160 h 2738120"/>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8840 w 4109720"/>
              <a:gd name="connsiteY11" fmla="*/ 59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9568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95680 w 4109720"/>
              <a:gd name="connsiteY13" fmla="*/ 589339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9 h 2738179"/>
              <a:gd name="connsiteX1" fmla="*/ 894080 w 4109720"/>
              <a:gd name="connsiteY1" fmla="*/ 2118419 h 2738179"/>
              <a:gd name="connsiteX2" fmla="*/ 807720 w 4109720"/>
              <a:gd name="connsiteY2" fmla="*/ 2001579 h 2738179"/>
              <a:gd name="connsiteX3" fmla="*/ 640080 w 4109720"/>
              <a:gd name="connsiteY3" fmla="*/ 2006659 h 2738179"/>
              <a:gd name="connsiteX4" fmla="*/ 518160 w 4109720"/>
              <a:gd name="connsiteY4" fmla="*/ 1818699 h 2738179"/>
              <a:gd name="connsiteX5" fmla="*/ 523240 w 4109720"/>
              <a:gd name="connsiteY5" fmla="*/ 1366579 h 2738179"/>
              <a:gd name="connsiteX6" fmla="*/ 457200 w 4109720"/>
              <a:gd name="connsiteY6" fmla="*/ 1178619 h 2738179"/>
              <a:gd name="connsiteX7" fmla="*/ 50800 w 4109720"/>
              <a:gd name="connsiteY7" fmla="*/ 797619 h 2738179"/>
              <a:gd name="connsiteX8" fmla="*/ 0 w 4109720"/>
              <a:gd name="connsiteY8" fmla="*/ 645219 h 2738179"/>
              <a:gd name="connsiteX9" fmla="*/ 5080 w 4109720"/>
              <a:gd name="connsiteY9" fmla="*/ 91499 h 2738179"/>
              <a:gd name="connsiteX10" fmla="*/ 127000 w 4109720"/>
              <a:gd name="connsiteY10" fmla="*/ 59 h 2738179"/>
              <a:gd name="connsiteX11" fmla="*/ 875030 w 4109720"/>
              <a:gd name="connsiteY11" fmla="*/ 1964 h 2738179"/>
              <a:gd name="connsiteX12" fmla="*/ 980440 w 4109720"/>
              <a:gd name="connsiteY12" fmla="*/ 137219 h 2738179"/>
              <a:gd name="connsiteX13" fmla="*/ 986155 w 4109720"/>
              <a:gd name="connsiteY13" fmla="*/ 595054 h 2738179"/>
              <a:gd name="connsiteX14" fmla="*/ 1234440 w 4109720"/>
              <a:gd name="connsiteY14" fmla="*/ 848419 h 2738179"/>
              <a:gd name="connsiteX15" fmla="*/ 2047240 w 4109720"/>
              <a:gd name="connsiteY15" fmla="*/ 853499 h 2738179"/>
              <a:gd name="connsiteX16" fmla="*/ 2280920 w 4109720"/>
              <a:gd name="connsiteY16" fmla="*/ 777299 h 2738179"/>
              <a:gd name="connsiteX17" fmla="*/ 2357120 w 4109720"/>
              <a:gd name="connsiteY17" fmla="*/ 685859 h 2738179"/>
              <a:gd name="connsiteX18" fmla="*/ 2453640 w 4109720"/>
              <a:gd name="connsiteY18" fmla="*/ 645219 h 2738179"/>
              <a:gd name="connsiteX19" fmla="*/ 4109720 w 4109720"/>
              <a:gd name="connsiteY19" fmla="*/ 645219 h 2738179"/>
              <a:gd name="connsiteX0" fmla="*/ 878840 w 4109720"/>
              <a:gd name="connsiteY0" fmla="*/ 2738176 h 2738176"/>
              <a:gd name="connsiteX1" fmla="*/ 894080 w 4109720"/>
              <a:gd name="connsiteY1" fmla="*/ 2118416 h 2738176"/>
              <a:gd name="connsiteX2" fmla="*/ 807720 w 4109720"/>
              <a:gd name="connsiteY2" fmla="*/ 2001576 h 2738176"/>
              <a:gd name="connsiteX3" fmla="*/ 640080 w 4109720"/>
              <a:gd name="connsiteY3" fmla="*/ 2006656 h 2738176"/>
              <a:gd name="connsiteX4" fmla="*/ 518160 w 4109720"/>
              <a:gd name="connsiteY4" fmla="*/ 1818696 h 2738176"/>
              <a:gd name="connsiteX5" fmla="*/ 523240 w 4109720"/>
              <a:gd name="connsiteY5" fmla="*/ 1366576 h 2738176"/>
              <a:gd name="connsiteX6" fmla="*/ 457200 w 4109720"/>
              <a:gd name="connsiteY6" fmla="*/ 1178616 h 2738176"/>
              <a:gd name="connsiteX7" fmla="*/ 50800 w 4109720"/>
              <a:gd name="connsiteY7" fmla="*/ 797616 h 2738176"/>
              <a:gd name="connsiteX8" fmla="*/ 0 w 4109720"/>
              <a:gd name="connsiteY8" fmla="*/ 645216 h 2738176"/>
              <a:gd name="connsiteX9" fmla="*/ 20320 w 4109720"/>
              <a:gd name="connsiteY9" fmla="*/ 95306 h 2738176"/>
              <a:gd name="connsiteX10" fmla="*/ 127000 w 4109720"/>
              <a:gd name="connsiteY10" fmla="*/ 56 h 2738176"/>
              <a:gd name="connsiteX11" fmla="*/ 875030 w 4109720"/>
              <a:gd name="connsiteY11" fmla="*/ 1961 h 2738176"/>
              <a:gd name="connsiteX12" fmla="*/ 980440 w 4109720"/>
              <a:gd name="connsiteY12" fmla="*/ 137216 h 2738176"/>
              <a:gd name="connsiteX13" fmla="*/ 986155 w 4109720"/>
              <a:gd name="connsiteY13" fmla="*/ 595051 h 2738176"/>
              <a:gd name="connsiteX14" fmla="*/ 1234440 w 4109720"/>
              <a:gd name="connsiteY14" fmla="*/ 848416 h 2738176"/>
              <a:gd name="connsiteX15" fmla="*/ 2047240 w 4109720"/>
              <a:gd name="connsiteY15" fmla="*/ 853496 h 2738176"/>
              <a:gd name="connsiteX16" fmla="*/ 2280920 w 4109720"/>
              <a:gd name="connsiteY16" fmla="*/ 777296 h 2738176"/>
              <a:gd name="connsiteX17" fmla="*/ 2357120 w 4109720"/>
              <a:gd name="connsiteY17" fmla="*/ 685856 h 2738176"/>
              <a:gd name="connsiteX18" fmla="*/ 2453640 w 4109720"/>
              <a:gd name="connsiteY18" fmla="*/ 645216 h 2738176"/>
              <a:gd name="connsiteX19" fmla="*/ 4109720 w 410972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76 h 2738176"/>
              <a:gd name="connsiteX1" fmla="*/ 875030 w 4090670"/>
              <a:gd name="connsiteY1" fmla="*/ 2118416 h 2738176"/>
              <a:gd name="connsiteX2" fmla="*/ 788670 w 4090670"/>
              <a:gd name="connsiteY2" fmla="*/ 2001576 h 2738176"/>
              <a:gd name="connsiteX3" fmla="*/ 621030 w 4090670"/>
              <a:gd name="connsiteY3" fmla="*/ 2006656 h 2738176"/>
              <a:gd name="connsiteX4" fmla="*/ 499110 w 4090670"/>
              <a:gd name="connsiteY4" fmla="*/ 1818696 h 2738176"/>
              <a:gd name="connsiteX5" fmla="*/ 504190 w 4090670"/>
              <a:gd name="connsiteY5" fmla="*/ 1366576 h 2738176"/>
              <a:gd name="connsiteX6" fmla="*/ 438150 w 4090670"/>
              <a:gd name="connsiteY6" fmla="*/ 1178616 h 2738176"/>
              <a:gd name="connsiteX7" fmla="*/ 31750 w 4090670"/>
              <a:gd name="connsiteY7" fmla="*/ 797616 h 2738176"/>
              <a:gd name="connsiteX8" fmla="*/ 0 w 4090670"/>
              <a:gd name="connsiteY8" fmla="*/ 631881 h 2738176"/>
              <a:gd name="connsiteX9" fmla="*/ 1270 w 4090670"/>
              <a:gd name="connsiteY9" fmla="*/ 95306 h 2738176"/>
              <a:gd name="connsiteX10" fmla="*/ 107950 w 4090670"/>
              <a:gd name="connsiteY10" fmla="*/ 56 h 2738176"/>
              <a:gd name="connsiteX11" fmla="*/ 855980 w 4090670"/>
              <a:gd name="connsiteY11" fmla="*/ 1961 h 2738176"/>
              <a:gd name="connsiteX12" fmla="*/ 961390 w 4090670"/>
              <a:gd name="connsiteY12" fmla="*/ 137216 h 2738176"/>
              <a:gd name="connsiteX13" fmla="*/ 967105 w 4090670"/>
              <a:gd name="connsiteY13" fmla="*/ 595051 h 2738176"/>
              <a:gd name="connsiteX14" fmla="*/ 1215390 w 4090670"/>
              <a:gd name="connsiteY14" fmla="*/ 848416 h 2738176"/>
              <a:gd name="connsiteX15" fmla="*/ 2028190 w 4090670"/>
              <a:gd name="connsiteY15" fmla="*/ 853496 h 2738176"/>
              <a:gd name="connsiteX16" fmla="*/ 2261870 w 4090670"/>
              <a:gd name="connsiteY16" fmla="*/ 777296 h 2738176"/>
              <a:gd name="connsiteX17" fmla="*/ 2338070 w 4090670"/>
              <a:gd name="connsiteY17" fmla="*/ 685856 h 2738176"/>
              <a:gd name="connsiteX18" fmla="*/ 2434590 w 4090670"/>
              <a:gd name="connsiteY18" fmla="*/ 645216 h 2738176"/>
              <a:gd name="connsiteX19" fmla="*/ 4090670 w 4090670"/>
              <a:gd name="connsiteY19" fmla="*/ 645216 h 2738176"/>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1750 w 4090670"/>
              <a:gd name="connsiteY7" fmla="*/ 79760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891 w 4090771"/>
              <a:gd name="connsiteY0" fmla="*/ 2738164 h 2738164"/>
              <a:gd name="connsiteX1" fmla="*/ 875131 w 4090771"/>
              <a:gd name="connsiteY1" fmla="*/ 2118404 h 2738164"/>
              <a:gd name="connsiteX2" fmla="*/ 788771 w 4090771"/>
              <a:gd name="connsiteY2" fmla="*/ 2001564 h 2738164"/>
              <a:gd name="connsiteX3" fmla="*/ 621131 w 4090771"/>
              <a:gd name="connsiteY3" fmla="*/ 2006644 h 2738164"/>
              <a:gd name="connsiteX4" fmla="*/ 499211 w 4090771"/>
              <a:gd name="connsiteY4" fmla="*/ 1818684 h 2738164"/>
              <a:gd name="connsiteX5" fmla="*/ 504291 w 4090771"/>
              <a:gd name="connsiteY5" fmla="*/ 1366564 h 2738164"/>
              <a:gd name="connsiteX6" fmla="*/ 438251 w 4090771"/>
              <a:gd name="connsiteY6" fmla="*/ 1178604 h 2738164"/>
              <a:gd name="connsiteX7" fmla="*/ 31851 w 4090771"/>
              <a:gd name="connsiteY7" fmla="*/ 797604 h 2738164"/>
              <a:gd name="connsiteX8" fmla="*/ 101 w 4090771"/>
              <a:gd name="connsiteY8" fmla="*/ 631869 h 2738164"/>
              <a:gd name="connsiteX9" fmla="*/ 1371 w 4090771"/>
              <a:gd name="connsiteY9" fmla="*/ 108629 h 2738164"/>
              <a:gd name="connsiteX10" fmla="*/ 108051 w 4090771"/>
              <a:gd name="connsiteY10" fmla="*/ 44 h 2738164"/>
              <a:gd name="connsiteX11" fmla="*/ 856081 w 4090771"/>
              <a:gd name="connsiteY11" fmla="*/ 1949 h 2738164"/>
              <a:gd name="connsiteX12" fmla="*/ 961491 w 4090771"/>
              <a:gd name="connsiteY12" fmla="*/ 137204 h 2738164"/>
              <a:gd name="connsiteX13" fmla="*/ 967206 w 4090771"/>
              <a:gd name="connsiteY13" fmla="*/ 595039 h 2738164"/>
              <a:gd name="connsiteX14" fmla="*/ 1215491 w 4090771"/>
              <a:gd name="connsiteY14" fmla="*/ 848404 h 2738164"/>
              <a:gd name="connsiteX15" fmla="*/ 2028291 w 4090771"/>
              <a:gd name="connsiteY15" fmla="*/ 853484 h 2738164"/>
              <a:gd name="connsiteX16" fmla="*/ 2261971 w 4090771"/>
              <a:gd name="connsiteY16" fmla="*/ 777284 h 2738164"/>
              <a:gd name="connsiteX17" fmla="*/ 2338171 w 4090771"/>
              <a:gd name="connsiteY17" fmla="*/ 685844 h 2738164"/>
              <a:gd name="connsiteX18" fmla="*/ 2434691 w 4090771"/>
              <a:gd name="connsiteY18" fmla="*/ 645204 h 2738164"/>
              <a:gd name="connsiteX19" fmla="*/ 4090771 w 4090771"/>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18684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21030 w 4090670"/>
              <a:gd name="connsiteY3" fmla="*/ 2006644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75030 w 4090670"/>
              <a:gd name="connsiteY1" fmla="*/ 2118404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88670 w 4090670"/>
              <a:gd name="connsiteY2" fmla="*/ 2001564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34590 w 4090670"/>
              <a:gd name="connsiteY18" fmla="*/ 645204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38070 w 4090670"/>
              <a:gd name="connsiteY17" fmla="*/ 685844 h 2738164"/>
              <a:gd name="connsiteX18" fmla="*/ 2461260 w 4090670"/>
              <a:gd name="connsiteY18" fmla="*/ 643299 h 2738164"/>
              <a:gd name="connsiteX19" fmla="*/ 4090670 w 4090670"/>
              <a:gd name="connsiteY19" fmla="*/ 645204 h 2738164"/>
              <a:gd name="connsiteX0" fmla="*/ 859790 w 4090670"/>
              <a:gd name="connsiteY0" fmla="*/ 2738164 h 2738164"/>
              <a:gd name="connsiteX1" fmla="*/ 867410 w 4090670"/>
              <a:gd name="connsiteY1" fmla="*/ 2120309 h 2738164"/>
              <a:gd name="connsiteX2" fmla="*/ 771525 w 4090670"/>
              <a:gd name="connsiteY2" fmla="*/ 2003469 h 2738164"/>
              <a:gd name="connsiteX3" fmla="*/ 638175 w 4090670"/>
              <a:gd name="connsiteY3" fmla="*/ 2000929 h 2738164"/>
              <a:gd name="connsiteX4" fmla="*/ 499110 w 4090670"/>
              <a:gd name="connsiteY4" fmla="*/ 1820589 h 2738164"/>
              <a:gd name="connsiteX5" fmla="*/ 504190 w 4090670"/>
              <a:gd name="connsiteY5" fmla="*/ 1366564 h 2738164"/>
              <a:gd name="connsiteX6" fmla="*/ 438150 w 4090670"/>
              <a:gd name="connsiteY6" fmla="*/ 1178604 h 2738164"/>
              <a:gd name="connsiteX7" fmla="*/ 35560 w 4090670"/>
              <a:gd name="connsiteY7" fmla="*/ 789984 h 2738164"/>
              <a:gd name="connsiteX8" fmla="*/ 0 w 4090670"/>
              <a:gd name="connsiteY8" fmla="*/ 631869 h 2738164"/>
              <a:gd name="connsiteX9" fmla="*/ 1270 w 4090670"/>
              <a:gd name="connsiteY9" fmla="*/ 108629 h 2738164"/>
              <a:gd name="connsiteX10" fmla="*/ 107950 w 4090670"/>
              <a:gd name="connsiteY10" fmla="*/ 44 h 2738164"/>
              <a:gd name="connsiteX11" fmla="*/ 855980 w 4090670"/>
              <a:gd name="connsiteY11" fmla="*/ 1949 h 2738164"/>
              <a:gd name="connsiteX12" fmla="*/ 961390 w 4090670"/>
              <a:gd name="connsiteY12" fmla="*/ 137204 h 2738164"/>
              <a:gd name="connsiteX13" fmla="*/ 967105 w 4090670"/>
              <a:gd name="connsiteY13" fmla="*/ 595039 h 2738164"/>
              <a:gd name="connsiteX14" fmla="*/ 1215390 w 4090670"/>
              <a:gd name="connsiteY14" fmla="*/ 848404 h 2738164"/>
              <a:gd name="connsiteX15" fmla="*/ 2028190 w 4090670"/>
              <a:gd name="connsiteY15" fmla="*/ 853484 h 2738164"/>
              <a:gd name="connsiteX16" fmla="*/ 2261870 w 4090670"/>
              <a:gd name="connsiteY16" fmla="*/ 777284 h 2738164"/>
              <a:gd name="connsiteX17" fmla="*/ 2351405 w 4090670"/>
              <a:gd name="connsiteY17" fmla="*/ 687749 h 2738164"/>
              <a:gd name="connsiteX18" fmla="*/ 2461260 w 4090670"/>
              <a:gd name="connsiteY18" fmla="*/ 643299 h 2738164"/>
              <a:gd name="connsiteX19" fmla="*/ 4090670 w 4090670"/>
              <a:gd name="connsiteY19" fmla="*/ 645204 h 2738164"/>
              <a:gd name="connsiteX0" fmla="*/ 859790 w 4090670"/>
              <a:gd name="connsiteY0" fmla="*/ 2738163 h 2738163"/>
              <a:gd name="connsiteX1" fmla="*/ 867410 w 4090670"/>
              <a:gd name="connsiteY1" fmla="*/ 2120308 h 2738163"/>
              <a:gd name="connsiteX2" fmla="*/ 771525 w 4090670"/>
              <a:gd name="connsiteY2" fmla="*/ 2003468 h 2738163"/>
              <a:gd name="connsiteX3" fmla="*/ 638175 w 4090670"/>
              <a:gd name="connsiteY3" fmla="*/ 2000928 h 2738163"/>
              <a:gd name="connsiteX4" fmla="*/ 499110 w 4090670"/>
              <a:gd name="connsiteY4" fmla="*/ 1820588 h 2738163"/>
              <a:gd name="connsiteX5" fmla="*/ 504190 w 4090670"/>
              <a:gd name="connsiteY5" fmla="*/ 1366563 h 2738163"/>
              <a:gd name="connsiteX6" fmla="*/ 438150 w 4090670"/>
              <a:gd name="connsiteY6" fmla="*/ 1178603 h 2738163"/>
              <a:gd name="connsiteX7" fmla="*/ 35560 w 4090670"/>
              <a:gd name="connsiteY7" fmla="*/ 789983 h 2738163"/>
              <a:gd name="connsiteX8" fmla="*/ 0 w 4090670"/>
              <a:gd name="connsiteY8" fmla="*/ 631868 h 2738163"/>
              <a:gd name="connsiteX9" fmla="*/ 8890 w 4090670"/>
              <a:gd name="connsiteY9" fmla="*/ 110533 h 2738163"/>
              <a:gd name="connsiteX10" fmla="*/ 107950 w 4090670"/>
              <a:gd name="connsiteY10" fmla="*/ 43 h 2738163"/>
              <a:gd name="connsiteX11" fmla="*/ 855980 w 4090670"/>
              <a:gd name="connsiteY11" fmla="*/ 1948 h 2738163"/>
              <a:gd name="connsiteX12" fmla="*/ 961390 w 4090670"/>
              <a:gd name="connsiteY12" fmla="*/ 137203 h 2738163"/>
              <a:gd name="connsiteX13" fmla="*/ 967105 w 4090670"/>
              <a:gd name="connsiteY13" fmla="*/ 595038 h 2738163"/>
              <a:gd name="connsiteX14" fmla="*/ 1215390 w 4090670"/>
              <a:gd name="connsiteY14" fmla="*/ 848403 h 2738163"/>
              <a:gd name="connsiteX15" fmla="*/ 2028190 w 4090670"/>
              <a:gd name="connsiteY15" fmla="*/ 853483 h 2738163"/>
              <a:gd name="connsiteX16" fmla="*/ 2261870 w 4090670"/>
              <a:gd name="connsiteY16" fmla="*/ 777283 h 2738163"/>
              <a:gd name="connsiteX17" fmla="*/ 2351405 w 4090670"/>
              <a:gd name="connsiteY17" fmla="*/ 687748 h 2738163"/>
              <a:gd name="connsiteX18" fmla="*/ 2461260 w 4090670"/>
              <a:gd name="connsiteY18" fmla="*/ 643298 h 2738163"/>
              <a:gd name="connsiteX19" fmla="*/ 4090670 w 4090670"/>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56173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6648 w 4085453"/>
              <a:gd name="connsiteY12" fmla="*/ 137203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35218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61888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50763 w 4085453"/>
              <a:gd name="connsiteY11" fmla="*/ 1948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0173 w 4085453"/>
              <a:gd name="connsiteY14" fmla="*/ 84840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12078 w 4085453"/>
              <a:gd name="connsiteY14" fmla="*/ 857928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2973 w 4085453"/>
              <a:gd name="connsiteY15" fmla="*/ 853483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24878 w 4085453"/>
              <a:gd name="connsiteY15" fmla="*/ 86681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56653 w 4085453"/>
              <a:gd name="connsiteY16" fmla="*/ 77728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4618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56043 w 4085453"/>
              <a:gd name="connsiteY18" fmla="*/ 643298 h 2738163"/>
              <a:gd name="connsiteX19" fmla="*/ 4085453 w 4085453"/>
              <a:gd name="connsiteY19" fmla="*/ 645203 h 2738163"/>
              <a:gd name="connsiteX0" fmla="*/ 854573 w 4085453"/>
              <a:gd name="connsiteY0" fmla="*/ 2738163 h 2738163"/>
              <a:gd name="connsiteX1" fmla="*/ 862193 w 4085453"/>
              <a:gd name="connsiteY1" fmla="*/ 2120308 h 2738163"/>
              <a:gd name="connsiteX2" fmla="*/ 766308 w 4085453"/>
              <a:gd name="connsiteY2" fmla="*/ 2003468 h 2738163"/>
              <a:gd name="connsiteX3" fmla="*/ 632958 w 4085453"/>
              <a:gd name="connsiteY3" fmla="*/ 2000928 h 2738163"/>
              <a:gd name="connsiteX4" fmla="*/ 493893 w 4085453"/>
              <a:gd name="connsiteY4" fmla="*/ 1820588 h 2738163"/>
              <a:gd name="connsiteX5" fmla="*/ 498973 w 4085453"/>
              <a:gd name="connsiteY5" fmla="*/ 1366563 h 2738163"/>
              <a:gd name="connsiteX6" fmla="*/ 432933 w 4085453"/>
              <a:gd name="connsiteY6" fmla="*/ 1178603 h 2738163"/>
              <a:gd name="connsiteX7" fmla="*/ 30343 w 4085453"/>
              <a:gd name="connsiteY7" fmla="*/ 789983 h 2738163"/>
              <a:gd name="connsiteX8" fmla="*/ 498 w 4085453"/>
              <a:gd name="connsiteY8" fmla="*/ 633773 h 2738163"/>
              <a:gd name="connsiteX9" fmla="*/ 3673 w 4085453"/>
              <a:gd name="connsiteY9" fmla="*/ 110533 h 2738163"/>
              <a:gd name="connsiteX10" fmla="*/ 102733 w 4085453"/>
              <a:gd name="connsiteY10" fmla="*/ 43 h 2738163"/>
              <a:gd name="connsiteX11" fmla="*/ 814568 w 4085453"/>
              <a:gd name="connsiteY11" fmla="*/ 3853 h 2738163"/>
              <a:gd name="connsiteX12" fmla="*/ 940933 w 4085453"/>
              <a:gd name="connsiteY12" fmla="*/ 142918 h 2738163"/>
              <a:gd name="connsiteX13" fmla="*/ 944743 w 4085453"/>
              <a:gd name="connsiteY13" fmla="*/ 595038 h 2738163"/>
              <a:gd name="connsiteX14" fmla="*/ 1229223 w 4085453"/>
              <a:gd name="connsiteY14" fmla="*/ 863643 h 2738163"/>
              <a:gd name="connsiteX15" fmla="*/ 2034403 w 4085453"/>
              <a:gd name="connsiteY15" fmla="*/ 863008 h 2738163"/>
              <a:gd name="connsiteX16" fmla="*/ 2269988 w 4085453"/>
              <a:gd name="connsiteY16" fmla="*/ 781093 h 2738163"/>
              <a:gd name="connsiteX17" fmla="*/ 2357618 w 4085453"/>
              <a:gd name="connsiteY17" fmla="*/ 687748 h 2738163"/>
              <a:gd name="connsiteX18" fmla="*/ 2465568 w 4085453"/>
              <a:gd name="connsiteY18" fmla="*/ 645203 h 2738163"/>
              <a:gd name="connsiteX19" fmla="*/ 4085453 w 4085453"/>
              <a:gd name="connsiteY19" fmla="*/ 645203 h 2738163"/>
              <a:gd name="connsiteX0" fmla="*/ 848858 w 4085453"/>
              <a:gd name="connsiteY0" fmla="*/ 3277278 h 3277278"/>
              <a:gd name="connsiteX1" fmla="*/ 862193 w 4085453"/>
              <a:gd name="connsiteY1" fmla="*/ 2120308 h 3277278"/>
              <a:gd name="connsiteX2" fmla="*/ 766308 w 4085453"/>
              <a:gd name="connsiteY2" fmla="*/ 2003468 h 3277278"/>
              <a:gd name="connsiteX3" fmla="*/ 632958 w 4085453"/>
              <a:gd name="connsiteY3" fmla="*/ 2000928 h 3277278"/>
              <a:gd name="connsiteX4" fmla="*/ 493893 w 4085453"/>
              <a:gd name="connsiteY4" fmla="*/ 1820588 h 3277278"/>
              <a:gd name="connsiteX5" fmla="*/ 498973 w 4085453"/>
              <a:gd name="connsiteY5" fmla="*/ 1366563 h 3277278"/>
              <a:gd name="connsiteX6" fmla="*/ 432933 w 4085453"/>
              <a:gd name="connsiteY6" fmla="*/ 1178603 h 3277278"/>
              <a:gd name="connsiteX7" fmla="*/ 30343 w 4085453"/>
              <a:gd name="connsiteY7" fmla="*/ 789983 h 3277278"/>
              <a:gd name="connsiteX8" fmla="*/ 498 w 4085453"/>
              <a:gd name="connsiteY8" fmla="*/ 633773 h 3277278"/>
              <a:gd name="connsiteX9" fmla="*/ 3673 w 4085453"/>
              <a:gd name="connsiteY9" fmla="*/ 110533 h 3277278"/>
              <a:gd name="connsiteX10" fmla="*/ 102733 w 4085453"/>
              <a:gd name="connsiteY10" fmla="*/ 43 h 3277278"/>
              <a:gd name="connsiteX11" fmla="*/ 814568 w 4085453"/>
              <a:gd name="connsiteY11" fmla="*/ 3853 h 3277278"/>
              <a:gd name="connsiteX12" fmla="*/ 940933 w 4085453"/>
              <a:gd name="connsiteY12" fmla="*/ 142918 h 3277278"/>
              <a:gd name="connsiteX13" fmla="*/ 944743 w 4085453"/>
              <a:gd name="connsiteY13" fmla="*/ 595038 h 3277278"/>
              <a:gd name="connsiteX14" fmla="*/ 1229223 w 4085453"/>
              <a:gd name="connsiteY14" fmla="*/ 863643 h 3277278"/>
              <a:gd name="connsiteX15" fmla="*/ 2034403 w 4085453"/>
              <a:gd name="connsiteY15" fmla="*/ 863008 h 3277278"/>
              <a:gd name="connsiteX16" fmla="*/ 2269988 w 4085453"/>
              <a:gd name="connsiteY16" fmla="*/ 781093 h 3277278"/>
              <a:gd name="connsiteX17" fmla="*/ 2357618 w 4085453"/>
              <a:gd name="connsiteY17" fmla="*/ 687748 h 3277278"/>
              <a:gd name="connsiteX18" fmla="*/ 2465568 w 4085453"/>
              <a:gd name="connsiteY18" fmla="*/ 645203 h 3277278"/>
              <a:gd name="connsiteX19" fmla="*/ 4085453 w 4085453"/>
              <a:gd name="connsiteY19" fmla="*/ 645203 h 3277278"/>
              <a:gd name="connsiteX0" fmla="*/ 848858 w 5018903"/>
              <a:gd name="connsiteY0" fmla="*/ 3277278 h 3277278"/>
              <a:gd name="connsiteX1" fmla="*/ 862193 w 5018903"/>
              <a:gd name="connsiteY1" fmla="*/ 2120308 h 3277278"/>
              <a:gd name="connsiteX2" fmla="*/ 766308 w 5018903"/>
              <a:gd name="connsiteY2" fmla="*/ 2003468 h 3277278"/>
              <a:gd name="connsiteX3" fmla="*/ 632958 w 5018903"/>
              <a:gd name="connsiteY3" fmla="*/ 2000928 h 3277278"/>
              <a:gd name="connsiteX4" fmla="*/ 493893 w 5018903"/>
              <a:gd name="connsiteY4" fmla="*/ 1820588 h 3277278"/>
              <a:gd name="connsiteX5" fmla="*/ 498973 w 5018903"/>
              <a:gd name="connsiteY5" fmla="*/ 1366563 h 3277278"/>
              <a:gd name="connsiteX6" fmla="*/ 432933 w 5018903"/>
              <a:gd name="connsiteY6" fmla="*/ 1178603 h 3277278"/>
              <a:gd name="connsiteX7" fmla="*/ 30343 w 5018903"/>
              <a:gd name="connsiteY7" fmla="*/ 789983 h 3277278"/>
              <a:gd name="connsiteX8" fmla="*/ 498 w 5018903"/>
              <a:gd name="connsiteY8" fmla="*/ 633773 h 3277278"/>
              <a:gd name="connsiteX9" fmla="*/ 3673 w 5018903"/>
              <a:gd name="connsiteY9" fmla="*/ 110533 h 3277278"/>
              <a:gd name="connsiteX10" fmla="*/ 102733 w 5018903"/>
              <a:gd name="connsiteY10" fmla="*/ 43 h 3277278"/>
              <a:gd name="connsiteX11" fmla="*/ 814568 w 5018903"/>
              <a:gd name="connsiteY11" fmla="*/ 3853 h 3277278"/>
              <a:gd name="connsiteX12" fmla="*/ 940933 w 5018903"/>
              <a:gd name="connsiteY12" fmla="*/ 142918 h 3277278"/>
              <a:gd name="connsiteX13" fmla="*/ 944743 w 5018903"/>
              <a:gd name="connsiteY13" fmla="*/ 595038 h 3277278"/>
              <a:gd name="connsiteX14" fmla="*/ 1229223 w 5018903"/>
              <a:gd name="connsiteY14" fmla="*/ 863643 h 3277278"/>
              <a:gd name="connsiteX15" fmla="*/ 2034403 w 5018903"/>
              <a:gd name="connsiteY15" fmla="*/ 863008 h 3277278"/>
              <a:gd name="connsiteX16" fmla="*/ 2269988 w 5018903"/>
              <a:gd name="connsiteY16" fmla="*/ 781093 h 3277278"/>
              <a:gd name="connsiteX17" fmla="*/ 2357618 w 5018903"/>
              <a:gd name="connsiteY17" fmla="*/ 687748 h 3277278"/>
              <a:gd name="connsiteX18" fmla="*/ 2465568 w 5018903"/>
              <a:gd name="connsiteY18" fmla="*/ 645203 h 3277278"/>
              <a:gd name="connsiteX19" fmla="*/ 5018903 w 5018903"/>
              <a:gd name="connsiteY19" fmla="*/ 645203 h 327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18903" h="3277278">
                <a:moveTo>
                  <a:pt x="848858" y="3277278"/>
                </a:moveTo>
                <a:lnTo>
                  <a:pt x="862193" y="2120308"/>
                </a:lnTo>
                <a:cubicBezTo>
                  <a:pt x="865791" y="2041356"/>
                  <a:pt x="808430" y="2002410"/>
                  <a:pt x="766308" y="2003468"/>
                </a:cubicBezTo>
                <a:lnTo>
                  <a:pt x="632958" y="2000928"/>
                </a:lnTo>
                <a:cubicBezTo>
                  <a:pt x="556123" y="1994155"/>
                  <a:pt x="494528" y="1884511"/>
                  <a:pt x="493893" y="1820588"/>
                </a:cubicBezTo>
                <a:cubicBezTo>
                  <a:pt x="495586" y="1669881"/>
                  <a:pt x="497280" y="1517270"/>
                  <a:pt x="498973" y="1366563"/>
                </a:cubicBezTo>
                <a:cubicBezTo>
                  <a:pt x="499820" y="1303910"/>
                  <a:pt x="479711" y="1235541"/>
                  <a:pt x="432933" y="1178603"/>
                </a:cubicBezTo>
                <a:lnTo>
                  <a:pt x="30343" y="789983"/>
                </a:lnTo>
                <a:cubicBezTo>
                  <a:pt x="-8815" y="740453"/>
                  <a:pt x="1556" y="694733"/>
                  <a:pt x="498" y="633773"/>
                </a:cubicBezTo>
                <a:cubicBezTo>
                  <a:pt x="2191" y="449200"/>
                  <a:pt x="1980" y="295106"/>
                  <a:pt x="3673" y="110533"/>
                </a:cubicBezTo>
                <a:cubicBezTo>
                  <a:pt x="6213" y="61003"/>
                  <a:pt x="22088" y="-1862"/>
                  <a:pt x="102733" y="43"/>
                </a:cubicBezTo>
                <a:lnTo>
                  <a:pt x="814568" y="3853"/>
                </a:lnTo>
                <a:cubicBezTo>
                  <a:pt x="929080" y="3218"/>
                  <a:pt x="938816" y="61638"/>
                  <a:pt x="940933" y="142918"/>
                </a:cubicBezTo>
                <a:lnTo>
                  <a:pt x="944743" y="595038"/>
                </a:lnTo>
                <a:cubicBezTo>
                  <a:pt x="947495" y="715688"/>
                  <a:pt x="1089311" y="859198"/>
                  <a:pt x="1229223" y="863643"/>
                </a:cubicBezTo>
                <a:lnTo>
                  <a:pt x="2034403" y="863008"/>
                </a:lnTo>
                <a:cubicBezTo>
                  <a:pt x="2127536" y="860468"/>
                  <a:pt x="2197810" y="840783"/>
                  <a:pt x="2269988" y="781093"/>
                </a:cubicBezTo>
                <a:lnTo>
                  <a:pt x="2357618" y="687748"/>
                </a:lnTo>
                <a:cubicBezTo>
                  <a:pt x="2389791" y="655151"/>
                  <a:pt x="2420060" y="647320"/>
                  <a:pt x="2465568" y="645203"/>
                </a:cubicBezTo>
                <a:lnTo>
                  <a:pt x="5018903" y="645203"/>
                </a:lnTo>
              </a:path>
            </a:pathLst>
          </a:custGeom>
          <a:noFill/>
          <a:ln w="1016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Freeform: Shape 239">
            <a:extLst>
              <a:ext uri="{FF2B5EF4-FFF2-40B4-BE49-F238E27FC236}">
                <a16:creationId xmlns:a16="http://schemas.microsoft.com/office/drawing/2014/main" id="{DD900AD2-D668-4AB1-B9C0-4EDB5998AAE6}"/>
              </a:ext>
            </a:extLst>
          </p:cNvPr>
          <p:cNvSpPr/>
          <p:nvPr/>
        </p:nvSpPr>
        <p:spPr>
          <a:xfrm>
            <a:off x="5376554" y="464939"/>
            <a:ext cx="3036570" cy="2585720"/>
          </a:xfrm>
          <a:custGeom>
            <a:avLst/>
            <a:gdLst>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00680 w 3032760"/>
              <a:gd name="connsiteY5" fmla="*/ 2580640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2760"/>
              <a:gd name="connsiteY0" fmla="*/ 208280 h 2585720"/>
              <a:gd name="connsiteX1" fmla="*/ 1671320 w 3032760"/>
              <a:gd name="connsiteY1" fmla="*/ 1971040 h 2585720"/>
              <a:gd name="connsiteX2" fmla="*/ 1727200 w 3032760"/>
              <a:gd name="connsiteY2" fmla="*/ 2148840 h 2585720"/>
              <a:gd name="connsiteX3" fmla="*/ 1722120 w 3032760"/>
              <a:gd name="connsiteY3" fmla="*/ 2468880 h 2585720"/>
              <a:gd name="connsiteX4" fmla="*/ 1854200 w 3032760"/>
              <a:gd name="connsiteY4" fmla="*/ 2585720 h 2585720"/>
              <a:gd name="connsiteX5" fmla="*/ 2919730 w 3032760"/>
              <a:gd name="connsiteY5" fmla="*/ 2582545 h 2585720"/>
              <a:gd name="connsiteX6" fmla="*/ 3027680 w 3032760"/>
              <a:gd name="connsiteY6" fmla="*/ 2407920 h 2585720"/>
              <a:gd name="connsiteX7" fmla="*/ 3032760 w 3032760"/>
              <a:gd name="connsiteY7" fmla="*/ 1940560 h 2585720"/>
              <a:gd name="connsiteX8" fmla="*/ 2961640 w 3032760"/>
              <a:gd name="connsiteY8" fmla="*/ 1767840 h 2585720"/>
              <a:gd name="connsiteX9" fmla="*/ 2250440 w 3032760"/>
              <a:gd name="connsiteY9" fmla="*/ 1036320 h 2585720"/>
              <a:gd name="connsiteX10" fmla="*/ 2184400 w 3032760"/>
              <a:gd name="connsiteY10" fmla="*/ 873760 h 2585720"/>
              <a:gd name="connsiteX11" fmla="*/ 2194560 w 3032760"/>
              <a:gd name="connsiteY11" fmla="*/ 0 h 2585720"/>
              <a:gd name="connsiteX0" fmla="*/ 0 w 3036570"/>
              <a:gd name="connsiteY0" fmla="*/ 208280 h 2585720"/>
              <a:gd name="connsiteX1" fmla="*/ 1671320 w 3036570"/>
              <a:gd name="connsiteY1" fmla="*/ 1971040 h 2585720"/>
              <a:gd name="connsiteX2" fmla="*/ 1727200 w 3036570"/>
              <a:gd name="connsiteY2" fmla="*/ 2148840 h 2585720"/>
              <a:gd name="connsiteX3" fmla="*/ 1722120 w 3036570"/>
              <a:gd name="connsiteY3" fmla="*/ 2468880 h 2585720"/>
              <a:gd name="connsiteX4" fmla="*/ 1854200 w 3036570"/>
              <a:gd name="connsiteY4" fmla="*/ 2585720 h 2585720"/>
              <a:gd name="connsiteX5" fmla="*/ 2919730 w 3036570"/>
              <a:gd name="connsiteY5" fmla="*/ 2582545 h 2585720"/>
              <a:gd name="connsiteX6" fmla="*/ 3027680 w 3036570"/>
              <a:gd name="connsiteY6" fmla="*/ 2407920 h 2585720"/>
              <a:gd name="connsiteX7" fmla="*/ 3036570 w 3036570"/>
              <a:gd name="connsiteY7" fmla="*/ 1942465 h 2585720"/>
              <a:gd name="connsiteX8" fmla="*/ 2961640 w 3036570"/>
              <a:gd name="connsiteY8" fmla="*/ 1767840 h 2585720"/>
              <a:gd name="connsiteX9" fmla="*/ 2250440 w 3036570"/>
              <a:gd name="connsiteY9" fmla="*/ 1036320 h 2585720"/>
              <a:gd name="connsiteX10" fmla="*/ 2184400 w 3036570"/>
              <a:gd name="connsiteY10" fmla="*/ 873760 h 2585720"/>
              <a:gd name="connsiteX11" fmla="*/ 2194560 w 3036570"/>
              <a:gd name="connsiteY11" fmla="*/ 0 h 25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6570" h="2585720">
                <a:moveTo>
                  <a:pt x="0" y="208280"/>
                </a:moveTo>
                <a:lnTo>
                  <a:pt x="1671320" y="1971040"/>
                </a:lnTo>
                <a:cubicBezTo>
                  <a:pt x="1726142" y="2016972"/>
                  <a:pt x="1729528" y="2078143"/>
                  <a:pt x="1727200" y="2148840"/>
                </a:cubicBezTo>
                <a:cubicBezTo>
                  <a:pt x="1725507" y="2255520"/>
                  <a:pt x="1723813" y="2362200"/>
                  <a:pt x="1722120" y="2468880"/>
                </a:cubicBezTo>
                <a:cubicBezTo>
                  <a:pt x="1724237" y="2540212"/>
                  <a:pt x="1773978" y="2582968"/>
                  <a:pt x="1854200" y="2585720"/>
                </a:cubicBezTo>
                <a:lnTo>
                  <a:pt x="2919730" y="2582545"/>
                </a:lnTo>
                <a:cubicBezTo>
                  <a:pt x="3024928" y="2584027"/>
                  <a:pt x="3029162" y="2490258"/>
                  <a:pt x="3027680" y="2407920"/>
                </a:cubicBezTo>
                <a:cubicBezTo>
                  <a:pt x="3029373" y="2252133"/>
                  <a:pt x="3034877" y="2098252"/>
                  <a:pt x="3036570" y="1942465"/>
                </a:cubicBezTo>
                <a:cubicBezTo>
                  <a:pt x="3033818" y="1871557"/>
                  <a:pt x="3004397" y="1810173"/>
                  <a:pt x="2961640" y="1767840"/>
                </a:cubicBezTo>
                <a:lnTo>
                  <a:pt x="2250440" y="1036320"/>
                </a:lnTo>
                <a:cubicBezTo>
                  <a:pt x="2205567" y="984038"/>
                  <a:pt x="2183553" y="945092"/>
                  <a:pt x="2184400" y="873760"/>
                </a:cubicBezTo>
                <a:lnTo>
                  <a:pt x="2194560" y="0"/>
                </a:lnTo>
              </a:path>
            </a:pathLst>
          </a:custGeom>
          <a:noFill/>
          <a:ln w="1016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Freeform: Shape 240">
            <a:extLst>
              <a:ext uri="{FF2B5EF4-FFF2-40B4-BE49-F238E27FC236}">
                <a16:creationId xmlns:a16="http://schemas.microsoft.com/office/drawing/2014/main" id="{62150062-DA7F-48EF-8C0B-156C3E5F6A26}"/>
              </a:ext>
            </a:extLst>
          </p:cNvPr>
          <p:cNvSpPr/>
          <p:nvPr/>
        </p:nvSpPr>
        <p:spPr>
          <a:xfrm>
            <a:off x="7891154" y="1013579"/>
            <a:ext cx="1681480" cy="3983355"/>
          </a:xfrm>
          <a:custGeom>
            <a:avLst/>
            <a:gdLst>
              <a:gd name="connsiteX0" fmla="*/ 1031240 w 2057400"/>
              <a:gd name="connsiteY0" fmla="*/ 0 h 3469640"/>
              <a:gd name="connsiteX1" fmla="*/ 132080 w 2057400"/>
              <a:gd name="connsiteY1" fmla="*/ 970280 h 3469640"/>
              <a:gd name="connsiteX2" fmla="*/ 0 w 2057400"/>
              <a:gd name="connsiteY2" fmla="*/ 1320800 h 3469640"/>
              <a:gd name="connsiteX3" fmla="*/ 5080 w 2057400"/>
              <a:gd name="connsiteY3" fmla="*/ 3027680 h 3469640"/>
              <a:gd name="connsiteX4" fmla="*/ 152400 w 2057400"/>
              <a:gd name="connsiteY4" fmla="*/ 3164840 h 3469640"/>
              <a:gd name="connsiteX5" fmla="*/ 441960 w 2057400"/>
              <a:gd name="connsiteY5" fmla="*/ 3169920 h 3469640"/>
              <a:gd name="connsiteX6" fmla="*/ 629920 w 2057400"/>
              <a:gd name="connsiteY6" fmla="*/ 3246120 h 3469640"/>
              <a:gd name="connsiteX7" fmla="*/ 838200 w 2057400"/>
              <a:gd name="connsiteY7" fmla="*/ 3469640 h 3469640"/>
              <a:gd name="connsiteX8" fmla="*/ 1005840 w 2057400"/>
              <a:gd name="connsiteY8" fmla="*/ 3444240 h 3469640"/>
              <a:gd name="connsiteX9" fmla="*/ 1173480 w 2057400"/>
              <a:gd name="connsiteY9" fmla="*/ 3469640 h 3469640"/>
              <a:gd name="connsiteX10" fmla="*/ 2057400 w 2057400"/>
              <a:gd name="connsiteY10" fmla="*/ 3393440 h 3469640"/>
              <a:gd name="connsiteX0" fmla="*/ 1031240 w 1681480"/>
              <a:gd name="connsiteY0" fmla="*/ 0 h 3977640"/>
              <a:gd name="connsiteX1" fmla="*/ 132080 w 1681480"/>
              <a:gd name="connsiteY1" fmla="*/ 970280 h 3977640"/>
              <a:gd name="connsiteX2" fmla="*/ 0 w 1681480"/>
              <a:gd name="connsiteY2" fmla="*/ 1320800 h 3977640"/>
              <a:gd name="connsiteX3" fmla="*/ 5080 w 1681480"/>
              <a:gd name="connsiteY3" fmla="*/ 3027680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52400 w 1681480"/>
              <a:gd name="connsiteY4" fmla="*/ 3164840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9920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992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5840 w 1681480"/>
              <a:gd name="connsiteY8" fmla="*/ 344424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73480 w 1681480"/>
              <a:gd name="connsiteY9" fmla="*/ 3469640 h 3977640"/>
              <a:gd name="connsiteX10" fmla="*/ 1681480 w 1681480"/>
              <a:gd name="connsiteY10" fmla="*/ 3977640 h 3977640"/>
              <a:gd name="connsiteX0" fmla="*/ 1031240 w 1681480"/>
              <a:gd name="connsiteY0" fmla="*/ 0 h 3977640"/>
              <a:gd name="connsiteX1" fmla="*/ 132080 w 1681480"/>
              <a:gd name="connsiteY1" fmla="*/ 970280 h 3977640"/>
              <a:gd name="connsiteX2" fmla="*/ 0 w 1681480"/>
              <a:gd name="connsiteY2" fmla="*/ 1320800 h 3977640"/>
              <a:gd name="connsiteX3" fmla="*/ 3175 w 1681480"/>
              <a:gd name="connsiteY3" fmla="*/ 3029585 h 3977640"/>
              <a:gd name="connsiteX4" fmla="*/ 116205 w 1681480"/>
              <a:gd name="connsiteY4" fmla="*/ 3166745 h 3977640"/>
              <a:gd name="connsiteX5" fmla="*/ 441960 w 1681480"/>
              <a:gd name="connsiteY5" fmla="*/ 3168015 h 3977640"/>
              <a:gd name="connsiteX6" fmla="*/ 622300 w 1681480"/>
              <a:gd name="connsiteY6" fmla="*/ 3246120 h 3977640"/>
              <a:gd name="connsiteX7" fmla="*/ 838200 w 1681480"/>
              <a:gd name="connsiteY7" fmla="*/ 3469640 h 3977640"/>
              <a:gd name="connsiteX8" fmla="*/ 1000760 w 1681480"/>
              <a:gd name="connsiteY8" fmla="*/ 3434080 h 3977640"/>
              <a:gd name="connsiteX9" fmla="*/ 1148715 w 1681480"/>
              <a:gd name="connsiteY9" fmla="*/ 3460115 h 3977640"/>
              <a:gd name="connsiteX10" fmla="*/ 1681480 w 1681480"/>
              <a:gd name="connsiteY10" fmla="*/ 3977640 h 3977640"/>
              <a:gd name="connsiteX0" fmla="*/ 1031240 w 1681480"/>
              <a:gd name="connsiteY0" fmla="*/ 0 h 3983355"/>
              <a:gd name="connsiteX1" fmla="*/ 132080 w 1681480"/>
              <a:gd name="connsiteY1" fmla="*/ 970280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 name="connsiteX0" fmla="*/ 1031240 w 1681480"/>
              <a:gd name="connsiteY0" fmla="*/ 0 h 3983355"/>
              <a:gd name="connsiteX1" fmla="*/ 63500 w 1681480"/>
              <a:gd name="connsiteY1" fmla="*/ 1056005 h 3983355"/>
              <a:gd name="connsiteX2" fmla="*/ 0 w 1681480"/>
              <a:gd name="connsiteY2" fmla="*/ 1320800 h 3983355"/>
              <a:gd name="connsiteX3" fmla="*/ 3175 w 1681480"/>
              <a:gd name="connsiteY3" fmla="*/ 3029585 h 3983355"/>
              <a:gd name="connsiteX4" fmla="*/ 116205 w 1681480"/>
              <a:gd name="connsiteY4" fmla="*/ 3166745 h 3983355"/>
              <a:gd name="connsiteX5" fmla="*/ 441960 w 1681480"/>
              <a:gd name="connsiteY5" fmla="*/ 3168015 h 3983355"/>
              <a:gd name="connsiteX6" fmla="*/ 622300 w 1681480"/>
              <a:gd name="connsiteY6" fmla="*/ 3246120 h 3983355"/>
              <a:gd name="connsiteX7" fmla="*/ 838200 w 1681480"/>
              <a:gd name="connsiteY7" fmla="*/ 3469640 h 3983355"/>
              <a:gd name="connsiteX8" fmla="*/ 1000760 w 1681480"/>
              <a:gd name="connsiteY8" fmla="*/ 3434080 h 3983355"/>
              <a:gd name="connsiteX9" fmla="*/ 1148715 w 1681480"/>
              <a:gd name="connsiteY9" fmla="*/ 3460115 h 3983355"/>
              <a:gd name="connsiteX10" fmla="*/ 1681480 w 1681480"/>
              <a:gd name="connsiteY10" fmla="*/ 3983355 h 3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480" h="3983355">
                <a:moveTo>
                  <a:pt x="1031240" y="0"/>
                </a:moveTo>
                <a:lnTo>
                  <a:pt x="63500" y="1056005"/>
                </a:lnTo>
                <a:cubicBezTo>
                  <a:pt x="423" y="1119505"/>
                  <a:pt x="2117" y="1219200"/>
                  <a:pt x="0" y="1320800"/>
                </a:cubicBezTo>
                <a:cubicBezTo>
                  <a:pt x="1693" y="1889760"/>
                  <a:pt x="1482" y="2460625"/>
                  <a:pt x="3175" y="3029585"/>
                </a:cubicBezTo>
                <a:cubicBezTo>
                  <a:pt x="3387" y="3101340"/>
                  <a:pt x="-4022" y="3163570"/>
                  <a:pt x="116205" y="3166745"/>
                </a:cubicBezTo>
                <a:lnTo>
                  <a:pt x="441960" y="3168015"/>
                </a:lnTo>
                <a:cubicBezTo>
                  <a:pt x="504613" y="3167380"/>
                  <a:pt x="580602" y="3199130"/>
                  <a:pt x="622300" y="3246120"/>
                </a:cubicBezTo>
                <a:lnTo>
                  <a:pt x="838200" y="3469640"/>
                </a:lnTo>
                <a:cubicBezTo>
                  <a:pt x="878840" y="3508798"/>
                  <a:pt x="926465" y="3500332"/>
                  <a:pt x="1000760" y="3434080"/>
                </a:cubicBezTo>
                <a:cubicBezTo>
                  <a:pt x="1060450" y="3389207"/>
                  <a:pt x="1092835" y="3413548"/>
                  <a:pt x="1148715" y="3460115"/>
                </a:cubicBezTo>
                <a:lnTo>
                  <a:pt x="1681480" y="3983355"/>
                </a:lnTo>
              </a:path>
            </a:pathLst>
          </a:custGeom>
          <a:noFill/>
          <a:ln w="1016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6269C446-31D1-4C46-8313-60B4FE6A1515}"/>
              </a:ext>
            </a:extLst>
          </p:cNvPr>
          <p:cNvSpPr/>
          <p:nvPr/>
        </p:nvSpPr>
        <p:spPr>
          <a:xfrm>
            <a:off x="6953648" y="1714619"/>
            <a:ext cx="1169915" cy="3896360"/>
          </a:xfrm>
          <a:custGeom>
            <a:avLst/>
            <a:gdLst>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43180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2890520"/>
              <a:gd name="connsiteX1" fmla="*/ 955040 w 1122680"/>
              <a:gd name="connsiteY1" fmla="*/ 96520 h 2890520"/>
              <a:gd name="connsiteX2" fmla="*/ 853440 w 1122680"/>
              <a:gd name="connsiteY2" fmla="*/ 426720 h 2890520"/>
              <a:gd name="connsiteX3" fmla="*/ 853440 w 1122680"/>
              <a:gd name="connsiteY3" fmla="*/ 1955800 h 2890520"/>
              <a:gd name="connsiteX4" fmla="*/ 756920 w 1122680"/>
              <a:gd name="connsiteY4" fmla="*/ 2123440 h 2890520"/>
              <a:gd name="connsiteX5" fmla="*/ 467360 w 1122680"/>
              <a:gd name="connsiteY5" fmla="*/ 2123440 h 2890520"/>
              <a:gd name="connsiteX6" fmla="*/ 259080 w 1122680"/>
              <a:gd name="connsiteY6" fmla="*/ 2169160 h 2890520"/>
              <a:gd name="connsiteX7" fmla="*/ 81280 w 1122680"/>
              <a:gd name="connsiteY7" fmla="*/ 2357120 h 2890520"/>
              <a:gd name="connsiteX8" fmla="*/ 0 w 1122680"/>
              <a:gd name="connsiteY8" fmla="*/ 2545080 h 2890520"/>
              <a:gd name="connsiteX9" fmla="*/ 0 w 1122680"/>
              <a:gd name="connsiteY9" fmla="*/ 2799080 h 2890520"/>
              <a:gd name="connsiteX10" fmla="*/ 101600 w 1122680"/>
              <a:gd name="connsiteY10" fmla="*/ 2890520 h 2890520"/>
              <a:gd name="connsiteX11" fmla="*/ 248920 w 1122680"/>
              <a:gd name="connsiteY11" fmla="*/ 2890520 h 2890520"/>
              <a:gd name="connsiteX12" fmla="*/ 675640 w 1122680"/>
              <a:gd name="connsiteY12" fmla="*/ 2839720 h 2890520"/>
              <a:gd name="connsiteX13" fmla="*/ 1122680 w 1122680"/>
              <a:gd name="connsiteY13" fmla="*/ 2849880 h 2890520"/>
              <a:gd name="connsiteX0" fmla="*/ 1026160 w 1122680"/>
              <a:gd name="connsiteY0" fmla="*/ 0 h 3088640"/>
              <a:gd name="connsiteX1" fmla="*/ 955040 w 1122680"/>
              <a:gd name="connsiteY1" fmla="*/ 96520 h 3088640"/>
              <a:gd name="connsiteX2" fmla="*/ 853440 w 1122680"/>
              <a:gd name="connsiteY2" fmla="*/ 426720 h 3088640"/>
              <a:gd name="connsiteX3" fmla="*/ 853440 w 1122680"/>
              <a:gd name="connsiteY3" fmla="*/ 1955800 h 3088640"/>
              <a:gd name="connsiteX4" fmla="*/ 756920 w 1122680"/>
              <a:gd name="connsiteY4" fmla="*/ 2123440 h 3088640"/>
              <a:gd name="connsiteX5" fmla="*/ 467360 w 1122680"/>
              <a:gd name="connsiteY5" fmla="*/ 2123440 h 3088640"/>
              <a:gd name="connsiteX6" fmla="*/ 259080 w 1122680"/>
              <a:gd name="connsiteY6" fmla="*/ 2169160 h 3088640"/>
              <a:gd name="connsiteX7" fmla="*/ 81280 w 1122680"/>
              <a:gd name="connsiteY7" fmla="*/ 2357120 h 3088640"/>
              <a:gd name="connsiteX8" fmla="*/ 0 w 1122680"/>
              <a:gd name="connsiteY8" fmla="*/ 2545080 h 3088640"/>
              <a:gd name="connsiteX9" fmla="*/ 0 w 1122680"/>
              <a:gd name="connsiteY9" fmla="*/ 2799080 h 3088640"/>
              <a:gd name="connsiteX10" fmla="*/ 101600 w 1122680"/>
              <a:gd name="connsiteY10" fmla="*/ 2890520 h 3088640"/>
              <a:gd name="connsiteX11" fmla="*/ 248920 w 1122680"/>
              <a:gd name="connsiteY11" fmla="*/ 2890520 h 3088640"/>
              <a:gd name="connsiteX12" fmla="*/ 447040 w 1122680"/>
              <a:gd name="connsiteY12" fmla="*/ 3088640 h 3088640"/>
              <a:gd name="connsiteX13" fmla="*/ 1122680 w 1122680"/>
              <a:gd name="connsiteY13" fmla="*/ 2849880 h 308864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59080 w 1026160"/>
              <a:gd name="connsiteY6" fmla="*/ 216916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1280 w 1026160"/>
              <a:gd name="connsiteY7" fmla="*/ 235712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0 w 1026160"/>
              <a:gd name="connsiteY0" fmla="*/ 0 h 3718560"/>
              <a:gd name="connsiteX1" fmla="*/ 955040 w 1026160"/>
              <a:gd name="connsiteY1" fmla="*/ 96520 h 3718560"/>
              <a:gd name="connsiteX2" fmla="*/ 853440 w 1026160"/>
              <a:gd name="connsiteY2" fmla="*/ 426720 h 3718560"/>
              <a:gd name="connsiteX3" fmla="*/ 853440 w 1026160"/>
              <a:gd name="connsiteY3" fmla="*/ 1955800 h 3718560"/>
              <a:gd name="connsiteX4" fmla="*/ 756920 w 1026160"/>
              <a:gd name="connsiteY4" fmla="*/ 2123440 h 3718560"/>
              <a:gd name="connsiteX5" fmla="*/ 467360 w 1026160"/>
              <a:gd name="connsiteY5" fmla="*/ 2123440 h 3718560"/>
              <a:gd name="connsiteX6" fmla="*/ 270510 w 1026160"/>
              <a:gd name="connsiteY6" fmla="*/ 2180590 h 3718560"/>
              <a:gd name="connsiteX7" fmla="*/ 85090 w 1026160"/>
              <a:gd name="connsiteY7" fmla="*/ 2372360 h 3718560"/>
              <a:gd name="connsiteX8" fmla="*/ 0 w 1026160"/>
              <a:gd name="connsiteY8" fmla="*/ 2545080 h 3718560"/>
              <a:gd name="connsiteX9" fmla="*/ 0 w 1026160"/>
              <a:gd name="connsiteY9" fmla="*/ 2799080 h 3718560"/>
              <a:gd name="connsiteX10" fmla="*/ 101600 w 1026160"/>
              <a:gd name="connsiteY10" fmla="*/ 2890520 h 3718560"/>
              <a:gd name="connsiteX11" fmla="*/ 248920 w 1026160"/>
              <a:gd name="connsiteY11" fmla="*/ 2890520 h 3718560"/>
              <a:gd name="connsiteX12" fmla="*/ 447040 w 1026160"/>
              <a:gd name="connsiteY12" fmla="*/ 3088640 h 3718560"/>
              <a:gd name="connsiteX13" fmla="*/ 426720 w 1026160"/>
              <a:gd name="connsiteY13" fmla="*/ 3718560 h 3718560"/>
              <a:gd name="connsiteX0" fmla="*/ 1026161 w 1026161"/>
              <a:gd name="connsiteY0" fmla="*/ 0 h 3718560"/>
              <a:gd name="connsiteX1" fmla="*/ 955041 w 1026161"/>
              <a:gd name="connsiteY1" fmla="*/ 96520 h 3718560"/>
              <a:gd name="connsiteX2" fmla="*/ 853441 w 1026161"/>
              <a:gd name="connsiteY2" fmla="*/ 426720 h 3718560"/>
              <a:gd name="connsiteX3" fmla="*/ 853441 w 1026161"/>
              <a:gd name="connsiteY3" fmla="*/ 1955800 h 3718560"/>
              <a:gd name="connsiteX4" fmla="*/ 756921 w 1026161"/>
              <a:gd name="connsiteY4" fmla="*/ 2123440 h 3718560"/>
              <a:gd name="connsiteX5" fmla="*/ 467361 w 1026161"/>
              <a:gd name="connsiteY5" fmla="*/ 2123440 h 3718560"/>
              <a:gd name="connsiteX6" fmla="*/ 270511 w 1026161"/>
              <a:gd name="connsiteY6" fmla="*/ 2180590 h 3718560"/>
              <a:gd name="connsiteX7" fmla="*/ 85091 w 1026161"/>
              <a:gd name="connsiteY7" fmla="*/ 2372360 h 3718560"/>
              <a:gd name="connsiteX8" fmla="*/ 1 w 1026161"/>
              <a:gd name="connsiteY8" fmla="*/ 2545080 h 3718560"/>
              <a:gd name="connsiteX9" fmla="*/ 1 w 1026161"/>
              <a:gd name="connsiteY9" fmla="*/ 2799080 h 3718560"/>
              <a:gd name="connsiteX10" fmla="*/ 101601 w 1026161"/>
              <a:gd name="connsiteY10" fmla="*/ 2890520 h 3718560"/>
              <a:gd name="connsiteX11" fmla="*/ 248921 w 1026161"/>
              <a:gd name="connsiteY11" fmla="*/ 2890520 h 3718560"/>
              <a:gd name="connsiteX12" fmla="*/ 447041 w 1026161"/>
              <a:gd name="connsiteY12" fmla="*/ 3088640 h 3718560"/>
              <a:gd name="connsiteX13" fmla="*/ 426721 w 1026161"/>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47042 w 1026162"/>
              <a:gd name="connsiteY12" fmla="*/ 3088640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9054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3442 w 1026162"/>
              <a:gd name="connsiteY3" fmla="*/ 1955800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7252 w 1026162"/>
              <a:gd name="connsiteY3" fmla="*/ 199199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56922 w 1026162"/>
              <a:gd name="connsiteY4" fmla="*/ 2123440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026162 w 1026162"/>
              <a:gd name="connsiteY0" fmla="*/ 0 h 3718560"/>
              <a:gd name="connsiteX1" fmla="*/ 955042 w 1026162"/>
              <a:gd name="connsiteY1" fmla="*/ 96520 h 3718560"/>
              <a:gd name="connsiteX2" fmla="*/ 853442 w 1026162"/>
              <a:gd name="connsiteY2" fmla="*/ 426720 h 3718560"/>
              <a:gd name="connsiteX3" fmla="*/ 851537 w 1026162"/>
              <a:gd name="connsiteY3" fmla="*/ 1999615 h 3718560"/>
              <a:gd name="connsiteX4" fmla="*/ 749302 w 1026162"/>
              <a:gd name="connsiteY4" fmla="*/ 2125345 h 3718560"/>
              <a:gd name="connsiteX5" fmla="*/ 467362 w 1026162"/>
              <a:gd name="connsiteY5" fmla="*/ 2123440 h 3718560"/>
              <a:gd name="connsiteX6" fmla="*/ 270512 w 1026162"/>
              <a:gd name="connsiteY6" fmla="*/ 2180590 h 3718560"/>
              <a:gd name="connsiteX7" fmla="*/ 85092 w 1026162"/>
              <a:gd name="connsiteY7" fmla="*/ 2372360 h 3718560"/>
              <a:gd name="connsiteX8" fmla="*/ 2 w 1026162"/>
              <a:gd name="connsiteY8" fmla="*/ 2545080 h 3718560"/>
              <a:gd name="connsiteX9" fmla="*/ 2 w 1026162"/>
              <a:gd name="connsiteY9" fmla="*/ 2799080 h 3718560"/>
              <a:gd name="connsiteX10" fmla="*/ 101602 w 1026162"/>
              <a:gd name="connsiteY10" fmla="*/ 2890520 h 3718560"/>
              <a:gd name="connsiteX11" fmla="*/ 248922 w 1026162"/>
              <a:gd name="connsiteY11" fmla="*/ 2890520 h 3718560"/>
              <a:gd name="connsiteX12" fmla="*/ 420372 w 1026162"/>
              <a:gd name="connsiteY12" fmla="*/ 3063875 h 3718560"/>
              <a:gd name="connsiteX13" fmla="*/ 426722 w 1026162"/>
              <a:gd name="connsiteY13" fmla="*/ 3718560 h 37185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51537 w 1182372"/>
              <a:gd name="connsiteY3" fmla="*/ 215201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53442 w 1182372"/>
              <a:gd name="connsiteY2" fmla="*/ 57912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82372 w 1182372"/>
              <a:gd name="connsiteY0" fmla="*/ 0 h 3870960"/>
              <a:gd name="connsiteX1" fmla="*/ 955042 w 1182372"/>
              <a:gd name="connsiteY1" fmla="*/ 248920 h 3870960"/>
              <a:gd name="connsiteX2" fmla="*/ 845822 w 1182372"/>
              <a:gd name="connsiteY2" fmla="*/ 568960 h 3870960"/>
              <a:gd name="connsiteX3" fmla="*/ 843917 w 1182372"/>
              <a:gd name="connsiteY3" fmla="*/ 2157095 h 3870960"/>
              <a:gd name="connsiteX4" fmla="*/ 749302 w 1182372"/>
              <a:gd name="connsiteY4" fmla="*/ 2277745 h 3870960"/>
              <a:gd name="connsiteX5" fmla="*/ 467362 w 1182372"/>
              <a:gd name="connsiteY5" fmla="*/ 2275840 h 3870960"/>
              <a:gd name="connsiteX6" fmla="*/ 270512 w 1182372"/>
              <a:gd name="connsiteY6" fmla="*/ 2332990 h 3870960"/>
              <a:gd name="connsiteX7" fmla="*/ 85092 w 1182372"/>
              <a:gd name="connsiteY7" fmla="*/ 2524760 h 3870960"/>
              <a:gd name="connsiteX8" fmla="*/ 7622 w 1182372"/>
              <a:gd name="connsiteY8" fmla="*/ 2697480 h 3870960"/>
              <a:gd name="connsiteX9" fmla="*/ 2 w 1182372"/>
              <a:gd name="connsiteY9" fmla="*/ 2951480 h 3870960"/>
              <a:gd name="connsiteX10" fmla="*/ 101602 w 1182372"/>
              <a:gd name="connsiteY10" fmla="*/ 3042920 h 3870960"/>
              <a:gd name="connsiteX11" fmla="*/ 248922 w 1182372"/>
              <a:gd name="connsiteY11" fmla="*/ 3042920 h 3870960"/>
              <a:gd name="connsiteX12" fmla="*/ 420372 w 1182372"/>
              <a:gd name="connsiteY12" fmla="*/ 3216275 h 3870960"/>
              <a:gd name="connsiteX13" fmla="*/ 426722 w 1182372"/>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415294 w 1177294"/>
              <a:gd name="connsiteY12" fmla="*/ 3216275 h 3870960"/>
              <a:gd name="connsiteX13" fmla="*/ 421644 w 1177294"/>
              <a:gd name="connsiteY13" fmla="*/ 3870960 h 3870960"/>
              <a:gd name="connsiteX0" fmla="*/ 1177294 w 1177294"/>
              <a:gd name="connsiteY0" fmla="*/ 0 h 3870960"/>
              <a:gd name="connsiteX1" fmla="*/ 949964 w 1177294"/>
              <a:gd name="connsiteY1" fmla="*/ 248920 h 3870960"/>
              <a:gd name="connsiteX2" fmla="*/ 840744 w 1177294"/>
              <a:gd name="connsiteY2" fmla="*/ 568960 h 3870960"/>
              <a:gd name="connsiteX3" fmla="*/ 838839 w 1177294"/>
              <a:gd name="connsiteY3" fmla="*/ 2157095 h 3870960"/>
              <a:gd name="connsiteX4" fmla="*/ 744224 w 1177294"/>
              <a:gd name="connsiteY4" fmla="*/ 2277745 h 3870960"/>
              <a:gd name="connsiteX5" fmla="*/ 462284 w 1177294"/>
              <a:gd name="connsiteY5" fmla="*/ 2275840 h 3870960"/>
              <a:gd name="connsiteX6" fmla="*/ 265434 w 1177294"/>
              <a:gd name="connsiteY6" fmla="*/ 2332990 h 3870960"/>
              <a:gd name="connsiteX7" fmla="*/ 80014 w 1177294"/>
              <a:gd name="connsiteY7" fmla="*/ 2524760 h 3870960"/>
              <a:gd name="connsiteX8" fmla="*/ 2544 w 1177294"/>
              <a:gd name="connsiteY8" fmla="*/ 2697480 h 3870960"/>
              <a:gd name="connsiteX9" fmla="*/ 4 w 1177294"/>
              <a:gd name="connsiteY9" fmla="*/ 2951480 h 3870960"/>
              <a:gd name="connsiteX10" fmla="*/ 96524 w 1177294"/>
              <a:gd name="connsiteY10" fmla="*/ 3042920 h 3870960"/>
              <a:gd name="connsiteX11" fmla="*/ 243844 w 1177294"/>
              <a:gd name="connsiteY11" fmla="*/ 3042920 h 3870960"/>
              <a:gd name="connsiteX12" fmla="*/ 379734 w 1177294"/>
              <a:gd name="connsiteY12" fmla="*/ 3216275 h 3870960"/>
              <a:gd name="connsiteX13" fmla="*/ 421644 w 1177294"/>
              <a:gd name="connsiteY13" fmla="*/ 3870960 h 38709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6524 w 1177294"/>
              <a:gd name="connsiteY10" fmla="*/ 3042920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243844 w 1177294"/>
              <a:gd name="connsiteY11" fmla="*/ 3042920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9734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66399 w 1177294"/>
              <a:gd name="connsiteY12" fmla="*/ 3216275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2544 w 1177294"/>
              <a:gd name="connsiteY8" fmla="*/ 269748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77294 w 1177294"/>
              <a:gd name="connsiteY0" fmla="*/ 0 h 3896360"/>
              <a:gd name="connsiteX1" fmla="*/ 949964 w 1177294"/>
              <a:gd name="connsiteY1" fmla="*/ 248920 h 3896360"/>
              <a:gd name="connsiteX2" fmla="*/ 840744 w 1177294"/>
              <a:gd name="connsiteY2" fmla="*/ 568960 h 3896360"/>
              <a:gd name="connsiteX3" fmla="*/ 838839 w 1177294"/>
              <a:gd name="connsiteY3" fmla="*/ 2157095 h 3896360"/>
              <a:gd name="connsiteX4" fmla="*/ 744224 w 1177294"/>
              <a:gd name="connsiteY4" fmla="*/ 2277745 h 3896360"/>
              <a:gd name="connsiteX5" fmla="*/ 462284 w 1177294"/>
              <a:gd name="connsiteY5" fmla="*/ 2275840 h 3896360"/>
              <a:gd name="connsiteX6" fmla="*/ 265434 w 1177294"/>
              <a:gd name="connsiteY6" fmla="*/ 2332990 h 3896360"/>
              <a:gd name="connsiteX7" fmla="*/ 80014 w 1177294"/>
              <a:gd name="connsiteY7" fmla="*/ 2524760 h 3896360"/>
              <a:gd name="connsiteX8" fmla="*/ 7624 w 1177294"/>
              <a:gd name="connsiteY8" fmla="*/ 2694940 h 3896360"/>
              <a:gd name="connsiteX9" fmla="*/ 4 w 1177294"/>
              <a:gd name="connsiteY9" fmla="*/ 2951480 h 3896360"/>
              <a:gd name="connsiteX10" fmla="*/ 98429 w 1177294"/>
              <a:gd name="connsiteY10" fmla="*/ 3048635 h 3896360"/>
              <a:gd name="connsiteX11" fmla="*/ 190504 w 1177294"/>
              <a:gd name="connsiteY11" fmla="*/ 3048635 h 3896360"/>
              <a:gd name="connsiteX12" fmla="*/ 372114 w 1177294"/>
              <a:gd name="connsiteY12" fmla="*/ 3218180 h 3896360"/>
              <a:gd name="connsiteX13" fmla="*/ 373384 w 1177294"/>
              <a:gd name="connsiteY13" fmla="*/ 3896360 h 3896360"/>
              <a:gd name="connsiteX0" fmla="*/ 1169915 w 1169915"/>
              <a:gd name="connsiteY0" fmla="*/ 0 h 3896360"/>
              <a:gd name="connsiteX1" fmla="*/ 942585 w 1169915"/>
              <a:gd name="connsiteY1" fmla="*/ 248920 h 3896360"/>
              <a:gd name="connsiteX2" fmla="*/ 833365 w 1169915"/>
              <a:gd name="connsiteY2" fmla="*/ 568960 h 3896360"/>
              <a:gd name="connsiteX3" fmla="*/ 831460 w 1169915"/>
              <a:gd name="connsiteY3" fmla="*/ 2157095 h 3896360"/>
              <a:gd name="connsiteX4" fmla="*/ 736845 w 1169915"/>
              <a:gd name="connsiteY4" fmla="*/ 2277745 h 3896360"/>
              <a:gd name="connsiteX5" fmla="*/ 454905 w 1169915"/>
              <a:gd name="connsiteY5" fmla="*/ 2275840 h 3896360"/>
              <a:gd name="connsiteX6" fmla="*/ 258055 w 1169915"/>
              <a:gd name="connsiteY6" fmla="*/ 2332990 h 3896360"/>
              <a:gd name="connsiteX7" fmla="*/ 72635 w 1169915"/>
              <a:gd name="connsiteY7" fmla="*/ 2524760 h 3896360"/>
              <a:gd name="connsiteX8" fmla="*/ 245 w 1169915"/>
              <a:gd name="connsiteY8" fmla="*/ 2694940 h 3896360"/>
              <a:gd name="connsiteX9" fmla="*/ 245 w 1169915"/>
              <a:gd name="connsiteY9" fmla="*/ 2948940 h 3896360"/>
              <a:gd name="connsiteX10" fmla="*/ 91050 w 1169915"/>
              <a:gd name="connsiteY10" fmla="*/ 3048635 h 3896360"/>
              <a:gd name="connsiteX11" fmla="*/ 183125 w 1169915"/>
              <a:gd name="connsiteY11" fmla="*/ 3048635 h 3896360"/>
              <a:gd name="connsiteX12" fmla="*/ 364735 w 1169915"/>
              <a:gd name="connsiteY12" fmla="*/ 3218180 h 3896360"/>
              <a:gd name="connsiteX13" fmla="*/ 366005 w 1169915"/>
              <a:gd name="connsiteY13" fmla="*/ 3896360 h 389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9915" h="3896360">
                <a:moveTo>
                  <a:pt x="1169915" y="0"/>
                </a:moveTo>
                <a:lnTo>
                  <a:pt x="942585" y="248920"/>
                </a:lnTo>
                <a:cubicBezTo>
                  <a:pt x="853473" y="345652"/>
                  <a:pt x="838657" y="443653"/>
                  <a:pt x="833365" y="568960"/>
                </a:cubicBezTo>
                <a:lnTo>
                  <a:pt x="831460" y="2157095"/>
                </a:lnTo>
                <a:cubicBezTo>
                  <a:pt x="825957" y="2235835"/>
                  <a:pt x="810928" y="2273300"/>
                  <a:pt x="736845" y="2277745"/>
                </a:cubicBezTo>
                <a:lnTo>
                  <a:pt x="454905" y="2275840"/>
                </a:lnTo>
                <a:cubicBezTo>
                  <a:pt x="343568" y="2277745"/>
                  <a:pt x="302717" y="2298700"/>
                  <a:pt x="258055" y="2332990"/>
                </a:cubicBezTo>
                <a:lnTo>
                  <a:pt x="72635" y="2524760"/>
                </a:lnTo>
                <a:cubicBezTo>
                  <a:pt x="32842" y="2568998"/>
                  <a:pt x="33" y="2635462"/>
                  <a:pt x="245" y="2694940"/>
                </a:cubicBezTo>
                <a:cubicBezTo>
                  <a:pt x="-602" y="2779607"/>
                  <a:pt x="1092" y="2864273"/>
                  <a:pt x="245" y="2948940"/>
                </a:cubicBezTo>
                <a:cubicBezTo>
                  <a:pt x="-178" y="3013710"/>
                  <a:pt x="36228" y="3050540"/>
                  <a:pt x="91050" y="3048635"/>
                </a:cubicBezTo>
                <a:lnTo>
                  <a:pt x="183125" y="3048635"/>
                </a:lnTo>
                <a:cubicBezTo>
                  <a:pt x="266945" y="3050540"/>
                  <a:pt x="360925" y="3138170"/>
                  <a:pt x="364735" y="3218180"/>
                </a:cubicBezTo>
                <a:cubicBezTo>
                  <a:pt x="366852" y="3427518"/>
                  <a:pt x="363888" y="3687022"/>
                  <a:pt x="366005" y="3896360"/>
                </a:cubicBezTo>
              </a:path>
            </a:pathLst>
          </a:custGeom>
          <a:noFill/>
          <a:ln w="1016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6AAC542B-6A6E-4533-8F63-292B451D2D64}"/>
              </a:ext>
            </a:extLst>
          </p:cNvPr>
          <p:cNvSpPr/>
          <p:nvPr/>
        </p:nvSpPr>
        <p:spPr>
          <a:xfrm>
            <a:off x="5586284" y="3196259"/>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77D5817-220F-4E70-890E-819718FE433A}"/>
              </a:ext>
            </a:extLst>
          </p:cNvPr>
          <p:cNvSpPr/>
          <p:nvPr/>
        </p:nvSpPr>
        <p:spPr>
          <a:xfrm>
            <a:off x="6159615" y="2972130"/>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1D58FEC8-0FC8-4A97-B7F7-7FBFD51C93E4}"/>
              </a:ext>
            </a:extLst>
          </p:cNvPr>
          <p:cNvSpPr/>
          <p:nvPr/>
        </p:nvSpPr>
        <p:spPr>
          <a:xfrm>
            <a:off x="7332787"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F7DB49F7-B946-40B8-9A4B-783D3C8AEA08}"/>
              </a:ext>
            </a:extLst>
          </p:cNvPr>
          <p:cNvSpPr/>
          <p:nvPr/>
        </p:nvSpPr>
        <p:spPr>
          <a:xfrm>
            <a:off x="7759256" y="2963505"/>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01FC39AA-2D6B-4176-869D-941EFC5996CC}"/>
              </a:ext>
            </a:extLst>
          </p:cNvPr>
          <p:cNvSpPr/>
          <p:nvPr/>
        </p:nvSpPr>
        <p:spPr>
          <a:xfrm>
            <a:off x="7759256" y="3524686"/>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FC3F0E90-CD48-4F80-BEA1-016ABA088D67}"/>
              </a:ext>
            </a:extLst>
          </p:cNvPr>
          <p:cNvSpPr/>
          <p:nvPr/>
        </p:nvSpPr>
        <p:spPr>
          <a:xfrm>
            <a:off x="8772533" y="3320534"/>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C3CE09C6-327A-49EA-B738-38910C759172}"/>
              </a:ext>
            </a:extLst>
          </p:cNvPr>
          <p:cNvSpPr/>
          <p:nvPr/>
        </p:nvSpPr>
        <p:spPr>
          <a:xfrm>
            <a:off x="6830598" y="4202971"/>
            <a:ext cx="172182"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A5963B46-7861-40C2-86F0-4A05AC372917}"/>
              </a:ext>
            </a:extLst>
          </p:cNvPr>
          <p:cNvSpPr/>
          <p:nvPr/>
        </p:nvSpPr>
        <p:spPr>
          <a:xfrm>
            <a:off x="7959733" y="1849620"/>
            <a:ext cx="163830" cy="168275"/>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5CB5928A-0EF9-4576-952A-B2AF28109FCE}"/>
              </a:ext>
            </a:extLst>
          </p:cNvPr>
          <p:cNvSpPr/>
          <p:nvPr/>
        </p:nvSpPr>
        <p:spPr>
          <a:xfrm>
            <a:off x="8349678" y="15536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A679E0B5-BB0B-41BD-ADEF-1BFC40EEAC08}"/>
              </a:ext>
            </a:extLst>
          </p:cNvPr>
          <p:cNvSpPr/>
          <p:nvPr/>
        </p:nvSpPr>
        <p:spPr>
          <a:xfrm>
            <a:off x="8607210" y="12684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A0C00A95-305F-4168-B2F5-EE7FF8EB50B5}"/>
              </a:ext>
            </a:extLst>
          </p:cNvPr>
          <p:cNvSpPr/>
          <p:nvPr/>
        </p:nvSpPr>
        <p:spPr>
          <a:xfrm>
            <a:off x="7591011" y="14732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DAC87B01-EEF5-4273-9094-F1F23E547398}"/>
              </a:ext>
            </a:extLst>
          </p:cNvPr>
          <p:cNvSpPr/>
          <p:nvPr/>
        </p:nvSpPr>
        <p:spPr>
          <a:xfrm>
            <a:off x="7521857" y="105235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215197F5-0CEB-4FDC-A858-494BF23A54B2}"/>
              </a:ext>
            </a:extLst>
          </p:cNvPr>
          <p:cNvSpPr/>
          <p:nvPr/>
        </p:nvSpPr>
        <p:spPr>
          <a:xfrm>
            <a:off x="7524830" y="77422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A9DFADCA-12CA-4E83-A09E-C0EE75833F41}"/>
              </a:ext>
            </a:extLst>
          </p:cNvPr>
          <p:cNvSpPr/>
          <p:nvPr/>
        </p:nvSpPr>
        <p:spPr>
          <a:xfrm>
            <a:off x="7525240" y="50233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51468914-DB53-4D3F-A0CD-1AC399A7A81D}"/>
              </a:ext>
            </a:extLst>
          </p:cNvPr>
          <p:cNvSpPr/>
          <p:nvPr/>
        </p:nvSpPr>
        <p:spPr>
          <a:xfrm>
            <a:off x="8211040" y="210642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582A8DB4-62F2-4806-8CA7-5EE43F09792C}"/>
              </a:ext>
            </a:extLst>
          </p:cNvPr>
          <p:cNvSpPr/>
          <p:nvPr/>
        </p:nvSpPr>
        <p:spPr>
          <a:xfrm>
            <a:off x="8369649" y="237602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A6B7412D-5C6E-469F-8A05-92B39E18D7F5}"/>
              </a:ext>
            </a:extLst>
          </p:cNvPr>
          <p:cNvSpPr/>
          <p:nvPr/>
        </p:nvSpPr>
        <p:spPr>
          <a:xfrm>
            <a:off x="8362766" y="261702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316B2D7A-AAC0-4E84-95B3-EE477C49C48E}"/>
              </a:ext>
            </a:extLst>
          </p:cNvPr>
          <p:cNvSpPr/>
          <p:nvPr/>
        </p:nvSpPr>
        <p:spPr>
          <a:xfrm>
            <a:off x="8362766" y="28838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CE115049-90B6-4749-89FC-01FC21420217}"/>
              </a:ext>
            </a:extLst>
          </p:cNvPr>
          <p:cNvSpPr/>
          <p:nvPr/>
        </p:nvSpPr>
        <p:spPr>
          <a:xfrm>
            <a:off x="8071254" y="30059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931226E3-837E-49D1-99D2-26151E10ACD8}"/>
              </a:ext>
            </a:extLst>
          </p:cNvPr>
          <p:cNvSpPr/>
          <p:nvPr/>
        </p:nvSpPr>
        <p:spPr>
          <a:xfrm>
            <a:off x="7797696" y="2762889"/>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0000D111-4825-45F9-809B-716332773F66}"/>
              </a:ext>
            </a:extLst>
          </p:cNvPr>
          <p:cNvSpPr/>
          <p:nvPr/>
        </p:nvSpPr>
        <p:spPr>
          <a:xfrm>
            <a:off x="7797696" y="25563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09CE6ADA-78F3-41E4-B768-465D828FD236}"/>
              </a:ext>
            </a:extLst>
          </p:cNvPr>
          <p:cNvSpPr/>
          <p:nvPr/>
        </p:nvSpPr>
        <p:spPr>
          <a:xfrm>
            <a:off x="6695973"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621E2C51-319E-4633-A914-FD5AC77FE978}"/>
              </a:ext>
            </a:extLst>
          </p:cNvPr>
          <p:cNvSpPr/>
          <p:nvPr/>
        </p:nvSpPr>
        <p:spPr>
          <a:xfrm>
            <a:off x="6897522"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AC485731-EDCE-4BA9-9B57-30E7CFBEC4A9}"/>
              </a:ext>
            </a:extLst>
          </p:cNvPr>
          <p:cNvSpPr/>
          <p:nvPr/>
        </p:nvSpPr>
        <p:spPr>
          <a:xfrm>
            <a:off x="6483866" y="272023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76A1CA73-4CD8-4D70-AC31-0AF643E5CE60}"/>
              </a:ext>
            </a:extLst>
          </p:cNvPr>
          <p:cNvSpPr/>
          <p:nvPr/>
        </p:nvSpPr>
        <p:spPr>
          <a:xfrm>
            <a:off x="5993901" y="323203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030E4B73-72B9-4BF8-976E-DFF5BF16D88B}"/>
              </a:ext>
            </a:extLst>
          </p:cNvPr>
          <p:cNvSpPr/>
          <p:nvPr/>
        </p:nvSpPr>
        <p:spPr>
          <a:xfrm>
            <a:off x="7357677" y="321780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CC14138-E25B-484B-BCA4-478A70EF0761}"/>
              </a:ext>
            </a:extLst>
          </p:cNvPr>
          <p:cNvSpPr/>
          <p:nvPr/>
        </p:nvSpPr>
        <p:spPr>
          <a:xfrm>
            <a:off x="5814113" y="323567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9DBFC0A-455B-4B0E-8BBE-5B43DF9BA6A9}"/>
              </a:ext>
            </a:extLst>
          </p:cNvPr>
          <p:cNvSpPr/>
          <p:nvPr/>
        </p:nvSpPr>
        <p:spPr>
          <a:xfrm>
            <a:off x="4994534"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3097321D-9D8A-4B58-97A6-BAEFECC7637F}"/>
              </a:ext>
            </a:extLst>
          </p:cNvPr>
          <p:cNvSpPr/>
          <p:nvPr/>
        </p:nvSpPr>
        <p:spPr>
          <a:xfrm>
            <a:off x="3896939"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BBCFD1DA-644B-428F-9D90-F9E9DAFABDCD}"/>
              </a:ext>
            </a:extLst>
          </p:cNvPr>
          <p:cNvSpPr/>
          <p:nvPr/>
        </p:nvSpPr>
        <p:spPr>
          <a:xfrm>
            <a:off x="3395767"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2810603D-22F4-466D-B47C-196A3EB5AFD2}"/>
              </a:ext>
            </a:extLst>
          </p:cNvPr>
          <p:cNvSpPr/>
          <p:nvPr/>
        </p:nvSpPr>
        <p:spPr>
          <a:xfrm>
            <a:off x="4424781" y="214249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5A1E8A9D-469D-4F56-B7CB-5151891649D4}"/>
              </a:ext>
            </a:extLst>
          </p:cNvPr>
          <p:cNvSpPr/>
          <p:nvPr/>
        </p:nvSpPr>
        <p:spPr>
          <a:xfrm>
            <a:off x="4680487" y="239249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39DA7F31-B07B-48FE-B63A-34969077D9BC}"/>
              </a:ext>
            </a:extLst>
          </p:cNvPr>
          <p:cNvSpPr/>
          <p:nvPr/>
        </p:nvSpPr>
        <p:spPr>
          <a:xfrm>
            <a:off x="4949997" y="265338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59F0247-9BE7-43C9-8484-75C9465DEDB7}"/>
              </a:ext>
            </a:extLst>
          </p:cNvPr>
          <p:cNvSpPr/>
          <p:nvPr/>
        </p:nvSpPr>
        <p:spPr>
          <a:xfrm>
            <a:off x="6543962" y="381706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23453D4E-4112-4C19-8EA4-465DDFB0DE55}"/>
              </a:ext>
            </a:extLst>
          </p:cNvPr>
          <p:cNvSpPr/>
          <p:nvPr/>
        </p:nvSpPr>
        <p:spPr>
          <a:xfrm>
            <a:off x="6858150" y="45361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11DD4B63-DD1F-4F06-8139-E3EE5E2C6813}"/>
              </a:ext>
            </a:extLst>
          </p:cNvPr>
          <p:cNvSpPr/>
          <p:nvPr/>
        </p:nvSpPr>
        <p:spPr>
          <a:xfrm>
            <a:off x="6986006" y="477171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E8E3B037-136E-49CF-97F6-1F460A529B90}"/>
              </a:ext>
            </a:extLst>
          </p:cNvPr>
          <p:cNvSpPr/>
          <p:nvPr/>
        </p:nvSpPr>
        <p:spPr>
          <a:xfrm>
            <a:off x="7218831" y="51184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80A7E2-F847-4E75-8B36-065A4318FF90}"/>
              </a:ext>
            </a:extLst>
          </p:cNvPr>
          <p:cNvSpPr/>
          <p:nvPr/>
        </p:nvSpPr>
        <p:spPr>
          <a:xfrm>
            <a:off x="7998173" y="413740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EE2BD93B-FD2A-4861-AF40-FACBD0995839}"/>
              </a:ext>
            </a:extLst>
          </p:cNvPr>
          <p:cNvSpPr/>
          <p:nvPr/>
        </p:nvSpPr>
        <p:spPr>
          <a:xfrm>
            <a:off x="8215422" y="4139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4B6C5355-40CD-468E-B6AE-AFD80EFAC457}"/>
              </a:ext>
            </a:extLst>
          </p:cNvPr>
          <p:cNvSpPr/>
          <p:nvPr/>
        </p:nvSpPr>
        <p:spPr>
          <a:xfrm>
            <a:off x="9054620" y="448833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0D861B3B-64E5-4CBB-808D-ED61CAF100EA}"/>
              </a:ext>
            </a:extLst>
          </p:cNvPr>
          <p:cNvSpPr/>
          <p:nvPr/>
        </p:nvSpPr>
        <p:spPr>
          <a:xfrm>
            <a:off x="9253955" y="468706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9771E964-91A0-4083-88F0-BCB97063101A}"/>
              </a:ext>
            </a:extLst>
          </p:cNvPr>
          <p:cNvSpPr/>
          <p:nvPr/>
        </p:nvSpPr>
        <p:spPr>
          <a:xfrm>
            <a:off x="8481837" y="422724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F45CCAD-767D-4FEF-8F7F-90BD86490BA8}"/>
              </a:ext>
            </a:extLst>
          </p:cNvPr>
          <p:cNvSpPr/>
          <p:nvPr/>
        </p:nvSpPr>
        <p:spPr>
          <a:xfrm>
            <a:off x="8652550" y="44104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5ED9E147-7740-4CB2-847F-B53DB6D613E3}"/>
              </a:ext>
            </a:extLst>
          </p:cNvPr>
          <p:cNvSpPr/>
          <p:nvPr/>
        </p:nvSpPr>
        <p:spPr>
          <a:xfrm>
            <a:off x="9473956" y="49003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BA1711FA-F960-4B78-B245-2859774A3D82}"/>
              </a:ext>
            </a:extLst>
          </p:cNvPr>
          <p:cNvSpPr/>
          <p:nvPr/>
        </p:nvSpPr>
        <p:spPr>
          <a:xfrm>
            <a:off x="943783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2144BFE-7A21-4E77-A206-33B56C7250D7}"/>
              </a:ext>
            </a:extLst>
          </p:cNvPr>
          <p:cNvSpPr/>
          <p:nvPr/>
        </p:nvSpPr>
        <p:spPr>
          <a:xfrm>
            <a:off x="9697095" y="272607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F5A22D31-9FD9-48FC-BC35-D448B903E227}"/>
              </a:ext>
            </a:extLst>
          </p:cNvPr>
          <p:cNvSpPr/>
          <p:nvPr/>
        </p:nvSpPr>
        <p:spPr>
          <a:xfrm>
            <a:off x="964486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00F47B2-69BB-4A08-985A-B12E67839E8D}"/>
              </a:ext>
            </a:extLst>
          </p:cNvPr>
          <p:cNvSpPr/>
          <p:nvPr/>
        </p:nvSpPr>
        <p:spPr>
          <a:xfrm>
            <a:off x="9851893"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D226EA6C-86E3-4AD5-A6EA-0EE856E9F53E}"/>
              </a:ext>
            </a:extLst>
          </p:cNvPr>
          <p:cNvSpPr/>
          <p:nvPr/>
        </p:nvSpPr>
        <p:spPr>
          <a:xfrm>
            <a:off x="10058922" y="341452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C24A15A8-E813-4500-9FBF-5D0AC48D82D4}"/>
              </a:ext>
            </a:extLst>
          </p:cNvPr>
          <p:cNvSpPr/>
          <p:nvPr/>
        </p:nvSpPr>
        <p:spPr>
          <a:xfrm>
            <a:off x="9877317" y="254734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8B8BC9FD-B3A3-490F-97FA-9EFEE210B103}"/>
              </a:ext>
            </a:extLst>
          </p:cNvPr>
          <p:cNvSpPr/>
          <p:nvPr/>
        </p:nvSpPr>
        <p:spPr>
          <a:xfrm>
            <a:off x="9379448" y="30395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FD8118F3-3D85-4DFC-840E-476F60C043BE}"/>
              </a:ext>
            </a:extLst>
          </p:cNvPr>
          <p:cNvSpPr/>
          <p:nvPr/>
        </p:nvSpPr>
        <p:spPr>
          <a:xfrm>
            <a:off x="9216086" y="320359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B07F80E2-3F55-4D44-8642-36545CA225C3}"/>
              </a:ext>
            </a:extLst>
          </p:cNvPr>
          <p:cNvSpPr/>
          <p:nvPr/>
        </p:nvSpPr>
        <p:spPr>
          <a:xfrm>
            <a:off x="7177028" y="5427211"/>
            <a:ext cx="170557" cy="172033"/>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FF4FF060-D164-4657-947E-81413F8504AF}"/>
              </a:ext>
            </a:extLst>
          </p:cNvPr>
          <p:cNvSpPr/>
          <p:nvPr/>
        </p:nvSpPr>
        <p:spPr>
          <a:xfrm>
            <a:off x="7063572" y="2503693"/>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BABC2EA-173B-40D1-9AA4-9889E31A3718}"/>
              </a:ext>
            </a:extLst>
          </p:cNvPr>
          <p:cNvSpPr/>
          <p:nvPr/>
        </p:nvSpPr>
        <p:spPr>
          <a:xfrm rot="18973980">
            <a:off x="6625857" y="1991586"/>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1AA1AAD9-DB8F-4D91-BEF8-AFB4E1D6E2FE}"/>
              </a:ext>
            </a:extLst>
          </p:cNvPr>
          <p:cNvSpPr/>
          <p:nvPr/>
        </p:nvSpPr>
        <p:spPr>
          <a:xfrm rot="18973980">
            <a:off x="6329325" y="168334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756C9923-01B6-464D-B53E-8F981992386D}"/>
              </a:ext>
            </a:extLst>
          </p:cNvPr>
          <p:cNvSpPr/>
          <p:nvPr/>
        </p:nvSpPr>
        <p:spPr>
          <a:xfrm rot="18973980">
            <a:off x="6078364" y="1408971"/>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1B4799C9-AE03-4664-B2B4-0561E034C869}"/>
              </a:ext>
            </a:extLst>
          </p:cNvPr>
          <p:cNvSpPr/>
          <p:nvPr/>
        </p:nvSpPr>
        <p:spPr>
          <a:xfrm rot="18973980">
            <a:off x="5843289" y="1170062"/>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E75D0EA-7523-49F7-9E92-74EC10EC7C22}"/>
              </a:ext>
            </a:extLst>
          </p:cNvPr>
          <p:cNvSpPr/>
          <p:nvPr/>
        </p:nvSpPr>
        <p:spPr>
          <a:xfrm rot="18973980">
            <a:off x="5630355" y="94630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3FE1F93D-3BC8-4446-83A9-15C584922779}"/>
              </a:ext>
            </a:extLst>
          </p:cNvPr>
          <p:cNvSpPr/>
          <p:nvPr/>
        </p:nvSpPr>
        <p:spPr>
          <a:xfrm rot="18973980">
            <a:off x="5401993" y="70284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CC5EC1E8-A07C-4030-8DFB-E743B205D24B}"/>
              </a:ext>
            </a:extLst>
          </p:cNvPr>
          <p:cNvSpPr/>
          <p:nvPr/>
        </p:nvSpPr>
        <p:spPr>
          <a:xfrm>
            <a:off x="7797696" y="3215685"/>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939B7F18-8EAE-4ECD-AF74-0566DFE36EB7}"/>
              </a:ext>
            </a:extLst>
          </p:cNvPr>
          <p:cNvSpPr/>
          <p:nvPr/>
        </p:nvSpPr>
        <p:spPr>
          <a:xfrm>
            <a:off x="7363715" y="338193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EBED0E8B-F74F-440F-850F-726BB49E9BCE}"/>
              </a:ext>
            </a:extLst>
          </p:cNvPr>
          <p:cNvSpPr/>
          <p:nvPr/>
        </p:nvSpPr>
        <p:spPr>
          <a:xfrm>
            <a:off x="8049206"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54F6E1D2-B24B-4040-85EA-EA2A2CCB55FE}"/>
              </a:ext>
            </a:extLst>
          </p:cNvPr>
          <p:cNvSpPr/>
          <p:nvPr/>
        </p:nvSpPr>
        <p:spPr>
          <a:xfrm>
            <a:off x="8266015" y="3575647"/>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7163D333-6E4D-4502-BCFE-2EADB990DA5E}"/>
              </a:ext>
            </a:extLst>
          </p:cNvPr>
          <p:cNvSpPr/>
          <p:nvPr/>
        </p:nvSpPr>
        <p:spPr>
          <a:xfrm>
            <a:off x="8472418" y="3540648"/>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8D31C561-CA8C-41D7-8CAE-15D988CBC1FF}"/>
              </a:ext>
            </a:extLst>
          </p:cNvPr>
          <p:cNvSpPr/>
          <p:nvPr/>
        </p:nvSpPr>
        <p:spPr>
          <a:xfrm>
            <a:off x="8613906" y="340848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5F9DF7F1-C9E3-416A-8A6C-964EFD38F42C}"/>
              </a:ext>
            </a:extLst>
          </p:cNvPr>
          <p:cNvSpPr/>
          <p:nvPr/>
        </p:nvSpPr>
        <p:spPr>
          <a:xfrm>
            <a:off x="4440021" y="3198454"/>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D3FB4088-8004-4BA8-A8C2-5BE01D2D130C}"/>
              </a:ext>
            </a:extLst>
          </p:cNvPr>
          <p:cNvSpPr/>
          <p:nvPr/>
        </p:nvSpPr>
        <p:spPr>
          <a:xfrm>
            <a:off x="2876550" y="3155996"/>
            <a:ext cx="170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AFFEC444-97E0-4F60-8F6D-EFC2FB4D47EE}"/>
              </a:ext>
            </a:extLst>
          </p:cNvPr>
          <p:cNvSpPr/>
          <p:nvPr/>
        </p:nvSpPr>
        <p:spPr>
          <a:xfrm>
            <a:off x="10078695" y="226167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B388E13B-C0D1-4900-B782-9FBCBF92BE49}"/>
              </a:ext>
            </a:extLst>
          </p:cNvPr>
          <p:cNvSpPr/>
          <p:nvPr/>
        </p:nvSpPr>
        <p:spPr>
          <a:xfrm>
            <a:off x="7156567" y="6037670"/>
            <a:ext cx="86950" cy="83358"/>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TextBox 312">
            <a:extLst>
              <a:ext uri="{FF2B5EF4-FFF2-40B4-BE49-F238E27FC236}">
                <a16:creationId xmlns:a16="http://schemas.microsoft.com/office/drawing/2014/main" id="{39544C86-7227-4C2C-8BC8-90DF823EC26E}"/>
              </a:ext>
            </a:extLst>
          </p:cNvPr>
          <p:cNvSpPr txBox="1"/>
          <p:nvPr/>
        </p:nvSpPr>
        <p:spPr>
          <a:xfrm rot="19035351">
            <a:off x="4704769" y="911397"/>
            <a:ext cx="864339" cy="230832"/>
          </a:xfrm>
          <a:prstGeom prst="rect">
            <a:avLst/>
          </a:prstGeom>
          <a:noFill/>
        </p:spPr>
        <p:txBody>
          <a:bodyPr wrap="none" rtlCol="0">
            <a:spAutoFit/>
          </a:bodyPr>
          <a:lstStyle/>
          <a:p>
            <a:r>
              <a:rPr lang="en-US" sz="900" b="1" dirty="0">
                <a:solidFill>
                  <a:srgbClr val="000000"/>
                </a:solidFill>
              </a:rPr>
              <a:t>SPECIALIST</a:t>
            </a:r>
          </a:p>
        </p:txBody>
      </p:sp>
      <p:sp>
        <p:nvSpPr>
          <p:cNvPr id="314" name="TextBox 313">
            <a:extLst>
              <a:ext uri="{FF2B5EF4-FFF2-40B4-BE49-F238E27FC236}">
                <a16:creationId xmlns:a16="http://schemas.microsoft.com/office/drawing/2014/main" id="{C3187F03-D7AB-47EA-B2BA-BE171BE9F441}"/>
              </a:ext>
            </a:extLst>
          </p:cNvPr>
          <p:cNvSpPr txBox="1"/>
          <p:nvPr/>
        </p:nvSpPr>
        <p:spPr>
          <a:xfrm rot="2662298">
            <a:off x="10060612" y="2515284"/>
            <a:ext cx="768159" cy="230832"/>
          </a:xfrm>
          <a:prstGeom prst="rect">
            <a:avLst/>
          </a:prstGeom>
          <a:noFill/>
        </p:spPr>
        <p:txBody>
          <a:bodyPr wrap="none" rtlCol="0">
            <a:spAutoFit/>
          </a:bodyPr>
          <a:lstStyle/>
          <a:p>
            <a:r>
              <a:rPr lang="en-US" sz="900" b="1" dirty="0">
                <a:solidFill>
                  <a:srgbClr val="000000"/>
                </a:solidFill>
              </a:rPr>
              <a:t>HOSPITAL</a:t>
            </a:r>
          </a:p>
        </p:txBody>
      </p:sp>
      <p:sp>
        <p:nvSpPr>
          <p:cNvPr id="315" name="TextBox 314">
            <a:extLst>
              <a:ext uri="{FF2B5EF4-FFF2-40B4-BE49-F238E27FC236}">
                <a16:creationId xmlns:a16="http://schemas.microsoft.com/office/drawing/2014/main" id="{8602921D-222F-4071-9BBD-6E6F0D7812BC}"/>
              </a:ext>
            </a:extLst>
          </p:cNvPr>
          <p:cNvSpPr txBox="1"/>
          <p:nvPr/>
        </p:nvSpPr>
        <p:spPr>
          <a:xfrm rot="18696894">
            <a:off x="2311400" y="3453657"/>
            <a:ext cx="768159" cy="230832"/>
          </a:xfrm>
          <a:prstGeom prst="rect">
            <a:avLst/>
          </a:prstGeom>
          <a:noFill/>
        </p:spPr>
        <p:txBody>
          <a:bodyPr wrap="none" rtlCol="0">
            <a:spAutoFit/>
          </a:bodyPr>
          <a:lstStyle/>
          <a:p>
            <a:pPr algn="r"/>
            <a:r>
              <a:rPr lang="en-US" sz="900" b="1" dirty="0">
                <a:solidFill>
                  <a:srgbClr val="000000"/>
                </a:solidFill>
              </a:rPr>
              <a:t>HOSPITAL</a:t>
            </a:r>
          </a:p>
        </p:txBody>
      </p:sp>
      <p:sp>
        <p:nvSpPr>
          <p:cNvPr id="316" name="TextBox 315">
            <a:extLst>
              <a:ext uri="{FF2B5EF4-FFF2-40B4-BE49-F238E27FC236}">
                <a16:creationId xmlns:a16="http://schemas.microsoft.com/office/drawing/2014/main" id="{EFE8CA28-3A68-44A8-9312-4FA36A8ADD98}"/>
              </a:ext>
            </a:extLst>
          </p:cNvPr>
          <p:cNvSpPr txBox="1"/>
          <p:nvPr/>
        </p:nvSpPr>
        <p:spPr>
          <a:xfrm>
            <a:off x="6130638" y="5957050"/>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17" name="TextBox 316">
            <a:extLst>
              <a:ext uri="{FF2B5EF4-FFF2-40B4-BE49-F238E27FC236}">
                <a16:creationId xmlns:a16="http://schemas.microsoft.com/office/drawing/2014/main" id="{6A2E5669-DF00-4E92-B84D-E8E12BEF5DDA}"/>
              </a:ext>
            </a:extLst>
          </p:cNvPr>
          <p:cNvSpPr txBox="1"/>
          <p:nvPr/>
        </p:nvSpPr>
        <p:spPr>
          <a:xfrm rot="18687959">
            <a:off x="9371619" y="4448296"/>
            <a:ext cx="998991" cy="230832"/>
          </a:xfrm>
          <a:prstGeom prst="rect">
            <a:avLst/>
          </a:prstGeom>
          <a:noFill/>
        </p:spPr>
        <p:txBody>
          <a:bodyPr wrap="none" rtlCol="0">
            <a:spAutoFit/>
          </a:bodyPr>
          <a:lstStyle/>
          <a:p>
            <a:r>
              <a:rPr lang="en-US" sz="900" b="1" dirty="0">
                <a:solidFill>
                  <a:srgbClr val="000000"/>
                </a:solidFill>
              </a:rPr>
              <a:t>LABORATORY</a:t>
            </a:r>
          </a:p>
        </p:txBody>
      </p:sp>
      <p:sp>
        <p:nvSpPr>
          <p:cNvPr id="318" name="TextBox 317">
            <a:extLst>
              <a:ext uri="{FF2B5EF4-FFF2-40B4-BE49-F238E27FC236}">
                <a16:creationId xmlns:a16="http://schemas.microsoft.com/office/drawing/2014/main" id="{2C433B43-906A-4427-813D-2564395830A9}"/>
              </a:ext>
            </a:extLst>
          </p:cNvPr>
          <p:cNvSpPr txBox="1"/>
          <p:nvPr/>
        </p:nvSpPr>
        <p:spPr>
          <a:xfrm>
            <a:off x="6721387" y="696975"/>
            <a:ext cx="851515" cy="230832"/>
          </a:xfrm>
          <a:prstGeom prst="rect">
            <a:avLst/>
          </a:prstGeom>
          <a:noFill/>
        </p:spPr>
        <p:txBody>
          <a:bodyPr wrap="none" rtlCol="0">
            <a:spAutoFit/>
          </a:bodyPr>
          <a:lstStyle/>
          <a:p>
            <a:r>
              <a:rPr lang="en-US" sz="900" b="1" dirty="0">
                <a:solidFill>
                  <a:srgbClr val="000000"/>
                </a:solidFill>
              </a:rPr>
              <a:t>PHARMACY</a:t>
            </a:r>
          </a:p>
        </p:txBody>
      </p:sp>
      <p:sp>
        <p:nvSpPr>
          <p:cNvPr id="319" name="TextBox 318">
            <a:extLst>
              <a:ext uri="{FF2B5EF4-FFF2-40B4-BE49-F238E27FC236}">
                <a16:creationId xmlns:a16="http://schemas.microsoft.com/office/drawing/2014/main" id="{7F7F451B-EE85-4A8E-A41A-BAFA8FA87F04}"/>
              </a:ext>
            </a:extLst>
          </p:cNvPr>
          <p:cNvSpPr txBox="1"/>
          <p:nvPr/>
        </p:nvSpPr>
        <p:spPr>
          <a:xfrm rot="18696894">
            <a:off x="3344467"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20" name="TextBox 319">
            <a:extLst>
              <a:ext uri="{FF2B5EF4-FFF2-40B4-BE49-F238E27FC236}">
                <a16:creationId xmlns:a16="http://schemas.microsoft.com/office/drawing/2014/main" id="{3254F20A-45A1-4BAE-86D7-EEFB11BEFFFB}"/>
              </a:ext>
            </a:extLst>
          </p:cNvPr>
          <p:cNvSpPr txBox="1"/>
          <p:nvPr/>
        </p:nvSpPr>
        <p:spPr>
          <a:xfrm rot="18981442">
            <a:off x="5304321" y="1346074"/>
            <a:ext cx="678391" cy="230832"/>
          </a:xfrm>
          <a:prstGeom prst="rect">
            <a:avLst/>
          </a:prstGeom>
          <a:noFill/>
        </p:spPr>
        <p:txBody>
          <a:bodyPr wrap="none" rtlCol="0">
            <a:spAutoFit/>
          </a:bodyPr>
          <a:lstStyle/>
          <a:p>
            <a:r>
              <a:rPr lang="en-US" sz="900" b="1" dirty="0">
                <a:solidFill>
                  <a:srgbClr val="000000"/>
                </a:solidFill>
              </a:rPr>
              <a:t>DENTIST</a:t>
            </a:r>
          </a:p>
        </p:txBody>
      </p:sp>
      <p:sp>
        <p:nvSpPr>
          <p:cNvPr id="321" name="Oval 320">
            <a:extLst>
              <a:ext uri="{FF2B5EF4-FFF2-40B4-BE49-F238E27FC236}">
                <a16:creationId xmlns:a16="http://schemas.microsoft.com/office/drawing/2014/main" id="{FE7E3BF2-D9B0-4F2D-889F-461C04679AE9}"/>
              </a:ext>
            </a:extLst>
          </p:cNvPr>
          <p:cNvSpPr/>
          <p:nvPr/>
        </p:nvSpPr>
        <p:spPr>
          <a:xfrm>
            <a:off x="8814449" y="955217"/>
            <a:ext cx="165218"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E9060E45-F524-4425-9FCA-3B70C2A8CC18}"/>
              </a:ext>
            </a:extLst>
          </p:cNvPr>
          <p:cNvSpPr txBox="1"/>
          <p:nvPr/>
        </p:nvSpPr>
        <p:spPr>
          <a:xfrm rot="2425829">
            <a:off x="8826612" y="1182610"/>
            <a:ext cx="768159" cy="230832"/>
          </a:xfrm>
          <a:prstGeom prst="rect">
            <a:avLst/>
          </a:prstGeom>
          <a:noFill/>
        </p:spPr>
        <p:txBody>
          <a:bodyPr wrap="none" rtlCol="0">
            <a:spAutoFit/>
          </a:bodyPr>
          <a:lstStyle/>
          <a:p>
            <a:r>
              <a:rPr lang="en-US" sz="900" b="1" dirty="0">
                <a:solidFill>
                  <a:srgbClr val="000000"/>
                </a:solidFill>
              </a:rPr>
              <a:t>HOSPITAL</a:t>
            </a:r>
          </a:p>
        </p:txBody>
      </p:sp>
      <p:sp>
        <p:nvSpPr>
          <p:cNvPr id="323" name="Oval 322">
            <a:extLst>
              <a:ext uri="{FF2B5EF4-FFF2-40B4-BE49-F238E27FC236}">
                <a16:creationId xmlns:a16="http://schemas.microsoft.com/office/drawing/2014/main" id="{76C42CDF-7332-48F7-9235-9F763C4B9FA4}"/>
              </a:ext>
            </a:extLst>
          </p:cNvPr>
          <p:cNvSpPr/>
          <p:nvPr/>
        </p:nvSpPr>
        <p:spPr>
          <a:xfrm>
            <a:off x="11277127" y="3419911"/>
            <a:ext cx="163830" cy="168275"/>
          </a:xfrm>
          <a:prstGeom prst="ellipse">
            <a:avLst/>
          </a:prstGeom>
          <a:solidFill>
            <a:srgbClr val="000000"/>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A1A84537-A521-4CB3-B33E-8AA246E37C65}"/>
              </a:ext>
            </a:extLst>
          </p:cNvPr>
          <p:cNvSpPr txBox="1"/>
          <p:nvPr/>
        </p:nvSpPr>
        <p:spPr>
          <a:xfrm rot="18669581">
            <a:off x="9126955" y="4189305"/>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5" name="TextBox 324">
            <a:extLst>
              <a:ext uri="{FF2B5EF4-FFF2-40B4-BE49-F238E27FC236}">
                <a16:creationId xmlns:a16="http://schemas.microsoft.com/office/drawing/2014/main" id="{20419D09-8AAF-4336-ACFA-6318EF202970}"/>
              </a:ext>
            </a:extLst>
          </p:cNvPr>
          <p:cNvSpPr txBox="1"/>
          <p:nvPr/>
        </p:nvSpPr>
        <p:spPr>
          <a:xfrm>
            <a:off x="6464812" y="420738"/>
            <a:ext cx="1075936" cy="230832"/>
          </a:xfrm>
          <a:prstGeom prst="rect">
            <a:avLst/>
          </a:prstGeom>
          <a:noFill/>
        </p:spPr>
        <p:txBody>
          <a:bodyPr wrap="none" rtlCol="0">
            <a:spAutoFit/>
          </a:bodyPr>
          <a:lstStyle/>
          <a:p>
            <a:r>
              <a:rPr lang="en-US" sz="900" b="1" dirty="0">
                <a:solidFill>
                  <a:srgbClr val="000000"/>
                </a:solidFill>
              </a:rPr>
              <a:t>PRIMARY CARE</a:t>
            </a:r>
          </a:p>
        </p:txBody>
      </p:sp>
      <p:sp>
        <p:nvSpPr>
          <p:cNvPr id="326" name="TextBox 325">
            <a:extLst>
              <a:ext uri="{FF2B5EF4-FFF2-40B4-BE49-F238E27FC236}">
                <a16:creationId xmlns:a16="http://schemas.microsoft.com/office/drawing/2014/main" id="{4E0A2FD3-23F5-4182-B37D-9897BF2C5F47}"/>
              </a:ext>
            </a:extLst>
          </p:cNvPr>
          <p:cNvSpPr txBox="1"/>
          <p:nvPr/>
        </p:nvSpPr>
        <p:spPr>
          <a:xfrm rot="18812453">
            <a:off x="9004566" y="4143431"/>
            <a:ext cx="678391" cy="230832"/>
          </a:xfrm>
          <a:prstGeom prst="rect">
            <a:avLst/>
          </a:prstGeom>
          <a:noFill/>
        </p:spPr>
        <p:txBody>
          <a:bodyPr wrap="none" rtlCol="0">
            <a:spAutoFit/>
          </a:bodyPr>
          <a:lstStyle/>
          <a:p>
            <a:r>
              <a:rPr lang="en-US" sz="900" b="1" dirty="0">
                <a:solidFill>
                  <a:srgbClr val="000000"/>
                </a:solidFill>
              </a:rPr>
              <a:t>DENTIST</a:t>
            </a:r>
          </a:p>
        </p:txBody>
      </p:sp>
      <p:sp>
        <p:nvSpPr>
          <p:cNvPr id="327" name="TextBox 326">
            <a:extLst>
              <a:ext uri="{FF2B5EF4-FFF2-40B4-BE49-F238E27FC236}">
                <a16:creationId xmlns:a16="http://schemas.microsoft.com/office/drawing/2014/main" id="{F8453FF6-4AED-4D67-B328-F476A785F9F8}"/>
              </a:ext>
            </a:extLst>
          </p:cNvPr>
          <p:cNvSpPr txBox="1"/>
          <p:nvPr/>
        </p:nvSpPr>
        <p:spPr>
          <a:xfrm rot="2716550">
            <a:off x="9819215" y="2707748"/>
            <a:ext cx="678391" cy="230832"/>
          </a:xfrm>
          <a:prstGeom prst="rect">
            <a:avLst/>
          </a:prstGeom>
          <a:noFill/>
        </p:spPr>
        <p:txBody>
          <a:bodyPr wrap="none" rtlCol="0">
            <a:spAutoFit/>
          </a:bodyPr>
          <a:lstStyle/>
          <a:p>
            <a:r>
              <a:rPr lang="en-US" sz="900" b="1" dirty="0">
                <a:solidFill>
                  <a:srgbClr val="000000"/>
                </a:solidFill>
              </a:rPr>
              <a:t>DENTIST</a:t>
            </a:r>
          </a:p>
        </p:txBody>
      </p:sp>
      <p:sp>
        <p:nvSpPr>
          <p:cNvPr id="328" name="TextBox 327">
            <a:extLst>
              <a:ext uri="{FF2B5EF4-FFF2-40B4-BE49-F238E27FC236}">
                <a16:creationId xmlns:a16="http://schemas.microsoft.com/office/drawing/2014/main" id="{977CFEBD-CCAE-4378-9EC7-F98C62EC3D4B}"/>
              </a:ext>
            </a:extLst>
          </p:cNvPr>
          <p:cNvSpPr txBox="1"/>
          <p:nvPr/>
        </p:nvSpPr>
        <p:spPr>
          <a:xfrm rot="19017019">
            <a:off x="4943096" y="1165473"/>
            <a:ext cx="851515" cy="230832"/>
          </a:xfrm>
          <a:prstGeom prst="rect">
            <a:avLst/>
          </a:prstGeom>
          <a:noFill/>
        </p:spPr>
        <p:txBody>
          <a:bodyPr wrap="none" rtlCol="0">
            <a:spAutoFit/>
          </a:bodyPr>
          <a:lstStyle/>
          <a:p>
            <a:r>
              <a:rPr lang="en-US" sz="900" b="1" dirty="0">
                <a:solidFill>
                  <a:srgbClr val="000000"/>
                </a:solidFill>
              </a:rPr>
              <a:t>PHARMACY</a:t>
            </a:r>
          </a:p>
        </p:txBody>
      </p:sp>
      <p:sp>
        <p:nvSpPr>
          <p:cNvPr id="329" name="TextBox 328">
            <a:extLst>
              <a:ext uri="{FF2B5EF4-FFF2-40B4-BE49-F238E27FC236}">
                <a16:creationId xmlns:a16="http://schemas.microsoft.com/office/drawing/2014/main" id="{7C97CA55-E8EB-49B0-8C7C-CD8AEF3DAF27}"/>
              </a:ext>
            </a:extLst>
          </p:cNvPr>
          <p:cNvSpPr txBox="1"/>
          <p:nvPr/>
        </p:nvSpPr>
        <p:spPr>
          <a:xfrm rot="18696894">
            <a:off x="4432168" y="34224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0" name="TextBox 329">
            <a:extLst>
              <a:ext uri="{FF2B5EF4-FFF2-40B4-BE49-F238E27FC236}">
                <a16:creationId xmlns:a16="http://schemas.microsoft.com/office/drawing/2014/main" id="{0342A215-203D-4601-962E-5C0375489BA8}"/>
              </a:ext>
            </a:extLst>
          </p:cNvPr>
          <p:cNvSpPr txBox="1"/>
          <p:nvPr/>
        </p:nvSpPr>
        <p:spPr>
          <a:xfrm rot="18939916">
            <a:off x="5530612" y="157936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1" name="TextBox 330">
            <a:extLst>
              <a:ext uri="{FF2B5EF4-FFF2-40B4-BE49-F238E27FC236}">
                <a16:creationId xmlns:a16="http://schemas.microsoft.com/office/drawing/2014/main" id="{5DAF6788-9555-4852-AF0A-85CC8AF8F62B}"/>
              </a:ext>
            </a:extLst>
          </p:cNvPr>
          <p:cNvSpPr txBox="1"/>
          <p:nvPr/>
        </p:nvSpPr>
        <p:spPr>
          <a:xfrm>
            <a:off x="6869866" y="978699"/>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2" name="TextBox 331">
            <a:extLst>
              <a:ext uri="{FF2B5EF4-FFF2-40B4-BE49-F238E27FC236}">
                <a16:creationId xmlns:a16="http://schemas.microsoft.com/office/drawing/2014/main" id="{C9321705-2E71-408E-9634-059118B80C39}"/>
              </a:ext>
            </a:extLst>
          </p:cNvPr>
          <p:cNvSpPr txBox="1"/>
          <p:nvPr/>
        </p:nvSpPr>
        <p:spPr>
          <a:xfrm rot="2628204">
            <a:off x="8570593" y="1443421"/>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3" name="TextBox 332">
            <a:extLst>
              <a:ext uri="{FF2B5EF4-FFF2-40B4-BE49-F238E27FC236}">
                <a16:creationId xmlns:a16="http://schemas.microsoft.com/office/drawing/2014/main" id="{CCE2471F-1A11-4F32-83A5-86DA3A32BF6D}"/>
              </a:ext>
            </a:extLst>
          </p:cNvPr>
          <p:cNvSpPr txBox="1"/>
          <p:nvPr/>
        </p:nvSpPr>
        <p:spPr>
          <a:xfrm>
            <a:off x="6438415" y="5419939"/>
            <a:ext cx="768159" cy="230832"/>
          </a:xfrm>
          <a:prstGeom prst="rect">
            <a:avLst/>
          </a:prstGeom>
          <a:noFill/>
        </p:spPr>
        <p:txBody>
          <a:bodyPr wrap="none" rtlCol="0">
            <a:spAutoFit/>
          </a:bodyPr>
          <a:lstStyle/>
          <a:p>
            <a:r>
              <a:rPr lang="en-US" sz="900" b="1" dirty="0">
                <a:solidFill>
                  <a:srgbClr val="000000"/>
                </a:solidFill>
              </a:rPr>
              <a:t>HOSPITAL</a:t>
            </a:r>
          </a:p>
        </p:txBody>
      </p:sp>
      <p:sp>
        <p:nvSpPr>
          <p:cNvPr id="334" name="TextBox 333">
            <a:extLst>
              <a:ext uri="{FF2B5EF4-FFF2-40B4-BE49-F238E27FC236}">
                <a16:creationId xmlns:a16="http://schemas.microsoft.com/office/drawing/2014/main" id="{99702286-4CDB-4BEF-89C5-CC782CBD451C}"/>
              </a:ext>
            </a:extLst>
          </p:cNvPr>
          <p:cNvSpPr txBox="1"/>
          <p:nvPr/>
        </p:nvSpPr>
        <p:spPr>
          <a:xfrm>
            <a:off x="6521770" y="504569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5" name="TextBox 334">
            <a:extLst>
              <a:ext uri="{FF2B5EF4-FFF2-40B4-BE49-F238E27FC236}">
                <a16:creationId xmlns:a16="http://schemas.microsoft.com/office/drawing/2014/main" id="{4462F313-3680-4AF7-ADFB-8A060CFAAE7D}"/>
              </a:ext>
            </a:extLst>
          </p:cNvPr>
          <p:cNvSpPr txBox="1"/>
          <p:nvPr/>
        </p:nvSpPr>
        <p:spPr>
          <a:xfrm rot="18696894">
            <a:off x="2727840" y="3501910"/>
            <a:ext cx="851515" cy="230832"/>
          </a:xfrm>
          <a:prstGeom prst="rect">
            <a:avLst/>
          </a:prstGeom>
          <a:noFill/>
        </p:spPr>
        <p:txBody>
          <a:bodyPr wrap="none" rtlCol="0">
            <a:spAutoFit/>
          </a:bodyPr>
          <a:lstStyle/>
          <a:p>
            <a:pPr algn="r"/>
            <a:r>
              <a:rPr lang="en-US" sz="900" b="1" dirty="0">
                <a:solidFill>
                  <a:srgbClr val="000000"/>
                </a:solidFill>
              </a:rPr>
              <a:t>PHARMACY</a:t>
            </a:r>
          </a:p>
        </p:txBody>
      </p:sp>
      <p:sp>
        <p:nvSpPr>
          <p:cNvPr id="336" name="TextBox 335">
            <a:extLst>
              <a:ext uri="{FF2B5EF4-FFF2-40B4-BE49-F238E27FC236}">
                <a16:creationId xmlns:a16="http://schemas.microsoft.com/office/drawing/2014/main" id="{785D5246-6AA0-4522-AC48-8D88AC4F1440}"/>
              </a:ext>
            </a:extLst>
          </p:cNvPr>
          <p:cNvSpPr txBox="1"/>
          <p:nvPr/>
        </p:nvSpPr>
        <p:spPr>
          <a:xfrm rot="18696894">
            <a:off x="3912434" y="3420101"/>
            <a:ext cx="678391" cy="230832"/>
          </a:xfrm>
          <a:prstGeom prst="rect">
            <a:avLst/>
          </a:prstGeom>
          <a:noFill/>
        </p:spPr>
        <p:txBody>
          <a:bodyPr wrap="none" rtlCol="0">
            <a:spAutoFit/>
          </a:bodyPr>
          <a:lstStyle/>
          <a:p>
            <a:pPr algn="r"/>
            <a:r>
              <a:rPr lang="en-US" sz="900" b="1" dirty="0">
                <a:solidFill>
                  <a:srgbClr val="000000"/>
                </a:solidFill>
              </a:rPr>
              <a:t>DENTIST</a:t>
            </a:r>
          </a:p>
        </p:txBody>
      </p:sp>
      <p:sp>
        <p:nvSpPr>
          <p:cNvPr id="337" name="TextBox 336">
            <a:extLst>
              <a:ext uri="{FF2B5EF4-FFF2-40B4-BE49-F238E27FC236}">
                <a16:creationId xmlns:a16="http://schemas.microsoft.com/office/drawing/2014/main" id="{4ED3DA55-D895-4A9C-9B73-FF4D312A937D}"/>
              </a:ext>
            </a:extLst>
          </p:cNvPr>
          <p:cNvSpPr txBox="1"/>
          <p:nvPr/>
        </p:nvSpPr>
        <p:spPr>
          <a:xfrm rot="2628204">
            <a:off x="8293639" y="1727548"/>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8" name="TextBox 337">
            <a:extLst>
              <a:ext uri="{FF2B5EF4-FFF2-40B4-BE49-F238E27FC236}">
                <a16:creationId xmlns:a16="http://schemas.microsoft.com/office/drawing/2014/main" id="{25F3D77E-81A0-465A-917D-060206BBBAF4}"/>
              </a:ext>
            </a:extLst>
          </p:cNvPr>
          <p:cNvSpPr txBox="1"/>
          <p:nvPr/>
        </p:nvSpPr>
        <p:spPr>
          <a:xfrm rot="2628204">
            <a:off x="9668682" y="2904842"/>
            <a:ext cx="684804" cy="230832"/>
          </a:xfrm>
          <a:prstGeom prst="rect">
            <a:avLst/>
          </a:prstGeom>
          <a:noFill/>
        </p:spPr>
        <p:txBody>
          <a:bodyPr wrap="none" rtlCol="0">
            <a:spAutoFit/>
          </a:bodyPr>
          <a:lstStyle/>
          <a:p>
            <a:pPr algn="r"/>
            <a:r>
              <a:rPr lang="en-US" sz="900" b="1" dirty="0">
                <a:solidFill>
                  <a:srgbClr val="000000"/>
                </a:solidFill>
              </a:rPr>
              <a:t>DOCTOR</a:t>
            </a:r>
          </a:p>
        </p:txBody>
      </p:sp>
      <p:sp>
        <p:nvSpPr>
          <p:cNvPr id="339" name="TextBox 338">
            <a:extLst>
              <a:ext uri="{FF2B5EF4-FFF2-40B4-BE49-F238E27FC236}">
                <a16:creationId xmlns:a16="http://schemas.microsoft.com/office/drawing/2014/main" id="{2A68933A-0D3F-4972-8222-E8FE1DCF05B8}"/>
              </a:ext>
            </a:extLst>
          </p:cNvPr>
          <p:cNvSpPr txBox="1"/>
          <p:nvPr/>
        </p:nvSpPr>
        <p:spPr>
          <a:xfrm>
            <a:off x="5968634" y="4165095"/>
            <a:ext cx="851515" cy="230832"/>
          </a:xfrm>
          <a:prstGeom prst="rect">
            <a:avLst/>
          </a:prstGeom>
          <a:noFill/>
        </p:spPr>
        <p:txBody>
          <a:bodyPr wrap="none" rtlCol="0">
            <a:spAutoFit/>
          </a:bodyPr>
          <a:lstStyle/>
          <a:p>
            <a:r>
              <a:rPr lang="en-US" sz="900" b="1" dirty="0">
                <a:solidFill>
                  <a:srgbClr val="000000"/>
                </a:solidFill>
              </a:rPr>
              <a:t>PHARMACY</a:t>
            </a:r>
          </a:p>
        </p:txBody>
      </p:sp>
      <p:sp>
        <p:nvSpPr>
          <p:cNvPr id="340" name="Rectangle 339">
            <a:extLst>
              <a:ext uri="{FF2B5EF4-FFF2-40B4-BE49-F238E27FC236}">
                <a16:creationId xmlns:a16="http://schemas.microsoft.com/office/drawing/2014/main" id="{5911889D-601B-4141-9485-5A7977EAC65D}"/>
              </a:ext>
            </a:extLst>
          </p:cNvPr>
          <p:cNvSpPr/>
          <p:nvPr/>
        </p:nvSpPr>
        <p:spPr>
          <a:xfrm>
            <a:off x="3774846" y="2853899"/>
            <a:ext cx="1985181" cy="3378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1" name="Picture 340">
            <a:extLst>
              <a:ext uri="{FF2B5EF4-FFF2-40B4-BE49-F238E27FC236}">
                <a16:creationId xmlns:a16="http://schemas.microsoft.com/office/drawing/2014/main" id="{148CC79A-E156-4A1E-9416-6D2F156B3093}"/>
              </a:ext>
            </a:extLst>
          </p:cNvPr>
          <p:cNvPicPr>
            <a:picLocks noChangeAspect="1"/>
          </p:cNvPicPr>
          <p:nvPr/>
        </p:nvPicPr>
        <p:blipFill>
          <a:blip r:embed="rId3"/>
          <a:stretch>
            <a:fillRect/>
          </a:stretch>
        </p:blipFill>
        <p:spPr>
          <a:xfrm>
            <a:off x="3826389" y="2918727"/>
            <a:ext cx="1824912" cy="290708"/>
          </a:xfrm>
          <a:prstGeom prst="rect">
            <a:avLst/>
          </a:prstGeom>
        </p:spPr>
      </p:pic>
      <p:sp>
        <p:nvSpPr>
          <p:cNvPr id="347" name="Rectangle 346">
            <a:extLst>
              <a:ext uri="{FF2B5EF4-FFF2-40B4-BE49-F238E27FC236}">
                <a16:creationId xmlns:a16="http://schemas.microsoft.com/office/drawing/2014/main" id="{EF93E955-46BE-4CB7-8EAA-3B14C6D23789}"/>
              </a:ext>
            </a:extLst>
          </p:cNvPr>
          <p:cNvSpPr/>
          <p:nvPr/>
        </p:nvSpPr>
        <p:spPr>
          <a:xfrm>
            <a:off x="1914137" y="86758"/>
            <a:ext cx="10005103" cy="6726801"/>
          </a:xfrm>
          <a:prstGeom prst="rect">
            <a:avLst/>
          </a:prstGeom>
          <a:solidFill>
            <a:srgbClr val="FFFFFF">
              <a:alpha val="7411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526A62A-928C-4708-B145-C5C23C40117D}"/>
              </a:ext>
            </a:extLst>
          </p:cNvPr>
          <p:cNvPicPr>
            <a:picLocks noChangeAspect="1"/>
          </p:cNvPicPr>
          <p:nvPr/>
        </p:nvPicPr>
        <p:blipFill rotWithShape="1">
          <a:blip r:embed="rId4"/>
          <a:srcRect l="45323" t="41946" r="37951" b="28546"/>
          <a:stretch/>
        </p:blipFill>
        <p:spPr>
          <a:xfrm>
            <a:off x="8544070" y="654811"/>
            <a:ext cx="701424" cy="696065"/>
          </a:xfrm>
          <a:prstGeom prst="ellipse">
            <a:avLst/>
          </a:prstGeom>
          <a:ln w="63500" cap="rnd">
            <a:solidFill>
              <a:srgbClr val="000000"/>
            </a:solidFill>
          </a:ln>
          <a:effectLst/>
        </p:spPr>
      </p:pic>
      <p:sp>
        <p:nvSpPr>
          <p:cNvPr id="137" name="TextBox 136">
            <a:extLst>
              <a:ext uri="{FF2B5EF4-FFF2-40B4-BE49-F238E27FC236}">
                <a16:creationId xmlns:a16="http://schemas.microsoft.com/office/drawing/2014/main" id="{F11DF404-FFDB-4618-9A57-9310C67F69BC}"/>
              </a:ext>
            </a:extLst>
          </p:cNvPr>
          <p:cNvSpPr txBox="1"/>
          <p:nvPr/>
        </p:nvSpPr>
        <p:spPr>
          <a:xfrm>
            <a:off x="120405" y="217521"/>
            <a:ext cx="3905403" cy="5970865"/>
          </a:xfrm>
          <a:prstGeom prst="rect">
            <a:avLst/>
          </a:prstGeom>
          <a:noFill/>
        </p:spPr>
        <p:txBody>
          <a:bodyPr wrap="square" rtlCol="0">
            <a:spAutoFit/>
          </a:bodyPr>
          <a:lstStyle/>
          <a:p>
            <a:pPr>
              <a:spcBef>
                <a:spcPts val="600"/>
              </a:spcBef>
            </a:pPr>
            <a:r>
              <a:rPr lang="en-US" sz="1400" dirty="0">
                <a:solidFill>
                  <a:srgbClr val="000000"/>
                </a:solidFill>
              </a:rPr>
              <a:t>Passengers that are transported on the subway system are different and speak different languages.  When they reach their destination, they often need a translator.</a:t>
            </a:r>
          </a:p>
          <a:p>
            <a:pPr>
              <a:spcBef>
                <a:spcPts val="600"/>
              </a:spcBef>
            </a:pPr>
            <a:endParaRPr lang="en-US" sz="1400" dirty="0">
              <a:solidFill>
                <a:srgbClr val="000000"/>
              </a:solidFill>
            </a:endParaRPr>
          </a:p>
          <a:p>
            <a:pPr>
              <a:spcBef>
                <a:spcPts val="600"/>
              </a:spcBef>
            </a:pPr>
            <a:r>
              <a:rPr lang="en-US" sz="1400" dirty="0">
                <a:solidFill>
                  <a:srgbClr val="000000"/>
                </a:solidFill>
              </a:rPr>
              <a:t>Similarly, healthcare data often needs to be mapped from one vocabulary to another for the data to be useful.  </a:t>
            </a: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endParaRPr lang="en-US" sz="1400" dirty="0">
              <a:solidFill>
                <a:srgbClr val="000000"/>
              </a:solidFill>
            </a:endParaRPr>
          </a:p>
          <a:p>
            <a:pPr>
              <a:spcBef>
                <a:spcPts val="600"/>
              </a:spcBef>
            </a:pPr>
            <a:r>
              <a:rPr lang="en-US" sz="1400" dirty="0">
                <a:solidFill>
                  <a:srgbClr val="000000"/>
                </a:solidFill>
              </a:rPr>
              <a:t>The FHIM provides </a:t>
            </a:r>
            <a:r>
              <a:rPr lang="en-US" sz="1400" b="1" dirty="0">
                <a:solidFill>
                  <a:srgbClr val="000000"/>
                </a:solidFill>
              </a:rPr>
              <a:t>an integrated picture </a:t>
            </a:r>
            <a:r>
              <a:rPr lang="en-US" sz="1400" dirty="0">
                <a:solidFill>
                  <a:srgbClr val="000000"/>
                </a:solidFill>
              </a:rPr>
              <a:t>of a data model, standards information, standard reference terminologies and architectural tools needed for an </a:t>
            </a:r>
            <a:r>
              <a:rPr lang="en-US" sz="1400" dirty="0" err="1">
                <a:solidFill>
                  <a:srgbClr val="000000"/>
                </a:solidFill>
              </a:rPr>
              <a:t>implementor</a:t>
            </a:r>
            <a:r>
              <a:rPr lang="en-US" sz="1400" dirty="0">
                <a:solidFill>
                  <a:srgbClr val="000000"/>
                </a:solidFill>
              </a:rPr>
              <a:t> to design applications using various HL7 standards such as CDA documents and FHIR resources. </a:t>
            </a:r>
          </a:p>
          <a:p>
            <a:pPr>
              <a:spcBef>
                <a:spcPts val="600"/>
              </a:spcBef>
            </a:pPr>
            <a:endParaRPr lang="en-US" sz="1400" dirty="0">
              <a:solidFill>
                <a:srgbClr val="000000"/>
              </a:solidFill>
            </a:endParaRPr>
          </a:p>
        </p:txBody>
      </p:sp>
      <p:cxnSp>
        <p:nvCxnSpPr>
          <p:cNvPr id="22" name="Straight Connector 21">
            <a:extLst>
              <a:ext uri="{FF2B5EF4-FFF2-40B4-BE49-F238E27FC236}">
                <a16:creationId xmlns:a16="http://schemas.microsoft.com/office/drawing/2014/main" id="{F299CA8B-6D9C-48FD-9ECE-0200387002BC}"/>
              </a:ext>
            </a:extLst>
          </p:cNvPr>
          <p:cNvCxnSpPr>
            <a:cxnSpLocks/>
          </p:cNvCxnSpPr>
          <p:nvPr/>
        </p:nvCxnSpPr>
        <p:spPr>
          <a:xfrm flipV="1">
            <a:off x="5337654" y="650240"/>
            <a:ext cx="3379626" cy="1512892"/>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a:extLst>
              <a:ext uri="{FF2B5EF4-FFF2-40B4-BE49-F238E27FC236}">
                <a16:creationId xmlns:a16="http://schemas.microsoft.com/office/drawing/2014/main" id="{034D1B14-7C68-4976-9C94-9AD3328CD74C}"/>
              </a:ext>
            </a:extLst>
          </p:cNvPr>
          <p:cNvCxnSpPr>
            <a:cxnSpLocks/>
          </p:cNvCxnSpPr>
          <p:nvPr/>
        </p:nvCxnSpPr>
        <p:spPr>
          <a:xfrm flipV="1">
            <a:off x="8731404" y="1028700"/>
            <a:ext cx="561186" cy="3423423"/>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89D4E53C-550D-4668-8DF1-3EFFE6DB080C}"/>
              </a:ext>
            </a:extLst>
          </p:cNvPr>
          <p:cNvGrpSpPr/>
          <p:nvPr/>
        </p:nvGrpSpPr>
        <p:grpSpPr>
          <a:xfrm>
            <a:off x="4274910" y="1843034"/>
            <a:ext cx="4561087" cy="4486716"/>
            <a:chOff x="4274910" y="1843034"/>
            <a:chExt cx="4561087" cy="4486716"/>
          </a:xfrm>
        </p:grpSpPr>
        <p:grpSp>
          <p:nvGrpSpPr>
            <p:cNvPr id="8" name="Group 7">
              <a:extLst>
                <a:ext uri="{FF2B5EF4-FFF2-40B4-BE49-F238E27FC236}">
                  <a16:creationId xmlns:a16="http://schemas.microsoft.com/office/drawing/2014/main" id="{B7FBDBCB-8B4A-4BE0-8AFC-82FCADB5D6B3}"/>
                </a:ext>
              </a:extLst>
            </p:cNvPr>
            <p:cNvGrpSpPr/>
            <p:nvPr/>
          </p:nvGrpSpPr>
          <p:grpSpPr>
            <a:xfrm>
              <a:off x="4274910" y="1843034"/>
              <a:ext cx="4561087" cy="4486716"/>
              <a:chOff x="2669607" y="1743001"/>
              <a:chExt cx="4561087" cy="4486716"/>
            </a:xfrm>
          </p:grpSpPr>
          <p:sp>
            <p:nvSpPr>
              <p:cNvPr id="141" name="Oval 140">
                <a:extLst>
                  <a:ext uri="{FF2B5EF4-FFF2-40B4-BE49-F238E27FC236}">
                    <a16:creationId xmlns:a16="http://schemas.microsoft.com/office/drawing/2014/main" id="{BB9DCF3F-8A11-497F-B12C-E8C5F41A1340}"/>
                  </a:ext>
                </a:extLst>
              </p:cNvPr>
              <p:cNvSpPr/>
              <p:nvPr/>
            </p:nvSpPr>
            <p:spPr>
              <a:xfrm>
                <a:off x="2669607" y="1743001"/>
                <a:ext cx="4481161" cy="4483317"/>
              </a:xfrm>
              <a:prstGeom prst="ellipse">
                <a:avLst/>
              </a:prstGeom>
              <a:solidFill>
                <a:schemeClr val="bg1"/>
              </a:solidFill>
              <a:ln w="571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2" name="Picture 151">
                <a:extLst>
                  <a:ext uri="{FF2B5EF4-FFF2-40B4-BE49-F238E27FC236}">
                    <a16:creationId xmlns:a16="http://schemas.microsoft.com/office/drawing/2014/main" id="{0D4A130B-9601-4FF1-958C-867B3E91556A}"/>
                  </a:ext>
                </a:extLst>
              </p:cNvPr>
              <p:cNvPicPr>
                <a:picLocks noChangeAspect="1"/>
              </p:cNvPicPr>
              <p:nvPr/>
            </p:nvPicPr>
            <p:blipFill rotWithShape="1">
              <a:blip r:embed="rId3"/>
              <a:srcRect l="69494" t="-179590" r="-18783" b="-27008"/>
              <a:stretch/>
            </p:blipFill>
            <p:spPr>
              <a:xfrm>
                <a:off x="2704585" y="1744619"/>
                <a:ext cx="4526109" cy="4485098"/>
              </a:xfrm>
              <a:prstGeom prst="ellipse">
                <a:avLst/>
              </a:prstGeom>
              <a:noFill/>
              <a:ln w="63500" cap="rnd">
                <a:noFill/>
              </a:ln>
              <a:effectLst/>
            </p:spPr>
          </p:pic>
          <p:pic>
            <p:nvPicPr>
              <p:cNvPr id="153" name="Picture 152">
                <a:extLst>
                  <a:ext uri="{FF2B5EF4-FFF2-40B4-BE49-F238E27FC236}">
                    <a16:creationId xmlns:a16="http://schemas.microsoft.com/office/drawing/2014/main" id="{A7318D63-D808-49EF-BE80-4298E97CD6A4}"/>
                  </a:ext>
                </a:extLst>
              </p:cNvPr>
              <p:cNvPicPr>
                <a:picLocks noChangeAspect="1"/>
              </p:cNvPicPr>
              <p:nvPr/>
            </p:nvPicPr>
            <p:blipFill rotWithShape="1">
              <a:blip r:embed="rId2"/>
              <a:srcRect l="-13245" t="52473" r="-36788" b="-101780"/>
              <a:stretch/>
            </p:blipFill>
            <p:spPr>
              <a:xfrm>
                <a:off x="2684611" y="1780992"/>
                <a:ext cx="4468880" cy="44472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8" name="Graphic 147" descr="Group">
                <a:extLst>
                  <a:ext uri="{FF2B5EF4-FFF2-40B4-BE49-F238E27FC236}">
                    <a16:creationId xmlns:a16="http://schemas.microsoft.com/office/drawing/2014/main" id="{4A085AC1-BC52-4E21-B1F9-981742F38AD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9383" t="15633" r="50167" b="15621"/>
              <a:stretch/>
            </p:blipFill>
            <p:spPr>
              <a:xfrm>
                <a:off x="4406439" y="2779508"/>
                <a:ext cx="362476" cy="1218535"/>
              </a:xfrm>
              <a:prstGeom prst="rect">
                <a:avLst/>
              </a:prstGeom>
            </p:spPr>
          </p:pic>
          <p:pic>
            <p:nvPicPr>
              <p:cNvPr id="149" name="Graphic 148" descr="Group">
                <a:extLst>
                  <a:ext uri="{FF2B5EF4-FFF2-40B4-BE49-F238E27FC236}">
                    <a16:creationId xmlns:a16="http://schemas.microsoft.com/office/drawing/2014/main" id="{90CC189C-BA9C-4FB9-B235-B797D222CF9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7905" t="16941" r="70948" b="18519"/>
              <a:stretch/>
            </p:blipFill>
            <p:spPr>
              <a:xfrm>
                <a:off x="4848540" y="3216828"/>
                <a:ext cx="374823" cy="1143996"/>
              </a:xfrm>
              <a:prstGeom prst="rect">
                <a:avLst/>
              </a:prstGeom>
            </p:spPr>
          </p:pic>
          <p:pic>
            <p:nvPicPr>
              <p:cNvPr id="150" name="Graphic 149" descr="Group">
                <a:extLst>
                  <a:ext uri="{FF2B5EF4-FFF2-40B4-BE49-F238E27FC236}">
                    <a16:creationId xmlns:a16="http://schemas.microsoft.com/office/drawing/2014/main" id="{989C0943-055A-4B63-9716-D3258C27C74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7905" t="16941" r="70948" b="18519"/>
              <a:stretch/>
            </p:blipFill>
            <p:spPr>
              <a:xfrm>
                <a:off x="3934308" y="3312869"/>
                <a:ext cx="374823" cy="1143996"/>
              </a:xfrm>
              <a:prstGeom prst="rect">
                <a:avLst/>
              </a:prstGeom>
            </p:spPr>
          </p:pic>
        </p:grpSp>
        <p:sp>
          <p:nvSpPr>
            <p:cNvPr id="151" name="Freeform: Shape 150">
              <a:extLst>
                <a:ext uri="{FF2B5EF4-FFF2-40B4-BE49-F238E27FC236}">
                  <a16:creationId xmlns:a16="http://schemas.microsoft.com/office/drawing/2014/main" id="{10958E0F-C75D-4CF5-90A1-A0225B941AFD}"/>
                </a:ext>
              </a:extLst>
            </p:cNvPr>
            <p:cNvSpPr/>
            <p:nvPr/>
          </p:nvSpPr>
          <p:spPr>
            <a:xfrm>
              <a:off x="5115560" y="5842563"/>
              <a:ext cx="2775594" cy="93980"/>
            </a:xfrm>
            <a:custGeom>
              <a:avLst/>
              <a:gdLst>
                <a:gd name="connsiteX0" fmla="*/ 15240 w 4488180"/>
                <a:gd name="connsiteY0" fmla="*/ 0 h 91440"/>
                <a:gd name="connsiteX1" fmla="*/ 4442460 w 4488180"/>
                <a:gd name="connsiteY1" fmla="*/ 0 h 91440"/>
                <a:gd name="connsiteX2" fmla="*/ 4488180 w 4488180"/>
                <a:gd name="connsiteY2" fmla="*/ 91440 h 91440"/>
                <a:gd name="connsiteX3" fmla="*/ 0 w 4488180"/>
                <a:gd name="connsiteY3" fmla="*/ 91440 h 91440"/>
                <a:gd name="connsiteX0" fmla="*/ 0 w 4575207"/>
                <a:gd name="connsiteY0" fmla="*/ 0 h 91440"/>
                <a:gd name="connsiteX1" fmla="*/ 4529487 w 4575207"/>
                <a:gd name="connsiteY1" fmla="*/ 0 h 91440"/>
                <a:gd name="connsiteX2" fmla="*/ 4575207 w 4575207"/>
                <a:gd name="connsiteY2" fmla="*/ 91440 h 91440"/>
                <a:gd name="connsiteX3" fmla="*/ 87027 w 4575207"/>
                <a:gd name="connsiteY3" fmla="*/ 91440 h 91440"/>
                <a:gd name="connsiteX0" fmla="*/ 0 w 4575207"/>
                <a:gd name="connsiteY0" fmla="*/ 0 h 91440"/>
                <a:gd name="connsiteX1" fmla="*/ 4529487 w 4575207"/>
                <a:gd name="connsiteY1" fmla="*/ 0 h 91440"/>
                <a:gd name="connsiteX2" fmla="*/ 4575207 w 4575207"/>
                <a:gd name="connsiteY2" fmla="*/ 91440 h 91440"/>
                <a:gd name="connsiteX3" fmla="*/ 164750 w 4575207"/>
                <a:gd name="connsiteY3" fmla="*/ 91440 h 91440"/>
                <a:gd name="connsiteX0" fmla="*/ 0 w 4529486"/>
                <a:gd name="connsiteY0" fmla="*/ 0 h 91440"/>
                <a:gd name="connsiteX1" fmla="*/ 4529487 w 4529486"/>
                <a:gd name="connsiteY1" fmla="*/ 0 h 91440"/>
                <a:gd name="connsiteX2" fmla="*/ 4517937 w 4529486"/>
                <a:gd name="connsiteY2" fmla="*/ 91440 h 91440"/>
                <a:gd name="connsiteX3" fmla="*/ 164750 w 4529486"/>
                <a:gd name="connsiteY3" fmla="*/ 91440 h 91440"/>
                <a:gd name="connsiteX0" fmla="*/ 0 w 4639936"/>
                <a:gd name="connsiteY0" fmla="*/ 2540 h 93980"/>
                <a:gd name="connsiteX1" fmla="*/ 4639936 w 4639936"/>
                <a:gd name="connsiteY1" fmla="*/ 0 h 93980"/>
                <a:gd name="connsiteX2" fmla="*/ 4517937 w 4639936"/>
                <a:gd name="connsiteY2" fmla="*/ 93980 h 93980"/>
                <a:gd name="connsiteX3" fmla="*/ 164750 w 4639936"/>
                <a:gd name="connsiteY3" fmla="*/ 93980 h 93980"/>
              </a:gdLst>
              <a:ahLst/>
              <a:cxnLst>
                <a:cxn ang="0">
                  <a:pos x="connsiteX0" y="connsiteY0"/>
                </a:cxn>
                <a:cxn ang="0">
                  <a:pos x="connsiteX1" y="connsiteY1"/>
                </a:cxn>
                <a:cxn ang="0">
                  <a:pos x="connsiteX2" y="connsiteY2"/>
                </a:cxn>
                <a:cxn ang="0">
                  <a:pos x="connsiteX3" y="connsiteY3"/>
                </a:cxn>
              </a:cxnLst>
              <a:rect l="l" t="t" r="r" b="b"/>
              <a:pathLst>
                <a:path w="4639936" h="93980">
                  <a:moveTo>
                    <a:pt x="0" y="2540"/>
                  </a:moveTo>
                  <a:lnTo>
                    <a:pt x="4639936" y="0"/>
                  </a:lnTo>
                  <a:lnTo>
                    <a:pt x="4517937" y="93980"/>
                  </a:lnTo>
                  <a:lnTo>
                    <a:pt x="164750" y="93980"/>
                  </a:lnTo>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03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C42C57-909B-42E6-A34A-AC0FCBD17371}"/>
              </a:ext>
            </a:extLst>
          </p:cNvPr>
          <p:cNvSpPr>
            <a:spLocks noGrp="1"/>
          </p:cNvSpPr>
          <p:nvPr>
            <p:ph type="sldNum" sz="quarter" idx="12"/>
          </p:nvPr>
        </p:nvSpPr>
        <p:spPr/>
        <p:txBody>
          <a:bodyPr/>
          <a:lstStyle/>
          <a:p>
            <a:fld id="{F8059506-D6B1-B842-AAB5-13291BE98BD7}" type="slidenum">
              <a:rPr lang="en-US" smtClean="0"/>
              <a:pPr/>
              <a:t>9</a:t>
            </a:fld>
            <a:endParaRPr lang="en-US" dirty="0"/>
          </a:p>
        </p:txBody>
      </p:sp>
      <p:sp>
        <p:nvSpPr>
          <p:cNvPr id="4" name="TextBox 3">
            <a:extLst>
              <a:ext uri="{FF2B5EF4-FFF2-40B4-BE49-F238E27FC236}">
                <a16:creationId xmlns:a16="http://schemas.microsoft.com/office/drawing/2014/main" id="{B7E56B58-FDB1-4226-82D9-2A789147E2BD}"/>
              </a:ext>
            </a:extLst>
          </p:cNvPr>
          <p:cNvSpPr txBox="1"/>
          <p:nvPr/>
        </p:nvSpPr>
        <p:spPr>
          <a:xfrm>
            <a:off x="609600" y="383804"/>
            <a:ext cx="10393680" cy="2123658"/>
          </a:xfrm>
          <a:prstGeom prst="rect">
            <a:avLst/>
          </a:prstGeom>
          <a:noFill/>
        </p:spPr>
        <p:txBody>
          <a:bodyPr wrap="square" rtlCol="0">
            <a:spAutoFit/>
          </a:bodyPr>
          <a:lstStyle/>
          <a:p>
            <a:r>
              <a:rPr lang="en-US" sz="2000" b="1" dirty="0">
                <a:solidFill>
                  <a:srgbClr val="000000"/>
                </a:solidFill>
              </a:rPr>
              <a:t>FHIM benefits</a:t>
            </a:r>
          </a:p>
          <a:p>
            <a:endParaRPr lang="en-US" sz="2000" dirty="0">
              <a:solidFill>
                <a:srgbClr val="000000"/>
              </a:solidFill>
            </a:endParaRPr>
          </a:p>
          <a:p>
            <a:r>
              <a:rPr lang="en-US" dirty="0">
                <a:solidFill>
                  <a:srgbClr val="000000"/>
                </a:solidFill>
              </a:rPr>
              <a:t>By providing a US and globally vetted view of the highly complex and ever changing healthcare environment, the FHIM data model provides the deep and consolidated metadata and tools needed in the coming years to build cost and time saving solutions. It is a bridge to future AI solutions. A picture of the Pharmacy model is shown below from the FHIMS.org collaborator's website.</a:t>
            </a:r>
          </a:p>
          <a:p>
            <a:endParaRPr lang="en-US" sz="2000" dirty="0"/>
          </a:p>
        </p:txBody>
      </p:sp>
      <p:pic>
        <p:nvPicPr>
          <p:cNvPr id="5" name="Picture 4" descr="A picture containing screenshot, text&#10;&#10;Description generated with high confidence">
            <a:extLst>
              <a:ext uri="{FF2B5EF4-FFF2-40B4-BE49-F238E27FC236}">
                <a16:creationId xmlns:a16="http://schemas.microsoft.com/office/drawing/2014/main" id="{386AF2E5-6E35-4F6E-8A6B-24E18CE498C9}"/>
              </a:ext>
            </a:extLst>
          </p:cNvPr>
          <p:cNvPicPr>
            <a:picLocks noChangeAspect="1"/>
          </p:cNvPicPr>
          <p:nvPr/>
        </p:nvPicPr>
        <p:blipFill>
          <a:blip r:embed="rId2"/>
          <a:stretch>
            <a:fillRect/>
          </a:stretch>
        </p:blipFill>
        <p:spPr>
          <a:xfrm>
            <a:off x="679508" y="2339411"/>
            <a:ext cx="10323772" cy="4009085"/>
          </a:xfrm>
          <a:prstGeom prst="rect">
            <a:avLst/>
          </a:prstGeom>
        </p:spPr>
      </p:pic>
    </p:spTree>
    <p:extLst>
      <p:ext uri="{BB962C8B-B14F-4D97-AF65-F5344CB8AC3E}">
        <p14:creationId xmlns:p14="http://schemas.microsoft.com/office/powerpoint/2010/main" val="4144483291"/>
      </p:ext>
    </p:extLst>
  </p:cSld>
  <p:clrMapOvr>
    <a:masterClrMapping/>
  </p:clrMapOvr>
</p:sld>
</file>

<file path=ppt/theme/theme1.xml><?xml version="1.0" encoding="utf-8"?>
<a:theme xmlns:a="http://schemas.openxmlformats.org/drawingml/2006/main" name="FHA2016_PPTtheme_4.3-BLUEwoONC">
  <a:themeElements>
    <a:clrScheme name="FHA Blue">
      <a:dk1>
        <a:srgbClr val="1D427C"/>
      </a:dk1>
      <a:lt1>
        <a:sysClr val="window" lastClr="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FHA">
      <a:majorFont>
        <a:latin typeface="Times New Roman"/>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139107</TotalTime>
  <Words>1289</Words>
  <Application>Microsoft Office PowerPoint</Application>
  <PresentationFormat>Widescreen</PresentationFormat>
  <Paragraphs>243</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FHA2016_PPTtheme_4.3-BLUEwoONC</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Royal Leo Studio,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Slides for Your Use in Everything</dc:title>
  <dc:creator>Christina</dc:creator>
  <cp:lastModifiedBy>Cait Ryan</cp:lastModifiedBy>
  <cp:revision>1084</cp:revision>
  <cp:lastPrinted>2017-08-02T12:13:13Z</cp:lastPrinted>
  <dcterms:created xsi:type="dcterms:W3CDTF">2016-02-03T19:18:36Z</dcterms:created>
  <dcterms:modified xsi:type="dcterms:W3CDTF">2018-05-09T12:55:25Z</dcterms:modified>
</cp:coreProperties>
</file>