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5" autoAdjust="0"/>
    <p:restoredTop sz="94660"/>
  </p:normalViewPr>
  <p:slideViewPr>
    <p:cSldViewPr>
      <p:cViewPr varScale="1">
        <p:scale>
          <a:sx n="86" d="100"/>
          <a:sy n="86" d="100"/>
        </p:scale>
        <p:origin x="-16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73B77-BEC1-4ECB-8539-CA96DEB556C6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FDE9-19A4-404D-A684-A12D8B7F59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FDE9-19A4-404D-A684-A12D8B7F591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FDE9-19A4-404D-A684-A12D8B7F591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FDE9-19A4-404D-A684-A12D8B7F591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CFDE9-19A4-404D-A684-A12D8B7F591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0599-7436-4477-8108-95909DF2ED23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7F73-1854-4EB9-BF8B-07CEB97F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0599-7436-4477-8108-95909DF2ED23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7F73-1854-4EB9-BF8B-07CEB97F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0599-7436-4477-8108-95909DF2ED23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7F73-1854-4EB9-BF8B-07CEB97F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0599-7436-4477-8108-95909DF2ED23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7F73-1854-4EB9-BF8B-07CEB97F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0599-7436-4477-8108-95909DF2ED23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7F73-1854-4EB9-BF8B-07CEB97F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0599-7436-4477-8108-95909DF2ED23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7F73-1854-4EB9-BF8B-07CEB97F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0599-7436-4477-8108-95909DF2ED23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7F73-1854-4EB9-BF8B-07CEB97F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0599-7436-4477-8108-95909DF2ED23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7F73-1854-4EB9-BF8B-07CEB97F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0599-7436-4477-8108-95909DF2ED23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7F73-1854-4EB9-BF8B-07CEB97F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0599-7436-4477-8108-95909DF2ED23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7F73-1854-4EB9-BF8B-07CEB97F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0599-7436-4477-8108-95909DF2ED23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7F73-1854-4EB9-BF8B-07CEB97FE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0599-7436-4477-8108-95909DF2ED23}" type="datetimeFigureOut">
              <a:rPr lang="en-US" smtClean="0"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87F73-1854-4EB9-BF8B-07CEB97FE1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13314" name="Picture 2" descr="Standard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76400"/>
            <a:ext cx="6477000" cy="366598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581400" y="6183868"/>
            <a:ext cx="152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Xkcd.com/927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Analogy: S&amp;I Efforts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1600200"/>
            <a:ext cx="12954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SDC effort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3962400" y="2514600"/>
            <a:ext cx="914400" cy="61264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SDC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1600200"/>
            <a:ext cx="12954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DAF effort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10200" y="2514600"/>
            <a:ext cx="914400" cy="61264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DAF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6705600" y="1600200"/>
            <a:ext cx="12954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CQF effort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6858000" y="2514600"/>
            <a:ext cx="914400" cy="61264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CQF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16002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PDMP effort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1066800" y="25146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PDMP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2200" y="16002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DPROV effort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514600" y="25146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DPROV Model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1905000" y="4800600"/>
            <a:ext cx="1524000" cy="6126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Simplification Model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28800" y="3886200"/>
            <a:ext cx="16764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Simplification effort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2400" y="3883152"/>
            <a:ext cx="12954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CEDD effort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4191000" y="4800600"/>
            <a:ext cx="914400" cy="6126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CEDD Model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15000" y="3883152"/>
            <a:ext cx="12954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FHIM effort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5943600" y="4800600"/>
            <a:ext cx="914400" cy="612648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FHIM Model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8600" y="5562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8600" y="5943600"/>
            <a:ext cx="12954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8600" y="6324600"/>
            <a:ext cx="1295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Efforts should be directed to harmonize on a single model.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1600200"/>
            <a:ext cx="1295400" cy="685800"/>
          </a:xfrm>
          <a:prstGeom prst="rect">
            <a:avLst/>
          </a:prstGeom>
          <a:solidFill>
            <a:schemeClr val="accent4">
              <a:alpha val="74000"/>
            </a:schemeClr>
          </a:solidFill>
          <a:ln>
            <a:solidFill>
              <a:schemeClr val="accent4">
                <a:shade val="50000"/>
                <a:alpha val="72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SDC effort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3962400" y="2514600"/>
            <a:ext cx="914400" cy="612648"/>
          </a:xfrm>
          <a:prstGeom prst="flowChartMagneticDisk">
            <a:avLst/>
          </a:prstGeom>
          <a:solidFill>
            <a:schemeClr val="accent4">
              <a:alpha val="74000"/>
            </a:schemeClr>
          </a:solidFill>
          <a:ln>
            <a:solidFill>
              <a:schemeClr val="accent4">
                <a:shade val="50000"/>
                <a:alpha val="72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SDC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1600200"/>
            <a:ext cx="1295400" cy="685800"/>
          </a:xfrm>
          <a:prstGeom prst="rect">
            <a:avLst/>
          </a:prstGeom>
          <a:solidFill>
            <a:schemeClr val="accent4">
              <a:alpha val="74000"/>
            </a:schemeClr>
          </a:solidFill>
          <a:ln>
            <a:solidFill>
              <a:schemeClr val="accent4">
                <a:shade val="50000"/>
                <a:alpha val="72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DAF effort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10200" y="2514600"/>
            <a:ext cx="914400" cy="612648"/>
          </a:xfrm>
          <a:prstGeom prst="flowChartMagneticDisk">
            <a:avLst/>
          </a:prstGeom>
          <a:solidFill>
            <a:schemeClr val="accent4">
              <a:alpha val="74000"/>
            </a:schemeClr>
          </a:solidFill>
          <a:ln>
            <a:solidFill>
              <a:schemeClr val="accent4">
                <a:shade val="50000"/>
                <a:alpha val="72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DAF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6705600" y="1600200"/>
            <a:ext cx="1295400" cy="685800"/>
          </a:xfrm>
          <a:prstGeom prst="rect">
            <a:avLst/>
          </a:prstGeom>
          <a:solidFill>
            <a:schemeClr val="accent4">
              <a:alpha val="74000"/>
            </a:schemeClr>
          </a:solidFill>
          <a:ln>
            <a:solidFill>
              <a:schemeClr val="accent4">
                <a:shade val="50000"/>
                <a:alpha val="72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CQF effort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6858000" y="2514600"/>
            <a:ext cx="914400" cy="612648"/>
          </a:xfrm>
          <a:prstGeom prst="flowChartMagneticDisk">
            <a:avLst/>
          </a:prstGeom>
          <a:solidFill>
            <a:schemeClr val="accent4">
              <a:alpha val="74000"/>
            </a:schemeClr>
          </a:solidFill>
          <a:ln>
            <a:solidFill>
              <a:schemeClr val="accent4">
                <a:shade val="50000"/>
                <a:alpha val="72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CQF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1600200"/>
            <a:ext cx="1295400" cy="685800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solidFill>
              <a:schemeClr val="accent1">
                <a:shade val="5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PDMP effort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1066800" y="2514600"/>
            <a:ext cx="914400" cy="612648"/>
          </a:xfrm>
          <a:prstGeom prst="flowChartMagneticDisk">
            <a:avLst/>
          </a:prstGeom>
          <a:solidFill>
            <a:schemeClr val="accent1">
              <a:alpha val="71000"/>
            </a:schemeClr>
          </a:solidFill>
          <a:ln>
            <a:solidFill>
              <a:schemeClr val="accent1">
                <a:shade val="5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PDMP Model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2200" y="1600200"/>
            <a:ext cx="1295400" cy="685800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solidFill>
              <a:schemeClr val="accent1">
                <a:shade val="5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DPROV effort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514600" y="2514600"/>
            <a:ext cx="914400" cy="612648"/>
          </a:xfrm>
          <a:prstGeom prst="flowChartMagneticDisk">
            <a:avLst/>
          </a:prstGeom>
          <a:solidFill>
            <a:schemeClr val="accent1">
              <a:alpha val="71000"/>
            </a:schemeClr>
          </a:solidFill>
          <a:ln>
            <a:solidFill>
              <a:schemeClr val="accent1">
                <a:shade val="5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DPROV Model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1905000" y="4800600"/>
            <a:ext cx="1524000" cy="612648"/>
          </a:xfrm>
          <a:prstGeom prst="flowChartMagneticDisk">
            <a:avLst/>
          </a:prstGeom>
          <a:solidFill>
            <a:schemeClr val="accent2">
              <a:alpha val="75000"/>
            </a:schemeClr>
          </a:solidFill>
          <a:ln>
            <a:solidFill>
              <a:schemeClr val="accent2">
                <a:shade val="50000"/>
                <a:alpha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Simplification Model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28800" y="3886200"/>
            <a:ext cx="1676400" cy="685800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solidFill>
              <a:schemeClr val="accent2">
                <a:shade val="50000"/>
                <a:alpha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Simplification effort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2400" y="3883152"/>
            <a:ext cx="1295400" cy="685800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solidFill>
              <a:schemeClr val="accent2">
                <a:shade val="50000"/>
                <a:alpha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CEDD effort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4191000" y="4800600"/>
            <a:ext cx="914400" cy="612648"/>
          </a:xfrm>
          <a:prstGeom prst="flowChartMagneticDisk">
            <a:avLst/>
          </a:prstGeom>
          <a:solidFill>
            <a:schemeClr val="accent2">
              <a:alpha val="75000"/>
            </a:schemeClr>
          </a:solidFill>
          <a:ln>
            <a:solidFill>
              <a:schemeClr val="accent2">
                <a:shade val="50000"/>
                <a:alpha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CEDD Model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15000" y="3883152"/>
            <a:ext cx="1295400" cy="685800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solidFill>
              <a:schemeClr val="accent2">
                <a:shade val="50000"/>
                <a:alpha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FHIM effort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5943600" y="4800600"/>
            <a:ext cx="914400" cy="612648"/>
          </a:xfrm>
          <a:prstGeom prst="flowChartMagneticDisk">
            <a:avLst/>
          </a:prstGeom>
          <a:solidFill>
            <a:schemeClr val="accent2">
              <a:alpha val="75000"/>
            </a:schemeClr>
          </a:solidFill>
          <a:ln>
            <a:solidFill>
              <a:schemeClr val="accent2">
                <a:shade val="50000"/>
                <a:alpha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FHIM Model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8600" y="5562600"/>
            <a:ext cx="1295400" cy="381000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solidFill>
              <a:schemeClr val="accent1">
                <a:shade val="5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8600" y="5943600"/>
            <a:ext cx="1295400" cy="381000"/>
          </a:xfrm>
          <a:prstGeom prst="rect">
            <a:avLst/>
          </a:prstGeom>
          <a:solidFill>
            <a:schemeClr val="accent4">
              <a:alpha val="74000"/>
            </a:schemeClr>
          </a:solidFill>
          <a:ln>
            <a:solidFill>
              <a:schemeClr val="accent4">
                <a:shade val="50000"/>
                <a:alpha val="72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8600" y="6324600"/>
            <a:ext cx="1295400" cy="381000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solidFill>
              <a:schemeClr val="accent2">
                <a:shade val="50000"/>
                <a:alpha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</a:t>
            </a:r>
          </a:p>
        </p:txBody>
      </p:sp>
      <p:pic>
        <p:nvPicPr>
          <p:cNvPr id="22" name="Picture 4" descr="http://upload.wikimedia.org/wikipedia/commons/b/b7/Unico_Anell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362200"/>
            <a:ext cx="3505200" cy="30341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believe that should be the FHIM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FHIM was designed from the start to harmonize requirements from different use cases and stakeholders.</a:t>
            </a:r>
          </a:p>
          <a:p>
            <a:r>
              <a:rPr lang="en-US" dirty="0" smtClean="0"/>
              <a:t>FHIM provides a conceptual view for discussing business requirements but also supports logical views for specifications.</a:t>
            </a:r>
          </a:p>
          <a:p>
            <a:r>
              <a:rPr lang="en-US" dirty="0" smtClean="0"/>
              <a:t>FHIM is built on MDHT, allowing us to generate implementable specifications and even code directly from the model.</a:t>
            </a:r>
          </a:p>
          <a:p>
            <a:r>
              <a:rPr lang="en-US" dirty="0" smtClean="0"/>
              <a:t>MDHT can support the generation of different specifications (FHIR, CDA, HL7 V2, NEIM) from the same requirements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176</Words>
  <Application>Microsoft Office PowerPoint</Application>
  <PresentationFormat>On-screen Show (4:3)</PresentationFormat>
  <Paragraphs>51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Problem</vt:lpstr>
      <vt:lpstr>Analogy: S&amp;I Efforts</vt:lpstr>
      <vt:lpstr>Efforts should be directed to harmonize on a single model.</vt:lpstr>
      <vt:lpstr>We believe that should be the FHIM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jlyle</dc:creator>
  <cp:lastModifiedBy>jlyle</cp:lastModifiedBy>
  <cp:revision>2</cp:revision>
  <dcterms:created xsi:type="dcterms:W3CDTF">2014-07-21T20:10:56Z</dcterms:created>
  <dcterms:modified xsi:type="dcterms:W3CDTF">2014-07-21T20:47:57Z</dcterms:modified>
</cp:coreProperties>
</file>