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311" r:id="rId3"/>
    <p:sldId id="268" r:id="rId4"/>
    <p:sldId id="315" r:id="rId5"/>
    <p:sldId id="313" r:id="rId6"/>
    <p:sldId id="318" r:id="rId7"/>
    <p:sldId id="314" r:id="rId8"/>
    <p:sldId id="269" r:id="rId9"/>
    <p:sldId id="316" r:id="rId10"/>
    <p:sldId id="319" r:id="rId11"/>
    <p:sldId id="321" r:id="rId12"/>
    <p:sldId id="32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493" autoAdjust="0"/>
  </p:normalViewPr>
  <p:slideViewPr>
    <p:cSldViewPr>
      <p:cViewPr varScale="1">
        <p:scale>
          <a:sx n="116" d="100"/>
          <a:sy n="116" d="100"/>
        </p:scale>
        <p:origin x="146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F144A-F274-43BE-9F2B-6EB3500BE986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8BA76-EE9F-46D6-AA6F-6A825E67B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7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ea typeface="ＭＳ Ｐゴシック" charset="-128"/>
              </a:rPr>
              <a:t>Please</a:t>
            </a:r>
            <a:r>
              <a:rPr lang="en-US" baseline="0" dirty="0" smtClean="0">
                <a:ea typeface="ＭＳ Ｐゴシック" charset="-128"/>
              </a:rPr>
              <a:t> use the slide construction guidelines included on the next slide within your presentation.</a:t>
            </a:r>
            <a:endParaRPr lang="en-US" dirty="0" smtClean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endParaRPr lang="en-US" dirty="0" smtClean="0">
              <a:ea typeface="ＭＳ Ｐゴシック" charset="-128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450405A-CB23-4447-9EEC-0EAC20617C06}" type="slidenum">
              <a:rPr lang="en-US" smtClean="0"/>
              <a:pPr/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96436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ver-A.jpg" descr="cover-A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ver-B.jpg" descr="cover-B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 lang="en-US" smtClean="0">
                <a:solidFill>
                  <a:srgbClr val="1D165A"/>
                </a:solidFill>
              </a:rPr>
              <a:t>Click to edit Master title style</a:t>
            </a:r>
            <a:endParaRPr>
              <a:solidFill>
                <a:srgbClr val="1D165A"/>
              </a:solidFill>
            </a:endParaRP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1D165A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1D165A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1D165A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1D165A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1D165A"/>
                </a:solidFill>
              </a:rPr>
              <a:t>Fifth level</a:t>
            </a:r>
            <a:endParaRPr sz="2800">
              <a:solidFill>
                <a:srgbClr val="1D165A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800" b="1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1D165A"/>
                </a:solidFill>
              </a:rPr>
              <a:t>Click to edit Master title style</a:t>
            </a:r>
            <a:endParaRPr dirty="0">
              <a:solidFill>
                <a:srgbClr val="1D165A"/>
              </a:solidFill>
            </a:endParaRPr>
          </a:p>
        </p:txBody>
      </p:sp>
      <p:sp>
        <p:nvSpPr>
          <p:cNvPr id="17" name="Shape 1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1D165A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1D165A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1D165A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1D165A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1D165A"/>
                </a:solidFill>
              </a:rPr>
              <a:t>Fifth level</a:t>
            </a:r>
            <a:endParaRPr sz="2800">
              <a:solidFill>
                <a:srgbClr val="1D165A"/>
              </a:solidFill>
            </a:endParaRPr>
          </a:p>
        </p:txBody>
      </p:sp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C215487B-A0C8-46D4-A441-D99A688C90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340CB1-A71C-40F1-9C75-AF9CEBDD0B56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487B-A0C8-46D4-A441-D99A688C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8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340CB1-A71C-40F1-9C75-AF9CEBDD0B56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487B-A0C8-46D4-A441-D99A688C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46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fhalogo.jpg" descr="fhalogo.jp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65112" y="207962"/>
            <a:ext cx="1143001" cy="1143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stripe.jpg" descr="stripe.jp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1524000" y="0"/>
            <a:ext cx="7696200" cy="144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D165A"/>
                </a:solidFill>
              </a:rP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825500" y="1752600"/>
            <a:ext cx="7620000" cy="510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Five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970712" y="6211887"/>
            <a:ext cx="1905001" cy="23927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 defTabSz="457200">
              <a:defRPr sz="1100">
                <a:solidFill>
                  <a:srgbClr val="1D165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C215487B-A0C8-46D4-A441-D99A688C909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7" r:id="rId4"/>
    <p:sldLayoutId id="2147483668" r:id="rId5"/>
  </p:sldLayoutIdLst>
  <p:transition spd="med"/>
  <p:txStyles>
    <p:titleStyle>
      <a:lvl1pPr eaLnBrk="1" hangingPunct="1">
        <a:defRPr sz="2800" b="1">
          <a:solidFill>
            <a:srgbClr val="1D165A"/>
          </a:solidFill>
          <a:latin typeface="Georgia"/>
          <a:ea typeface="Georgia"/>
          <a:cs typeface="Georgia"/>
          <a:sym typeface="Georgia"/>
        </a:defRPr>
      </a:lvl1pPr>
      <a:lvl2pPr eaLnBrk="1" hangingPunct="1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2pPr>
      <a:lvl3pPr eaLnBrk="1" hangingPunct="1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3pPr>
      <a:lvl4pPr eaLnBrk="1" hangingPunct="1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4pPr>
      <a:lvl5pPr eaLnBrk="1" hangingPunct="1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5pPr>
      <a:lvl6pPr indent="457200" eaLnBrk="1" hangingPunct="1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6pPr>
      <a:lvl7pPr indent="914400" eaLnBrk="1" hangingPunct="1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7pPr>
      <a:lvl8pPr indent="1371600" eaLnBrk="1" hangingPunct="1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8pPr>
      <a:lvl9pPr indent="1828800" eaLnBrk="1" hangingPunct="1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9pPr>
    </p:titleStyle>
    <p:bodyStyle>
      <a:lvl1pPr marL="342900" indent="-342900" eaLnBrk="1" hangingPunct="1">
        <a:spcBef>
          <a:spcPts val="600"/>
        </a:spcBef>
        <a:buClr>
          <a:srgbClr val="C10A25"/>
        </a:buClr>
        <a:buSzPct val="100000"/>
        <a:buChar char="»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1pPr>
      <a:lvl2pPr marL="901700" indent="-444500" eaLnBrk="1" hangingPunct="1">
        <a:spcBef>
          <a:spcPts val="600"/>
        </a:spcBef>
        <a:buClr>
          <a:srgbClr val="C10A25"/>
        </a:buClr>
        <a:buSzPct val="100000"/>
        <a:buChar char="–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2pPr>
      <a:lvl3pPr marL="1181100" indent="-266700" eaLnBrk="1" hangingPunct="1">
        <a:spcBef>
          <a:spcPts val="600"/>
        </a:spcBef>
        <a:buClr>
          <a:srgbClr val="C10A25"/>
        </a:buClr>
        <a:buSzPct val="100000"/>
        <a:buChar char="•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3pPr>
      <a:lvl4pPr marL="1691639" indent="-320039" eaLnBrk="1" hangingPunct="1">
        <a:spcBef>
          <a:spcPts val="600"/>
        </a:spcBef>
        <a:buClr>
          <a:srgbClr val="C10A25"/>
        </a:buClr>
        <a:buSzPct val="100000"/>
        <a:buChar char="–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4pPr>
      <a:lvl5pPr marL="2184400" indent="-355600" eaLnBrk="1" hangingPunct="1">
        <a:spcBef>
          <a:spcPts val="600"/>
        </a:spcBef>
        <a:buClr>
          <a:srgbClr val="C10A25"/>
        </a:buClr>
        <a:buSzPct val="100000"/>
        <a:buChar char="»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5pPr>
      <a:lvl6pPr marL="2641600" indent="-355600" eaLnBrk="1" hangingPunct="1">
        <a:spcBef>
          <a:spcPts val="600"/>
        </a:spcBef>
        <a:buClr>
          <a:srgbClr val="C10A25"/>
        </a:buClr>
        <a:buSzPct val="100000"/>
        <a:buChar char="•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6pPr>
      <a:lvl7pPr marL="3098800" indent="-355600" eaLnBrk="1" hangingPunct="1">
        <a:spcBef>
          <a:spcPts val="600"/>
        </a:spcBef>
        <a:buClr>
          <a:srgbClr val="C10A25"/>
        </a:buClr>
        <a:buSzPct val="100000"/>
        <a:buChar char="•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7pPr>
      <a:lvl8pPr marL="3556000" indent="-355600" eaLnBrk="1" hangingPunct="1">
        <a:spcBef>
          <a:spcPts val="600"/>
        </a:spcBef>
        <a:buClr>
          <a:srgbClr val="C10A25"/>
        </a:buClr>
        <a:buSzPct val="100000"/>
        <a:buChar char="•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8pPr>
      <a:lvl9pPr marL="4013200" indent="-355600" eaLnBrk="1" hangingPunct="1">
        <a:spcBef>
          <a:spcPts val="600"/>
        </a:spcBef>
        <a:buClr>
          <a:srgbClr val="C10A25"/>
        </a:buClr>
        <a:buSzPct val="100000"/>
        <a:buChar char="•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9pPr>
    </p:bodyStyle>
    <p:otherStyle>
      <a:lvl1pPr algn="r" defTabSz="457200" eaLnBrk="1" hangingPunct="1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 defTabSz="457200" eaLnBrk="1" hangingPunct="1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 defTabSz="457200" eaLnBrk="1" hangingPunct="1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 defTabSz="457200" eaLnBrk="1" hangingPunct="1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 defTabSz="457200" eaLnBrk="1" hangingPunct="1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 defTabSz="457200" eaLnBrk="1" hangingPunct="1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 defTabSz="457200" eaLnBrk="1" hangingPunct="1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 defTabSz="457200" eaLnBrk="1" hangingPunct="1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 defTabSz="457200" eaLnBrk="1" hangingPunct="1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0551" y="2362200"/>
            <a:ext cx="7772400" cy="1470025"/>
          </a:xfrm>
        </p:spPr>
        <p:txBody>
          <a:bodyPr/>
          <a:lstStyle/>
          <a:p>
            <a:r>
              <a:rPr lang="en-US" dirty="0" smtClean="0"/>
              <a:t>FHIM Overview</a:t>
            </a:r>
            <a:br>
              <a:rPr lang="en-US" dirty="0" smtClean="0"/>
            </a:br>
            <a:r>
              <a:rPr lang="en-US" sz="2400" dirty="0" smtClean="0"/>
              <a:t>FHIM Approach to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3948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FHIM “Detailed Clinical Models”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5500" y="1371600"/>
            <a:ext cx="7708900" cy="5486400"/>
          </a:xfrm>
        </p:spPr>
        <p:txBody>
          <a:bodyPr/>
          <a:lstStyle/>
          <a:p>
            <a:r>
              <a:rPr lang="en-US" sz="2400" dirty="0" smtClean="0"/>
              <a:t>We have demonstrated how DCMs can be modeled in the FHIM</a:t>
            </a:r>
          </a:p>
          <a:p>
            <a:r>
              <a:rPr lang="en-US" sz="2400" dirty="0" smtClean="0"/>
              <a:t>But, while we “hand-built” the Vital Signs DCMs, we do not envision doing so </a:t>
            </a:r>
            <a:r>
              <a:rPr lang="en-US" sz="2400" dirty="0" smtClean="0"/>
              <a:t>going forward.  </a:t>
            </a:r>
            <a:r>
              <a:rPr lang="en-US" sz="2400" dirty="0" smtClean="0"/>
              <a:t>We contend that the majority of DCMs should be generated from a knowledge </a:t>
            </a:r>
            <a:r>
              <a:rPr lang="en-US" sz="2400" dirty="0" smtClean="0"/>
              <a:t>base (i.e., CIMI)</a:t>
            </a:r>
            <a:endParaRPr lang="en-US" sz="2400" dirty="0" smtClean="0"/>
          </a:p>
          <a:p>
            <a:pPr lvl="1"/>
            <a:r>
              <a:rPr lang="en-US" sz="2400" dirty="0" smtClean="0"/>
              <a:t>Each DCM represents a set of possible values in the “code” and the “qualifiers” that could be related to post-coordinated concepts in a medical ontology (e.g., SOLOR).</a:t>
            </a:r>
          </a:p>
          <a:p>
            <a:pPr lvl="1"/>
            <a:r>
              <a:rPr lang="en-US" sz="2400" dirty="0" smtClean="0"/>
              <a:t>Once generated into UML, the FHIM could then be used to generate implementable artifacts in multiple standard formats (e.g., FHIR, CDA, etc.)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084135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notional “hierarchy” of models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91200" y="5181600"/>
            <a:ext cx="2590800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CIMI DCMs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(knowledgebase)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20032" y="3221329"/>
            <a:ext cx="2866768" cy="1323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FHIR profiles,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CDA Sections,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V2 Segments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eorgia"/>
                <a:ea typeface="Georgia"/>
                <a:cs typeface="Georgia"/>
                <a:sym typeface="Georgia"/>
              </a:rPr>
              <a:t>(also modeled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eorgia"/>
                <a:ea typeface="Georgia"/>
                <a:cs typeface="Georgia"/>
                <a:sym typeface="Georgia"/>
              </a:rPr>
              <a:t> in FHIM)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27"/>
          <a:stretch/>
        </p:blipFill>
        <p:spPr>
          <a:xfrm>
            <a:off x="3124200" y="4883558"/>
            <a:ext cx="2173033" cy="11290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221329"/>
            <a:ext cx="1459030" cy="99712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003" y="1003149"/>
            <a:ext cx="1310144" cy="146510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820032" y="1269296"/>
            <a:ext cx="2485768" cy="1323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FHIM models the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overarching system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eorgia"/>
                <a:ea typeface="Georgia"/>
                <a:cs typeface="Georgia"/>
                <a:sym typeface="Georgia"/>
              </a:rPr>
              <a:t>i.e., provides context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</a:t>
            </a:r>
            <a:r>
              <a:rPr lang="en-US" sz="2000" dirty="0" smtClean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or the “components”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" name="Up-Down Arrow 14"/>
          <p:cNvSpPr/>
          <p:nvPr/>
        </p:nvSpPr>
        <p:spPr>
          <a:xfrm>
            <a:off x="3883875" y="2664347"/>
            <a:ext cx="152400" cy="301752"/>
          </a:xfrm>
          <a:prstGeom prst="upDownArrow">
            <a:avLst/>
          </a:prstGeom>
          <a:solidFill>
            <a:srgbClr val="FFFFFF"/>
          </a:solidFill>
          <a:ln w="25400" cap="flat">
            <a:solidFill>
              <a:srgbClr val="013F8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" name="Up-Down Arrow 15"/>
          <p:cNvSpPr/>
          <p:nvPr/>
        </p:nvSpPr>
        <p:spPr>
          <a:xfrm>
            <a:off x="3883875" y="4322809"/>
            <a:ext cx="152400" cy="301752"/>
          </a:xfrm>
          <a:prstGeom prst="upDownArrow">
            <a:avLst/>
          </a:prstGeom>
          <a:solidFill>
            <a:srgbClr val="FFFFFF"/>
          </a:solidFill>
          <a:ln w="25400" cap="flat">
            <a:solidFill>
              <a:srgbClr val="013F8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29583127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to HSPC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5500" y="1371600"/>
            <a:ext cx="7708900" cy="5486400"/>
          </a:xfrm>
        </p:spPr>
        <p:txBody>
          <a:bodyPr/>
          <a:lstStyle/>
          <a:p>
            <a:r>
              <a:rPr lang="en-US" sz="2400" dirty="0" smtClean="0"/>
              <a:t>The FHIM provides the “missing logical model,” the absence of which hinders some standards individually, and the corpus of standards to which organizations must comply</a:t>
            </a:r>
          </a:p>
          <a:p>
            <a:r>
              <a:rPr lang="en-US" sz="2400" dirty="0" smtClean="0"/>
              <a:t>In combination with MDHT, the FHIM can generate service payloads, both at the coarse grained level (e.g., Vital Signs) and at the fine grained level (e.g., Heart Rate)</a:t>
            </a:r>
          </a:p>
          <a:p>
            <a:pPr lvl="1"/>
            <a:r>
              <a:rPr lang="en-US" sz="2400" dirty="0" smtClean="0"/>
              <a:t>Those payloads can be expressed in standard-compliant formats, e.g., a FHIR JSON instance, or an HL7 v2 message.</a:t>
            </a:r>
          </a:p>
          <a:p>
            <a:pPr lvl="1"/>
            <a:r>
              <a:rPr lang="en-US" sz="2400" dirty="0" smtClean="0"/>
              <a:t>Other code can be generated, including code to test conformance of the payloads</a:t>
            </a:r>
          </a:p>
        </p:txBody>
      </p:sp>
    </p:spTree>
    <p:extLst>
      <p:ext uri="{BB962C8B-B14F-4D97-AF65-F5344CB8AC3E}">
        <p14:creationId xmlns:p14="http://schemas.microsoft.com/office/powerpoint/2010/main" val="393729149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Georgia" pitchFamily="18" charset="0"/>
                <a:ea typeface="ＭＳ Ｐゴシック" charset="-128"/>
                <a:cs typeface="Georgia" pitchFamily="18" charset="0"/>
              </a:rPr>
              <a:t>Background: FHIM</a:t>
            </a:r>
          </a:p>
        </p:txBody>
      </p:sp>
      <p:sp>
        <p:nvSpPr>
          <p:cNvPr id="8196" name="Content Placeholder 6"/>
          <p:cNvSpPr>
            <a:spLocks noGrp="1"/>
          </p:cNvSpPr>
          <p:nvPr>
            <p:ph idx="1"/>
          </p:nvPr>
        </p:nvSpPr>
        <p:spPr>
          <a:xfrm>
            <a:off x="457200" y="1440180"/>
            <a:ext cx="8229600" cy="4808220"/>
          </a:xfrm>
        </p:spPr>
        <p:txBody>
          <a:bodyPr/>
          <a:lstStyle/>
          <a:p>
            <a:r>
              <a:rPr lang="en-US" sz="1800" dirty="0" smtClean="0">
                <a:ea typeface="ＭＳ Ｐゴシック" charset="-128"/>
                <a:cs typeface="Georgia" pitchFamily="18" charset="0"/>
              </a:rPr>
              <a:t>A </a:t>
            </a:r>
            <a:r>
              <a:rPr lang="en-US" sz="1800" dirty="0" smtClean="0">
                <a:ea typeface="ＭＳ Ｐゴシック" charset="-128"/>
                <a:cs typeface="Georgia" pitchFamily="18" charset="0"/>
              </a:rPr>
              <a:t>logical </a:t>
            </a:r>
            <a:r>
              <a:rPr lang="en-US" sz="1800" dirty="0">
                <a:ea typeface="ＭＳ Ｐゴシック" charset="-128"/>
                <a:cs typeface="Georgia" pitchFamily="18" charset="0"/>
              </a:rPr>
              <a:t>health information model that supports semantic </a:t>
            </a:r>
            <a:r>
              <a:rPr lang="en-US" sz="1800" dirty="0" smtClean="0">
                <a:ea typeface="ＭＳ Ｐゴシック" charset="-128"/>
                <a:cs typeface="Georgia" pitchFamily="18" charset="0"/>
              </a:rPr>
              <a:t>interoperability. It is </a:t>
            </a:r>
            <a:r>
              <a:rPr lang="en-US" sz="1800" dirty="0">
                <a:ea typeface="ＭＳ Ｐゴシック" charset="-128"/>
                <a:cs typeface="Georgia" pitchFamily="18" charset="0"/>
              </a:rPr>
              <a:t>built by harmonizing </a:t>
            </a:r>
            <a:r>
              <a:rPr lang="en-US" sz="1800" dirty="0" smtClean="0">
                <a:ea typeface="ＭＳ Ｐゴシック" charset="-128"/>
                <a:cs typeface="Georgia" pitchFamily="18" charset="0"/>
              </a:rPr>
              <a:t>data requirements from Standards Development Organizations and the Federal partners</a:t>
            </a:r>
            <a:endParaRPr lang="en-US" sz="1800" dirty="0" smtClean="0">
              <a:ea typeface="ＭＳ Ｐゴシック" charset="-128"/>
              <a:cs typeface="Georgia" pitchFamily="18" charset="0"/>
            </a:endParaRPr>
          </a:p>
          <a:p>
            <a:r>
              <a:rPr lang="en-US" sz="1800" dirty="0" smtClean="0">
                <a:ea typeface="ＭＳ Ｐゴシック" charset="-128"/>
                <a:cs typeface="Georgia" pitchFamily="18" charset="0"/>
              </a:rPr>
              <a:t>Goal is to establish </a:t>
            </a:r>
            <a:r>
              <a:rPr lang="en-US" sz="1800" dirty="0">
                <a:ea typeface="ＭＳ Ｐゴシック" charset="-128"/>
                <a:cs typeface="Georgia" pitchFamily="18" charset="0"/>
              </a:rPr>
              <a:t>a comprehensive, integrated set of </a:t>
            </a:r>
            <a:r>
              <a:rPr lang="en-US" sz="1800" dirty="0" smtClean="0">
                <a:ea typeface="ＭＳ Ｐゴシック" charset="-128"/>
                <a:cs typeface="Georgia" pitchFamily="18" charset="0"/>
              </a:rPr>
              <a:t>standard “implementation guides” that </a:t>
            </a:r>
            <a:r>
              <a:rPr lang="en-US" sz="1800" dirty="0">
                <a:ea typeface="ＭＳ Ｐゴシック" charset="-128"/>
                <a:cs typeface="Georgia" pitchFamily="18" charset="0"/>
              </a:rPr>
              <a:t>fully support </a:t>
            </a:r>
            <a:r>
              <a:rPr lang="en-US" sz="1800" dirty="0" smtClean="0">
                <a:ea typeface="ＭＳ Ｐゴシック" charset="-128"/>
                <a:cs typeface="Georgia" pitchFamily="18" charset="0"/>
              </a:rPr>
              <a:t>semantic </a:t>
            </a:r>
            <a:r>
              <a:rPr lang="en-US" sz="1800" dirty="0" smtClean="0">
                <a:ea typeface="ＭＳ Ｐゴシック" charset="-128"/>
                <a:cs typeface="Georgia" pitchFamily="18" charset="0"/>
              </a:rPr>
              <a:t>interoperability and implementable artifacts in the various standards</a:t>
            </a:r>
          </a:p>
          <a:p>
            <a:pPr lvl="1"/>
            <a:r>
              <a:rPr lang="en-US" sz="1800" dirty="0" smtClean="0">
                <a:ea typeface="ＭＳ Ｐゴシック" charset="-128"/>
                <a:cs typeface="Georgia" pitchFamily="18" charset="0"/>
              </a:rPr>
              <a:t>The business/clinical requirements of patient data is the same regardless of whether it is implemented in HL7 v2 EDI, V3 XML, or FHIR JSON.</a:t>
            </a:r>
            <a:endParaRPr lang="en-US" sz="1800" dirty="0" smtClean="0">
              <a:ea typeface="ＭＳ Ｐゴシック" charset="-128"/>
              <a:cs typeface="Georgia" pitchFamily="18" charset="0"/>
            </a:endParaRPr>
          </a:p>
          <a:p>
            <a:r>
              <a:rPr lang="en-US" sz="1800" dirty="0" smtClean="0">
                <a:ea typeface="ＭＳ Ｐゴシック" charset="-128"/>
                <a:cs typeface="Georgia" pitchFamily="18" charset="0"/>
              </a:rPr>
              <a:t>Has both structural and terminology components.  FHIM coded concepts are “bound” to terminology in a separate FHIM Terminology Model via mechanisms adapted from MDHT</a:t>
            </a:r>
          </a:p>
          <a:p>
            <a:r>
              <a:rPr lang="en-US" sz="1800" dirty="0" smtClean="0">
                <a:ea typeface="ＭＳ Ｐゴシック" charset="-128"/>
                <a:cs typeface="Georgia" pitchFamily="18" charset="0"/>
              </a:rPr>
              <a:t>FHIM is a both a Logical Information Model (LIM) and a Platform Independent Model (PIM)</a:t>
            </a:r>
          </a:p>
          <a:p>
            <a:r>
              <a:rPr lang="en-US" sz="1800" dirty="0">
                <a:ea typeface="ＭＳ Ｐゴシック" charset="-128"/>
                <a:cs typeface="Georgia" pitchFamily="18" charset="0"/>
              </a:rPr>
              <a:t>FHIM </a:t>
            </a:r>
            <a:r>
              <a:rPr lang="en-US" sz="1800" dirty="0" smtClean="0">
                <a:ea typeface="ＭＳ Ｐゴシック" charset="-128"/>
                <a:cs typeface="Georgia" pitchFamily="18" charset="0"/>
              </a:rPr>
              <a:t>is aligned with both the HL7 </a:t>
            </a:r>
            <a:r>
              <a:rPr lang="en-US" sz="1800" dirty="0">
                <a:ea typeface="ＭＳ Ｐゴシック" charset="-128"/>
                <a:cs typeface="Georgia" pitchFamily="18" charset="0"/>
              </a:rPr>
              <a:t>Reference Information Model (RIM) </a:t>
            </a:r>
            <a:r>
              <a:rPr lang="en-US" sz="1800" dirty="0" smtClean="0">
                <a:ea typeface="ＭＳ Ｐゴシック" charset="-128"/>
                <a:cs typeface="Georgia" pitchFamily="18" charset="0"/>
              </a:rPr>
              <a:t>and with </a:t>
            </a:r>
            <a:r>
              <a:rPr lang="en-US" sz="1800" dirty="0" smtClean="0">
                <a:ea typeface="ＭＳ Ｐゴシック" charset="-128"/>
                <a:cs typeface="Georgia" pitchFamily="18" charset="0"/>
              </a:rPr>
              <a:t>FHIR</a:t>
            </a:r>
            <a:endParaRPr lang="en-US" sz="1800" dirty="0">
              <a:ea typeface="ＭＳ Ｐゴシック" charset="-128"/>
              <a:cs typeface="Georgia" pitchFamily="18" charset="0"/>
            </a:endParaRPr>
          </a:p>
          <a:p>
            <a:pPr lvl="1"/>
            <a:endParaRPr lang="en-US" sz="2000" dirty="0" smtClean="0">
              <a:ea typeface="ＭＳ Ｐゴシック" charset="-128"/>
              <a:cs typeface="Georgia" pitchFamily="18" charset="0"/>
            </a:endParaRPr>
          </a:p>
          <a:p>
            <a:pPr lvl="1"/>
            <a:endParaRPr lang="en-US" dirty="0" smtClean="0">
              <a:ea typeface="ＭＳ Ｐゴシック" charset="-128"/>
              <a:cs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162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FHIM Main Diagram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90600"/>
            <a:ext cx="6002474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72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FHIM Clinical Observation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78280"/>
            <a:ext cx="8371580" cy="491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63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FHIM Vital Signs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71600"/>
            <a:ext cx="8544908" cy="501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90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FHIM “Detailed Clinical Models”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5500" y="1524000"/>
            <a:ext cx="7620000" cy="5334000"/>
          </a:xfrm>
        </p:spPr>
        <p:txBody>
          <a:bodyPr/>
          <a:lstStyle/>
          <a:p>
            <a:r>
              <a:rPr lang="en-US" dirty="0" smtClean="0"/>
              <a:t>The FHIM primarily models generic structures like “Vital Signs”, which can accommodate any Vital Sign</a:t>
            </a:r>
          </a:p>
          <a:p>
            <a:pPr lvl="1"/>
            <a:r>
              <a:rPr lang="en-US" sz="2400" dirty="0" smtClean="0"/>
              <a:t>Consistent with the approach of most standards</a:t>
            </a:r>
          </a:p>
          <a:p>
            <a:r>
              <a:rPr lang="en-US" dirty="0" smtClean="0"/>
              <a:t>But we can create DCMs using UML “re-defines”</a:t>
            </a:r>
          </a:p>
          <a:p>
            <a:pPr lvl="1"/>
            <a:r>
              <a:rPr lang="en-US" sz="2400" dirty="0" smtClean="0"/>
              <a:t>A re-define allows one to constrain a UML model by re-defining in a sub-type a property that was introduced in its super-type</a:t>
            </a:r>
          </a:p>
          <a:p>
            <a:r>
              <a:rPr lang="en-US" sz="2400" dirty="0" smtClean="0"/>
              <a:t>The following slides show the Heart Rate DCM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292316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FHIM Vital Signs: Heart Rate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990600"/>
            <a:ext cx="7467600" cy="499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80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 binding in the FHIM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27129"/>
          <a:stretch/>
        </p:blipFill>
        <p:spPr>
          <a:xfrm>
            <a:off x="609600" y="1447801"/>
            <a:ext cx="7598605" cy="17526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371600" y="1600200"/>
            <a:ext cx="533400" cy="304800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" name="Oval 6"/>
          <p:cNvSpPr/>
          <p:nvPr/>
        </p:nvSpPr>
        <p:spPr>
          <a:xfrm>
            <a:off x="2286000" y="2209800"/>
            <a:ext cx="2362200" cy="304800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505200"/>
            <a:ext cx="7598605" cy="23032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00200" y="5882407"/>
            <a:ext cx="2819400" cy="430885"/>
          </a:xfrm>
          <a:prstGeom prst="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Georgia"/>
                <a:ea typeface="Georgia"/>
                <a:cs typeface="Georgia"/>
                <a:sym typeface="Georgia"/>
              </a:rPr>
              <a:t>Once the value set is</a:t>
            </a:r>
            <a:r>
              <a:rPr kumimoji="0" lang="en-US" sz="1100" b="0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Georgia"/>
                <a:ea typeface="Georgia"/>
                <a:cs typeface="Georgia"/>
                <a:sym typeface="Georgia"/>
              </a:rPr>
              <a:t> created VSAC, this will point to the page where it can be viewed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1981200" y="4800600"/>
            <a:ext cx="68580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13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52600"/>
            <a:ext cx="7810500" cy="33623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715000" y="3630930"/>
            <a:ext cx="1447800" cy="304800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" name="Oval 4"/>
          <p:cNvSpPr/>
          <p:nvPr/>
        </p:nvSpPr>
        <p:spPr>
          <a:xfrm>
            <a:off x="4953000" y="4129087"/>
            <a:ext cx="1714500" cy="304800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" name="Oval 5"/>
          <p:cNvSpPr/>
          <p:nvPr/>
        </p:nvSpPr>
        <p:spPr>
          <a:xfrm>
            <a:off x="6553200" y="4305300"/>
            <a:ext cx="1447800" cy="304800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" name="Oval 6"/>
          <p:cNvSpPr/>
          <p:nvPr/>
        </p:nvSpPr>
        <p:spPr>
          <a:xfrm>
            <a:off x="6172200" y="4622006"/>
            <a:ext cx="1691640" cy="304800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45881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3F80"/>
      </a:accent1>
      <a:accent2>
        <a:srgbClr val="C10A25"/>
      </a:accent2>
      <a:accent3>
        <a:srgbClr val="8F8F8F"/>
      </a:accent3>
      <a:accent4>
        <a:srgbClr val="707070"/>
      </a:accent4>
      <a:accent5>
        <a:srgbClr val="AAAFBF"/>
      </a:accent5>
      <a:accent6>
        <a:srgbClr val="AF0922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13F80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eorgia"/>
            <a:ea typeface="Georgia"/>
            <a:cs typeface="Georgia"/>
            <a:sym typeface="Georg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13F80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eorgia"/>
            <a:ea typeface="Georgia"/>
            <a:cs typeface="Georgia"/>
            <a:sym typeface="Georg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2014-09-09 HIM Agenda</Template>
  <TotalTime>2919</TotalTime>
  <Words>536</Words>
  <Application>Microsoft Office PowerPoint</Application>
  <PresentationFormat>On-screen Show (4:3)</PresentationFormat>
  <Paragraphs>44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ＭＳ Ｐゴシック</vt:lpstr>
      <vt:lpstr>Arial</vt:lpstr>
      <vt:lpstr>Calibri</vt:lpstr>
      <vt:lpstr>Georgia</vt:lpstr>
      <vt:lpstr>Helvetica</vt:lpstr>
      <vt:lpstr>Default</vt:lpstr>
      <vt:lpstr>FHIM Overview FHIM Approach to Modeling</vt:lpstr>
      <vt:lpstr>Background: FHIM</vt:lpstr>
      <vt:lpstr>The FHIM Main Diagram</vt:lpstr>
      <vt:lpstr>FHIM Clinical Observation</vt:lpstr>
      <vt:lpstr>FHIM Vital Signs</vt:lpstr>
      <vt:lpstr>FHIM “Detailed Clinical Models”</vt:lpstr>
      <vt:lpstr>FHIM Vital Signs: Heart Rate</vt:lpstr>
      <vt:lpstr>Terminology binding in the FHIM</vt:lpstr>
      <vt:lpstr>Documentation</vt:lpstr>
      <vt:lpstr>FHIM “Detailed Clinical Models”</vt:lpstr>
      <vt:lpstr>A notional “hierarchy” of models</vt:lpstr>
      <vt:lpstr>Benefits to HSPC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Ioana Singureanu</dc:creator>
  <cp:lastModifiedBy>Galen Mulrooney</cp:lastModifiedBy>
  <cp:revision>76</cp:revision>
  <dcterms:created xsi:type="dcterms:W3CDTF">2013-08-07T19:14:37Z</dcterms:created>
  <dcterms:modified xsi:type="dcterms:W3CDTF">2016-12-13T19:04:52Z</dcterms:modified>
</cp:coreProperties>
</file>