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10" r:id="rId3"/>
    <p:sldId id="312" r:id="rId4"/>
    <p:sldId id="311" r:id="rId5"/>
    <p:sldId id="300" r:id="rId6"/>
    <p:sldId id="308" r:id="rId7"/>
    <p:sldId id="268" r:id="rId8"/>
    <p:sldId id="315" r:id="rId9"/>
    <p:sldId id="316" r:id="rId10"/>
    <p:sldId id="313" r:id="rId11"/>
    <p:sldId id="318" r:id="rId12"/>
    <p:sldId id="314" r:id="rId13"/>
    <p:sldId id="269" r:id="rId14"/>
    <p:sldId id="319" r:id="rId15"/>
    <p:sldId id="32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93" autoAdjust="0"/>
  </p:normalViewPr>
  <p:slideViewPr>
    <p:cSldViewPr>
      <p:cViewPr varScale="1">
        <p:scale>
          <a:sx n="126" d="100"/>
          <a:sy n="126" d="100"/>
        </p:scale>
        <p:origin x="798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F144A-F274-43BE-9F2B-6EB3500BE986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BA76-EE9F-46D6-AA6F-6A825E67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Please</a:t>
            </a:r>
            <a:r>
              <a:rPr lang="en-US" baseline="0" dirty="0" smtClean="0">
                <a:ea typeface="ＭＳ Ｐゴシック" charset="-128"/>
              </a:rPr>
              <a:t> use the slide construction guidelines included on the next slide within </a:t>
            </a:r>
            <a:r>
              <a:rPr lang="en-US" baseline="0" smtClean="0">
                <a:ea typeface="ＭＳ Ｐゴシック" charset="-128"/>
              </a:rPr>
              <a:t>your presentation.</a:t>
            </a:r>
            <a:endParaRPr lang="en-US" dirty="0" smtClean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charset="-128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50405A-CB23-4447-9EEC-0EAC20617C06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082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Please</a:t>
            </a:r>
            <a:r>
              <a:rPr lang="en-US" baseline="0" dirty="0" smtClean="0">
                <a:ea typeface="ＭＳ Ｐゴシック" charset="-128"/>
              </a:rPr>
              <a:t> use the slide construction guidelines included on the next slide within </a:t>
            </a:r>
            <a:r>
              <a:rPr lang="en-US" baseline="0" smtClean="0">
                <a:ea typeface="ＭＳ Ｐゴシック" charset="-128"/>
              </a:rPr>
              <a:t>your presentation.</a:t>
            </a:r>
            <a:endParaRPr lang="en-US" dirty="0" smtClean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charset="-128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50405A-CB23-4447-9EEC-0EAC20617C06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038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Please</a:t>
            </a:r>
            <a:r>
              <a:rPr lang="en-US" baseline="0" dirty="0" smtClean="0">
                <a:ea typeface="ＭＳ Ｐゴシック" charset="-128"/>
              </a:rPr>
              <a:t> use the slide construction guidelines included on the next slide within your presentation.</a:t>
            </a:r>
            <a:endParaRPr lang="en-US" dirty="0" smtClean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charset="-128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50405A-CB23-4447-9EEC-0EAC20617C06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643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BA76-EE9F-46D6-AA6F-6A825E67B8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1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ver-A.jpg" descr="cover-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ver-B.jpg" descr="cover-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lang="en-US" smtClean="0">
                <a:solidFill>
                  <a:srgbClr val="1D165A"/>
                </a:solidFill>
              </a:rPr>
              <a:t>Click to edit Master title style</a:t>
            </a:r>
            <a:endParaRPr>
              <a:solidFill>
                <a:srgbClr val="1D165A"/>
              </a:solidFill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Fifth level</a:t>
            </a:r>
            <a:endParaRPr sz="2800">
              <a:solidFill>
                <a:srgbClr val="1D165A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1D165A"/>
                </a:solidFill>
              </a:rPr>
              <a:t>Click to edit Master title style</a:t>
            </a:r>
            <a:endParaRPr dirty="0">
              <a:solidFill>
                <a:srgbClr val="1D165A"/>
              </a:solidFill>
            </a:endParaRP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Fifth level</a:t>
            </a:r>
            <a:endParaRPr sz="2800">
              <a:solidFill>
                <a:srgbClr val="1D165A"/>
              </a:solidFill>
            </a:endParaRP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40CB1-A71C-40F1-9C75-AF9CEBDD0B56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8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40CB1-A71C-40F1-9C75-AF9CEBDD0B56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4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halogo.jpg" descr="fhalogo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stripe.jpg" descr="stripe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970712" y="6211887"/>
            <a:ext cx="1905001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 defTabSz="457200">
              <a:defRPr sz="1100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  <p:sldLayoutId id="2147483668" r:id="rId5"/>
  </p:sldLayoutIdLst>
  <p:transition spd="med"/>
  <p:txStyles>
    <p:titleStyle>
      <a:lvl1pPr eaLnBrk="1" hangingPunct="1">
        <a:defRPr sz="2800" b="1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indent="4572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indent="9144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indent="13716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indent="18288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 eaLnBrk="1" hangingPunct="1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901700" indent="-444500" eaLnBrk="1" hangingPunct="1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81100" indent="-2667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91639" indent="-320039" eaLnBrk="1" hangingPunct="1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84400" indent="-355600" eaLnBrk="1" hangingPunct="1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6416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30988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5560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40132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551" y="2362200"/>
            <a:ext cx="7772400" cy="1470025"/>
          </a:xfrm>
        </p:spPr>
        <p:txBody>
          <a:bodyPr/>
          <a:lstStyle/>
          <a:p>
            <a:r>
              <a:rPr lang="en-US" dirty="0" smtClean="0"/>
              <a:t>FHIM Overview</a:t>
            </a:r>
            <a:br>
              <a:rPr lang="en-US" dirty="0" smtClean="0"/>
            </a:br>
            <a:r>
              <a:rPr lang="en-US" sz="2400" dirty="0" smtClean="0"/>
              <a:t>How the FHIM can organize other information modeling efforts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94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FHIM Vital Signs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544908" cy="50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FHIM “Detailed Clinical Models”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00" y="1524000"/>
            <a:ext cx="7620000" cy="5334000"/>
          </a:xfrm>
        </p:spPr>
        <p:txBody>
          <a:bodyPr/>
          <a:lstStyle/>
          <a:p>
            <a:r>
              <a:rPr lang="en-US" dirty="0" smtClean="0"/>
              <a:t>The FHIM primarily models generic structures like “Vital Signs”, which can accommodate any Vital Sign</a:t>
            </a:r>
          </a:p>
          <a:p>
            <a:pPr lvl="1"/>
            <a:r>
              <a:rPr lang="en-US" sz="2400" dirty="0" smtClean="0"/>
              <a:t>Consistent with the approach of most standards</a:t>
            </a:r>
          </a:p>
          <a:p>
            <a:r>
              <a:rPr lang="en-US" dirty="0" smtClean="0"/>
              <a:t>But we can create DCMs using UML “re-defines”</a:t>
            </a:r>
          </a:p>
          <a:p>
            <a:pPr lvl="1"/>
            <a:r>
              <a:rPr lang="en-US" sz="2400" dirty="0" smtClean="0"/>
              <a:t>A re-define allows one to constrain a UML model by re-defining in a sub-type a property that was introduced in its super-type</a:t>
            </a:r>
          </a:p>
          <a:p>
            <a:r>
              <a:rPr lang="en-US" sz="2400" dirty="0" smtClean="0"/>
              <a:t>The following slides show the Heart Rate DCM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29231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FHIM Vital Signs: </a:t>
            </a:r>
            <a:r>
              <a:rPr lang="en-US" dirty="0" smtClean="0"/>
              <a:t>Heart </a:t>
            </a:r>
            <a:r>
              <a:rPr lang="en-US" dirty="0" smtClean="0"/>
              <a:t>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90600"/>
            <a:ext cx="7467600" cy="499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binding in the FHIM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7129"/>
          <a:stretch/>
        </p:blipFill>
        <p:spPr>
          <a:xfrm>
            <a:off x="609600" y="1447801"/>
            <a:ext cx="7598605" cy="1752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371600" y="1600200"/>
            <a:ext cx="53340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86000" y="2209800"/>
            <a:ext cx="236220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05200"/>
            <a:ext cx="7598605" cy="23032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0200" y="5882407"/>
            <a:ext cx="2819400" cy="430885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Once the value set is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 created VSAC, this will point to the page where it can be viewed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981200" y="4800600"/>
            <a:ext cx="6858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FHIM “Detailed Clinical Models”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00" y="1371600"/>
            <a:ext cx="7708900" cy="5486400"/>
          </a:xfrm>
        </p:spPr>
        <p:txBody>
          <a:bodyPr/>
          <a:lstStyle/>
          <a:p>
            <a:r>
              <a:rPr lang="en-US" sz="2400" dirty="0" smtClean="0"/>
              <a:t>We have demonstrated how DCMs can be modeled in the FHIM</a:t>
            </a:r>
          </a:p>
          <a:p>
            <a:r>
              <a:rPr lang="en-US" sz="2400" dirty="0" smtClean="0"/>
              <a:t>But, while we “hand-built” the Vital Signs DCMs, we do not envision doing so for every DCM.  We contend that the majority of DCMs should be generated from a knowledge base</a:t>
            </a:r>
          </a:p>
          <a:p>
            <a:pPr lvl="1"/>
            <a:r>
              <a:rPr lang="en-US" sz="2400" dirty="0" smtClean="0"/>
              <a:t>Each DCM represents a set of possible values in the “code” and the “qualifiers” that could be related to post-coordinated concepts in a medical ontology (e.g., SOLOR).</a:t>
            </a:r>
          </a:p>
          <a:p>
            <a:pPr lvl="1"/>
            <a:r>
              <a:rPr lang="en-US" sz="2400" dirty="0" smtClean="0"/>
              <a:t>Once generated into UML, the FHIM could then be used to generate implementable artifacts in multiple standard formats (e.g., FHIR, CDA, etc.)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084135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to HSPC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00" y="1371600"/>
            <a:ext cx="7708900" cy="5486400"/>
          </a:xfrm>
        </p:spPr>
        <p:txBody>
          <a:bodyPr/>
          <a:lstStyle/>
          <a:p>
            <a:r>
              <a:rPr lang="en-US" sz="2400" dirty="0" smtClean="0"/>
              <a:t>The FHIM provides the “missing logical model,” the absence of which hinders some standards individually, and the corpus of standards to which organizations must comply</a:t>
            </a:r>
          </a:p>
          <a:p>
            <a:r>
              <a:rPr lang="en-US" sz="2400" dirty="0" smtClean="0"/>
              <a:t>In combination with MDHT, the FHIM can generate service payloads, both at the coarse grained level (e.g., Vital Signs) and at the fine grained level (e.g., Heart Rate)</a:t>
            </a:r>
          </a:p>
          <a:p>
            <a:pPr lvl="1"/>
            <a:r>
              <a:rPr lang="en-US" sz="2400" dirty="0" smtClean="0"/>
              <a:t>Those payloads can be expressed in standard-compliant formats, e.g., a FHIR JSON instance, or an HL7 v2 message.</a:t>
            </a:r>
          </a:p>
          <a:p>
            <a:pPr lvl="1"/>
            <a:r>
              <a:rPr lang="en-US" sz="2400" dirty="0" smtClean="0"/>
              <a:t>Other code can be generated, including code to test conformance of the payloads</a:t>
            </a:r>
          </a:p>
        </p:txBody>
      </p:sp>
    </p:spTree>
    <p:extLst>
      <p:ext uri="{BB962C8B-B14F-4D97-AF65-F5344CB8AC3E}">
        <p14:creationId xmlns:p14="http://schemas.microsoft.com/office/powerpoint/2010/main" val="39372914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Georgia" pitchFamily="18" charset="0"/>
                <a:ea typeface="ＭＳ Ｐゴシック" charset="-128"/>
                <a:cs typeface="Georgia" pitchFamily="18" charset="0"/>
              </a:rPr>
              <a:t>Background: Federal Health Architecture (FHA)</a:t>
            </a:r>
          </a:p>
        </p:txBody>
      </p:sp>
      <p:sp>
        <p:nvSpPr>
          <p:cNvPr id="8196" name="Content Placeholder 6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r>
              <a:rPr lang="en-US" sz="2400" dirty="0" smtClean="0">
                <a:ea typeface="ＭＳ Ｐゴシック" charset="-128"/>
                <a:cs typeface="Georgia" pitchFamily="18" charset="0"/>
              </a:rPr>
              <a:t>Established in 2004 to coordinate the architecture for the Health Segment under the Federal Enterprise Architecture (FEA)</a:t>
            </a:r>
          </a:p>
          <a:p>
            <a:pPr lvl="1"/>
            <a:r>
              <a:rPr lang="en-US" sz="2200" dirty="0" smtClean="0">
                <a:ea typeface="ＭＳ Ｐゴシック" charset="-128"/>
                <a:cs typeface="Georgia" pitchFamily="18" charset="0"/>
              </a:rPr>
              <a:t>FEA recognizes that certain “segments” cross departmental boundaries in the Federal Segment Architecture Methodology (FSAM)</a:t>
            </a:r>
          </a:p>
          <a:p>
            <a:pPr lvl="1"/>
            <a:r>
              <a:rPr lang="en-US" sz="2200" dirty="0" smtClean="0">
                <a:ea typeface="ＭＳ Ｐゴシック" charset="-128"/>
                <a:cs typeface="Georgia" pitchFamily="18" charset="0"/>
              </a:rPr>
              <a:t>Segments are also called </a:t>
            </a:r>
            <a:r>
              <a:rPr lang="en-US" sz="2200" dirty="0" err="1" smtClean="0">
                <a:ea typeface="ＭＳ Ｐゴシック" charset="-128"/>
                <a:cs typeface="Georgia" pitchFamily="18" charset="0"/>
              </a:rPr>
              <a:t>eGovernment</a:t>
            </a:r>
            <a:r>
              <a:rPr lang="en-US" sz="2200" dirty="0" smtClean="0">
                <a:ea typeface="ＭＳ Ｐゴシック" charset="-128"/>
                <a:cs typeface="Georgia" pitchFamily="18" charset="0"/>
              </a:rPr>
              <a:t> “Line of Business” (LOB)</a:t>
            </a:r>
          </a:p>
          <a:p>
            <a:r>
              <a:rPr lang="en-US" sz="2400" dirty="0" smtClean="0">
                <a:ea typeface="ＭＳ Ｐゴシック" charset="-128"/>
                <a:cs typeface="Georgia" pitchFamily="18" charset="0"/>
              </a:rPr>
              <a:t>FHA is made up of 22 “partner agencies”</a:t>
            </a:r>
          </a:p>
          <a:p>
            <a:pPr lvl="1"/>
            <a:r>
              <a:rPr lang="en-US" sz="2200" dirty="0" smtClean="0">
                <a:ea typeface="ＭＳ Ｐゴシック" charset="-128"/>
                <a:cs typeface="Georgia" pitchFamily="18" charset="0"/>
              </a:rPr>
              <a:t>Hosted by HHS, under the Office of the National Coordinator for Health IT (ONC)</a:t>
            </a:r>
          </a:p>
          <a:p>
            <a:pPr lvl="1"/>
            <a:r>
              <a:rPr lang="en-US" sz="2200" dirty="0" smtClean="0">
                <a:ea typeface="ＭＳ Ｐゴシック" charset="-128"/>
                <a:cs typeface="Georgia" pitchFamily="18" charset="0"/>
              </a:rPr>
              <a:t>VA and DoD are the most active agencies, followed by CDC, FDA, and SSA</a:t>
            </a:r>
          </a:p>
        </p:txBody>
      </p:sp>
    </p:spTree>
    <p:extLst>
      <p:ext uri="{BB962C8B-B14F-4D97-AF65-F5344CB8AC3E}">
        <p14:creationId xmlns:p14="http://schemas.microsoft.com/office/powerpoint/2010/main" val="391352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Georgia" pitchFamily="18" charset="0"/>
                <a:ea typeface="ＭＳ Ｐゴシック" charset="-128"/>
                <a:cs typeface="Georgia" pitchFamily="18" charset="0"/>
              </a:rPr>
              <a:t>Background: FHA</a:t>
            </a:r>
            <a:r>
              <a:rPr lang="en-US" sz="3200" dirty="0">
                <a:latin typeface="Georgia" pitchFamily="18" charset="0"/>
                <a:ea typeface="ＭＳ Ｐゴシック" charset="-128"/>
                <a:cs typeface="Georgia" pitchFamily="18" charset="0"/>
              </a:rPr>
              <a:t> </a:t>
            </a:r>
            <a:r>
              <a:rPr lang="en-US" sz="3200" dirty="0" smtClean="0">
                <a:latin typeface="Georgia" pitchFamily="18" charset="0"/>
                <a:ea typeface="ＭＳ Ｐゴシック" charset="-128"/>
                <a:cs typeface="Georgia" pitchFamily="18" charset="0"/>
              </a:rPr>
              <a:t>projects</a:t>
            </a:r>
          </a:p>
        </p:txBody>
      </p:sp>
      <p:sp>
        <p:nvSpPr>
          <p:cNvPr id="8196" name="Content Placeholder 6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r>
              <a:rPr lang="en-US" sz="2400" dirty="0" smtClean="0">
                <a:ea typeface="ＭＳ Ｐゴシック" charset="-128"/>
                <a:cs typeface="Georgia" pitchFamily="18" charset="0"/>
              </a:rPr>
              <a:t>An important goal of the FHA is to enable interoperability between partner agencies and with their private sector partners, and have several projects towards that goal</a:t>
            </a:r>
          </a:p>
          <a:p>
            <a:r>
              <a:rPr lang="en-US" sz="2400" dirty="0" smtClean="0">
                <a:ea typeface="ＭＳ Ｐゴシック" charset="-128"/>
                <a:cs typeface="Georgia" pitchFamily="18" charset="0"/>
              </a:rPr>
              <a:t>Interoperability is facilitated when agency enterprise architecture components are closely aligned with Health IT Standards</a:t>
            </a:r>
          </a:p>
          <a:p>
            <a:pPr lvl="1"/>
            <a:r>
              <a:rPr lang="en-US" sz="2000" dirty="0" smtClean="0">
                <a:ea typeface="ＭＳ Ｐゴシック" charset="-128"/>
                <a:cs typeface="Georgia" pitchFamily="18" charset="0"/>
              </a:rPr>
              <a:t>However, there are gaps and overlaps between the standards</a:t>
            </a:r>
          </a:p>
          <a:p>
            <a:pPr lvl="1"/>
            <a:r>
              <a:rPr lang="en-US" sz="2000" dirty="0" smtClean="0">
                <a:ea typeface="ＭＳ Ｐゴシック" charset="-128"/>
                <a:cs typeface="Georgia" pitchFamily="18" charset="0"/>
              </a:rPr>
              <a:t>Many standards leave some details to the implementers, especially choices in terminologies used.</a:t>
            </a:r>
          </a:p>
          <a:p>
            <a:r>
              <a:rPr lang="en-US" sz="2400" dirty="0" smtClean="0">
                <a:ea typeface="ＭＳ Ｐゴシック" charset="-128"/>
                <a:cs typeface="Georgia" pitchFamily="18" charset="0"/>
              </a:rPr>
              <a:t>One FHA project, the Federal Health Information Model (FHIM) seeks to harmonize the information requirements of the partner agencies, thereby forming a basis for their information architectures</a:t>
            </a:r>
          </a:p>
          <a:p>
            <a:endParaRPr lang="en-US" sz="2200" dirty="0" smtClean="0">
              <a:ea typeface="ＭＳ Ｐゴシック" charset="-128"/>
              <a:cs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3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Georgia" pitchFamily="18" charset="0"/>
                <a:ea typeface="ＭＳ Ｐゴシック" charset="-128"/>
                <a:cs typeface="Georgia" pitchFamily="18" charset="0"/>
              </a:rPr>
              <a:t>Background: FHIM</a:t>
            </a:r>
          </a:p>
        </p:txBody>
      </p:sp>
      <p:sp>
        <p:nvSpPr>
          <p:cNvPr id="8196" name="Content Placeholder 6"/>
          <p:cNvSpPr>
            <a:spLocks noGrp="1"/>
          </p:cNvSpPr>
          <p:nvPr>
            <p:ph idx="1"/>
          </p:nvPr>
        </p:nvSpPr>
        <p:spPr>
          <a:xfrm>
            <a:off x="457200" y="1440180"/>
            <a:ext cx="8229600" cy="4808220"/>
          </a:xfrm>
        </p:spPr>
        <p:txBody>
          <a:bodyPr/>
          <a:lstStyle/>
          <a:p>
            <a:r>
              <a:rPr lang="en-US" sz="2400" dirty="0" smtClean="0">
                <a:ea typeface="ＭＳ Ｐゴシック" charset="-128"/>
                <a:cs typeface="Georgia" pitchFamily="18" charset="0"/>
              </a:rPr>
              <a:t>Federal Health Information Model (FHIM)</a:t>
            </a:r>
          </a:p>
          <a:p>
            <a:pPr lvl="1"/>
            <a:r>
              <a:rPr lang="en-US" sz="1800" dirty="0" smtClean="0">
                <a:ea typeface="ＭＳ Ｐゴシック" charset="-128"/>
                <a:cs typeface="Georgia" pitchFamily="18" charset="0"/>
              </a:rPr>
              <a:t>A logical </a:t>
            </a:r>
            <a:r>
              <a:rPr lang="en-US" sz="1800" dirty="0">
                <a:ea typeface="ＭＳ Ｐゴシック" charset="-128"/>
                <a:cs typeface="Georgia" pitchFamily="18" charset="0"/>
              </a:rPr>
              <a:t>health information model that supports semantic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interoperability. It is </a:t>
            </a:r>
            <a:r>
              <a:rPr lang="en-US" sz="1800" dirty="0">
                <a:ea typeface="ＭＳ Ｐゴシック" charset="-128"/>
                <a:cs typeface="Georgia" pitchFamily="18" charset="0"/>
              </a:rPr>
              <a:t>built by harmonizing information from the individual Federal partners and standards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organizations</a:t>
            </a:r>
          </a:p>
          <a:p>
            <a:pPr lvl="1"/>
            <a:r>
              <a:rPr lang="en-US" sz="1800" dirty="0" smtClean="0">
                <a:ea typeface="ＭＳ Ｐゴシック" charset="-128"/>
                <a:cs typeface="Georgia" pitchFamily="18" charset="0"/>
              </a:rPr>
              <a:t>Goal is to establish </a:t>
            </a:r>
            <a:r>
              <a:rPr lang="en-US" sz="1800" dirty="0">
                <a:ea typeface="ＭＳ Ｐゴシック" charset="-128"/>
                <a:cs typeface="Georgia" pitchFamily="18" charset="0"/>
              </a:rPr>
              <a:t>a comprehensive, integrated set of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standard “implementation guides” that </a:t>
            </a:r>
            <a:r>
              <a:rPr lang="en-US" sz="1800" dirty="0">
                <a:ea typeface="ＭＳ Ｐゴシック" charset="-128"/>
                <a:cs typeface="Georgia" pitchFamily="18" charset="0"/>
              </a:rPr>
              <a:t>fully support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semantic interoperability</a:t>
            </a:r>
          </a:p>
          <a:p>
            <a:pPr lvl="1"/>
            <a:r>
              <a:rPr lang="en-US" sz="1800" dirty="0" smtClean="0">
                <a:ea typeface="ＭＳ Ｐゴシック" charset="-128"/>
                <a:cs typeface="Georgia" pitchFamily="18" charset="0"/>
              </a:rPr>
              <a:t>Has both structural and terminology components.  FHIM coded concepts are “bound” to terminology in a separate FHIM Terminology Model via mechanisms adapted from MDHT</a:t>
            </a:r>
          </a:p>
          <a:p>
            <a:pPr lvl="1"/>
            <a:r>
              <a:rPr lang="en-US" sz="1800" dirty="0" smtClean="0">
                <a:ea typeface="ＭＳ Ｐゴシック" charset="-128"/>
                <a:cs typeface="Georgia" pitchFamily="18" charset="0"/>
              </a:rPr>
              <a:t>FHIM is a both a Logical Information Model (LIM) and a Platform Independent Model (PIM)</a:t>
            </a:r>
          </a:p>
          <a:p>
            <a:pPr lvl="1"/>
            <a:r>
              <a:rPr lang="en-US" sz="1800" dirty="0">
                <a:ea typeface="ＭＳ Ｐゴシック" charset="-128"/>
                <a:cs typeface="Georgia" pitchFamily="18" charset="0"/>
              </a:rPr>
              <a:t>FHIM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uses the HL7 </a:t>
            </a:r>
            <a:r>
              <a:rPr lang="en-US" sz="1800" dirty="0">
                <a:ea typeface="ＭＳ Ｐゴシック" charset="-128"/>
                <a:cs typeface="Georgia" pitchFamily="18" charset="0"/>
              </a:rPr>
              <a:t>Reference Information Model (RIM)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as </a:t>
            </a:r>
            <a:r>
              <a:rPr lang="en-US" sz="1800" i="1" u="sng" dirty="0">
                <a:ea typeface="ＭＳ Ｐゴシック" charset="-128"/>
                <a:cs typeface="Georgia" pitchFamily="18" charset="0"/>
              </a:rPr>
              <a:t>a</a:t>
            </a:r>
            <a:r>
              <a:rPr lang="en-US" sz="1800" dirty="0">
                <a:ea typeface="ＭＳ Ｐゴシック" charset="-128"/>
                <a:cs typeface="Georgia" pitchFamily="18" charset="0"/>
              </a:rPr>
              <a:t> reference model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(FHIM can </a:t>
            </a:r>
            <a:r>
              <a:rPr lang="en-US" sz="1800" dirty="0">
                <a:ea typeface="ＭＳ Ｐゴシック" charset="-128"/>
                <a:cs typeface="Georgia" pitchFamily="18" charset="0"/>
              </a:rPr>
              <a:t>also use other reference models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), yet is structurally aligned with FHIR</a:t>
            </a:r>
            <a:endParaRPr lang="en-US" sz="1800" dirty="0">
              <a:ea typeface="ＭＳ Ｐゴシック" charset="-128"/>
              <a:cs typeface="Georgia" pitchFamily="18" charset="0"/>
            </a:endParaRPr>
          </a:p>
          <a:p>
            <a:pPr lvl="1"/>
            <a:endParaRPr lang="en-US" sz="2000" dirty="0" smtClean="0">
              <a:ea typeface="ＭＳ Ｐゴシック" charset="-128"/>
              <a:cs typeface="Georgia" pitchFamily="18" charset="0"/>
            </a:endParaRPr>
          </a:p>
          <a:p>
            <a:pPr lvl="1"/>
            <a:endParaRPr lang="en-US" dirty="0" smtClean="0">
              <a:ea typeface="ＭＳ Ｐゴシック" charset="-128"/>
              <a:cs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6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4990"/>
                </a:solidFill>
              </a:rPr>
              <a:t>Benefits of Information Modeling Project Information and Terminology Models</a:t>
            </a:r>
          </a:p>
        </p:txBody>
      </p:sp>
      <p:sp>
        <p:nvSpPr>
          <p:cNvPr id="111" name="Shape 111"/>
          <p:cNvSpPr>
            <a:spLocks noGrp="1"/>
          </p:cNvSpPr>
          <p:nvPr>
            <p:ph idx="1"/>
          </p:nvPr>
        </p:nvSpPr>
        <p:spPr>
          <a:xfrm>
            <a:off x="825500" y="1752600"/>
            <a:ext cx="7937500" cy="510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64477" lvl="0" indent="-225583" defTabSz="896111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sz="1800" dirty="0" smtClean="0">
                <a:solidFill>
                  <a:schemeClr val="tx1"/>
                </a:solidFill>
              </a:rPr>
              <a:t>The models support efficient standards development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823277" lvl="1" indent="-225583" defTabSz="896111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chemeClr val="tx1"/>
                </a:solidFill>
              </a:rPr>
              <a:t>Standard ballot materials can be </a:t>
            </a:r>
            <a:r>
              <a:rPr lang="en-US" sz="1800" i="1" dirty="0" smtClean="0">
                <a:solidFill>
                  <a:schemeClr val="tx1"/>
                </a:solidFill>
              </a:rPr>
              <a:t>generated</a:t>
            </a:r>
            <a:r>
              <a:rPr lang="en-US" sz="1800" dirty="0" smtClean="0">
                <a:solidFill>
                  <a:schemeClr val="tx1"/>
                </a:solidFill>
              </a:rPr>
              <a:t> from the FHIM</a:t>
            </a:r>
            <a:endParaRPr sz="1800" dirty="0" smtClean="0">
              <a:solidFill>
                <a:schemeClr val="tx1"/>
              </a:solidFill>
            </a:endParaRPr>
          </a:p>
          <a:p>
            <a:pPr marL="264477" lvl="0" indent="-225583" defTabSz="896111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sz="1800" dirty="0" smtClean="0">
                <a:solidFill>
                  <a:schemeClr val="tx1"/>
                </a:solidFill>
              </a:rPr>
              <a:t>The </a:t>
            </a:r>
            <a:r>
              <a:rPr sz="1800" dirty="0">
                <a:solidFill>
                  <a:schemeClr val="tx1"/>
                </a:solidFill>
              </a:rPr>
              <a:t>models are being integrated with the </a:t>
            </a:r>
            <a:r>
              <a:rPr lang="en-US" sz="1800" dirty="0">
                <a:solidFill>
                  <a:schemeClr val="tx1"/>
                </a:solidFill>
              </a:rPr>
              <a:t>Model Driven Health </a:t>
            </a:r>
            <a:r>
              <a:rPr lang="en-US" sz="1800" dirty="0" smtClean="0">
                <a:solidFill>
                  <a:schemeClr val="tx1"/>
                </a:solidFill>
              </a:rPr>
              <a:t>Tools (</a:t>
            </a:r>
            <a:r>
              <a:rPr sz="1800" dirty="0" smtClean="0">
                <a:solidFill>
                  <a:schemeClr val="tx1"/>
                </a:solidFill>
              </a:rPr>
              <a:t>MDHT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r>
              <a:rPr sz="1800" dirty="0" smtClean="0">
                <a:solidFill>
                  <a:schemeClr val="tx1"/>
                </a:solidFill>
              </a:rPr>
              <a:t> </a:t>
            </a:r>
            <a:r>
              <a:rPr sz="1800" dirty="0">
                <a:solidFill>
                  <a:schemeClr val="tx1"/>
                </a:solidFill>
              </a:rPr>
              <a:t>to support a model-driven approach to development of information exchange interoperability specifications</a:t>
            </a:r>
          </a:p>
          <a:p>
            <a:pPr marL="264477" indent="-225583" defTabSz="896111">
              <a:spcBef>
                <a:spcPts val="500"/>
              </a:spcBef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FHIM maintains traceability to </a:t>
            </a:r>
            <a:r>
              <a:rPr lang="en-US" sz="1800" dirty="0" smtClean="0">
                <a:solidFill>
                  <a:schemeClr val="tx1"/>
                </a:solidFill>
              </a:rPr>
              <a:t>underlying standards - especially HL7, NCPDP, and X12 – as well as to S&amp;I Initiatives</a:t>
            </a:r>
          </a:p>
          <a:p>
            <a:pPr marL="823277" lvl="1" indent="-225583" defTabSz="896111">
              <a:spcBef>
                <a:spcPts val="500"/>
              </a:spcBef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chemeClr val="tx1"/>
                </a:solidFill>
              </a:rPr>
              <a:t>FHIM derivative models add “interoperability use cases”, which provide additional constraints.  These derivative models maintain traceability to the use cases and to the HL7 </a:t>
            </a:r>
            <a:r>
              <a:rPr lang="en-US" sz="1800" dirty="0">
                <a:solidFill>
                  <a:schemeClr val="tx1"/>
                </a:solidFill>
              </a:rPr>
              <a:t>EHR-S Functional Model</a:t>
            </a:r>
          </a:p>
          <a:p>
            <a:pPr marL="264477" lvl="0" indent="-225583" defTabSz="896111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sz="1800" dirty="0" smtClean="0">
                <a:solidFill>
                  <a:schemeClr val="tx1"/>
                </a:solidFill>
              </a:rPr>
              <a:t>The </a:t>
            </a:r>
            <a:r>
              <a:rPr sz="1800" dirty="0">
                <a:solidFill>
                  <a:schemeClr val="tx1"/>
                </a:solidFill>
              </a:rPr>
              <a:t>models can be leveraged by organizations for internal use in systems and database </a:t>
            </a:r>
            <a:r>
              <a:rPr sz="1800" dirty="0" smtClean="0">
                <a:solidFill>
                  <a:schemeClr val="tx1"/>
                </a:solidFill>
              </a:rPr>
              <a:t>development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98989"/>
                </a:solidFill>
              </a:rPr>
              <a:t>5</a:t>
            </a:fld>
            <a:endParaRPr sz="900">
              <a:solidFill>
                <a:srgbClr val="898989"/>
              </a:solidFill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-1" y="0"/>
            <a:ext cx="9144002" cy="101600"/>
          </a:xfrm>
          <a:prstGeom prst="rect">
            <a:avLst/>
          </a:prstGeom>
          <a:solidFill>
            <a:srgbClr val="6FB5CC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pic>
        <p:nvPicPr>
          <p:cNvPr id="10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500812"/>
            <a:ext cx="179388" cy="1682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233549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Model-Driven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077200" cy="5105400"/>
          </a:xfrm>
        </p:spPr>
        <p:txBody>
          <a:bodyPr/>
          <a:lstStyle/>
          <a:p>
            <a:r>
              <a:rPr lang="en-US" sz="2300" dirty="0" smtClean="0"/>
              <a:t>Analyze once implement many times</a:t>
            </a:r>
          </a:p>
          <a:p>
            <a:pPr lvl="1"/>
            <a:r>
              <a:rPr lang="en-US" sz="2300" dirty="0" smtClean="0"/>
              <a:t>Business/clinical concepts are the same regardless of what technology (or standard) in which they’re implemented</a:t>
            </a:r>
          </a:p>
          <a:p>
            <a:r>
              <a:rPr lang="en-US" sz="2300" dirty="0" smtClean="0"/>
              <a:t>Provide consistency across the conceptual “landscape”</a:t>
            </a:r>
          </a:p>
          <a:p>
            <a:pPr lvl="1"/>
            <a:r>
              <a:rPr lang="en-US" sz="2300" dirty="0" smtClean="0"/>
              <a:t>Each information exchange structure or detailed clinical model is consistent with others</a:t>
            </a:r>
          </a:p>
          <a:p>
            <a:r>
              <a:rPr lang="en-US" sz="2300" dirty="0" smtClean="0"/>
              <a:t>Enables generation of code to reduce cost and human-introduced errors</a:t>
            </a:r>
          </a:p>
          <a:p>
            <a:r>
              <a:rPr lang="en-US" sz="2300" dirty="0" smtClean="0"/>
              <a:t>Enables generation of other artifacts (e.g., implementation guides, developer interactive help)</a:t>
            </a:r>
          </a:p>
          <a:p>
            <a:r>
              <a:rPr lang="en-US" sz="2300" dirty="0" smtClean="0"/>
              <a:t>Allows for transition from one information exchange format to another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3338747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FHIM Main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" y="990600"/>
            <a:ext cx="5910263" cy="540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FHIM Clinical Observation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8280"/>
            <a:ext cx="8371580" cy="49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810500" cy="3362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5000" y="3630930"/>
            <a:ext cx="144780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4953000" y="4129087"/>
            <a:ext cx="171450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553200" y="4305300"/>
            <a:ext cx="144780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Oval 6"/>
          <p:cNvSpPr/>
          <p:nvPr/>
        </p:nvSpPr>
        <p:spPr>
          <a:xfrm>
            <a:off x="6172200" y="4622006"/>
            <a:ext cx="169164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588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2014-09-09 HIM Agenda</Template>
  <TotalTime>2754</TotalTime>
  <Words>912</Words>
  <Application>Microsoft Office PowerPoint</Application>
  <PresentationFormat>On-screen Show (4:3)</PresentationFormat>
  <Paragraphs>67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Georgia</vt:lpstr>
      <vt:lpstr>Helvetica</vt:lpstr>
      <vt:lpstr>Default</vt:lpstr>
      <vt:lpstr>FHIM Overview How the FHIM can organize other information modeling efforts</vt:lpstr>
      <vt:lpstr>Background: Federal Health Architecture (FHA)</vt:lpstr>
      <vt:lpstr>Background: FHA projects</vt:lpstr>
      <vt:lpstr>Background: FHIM</vt:lpstr>
      <vt:lpstr>Benefits of Information Modeling Project Information and Terminology Models</vt:lpstr>
      <vt:lpstr>Benefits of Model-Driven Approach</vt:lpstr>
      <vt:lpstr>The FHIM Main Diagram</vt:lpstr>
      <vt:lpstr>FHIM Clinical Observation</vt:lpstr>
      <vt:lpstr>Documentation</vt:lpstr>
      <vt:lpstr>FHIM Vital Signs</vt:lpstr>
      <vt:lpstr>FHIM “Detailed Clinical Models”</vt:lpstr>
      <vt:lpstr>FHIM Vital Signs: Heart Rate</vt:lpstr>
      <vt:lpstr>Terminology binding in the FHIM</vt:lpstr>
      <vt:lpstr>FHIM “Detailed Clinical Models”</vt:lpstr>
      <vt:lpstr>Benefits to HSPC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Singureanu</dc:creator>
  <cp:lastModifiedBy>Galen Mulrooney</cp:lastModifiedBy>
  <cp:revision>68</cp:revision>
  <dcterms:created xsi:type="dcterms:W3CDTF">2013-08-07T19:14:37Z</dcterms:created>
  <dcterms:modified xsi:type="dcterms:W3CDTF">2015-06-17T14:21:24Z</dcterms:modified>
</cp:coreProperties>
</file>