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17"/>
  </p:notesMasterIdLst>
  <p:handoutMasterIdLst>
    <p:handoutMasterId r:id="rId18"/>
  </p:handoutMasterIdLst>
  <p:sldIdLst>
    <p:sldId id="318" r:id="rId2"/>
    <p:sldId id="330" r:id="rId3"/>
    <p:sldId id="343" r:id="rId4"/>
    <p:sldId id="332" r:id="rId5"/>
    <p:sldId id="333" r:id="rId6"/>
    <p:sldId id="344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CC"/>
    <a:srgbClr val="33CC33"/>
    <a:srgbClr val="009900"/>
    <a:srgbClr val="336699"/>
    <a:srgbClr val="003399"/>
    <a:srgbClr val="0083BE"/>
    <a:srgbClr val="3333FF"/>
    <a:srgbClr val="0066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525" autoAdjust="0"/>
  </p:normalViewPr>
  <p:slideViewPr>
    <p:cSldViewPr snapToGrid="0" snapToObjects="1">
      <p:cViewPr varScale="1">
        <p:scale>
          <a:sx n="101" d="100"/>
          <a:sy n="101" d="100"/>
        </p:scale>
        <p:origin x="19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926" y="-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DCE56C1-B30B-4E0B-B4AF-AA0A774A2B7A}" type="datetime1">
              <a:rPr lang="en-US"/>
              <a:pPr>
                <a:defRPr/>
              </a:pPr>
              <a:t>8/15/2016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B9766B6E-F780-4189-A9E9-CF88040C5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238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0F45370-6F28-403B-B7B2-95C1EE238BC8}" type="datetime1">
              <a:rPr lang="en-US"/>
              <a:pPr>
                <a:defRPr/>
              </a:pPr>
              <a:t>8/15/2016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FB850CD8-3DC0-4D51-9F0F-9FA8CBAFAE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14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8" charset="-128"/>
        <a:cs typeface="ＭＳ Ｐゴシック" pitchFamily="2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8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8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8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8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Please</a:t>
            </a:r>
            <a:r>
              <a:rPr lang="en-US" baseline="0" dirty="0" smtClean="0">
                <a:ea typeface="ＭＳ Ｐゴシック" charset="-128"/>
              </a:rPr>
              <a:t> use the slide construction guidelines included on the next slide within </a:t>
            </a:r>
            <a:r>
              <a:rPr lang="en-US" baseline="0" smtClean="0">
                <a:ea typeface="ＭＳ Ｐゴシック" charset="-128"/>
              </a:rPr>
              <a:t>your presentation.</a:t>
            </a:r>
            <a:endParaRPr lang="en-US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50405A-CB23-4447-9EEC-0EAC20617C06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00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BA76-EE9F-46D6-AA6F-6A825E67B8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ackground cover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80" y="3178162"/>
            <a:ext cx="7772400" cy="730127"/>
          </a:xfrm>
        </p:spPr>
        <p:txBody>
          <a:bodyPr>
            <a:normAutofit/>
          </a:bodyPr>
          <a:lstStyle>
            <a:lvl1pPr algn="l">
              <a:defRPr sz="2000" b="1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696" y="4004454"/>
            <a:ext cx="7753584" cy="914813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760D5-4C07-408F-A1D5-FBE4E348B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534" y="2760397"/>
            <a:ext cx="6798733" cy="1125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2533" y="3886200"/>
            <a:ext cx="6798733" cy="142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643063" y="5308600"/>
            <a:ext cx="6797675" cy="804863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>
                <a:solidFill>
                  <a:schemeClr val="bg1"/>
                </a:solidFill>
              </a:defRPr>
            </a:lvl2pPr>
            <a:lvl3pPr>
              <a:buNone/>
              <a:defRPr sz="1400">
                <a:solidFill>
                  <a:schemeClr val="bg1"/>
                </a:solidFill>
              </a:defRPr>
            </a:lvl3pPr>
            <a:lvl4pPr>
              <a:buNone/>
              <a:defRPr sz="1400">
                <a:solidFill>
                  <a:schemeClr val="bg1"/>
                </a:solidFill>
              </a:defRPr>
            </a:lvl4pPr>
            <a:lvl5pP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1D165A"/>
                </a:solidFill>
              </a:rPr>
              <a:t>Click to edit Master title style</a:t>
            </a:r>
            <a:endParaRPr dirty="0">
              <a:solidFill>
                <a:srgbClr val="1D165A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81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7832"/>
            <a:ext cx="8229600" cy="50183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E41BC-F3C7-4440-964A-79A2B9AB8C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CAB98-9D83-492E-8368-C7175A3158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237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72139"/>
            <a:ext cx="4040188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3237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2139"/>
            <a:ext cx="4041775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C8036-696E-4188-A6AA-7FE09813FD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AF43B-DC5F-4813-A4DA-17F2F6C139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0341D-E8BE-4F86-965D-1FB71959D2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97295"/>
            <a:ext cx="5111750" cy="41288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97296"/>
            <a:ext cx="3008313" cy="412886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7BBB8-63D5-4F68-8BFB-EAA674B48D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788A4-D08F-4E06-9EB3-D565824E4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background interior.pdf"/>
          <p:cNvPicPr>
            <a:picLocks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186715"/>
            <a:ext cx="8534400" cy="293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1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49438"/>
            <a:ext cx="82296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3613" y="6249988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4452FDFF-9483-4A82-A0D2-0EFD9C982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4" descr="Department of Veterans Affairs, Veterans Health Administration, Office of Health Information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911225" y="495300"/>
            <a:ext cx="1651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457200" y="6284913"/>
            <a:ext cx="43116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spc="1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VETERANS HEALTH ADMINISTRATION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5" r:id="rId2"/>
    <p:sldLayoutId id="2147483793" r:id="rId3"/>
    <p:sldLayoutId id="2147483786" r:id="rId4"/>
    <p:sldLayoutId id="2147483787" r:id="rId5"/>
    <p:sldLayoutId id="2147483788" r:id="rId6"/>
    <p:sldLayoutId id="2147483794" r:id="rId7"/>
    <p:sldLayoutId id="2147483789" r:id="rId8"/>
    <p:sldLayoutId id="2147483790" r:id="rId9"/>
    <p:sldLayoutId id="2147483791" r:id="rId10"/>
    <p:sldLayoutId id="2147483795" r:id="rId11"/>
    <p:sldLayoutId id="2147483796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ＭＳ Ｐゴシック" charset="0"/>
          <a:cs typeface="Georg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Georg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Georgia" charset="0"/>
          <a:cs typeface="Georg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Georgia" charset="0"/>
          <a:cs typeface="Georgi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Georgia" charset="0"/>
          <a:cs typeface="Georgi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Georgia"/>
          <a:ea typeface="Georgia" charset="0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FHIM Overview</a:t>
            </a:r>
            <a:br>
              <a:rPr lang="en-US" dirty="0" smtClean="0"/>
            </a:br>
            <a:r>
              <a:rPr lang="en-US" dirty="0" smtClean="0"/>
              <a:t>16 August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696" y="3999122"/>
            <a:ext cx="7753584" cy="20491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Galen </a:t>
            </a:r>
            <a:r>
              <a:rPr lang="en-US" dirty="0" smtClean="0"/>
              <a:t>Mulrooney</a:t>
            </a:r>
          </a:p>
          <a:p>
            <a:r>
              <a:rPr lang="en-US" dirty="0" smtClean="0"/>
              <a:t>supporting VHA KBS Health Standards Program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15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FHIM Vital Signs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544908" cy="50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229600" cy="613385"/>
          </a:xfrm>
        </p:spPr>
        <p:txBody>
          <a:bodyPr/>
          <a:lstStyle/>
          <a:p>
            <a:r>
              <a:rPr lang="en-US" b="0" dirty="0"/>
              <a:t>FHIM “Detailed Clinical Models”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076325"/>
            <a:ext cx="7620000" cy="5334000"/>
          </a:xfrm>
        </p:spPr>
        <p:txBody>
          <a:bodyPr/>
          <a:lstStyle/>
          <a:p>
            <a:r>
              <a:rPr lang="en-US" sz="2400" dirty="0"/>
              <a:t>The FHIM primarily models generic structures like “Vital Signs”, which can accommodate any Vital Sign</a:t>
            </a:r>
          </a:p>
          <a:p>
            <a:pPr lvl="1"/>
            <a:r>
              <a:rPr lang="en-US" sz="2200" dirty="0"/>
              <a:t>Consistent with the approach of most standards</a:t>
            </a:r>
          </a:p>
          <a:p>
            <a:r>
              <a:rPr lang="en-US" sz="2400" dirty="0"/>
              <a:t>But we can create DCMs using UML “re-defines”</a:t>
            </a:r>
          </a:p>
          <a:p>
            <a:pPr lvl="1"/>
            <a:r>
              <a:rPr lang="en-US" sz="2200" dirty="0"/>
              <a:t>A re-define allows one to constrain a UML model by re-defining in a sub-type a property that was introduced in its super-type</a:t>
            </a:r>
          </a:p>
          <a:p>
            <a:r>
              <a:rPr lang="en-US" sz="2400" dirty="0"/>
              <a:t>The following slides show the Heart Rate DCM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0545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FHIM Vital Signs: Heart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7467600" cy="49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binding in the FHIM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7129"/>
          <a:stretch/>
        </p:blipFill>
        <p:spPr>
          <a:xfrm>
            <a:off x="609600" y="1447801"/>
            <a:ext cx="7598605" cy="1752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371600" y="1600200"/>
            <a:ext cx="5334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86000" y="2209800"/>
            <a:ext cx="23622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05200"/>
            <a:ext cx="7598605" cy="2303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0200" y="5882407"/>
            <a:ext cx="2819400" cy="430885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Once the value set is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 created VSAC, this will point to the page where it can be viewed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981200" y="4800600"/>
            <a:ext cx="6858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FHIM “Detailed Clinical Models”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1371600"/>
            <a:ext cx="7708900" cy="5486400"/>
          </a:xfrm>
        </p:spPr>
        <p:txBody>
          <a:bodyPr/>
          <a:lstStyle/>
          <a:p>
            <a:r>
              <a:rPr lang="en-US" sz="2400" dirty="0" smtClean="0"/>
              <a:t>We have demonstrated how DCMs can be modeled in the FHIM</a:t>
            </a:r>
          </a:p>
          <a:p>
            <a:r>
              <a:rPr lang="en-US" sz="2400" dirty="0" smtClean="0"/>
              <a:t>But, while we “hand-built” the Vital Signs DCMs, we do not envision doing so for every DCM.  We contend that the majority of DCMs should be generated from a knowledge base</a:t>
            </a:r>
          </a:p>
          <a:p>
            <a:pPr lvl="1"/>
            <a:r>
              <a:rPr lang="en-US" sz="2400" dirty="0" smtClean="0"/>
              <a:t>Each DCM represents a set of possible values in the “code” and the “qualifiers” that could be related to post-coordinated concepts in a medical ontology (e.g., SOLOR).</a:t>
            </a:r>
          </a:p>
          <a:p>
            <a:pPr lvl="1"/>
            <a:r>
              <a:rPr lang="en-US" sz="2400" dirty="0" smtClean="0"/>
              <a:t>Once generated into UML, the FHIM could then be used to generate implementable artifacts in multiple standard formats (e.g., FHIR, CDA,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75217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1371600"/>
            <a:ext cx="7708900" cy="5486400"/>
          </a:xfrm>
        </p:spPr>
        <p:txBody>
          <a:bodyPr/>
          <a:lstStyle/>
          <a:p>
            <a:r>
              <a:rPr lang="en-US" sz="2400" dirty="0" smtClean="0"/>
              <a:t>The FHIM provides the “missing logical model,” the absence of which hinders some standards individually, and the corpus of standards to which organizations must comply</a:t>
            </a:r>
          </a:p>
          <a:p>
            <a:r>
              <a:rPr lang="en-US" sz="2400" dirty="0" smtClean="0"/>
              <a:t>In combination with MDHT, the FHIM can generate service payloads, both at the coarse grained level (e.g., Vital Signs) and at the fine grained level (e.g., Heart Rate)</a:t>
            </a:r>
          </a:p>
          <a:p>
            <a:pPr lvl="1"/>
            <a:r>
              <a:rPr lang="en-US" sz="2400" dirty="0" smtClean="0"/>
              <a:t>Those payloads can be expressed in standard-compliant formats, e.g., a FHIR JSON instance, or an HL7 v2 message.</a:t>
            </a:r>
          </a:p>
          <a:p>
            <a:pPr lvl="1"/>
            <a:r>
              <a:rPr lang="en-US" sz="2400" dirty="0" smtClean="0"/>
              <a:t>Other code can be generated, including code to test conformance of the payloads</a:t>
            </a:r>
          </a:p>
        </p:txBody>
      </p:sp>
    </p:spTree>
    <p:extLst>
      <p:ext uri="{BB962C8B-B14F-4D97-AF65-F5344CB8AC3E}">
        <p14:creationId xmlns:p14="http://schemas.microsoft.com/office/powerpoint/2010/main" val="878452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Georgia" pitchFamily="18" charset="0"/>
                <a:ea typeface="ＭＳ Ｐゴシック" charset="-128"/>
                <a:cs typeface="Georgia" pitchFamily="18" charset="0"/>
              </a:rPr>
              <a:t>Background: FHA</a:t>
            </a:r>
            <a:r>
              <a:rPr lang="en-US" sz="3200" dirty="0">
                <a:latin typeface="Georgia" pitchFamily="18" charset="0"/>
                <a:ea typeface="ＭＳ Ｐゴシック" charset="-128"/>
                <a:cs typeface="Georgia" pitchFamily="18" charset="0"/>
              </a:rPr>
              <a:t> </a:t>
            </a:r>
            <a:r>
              <a:rPr lang="en-US" sz="3200" dirty="0" smtClean="0">
                <a:latin typeface="Georgia" pitchFamily="18" charset="0"/>
                <a:ea typeface="ＭＳ Ｐゴシック" charset="-128"/>
                <a:cs typeface="Georgia" pitchFamily="18" charset="0"/>
              </a:rPr>
              <a:t>projects</a:t>
            </a:r>
          </a:p>
        </p:txBody>
      </p:sp>
      <p:sp>
        <p:nvSpPr>
          <p:cNvPr id="8196" name="Content Placeholder 6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r>
              <a:rPr lang="en-US" sz="2400" dirty="0" smtClean="0">
                <a:ea typeface="ＭＳ Ｐゴシック" charset="-128"/>
                <a:cs typeface="Georgia" pitchFamily="18" charset="0"/>
              </a:rPr>
              <a:t>An important goal of the FHA is to enable interoperability between partner agencies and with their private sector partners, and have several projects towards that goal</a:t>
            </a:r>
          </a:p>
          <a:p>
            <a:r>
              <a:rPr lang="en-US" sz="2400" dirty="0" smtClean="0">
                <a:ea typeface="ＭＳ Ｐゴシック" charset="-128"/>
                <a:cs typeface="Georgia" pitchFamily="18" charset="0"/>
              </a:rPr>
              <a:t>Interoperability is facilitated when agency enterprise architecture components are closely aligned with Health IT Standards</a:t>
            </a:r>
          </a:p>
          <a:p>
            <a:pPr lvl="1"/>
            <a:r>
              <a:rPr lang="en-US" sz="2000" dirty="0" smtClean="0">
                <a:ea typeface="ＭＳ Ｐゴシック" charset="-128"/>
                <a:cs typeface="Georgia" pitchFamily="18" charset="0"/>
              </a:rPr>
              <a:t>However, there are gaps and overlaps between the standards</a:t>
            </a:r>
          </a:p>
          <a:p>
            <a:pPr lvl="1"/>
            <a:r>
              <a:rPr lang="en-US" sz="2000" dirty="0" smtClean="0">
                <a:ea typeface="ＭＳ Ｐゴシック" charset="-128"/>
                <a:cs typeface="Georgia" pitchFamily="18" charset="0"/>
              </a:rPr>
              <a:t>Many standards leave some details to the implementers, especially choices in terminologies used.</a:t>
            </a:r>
          </a:p>
          <a:p>
            <a:r>
              <a:rPr lang="en-US" sz="2400" dirty="0" smtClean="0">
                <a:ea typeface="ＭＳ Ｐゴシック" charset="-128"/>
                <a:cs typeface="Georgia" pitchFamily="18" charset="0"/>
              </a:rPr>
              <a:t>One FHA project, the Federal Health Information Model (FHIM) seeks to harmonize the information requirements of the partner agencies, thereby forming a basis for their information architectures</a:t>
            </a:r>
          </a:p>
          <a:p>
            <a:endParaRPr lang="en-US" sz="2200" dirty="0" smtClean="0">
              <a:ea typeface="ＭＳ Ｐゴシック" charset="-128"/>
              <a:cs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4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FHIM?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FHIM is a Logical Information Model, expressed in UML, of the data needed by Federal Agencies to conduct Healthcare operations, aligned with industry standards as required by regulation</a:t>
            </a:r>
          </a:p>
          <a:p>
            <a:pPr lvl="1"/>
            <a:r>
              <a:rPr lang="en-US" sz="2000" dirty="0" smtClean="0"/>
              <a:t>Logical Information Model: serves as the basis of each Agency’s Data Reference Model (DRM), making the FHIM an Enterprise Architecture artifact</a:t>
            </a:r>
          </a:p>
          <a:p>
            <a:pPr lvl="1"/>
            <a:r>
              <a:rPr lang="en-US" sz="2000" dirty="0" smtClean="0"/>
              <a:t>Federal Agencies: The FHIM fills in the gaps left by generic industry standards by identifying U.S. data and terminology requirements (e.g., RxNorm for medications)</a:t>
            </a:r>
          </a:p>
          <a:p>
            <a:pPr lvl="1"/>
            <a:r>
              <a:rPr lang="en-US" sz="2000" dirty="0" smtClean="0"/>
              <a:t>Standards and Regulations: The FHIM is a superset of the industry standards required by HIPAA, ARRA, and Meaningful Use, as well as emerging standards such as FHIR, Care Plan, and Security/Privacy</a:t>
            </a:r>
          </a:p>
          <a:p>
            <a:pPr lvl="1"/>
            <a:r>
              <a:rPr lang="en-US" sz="2000" dirty="0" smtClean="0"/>
              <a:t>Expressed in UML: This allows FHIM models to be transformed into other models fit for particular purposes.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733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idx="1"/>
          </p:nvPr>
        </p:nvSpPr>
        <p:spPr>
          <a:xfrm>
            <a:off x="603250" y="1061061"/>
            <a:ext cx="7937500" cy="510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64477" lvl="0" indent="-225583" defTabSz="89611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 models support efficient standards development</a:t>
            </a:r>
          </a:p>
          <a:p>
            <a:pPr marL="664527" lvl="1" indent="-225583" defTabSz="89611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Standard ballot materials can be generated from the FHIM</a:t>
            </a:r>
          </a:p>
          <a:p>
            <a:pPr marL="264477" lvl="0" indent="-225583" defTabSz="89611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 models are being integrated with the Model Driven Health Tools (MDHT) to support a model-driven approach to development of information exchange interoperability specifications</a:t>
            </a:r>
          </a:p>
          <a:p>
            <a:pPr marL="264477" lvl="0" indent="-225583" defTabSz="89611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FHIM maintains traceability to underlying standards - especially HL7, NCPDP, and X12 – as well as to S&amp;I Initiatives</a:t>
            </a:r>
          </a:p>
          <a:p>
            <a:pPr marL="664527" lvl="1" indent="-225583" defTabSz="89611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FHIM derivative models add “interoperability use cases”, which provide additional constraints.  These derivative models maintain traceability to the use cases and to the HL7 EHR-S Functional Model</a:t>
            </a:r>
          </a:p>
          <a:p>
            <a:pPr marL="264477" lvl="0" indent="-225583" defTabSz="89611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 models can be leveraged by organizations for internal use in systems and database development</a:t>
            </a:r>
          </a:p>
          <a:p>
            <a:pPr marL="264477" lvl="0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4294967295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98989"/>
                </a:solidFill>
              </a:rPr>
              <a:t>4</a:t>
            </a:fld>
            <a:endParaRPr sz="900">
              <a:solidFill>
                <a:srgbClr val="898989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pic>
        <p:nvPicPr>
          <p:cNvPr id="10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smtClean="0"/>
              <a:t>FHIM Information </a:t>
            </a:r>
            <a:r>
              <a:rPr lang="en-US" dirty="0"/>
              <a:t>and Terminology Models</a:t>
            </a:r>
          </a:p>
        </p:txBody>
      </p:sp>
    </p:spTree>
    <p:extLst>
      <p:ext uri="{BB962C8B-B14F-4D97-AF65-F5344CB8AC3E}">
        <p14:creationId xmlns:p14="http://schemas.microsoft.com/office/powerpoint/2010/main" val="10378101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Benefits of Model-Driven Approach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077200" cy="5105400"/>
          </a:xfrm>
        </p:spPr>
        <p:txBody>
          <a:bodyPr/>
          <a:lstStyle/>
          <a:p>
            <a:r>
              <a:rPr lang="en-US" sz="2300" dirty="0" smtClean="0"/>
              <a:t>Analyze once implement many times</a:t>
            </a:r>
          </a:p>
          <a:p>
            <a:pPr lvl="1"/>
            <a:r>
              <a:rPr lang="en-US" sz="2300" dirty="0" smtClean="0"/>
              <a:t>Business/clinical concepts are the same regardless of what technology (or standard) in which they’re implemented</a:t>
            </a:r>
          </a:p>
          <a:p>
            <a:r>
              <a:rPr lang="en-US" sz="2300" dirty="0" smtClean="0"/>
              <a:t>Provide consistency across the conceptual “landscape”</a:t>
            </a:r>
          </a:p>
          <a:p>
            <a:pPr lvl="1"/>
            <a:r>
              <a:rPr lang="en-US" sz="2300" dirty="0" smtClean="0"/>
              <a:t>Each information exchange structure or detailed clinical model is consistent with others</a:t>
            </a:r>
          </a:p>
          <a:p>
            <a:r>
              <a:rPr lang="en-US" sz="2300" dirty="0" smtClean="0"/>
              <a:t>Enables generation of code to reduce cost and human-introduced errors</a:t>
            </a:r>
          </a:p>
          <a:p>
            <a:r>
              <a:rPr lang="en-US" sz="2300" dirty="0" smtClean="0"/>
              <a:t>Enables generation of other artifacts (e.g., implementation guides, developer interactive help)</a:t>
            </a:r>
          </a:p>
          <a:p>
            <a:r>
              <a:rPr lang="en-US" sz="2300" dirty="0" smtClean="0"/>
              <a:t>Allows for transition from one information exchange format to another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374757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VA Strategy </a:t>
            </a:r>
            <a:r>
              <a:rPr lang="en-US" dirty="0" smtClean="0"/>
              <a:t>with respect to the FHIM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FHIM is a unified view of all the standards important to VA</a:t>
            </a:r>
          </a:p>
          <a:p>
            <a:pPr lvl="1"/>
            <a:r>
              <a:rPr lang="en-US" sz="2000" dirty="0" smtClean="0"/>
              <a:t>Continue to incorporate emerging standards into the FHIM, especially FHIR, CIMI, KBS Terminology initiatives (e.g., Logical Expressions), Security / Privacy, Care Plan, and Clinical Decision Support</a:t>
            </a:r>
          </a:p>
          <a:p>
            <a:pPr lvl="2"/>
            <a:r>
              <a:rPr lang="en-US" sz="1800" dirty="0" smtClean="0"/>
              <a:t>This involves both direct participation in FHIM modeling as well as participation in Standards Development initiatives</a:t>
            </a:r>
          </a:p>
          <a:p>
            <a:r>
              <a:rPr lang="en-US" sz="2400" dirty="0" smtClean="0"/>
              <a:t>The FHIM is meant to guide agency implementation</a:t>
            </a:r>
          </a:p>
          <a:p>
            <a:pPr lvl="1"/>
            <a:r>
              <a:rPr lang="en-US" sz="2000" dirty="0" smtClean="0"/>
              <a:t>Liaise with major VA projects such as eHMP to educate developers on FHIM and the standards underlying the FHIM, and to elicit VA requirements for the FHIM</a:t>
            </a:r>
          </a:p>
          <a:p>
            <a:r>
              <a:rPr lang="en-US" sz="2400" dirty="0" smtClean="0"/>
              <a:t>The FHIM is the basis for Agency Data Reference Models</a:t>
            </a:r>
          </a:p>
          <a:p>
            <a:pPr lvl="1"/>
            <a:r>
              <a:rPr lang="en-US" sz="2000" dirty="0" smtClean="0"/>
              <a:t>Work with ASD and VHA BIA to maintain the VA DRM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90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FHIM Main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4" y="914400"/>
            <a:ext cx="6263196" cy="55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FHIM Clinical Observation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8280"/>
            <a:ext cx="8371580" cy="4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810500" cy="3362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5000" y="3630930"/>
            <a:ext cx="14478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53000" y="4129087"/>
            <a:ext cx="17145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553200" y="4305300"/>
            <a:ext cx="14478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4622006"/>
            <a:ext cx="169164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319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VHA_Template">
  <a:themeElements>
    <a:clrScheme name="Custom 5">
      <a:dk1>
        <a:sysClr val="windowText" lastClr="000000"/>
      </a:dk1>
      <a:lt1>
        <a:sysClr val="window" lastClr="FFFFFF"/>
      </a:lt1>
      <a:dk2>
        <a:srgbClr val="FFFFFE"/>
      </a:dk2>
      <a:lt2>
        <a:srgbClr val="FFFFFE"/>
      </a:lt2>
      <a:accent1>
        <a:srgbClr val="0083BE"/>
      </a:accent1>
      <a:accent2>
        <a:srgbClr val="78BE20"/>
      </a:accent2>
      <a:accent3>
        <a:srgbClr val="C4262E"/>
      </a:accent3>
      <a:accent4>
        <a:srgbClr val="FF7F32"/>
      </a:accent4>
      <a:accent5>
        <a:srgbClr val="F3CF45"/>
      </a:accent5>
      <a:accent6>
        <a:srgbClr val="FFFFF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25653</TotalTime>
  <Words>926</Words>
  <Application>Microsoft Office PowerPoint</Application>
  <PresentationFormat>On-screen Show (4:3)</PresentationFormat>
  <Paragraphs>66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Georgia</vt:lpstr>
      <vt:lpstr>PPT_VHA_Template</vt:lpstr>
      <vt:lpstr>FHIM Overview 16 August 2016</vt:lpstr>
      <vt:lpstr>Background: FHA projects</vt:lpstr>
      <vt:lpstr>What is the FHIM?</vt:lpstr>
      <vt:lpstr>Benefits of FHIM Information and Terminology Models</vt:lpstr>
      <vt:lpstr>Benefits of Model-Driven Approach</vt:lpstr>
      <vt:lpstr>Suggested VA Strategy with respect to the FHIM</vt:lpstr>
      <vt:lpstr>The FHIM Main Diagram</vt:lpstr>
      <vt:lpstr>FHIM Clinical Observation</vt:lpstr>
      <vt:lpstr>Documentation</vt:lpstr>
      <vt:lpstr>FHIM Vital Signs</vt:lpstr>
      <vt:lpstr>FHIM “Detailed Clinical Models”</vt:lpstr>
      <vt:lpstr>FHIM Vital Signs: Heart Rate</vt:lpstr>
      <vt:lpstr>Terminology binding in the FHIM</vt:lpstr>
      <vt:lpstr>FHIM “Detailed Clinical Models”</vt:lpstr>
      <vt:lpstr>Benefits</vt:lpstr>
    </vt:vector>
  </TitlesOfParts>
  <Company>Woodpile Studios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Aleman</dc:creator>
  <cp:lastModifiedBy>Galen Mulrooney</cp:lastModifiedBy>
  <cp:revision>1278</cp:revision>
  <dcterms:created xsi:type="dcterms:W3CDTF">2010-01-22T17:58:25Z</dcterms:created>
  <dcterms:modified xsi:type="dcterms:W3CDTF">2016-08-15T13:18:53Z</dcterms:modified>
</cp:coreProperties>
</file>