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339D-AAF8-40D0-85F7-957FC595E8F1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EACF-C199-479E-A21B-7FDADB90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this mean for 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Functiinal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EACF-C199-479E-A21B-7FDADB9054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what circumstances/configuration is an alarm 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0AEDD-D765-4A2D-92E8-ED0A59FC6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the </a:t>
            </a:r>
            <a:r>
              <a:rPr lang="en-US" dirty="0" err="1" smtClean="0"/>
              <a:t>typeOfSensor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bodySite</a:t>
            </a:r>
            <a:r>
              <a:rPr lang="en-US" baseline="0" dirty="0" smtClean="0"/>
              <a:t> (including the sole of the foot) recorded for each results are expected to match. Both data elements are used to determine whether the probe was used in the approved site. </a:t>
            </a:r>
          </a:p>
          <a:p>
            <a:r>
              <a:rPr lang="en-US" baseline="0" dirty="0" smtClean="0"/>
              <a:t>In addition to body site we need laterality (left/right, lower/upper, index) added to the body site. Blood circulation could account for difference in measurement differences/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0AEDD-D765-4A2D-92E8-ED0A59FC6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0AEDD-D765-4A2D-92E8-ED0A59FC6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device may</a:t>
            </a:r>
            <a:r>
              <a:rPr lang="en-US" baseline="0" dirty="0" smtClean="0"/>
              <a:t> not be able to supply the supplemental oxygen information. Other information  - like condition/co-morbidity – is important to interpreting the information.</a:t>
            </a:r>
          </a:p>
          <a:p>
            <a:r>
              <a:rPr lang="en-US" baseline="0" dirty="0" smtClean="0"/>
              <a:t>Supplemental </a:t>
            </a:r>
            <a:r>
              <a:rPr lang="en-US" baseline="0" dirty="0" err="1" smtClean="0"/>
              <a:t>O2</a:t>
            </a:r>
            <a:r>
              <a:rPr lang="en-US" baseline="0" dirty="0" smtClean="0"/>
              <a:t> may be associated with spot-check. Co-morbidity may be relevant to continuous monitoring of data.</a:t>
            </a:r>
          </a:p>
          <a:p>
            <a:r>
              <a:rPr lang="en-US" baseline="0" dirty="0" smtClean="0"/>
              <a:t>Today most devices do not provide the respiratory rate measurement automatically but in the future it may become common for pulse oximeters support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0AEDD-D765-4A2D-92E8-ED0A59FC6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1656-3ED1-4F34-AA62-59910430C6E0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AC5A-D490-4218-B2E4-108E58B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Modeling using Standard-based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UML and </a:t>
            </a:r>
            <a:r>
              <a:rPr lang="en-US" dirty="0" err="1" smtClean="0"/>
              <a:t>BPMN</a:t>
            </a:r>
            <a:r>
              <a:rPr lang="en-US" dirty="0" smtClean="0"/>
              <a:t> Notation, auto-generated documentation, and implementation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3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Auto-generated using model transformations</a:t>
            </a:r>
          </a:p>
          <a:p>
            <a:pPr lvl="1"/>
            <a:r>
              <a:rPr lang="en-US" dirty="0" smtClean="0"/>
              <a:t>XSD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Java code stubs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0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Artifacts –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5905500" cy="583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895600" y="2286000"/>
            <a:ext cx="2057400" cy="838200"/>
          </a:xfrm>
          <a:prstGeom prst="wedgeRoundRectCallout">
            <a:avLst>
              <a:gd name="adj1" fmla="val -47445"/>
              <a:gd name="adj2" fmla="val 1254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from model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4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a more precise methodology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package based on the EHR FM model containing</a:t>
            </a:r>
          </a:p>
          <a:p>
            <a:pPr lvl="2"/>
            <a:r>
              <a:rPr lang="en-US" dirty="0" smtClean="0"/>
              <a:t>Extensions (functional conformance criteria)</a:t>
            </a:r>
          </a:p>
          <a:p>
            <a:pPr lvl="2"/>
            <a:r>
              <a:rPr lang="en-US" dirty="0" smtClean="0"/>
              <a:t>Constraints (</a:t>
            </a:r>
            <a:r>
              <a:rPr lang="en-US" dirty="0" smtClean="0"/>
              <a:t>functional  </a:t>
            </a:r>
            <a:r>
              <a:rPr lang="en-US" dirty="0" smtClean="0"/>
              <a:t>conformance criteria)</a:t>
            </a:r>
          </a:p>
          <a:p>
            <a:pPr lvl="2"/>
            <a:r>
              <a:rPr lang="en-US" dirty="0" smtClean="0"/>
              <a:t>Information Criteria</a:t>
            </a:r>
          </a:p>
          <a:p>
            <a:pPr lvl="3"/>
            <a:r>
              <a:rPr lang="en-US" dirty="0" smtClean="0"/>
              <a:t>Information structure</a:t>
            </a:r>
          </a:p>
          <a:p>
            <a:pPr lvl="3"/>
            <a:r>
              <a:rPr lang="en-US" dirty="0" smtClean="0"/>
              <a:t>Semantics – value sets based on standard terminology</a:t>
            </a:r>
          </a:p>
          <a:p>
            <a:pPr lvl="3"/>
            <a:r>
              <a:rPr lang="en-US" dirty="0" smtClean="0"/>
              <a:t>May constrain EHR FM criteria</a:t>
            </a:r>
          </a:p>
          <a:p>
            <a:pPr lvl="2"/>
            <a:r>
              <a:rPr lang="en-US" dirty="0" smtClean="0"/>
              <a:t>Standard implementation guidance</a:t>
            </a:r>
          </a:p>
          <a:p>
            <a:pPr lvl="3"/>
            <a:r>
              <a:rPr lang="en-US" dirty="0" smtClean="0"/>
              <a:t>Implementation Guides based on HL7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behavioral diagrams</a:t>
            </a:r>
          </a:p>
          <a:p>
            <a:r>
              <a:rPr lang="en-US" dirty="0" smtClean="0"/>
              <a:t>Elaborates the functionality into concrete steps</a:t>
            </a:r>
          </a:p>
          <a:p>
            <a:r>
              <a:rPr lang="en-US" dirty="0" smtClean="0"/>
              <a:t>Implementation neutral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-304800"/>
            <a:ext cx="10887076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543300" y="2628900"/>
            <a:ext cx="8229600" cy="1143000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029200" y="685800"/>
            <a:ext cx="1676400" cy="838200"/>
          </a:xfrm>
          <a:prstGeom prst="wedgeRectCallout">
            <a:avLst>
              <a:gd name="adj1" fmla="val -117419"/>
              <a:gd name="adj2" fmla="val 682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may monitor continuously or episodic/spot check 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6781800" y="3124200"/>
            <a:ext cx="1600200" cy="695483"/>
          </a:xfrm>
          <a:prstGeom prst="wedgeRectCallout">
            <a:avLst>
              <a:gd name="adj1" fmla="val -264371"/>
              <a:gd name="adj2" fmla="val 2672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 at the point of care</a:t>
            </a:r>
            <a:endParaRPr lang="en-US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5237648" y="1752600"/>
            <a:ext cx="2839552" cy="914400"/>
          </a:xfrm>
          <a:prstGeom prst="wedgeRectCallout">
            <a:avLst>
              <a:gd name="adj1" fmla="val -90468"/>
              <a:gd name="adj2" fmla="val 1897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measurement fails to acquire a value, an alarm </a:t>
            </a:r>
            <a:r>
              <a:rPr lang="en-US" sz="1600" u="sng" dirty="0" smtClean="0"/>
              <a:t>may</a:t>
            </a:r>
            <a:r>
              <a:rPr lang="en-US" sz="1600" dirty="0" smtClean="0"/>
              <a:t> be sent under certain circumstances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3" y="452155"/>
            <a:ext cx="66675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2155"/>
            <a:ext cx="627091" cy="652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8194"/>
            <a:ext cx="1004809" cy="10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3429000"/>
            <a:ext cx="10887076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905000" y="4114800"/>
            <a:ext cx="1752600" cy="914400"/>
          </a:xfrm>
          <a:prstGeom prst="wedgeRectCallout">
            <a:avLst>
              <a:gd name="adj1" fmla="val -92841"/>
              <a:gd name="adj2" fmla="val -1589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Re-attach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54835"/>
            <a:ext cx="93345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53000"/>
            <a:ext cx="752475" cy="75247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95737"/>
            <a:ext cx="27813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257800" y="2971800"/>
            <a:ext cx="1600200" cy="695483"/>
          </a:xfrm>
          <a:prstGeom prst="wedgeRectCallout">
            <a:avLst>
              <a:gd name="adj1" fmla="val -153475"/>
              <a:gd name="adj2" fmla="val 2894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 in the info 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64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143000"/>
            <a:ext cx="11925300" cy="1052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for Transactions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140759" y="1223532"/>
            <a:ext cx="1676400" cy="800100"/>
          </a:xfrm>
          <a:prstGeom prst="wedgeRoundRectCallout">
            <a:avLst>
              <a:gd name="adj1" fmla="val 559"/>
              <a:gd name="adj2" fmla="val 9058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Standard Codes will be used to represent these concepts</a:t>
            </a:r>
            <a:endParaRPr lang="en-US" sz="1200" b="1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994095" y="5410200"/>
            <a:ext cx="7315200" cy="1295400"/>
          </a:xfrm>
          <a:prstGeom prst="round1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Measured Results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81191" y="2895600"/>
            <a:ext cx="98140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72000" y="3048000"/>
            <a:ext cx="256875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293185" y="1246284"/>
            <a:ext cx="1676400" cy="800100"/>
          </a:xfrm>
          <a:prstGeom prst="wedgeRoundRectCallout">
            <a:avLst>
              <a:gd name="adj1" fmla="val -73370"/>
              <a:gd name="adj2" fmla="val 1974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Standard and future technical enhancements created by this project</a:t>
            </a:r>
            <a:endParaRPr lang="en-US" sz="1200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590800" y="3563767"/>
            <a:ext cx="990600" cy="533400"/>
          </a:xfrm>
          <a:prstGeom prst="wedgeRoundRectCallout">
            <a:avLst>
              <a:gd name="adj1" fmla="val 89816"/>
              <a:gd name="adj2" fmla="val 10049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604025" y="3563767"/>
            <a:ext cx="990600" cy="533400"/>
          </a:xfrm>
          <a:prstGeom prst="wedgeRoundRectCallout">
            <a:avLst>
              <a:gd name="adj1" fmla="val 216454"/>
              <a:gd name="adj2" fmla="val 494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590800" y="3581400"/>
            <a:ext cx="990600" cy="533400"/>
          </a:xfrm>
          <a:prstGeom prst="wedgeRoundRectCallout">
            <a:avLst>
              <a:gd name="adj1" fmla="val -9357"/>
              <a:gd name="adj2" fmla="val 14016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Associated information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62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6195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Information - Detail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7162800" y="3276600"/>
            <a:ext cx="1981200" cy="838200"/>
          </a:xfrm>
          <a:prstGeom prst="wedgeRectCallout">
            <a:avLst>
              <a:gd name="adj1" fmla="val -116955"/>
              <a:gd name="adj2" fmla="val 2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or more occurrences – </a:t>
            </a:r>
            <a:r>
              <a:rPr lang="en-US" b="1" dirty="0" smtClean="0"/>
              <a:t>Repeated</a:t>
            </a:r>
            <a:r>
              <a:rPr lang="en-US" dirty="0" smtClean="0"/>
              <a:t>, optional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36576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629400" y="2209800"/>
            <a:ext cx="1981200" cy="838200"/>
          </a:xfrm>
          <a:prstGeom prst="wedgeRectCallout">
            <a:avLst>
              <a:gd name="adj1" fmla="val -116955"/>
              <a:gd name="adj2" fmla="val 2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or one occurrence - </a:t>
            </a:r>
            <a:r>
              <a:rPr lang="en-US" b="1" dirty="0" smtClean="0"/>
              <a:t>Optional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590800" y="4648200"/>
            <a:ext cx="152400" cy="106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4858434"/>
            <a:ext cx="176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codes, </a:t>
            </a:r>
            <a:br>
              <a:rPr lang="en-US" dirty="0" smtClean="0"/>
            </a:br>
            <a:r>
              <a:rPr lang="en-US" dirty="0" smtClean="0"/>
              <a:t>units of measure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04800" y="4114800"/>
            <a:ext cx="1981200" cy="685800"/>
          </a:xfrm>
          <a:prstGeom prst="wedgeRectCallout">
            <a:avLst>
              <a:gd name="adj1" fmla="val 79103"/>
              <a:gd name="adj2" fmla="val 7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match the probe body site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4343400"/>
            <a:ext cx="1371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5603" y="1981200"/>
            <a:ext cx="2045435" cy="838200"/>
          </a:xfrm>
          <a:prstGeom prst="wedgeRectCallout">
            <a:avLst>
              <a:gd name="adj1" fmla="val 78401"/>
              <a:gd name="adj2" fmla="val 79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Oxygen Saturation identifier is a code as “Coded Value”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3048000"/>
            <a:ext cx="1371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77721" y="3429000"/>
            <a:ext cx="1981200" cy="685800"/>
          </a:xfrm>
          <a:prstGeom prst="wedgeRectCallout">
            <a:avLst>
              <a:gd name="adj1" fmla="val 81392"/>
              <a:gd name="adj2" fmla="val 40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Indicates the result is out of range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4038600"/>
            <a:ext cx="19050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245603" y="2800507"/>
            <a:ext cx="1981200" cy="685800"/>
          </a:xfrm>
          <a:prstGeom prst="wedgeRectCallout">
            <a:avLst>
              <a:gd name="adj1" fmla="val 84444"/>
              <a:gd name="adj2" fmla="val 22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Result: numeric quantity and units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3200400"/>
            <a:ext cx="1676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7" y="4563710"/>
            <a:ext cx="21812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895600" y="4191000"/>
            <a:ext cx="20574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9" idx="3"/>
            <a:endCxn id="10243" idx="0"/>
          </p:cNvCxnSpPr>
          <p:nvPr/>
        </p:nvCxnSpPr>
        <p:spPr>
          <a:xfrm>
            <a:off x="4953000" y="4267200"/>
            <a:ext cx="2667000" cy="2965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3207327"/>
            <a:ext cx="11925300" cy="1052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4419600" y="5530483"/>
            <a:ext cx="1676400" cy="800100"/>
          </a:xfrm>
          <a:prstGeom prst="wedgeRoundRectCallout">
            <a:avLst>
              <a:gd name="adj1" fmla="val 68952"/>
              <a:gd name="adj2" fmla="val -1567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5562600"/>
            <a:ext cx="1676400" cy="800100"/>
          </a:xfrm>
          <a:prstGeom prst="wedgeRoundRectCallout">
            <a:avLst>
              <a:gd name="adj1" fmla="val 4571"/>
              <a:gd name="adj2" fmla="val -16836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Standard Codes will be used to represent these concepts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7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use of model-based approaches to generating standards specification</a:t>
            </a:r>
          </a:p>
          <a:p>
            <a:r>
              <a:rPr lang="en-US" dirty="0" smtClean="0"/>
              <a:t>Accelerating balloting and implementation artifact development </a:t>
            </a:r>
          </a:p>
          <a:p>
            <a:r>
              <a:rPr lang="en-US" dirty="0" smtClean="0"/>
              <a:t>Maintain internal consistency of models</a:t>
            </a:r>
          </a:p>
          <a:p>
            <a:r>
              <a:rPr lang="en-US" dirty="0" smtClean="0"/>
              <a:t>Generating reports from models using Sparx </a:t>
            </a:r>
            <a:r>
              <a:rPr lang="en-US" dirty="0" err="1" smtClean="0"/>
              <a:t>Exterprise</a:t>
            </a:r>
            <a:r>
              <a:rPr lang="en-US" dirty="0" smtClean="0"/>
              <a:t>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5340" y="-2176463"/>
            <a:ext cx="11925300" cy="1052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315200" y="4381500"/>
            <a:ext cx="1676400" cy="800100"/>
          </a:xfrm>
          <a:prstGeom prst="wedgeRoundRectCallout">
            <a:avLst>
              <a:gd name="adj1" fmla="val -100161"/>
              <a:gd name="adj2" fmla="val -674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391400" y="4457700"/>
            <a:ext cx="1600200" cy="800100"/>
          </a:xfrm>
          <a:prstGeom prst="wedgeRoundRectCallout">
            <a:avLst>
              <a:gd name="adj1" fmla="val -106021"/>
              <a:gd name="adj2" fmla="val 11131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These data structures are reused for all identifiers, names, etc.</a:t>
            </a:r>
            <a:endParaRPr lang="en-US" sz="12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066087" y="2895600"/>
            <a:ext cx="1600200" cy="695483"/>
          </a:xfrm>
          <a:prstGeom prst="wedgeRectCallout">
            <a:avLst>
              <a:gd name="adj1" fmla="val 24093"/>
              <a:gd name="adj2" fmla="val -284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Verification of 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6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" name="Picture 2" descr="C:\DOCUME~1\ADMINI~1\LOCALS~1\Temp\jZip\jZip82AF\jZip1A203\_B8K98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514600" cy="3771900"/>
          </a:xfrm>
          <a:prstGeom prst="rect">
            <a:avLst/>
          </a:prstGeom>
          <a:noFill/>
          <a:effectLst>
            <a:glow rad="228600">
              <a:schemeClr val="bg1">
                <a:lumMod val="8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tical Scroll 11"/>
          <p:cNvSpPr/>
          <p:nvPr/>
        </p:nvSpPr>
        <p:spPr>
          <a:xfrm>
            <a:off x="304800" y="5410200"/>
            <a:ext cx="1371600" cy="1295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-190500" y="4914900"/>
            <a:ext cx="1752600" cy="4572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13" y="5257800"/>
            <a:ext cx="2022149" cy="199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triped Right Arrow 17"/>
          <p:cNvSpPr/>
          <p:nvPr/>
        </p:nvSpPr>
        <p:spPr>
          <a:xfrm rot="5400000">
            <a:off x="2832321" y="4838700"/>
            <a:ext cx="1752600" cy="4572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Model-Driven Approach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83601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 Model</a:t>
            </a:r>
            <a:endParaRPr 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2" y="1252330"/>
            <a:ext cx="2534759" cy="160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733800" y="2286000"/>
            <a:ext cx="2432532" cy="4572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69161"/>
            <a:ext cx="4191000" cy="194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1584" y="1067664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Test-related  report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8107" y="4484495"/>
            <a:ext cx="298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Report (.</a:t>
            </a:r>
            <a:r>
              <a:rPr lang="en-US" dirty="0" err="1" smtClean="0"/>
              <a:t>xlsx</a:t>
            </a:r>
            <a:r>
              <a:rPr lang="en-US" dirty="0" smtClean="0"/>
              <a:t> file)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rot="3477508">
            <a:off x="3552062" y="3947218"/>
            <a:ext cx="1219200" cy="8382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07" y="2877325"/>
            <a:ext cx="2534759" cy="160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43600" y="2907268"/>
            <a:ext cx="25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Ballot publication  report</a:t>
            </a:r>
            <a:endParaRPr lang="en-US" dirty="0"/>
          </a:p>
        </p:txBody>
      </p:sp>
      <p:sp>
        <p:nvSpPr>
          <p:cNvPr id="15" name="Striped Right Arrow 14"/>
          <p:cNvSpPr/>
          <p:nvPr/>
        </p:nvSpPr>
        <p:spPr>
          <a:xfrm>
            <a:off x="3708621" y="3197537"/>
            <a:ext cx="2127732" cy="45720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52933"/>
            <a:ext cx="4019035" cy="280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3662" y="3867834"/>
            <a:ext cx="33305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Maintained using a modeling tool</a:t>
            </a:r>
          </a:p>
          <a:p>
            <a:r>
              <a:rPr lang="en-US" dirty="0" smtClean="0"/>
              <a:t>(e.g. Sparx Enterprise Architect)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194681" y="1371600"/>
            <a:ext cx="1840159" cy="718929"/>
          </a:xfrm>
          <a:prstGeom prst="wedgeRoundRectCallout">
            <a:avLst>
              <a:gd name="adj1" fmla="val 492"/>
              <a:gd name="adj2" fmla="val 956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Auto-generated using scripts and templates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02390" y="6105824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artifact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6019800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Customized Report – Topic Based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324850" cy="52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3048000" y="1447800"/>
            <a:ext cx="2057400" cy="838200"/>
          </a:xfrm>
          <a:prstGeom prst="wedgeRoundRectCallout">
            <a:avLst>
              <a:gd name="adj1" fmla="val -101607"/>
              <a:gd name="adj2" fmla="val 286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be used to specify test methods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340656" y="4114800"/>
            <a:ext cx="2669744" cy="838200"/>
          </a:xfrm>
          <a:prstGeom prst="wedgeRoundRectCallout">
            <a:avLst>
              <a:gd name="adj1" fmla="val -183241"/>
              <a:gd name="adj2" fmla="val 1123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“Rolled up” header functions have been selected for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</a:t>
            </a:r>
            <a:r>
              <a:rPr lang="en-US" dirty="0" smtClean="0"/>
              <a:t> RTF Templates for Publication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558702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7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XSLT</a:t>
            </a:r>
            <a:r>
              <a:rPr lang="en-US" dirty="0" smtClean="0"/>
              <a:t> Template for Publication Generation – FOP, HTML generation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827"/>
            <a:ext cx="7562850" cy="832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752600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.</a:t>
            </a:r>
            <a:r>
              <a:rPr lang="en-US" dirty="0" err="1" smtClean="0">
                <a:sym typeface="Wingdings" pitchFamily="2" charset="2"/>
              </a:rPr>
              <a:t>csv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76400"/>
            <a:ext cx="211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.html  .</a:t>
            </a:r>
            <a:r>
              <a:rPr lang="en-US" dirty="0" err="1" smtClean="0">
                <a:sym typeface="Wingdings" pitchFamily="2" charset="2"/>
              </a:rPr>
              <a:t>xslx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934200" y="3276600"/>
            <a:ext cx="2057400" cy="1219200"/>
          </a:xfrm>
          <a:prstGeom prst="wedgeRoundRectCallout">
            <a:avLst>
              <a:gd name="adj1" fmla="val -85240"/>
              <a:gd name="adj2" fmla="val 1006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XSL</a:t>
            </a:r>
            <a:r>
              <a:rPr lang="en-US" dirty="0" smtClean="0"/>
              <a:t> transform of model content to other file formats (e.g. html, 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6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61876" cy="614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001219" y="2895600"/>
            <a:ext cx="2057400" cy="838200"/>
          </a:xfrm>
          <a:prstGeom prst="wedgeRoundRectCallout">
            <a:avLst>
              <a:gd name="adj1" fmla="val 120615"/>
              <a:gd name="adj2" fmla="val 1136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Follows the 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Spreadsheet view (information model example)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133600"/>
            <a:ext cx="8208843" cy="380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295400" y="914400"/>
            <a:ext cx="2057400" cy="838200"/>
          </a:xfrm>
          <a:prstGeom prst="wedgeRoundRectCallout">
            <a:avLst>
              <a:gd name="adj1" fmla="val -47445"/>
              <a:gd name="adj2" fmla="val 1254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Details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81800" y="1066800"/>
            <a:ext cx="2057400" cy="838200"/>
          </a:xfrm>
          <a:prstGeom prst="wedgeRoundRectCallout">
            <a:avLst>
              <a:gd name="adj1" fmla="val -13547"/>
              <a:gd name="adj2" fmla="val 2594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Vocab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Ballot Publication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Boilerplate introduction document</a:t>
            </a:r>
          </a:p>
          <a:p>
            <a:r>
              <a:rPr lang="en-US" dirty="0" smtClean="0"/>
              <a:t>Auto-generated report</a:t>
            </a:r>
          </a:p>
          <a:p>
            <a:r>
              <a:rPr lang="en-US" dirty="0" smtClean="0"/>
              <a:t>Auto-generated or boilerplate 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566</Words>
  <Application>Microsoft Office PowerPoint</Application>
  <PresentationFormat>On-screen Show (4:3)</PresentationFormat>
  <Paragraphs>93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Functional Modeling using Standard-based Modeling</vt:lpstr>
      <vt:lpstr>Objectives</vt:lpstr>
      <vt:lpstr>Model-Driven Approach </vt:lpstr>
      <vt:lpstr>Customized Report – Topic Based Example</vt:lpstr>
      <vt:lpstr>EA RTF Templates for Publication</vt:lpstr>
      <vt:lpstr>XSLT Template for Publication Generation – FOP, HTML generation</vt:lpstr>
      <vt:lpstr>PowerPoint Presentation</vt:lpstr>
      <vt:lpstr>Spreadsheet view (information model example)</vt:lpstr>
      <vt:lpstr>Ballot Publication</vt:lpstr>
      <vt:lpstr>Implementation Artifacts</vt:lpstr>
      <vt:lpstr>Implementation Artifacts – if needed</vt:lpstr>
      <vt:lpstr>Functional Profiles</vt:lpstr>
      <vt:lpstr>Functional Elaboration</vt:lpstr>
      <vt:lpstr>Workflow</vt:lpstr>
      <vt:lpstr>PowerPoint Presentation</vt:lpstr>
      <vt:lpstr>PowerPoint Presentation</vt:lpstr>
      <vt:lpstr>Data Analysis for Transactions</vt:lpstr>
      <vt:lpstr>Results Information - Detail</vt:lpstr>
      <vt:lpstr>PowerPoint Presentation</vt:lpstr>
      <vt:lpstr>PowerPoint Presentation</vt:lpstr>
      <vt:lpstr>Questions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Modeling using Standard-based Modeling</dc:title>
  <dc:creator> Ioana Singureanu</dc:creator>
  <cp:lastModifiedBy> Ioana Singureanu</cp:lastModifiedBy>
  <cp:revision>12</cp:revision>
  <dcterms:created xsi:type="dcterms:W3CDTF">2012-05-14T15:53:04Z</dcterms:created>
  <dcterms:modified xsi:type="dcterms:W3CDTF">2012-05-14T17:03:44Z</dcterms:modified>
</cp:coreProperties>
</file>