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05" r:id="rId2"/>
    <p:sldId id="264" r:id="rId3"/>
    <p:sldId id="257" r:id="rId4"/>
    <p:sldId id="263" r:id="rId5"/>
    <p:sldId id="307" r:id="rId6"/>
    <p:sldId id="262" r:id="rId7"/>
    <p:sldId id="308" r:id="rId8"/>
    <p:sldId id="260" r:id="rId9"/>
    <p:sldId id="314" r:id="rId10"/>
    <p:sldId id="309" r:id="rId11"/>
    <p:sldId id="310" r:id="rId12"/>
    <p:sldId id="311" r:id="rId13"/>
    <p:sldId id="312" r:id="rId14"/>
    <p:sldId id="313" r:id="rId15"/>
    <p:sldId id="296" r:id="rId16"/>
    <p:sldId id="265" r:id="rId17"/>
    <p:sldId id="266" r:id="rId18"/>
    <p:sldId id="267" r:id="rId19"/>
    <p:sldId id="268" r:id="rId20"/>
    <p:sldId id="269" r:id="rId21"/>
    <p:sldId id="270" r:id="rId22"/>
    <p:sldId id="271" r:id="rId23"/>
    <p:sldId id="275" r:id="rId24"/>
    <p:sldId id="272" r:id="rId25"/>
    <p:sldId id="276" r:id="rId26"/>
    <p:sldId id="302" r:id="rId27"/>
    <p:sldId id="277" r:id="rId28"/>
    <p:sldId id="283" r:id="rId29"/>
    <p:sldId id="284" r:id="rId30"/>
    <p:sldId id="285" r:id="rId31"/>
    <p:sldId id="286" r:id="rId32"/>
    <p:sldId id="287" r:id="rId33"/>
    <p:sldId id="288" r:id="rId34"/>
    <p:sldId id="289" r:id="rId35"/>
    <p:sldId id="295" r:id="rId36"/>
    <p:sldId id="30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57" autoAdjust="0"/>
  </p:normalViewPr>
  <p:slideViewPr>
    <p:cSldViewPr>
      <p:cViewPr>
        <p:scale>
          <a:sx n="41" d="100"/>
          <a:sy n="41" d="100"/>
        </p:scale>
        <p:origin x="-1356" y="-4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0F144A-F274-43BE-9F2B-6EB3500BE986}" type="datetimeFigureOut">
              <a:rPr lang="en-US" smtClean="0"/>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8BA76-EE9F-46D6-AA6F-6A825E67B8E0}" type="slidenum">
              <a:rPr lang="en-US" smtClean="0"/>
              <a:t>‹#›</a:t>
            </a:fld>
            <a:endParaRPr lang="en-US"/>
          </a:p>
        </p:txBody>
      </p:sp>
    </p:spTree>
    <p:extLst>
      <p:ext uri="{BB962C8B-B14F-4D97-AF65-F5344CB8AC3E}">
        <p14:creationId xmlns:p14="http://schemas.microsoft.com/office/powerpoint/2010/main" val="27703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Document the information required for exchange in the FHIM Information Model</a:t>
            </a:r>
            <a:r>
              <a:rPr lang="en-US" sz="1200" kern="1200" dirty="0" smtClean="0">
                <a:solidFill>
                  <a:schemeClr val="tx1"/>
                </a:solidFill>
                <a:effectLst/>
                <a:latin typeface="+mn-lt"/>
                <a:ea typeface="+mn-ea"/>
                <a:cs typeface="+mn-cs"/>
              </a:rPr>
              <a:t>.  FHIM is a platform independent model (PIM) model describing the information exchange requirements of FHIM stakeholders. The result of this activity is to create a FHIM UML model organized into packages/domains. Each domain contains the information required to exchange information among systems in a specific business area.</a:t>
            </a:r>
          </a:p>
          <a:p>
            <a:pPr lvl="0"/>
            <a:r>
              <a:rPr lang="en-US" sz="1200" b="1" kern="1200" dirty="0" smtClean="0">
                <a:solidFill>
                  <a:schemeClr val="tx1"/>
                </a:solidFill>
                <a:effectLst/>
                <a:latin typeface="+mn-lt"/>
                <a:ea typeface="+mn-ea"/>
                <a:cs typeface="+mn-cs"/>
              </a:rPr>
              <a:t>Define terminologies and value sets for coded data attributes in the FHIM Vocabulary model.</a:t>
            </a:r>
            <a:r>
              <a:rPr lang="en-US" sz="1200" kern="1200" dirty="0" smtClean="0">
                <a:solidFill>
                  <a:schemeClr val="tx1"/>
                </a:solidFill>
                <a:effectLst/>
                <a:latin typeface="+mn-lt"/>
                <a:ea typeface="+mn-ea"/>
                <a:cs typeface="+mn-cs"/>
              </a:rPr>
              <a:t> This FHIM Terminology is a UML model that contains all references to all coding system and value set versions used by coded attributes of FHIM classes. This model will also contain coding system version and subsets used by implementation guides based on FHIM.</a:t>
            </a:r>
          </a:p>
          <a:p>
            <a:pPr lvl="0"/>
            <a:r>
              <a:rPr lang="en-US" sz="1200" b="1" kern="1200" dirty="0" smtClean="0">
                <a:solidFill>
                  <a:schemeClr val="tx1"/>
                </a:solidFill>
                <a:effectLst/>
                <a:latin typeface="+mn-lt"/>
                <a:ea typeface="+mn-ea"/>
                <a:cs typeface="+mn-cs"/>
              </a:rPr>
              <a:t>Follow a Model Driven Architecture (MDA) process guide to produce a draft implementation guide as described in section 7</a:t>
            </a:r>
            <a:r>
              <a:rPr lang="en-US" sz="1200" kern="1200" dirty="0" smtClean="0">
                <a:solidFill>
                  <a:schemeClr val="tx1"/>
                </a:solidFill>
                <a:effectLst/>
                <a:latin typeface="+mn-lt"/>
                <a:ea typeface="+mn-ea"/>
                <a:cs typeface="+mn-cs"/>
              </a:rPr>
              <a:t>. The following  is a high-level summary of the approach:</a:t>
            </a:r>
          </a:p>
          <a:p>
            <a:pPr lvl="1"/>
            <a:r>
              <a:rPr lang="en-US" sz="1200" kern="1200" dirty="0" smtClean="0">
                <a:solidFill>
                  <a:schemeClr val="tx1"/>
                </a:solidFill>
                <a:effectLst/>
                <a:latin typeface="+mn-lt"/>
                <a:ea typeface="+mn-ea"/>
                <a:cs typeface="+mn-cs"/>
              </a:rPr>
              <a:t>Identify the specific use case(s) for exchange of information</a:t>
            </a:r>
          </a:p>
          <a:p>
            <a:pPr lvl="1"/>
            <a:r>
              <a:rPr lang="en-US" sz="1200" kern="1200" dirty="0" smtClean="0">
                <a:solidFill>
                  <a:schemeClr val="tx1"/>
                </a:solidFill>
                <a:effectLst/>
                <a:latin typeface="+mn-lt"/>
                <a:ea typeface="+mn-ea"/>
                <a:cs typeface="+mn-cs"/>
              </a:rPr>
              <a:t> Identify the target Platform Specific Model(s)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to support the exchange</a:t>
            </a:r>
          </a:p>
          <a:p>
            <a:pPr lvl="1"/>
            <a:r>
              <a:rPr lang="en-US" sz="1200" kern="1200" dirty="0" smtClean="0">
                <a:solidFill>
                  <a:schemeClr val="tx1"/>
                </a:solidFill>
                <a:effectLst/>
                <a:latin typeface="+mn-lt"/>
                <a:ea typeface="+mn-ea"/>
                <a:cs typeface="+mn-cs"/>
              </a:rPr>
              <a:t>Constrain the FHIM and associated terminologies/value sets to generate a PIM that contains the information needed to support the use case</a:t>
            </a:r>
          </a:p>
          <a:p>
            <a:pPr lvl="1"/>
            <a:r>
              <a:rPr lang="en-US" sz="1200" kern="1200" dirty="0" smtClean="0">
                <a:solidFill>
                  <a:schemeClr val="tx1"/>
                </a:solidFill>
                <a:effectLst/>
                <a:latin typeface="+mn-lt"/>
                <a:ea typeface="+mn-ea"/>
                <a:cs typeface="+mn-cs"/>
              </a:rPr>
              <a:t>Use the use case PIM to generate the target </a:t>
            </a:r>
            <a:r>
              <a:rPr lang="en-US" sz="1200" kern="1200" dirty="0" err="1" smtClean="0">
                <a:solidFill>
                  <a:schemeClr val="tx1"/>
                </a:solidFill>
                <a:effectLst/>
                <a:latin typeface="+mn-lt"/>
                <a:ea typeface="+mn-ea"/>
                <a:cs typeface="+mn-cs"/>
              </a:rPr>
              <a:t>PSM</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Use the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to generate artifacts for the target implementation standard</a:t>
            </a:r>
          </a:p>
          <a:p>
            <a:pPr lvl="0"/>
            <a:r>
              <a:rPr lang="en-US" sz="1200" b="1" kern="1200" dirty="0" smtClean="0">
                <a:solidFill>
                  <a:schemeClr val="tx1"/>
                </a:solidFill>
                <a:effectLst/>
                <a:latin typeface="+mn-lt"/>
                <a:ea typeface="+mn-ea"/>
                <a:cs typeface="+mn-cs"/>
              </a:rPr>
              <a:t>Pilot test the draft implementation</a:t>
            </a:r>
            <a:r>
              <a:rPr lang="en-US" sz="1200" kern="1200" dirty="0" smtClean="0">
                <a:solidFill>
                  <a:schemeClr val="tx1"/>
                </a:solidFill>
                <a:effectLst/>
                <a:latin typeface="+mn-lt"/>
                <a:ea typeface="+mn-ea"/>
                <a:cs typeface="+mn-cs"/>
              </a:rPr>
              <a:t>  containing constraints and extensions to the base standards in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and based directly on the contents of the PIM</a:t>
            </a:r>
          </a:p>
          <a:p>
            <a:pPr lvl="0"/>
            <a:r>
              <a:rPr lang="en-US" sz="1200" b="1" kern="1200" dirty="0" smtClean="0">
                <a:solidFill>
                  <a:schemeClr val="tx1"/>
                </a:solidFill>
                <a:effectLst/>
                <a:latin typeface="+mn-lt"/>
                <a:ea typeface="+mn-ea"/>
                <a:cs typeface="+mn-cs"/>
              </a:rPr>
              <a:t>Submit the draft implementation guide to an SDO/SRO for ballot/approval;</a:t>
            </a:r>
            <a:r>
              <a:rPr lang="en-US" sz="1200" kern="1200" dirty="0" smtClean="0">
                <a:solidFill>
                  <a:schemeClr val="tx1"/>
                </a:solidFill>
                <a:effectLst/>
                <a:latin typeface="+mn-lt"/>
                <a:ea typeface="+mn-ea"/>
                <a:cs typeface="+mn-cs"/>
              </a:rPr>
              <a:t> if the project requirements require specific extensions in the base standards (i.e.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additional change requests will be submitted for each extension or gap that needs to be addressed.</a:t>
            </a:r>
          </a:p>
          <a:p>
            <a:endParaRPr lang="en-US" dirty="0"/>
          </a:p>
        </p:txBody>
      </p:sp>
      <p:sp>
        <p:nvSpPr>
          <p:cNvPr id="4" name="Slide Number Placeholder 3"/>
          <p:cNvSpPr>
            <a:spLocks noGrp="1"/>
          </p:cNvSpPr>
          <p:nvPr>
            <p:ph type="sldNum" sz="quarter" idx="10"/>
          </p:nvPr>
        </p:nvSpPr>
        <p:spPr/>
        <p:txBody>
          <a:bodyPr/>
          <a:lstStyle/>
          <a:p>
            <a:fld id="{D2C8BA76-EE9F-46D6-AA6F-6A825E67B8E0}" type="slidenum">
              <a:rPr lang="en-US" smtClean="0"/>
              <a:t>8</a:t>
            </a:fld>
            <a:endParaRPr lang="en-US"/>
          </a:p>
        </p:txBody>
      </p:sp>
    </p:spTree>
    <p:extLst>
      <p:ext uri="{BB962C8B-B14F-4D97-AF65-F5344CB8AC3E}">
        <p14:creationId xmlns:p14="http://schemas.microsoft.com/office/powerpoint/2010/main" val="27137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Document the information required for exchange in the FHIM Information Model</a:t>
            </a:r>
            <a:r>
              <a:rPr lang="en-US" sz="1200" kern="1200" dirty="0" smtClean="0">
                <a:solidFill>
                  <a:schemeClr val="tx1"/>
                </a:solidFill>
                <a:effectLst/>
                <a:latin typeface="+mn-lt"/>
                <a:ea typeface="+mn-ea"/>
                <a:cs typeface="+mn-cs"/>
              </a:rPr>
              <a:t>.  FHIM is a platform independent model (PIM) model describing the information exchange requirements of FHIM stakeholders. The result of this activity is to create a FHIM UML model organized into packages/domains. Each domain contains the information required to exchange information among systems in a specific business area.</a:t>
            </a:r>
          </a:p>
          <a:p>
            <a:pPr lvl="0"/>
            <a:r>
              <a:rPr lang="en-US" sz="1200" b="1" kern="1200" dirty="0" smtClean="0">
                <a:solidFill>
                  <a:schemeClr val="tx1"/>
                </a:solidFill>
                <a:effectLst/>
                <a:latin typeface="+mn-lt"/>
                <a:ea typeface="+mn-ea"/>
                <a:cs typeface="+mn-cs"/>
              </a:rPr>
              <a:t>Define terminologies and value sets for coded data attributes in the FHIM Vocabulary model.</a:t>
            </a:r>
            <a:r>
              <a:rPr lang="en-US" sz="1200" kern="1200" dirty="0" smtClean="0">
                <a:solidFill>
                  <a:schemeClr val="tx1"/>
                </a:solidFill>
                <a:effectLst/>
                <a:latin typeface="+mn-lt"/>
                <a:ea typeface="+mn-ea"/>
                <a:cs typeface="+mn-cs"/>
              </a:rPr>
              <a:t> This FHIM Terminology is a UML model that contains all references to all coding system and value set versions used by coded attributes of FHIM classes. This model will also contain coding system version and subsets used by implementation guides based on FHIM.</a:t>
            </a:r>
          </a:p>
          <a:p>
            <a:pPr lvl="0"/>
            <a:r>
              <a:rPr lang="en-US" sz="1200" b="1" kern="1200" dirty="0" smtClean="0">
                <a:solidFill>
                  <a:schemeClr val="tx1"/>
                </a:solidFill>
                <a:effectLst/>
                <a:latin typeface="+mn-lt"/>
                <a:ea typeface="+mn-ea"/>
                <a:cs typeface="+mn-cs"/>
              </a:rPr>
              <a:t>Follow a Model Driven Architecture (MDA) process guide to produce a draft implementation guide as described in section 7</a:t>
            </a:r>
            <a:r>
              <a:rPr lang="en-US" sz="1200" kern="1200" dirty="0" smtClean="0">
                <a:solidFill>
                  <a:schemeClr val="tx1"/>
                </a:solidFill>
                <a:effectLst/>
                <a:latin typeface="+mn-lt"/>
                <a:ea typeface="+mn-ea"/>
                <a:cs typeface="+mn-cs"/>
              </a:rPr>
              <a:t>. The following  is a high-level summary of the approach:</a:t>
            </a:r>
          </a:p>
          <a:p>
            <a:pPr lvl="1"/>
            <a:r>
              <a:rPr lang="en-US" sz="1200" kern="1200" dirty="0" smtClean="0">
                <a:solidFill>
                  <a:schemeClr val="tx1"/>
                </a:solidFill>
                <a:effectLst/>
                <a:latin typeface="+mn-lt"/>
                <a:ea typeface="+mn-ea"/>
                <a:cs typeface="+mn-cs"/>
              </a:rPr>
              <a:t>Identify the specific use case(s) for exchange of information</a:t>
            </a:r>
          </a:p>
          <a:p>
            <a:pPr lvl="1"/>
            <a:r>
              <a:rPr lang="en-US" sz="1200" kern="1200" dirty="0" smtClean="0">
                <a:solidFill>
                  <a:schemeClr val="tx1"/>
                </a:solidFill>
                <a:effectLst/>
                <a:latin typeface="+mn-lt"/>
                <a:ea typeface="+mn-ea"/>
                <a:cs typeface="+mn-cs"/>
              </a:rPr>
              <a:t> Identify the target Platform Specific Model(s)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to support the exchange</a:t>
            </a:r>
          </a:p>
          <a:p>
            <a:pPr lvl="1"/>
            <a:r>
              <a:rPr lang="en-US" sz="1200" kern="1200" dirty="0" smtClean="0">
                <a:solidFill>
                  <a:schemeClr val="tx1"/>
                </a:solidFill>
                <a:effectLst/>
                <a:latin typeface="+mn-lt"/>
                <a:ea typeface="+mn-ea"/>
                <a:cs typeface="+mn-cs"/>
              </a:rPr>
              <a:t>Constrain the FHIM and associated terminologies/value sets to generate a PIM that contains the information needed to support the use case</a:t>
            </a:r>
          </a:p>
          <a:p>
            <a:pPr lvl="1"/>
            <a:r>
              <a:rPr lang="en-US" sz="1200" kern="1200" dirty="0" smtClean="0">
                <a:solidFill>
                  <a:schemeClr val="tx1"/>
                </a:solidFill>
                <a:effectLst/>
                <a:latin typeface="+mn-lt"/>
                <a:ea typeface="+mn-ea"/>
                <a:cs typeface="+mn-cs"/>
              </a:rPr>
              <a:t>Use the use case PIM to generate the target </a:t>
            </a:r>
            <a:r>
              <a:rPr lang="en-US" sz="1200" kern="1200" dirty="0" err="1" smtClean="0">
                <a:solidFill>
                  <a:schemeClr val="tx1"/>
                </a:solidFill>
                <a:effectLst/>
                <a:latin typeface="+mn-lt"/>
                <a:ea typeface="+mn-ea"/>
                <a:cs typeface="+mn-cs"/>
              </a:rPr>
              <a:t>PSM</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Use the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to generate artifacts for the target implementation standard</a:t>
            </a:r>
          </a:p>
          <a:p>
            <a:pPr lvl="0"/>
            <a:r>
              <a:rPr lang="en-US" sz="1200" b="1" kern="1200" dirty="0" smtClean="0">
                <a:solidFill>
                  <a:schemeClr val="tx1"/>
                </a:solidFill>
                <a:effectLst/>
                <a:latin typeface="+mn-lt"/>
                <a:ea typeface="+mn-ea"/>
                <a:cs typeface="+mn-cs"/>
              </a:rPr>
              <a:t>Pilot test the draft implementation</a:t>
            </a:r>
            <a:r>
              <a:rPr lang="en-US" sz="1200" kern="1200" dirty="0" smtClean="0">
                <a:solidFill>
                  <a:schemeClr val="tx1"/>
                </a:solidFill>
                <a:effectLst/>
                <a:latin typeface="+mn-lt"/>
                <a:ea typeface="+mn-ea"/>
                <a:cs typeface="+mn-cs"/>
              </a:rPr>
              <a:t>  containing constraints and extensions to the base standards in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and based directly on the contents of the PIM</a:t>
            </a:r>
          </a:p>
          <a:p>
            <a:pPr lvl="0"/>
            <a:r>
              <a:rPr lang="en-US" sz="1200" b="1" kern="1200" dirty="0" smtClean="0">
                <a:solidFill>
                  <a:schemeClr val="tx1"/>
                </a:solidFill>
                <a:effectLst/>
                <a:latin typeface="+mn-lt"/>
                <a:ea typeface="+mn-ea"/>
                <a:cs typeface="+mn-cs"/>
              </a:rPr>
              <a:t>Submit the draft implementation guide to an SDO/SRO for ballot/approval;</a:t>
            </a:r>
            <a:r>
              <a:rPr lang="en-US" sz="1200" kern="1200" dirty="0" smtClean="0">
                <a:solidFill>
                  <a:schemeClr val="tx1"/>
                </a:solidFill>
                <a:effectLst/>
                <a:latin typeface="+mn-lt"/>
                <a:ea typeface="+mn-ea"/>
                <a:cs typeface="+mn-cs"/>
              </a:rPr>
              <a:t> if the project requirements require specific extensions in the base standards (i.e. </a:t>
            </a:r>
            <a:r>
              <a:rPr lang="en-US" sz="1200" kern="1200" dirty="0" err="1" smtClean="0">
                <a:solidFill>
                  <a:schemeClr val="tx1"/>
                </a:solidFill>
                <a:effectLst/>
                <a:latin typeface="+mn-lt"/>
                <a:ea typeface="+mn-ea"/>
                <a:cs typeface="+mn-cs"/>
              </a:rPr>
              <a:t>PSM</a:t>
            </a:r>
            <a:r>
              <a:rPr lang="en-US" sz="1200" kern="1200" dirty="0" smtClean="0">
                <a:solidFill>
                  <a:schemeClr val="tx1"/>
                </a:solidFill>
                <a:effectLst/>
                <a:latin typeface="+mn-lt"/>
                <a:ea typeface="+mn-ea"/>
                <a:cs typeface="+mn-cs"/>
              </a:rPr>
              <a:t>) additional change requests will be submitted for each extension or gap that needs to be addressed.</a:t>
            </a:r>
          </a:p>
          <a:p>
            <a:endParaRPr lang="en-US" dirty="0"/>
          </a:p>
        </p:txBody>
      </p:sp>
      <p:sp>
        <p:nvSpPr>
          <p:cNvPr id="4" name="Slide Number Placeholder 3"/>
          <p:cNvSpPr>
            <a:spLocks noGrp="1"/>
          </p:cNvSpPr>
          <p:nvPr>
            <p:ph type="sldNum" sz="quarter" idx="10"/>
          </p:nvPr>
        </p:nvSpPr>
        <p:spPr/>
        <p:txBody>
          <a:bodyPr/>
          <a:lstStyle/>
          <a:p>
            <a:fld id="{D2C8BA76-EE9F-46D6-AA6F-6A825E67B8E0}" type="slidenum">
              <a:rPr lang="en-US" smtClean="0"/>
              <a:t>9</a:t>
            </a:fld>
            <a:endParaRPr lang="en-US"/>
          </a:p>
        </p:txBody>
      </p:sp>
    </p:spTree>
    <p:extLst>
      <p:ext uri="{BB962C8B-B14F-4D97-AF65-F5344CB8AC3E}">
        <p14:creationId xmlns:p14="http://schemas.microsoft.com/office/powerpoint/2010/main" val="271371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pic>
        <p:nvPicPr>
          <p:cNvPr id="10" name="cover-A.jpg" descr="cover-A.jpg"/>
          <p:cNvPicPr/>
          <p:nvPr/>
        </p:nvPicPr>
        <p:blipFill>
          <a:blip r:embed="rId2">
            <a:extLst/>
          </a:blip>
          <a:stretch>
            <a:fillRect/>
          </a:stretch>
        </p:blipFill>
        <p:spPr>
          <a:xfrm>
            <a:off x="0" y="0"/>
            <a:ext cx="9144000" cy="6858000"/>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3_Default">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lvl1pPr>
              <a:defRPr sz="2800" b="1"/>
            </a:lvl1pPr>
          </a:lstStyle>
          <a:p>
            <a:pPr lvl="0">
              <a:defRPr>
                <a:solidFill>
                  <a:srgbClr val="000000"/>
                </a:solidFill>
              </a:defRPr>
            </a:pPr>
            <a:r>
              <a:rPr lang="en-US" dirty="0" smtClean="0">
                <a:solidFill>
                  <a:srgbClr val="1D165A"/>
                </a:solidFill>
              </a:rPr>
              <a:t>Click to edit Master title style</a:t>
            </a:r>
            <a:endParaRPr dirty="0">
              <a:solidFill>
                <a:srgbClr val="1D165A"/>
              </a:solidFill>
            </a:endParaRPr>
          </a:p>
        </p:txBody>
      </p:sp>
      <p:sp>
        <p:nvSpPr>
          <p:cNvPr id="17" name="Shape 17"/>
          <p:cNvSpPr>
            <a:spLocks noGrp="1"/>
          </p:cNvSpPr>
          <p:nvPr>
            <p:ph type="body" idx="1"/>
          </p:nvPr>
        </p:nvSpPr>
        <p:spPr>
          <a:prstGeom prst="rect">
            <a:avLst/>
          </a:prstGeom>
        </p:spPr>
        <p:txBody>
          <a:bodyPr/>
          <a:lstStyle/>
          <a:p>
            <a:pPr lvl="0">
              <a:defRPr sz="1800">
                <a:solidFill>
                  <a:srgbClr val="000000"/>
                </a:solidFill>
              </a:defRPr>
            </a:pPr>
            <a:r>
              <a:rPr lang="en-US" sz="2800" smtClean="0">
                <a:solidFill>
                  <a:srgbClr val="1D165A"/>
                </a:solidFill>
              </a:rPr>
              <a:t>Click to edit Master text styles</a:t>
            </a:r>
          </a:p>
          <a:p>
            <a:pPr lvl="1">
              <a:defRPr sz="1800">
                <a:solidFill>
                  <a:srgbClr val="000000"/>
                </a:solidFill>
              </a:defRPr>
            </a:pPr>
            <a:r>
              <a:rPr lang="en-US" sz="2800" smtClean="0">
                <a:solidFill>
                  <a:srgbClr val="1D165A"/>
                </a:solidFill>
              </a:rPr>
              <a:t>Second level</a:t>
            </a:r>
          </a:p>
          <a:p>
            <a:pPr lvl="2">
              <a:defRPr sz="1800">
                <a:solidFill>
                  <a:srgbClr val="000000"/>
                </a:solidFill>
              </a:defRPr>
            </a:pPr>
            <a:r>
              <a:rPr lang="en-US" sz="2800" smtClean="0">
                <a:solidFill>
                  <a:srgbClr val="1D165A"/>
                </a:solidFill>
              </a:rPr>
              <a:t>Third level</a:t>
            </a:r>
          </a:p>
          <a:p>
            <a:pPr lvl="3">
              <a:defRPr sz="1800">
                <a:solidFill>
                  <a:srgbClr val="000000"/>
                </a:solidFill>
              </a:defRPr>
            </a:pPr>
            <a:r>
              <a:rPr lang="en-US" sz="2800" smtClean="0">
                <a:solidFill>
                  <a:srgbClr val="1D165A"/>
                </a:solidFill>
              </a:rPr>
              <a:t>Fourth level</a:t>
            </a:r>
          </a:p>
          <a:p>
            <a:pPr lvl="4">
              <a:defRPr sz="1800">
                <a:solidFill>
                  <a:srgbClr val="000000"/>
                </a:solidFill>
              </a:defRPr>
            </a:pPr>
            <a:r>
              <a:rPr lang="en-US" sz="2800" smtClean="0">
                <a:solidFill>
                  <a:srgbClr val="1D165A"/>
                </a:solidFill>
              </a:rPr>
              <a:t>Fifth level</a:t>
            </a:r>
            <a:endParaRPr sz="2800">
              <a:solidFill>
                <a:srgbClr val="1D165A"/>
              </a:solidFill>
            </a:endParaRPr>
          </a:p>
        </p:txBody>
      </p:sp>
      <p:sp>
        <p:nvSpPr>
          <p:cNvPr id="18" name="Shape 18"/>
          <p:cNvSpPr>
            <a:spLocks noGrp="1"/>
          </p:cNvSpPr>
          <p:nvPr>
            <p:ph type="sldNum" sz="quarter" idx="2"/>
          </p:nvPr>
        </p:nvSpPr>
        <p:spPr>
          <a:prstGeom prst="rect">
            <a:avLst/>
          </a:prstGeom>
        </p:spPr>
        <p:txBody>
          <a:bodyPr/>
          <a:lstStyle/>
          <a:p>
            <a:fld id="{C215487B-A0C8-46D4-A441-D99A688C909E}" type="slidenum">
              <a:rPr lang="en-US" smtClean="0"/>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40CB1-A71C-40F1-9C75-AF9CEBDD0B56}" type="datetimeFigureOut">
              <a:rPr lang="en-US" smtClean="0"/>
              <a:t>9/12/2014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15487B-A0C8-46D4-A441-D99A688C909E}" type="slidenum">
              <a:rPr lang="en-US" smtClean="0"/>
              <a:t>‹#›</a:t>
            </a:fld>
            <a:endParaRPr lang="en-US"/>
          </a:p>
        </p:txBody>
      </p:sp>
    </p:spTree>
    <p:extLst>
      <p:ext uri="{BB962C8B-B14F-4D97-AF65-F5344CB8AC3E}">
        <p14:creationId xmlns:p14="http://schemas.microsoft.com/office/powerpoint/2010/main" val="147903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0340CB1-A71C-40F1-9C75-AF9CEBDD0B56}" type="datetimeFigureOut">
              <a:rPr lang="en-US" smtClean="0"/>
              <a:t>9/12/2014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215487B-A0C8-46D4-A441-D99A688C909E}" type="slidenum">
              <a:rPr lang="en-US" smtClean="0"/>
              <a:t>‹#›</a:t>
            </a:fld>
            <a:endParaRPr lang="en-US"/>
          </a:p>
        </p:txBody>
      </p:sp>
    </p:spTree>
    <p:extLst>
      <p:ext uri="{BB962C8B-B14F-4D97-AF65-F5344CB8AC3E}">
        <p14:creationId xmlns:p14="http://schemas.microsoft.com/office/powerpoint/2010/main" val="254103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40CB1-A71C-40F1-9C75-AF9CEBDD0B56}" type="datetimeFigureOut">
              <a:rPr lang="en-US" smtClean="0"/>
              <a:t>9/12/2014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15487B-A0C8-46D4-A441-D99A688C909E}" type="slidenum">
              <a:rPr lang="en-US" smtClean="0"/>
              <a:t>‹#›</a:t>
            </a:fld>
            <a:endParaRPr lang="en-US"/>
          </a:p>
        </p:txBody>
      </p:sp>
    </p:spTree>
    <p:extLst>
      <p:ext uri="{BB962C8B-B14F-4D97-AF65-F5344CB8AC3E}">
        <p14:creationId xmlns:p14="http://schemas.microsoft.com/office/powerpoint/2010/main" val="186278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0340CB1-A71C-40F1-9C75-AF9CEBDD0B56}" type="datetimeFigureOut">
              <a:rPr lang="en-US" smtClean="0"/>
              <a:t>9/12/2014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215487B-A0C8-46D4-A441-D99A688C909E}" type="slidenum">
              <a:rPr lang="en-US" smtClean="0"/>
              <a:t>‹#›</a:t>
            </a:fld>
            <a:endParaRPr lang="en-US"/>
          </a:p>
        </p:txBody>
      </p:sp>
    </p:spTree>
    <p:extLst>
      <p:ext uri="{BB962C8B-B14F-4D97-AF65-F5344CB8AC3E}">
        <p14:creationId xmlns:p14="http://schemas.microsoft.com/office/powerpoint/2010/main" val="193744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0340CB1-A71C-40F1-9C75-AF9CEBDD0B56}" type="datetimeFigureOut">
              <a:rPr lang="en-US" smtClean="0"/>
              <a:t>9/12/2014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215487B-A0C8-46D4-A441-D99A688C909E}" type="slidenum">
              <a:rPr lang="en-US" smtClean="0"/>
              <a:t>‹#›</a:t>
            </a:fld>
            <a:endParaRPr lang="en-US"/>
          </a:p>
        </p:txBody>
      </p:sp>
    </p:spTree>
    <p:extLst>
      <p:ext uri="{BB962C8B-B14F-4D97-AF65-F5344CB8AC3E}">
        <p14:creationId xmlns:p14="http://schemas.microsoft.com/office/powerpoint/2010/main" val="20569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0340CB1-A71C-40F1-9C75-AF9CEBDD0B56}" type="datetimeFigureOut">
              <a:rPr lang="en-US" smtClean="0"/>
              <a:t>9/12/2014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215487B-A0C8-46D4-A441-D99A688C909E}" type="slidenum">
              <a:rPr lang="en-US" smtClean="0"/>
              <a:t>‹#›</a:t>
            </a:fld>
            <a:endParaRPr lang="en-US"/>
          </a:p>
        </p:txBody>
      </p:sp>
    </p:spTree>
    <p:extLst>
      <p:ext uri="{BB962C8B-B14F-4D97-AF65-F5344CB8AC3E}">
        <p14:creationId xmlns:p14="http://schemas.microsoft.com/office/powerpoint/2010/main" val="85350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halogo.jpg" descr="fhalogo.jpg"/>
          <p:cNvPicPr/>
          <p:nvPr/>
        </p:nvPicPr>
        <p:blipFill>
          <a:blip r:embed="rId10">
            <a:extLst/>
          </a:blip>
          <a:stretch>
            <a:fillRect/>
          </a:stretch>
        </p:blipFill>
        <p:spPr>
          <a:xfrm>
            <a:off x="265112" y="207962"/>
            <a:ext cx="1143001" cy="1143001"/>
          </a:xfrm>
          <a:prstGeom prst="rect">
            <a:avLst/>
          </a:prstGeom>
          <a:ln w="12700">
            <a:miter lim="400000"/>
          </a:ln>
        </p:spPr>
      </p:pic>
      <p:pic>
        <p:nvPicPr>
          <p:cNvPr id="3" name="stripe.jpg" descr="stripe.jpg"/>
          <p:cNvPicPr/>
          <p:nvPr/>
        </p:nvPicPr>
        <p:blipFill>
          <a:blip r:embed="rId11">
            <a:extLst/>
          </a:blip>
          <a:stretch>
            <a:fillRect/>
          </a:stretch>
        </p:blipFill>
        <p:spPr>
          <a:xfrm>
            <a:off x="0" y="6477000"/>
            <a:ext cx="9144000" cy="152400"/>
          </a:xfrm>
          <a:prstGeom prst="rect">
            <a:avLst/>
          </a:prstGeom>
          <a:ln w="12700">
            <a:miter lim="400000"/>
          </a:ln>
        </p:spPr>
      </p:pic>
      <p:sp>
        <p:nvSpPr>
          <p:cNvPr id="4" name="Shape 4"/>
          <p:cNvSpPr>
            <a:spLocks noGrp="1"/>
          </p:cNvSpPr>
          <p:nvPr>
            <p:ph type="title"/>
          </p:nvPr>
        </p:nvSpPr>
        <p:spPr>
          <a:xfrm>
            <a:off x="1524000" y="0"/>
            <a:ext cx="7696200" cy="14478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pPr lvl="0">
              <a:defRPr>
                <a:solidFill>
                  <a:srgbClr val="000000"/>
                </a:solidFill>
              </a:defRPr>
            </a:pPr>
            <a:r>
              <a:rPr dirty="0">
                <a:solidFill>
                  <a:srgbClr val="1D165A"/>
                </a:solidFill>
              </a:rPr>
              <a:t>Title Text</a:t>
            </a:r>
          </a:p>
        </p:txBody>
      </p:sp>
      <p:sp>
        <p:nvSpPr>
          <p:cNvPr id="5" name="Shape 5"/>
          <p:cNvSpPr>
            <a:spLocks noGrp="1"/>
          </p:cNvSpPr>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6" name="Shape 6"/>
          <p:cNvSpPr>
            <a:spLocks noGrp="1"/>
          </p:cNvSpPr>
          <p:nvPr>
            <p:ph type="sldNum" sz="quarter" idx="2"/>
          </p:nvPr>
        </p:nvSpPr>
        <p:spPr>
          <a:xfrm>
            <a:off x="6970712" y="6211887"/>
            <a:ext cx="1905001" cy="239271"/>
          </a:xfrm>
          <a:prstGeom prst="rect">
            <a:avLst/>
          </a:prstGeom>
          <a:ln w="12700">
            <a:miter lim="400000"/>
          </a:ln>
        </p:spPr>
        <p:txBody>
          <a:bodyPr lIns="45719" rIns="45719">
            <a:spAutoFit/>
          </a:bodyPr>
          <a:lstStyle>
            <a:lvl1pPr algn="r" defTabSz="457200">
              <a:defRPr sz="1100">
                <a:solidFill>
                  <a:srgbClr val="1D165A"/>
                </a:solidFill>
                <a:latin typeface="Arial"/>
                <a:ea typeface="Arial"/>
                <a:cs typeface="Arial"/>
                <a:sym typeface="Arial"/>
              </a:defRPr>
            </a:lvl1pPr>
          </a:lstStyle>
          <a:p>
            <a:fld id="{C215487B-A0C8-46D4-A441-D99A688C90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Lst>
  <p:transition spd="med"/>
  <p:txStyles>
    <p:titleStyle>
      <a:lvl1pPr eaLnBrk="1" hangingPunct="1">
        <a:defRPr sz="2800" b="1">
          <a:solidFill>
            <a:srgbClr val="1D165A"/>
          </a:solidFill>
          <a:latin typeface="Georgia"/>
          <a:ea typeface="Georgia"/>
          <a:cs typeface="Georgia"/>
          <a:sym typeface="Georgia"/>
        </a:defRPr>
      </a:lvl1pPr>
      <a:lvl2pPr eaLnBrk="1" hangingPunct="1">
        <a:defRPr>
          <a:solidFill>
            <a:srgbClr val="1D165A"/>
          </a:solidFill>
          <a:latin typeface="Georgia"/>
          <a:ea typeface="Georgia"/>
          <a:cs typeface="Georgia"/>
          <a:sym typeface="Georgia"/>
        </a:defRPr>
      </a:lvl2pPr>
      <a:lvl3pPr eaLnBrk="1" hangingPunct="1">
        <a:defRPr>
          <a:solidFill>
            <a:srgbClr val="1D165A"/>
          </a:solidFill>
          <a:latin typeface="Georgia"/>
          <a:ea typeface="Georgia"/>
          <a:cs typeface="Georgia"/>
          <a:sym typeface="Georgia"/>
        </a:defRPr>
      </a:lvl3pPr>
      <a:lvl4pPr eaLnBrk="1" hangingPunct="1">
        <a:defRPr>
          <a:solidFill>
            <a:srgbClr val="1D165A"/>
          </a:solidFill>
          <a:latin typeface="Georgia"/>
          <a:ea typeface="Georgia"/>
          <a:cs typeface="Georgia"/>
          <a:sym typeface="Georgia"/>
        </a:defRPr>
      </a:lvl4pPr>
      <a:lvl5pPr eaLnBrk="1" hangingPunct="1">
        <a:defRPr>
          <a:solidFill>
            <a:srgbClr val="1D165A"/>
          </a:solidFill>
          <a:latin typeface="Georgia"/>
          <a:ea typeface="Georgia"/>
          <a:cs typeface="Georgia"/>
          <a:sym typeface="Georgia"/>
        </a:defRPr>
      </a:lvl5pPr>
      <a:lvl6pPr indent="457200" eaLnBrk="1" hangingPunct="1">
        <a:defRPr>
          <a:solidFill>
            <a:srgbClr val="1D165A"/>
          </a:solidFill>
          <a:latin typeface="Georgia"/>
          <a:ea typeface="Georgia"/>
          <a:cs typeface="Georgia"/>
          <a:sym typeface="Georgia"/>
        </a:defRPr>
      </a:lvl6pPr>
      <a:lvl7pPr indent="914400" eaLnBrk="1" hangingPunct="1">
        <a:defRPr>
          <a:solidFill>
            <a:srgbClr val="1D165A"/>
          </a:solidFill>
          <a:latin typeface="Georgia"/>
          <a:ea typeface="Georgia"/>
          <a:cs typeface="Georgia"/>
          <a:sym typeface="Georgia"/>
        </a:defRPr>
      </a:lvl7pPr>
      <a:lvl8pPr indent="1371600" eaLnBrk="1" hangingPunct="1">
        <a:defRPr>
          <a:solidFill>
            <a:srgbClr val="1D165A"/>
          </a:solidFill>
          <a:latin typeface="Georgia"/>
          <a:ea typeface="Georgia"/>
          <a:cs typeface="Georgia"/>
          <a:sym typeface="Georgia"/>
        </a:defRPr>
      </a:lvl8pPr>
      <a:lvl9pPr indent="1828800" eaLnBrk="1" hangingPunct="1">
        <a:defRPr>
          <a:solidFill>
            <a:srgbClr val="1D165A"/>
          </a:solidFill>
          <a:latin typeface="Georgia"/>
          <a:ea typeface="Georgia"/>
          <a:cs typeface="Georgia"/>
          <a:sym typeface="Georgia"/>
        </a:defRPr>
      </a:lvl9pPr>
    </p:titleStyle>
    <p:bodyStyle>
      <a:lvl1pPr marL="342900" indent="-342900" eaLnBrk="1" hangingPunct="1">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eaLnBrk="1" hangingPunct="1">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eaLnBrk="1" hangingPunct="1">
        <a:spcBef>
          <a:spcPts val="600"/>
        </a:spcBef>
        <a:buClr>
          <a:srgbClr val="C10A25"/>
        </a:buClr>
        <a:buSzPct val="100000"/>
        <a:buChar char="•"/>
        <a:defRPr sz="2800">
          <a:solidFill>
            <a:srgbClr val="1D165A"/>
          </a:solidFill>
          <a:latin typeface="Georgia"/>
          <a:ea typeface="Georgia"/>
          <a:cs typeface="Georgia"/>
          <a:sym typeface="Georgia"/>
        </a:defRPr>
      </a:lvl3pPr>
      <a:lvl4pPr marL="1691639" indent="-320039" eaLnBrk="1" hangingPunct="1">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9pPr>
    </p:bodyStyle>
    <p:otherStyle>
      <a:lvl1pPr algn="r" defTabSz="457200" eaLnBrk="1" hangingPunct="1">
        <a:defRPr sz="1100">
          <a:solidFill>
            <a:schemeClr val="tx1"/>
          </a:solidFill>
          <a:latin typeface="+mn-lt"/>
          <a:ea typeface="+mn-ea"/>
          <a:cs typeface="+mn-cs"/>
          <a:sym typeface="Arial"/>
        </a:defRPr>
      </a:lvl1pPr>
      <a:lvl2pPr indent="457200" algn="r" defTabSz="457200" eaLnBrk="1" hangingPunct="1">
        <a:defRPr sz="1100">
          <a:solidFill>
            <a:schemeClr val="tx1"/>
          </a:solidFill>
          <a:latin typeface="+mn-lt"/>
          <a:ea typeface="+mn-ea"/>
          <a:cs typeface="+mn-cs"/>
          <a:sym typeface="Arial"/>
        </a:defRPr>
      </a:lvl2pPr>
      <a:lvl3pPr indent="914400" algn="r" defTabSz="457200" eaLnBrk="1" hangingPunct="1">
        <a:defRPr sz="1100">
          <a:solidFill>
            <a:schemeClr val="tx1"/>
          </a:solidFill>
          <a:latin typeface="+mn-lt"/>
          <a:ea typeface="+mn-ea"/>
          <a:cs typeface="+mn-cs"/>
          <a:sym typeface="Arial"/>
        </a:defRPr>
      </a:lvl3pPr>
      <a:lvl4pPr indent="1371600" algn="r" defTabSz="457200" eaLnBrk="1" hangingPunct="1">
        <a:defRPr sz="1100">
          <a:solidFill>
            <a:schemeClr val="tx1"/>
          </a:solidFill>
          <a:latin typeface="+mn-lt"/>
          <a:ea typeface="+mn-ea"/>
          <a:cs typeface="+mn-cs"/>
          <a:sym typeface="Arial"/>
        </a:defRPr>
      </a:lvl4pPr>
      <a:lvl5pPr indent="1828800" algn="r" defTabSz="457200" eaLnBrk="1" hangingPunct="1">
        <a:defRPr sz="1100">
          <a:solidFill>
            <a:schemeClr val="tx1"/>
          </a:solidFill>
          <a:latin typeface="+mn-lt"/>
          <a:ea typeface="+mn-ea"/>
          <a:cs typeface="+mn-cs"/>
          <a:sym typeface="Arial"/>
        </a:defRPr>
      </a:lvl5pPr>
      <a:lvl6pPr algn="r" defTabSz="457200" eaLnBrk="1" hangingPunct="1">
        <a:defRPr sz="1100">
          <a:solidFill>
            <a:schemeClr val="tx1"/>
          </a:solidFill>
          <a:latin typeface="+mn-lt"/>
          <a:ea typeface="+mn-ea"/>
          <a:cs typeface="+mn-cs"/>
          <a:sym typeface="Arial"/>
        </a:defRPr>
      </a:lvl6pPr>
      <a:lvl7pPr algn="r" defTabSz="457200" eaLnBrk="1" hangingPunct="1">
        <a:defRPr sz="1100">
          <a:solidFill>
            <a:schemeClr val="tx1"/>
          </a:solidFill>
          <a:latin typeface="+mn-lt"/>
          <a:ea typeface="+mn-ea"/>
          <a:cs typeface="+mn-cs"/>
          <a:sym typeface="Arial"/>
        </a:defRPr>
      </a:lvl7pPr>
      <a:lvl8pPr algn="r" defTabSz="457200" eaLnBrk="1" hangingPunct="1">
        <a:defRPr sz="1100">
          <a:solidFill>
            <a:schemeClr val="tx1"/>
          </a:solidFill>
          <a:latin typeface="+mn-lt"/>
          <a:ea typeface="+mn-ea"/>
          <a:cs typeface="+mn-cs"/>
          <a:sym typeface="Arial"/>
        </a:defRPr>
      </a:lvl8pPr>
      <a:lvl9pPr algn="r" defTabSz="457200" eaLnBrk="1" hangingPunct="1">
        <a:defRPr sz="11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projects.openhealthtools.org/sf/projects/fhims/"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510146" y="2971800"/>
            <a:ext cx="6123709" cy="762000"/>
          </a:xfrm>
          <a:prstGeom prst="rect">
            <a:avLst/>
          </a:prstGeom>
        </p:spPr>
        <p:txBody>
          <a:bodyPr/>
          <a:lstStyle>
            <a:lvl1pPr eaLnBrk="1" hangingPunct="1">
              <a:defRPr sz="2800" b="1">
                <a:solidFill>
                  <a:srgbClr val="1D165A"/>
                </a:solidFill>
                <a:latin typeface="Georgia"/>
                <a:ea typeface="Georgia"/>
                <a:cs typeface="Georgia"/>
                <a:sym typeface="Georgia"/>
              </a:defRPr>
            </a:lvl1pPr>
            <a:lvl2pPr eaLnBrk="1" hangingPunct="1">
              <a:defRPr>
                <a:solidFill>
                  <a:srgbClr val="1D165A"/>
                </a:solidFill>
                <a:latin typeface="Georgia"/>
                <a:ea typeface="Georgia"/>
                <a:cs typeface="Georgia"/>
                <a:sym typeface="Georgia"/>
              </a:defRPr>
            </a:lvl2pPr>
            <a:lvl3pPr eaLnBrk="1" hangingPunct="1">
              <a:defRPr>
                <a:solidFill>
                  <a:srgbClr val="1D165A"/>
                </a:solidFill>
                <a:latin typeface="Georgia"/>
                <a:ea typeface="Georgia"/>
                <a:cs typeface="Georgia"/>
                <a:sym typeface="Georgia"/>
              </a:defRPr>
            </a:lvl3pPr>
            <a:lvl4pPr eaLnBrk="1" hangingPunct="1">
              <a:defRPr>
                <a:solidFill>
                  <a:srgbClr val="1D165A"/>
                </a:solidFill>
                <a:latin typeface="Georgia"/>
                <a:ea typeface="Georgia"/>
                <a:cs typeface="Georgia"/>
                <a:sym typeface="Georgia"/>
              </a:defRPr>
            </a:lvl4pPr>
            <a:lvl5pPr eaLnBrk="1" hangingPunct="1">
              <a:defRPr>
                <a:solidFill>
                  <a:srgbClr val="1D165A"/>
                </a:solidFill>
                <a:latin typeface="Georgia"/>
                <a:ea typeface="Georgia"/>
                <a:cs typeface="Georgia"/>
                <a:sym typeface="Georgia"/>
              </a:defRPr>
            </a:lvl5pPr>
            <a:lvl6pPr indent="457200" eaLnBrk="1" hangingPunct="1">
              <a:defRPr>
                <a:solidFill>
                  <a:srgbClr val="1D165A"/>
                </a:solidFill>
                <a:latin typeface="Georgia"/>
                <a:ea typeface="Georgia"/>
                <a:cs typeface="Georgia"/>
                <a:sym typeface="Georgia"/>
              </a:defRPr>
            </a:lvl6pPr>
            <a:lvl7pPr indent="914400" eaLnBrk="1" hangingPunct="1">
              <a:defRPr>
                <a:solidFill>
                  <a:srgbClr val="1D165A"/>
                </a:solidFill>
                <a:latin typeface="Georgia"/>
                <a:ea typeface="Georgia"/>
                <a:cs typeface="Georgia"/>
                <a:sym typeface="Georgia"/>
              </a:defRPr>
            </a:lvl7pPr>
            <a:lvl8pPr indent="1371600" eaLnBrk="1" hangingPunct="1">
              <a:defRPr>
                <a:solidFill>
                  <a:srgbClr val="1D165A"/>
                </a:solidFill>
                <a:latin typeface="Georgia"/>
                <a:ea typeface="Georgia"/>
                <a:cs typeface="Georgia"/>
                <a:sym typeface="Georgia"/>
              </a:defRPr>
            </a:lvl8pPr>
            <a:lvl9pPr indent="1828800" eaLnBrk="1" hangingPunct="1">
              <a:defRPr>
                <a:solidFill>
                  <a:srgbClr val="1D165A"/>
                </a:solidFill>
                <a:latin typeface="Georgia"/>
                <a:ea typeface="Georgia"/>
                <a:cs typeface="Georgia"/>
                <a:sym typeface="Georgia"/>
              </a:defRPr>
            </a:lvl9pPr>
          </a:lstStyle>
          <a:p>
            <a:pPr algn="ctr">
              <a:lnSpc>
                <a:spcPct val="90000"/>
              </a:lnSpc>
              <a:defRPr/>
            </a:pPr>
            <a:r>
              <a:rPr lang="en-US" b="0" dirty="0" smtClean="0"/>
              <a:t>FHIM MDA Implementation Modeling Process Guide</a:t>
            </a:r>
            <a:endParaRPr lang="en-US" b="0" dirty="0"/>
          </a:p>
        </p:txBody>
      </p:sp>
      <p:sp>
        <p:nvSpPr>
          <p:cNvPr id="3" name="Subtitle 6"/>
          <p:cNvSpPr txBox="1">
            <a:spLocks/>
          </p:cNvSpPr>
          <p:nvPr/>
        </p:nvSpPr>
        <p:spPr>
          <a:xfrm>
            <a:off x="571500" y="3810000"/>
            <a:ext cx="8001000" cy="533400"/>
          </a:xfrm>
          <a:prstGeom prst="rect">
            <a:avLst/>
          </a:prstGeom>
        </p:spPr>
        <p:txBody>
          <a:bodyPr/>
          <a:lstStyle>
            <a:lvl1pPr marL="342900" indent="-342900" eaLnBrk="1" hangingPunct="1">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eaLnBrk="1" hangingPunct="1">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eaLnBrk="1" hangingPunct="1">
              <a:spcBef>
                <a:spcPts val="600"/>
              </a:spcBef>
              <a:buClr>
                <a:srgbClr val="C10A25"/>
              </a:buClr>
              <a:buSzPct val="100000"/>
              <a:buChar char="•"/>
              <a:defRPr sz="2800">
                <a:solidFill>
                  <a:srgbClr val="1D165A"/>
                </a:solidFill>
                <a:latin typeface="Georgia"/>
                <a:ea typeface="Georgia"/>
                <a:cs typeface="Georgia"/>
                <a:sym typeface="Georgia"/>
              </a:defRPr>
            </a:lvl3pPr>
            <a:lvl4pPr marL="1691639" indent="-320039" eaLnBrk="1" hangingPunct="1">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eaLnBrk="1" hangingPunct="1">
              <a:spcBef>
                <a:spcPts val="600"/>
              </a:spcBef>
              <a:buClr>
                <a:srgbClr val="C10A25"/>
              </a:buClr>
              <a:buSzPct val="100000"/>
              <a:buChar char="•"/>
              <a:defRPr sz="2800">
                <a:solidFill>
                  <a:srgbClr val="1D165A"/>
                </a:solidFill>
                <a:latin typeface="Georgia"/>
                <a:ea typeface="Georgia"/>
                <a:cs typeface="Georgia"/>
                <a:sym typeface="Georgia"/>
              </a:defRPr>
            </a:lvl9pPr>
          </a:lstStyle>
          <a:p>
            <a:pPr marL="0" indent="0" algn="ctr">
              <a:buNone/>
            </a:pPr>
            <a:r>
              <a:rPr lang="en-US" sz="1800" dirty="0" smtClean="0">
                <a:solidFill>
                  <a:schemeClr val="accent6"/>
                </a:solidFill>
                <a:latin typeface="Georgia" charset="0"/>
                <a:ea typeface="ＭＳ Ｐゴシック" charset="0"/>
              </a:rPr>
              <a:t>Developing Standard-specific Implementation Guide for Health IT </a:t>
            </a:r>
          </a:p>
          <a:p>
            <a:pPr marL="0" indent="0">
              <a:buNone/>
            </a:pPr>
            <a:endParaRPr lang="en-US" dirty="0">
              <a:latin typeface="Georgia" charset="0"/>
              <a:ea typeface="ＭＳ Ｐゴシック" charset="0"/>
            </a:endParaRPr>
          </a:p>
        </p:txBody>
      </p:sp>
    </p:spTree>
    <p:extLst>
      <p:ext uri="{BB962C8B-B14F-4D97-AF65-F5344CB8AC3E}">
        <p14:creationId xmlns:p14="http://schemas.microsoft.com/office/powerpoint/2010/main" val="335351673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467600" cy="1447800"/>
          </a:xfrm>
        </p:spPr>
        <p:txBody>
          <a:bodyPr>
            <a:normAutofit/>
          </a:bodyPr>
          <a:lstStyle/>
          <a:p>
            <a:r>
              <a:rPr lang="en-US" sz="2600" dirty="0"/>
              <a:t>Federal Health Information Model (FHIM) and Associated Terminology Models</a:t>
            </a:r>
          </a:p>
        </p:txBody>
      </p:sp>
      <p:sp>
        <p:nvSpPr>
          <p:cNvPr id="3" name="Content Placeholder 2"/>
          <p:cNvSpPr>
            <a:spLocks noGrp="1"/>
          </p:cNvSpPr>
          <p:nvPr>
            <p:ph type="body" idx="1"/>
          </p:nvPr>
        </p:nvSpPr>
        <p:spPr>
          <a:xfrm>
            <a:off x="825500" y="1447800"/>
            <a:ext cx="7620000" cy="4800600"/>
          </a:xfrm>
        </p:spPr>
        <p:txBody>
          <a:bodyPr>
            <a:noAutofit/>
          </a:bodyPr>
          <a:lstStyle/>
          <a:p>
            <a:r>
              <a:rPr lang="en-US" sz="2000" b="1" dirty="0"/>
              <a:t>Goal </a:t>
            </a:r>
          </a:p>
          <a:p>
            <a:pPr lvl="1"/>
            <a:r>
              <a:rPr lang="en-US" sz="1600" dirty="0"/>
              <a:t>Produce a logical, health information model that supports semantic interoperability and that is built by harmonizing information from the individual Federal partners and standards organizations </a:t>
            </a:r>
          </a:p>
          <a:p>
            <a:pPr>
              <a:spcBef>
                <a:spcPts val="1200"/>
              </a:spcBef>
            </a:pPr>
            <a:r>
              <a:rPr lang="en-US" sz="2000" b="1" dirty="0"/>
              <a:t>Principles</a:t>
            </a:r>
          </a:p>
          <a:p>
            <a:pPr lvl="1">
              <a:spcBef>
                <a:spcPts val="300"/>
              </a:spcBef>
            </a:pPr>
            <a:r>
              <a:rPr lang="en-US" sz="1600" dirty="0"/>
              <a:t>The model will be expressed in standard Unified Modeling Language (UML) notation (it may also be expressed in other notations)</a:t>
            </a:r>
          </a:p>
          <a:p>
            <a:pPr lvl="1">
              <a:spcBef>
                <a:spcPts val="300"/>
              </a:spcBef>
            </a:pPr>
            <a:r>
              <a:rPr lang="en-US" sz="1600" dirty="0"/>
              <a:t>The model will be designed to meet all Federal partner semantic interoperability needs for the exchange of information with other organizations</a:t>
            </a:r>
          </a:p>
          <a:p>
            <a:pPr lvl="1">
              <a:spcBef>
                <a:spcPts val="300"/>
              </a:spcBef>
            </a:pPr>
            <a:r>
              <a:rPr lang="en-US" sz="1600" dirty="0"/>
              <a:t>The model will support existing national health standards</a:t>
            </a:r>
          </a:p>
          <a:p>
            <a:pPr lvl="1">
              <a:spcBef>
                <a:spcPts val="300"/>
              </a:spcBef>
            </a:pPr>
            <a:r>
              <a:rPr lang="en-US" sz="1600" dirty="0"/>
              <a:t>The model will be in the public domain, freely available and easy to access</a:t>
            </a:r>
          </a:p>
          <a:p>
            <a:pPr lvl="1">
              <a:spcBef>
                <a:spcPts val="300"/>
              </a:spcBef>
            </a:pPr>
            <a:r>
              <a:rPr lang="en-US" sz="1600" dirty="0"/>
              <a:t>The model will be specified as a logical model consisting of a set of domain models</a:t>
            </a:r>
          </a:p>
          <a:p>
            <a:pPr lvl="1">
              <a:spcBef>
                <a:spcPts val="300"/>
              </a:spcBef>
            </a:pPr>
            <a:r>
              <a:rPr lang="en-US" sz="1600" dirty="0"/>
              <a:t>The model will not specify behaviors (operations) and, at least initially, will not specify OCL constraints or rules</a:t>
            </a:r>
          </a:p>
          <a:p>
            <a:pPr lvl="1">
              <a:spcBef>
                <a:spcPts val="300"/>
              </a:spcBef>
            </a:pPr>
            <a:r>
              <a:rPr lang="en-US" sz="1600" dirty="0"/>
              <a:t>The model will be made available as an XMI export </a:t>
            </a:r>
          </a:p>
        </p:txBody>
      </p:sp>
    </p:spTree>
    <p:extLst>
      <p:ext uri="{BB962C8B-B14F-4D97-AF65-F5344CB8AC3E}">
        <p14:creationId xmlns:p14="http://schemas.microsoft.com/office/powerpoint/2010/main" val="53255710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467600" cy="1447800"/>
          </a:xfrm>
        </p:spPr>
        <p:txBody>
          <a:bodyPr>
            <a:normAutofit/>
          </a:bodyPr>
          <a:lstStyle/>
          <a:p>
            <a:r>
              <a:rPr lang="en-US" sz="2600" dirty="0"/>
              <a:t>Federal Health Information Model (FHIM) and Associated Terminology Models</a:t>
            </a:r>
          </a:p>
        </p:txBody>
      </p:sp>
      <p:sp>
        <p:nvSpPr>
          <p:cNvPr id="3" name="Content Placeholder 2"/>
          <p:cNvSpPr>
            <a:spLocks noGrp="1"/>
          </p:cNvSpPr>
          <p:nvPr>
            <p:ph type="body" idx="1"/>
          </p:nvPr>
        </p:nvSpPr>
        <p:spPr>
          <a:xfrm>
            <a:off x="825500" y="1447800"/>
            <a:ext cx="7620000" cy="4800600"/>
          </a:xfrm>
        </p:spPr>
        <p:txBody>
          <a:bodyPr>
            <a:noAutofit/>
          </a:bodyPr>
          <a:lstStyle/>
          <a:p>
            <a:r>
              <a:rPr lang="en-US" sz="1600" b="1" dirty="0"/>
              <a:t>Initial baseline model created by drawing on existing UML models from VHA, NCI and FDA</a:t>
            </a:r>
          </a:p>
          <a:p>
            <a:r>
              <a:rPr lang="en-US" sz="1600" b="1" dirty="0"/>
              <a:t>HL7 Reference Information Model (RIM) used as a reference model for the FHIM</a:t>
            </a:r>
          </a:p>
          <a:p>
            <a:r>
              <a:rPr lang="en-US" sz="1600" b="1" dirty="0"/>
              <a:t>Developed using a standard process and style </a:t>
            </a:r>
            <a:r>
              <a:rPr lang="en-US" sz="1600" b="1" dirty="0" smtClean="0"/>
              <a:t>guide</a:t>
            </a:r>
            <a:endParaRPr lang="en-US" sz="1600" b="1" dirty="0"/>
          </a:p>
          <a:p>
            <a:pPr lvl="1">
              <a:lnSpc>
                <a:spcPct val="90000"/>
              </a:lnSpc>
              <a:spcBef>
                <a:spcPts val="300"/>
              </a:spcBef>
            </a:pPr>
            <a:r>
              <a:rPr lang="en-US" sz="1600" dirty="0"/>
              <a:t>Lead FHIM modeler ensures consistency, integration and harmonization across domain models</a:t>
            </a:r>
          </a:p>
          <a:p>
            <a:pPr lvl="1">
              <a:lnSpc>
                <a:spcPct val="90000"/>
              </a:lnSpc>
              <a:spcBef>
                <a:spcPts val="300"/>
              </a:spcBef>
            </a:pPr>
            <a:r>
              <a:rPr lang="en-US" sz="1600" dirty="0"/>
              <a:t>Health information divided into domains (e.g., Person, Laboratory, Medications/Pharmacy, etc.) - each domain has a modeling </a:t>
            </a:r>
            <a:r>
              <a:rPr lang="en-US" sz="1600" dirty="0" smtClean="0"/>
              <a:t>team</a:t>
            </a:r>
          </a:p>
          <a:p>
            <a:pPr lvl="2">
              <a:lnSpc>
                <a:spcPct val="90000"/>
              </a:lnSpc>
              <a:spcBef>
                <a:spcPts val="300"/>
              </a:spcBef>
            </a:pPr>
            <a:r>
              <a:rPr lang="en-US" sz="1600" dirty="0"/>
              <a:t>Modeling team consists of lead modeler, SMEs, Federal partner liaisons, others</a:t>
            </a:r>
          </a:p>
          <a:p>
            <a:pPr lvl="1">
              <a:lnSpc>
                <a:spcPct val="90000"/>
              </a:lnSpc>
              <a:spcBef>
                <a:spcPts val="300"/>
              </a:spcBef>
            </a:pPr>
            <a:r>
              <a:rPr lang="en-US" sz="1600" dirty="0"/>
              <a:t>Model each domain starting with existing information from baseline model</a:t>
            </a:r>
          </a:p>
          <a:p>
            <a:pPr lvl="1">
              <a:lnSpc>
                <a:spcPct val="90000"/>
              </a:lnSpc>
              <a:spcBef>
                <a:spcPts val="300"/>
              </a:spcBef>
            </a:pPr>
            <a:r>
              <a:rPr lang="en-US" sz="1600" dirty="0"/>
              <a:t>Incorporate and harmonize information from Federal partners</a:t>
            </a:r>
          </a:p>
          <a:p>
            <a:pPr lvl="1">
              <a:lnSpc>
                <a:spcPct val="90000"/>
              </a:lnSpc>
              <a:spcBef>
                <a:spcPts val="300"/>
              </a:spcBef>
            </a:pPr>
            <a:r>
              <a:rPr lang="en-US" sz="1600" dirty="0"/>
              <a:t>Incorporate and harmonize information from standards organizations</a:t>
            </a:r>
          </a:p>
          <a:p>
            <a:r>
              <a:rPr lang="en-US" sz="1600" b="1" dirty="0"/>
              <a:t>Model is versioned and stored in a </a:t>
            </a:r>
            <a:r>
              <a:rPr lang="en-US" sz="1600" b="1" dirty="0" err="1"/>
              <a:t>GForge</a:t>
            </a:r>
            <a:r>
              <a:rPr lang="en-US" sz="1600" b="1" dirty="0"/>
              <a:t> repository as it is developed</a:t>
            </a:r>
          </a:p>
          <a:p>
            <a:r>
              <a:rPr lang="en-US" sz="1600" b="1" dirty="0"/>
              <a:t>Model is distributed for review/feedback by Federal partners</a:t>
            </a:r>
          </a:p>
          <a:p>
            <a:pPr lvl="1">
              <a:lnSpc>
                <a:spcPct val="90000"/>
              </a:lnSpc>
              <a:spcBef>
                <a:spcPts val="300"/>
              </a:spcBef>
            </a:pPr>
            <a:endParaRPr lang="en-US" sz="1600" dirty="0"/>
          </a:p>
        </p:txBody>
      </p:sp>
    </p:spTree>
    <p:extLst>
      <p:ext uri="{BB962C8B-B14F-4D97-AF65-F5344CB8AC3E}">
        <p14:creationId xmlns:p14="http://schemas.microsoft.com/office/powerpoint/2010/main" val="210491382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467600" cy="1447800"/>
          </a:xfrm>
        </p:spPr>
        <p:txBody>
          <a:bodyPr>
            <a:normAutofit/>
          </a:bodyPr>
          <a:lstStyle/>
          <a:p>
            <a:r>
              <a:rPr lang="en-US" sz="2600" dirty="0"/>
              <a:t>Federal Health Information Model (FHIM) and Associated Terminology Models</a:t>
            </a:r>
          </a:p>
        </p:txBody>
      </p:sp>
      <p:sp>
        <p:nvSpPr>
          <p:cNvPr id="3" name="Content Placeholder 2"/>
          <p:cNvSpPr>
            <a:spLocks noGrp="1"/>
          </p:cNvSpPr>
          <p:nvPr>
            <p:ph type="body" idx="1"/>
          </p:nvPr>
        </p:nvSpPr>
        <p:spPr>
          <a:xfrm>
            <a:off x="825500" y="1600200"/>
            <a:ext cx="7620000" cy="4800600"/>
          </a:xfrm>
        </p:spPr>
        <p:txBody>
          <a:bodyPr>
            <a:noAutofit/>
          </a:bodyPr>
          <a:lstStyle/>
          <a:p>
            <a:pPr>
              <a:spcBef>
                <a:spcPts val="2400"/>
              </a:spcBef>
            </a:pPr>
            <a:r>
              <a:rPr lang="en-US" sz="2200" dirty="0"/>
              <a:t>FHIM links to terminology models/value sets by storing a unique value set ID</a:t>
            </a:r>
          </a:p>
          <a:p>
            <a:pPr>
              <a:spcBef>
                <a:spcPts val="2400"/>
              </a:spcBef>
            </a:pPr>
            <a:r>
              <a:rPr lang="en-US" sz="2200" dirty="0">
                <a:solidFill>
                  <a:srgbClr val="C10A25"/>
                </a:solidFill>
              </a:rPr>
              <a:t>Terminology models maintain all other terminology information</a:t>
            </a:r>
          </a:p>
          <a:p>
            <a:pPr>
              <a:spcBef>
                <a:spcPts val="2400"/>
              </a:spcBef>
            </a:pPr>
            <a:r>
              <a:rPr lang="en-US" sz="2200" dirty="0"/>
              <a:t>FHIM maintains traceability to use cases and the HL7 EHR-S Functional Model</a:t>
            </a:r>
          </a:p>
          <a:p>
            <a:pPr>
              <a:spcBef>
                <a:spcPts val="2400"/>
              </a:spcBef>
            </a:pPr>
            <a:r>
              <a:rPr lang="en-US" sz="2200" dirty="0">
                <a:solidFill>
                  <a:srgbClr val="C10A25"/>
                </a:solidFill>
              </a:rPr>
              <a:t>FHIM incorporates information from Computational Independent Models (CIMs)</a:t>
            </a:r>
          </a:p>
          <a:p>
            <a:pPr>
              <a:spcBef>
                <a:spcPts val="2400"/>
              </a:spcBef>
            </a:pPr>
            <a:r>
              <a:rPr lang="en-US" sz="2200" dirty="0"/>
              <a:t>FHIM is a Platform Independent Model (PIM)</a:t>
            </a:r>
          </a:p>
          <a:p>
            <a:pPr>
              <a:spcBef>
                <a:spcPts val="2400"/>
              </a:spcBef>
            </a:pPr>
            <a:endParaRPr lang="en-US" sz="2200" dirty="0"/>
          </a:p>
        </p:txBody>
      </p:sp>
    </p:spTree>
    <p:extLst>
      <p:ext uri="{BB962C8B-B14F-4D97-AF65-F5344CB8AC3E}">
        <p14:creationId xmlns:p14="http://schemas.microsoft.com/office/powerpoint/2010/main" val="353112168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467600" cy="1447800"/>
          </a:xfrm>
        </p:spPr>
        <p:txBody>
          <a:bodyPr>
            <a:normAutofit/>
          </a:bodyPr>
          <a:lstStyle/>
          <a:p>
            <a:r>
              <a:rPr lang="en-US" sz="2600" dirty="0"/>
              <a:t>Benefits of Information Modeling Project Information and Terminology Models</a:t>
            </a:r>
          </a:p>
        </p:txBody>
      </p:sp>
      <p:sp>
        <p:nvSpPr>
          <p:cNvPr id="3" name="Content Placeholder 2"/>
          <p:cNvSpPr>
            <a:spLocks noGrp="1"/>
          </p:cNvSpPr>
          <p:nvPr>
            <p:ph type="body" idx="1"/>
          </p:nvPr>
        </p:nvSpPr>
        <p:spPr>
          <a:xfrm>
            <a:off x="825500" y="1447800"/>
            <a:ext cx="7620000" cy="4800600"/>
          </a:xfrm>
        </p:spPr>
        <p:txBody>
          <a:bodyPr>
            <a:noAutofit/>
          </a:bodyPr>
          <a:lstStyle/>
          <a:p>
            <a:pPr>
              <a:spcBef>
                <a:spcPts val="1200"/>
              </a:spcBef>
            </a:pPr>
            <a:r>
              <a:rPr lang="en-US" sz="2000" b="1" dirty="0"/>
              <a:t>The models retain use case context</a:t>
            </a:r>
          </a:p>
          <a:p>
            <a:pPr>
              <a:spcBef>
                <a:spcPts val="1200"/>
              </a:spcBef>
            </a:pPr>
            <a:r>
              <a:rPr lang="en-US" sz="2000" b="1" dirty="0"/>
              <a:t>The models are integrated </a:t>
            </a:r>
            <a:r>
              <a:rPr lang="en-US" sz="2000" b="1" dirty="0" smtClean="0"/>
              <a:t/>
            </a:r>
            <a:br>
              <a:rPr lang="en-US" sz="2000" b="1" dirty="0" smtClean="0"/>
            </a:br>
            <a:r>
              <a:rPr lang="en-US" sz="2000" dirty="0" smtClean="0">
                <a:solidFill>
                  <a:srgbClr val="C10A25"/>
                </a:solidFill>
              </a:rPr>
              <a:t>(2</a:t>
            </a:r>
            <a:r>
              <a:rPr lang="en-US" sz="2000" dirty="0">
                <a:solidFill>
                  <a:srgbClr val="C10A25"/>
                </a:solidFill>
              </a:rPr>
              <a:t>-way links between Information     Terminology models)</a:t>
            </a:r>
          </a:p>
          <a:p>
            <a:pPr>
              <a:spcBef>
                <a:spcPts val="1200"/>
              </a:spcBef>
            </a:pPr>
            <a:r>
              <a:rPr lang="en-US" sz="2000" b="1" dirty="0"/>
              <a:t>The modeling process harmonizes content </a:t>
            </a:r>
            <a:r>
              <a:rPr lang="en-US" sz="2000" dirty="0" smtClean="0"/>
              <a:t/>
            </a:r>
            <a:br>
              <a:rPr lang="en-US" sz="2000" dirty="0" smtClean="0"/>
            </a:br>
            <a:r>
              <a:rPr lang="en-US" sz="2000" dirty="0" smtClean="0">
                <a:solidFill>
                  <a:srgbClr val="C10A25"/>
                </a:solidFill>
              </a:rPr>
              <a:t>(</a:t>
            </a:r>
            <a:r>
              <a:rPr lang="en-US" sz="2000" dirty="0">
                <a:solidFill>
                  <a:srgbClr val="C10A25"/>
                </a:solidFill>
              </a:rPr>
              <a:t>information and terminology) </a:t>
            </a:r>
            <a:r>
              <a:rPr lang="en-US" sz="2000" dirty="0"/>
              <a:t>across organizations</a:t>
            </a:r>
          </a:p>
          <a:p>
            <a:pPr>
              <a:spcBef>
                <a:spcPts val="1200"/>
              </a:spcBef>
            </a:pPr>
            <a:r>
              <a:rPr lang="en-US" sz="2000" b="1" dirty="0"/>
              <a:t>The models support efficient standards development</a:t>
            </a:r>
          </a:p>
          <a:p>
            <a:pPr>
              <a:spcBef>
                <a:spcPts val="1200"/>
              </a:spcBef>
            </a:pPr>
            <a:r>
              <a:rPr lang="en-US" sz="2000" b="1" dirty="0"/>
              <a:t>The models are being integrated with the MDHT </a:t>
            </a:r>
            <a:r>
              <a:rPr lang="en-US" sz="2000" dirty="0"/>
              <a:t>to support a model-driven approach to development of information exchange interoperability specifications</a:t>
            </a:r>
          </a:p>
          <a:p>
            <a:pPr>
              <a:spcBef>
                <a:spcPts val="1200"/>
              </a:spcBef>
            </a:pPr>
            <a:r>
              <a:rPr lang="en-US" sz="2000" b="1" dirty="0"/>
              <a:t>The models can be leveraged by organizations </a:t>
            </a:r>
            <a:r>
              <a:rPr lang="en-US" sz="2000" dirty="0"/>
              <a:t>for internal use in systems and database development</a:t>
            </a:r>
          </a:p>
          <a:p>
            <a:pPr>
              <a:spcBef>
                <a:spcPts val="1200"/>
              </a:spcBef>
            </a:pPr>
            <a:r>
              <a:rPr lang="en-US" sz="2000" b="1" dirty="0"/>
              <a:t>The models are developed using standard UML</a:t>
            </a:r>
          </a:p>
          <a:p>
            <a:pPr>
              <a:spcBef>
                <a:spcPts val="1200"/>
              </a:spcBef>
            </a:pPr>
            <a:endParaRPr lang="en-US" sz="2000" dirty="0"/>
          </a:p>
        </p:txBody>
      </p:sp>
      <p:sp>
        <p:nvSpPr>
          <p:cNvPr id="4" name="Shape 112"/>
          <p:cNvSpPr/>
          <p:nvPr/>
        </p:nvSpPr>
        <p:spPr>
          <a:xfrm>
            <a:off x="5029200" y="2438400"/>
            <a:ext cx="355600" cy="0"/>
          </a:xfrm>
          <a:prstGeom prst="line">
            <a:avLst/>
          </a:prstGeom>
          <a:ln w="25400">
            <a:solidFill>
              <a:schemeClr val="accent1"/>
            </a:solidFill>
            <a:round/>
            <a:headEnd type="stealth"/>
            <a:tailEnd type="stealth"/>
          </a:ln>
        </p:spPr>
        <p:txBody>
          <a:bodyPr lIns="0" tIns="0" rIns="0" bIns="0"/>
          <a:lstStyle/>
          <a:p>
            <a:pPr lvl="0" defTabSz="457200">
              <a:defRPr>
                <a:latin typeface="+mn-lt"/>
                <a:ea typeface="+mn-ea"/>
                <a:cs typeface="+mn-cs"/>
                <a:sym typeface="Helvetica"/>
              </a:defRPr>
            </a:pPr>
            <a:endParaRPr/>
          </a:p>
        </p:txBody>
      </p:sp>
    </p:spTree>
    <p:extLst>
      <p:ext uri="{BB962C8B-B14F-4D97-AF65-F5344CB8AC3E}">
        <p14:creationId xmlns:p14="http://schemas.microsoft.com/office/powerpoint/2010/main" val="31486009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467600" cy="1447800"/>
          </a:xfrm>
        </p:spPr>
        <p:txBody>
          <a:bodyPr>
            <a:normAutofit/>
          </a:bodyPr>
          <a:lstStyle/>
          <a:p>
            <a:r>
              <a:rPr lang="en-US" dirty="0"/>
              <a:t>Terminology Binding Summary</a:t>
            </a:r>
          </a:p>
        </p:txBody>
      </p:sp>
      <p:sp>
        <p:nvSpPr>
          <p:cNvPr id="3" name="Content Placeholder 2"/>
          <p:cNvSpPr>
            <a:spLocks noGrp="1"/>
          </p:cNvSpPr>
          <p:nvPr>
            <p:ph type="body" idx="1"/>
          </p:nvPr>
        </p:nvSpPr>
        <p:spPr>
          <a:xfrm>
            <a:off x="825500" y="1600200"/>
            <a:ext cx="7620000" cy="4800600"/>
          </a:xfrm>
        </p:spPr>
        <p:txBody>
          <a:bodyPr>
            <a:noAutofit/>
          </a:bodyPr>
          <a:lstStyle/>
          <a:p>
            <a:pPr>
              <a:spcBef>
                <a:spcPts val="2400"/>
              </a:spcBef>
            </a:pPr>
            <a:r>
              <a:rPr lang="en-US" sz="2400" dirty="0"/>
              <a:t>Freely available harmonized information and terminology models</a:t>
            </a:r>
          </a:p>
          <a:p>
            <a:pPr>
              <a:spcBef>
                <a:spcPts val="2400"/>
              </a:spcBef>
            </a:pPr>
            <a:r>
              <a:rPr lang="en-US" sz="2400" dirty="0">
                <a:solidFill>
                  <a:srgbClr val="C10A25"/>
                </a:solidFill>
              </a:rPr>
              <a:t>Integrated with open source model-driven health tools</a:t>
            </a:r>
          </a:p>
          <a:p>
            <a:pPr>
              <a:spcBef>
                <a:spcPts val="2400"/>
              </a:spcBef>
            </a:pPr>
            <a:r>
              <a:rPr lang="en-US" sz="2400" dirty="0"/>
              <a:t>That can support multiple implementation platforms (PSMs), including NIEM</a:t>
            </a:r>
          </a:p>
          <a:p>
            <a:pPr>
              <a:spcBef>
                <a:spcPts val="2400"/>
              </a:spcBef>
            </a:pPr>
            <a:r>
              <a:rPr lang="en-US" sz="2400" dirty="0">
                <a:solidFill>
                  <a:srgbClr val="C10A25"/>
                </a:solidFill>
              </a:rPr>
              <a:t>And that support the goals and requirements of the S&amp;I Framework</a:t>
            </a:r>
          </a:p>
          <a:p>
            <a:pPr>
              <a:spcBef>
                <a:spcPts val="2400"/>
              </a:spcBef>
            </a:pPr>
            <a:endParaRPr lang="en-US" sz="2400" dirty="0"/>
          </a:p>
        </p:txBody>
      </p:sp>
    </p:spTree>
    <p:extLst>
      <p:ext uri="{BB962C8B-B14F-4D97-AF65-F5344CB8AC3E}">
        <p14:creationId xmlns:p14="http://schemas.microsoft.com/office/powerpoint/2010/main" val="386970440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0425"/>
            <a:ext cx="7772400" cy="1470025"/>
          </a:xfrm>
        </p:spPr>
        <p:txBody>
          <a:bodyPr/>
          <a:lstStyle/>
          <a:p>
            <a:pPr algn="ctr"/>
            <a:r>
              <a:rPr lang="en-US" dirty="0" smtClean="0"/>
              <a:t>Model-driven Constraints in FHIM</a:t>
            </a:r>
            <a:endParaRPr lang="en-US" dirty="0"/>
          </a:p>
        </p:txBody>
      </p:sp>
      <p:sp>
        <p:nvSpPr>
          <p:cNvPr id="6" name="Subtitle 5"/>
          <p:cNvSpPr>
            <a:spLocks noGrp="1"/>
          </p:cNvSpPr>
          <p:nvPr>
            <p:ph type="subTitle" idx="1"/>
          </p:nvPr>
        </p:nvSpPr>
        <p:spPr>
          <a:xfrm>
            <a:off x="800100" y="3886200"/>
            <a:ext cx="7543800" cy="1752600"/>
          </a:xfrm>
        </p:spPr>
        <p:txBody>
          <a:bodyPr/>
          <a:lstStyle/>
          <a:p>
            <a:r>
              <a:rPr lang="en-US" i="1" dirty="0" smtClean="0"/>
              <a:t>Model-Driven Health Tools (MDHT) Examples</a:t>
            </a:r>
            <a:endParaRPr lang="en-US" i="1" dirty="0"/>
          </a:p>
        </p:txBody>
      </p:sp>
    </p:spTree>
    <p:extLst>
      <p:ext uri="{BB962C8B-B14F-4D97-AF65-F5344CB8AC3E}">
        <p14:creationId xmlns:p14="http://schemas.microsoft.com/office/powerpoint/2010/main" val="36990527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constraint</a:t>
            </a:r>
            <a:endParaRPr lang="en-US" dirty="0"/>
          </a:p>
        </p:txBody>
      </p:sp>
      <p:pic>
        <p:nvPicPr>
          <p:cNvPr id="3" name="Picture 2" descr="Fullscreen capture 7252013 105658 PM.bmp.jpg"/>
          <p:cNvPicPr/>
          <p:nvPr/>
        </p:nvPicPr>
        <p:blipFill>
          <a:blip r:embed="rId2" cstate="print"/>
          <a:stretch>
            <a:fillRect/>
          </a:stretch>
        </p:blipFill>
        <p:spPr>
          <a:xfrm>
            <a:off x="1905000" y="1371600"/>
            <a:ext cx="6324600" cy="4650105"/>
          </a:xfrm>
          <a:prstGeom prst="rect">
            <a:avLst/>
          </a:prstGeom>
        </p:spPr>
      </p:pic>
    </p:spTree>
    <p:extLst>
      <p:ext uri="{BB962C8B-B14F-4D97-AF65-F5344CB8AC3E}">
        <p14:creationId xmlns:p14="http://schemas.microsoft.com/office/powerpoint/2010/main" val="1188363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constraints</a:t>
            </a:r>
            <a:endParaRPr lang="en-US" dirty="0"/>
          </a:p>
        </p:txBody>
      </p:sp>
      <p:pic>
        <p:nvPicPr>
          <p:cNvPr id="3" name="Picture 2" descr="Cardinality 7-25-2013 10-58-35 PM 970x318.bmp.jpg"/>
          <p:cNvPicPr/>
          <p:nvPr/>
        </p:nvPicPr>
        <p:blipFill>
          <a:blip r:embed="rId2" cstate="print"/>
          <a:stretch>
            <a:fillRect/>
          </a:stretch>
        </p:blipFill>
        <p:spPr>
          <a:xfrm>
            <a:off x="1600200" y="2454592"/>
            <a:ext cx="5943600" cy="1948815"/>
          </a:xfrm>
          <a:prstGeom prst="rect">
            <a:avLst/>
          </a:prstGeom>
        </p:spPr>
      </p:pic>
    </p:spTree>
    <p:extLst>
      <p:ext uri="{BB962C8B-B14F-4D97-AF65-F5344CB8AC3E}">
        <p14:creationId xmlns:p14="http://schemas.microsoft.com/office/powerpoint/2010/main" val="1936476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element usage and terminology constraints</a:t>
            </a:r>
            <a:endParaRPr lang="en-US" dirty="0"/>
          </a:p>
        </p:txBody>
      </p:sp>
      <p:pic>
        <p:nvPicPr>
          <p:cNvPr id="3" name="Picture 2" descr="constraint usage. mandatory, terminology.bmp"/>
          <p:cNvPicPr/>
          <p:nvPr/>
        </p:nvPicPr>
        <p:blipFill>
          <a:blip r:embed="rId2" cstate="print"/>
          <a:stretch>
            <a:fillRect/>
          </a:stretch>
        </p:blipFill>
        <p:spPr>
          <a:xfrm>
            <a:off x="1593410" y="1752600"/>
            <a:ext cx="5943600" cy="1824355"/>
          </a:xfrm>
          <a:prstGeom prst="rect">
            <a:avLst/>
          </a:prstGeom>
        </p:spPr>
      </p:pic>
      <p:pic>
        <p:nvPicPr>
          <p:cNvPr id="4" name="Picture 3" descr="constraint showing mandatory.bmp"/>
          <p:cNvPicPr/>
          <p:nvPr/>
        </p:nvPicPr>
        <p:blipFill>
          <a:blip r:embed="rId3" cstate="print"/>
          <a:stretch>
            <a:fillRect/>
          </a:stretch>
        </p:blipFill>
        <p:spPr>
          <a:xfrm>
            <a:off x="1600200" y="3886200"/>
            <a:ext cx="5943600" cy="1824355"/>
          </a:xfrm>
          <a:prstGeom prst="rect">
            <a:avLst/>
          </a:prstGeom>
        </p:spPr>
      </p:pic>
    </p:spTree>
    <p:extLst>
      <p:ext uri="{BB962C8B-B14F-4D97-AF65-F5344CB8AC3E}">
        <p14:creationId xmlns:p14="http://schemas.microsoft.com/office/powerpoint/2010/main" val="2921681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system vs. Value Set constraints</a:t>
            </a:r>
            <a:endParaRPr lang="en-US" dirty="0"/>
          </a:p>
        </p:txBody>
      </p:sp>
      <p:pic>
        <p:nvPicPr>
          <p:cNvPr id="3" name="Picture 2" descr=" code system constraint.bmp"/>
          <p:cNvPicPr/>
          <p:nvPr/>
        </p:nvPicPr>
        <p:blipFill>
          <a:blip r:embed="rId2" cstate="print"/>
          <a:stretch>
            <a:fillRect/>
          </a:stretch>
        </p:blipFill>
        <p:spPr>
          <a:xfrm>
            <a:off x="1524000" y="1295400"/>
            <a:ext cx="5943600" cy="1824355"/>
          </a:xfrm>
          <a:prstGeom prst="rect">
            <a:avLst/>
          </a:prstGeom>
        </p:spPr>
      </p:pic>
      <p:pic>
        <p:nvPicPr>
          <p:cNvPr id="4" name="Picture 3" descr="ValueSetConstraint.bmp"/>
          <p:cNvPicPr/>
          <p:nvPr/>
        </p:nvPicPr>
        <p:blipFill>
          <a:blip r:embed="rId3" cstate="print"/>
          <a:stretch>
            <a:fillRect/>
          </a:stretch>
        </p:blipFill>
        <p:spPr>
          <a:xfrm>
            <a:off x="1532206" y="3581400"/>
            <a:ext cx="5943600" cy="2459355"/>
          </a:xfrm>
          <a:prstGeom prst="rect">
            <a:avLst/>
          </a:prstGeom>
        </p:spPr>
      </p:pic>
    </p:spTree>
    <p:extLst>
      <p:ext uri="{BB962C8B-B14F-4D97-AF65-F5344CB8AC3E}">
        <p14:creationId xmlns:p14="http://schemas.microsoft.com/office/powerpoint/2010/main" val="414272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FHIM Implementation</a:t>
            </a:r>
            <a:endParaRPr lang="en-US" dirty="0"/>
          </a:p>
        </p:txBody>
      </p:sp>
      <p:sp>
        <p:nvSpPr>
          <p:cNvPr id="2" name="Content Placeholder 1"/>
          <p:cNvSpPr>
            <a:spLocks noGrp="1"/>
          </p:cNvSpPr>
          <p:nvPr>
            <p:ph type="body" idx="1"/>
          </p:nvPr>
        </p:nvSpPr>
        <p:spPr>
          <a:xfrm>
            <a:off x="762000" y="1447800"/>
            <a:ext cx="7620000" cy="4876800"/>
          </a:xfrm>
        </p:spPr>
        <p:txBody>
          <a:bodyPr>
            <a:normAutofit/>
          </a:bodyPr>
          <a:lstStyle/>
          <a:p>
            <a:r>
              <a:rPr lang="en-US" sz="2000" b="1" dirty="0" smtClean="0"/>
              <a:t>Model-driven approach</a:t>
            </a:r>
          </a:p>
          <a:p>
            <a:pPr lvl="1"/>
            <a:r>
              <a:rPr lang="en-US" sz="2000" dirty="0" smtClean="0"/>
              <a:t>The model is the basis for generating</a:t>
            </a:r>
          </a:p>
          <a:p>
            <a:pPr lvl="2"/>
            <a:r>
              <a:rPr lang="en-US" sz="2000" dirty="0" smtClean="0"/>
              <a:t>Ballot documentation</a:t>
            </a:r>
          </a:p>
          <a:p>
            <a:pPr lvl="2"/>
            <a:r>
              <a:rPr lang="en-US" sz="2000" dirty="0" smtClean="0"/>
              <a:t>Software libraries for creating/parsing, validating constraints</a:t>
            </a:r>
          </a:p>
          <a:p>
            <a:pPr lvl="2"/>
            <a:r>
              <a:rPr lang="en-US" sz="2000" dirty="0" smtClean="0"/>
              <a:t>Reference implementation (i.e. </a:t>
            </a:r>
          </a:p>
          <a:p>
            <a:r>
              <a:rPr lang="en-US" sz="2000" b="1" dirty="0" smtClean="0"/>
              <a:t>Modeling implementation guides based on interoperability use cases</a:t>
            </a:r>
          </a:p>
          <a:p>
            <a:pPr lvl="1"/>
            <a:r>
              <a:rPr lang="en-US" sz="2000" dirty="0" smtClean="0"/>
              <a:t>One IG model may be used to create multiple Platform-specific IG artifacts </a:t>
            </a:r>
          </a:p>
          <a:p>
            <a:pPr lvl="2"/>
            <a:r>
              <a:rPr lang="en-US" sz="2000" dirty="0" smtClean="0"/>
              <a:t>NIEM-based IEPD</a:t>
            </a:r>
          </a:p>
          <a:p>
            <a:pPr lvl="2"/>
            <a:r>
              <a:rPr lang="en-US" sz="2000" dirty="0" smtClean="0"/>
              <a:t>CDA R2 IG </a:t>
            </a:r>
            <a:r>
              <a:rPr lang="en-US" sz="2000" dirty="0" smtClean="0">
                <a:sym typeface="Wingdings" panose="05000000000000000000" pitchFamily="2" charset="2"/>
              </a:rPr>
              <a:t> Example provided in this presentation</a:t>
            </a:r>
            <a:endParaRPr lang="en-US" sz="2000" dirty="0" smtClean="0"/>
          </a:p>
          <a:p>
            <a:pPr lvl="2"/>
            <a:r>
              <a:rPr lang="en-US" sz="2000" dirty="0" smtClean="0"/>
              <a:t>HL7 FHIR Profiles</a:t>
            </a:r>
          </a:p>
        </p:txBody>
      </p:sp>
    </p:spTree>
    <p:extLst>
      <p:ext uri="{BB962C8B-B14F-4D97-AF65-F5344CB8AC3E}">
        <p14:creationId xmlns:p14="http://schemas.microsoft.com/office/powerpoint/2010/main" val="85171081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value constraints</a:t>
            </a:r>
            <a:endParaRPr lang="en-US" dirty="0"/>
          </a:p>
        </p:txBody>
      </p:sp>
      <p:pic>
        <p:nvPicPr>
          <p:cNvPr id="3" name="Picture 2" descr="Fixed coded value 7-26-2013 12-09-31 AM 1024x262.bmp"/>
          <p:cNvPicPr/>
          <p:nvPr/>
        </p:nvPicPr>
        <p:blipFill>
          <a:blip r:embed="rId2" cstate="print"/>
          <a:stretch>
            <a:fillRect/>
          </a:stretch>
        </p:blipFill>
        <p:spPr>
          <a:xfrm>
            <a:off x="1635368" y="1066801"/>
            <a:ext cx="6594231" cy="2375094"/>
          </a:xfrm>
          <a:prstGeom prst="rect">
            <a:avLst/>
          </a:prstGeom>
        </p:spPr>
      </p:pic>
      <p:pic>
        <p:nvPicPr>
          <p:cNvPr id="4" name="Picture 3" descr="constrained text value 7-26-2013 12-13-23 AM 1024x295.bmp"/>
          <p:cNvPicPr/>
          <p:nvPr/>
        </p:nvPicPr>
        <p:blipFill>
          <a:blip r:embed="rId3" cstate="print"/>
          <a:stretch>
            <a:fillRect/>
          </a:stretch>
        </p:blipFill>
        <p:spPr>
          <a:xfrm>
            <a:off x="1635368" y="3684368"/>
            <a:ext cx="6746632" cy="2259232"/>
          </a:xfrm>
          <a:prstGeom prst="rect">
            <a:avLst/>
          </a:prstGeom>
        </p:spPr>
      </p:pic>
    </p:spTree>
    <p:extLst>
      <p:ext uri="{BB962C8B-B14F-4D97-AF65-F5344CB8AC3E}">
        <p14:creationId xmlns:p14="http://schemas.microsoft.com/office/powerpoint/2010/main" val="3441139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Identifiers for templates</a:t>
            </a:r>
            <a:endParaRPr lang="en-US" dirty="0"/>
          </a:p>
        </p:txBody>
      </p:sp>
      <p:pic>
        <p:nvPicPr>
          <p:cNvPr id="3" name="Picture 2" descr="assign rule id 7-26-2013 12-17-29 AM 656x327.bmp.jpg"/>
          <p:cNvPicPr/>
          <p:nvPr/>
        </p:nvPicPr>
        <p:blipFill>
          <a:blip r:embed="rId2" cstate="print"/>
          <a:stretch>
            <a:fillRect/>
          </a:stretch>
        </p:blipFill>
        <p:spPr>
          <a:xfrm>
            <a:off x="1600200" y="1947545"/>
            <a:ext cx="5943600" cy="2962910"/>
          </a:xfrm>
          <a:prstGeom prst="rect">
            <a:avLst/>
          </a:prstGeom>
        </p:spPr>
      </p:pic>
    </p:spTree>
    <p:extLst>
      <p:ext uri="{BB962C8B-B14F-4D97-AF65-F5344CB8AC3E}">
        <p14:creationId xmlns:p14="http://schemas.microsoft.com/office/powerpoint/2010/main" val="3622944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CDA </a:t>
            </a:r>
            <a:r>
              <a:rPr lang="en-US" dirty="0" err="1" smtClean="0"/>
              <a:t>PSM</a:t>
            </a:r>
            <a:r>
              <a:rPr lang="en-US" dirty="0" smtClean="0"/>
              <a:t> Overview</a:t>
            </a:r>
            <a:endParaRPr lang="en-US" dirty="0"/>
          </a:p>
        </p:txBody>
      </p:sp>
      <p:pic>
        <p:nvPicPr>
          <p:cNvPr id="3" name="Picture 2" descr="CCD.jpg"/>
          <p:cNvPicPr/>
          <p:nvPr/>
        </p:nvPicPr>
        <p:blipFill>
          <a:blip r:embed="rId2" cstate="print"/>
          <a:stretch>
            <a:fillRect/>
          </a:stretch>
        </p:blipFill>
        <p:spPr>
          <a:xfrm>
            <a:off x="76200" y="2324100"/>
            <a:ext cx="9067800" cy="2552700"/>
          </a:xfrm>
          <a:prstGeom prst="rect">
            <a:avLst/>
          </a:prstGeom>
        </p:spPr>
      </p:pic>
    </p:spTree>
    <p:extLst>
      <p:ext uri="{BB962C8B-B14F-4D97-AF65-F5344CB8AC3E}">
        <p14:creationId xmlns:p14="http://schemas.microsoft.com/office/powerpoint/2010/main" val="2453473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CDA R2 Metamodel</a:t>
            </a:r>
            <a:endParaRPr lang="en-US" dirty="0"/>
          </a:p>
        </p:txBody>
      </p:sp>
      <p:sp>
        <p:nvSpPr>
          <p:cNvPr id="4" name="Content Placeholder 3"/>
          <p:cNvSpPr>
            <a:spLocks noGrp="1"/>
          </p:cNvSpPr>
          <p:nvPr>
            <p:ph sz="half" idx="1"/>
          </p:nvPr>
        </p:nvSpPr>
        <p:spPr/>
        <p:txBody>
          <a:bodyPr/>
          <a:lstStyle/>
          <a:p>
            <a:r>
              <a:rPr lang="en-US" dirty="0" smtClean="0"/>
              <a:t>CDA templates</a:t>
            </a:r>
          </a:p>
          <a:p>
            <a:pPr lvl="1"/>
            <a:r>
              <a:rPr lang="en-US" dirty="0" smtClean="0"/>
              <a:t>Header</a:t>
            </a:r>
          </a:p>
          <a:p>
            <a:pPr lvl="1"/>
            <a:r>
              <a:rPr lang="en-US" dirty="0" smtClean="0"/>
              <a:t>Section</a:t>
            </a:r>
          </a:p>
          <a:p>
            <a:pPr lvl="1"/>
            <a:r>
              <a:rPr lang="en-US" dirty="0" smtClean="0"/>
              <a:t>Clinical templates</a:t>
            </a:r>
          </a:p>
          <a:p>
            <a:pPr lvl="2"/>
            <a:r>
              <a:rPr lang="en-US" dirty="0" smtClean="0"/>
              <a:t>Observation</a:t>
            </a:r>
          </a:p>
          <a:p>
            <a:pPr lvl="2"/>
            <a:r>
              <a:rPr lang="en-US" dirty="0" smtClean="0"/>
              <a:t>Problems</a:t>
            </a:r>
          </a:p>
          <a:p>
            <a:r>
              <a:rPr lang="en-US" dirty="0" smtClean="0"/>
              <a:t>Immunization </a:t>
            </a:r>
            <a:br>
              <a:rPr lang="en-US" dirty="0" smtClean="0"/>
            </a:br>
            <a:r>
              <a:rPr lang="en-US" dirty="0" smtClean="0"/>
              <a:t>example in Appendix A</a:t>
            </a:r>
          </a:p>
          <a:p>
            <a:pPr lvl="2"/>
            <a:endParaRPr lang="en-US" dirty="0" smtClean="0"/>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676400"/>
            <a:ext cx="4642069"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248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a_ClassDiagram1.jpeg"/>
          <p:cNvPicPr/>
          <p:nvPr/>
        </p:nvPicPr>
        <p:blipFill>
          <a:blip r:embed="rId2" cstate="print"/>
          <a:stretch>
            <a:fillRect/>
          </a:stretch>
        </p:blipFill>
        <p:spPr>
          <a:xfrm>
            <a:off x="4724400" y="457200"/>
            <a:ext cx="4344462" cy="5703849"/>
          </a:xfrm>
          <a:prstGeom prst="rect">
            <a:avLst/>
          </a:prstGeom>
        </p:spPr>
      </p:pic>
      <p:sp>
        <p:nvSpPr>
          <p:cNvPr id="2" name="Title 1"/>
          <p:cNvSpPr>
            <a:spLocks noGrp="1"/>
          </p:cNvSpPr>
          <p:nvPr>
            <p:ph type="title"/>
          </p:nvPr>
        </p:nvSpPr>
        <p:spPr/>
        <p:txBody>
          <a:bodyPr/>
          <a:lstStyle/>
          <a:p>
            <a:pPr algn="l"/>
            <a:r>
              <a:rPr lang="en-US" dirty="0" smtClean="0"/>
              <a:t>NIEM </a:t>
            </a:r>
            <a:r>
              <a:rPr lang="en-US" dirty="0" err="1" smtClean="0"/>
              <a:t>PSM</a:t>
            </a:r>
            <a:r>
              <a:rPr lang="en-US" dirty="0" smtClean="0"/>
              <a:t> Example</a:t>
            </a:r>
            <a:endParaRPr lang="en-US" dirty="0"/>
          </a:p>
        </p:txBody>
      </p:sp>
      <p:sp>
        <p:nvSpPr>
          <p:cNvPr id="4" name="Text Placeholder 3"/>
          <p:cNvSpPr>
            <a:spLocks noGrp="1"/>
          </p:cNvSpPr>
          <p:nvPr>
            <p:ph type="body" idx="1"/>
          </p:nvPr>
        </p:nvSpPr>
        <p:spPr/>
        <p:txBody>
          <a:bodyPr/>
          <a:lstStyle/>
          <a:p>
            <a:r>
              <a:rPr lang="en-US" dirty="0" smtClean="0"/>
              <a:t>Appendix B</a:t>
            </a:r>
            <a:endParaRPr lang="en-US" dirty="0"/>
          </a:p>
        </p:txBody>
      </p:sp>
      <p:sp>
        <p:nvSpPr>
          <p:cNvPr id="5" name="Content Placeholder 4"/>
          <p:cNvSpPr>
            <a:spLocks noGrp="1"/>
          </p:cNvSpPr>
          <p:nvPr>
            <p:ph sz="half" idx="2"/>
          </p:nvPr>
        </p:nvSpPr>
        <p:spPr/>
        <p:txBody>
          <a:bodyPr/>
          <a:lstStyle/>
          <a:p>
            <a:r>
              <a:rPr lang="en-US" dirty="0" smtClean="0"/>
              <a:t>Exchange module</a:t>
            </a:r>
          </a:p>
          <a:p>
            <a:r>
              <a:rPr lang="en-US" dirty="0" smtClean="0"/>
              <a:t>Constraint module</a:t>
            </a:r>
          </a:p>
          <a:p>
            <a:r>
              <a:rPr lang="en-US" dirty="0" smtClean="0"/>
              <a:t>Extension module</a:t>
            </a:r>
            <a:endParaRPr lang="en-US" dirty="0"/>
          </a:p>
        </p:txBody>
      </p:sp>
    </p:spTree>
    <p:extLst>
      <p:ext uri="{BB962C8B-B14F-4D97-AF65-F5344CB8AC3E}">
        <p14:creationId xmlns:p14="http://schemas.microsoft.com/office/powerpoint/2010/main" val="1569095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FHIM-based Constraint Model</a:t>
            </a:r>
            <a:endParaRPr lang="en-US" dirty="0"/>
          </a:p>
        </p:txBody>
      </p:sp>
      <p:sp>
        <p:nvSpPr>
          <p:cNvPr id="3" name="Text Placeholder 2"/>
          <p:cNvSpPr>
            <a:spLocks noGrp="1"/>
          </p:cNvSpPr>
          <p:nvPr>
            <p:ph type="body" idx="1"/>
          </p:nvPr>
        </p:nvSpPr>
        <p:spPr/>
        <p:txBody>
          <a:bodyPr/>
          <a:lstStyle/>
          <a:p>
            <a:r>
              <a:rPr lang="en-US" dirty="0" smtClean="0"/>
              <a:t>Information Model</a:t>
            </a:r>
            <a:endParaRPr lang="en-US" dirty="0"/>
          </a:p>
        </p:txBody>
      </p:sp>
      <p:sp>
        <p:nvSpPr>
          <p:cNvPr id="4" name="Content Placeholder 3"/>
          <p:cNvSpPr>
            <a:spLocks noGrp="1"/>
          </p:cNvSpPr>
          <p:nvPr>
            <p:ph sz="half" idx="2"/>
          </p:nvPr>
        </p:nvSpPr>
        <p:spPr/>
        <p:txBody>
          <a:bodyPr/>
          <a:lstStyle/>
          <a:p>
            <a:r>
              <a:rPr lang="en-US" dirty="0" smtClean="0"/>
              <a:t>Data Elements</a:t>
            </a:r>
          </a:p>
          <a:p>
            <a:pPr lvl="1"/>
            <a:r>
              <a:rPr lang="en-US" dirty="0" smtClean="0"/>
              <a:t>Mandatory</a:t>
            </a:r>
          </a:p>
          <a:p>
            <a:pPr lvl="1"/>
            <a:r>
              <a:rPr lang="en-US" dirty="0" smtClean="0"/>
              <a:t>Cardinality</a:t>
            </a:r>
          </a:p>
          <a:p>
            <a:r>
              <a:rPr lang="en-US" dirty="0" smtClean="0"/>
              <a:t>References the appropriate underlying standard</a:t>
            </a:r>
          </a:p>
          <a:p>
            <a:pPr lvl="1"/>
            <a:r>
              <a:rPr lang="en-US" dirty="0" smtClean="0"/>
              <a:t>RIM Class</a:t>
            </a:r>
          </a:p>
          <a:p>
            <a:pPr lvl="1"/>
            <a:r>
              <a:rPr lang="en-US" dirty="0" smtClean="0"/>
              <a:t>HL7 Version 2 segment</a:t>
            </a:r>
          </a:p>
          <a:p>
            <a:pPr lvl="1"/>
            <a:endParaRPr lang="en-US" dirty="0" smtClean="0"/>
          </a:p>
          <a:p>
            <a:pPr lvl="1"/>
            <a:endParaRPr lang="en-US" dirty="0"/>
          </a:p>
        </p:txBody>
      </p:sp>
      <p:sp>
        <p:nvSpPr>
          <p:cNvPr id="5" name="Text Placeholder 4"/>
          <p:cNvSpPr>
            <a:spLocks noGrp="1"/>
          </p:cNvSpPr>
          <p:nvPr>
            <p:ph type="body" sz="quarter" idx="3"/>
          </p:nvPr>
        </p:nvSpPr>
        <p:spPr/>
        <p:txBody>
          <a:bodyPr/>
          <a:lstStyle/>
          <a:p>
            <a:r>
              <a:rPr lang="en-US" dirty="0" smtClean="0"/>
              <a:t>Terminology constraints</a:t>
            </a:r>
            <a:endParaRPr lang="en-US" dirty="0"/>
          </a:p>
        </p:txBody>
      </p:sp>
      <p:sp>
        <p:nvSpPr>
          <p:cNvPr id="6" name="Content Placeholder 5"/>
          <p:cNvSpPr>
            <a:spLocks noGrp="1"/>
          </p:cNvSpPr>
          <p:nvPr>
            <p:ph sz="quarter" idx="4"/>
          </p:nvPr>
        </p:nvSpPr>
        <p:spPr/>
        <p:txBody>
          <a:bodyPr/>
          <a:lstStyle/>
          <a:p>
            <a:r>
              <a:rPr lang="en-US" dirty="0" smtClean="0"/>
              <a:t>Coding system</a:t>
            </a:r>
          </a:p>
          <a:p>
            <a:r>
              <a:rPr lang="en-US" dirty="0" smtClean="0"/>
              <a:t>Value Set binding</a:t>
            </a:r>
            <a:endParaRPr lang="en-US" dirty="0"/>
          </a:p>
        </p:txBody>
      </p:sp>
    </p:spTree>
    <p:extLst>
      <p:ext uri="{BB962C8B-B14F-4D97-AF65-F5344CB8AC3E}">
        <p14:creationId xmlns:p14="http://schemas.microsoft.com/office/powerpoint/2010/main" val="1355320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High-level Process.png"/>
          <p:cNvPicPr/>
          <p:nvPr/>
        </p:nvPicPr>
        <p:blipFill>
          <a:blip r:embed="rId2" cstate="print"/>
          <a:stretch>
            <a:fillRect/>
          </a:stretch>
        </p:blipFill>
        <p:spPr>
          <a:xfrm>
            <a:off x="304800" y="0"/>
            <a:ext cx="8763000" cy="6705600"/>
          </a:xfrm>
          <a:prstGeom prst="rect">
            <a:avLst/>
          </a:prstGeom>
        </p:spPr>
      </p:pic>
      <p:sp>
        <p:nvSpPr>
          <p:cNvPr id="5" name="TextBox 4"/>
          <p:cNvSpPr txBox="1"/>
          <p:nvPr/>
        </p:nvSpPr>
        <p:spPr>
          <a:xfrm>
            <a:off x="381000" y="5263376"/>
            <a:ext cx="4921540" cy="584775"/>
          </a:xfrm>
          <a:prstGeom prst="rect">
            <a:avLst/>
          </a:prstGeom>
          <a:noFill/>
        </p:spPr>
        <p:txBody>
          <a:bodyPr wrap="none" rtlCol="0">
            <a:spAutoFit/>
          </a:bodyPr>
          <a:lstStyle/>
          <a:p>
            <a:r>
              <a:rPr lang="en-US" sz="3200" b="1" dirty="0" smtClean="0">
                <a:solidFill>
                  <a:schemeClr val="accent6">
                    <a:lumMod val="75000"/>
                  </a:schemeClr>
                </a:solidFill>
              </a:rPr>
              <a:t>Implementation Process</a:t>
            </a:r>
            <a:endParaRPr lang="en-US" sz="3200" b="1" dirty="0">
              <a:solidFill>
                <a:schemeClr val="accent6">
                  <a:lumMod val="75000"/>
                </a:schemeClr>
              </a:solidFill>
            </a:endParaRPr>
          </a:p>
        </p:txBody>
      </p:sp>
    </p:spTree>
    <p:extLst>
      <p:ext uri="{BB962C8B-B14F-4D97-AF65-F5344CB8AC3E}">
        <p14:creationId xmlns:p14="http://schemas.microsoft.com/office/powerpoint/2010/main" val="2972599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Auto-generated constraint model in MDHT – CDA IG 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6" y="1447800"/>
            <a:ext cx="9525000" cy="714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ular Callout 1"/>
          <p:cNvSpPr/>
          <p:nvPr/>
        </p:nvSpPr>
        <p:spPr>
          <a:xfrm>
            <a:off x="4191000" y="1600200"/>
            <a:ext cx="5029200" cy="510776"/>
          </a:xfrm>
          <a:prstGeom prst="wedgeRoundRectCallout">
            <a:avLst>
              <a:gd name="adj1" fmla="val -86739"/>
              <a:gd name="adj2" fmla="val 137759"/>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Tx/>
                <a:latin typeface="Georgia"/>
                <a:ea typeface="Georgia"/>
                <a:cs typeface="Georgia"/>
                <a:sym typeface="Georgia"/>
              </a:rPr>
              <a:t>Auto-generated</a:t>
            </a:r>
            <a:r>
              <a:rPr kumimoji="0" lang="en-US" sz="2400" b="0" i="0" u="none" strike="noStrike" cap="none" spc="0" normalizeH="0" dirty="0" smtClean="0">
                <a:ln>
                  <a:noFill/>
                </a:ln>
                <a:solidFill>
                  <a:schemeClr val="bg1"/>
                </a:solidFill>
                <a:effectLst/>
                <a:uFillTx/>
                <a:latin typeface="Georgia"/>
                <a:ea typeface="Georgia"/>
                <a:cs typeface="Georgia"/>
                <a:sym typeface="Georgia"/>
              </a:rPr>
              <a:t> </a:t>
            </a:r>
            <a:r>
              <a:rPr kumimoji="0" lang="en-US" sz="2400" b="0" i="0" u="none" strike="noStrike" cap="none" spc="0" normalizeH="0" baseline="0" dirty="0" smtClean="0">
                <a:ln>
                  <a:noFill/>
                </a:ln>
                <a:solidFill>
                  <a:schemeClr val="bg1"/>
                </a:solidFill>
                <a:effectLst/>
                <a:uFillTx/>
                <a:latin typeface="Georgia"/>
                <a:ea typeface="Georgia"/>
                <a:cs typeface="Georgia"/>
                <a:sym typeface="Georgia"/>
              </a:rPr>
              <a:t>Java Code</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
        <p:nvSpPr>
          <p:cNvPr id="5" name="Rounded Rectangular Callout 4"/>
          <p:cNvSpPr/>
          <p:nvPr/>
        </p:nvSpPr>
        <p:spPr>
          <a:xfrm>
            <a:off x="5257800" y="2162312"/>
            <a:ext cx="3962400" cy="510776"/>
          </a:xfrm>
          <a:prstGeom prst="wedgeRoundRectCallout">
            <a:avLst>
              <a:gd name="adj1" fmla="val -116498"/>
              <a:gd name="adj2" fmla="val 61035"/>
              <a:gd name="adj3" fmla="val 16667"/>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Tx/>
                <a:latin typeface="Georgia"/>
                <a:ea typeface="Georgia"/>
                <a:cs typeface="Georgia"/>
                <a:sym typeface="Georgia"/>
              </a:rPr>
              <a:t>DITA Document</a:t>
            </a:r>
            <a:r>
              <a:rPr kumimoji="0" lang="en-US" sz="2400" b="0" i="0" u="none" strike="noStrike" cap="none" spc="0" normalizeH="0" dirty="0" smtClean="0">
                <a:ln>
                  <a:noFill/>
                </a:ln>
                <a:solidFill>
                  <a:schemeClr val="bg1"/>
                </a:solidFill>
                <a:effectLst/>
                <a:uFillTx/>
                <a:latin typeface="Georgia"/>
                <a:ea typeface="Georgia"/>
                <a:cs typeface="Georgia"/>
                <a:sym typeface="Georgia"/>
              </a:rPr>
              <a:t> Generation</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
        <p:nvSpPr>
          <p:cNvPr id="6" name="Rounded Rectangular Callout 5"/>
          <p:cNvSpPr/>
          <p:nvPr/>
        </p:nvSpPr>
        <p:spPr>
          <a:xfrm>
            <a:off x="5232400" y="2819400"/>
            <a:ext cx="3962400" cy="919398"/>
          </a:xfrm>
          <a:prstGeom prst="wedgeRoundRectCallout">
            <a:avLst>
              <a:gd name="adj1" fmla="val -113934"/>
              <a:gd name="adj2" fmla="val -40948"/>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Tx/>
                <a:latin typeface="Georgia"/>
                <a:ea typeface="Georgia"/>
                <a:cs typeface="Georgia"/>
                <a:sym typeface="Georgia"/>
              </a:rPr>
              <a:t>Implementation</a:t>
            </a:r>
            <a:r>
              <a:rPr kumimoji="0" lang="en-US" sz="2400" b="0" i="0" u="none" strike="noStrike" cap="none" spc="0" normalizeH="0" dirty="0" smtClean="0">
                <a:ln>
                  <a:noFill/>
                </a:ln>
                <a:solidFill>
                  <a:schemeClr val="bg1"/>
                </a:solidFill>
                <a:effectLst/>
                <a:uFillTx/>
                <a:latin typeface="Georgia"/>
                <a:ea typeface="Georgia"/>
                <a:cs typeface="Georgia"/>
                <a:sym typeface="Georgia"/>
              </a:rPr>
              <a:t> Guide </a:t>
            </a:r>
            <a:br>
              <a:rPr kumimoji="0" lang="en-US" sz="2400" b="0" i="0" u="none" strike="noStrike" cap="none" spc="0" normalizeH="0" dirty="0" smtClean="0">
                <a:ln>
                  <a:noFill/>
                </a:ln>
                <a:solidFill>
                  <a:schemeClr val="bg1"/>
                </a:solidFill>
                <a:effectLst/>
                <a:uFillTx/>
                <a:latin typeface="Georgia"/>
                <a:ea typeface="Georgia"/>
                <a:cs typeface="Georgia"/>
                <a:sym typeface="Georgia"/>
              </a:rPr>
            </a:br>
            <a:r>
              <a:rPr kumimoji="0" lang="en-US" sz="2400" b="0" i="0" u="none" strike="noStrike" cap="none" spc="0" normalizeH="0" dirty="0" smtClean="0">
                <a:ln>
                  <a:noFill/>
                </a:ln>
                <a:solidFill>
                  <a:schemeClr val="bg1"/>
                </a:solidFill>
                <a:effectLst/>
                <a:uFillTx/>
                <a:latin typeface="Georgia"/>
                <a:ea typeface="Georgia"/>
                <a:cs typeface="Georgia"/>
                <a:sym typeface="Georgia"/>
              </a:rPr>
              <a:t>Model</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
        <p:nvSpPr>
          <p:cNvPr id="3" name="Circular Arrow 2"/>
          <p:cNvSpPr/>
          <p:nvPr/>
        </p:nvSpPr>
        <p:spPr>
          <a:xfrm rot="5834651" flipH="1">
            <a:off x="8273114" y="2274432"/>
            <a:ext cx="1354413" cy="1280877"/>
          </a:xfrm>
          <a:prstGeom prst="circularArrow">
            <a:avLst/>
          </a:prstGeom>
          <a:ln/>
        </p:spPr>
        <p:style>
          <a:lnRef idx="1">
            <a:schemeClr val="accent6"/>
          </a:lnRef>
          <a:fillRef idx="3">
            <a:schemeClr val="accent6"/>
          </a:fillRef>
          <a:effectRef idx="2">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Georgia"/>
              <a:ea typeface="Georgia"/>
              <a:cs typeface="Georgia"/>
              <a:sym typeface="Georgia"/>
            </a:endParaRPr>
          </a:p>
        </p:txBody>
      </p:sp>
      <p:sp>
        <p:nvSpPr>
          <p:cNvPr id="8" name="Circular Arrow 7"/>
          <p:cNvSpPr/>
          <p:nvPr/>
        </p:nvSpPr>
        <p:spPr>
          <a:xfrm rot="5834651" flipH="1">
            <a:off x="7952971" y="1911019"/>
            <a:ext cx="1900110" cy="1445592"/>
          </a:xfrm>
          <a:prstGeom prst="circularArrow">
            <a:avLst/>
          </a:prstGeom>
          <a:ln/>
        </p:spPr>
        <p:style>
          <a:lnRef idx="1">
            <a:schemeClr val="accent6"/>
          </a:lnRef>
          <a:fillRef idx="3">
            <a:schemeClr val="accent6"/>
          </a:fillRef>
          <a:effectRef idx="2">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Georgia"/>
              <a:ea typeface="Georgia"/>
              <a:cs typeface="Georgia"/>
              <a:sym typeface="Georgia"/>
            </a:endParaRPr>
          </a:p>
        </p:txBody>
      </p:sp>
      <p:sp>
        <p:nvSpPr>
          <p:cNvPr id="9" name="Rounded Rectangular Callout 8"/>
          <p:cNvSpPr/>
          <p:nvPr/>
        </p:nvSpPr>
        <p:spPr>
          <a:xfrm>
            <a:off x="4495800" y="4621412"/>
            <a:ext cx="1752600" cy="510776"/>
          </a:xfrm>
          <a:prstGeom prst="wedgeRoundRectCallout">
            <a:avLst>
              <a:gd name="adj1" fmla="val -48733"/>
              <a:gd name="adj2" fmla="val -97780"/>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tx1"/>
                </a:solidFill>
                <a:effectLst/>
                <a:uFillTx/>
                <a:latin typeface="Georgia"/>
                <a:ea typeface="Georgia"/>
                <a:cs typeface="Georgia"/>
                <a:sym typeface="Georgia"/>
              </a:rPr>
              <a:t>Template</a:t>
            </a:r>
            <a:endParaRPr kumimoji="0" lang="en-US" sz="2400" b="0" i="0" u="none" strike="noStrike" cap="none" spc="0" normalizeH="0" baseline="0" dirty="0">
              <a:ln>
                <a:noFill/>
              </a:ln>
              <a:solidFill>
                <a:schemeClr val="tx1"/>
              </a:solidFill>
              <a:effectLst/>
              <a:uFillTx/>
              <a:latin typeface="Georgia"/>
              <a:ea typeface="Georgia"/>
              <a:cs typeface="Georgia"/>
              <a:sym typeface="Georgia"/>
            </a:endParaRPr>
          </a:p>
        </p:txBody>
      </p:sp>
    </p:spTree>
    <p:extLst>
      <p:ext uri="{BB962C8B-B14F-4D97-AF65-F5344CB8AC3E}">
        <p14:creationId xmlns:p14="http://schemas.microsoft.com/office/powerpoint/2010/main" val="1098132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binding in FHIM result in terminology constraints in CDA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3619500" y="3962400"/>
            <a:ext cx="2667000" cy="510776"/>
          </a:xfrm>
          <a:prstGeom prst="wedgeRoundRectCallout">
            <a:avLst>
              <a:gd name="adj1" fmla="val -48733"/>
              <a:gd name="adj2" fmla="val -97780"/>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tx1"/>
                </a:solidFill>
                <a:effectLst/>
                <a:uFillTx/>
                <a:latin typeface="Georgia"/>
                <a:ea typeface="Georgia"/>
                <a:cs typeface="Georgia"/>
                <a:sym typeface="Georgia"/>
              </a:rPr>
              <a:t>Value Set Binding</a:t>
            </a:r>
            <a:endParaRPr kumimoji="0" lang="en-US" sz="2400" b="0" i="0" u="none" strike="noStrike" cap="none" spc="0" normalizeH="0" baseline="0" dirty="0">
              <a:ln>
                <a:noFill/>
              </a:ln>
              <a:solidFill>
                <a:schemeClr val="tx1"/>
              </a:solidFill>
              <a:effectLst/>
              <a:uFillTx/>
              <a:latin typeface="Georgia"/>
              <a:ea typeface="Georgia"/>
              <a:cs typeface="Georgia"/>
              <a:sym typeface="Georgia"/>
            </a:endParaRPr>
          </a:p>
        </p:txBody>
      </p:sp>
      <p:sp>
        <p:nvSpPr>
          <p:cNvPr id="5" name="Rounded Rectangular Callout 4"/>
          <p:cNvSpPr/>
          <p:nvPr/>
        </p:nvSpPr>
        <p:spPr>
          <a:xfrm>
            <a:off x="3886200" y="5105400"/>
            <a:ext cx="4572000" cy="919398"/>
          </a:xfrm>
          <a:prstGeom prst="wedgeRoundRectCallout">
            <a:avLst>
              <a:gd name="adj1" fmla="val -105851"/>
              <a:gd name="adj2" fmla="val -228810"/>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Tx/>
                <a:latin typeface="Georgia"/>
                <a:ea typeface="Georgia"/>
                <a:cs typeface="Georgia"/>
                <a:sym typeface="Georgia"/>
              </a:rPr>
              <a:t>Implementation</a:t>
            </a:r>
            <a:r>
              <a:rPr kumimoji="0" lang="en-US" sz="2400" b="0" i="0" u="none" strike="noStrike" cap="none" spc="0" normalizeH="0" dirty="0" smtClean="0">
                <a:ln>
                  <a:noFill/>
                </a:ln>
                <a:solidFill>
                  <a:schemeClr val="bg1"/>
                </a:solidFill>
                <a:effectLst/>
                <a:uFillTx/>
                <a:latin typeface="Georgia"/>
                <a:ea typeface="Georgia"/>
                <a:cs typeface="Georgia"/>
                <a:sym typeface="Georgia"/>
              </a:rPr>
              <a:t> Guide </a:t>
            </a:r>
            <a:br>
              <a:rPr kumimoji="0" lang="en-US" sz="2400" b="0" i="0" u="none" strike="noStrike" cap="none" spc="0" normalizeH="0" dirty="0" smtClean="0">
                <a:ln>
                  <a:noFill/>
                </a:ln>
                <a:solidFill>
                  <a:schemeClr val="bg1"/>
                </a:solidFill>
                <a:effectLst/>
                <a:uFillTx/>
                <a:latin typeface="Georgia"/>
                <a:ea typeface="Georgia"/>
                <a:cs typeface="Georgia"/>
                <a:sym typeface="Georgia"/>
              </a:rPr>
            </a:br>
            <a:r>
              <a:rPr kumimoji="0" lang="en-US" sz="2400" b="0" i="0" u="none" strike="noStrike" cap="none" spc="0" normalizeH="0" dirty="0" smtClean="0">
                <a:ln>
                  <a:noFill/>
                </a:ln>
                <a:solidFill>
                  <a:schemeClr val="bg1"/>
                </a:solidFill>
                <a:effectLst/>
                <a:uFillTx/>
                <a:latin typeface="Georgia"/>
                <a:ea typeface="Georgia"/>
                <a:cs typeface="Georgia"/>
                <a:sym typeface="Georgia"/>
              </a:rPr>
              <a:t>Vocabulary Constraint Model</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
        <p:nvSpPr>
          <p:cNvPr id="6" name="Rounded Rectangular Callout 5"/>
          <p:cNvSpPr/>
          <p:nvPr/>
        </p:nvSpPr>
        <p:spPr>
          <a:xfrm>
            <a:off x="1447800" y="5938603"/>
            <a:ext cx="4838700" cy="919398"/>
          </a:xfrm>
          <a:prstGeom prst="wedgeRoundRectCallout">
            <a:avLst>
              <a:gd name="adj1" fmla="val -64850"/>
              <a:gd name="adj2" fmla="val -282485"/>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Tx/>
                <a:latin typeface="Georgia"/>
                <a:ea typeface="Georgia"/>
                <a:cs typeface="Georgia"/>
                <a:sym typeface="Georgia"/>
              </a:rPr>
              <a:t>Implementation</a:t>
            </a:r>
            <a:r>
              <a:rPr kumimoji="0" lang="en-US" sz="2400" b="0" i="0" u="none" strike="noStrike" cap="none" spc="0" normalizeH="0" dirty="0" smtClean="0">
                <a:ln>
                  <a:noFill/>
                </a:ln>
                <a:solidFill>
                  <a:schemeClr val="bg1"/>
                </a:solidFill>
                <a:effectLst/>
                <a:uFillTx/>
                <a:latin typeface="Georgia"/>
                <a:ea typeface="Georgia"/>
                <a:cs typeface="Georgia"/>
                <a:sym typeface="Georgia"/>
              </a:rPr>
              <a:t> Guide </a:t>
            </a:r>
            <a:br>
              <a:rPr kumimoji="0" lang="en-US" sz="2400" b="0" i="0" u="none" strike="noStrike" cap="none" spc="0" normalizeH="0" dirty="0" smtClean="0">
                <a:ln>
                  <a:noFill/>
                </a:ln>
                <a:solidFill>
                  <a:schemeClr val="bg1"/>
                </a:solidFill>
                <a:effectLst/>
                <a:uFillTx/>
                <a:latin typeface="Georgia"/>
                <a:ea typeface="Georgia"/>
                <a:cs typeface="Georgia"/>
                <a:sym typeface="Georgia"/>
              </a:rPr>
            </a:br>
            <a:r>
              <a:rPr kumimoji="0" lang="en-US" sz="2400" b="0" i="0" u="none" strike="noStrike" cap="none" spc="0" normalizeH="0" dirty="0" smtClean="0">
                <a:ln>
                  <a:noFill/>
                </a:ln>
                <a:solidFill>
                  <a:schemeClr val="bg1"/>
                </a:solidFill>
                <a:effectLst/>
                <a:uFillTx/>
                <a:latin typeface="Georgia"/>
                <a:ea typeface="Georgia"/>
                <a:cs typeface="Georgia"/>
                <a:sym typeface="Georgia"/>
              </a:rPr>
              <a:t>Info/Structural  Constraint Model</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Tree>
    <p:extLst>
      <p:ext uri="{BB962C8B-B14F-4D97-AF65-F5344CB8AC3E}">
        <p14:creationId xmlns:p14="http://schemas.microsoft.com/office/powerpoint/2010/main" val="4092319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Management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1676400" y="5938603"/>
            <a:ext cx="4838700" cy="510776"/>
          </a:xfrm>
          <a:prstGeom prst="wedgeRoundRectCallout">
            <a:avLst>
              <a:gd name="adj1" fmla="val -67250"/>
              <a:gd name="adj2" fmla="val -191238"/>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dirty="0" smtClean="0">
                <a:solidFill>
                  <a:schemeClr val="bg1"/>
                </a:solidFill>
                <a:latin typeface="Georgia"/>
                <a:ea typeface="Georgia"/>
                <a:cs typeface="Georgia"/>
                <a:sym typeface="Georgia"/>
              </a:rPr>
              <a:t>Document template</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
        <p:nvSpPr>
          <p:cNvPr id="5" name="Rounded Rectangular Callout 4"/>
          <p:cNvSpPr/>
          <p:nvPr/>
        </p:nvSpPr>
        <p:spPr>
          <a:xfrm>
            <a:off x="1676400" y="5943600"/>
            <a:ext cx="4991100" cy="510776"/>
          </a:xfrm>
          <a:prstGeom prst="wedgeRoundRectCallout">
            <a:avLst>
              <a:gd name="adj1" fmla="val -4558"/>
              <a:gd name="adj2" fmla="val -270977"/>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dirty="0" smtClean="0">
                <a:solidFill>
                  <a:schemeClr val="bg1"/>
                </a:solidFill>
                <a:latin typeface="Georgia"/>
                <a:ea typeface="Georgia"/>
                <a:cs typeface="Georgia"/>
                <a:sym typeface="Georgia"/>
              </a:rPr>
              <a:t>Document template</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Tree>
    <p:extLst>
      <p:ext uri="{BB962C8B-B14F-4D97-AF65-F5344CB8AC3E}">
        <p14:creationId xmlns:p14="http://schemas.microsoft.com/office/powerpoint/2010/main" val="2960732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Guide Models </a:t>
            </a:r>
            <a:r>
              <a:rPr lang="en-US" dirty="0" smtClean="0"/>
              <a:t/>
            </a:r>
            <a:br>
              <a:rPr lang="en-US" dirty="0" smtClean="0"/>
            </a:br>
            <a:r>
              <a:rPr lang="en-US" dirty="0" smtClean="0"/>
              <a:t>based </a:t>
            </a:r>
            <a:r>
              <a:rPr lang="en-US" dirty="0"/>
              <a:t>on FHIM</a:t>
            </a:r>
          </a:p>
        </p:txBody>
      </p:sp>
      <p:sp>
        <p:nvSpPr>
          <p:cNvPr id="3" name="Content Placeholder 2"/>
          <p:cNvSpPr>
            <a:spLocks noGrp="1"/>
          </p:cNvSpPr>
          <p:nvPr>
            <p:ph idx="1"/>
          </p:nvPr>
        </p:nvSpPr>
        <p:spPr>
          <a:xfrm>
            <a:off x="825500" y="1524000"/>
            <a:ext cx="7620000" cy="5105400"/>
          </a:xfrm>
        </p:spPr>
        <p:txBody>
          <a:bodyPr>
            <a:normAutofit/>
          </a:bodyPr>
          <a:lstStyle/>
          <a:p>
            <a:pPr marL="0" lvl="0" indent="0">
              <a:buNone/>
            </a:pPr>
            <a:r>
              <a:rPr lang="en-US" sz="2000" b="1" dirty="0"/>
              <a:t>Implementation Guide Model:</a:t>
            </a:r>
            <a:r>
              <a:rPr lang="en-US" sz="2000" dirty="0"/>
              <a:t> containing the use cases for interoperability and a profile </a:t>
            </a:r>
            <a:r>
              <a:rPr lang="en-US" sz="2000" dirty="0" smtClean="0"/>
              <a:t>model:</a:t>
            </a:r>
          </a:p>
          <a:p>
            <a:pPr marL="457200" lvl="1" indent="0">
              <a:buNone/>
            </a:pPr>
            <a:r>
              <a:rPr lang="en-US" sz="2000" b="1" dirty="0" smtClean="0">
                <a:solidFill>
                  <a:schemeClr val="accent2"/>
                </a:solidFill>
              </a:rPr>
              <a:t>1. Use </a:t>
            </a:r>
            <a:r>
              <a:rPr lang="en-US" sz="2000" b="1" dirty="0">
                <a:solidFill>
                  <a:schemeClr val="accent2"/>
                </a:solidFill>
              </a:rPr>
              <a:t>Case Package</a:t>
            </a:r>
            <a:endParaRPr lang="en-US" sz="2000" dirty="0">
              <a:solidFill>
                <a:schemeClr val="accent2"/>
              </a:solidFill>
            </a:endParaRPr>
          </a:p>
          <a:p>
            <a:pPr lvl="2"/>
            <a:r>
              <a:rPr lang="en-US" sz="2000" dirty="0"/>
              <a:t>Interoperability Use case descriptions including pre- and post-conditions for information exchanges.</a:t>
            </a:r>
          </a:p>
          <a:p>
            <a:pPr lvl="3"/>
            <a:r>
              <a:rPr lang="en-US" sz="2000" dirty="0"/>
              <a:t>The use case may identify a specific type of business objects that are involved in the exchange (e.g. Patient, Encounter, Sample, Order, and Observation Result).</a:t>
            </a:r>
          </a:p>
          <a:p>
            <a:pPr lvl="2"/>
            <a:r>
              <a:rPr lang="en-US" sz="2000" dirty="0"/>
              <a:t>Identified human and system actors involved in information exchanges. The systems actors may represent specific types of system. An EHR system may play one or more roles in an interoperability use </a:t>
            </a:r>
            <a:r>
              <a:rPr lang="en-US" sz="2000" dirty="0" smtClean="0"/>
              <a:t>case</a:t>
            </a:r>
            <a:endParaRPr lang="en-US" sz="2000" dirty="0"/>
          </a:p>
        </p:txBody>
      </p:sp>
    </p:spTree>
    <p:extLst>
      <p:ext uri="{BB962C8B-B14F-4D97-AF65-F5344CB8AC3E}">
        <p14:creationId xmlns:p14="http://schemas.microsoft.com/office/powerpoint/2010/main" val="2574611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Template-specific documentation including constraints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1527517" y="6091003"/>
            <a:ext cx="4838700" cy="510776"/>
          </a:xfrm>
          <a:prstGeom prst="wedgeRoundRectCallout">
            <a:avLst>
              <a:gd name="adj1" fmla="val -4558"/>
              <a:gd name="adj2" fmla="val -302061"/>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dirty="0" smtClean="0">
                <a:solidFill>
                  <a:schemeClr val="bg1"/>
                </a:solidFill>
                <a:latin typeface="Georgia"/>
                <a:ea typeface="Georgia"/>
                <a:cs typeface="Georgia"/>
                <a:sym typeface="Georgia"/>
              </a:rPr>
              <a:t>Auto-generated documentation</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Tree>
    <p:extLst>
      <p:ext uri="{BB962C8B-B14F-4D97-AF65-F5344CB8AC3E}">
        <p14:creationId xmlns:p14="http://schemas.microsoft.com/office/powerpoint/2010/main" val="3637964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Generation using DITA</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4177"/>
          <a:stretch/>
        </p:blipFill>
        <p:spPr bwMode="auto">
          <a:xfrm>
            <a:off x="0" y="1562100"/>
            <a:ext cx="9170670" cy="5295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1295400" y="6091003"/>
            <a:ext cx="4838700" cy="919398"/>
          </a:xfrm>
          <a:prstGeom prst="wedgeRoundRectCallout">
            <a:avLst>
              <a:gd name="adj1" fmla="val -4558"/>
              <a:gd name="adj2" fmla="val -302061"/>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dirty="0" smtClean="0">
                <a:solidFill>
                  <a:schemeClr val="bg1"/>
                </a:solidFill>
                <a:latin typeface="Georgia"/>
                <a:ea typeface="Georgia"/>
                <a:cs typeface="Georgia"/>
                <a:sym typeface="Georgia"/>
              </a:rPr>
              <a:t>Auto-generated documentation</a:t>
            </a:r>
            <a:br>
              <a:rPr lang="en-US" sz="2400" dirty="0" smtClean="0">
                <a:solidFill>
                  <a:schemeClr val="bg1"/>
                </a:solidFill>
                <a:latin typeface="Georgia"/>
                <a:ea typeface="Georgia"/>
                <a:cs typeface="Georgia"/>
                <a:sym typeface="Georgia"/>
              </a:rPr>
            </a:br>
            <a:r>
              <a:rPr lang="en-US" sz="2400" dirty="0" smtClean="0">
                <a:solidFill>
                  <a:schemeClr val="bg1"/>
                </a:solidFill>
                <a:latin typeface="Georgia"/>
                <a:ea typeface="Georgia"/>
                <a:cs typeface="Georgia"/>
                <a:sym typeface="Georgia"/>
              </a:rPr>
              <a:t>rendered in PDF</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Tree>
    <p:extLst>
      <p:ext uri="{BB962C8B-B14F-4D97-AF65-F5344CB8AC3E}">
        <p14:creationId xmlns:p14="http://schemas.microsoft.com/office/powerpoint/2010/main" val="1892193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609600"/>
            <a:ext cx="8286750" cy="857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1295400" y="6091003"/>
            <a:ext cx="4838700" cy="919398"/>
          </a:xfrm>
          <a:prstGeom prst="wedgeRoundRectCallout">
            <a:avLst>
              <a:gd name="adj1" fmla="val -4558"/>
              <a:gd name="adj2" fmla="val -302061"/>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dirty="0" smtClean="0">
                <a:solidFill>
                  <a:schemeClr val="bg1"/>
                </a:solidFill>
                <a:latin typeface="Georgia"/>
                <a:ea typeface="Georgia"/>
                <a:cs typeface="Georgia"/>
                <a:sym typeface="Georgia"/>
              </a:rPr>
              <a:t>Constraints (structural, vocab)</a:t>
            </a:r>
            <a:br>
              <a:rPr lang="en-US" sz="2400" dirty="0" smtClean="0">
                <a:solidFill>
                  <a:schemeClr val="bg1"/>
                </a:solidFill>
                <a:latin typeface="Georgia"/>
                <a:ea typeface="Georgia"/>
                <a:cs typeface="Georgia"/>
                <a:sym typeface="Georgia"/>
              </a:rPr>
            </a:br>
            <a:r>
              <a:rPr lang="en-US" sz="2400" dirty="0" smtClean="0">
                <a:solidFill>
                  <a:schemeClr val="bg1"/>
                </a:solidFill>
                <a:latin typeface="Georgia"/>
                <a:ea typeface="Georgia"/>
                <a:cs typeface="Georgia"/>
                <a:sym typeface="Georgia"/>
              </a:rPr>
              <a:t>rendered in PDF</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Tree>
    <p:extLst>
      <p:ext uri="{BB962C8B-B14F-4D97-AF65-F5344CB8AC3E}">
        <p14:creationId xmlns:p14="http://schemas.microsoft.com/office/powerpoint/2010/main" val="682927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Auto-generated Java code</a:t>
            </a:r>
            <a:endParaRPr lang="en-US" dirty="0"/>
          </a:p>
        </p:txBody>
      </p:sp>
      <p:sp>
        <p:nvSpPr>
          <p:cNvPr id="3" name="Text Placeholder 2"/>
          <p:cNvSpPr>
            <a:spLocks noGrp="1"/>
          </p:cNvSpPr>
          <p:nvPr>
            <p:ph type="body" idx="1"/>
          </p:nvPr>
        </p:nvSpPr>
        <p:spPr/>
        <p:txBody>
          <a:bodyPr/>
          <a:lstStyle/>
          <a:p>
            <a:r>
              <a:rPr lang="en-US" dirty="0" smtClean="0"/>
              <a:t>Based on </a:t>
            </a:r>
          </a:p>
          <a:p>
            <a:pPr lvl="1"/>
            <a:r>
              <a:rPr lang="en-US" dirty="0" smtClean="0"/>
              <a:t>Underlying based standard model</a:t>
            </a:r>
          </a:p>
          <a:p>
            <a:pPr lvl="1"/>
            <a:r>
              <a:rPr lang="en-US" dirty="0" smtClean="0"/>
              <a:t>Adding IG-specific constraints</a:t>
            </a:r>
          </a:p>
          <a:p>
            <a:r>
              <a:rPr lang="en-US" dirty="0" smtClean="0"/>
              <a:t>Java library</a:t>
            </a:r>
          </a:p>
          <a:p>
            <a:pPr lvl="1"/>
            <a:r>
              <a:rPr lang="en-US" dirty="0" smtClean="0"/>
              <a:t>To instantiate CDA document conformant with the IG</a:t>
            </a:r>
          </a:p>
          <a:p>
            <a:pPr lvl="1"/>
            <a:r>
              <a:rPr lang="en-US" dirty="0" smtClean="0"/>
              <a:t>To parse and validate content</a:t>
            </a:r>
            <a:endParaRPr lang="en-US" dirty="0"/>
          </a:p>
        </p:txBody>
      </p:sp>
    </p:spTree>
    <p:extLst>
      <p:ext uri="{BB962C8B-B14F-4D97-AF65-F5344CB8AC3E}">
        <p14:creationId xmlns:p14="http://schemas.microsoft.com/office/powerpoint/2010/main" val="136864601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2590800" y="3962400"/>
            <a:ext cx="4838700" cy="1328021"/>
          </a:xfrm>
          <a:prstGeom prst="wedgeRoundRectCallout">
            <a:avLst>
              <a:gd name="adj1" fmla="val -4858"/>
              <a:gd name="adj2" fmla="val -190583"/>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dirty="0" smtClean="0">
                <a:solidFill>
                  <a:schemeClr val="bg1"/>
                </a:solidFill>
                <a:latin typeface="Georgia"/>
                <a:ea typeface="Georgia"/>
                <a:cs typeface="Georgia"/>
                <a:sym typeface="Georgia"/>
              </a:rPr>
              <a:t>Constraints (structural, vocab)</a:t>
            </a:r>
            <a:br>
              <a:rPr lang="en-US" sz="2400" dirty="0" smtClean="0">
                <a:solidFill>
                  <a:schemeClr val="bg1"/>
                </a:solidFill>
                <a:latin typeface="Georgia"/>
                <a:ea typeface="Georgia"/>
                <a:cs typeface="Georgia"/>
                <a:sym typeface="Georgia"/>
              </a:rPr>
            </a:br>
            <a:r>
              <a:rPr lang="en-US" sz="2400" dirty="0" smtClean="0">
                <a:solidFill>
                  <a:schemeClr val="bg1"/>
                </a:solidFill>
                <a:latin typeface="Georgia"/>
                <a:ea typeface="Georgia"/>
                <a:cs typeface="Georgia"/>
                <a:sym typeface="Georgia"/>
              </a:rPr>
              <a:t>expressed as validation/parsing/</a:t>
            </a:r>
            <a:br>
              <a:rPr lang="en-US" sz="2400" dirty="0" smtClean="0">
                <a:solidFill>
                  <a:schemeClr val="bg1"/>
                </a:solidFill>
                <a:latin typeface="Georgia"/>
                <a:ea typeface="Georgia"/>
                <a:cs typeface="Georgia"/>
                <a:sym typeface="Georgia"/>
              </a:rPr>
            </a:br>
            <a:r>
              <a:rPr lang="en-US" sz="2400" dirty="0" smtClean="0">
                <a:solidFill>
                  <a:schemeClr val="bg1"/>
                </a:solidFill>
                <a:latin typeface="Georgia"/>
                <a:ea typeface="Georgia"/>
                <a:cs typeface="Georgia"/>
                <a:sym typeface="Georgia"/>
              </a:rPr>
              <a:t>instance creation API</a:t>
            </a:r>
            <a:endParaRPr kumimoji="0" lang="en-US" sz="2400" b="0" i="0" u="none" strike="noStrike" cap="none" spc="0" normalizeH="0" baseline="0" dirty="0">
              <a:ln>
                <a:noFill/>
              </a:ln>
              <a:solidFill>
                <a:schemeClr val="bg1"/>
              </a:solidFill>
              <a:effectLst/>
              <a:uFillTx/>
              <a:latin typeface="Georgia"/>
              <a:ea typeface="Georgia"/>
              <a:cs typeface="Georgia"/>
              <a:sym typeface="Georgia"/>
            </a:endParaRPr>
          </a:p>
        </p:txBody>
      </p:sp>
    </p:spTree>
    <p:extLst>
      <p:ext uri="{BB962C8B-B14F-4D97-AF65-F5344CB8AC3E}">
        <p14:creationId xmlns:p14="http://schemas.microsoft.com/office/powerpoint/2010/main" val="35268357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9538"/>
            <a:ext cx="5810250" cy="6638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592210" y="5029200"/>
            <a:ext cx="5959580" cy="646331"/>
          </a:xfrm>
          <a:prstGeom prst="rect">
            <a:avLst/>
          </a:prstGeom>
          <a:noFill/>
        </p:spPr>
        <p:txBody>
          <a:bodyPr wrap="none" rtlCol="0">
            <a:spAutoFit/>
          </a:bodyPr>
          <a:lstStyle/>
          <a:p>
            <a:r>
              <a:rPr lang="en-US" u="sng" dirty="0">
                <a:hlinkClick r:id="rId3"/>
              </a:rPr>
              <a:t>https://</a:t>
            </a:r>
            <a:r>
              <a:rPr lang="en-US" u="sng" dirty="0" err="1">
                <a:hlinkClick r:id="rId3"/>
              </a:rPr>
              <a:t>www.projects.openhealthtools.org</a:t>
            </a:r>
            <a:r>
              <a:rPr lang="en-US" u="sng" dirty="0">
                <a:hlinkClick r:id="rId3"/>
              </a:rPr>
              <a:t>/</a:t>
            </a:r>
            <a:r>
              <a:rPr lang="en-US" u="sng" dirty="0" err="1">
                <a:hlinkClick r:id="rId3"/>
              </a:rPr>
              <a:t>sf</a:t>
            </a:r>
            <a:r>
              <a:rPr lang="en-US" u="sng" dirty="0">
                <a:hlinkClick r:id="rId3"/>
              </a:rPr>
              <a:t>/projects/</a:t>
            </a:r>
            <a:r>
              <a:rPr lang="en-US" u="sng" dirty="0" err="1">
                <a:hlinkClick r:id="rId3"/>
              </a:rPr>
              <a:t>fhims</a:t>
            </a:r>
            <a:r>
              <a:rPr lang="en-US" u="sng" dirty="0">
                <a:hlinkClick r:id="rId3"/>
              </a:rPr>
              <a:t>/</a:t>
            </a:r>
            <a:endParaRPr lang="en-US" dirty="0"/>
          </a:p>
          <a:p>
            <a:endParaRPr lang="en-US" dirty="0"/>
          </a:p>
        </p:txBody>
      </p:sp>
      <p:sp>
        <p:nvSpPr>
          <p:cNvPr id="2" name="Rounded Rectangular Callout 1"/>
          <p:cNvSpPr/>
          <p:nvPr/>
        </p:nvSpPr>
        <p:spPr>
          <a:xfrm>
            <a:off x="5486400" y="1447800"/>
            <a:ext cx="3200400" cy="919398"/>
          </a:xfrm>
          <a:prstGeom prst="wedgeRoundRectCallout">
            <a:avLst>
              <a:gd name="adj1" fmla="val -106166"/>
              <a:gd name="adj2" fmla="val 86309"/>
              <a:gd name="adj3" fmla="val 16667"/>
            </a:avLst>
          </a:prstGeom>
          <a:solidFill>
            <a:srgbClr val="FFFFFF"/>
          </a:solidFill>
          <a:ln w="25400" cap="flat">
            <a:solidFill>
              <a:srgbClr val="013F8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Georgia"/>
                <a:ea typeface="Georgia"/>
                <a:cs typeface="Georgia"/>
                <a:sym typeface="Georgia"/>
              </a:rPr>
              <a:t>Implementation </a:t>
            </a:r>
            <a:br>
              <a:rPr kumimoji="0" lang="en-US" sz="2400" b="0" i="0" u="none" strike="noStrike" cap="none" spc="0" normalizeH="0" baseline="0" dirty="0" smtClean="0">
                <a:ln>
                  <a:noFill/>
                </a:ln>
                <a:solidFill>
                  <a:srgbClr val="000000"/>
                </a:solidFill>
                <a:effectLst/>
                <a:uFillTx/>
                <a:latin typeface="Georgia"/>
                <a:ea typeface="Georgia"/>
                <a:cs typeface="Georgia"/>
                <a:sym typeface="Georgia"/>
              </a:rPr>
            </a:br>
            <a:r>
              <a:rPr kumimoji="0" lang="en-US" sz="2400" b="0" i="0" u="none" strike="noStrike" cap="none" spc="0" normalizeH="0" baseline="0" dirty="0" smtClean="0">
                <a:ln>
                  <a:noFill/>
                </a:ln>
                <a:solidFill>
                  <a:srgbClr val="000000"/>
                </a:solidFill>
                <a:effectLst/>
                <a:uFillTx/>
                <a:latin typeface="Georgia"/>
                <a:ea typeface="Georgia"/>
                <a:cs typeface="Georgia"/>
                <a:sym typeface="Georgia"/>
              </a:rPr>
              <a:t>Guide Documentation</a:t>
            </a:r>
            <a:endParaRPr kumimoji="0" lang="en-US" sz="2400" b="0" i="0" u="none" strike="noStrike" cap="none" spc="0" normalizeH="0" baseline="0" dirty="0">
              <a:ln>
                <a:noFill/>
              </a:ln>
              <a:solidFill>
                <a:srgbClr val="000000"/>
              </a:solidFill>
              <a:effectLst/>
              <a:uFillTx/>
              <a:latin typeface="Georgia"/>
              <a:ea typeface="Georgia"/>
              <a:cs typeface="Georgia"/>
              <a:sym typeface="Georgia"/>
            </a:endParaRPr>
          </a:p>
        </p:txBody>
      </p:sp>
    </p:spTree>
    <p:extLst>
      <p:ext uri="{BB962C8B-B14F-4D97-AF65-F5344CB8AC3E}">
        <p14:creationId xmlns:p14="http://schemas.microsoft.com/office/powerpoint/2010/main" val="37668840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Discussion</a:t>
            </a:r>
            <a:endParaRPr lang="en-US" dirty="0"/>
          </a:p>
        </p:txBody>
      </p:sp>
      <p:sp>
        <p:nvSpPr>
          <p:cNvPr id="3" name="Text Placeholder 2"/>
          <p:cNvSpPr>
            <a:spLocks noGrp="1"/>
          </p:cNvSpPr>
          <p:nvPr>
            <p:ph type="body" idx="1"/>
          </p:nvPr>
        </p:nvSpPr>
        <p:spPr/>
        <p:txBody>
          <a:bodyPr/>
          <a:lstStyle/>
          <a:p>
            <a:r>
              <a:rPr lang="en-US" dirty="0" smtClean="0"/>
              <a:t>FHIM Implementation documentation</a:t>
            </a:r>
          </a:p>
          <a:p>
            <a:r>
              <a:rPr lang="en-US" dirty="0" smtClean="0"/>
              <a:t>IG development Tooling</a:t>
            </a:r>
          </a:p>
          <a:p>
            <a:r>
              <a:rPr lang="en-US" dirty="0" smtClean="0"/>
              <a:t>Code generation</a:t>
            </a:r>
          </a:p>
          <a:p>
            <a:r>
              <a:rPr lang="en-US" dirty="0" smtClean="0"/>
              <a:t>Document/ballot generation</a:t>
            </a:r>
            <a:endParaRPr lang="en-US" dirty="0"/>
          </a:p>
        </p:txBody>
      </p:sp>
    </p:spTree>
    <p:extLst>
      <p:ext uri="{BB962C8B-B14F-4D97-AF65-F5344CB8AC3E}">
        <p14:creationId xmlns:p14="http://schemas.microsoft.com/office/powerpoint/2010/main" val="40668254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172200" cy="1447800"/>
          </a:xfrm>
        </p:spPr>
        <p:txBody>
          <a:bodyPr>
            <a:normAutofit/>
          </a:bodyPr>
          <a:lstStyle/>
          <a:p>
            <a:r>
              <a:rPr lang="en-US" dirty="0" smtClean="0"/>
              <a:t>Implementation Guide Models based on FHIM - continued</a:t>
            </a:r>
            <a:endParaRPr lang="en-US" dirty="0"/>
          </a:p>
        </p:txBody>
      </p:sp>
      <p:sp>
        <p:nvSpPr>
          <p:cNvPr id="3" name="Content Placeholder 2"/>
          <p:cNvSpPr>
            <a:spLocks noGrp="1"/>
          </p:cNvSpPr>
          <p:nvPr>
            <p:ph type="body" idx="1"/>
          </p:nvPr>
        </p:nvSpPr>
        <p:spPr>
          <a:xfrm>
            <a:off x="825500" y="1524000"/>
            <a:ext cx="7620000" cy="4800600"/>
          </a:xfrm>
        </p:spPr>
        <p:txBody>
          <a:bodyPr>
            <a:noAutofit/>
          </a:bodyPr>
          <a:lstStyle/>
          <a:p>
            <a:pPr marL="0" lvl="0" indent="0">
              <a:buNone/>
            </a:pPr>
            <a:r>
              <a:rPr lang="en-US" sz="2000" b="1" dirty="0"/>
              <a:t>Implementation Guide Model:</a:t>
            </a:r>
            <a:r>
              <a:rPr lang="en-US" sz="2000" dirty="0"/>
              <a:t> containing the use cases for interoperability and a profile model:</a:t>
            </a:r>
          </a:p>
          <a:p>
            <a:pPr marL="457200" lvl="1" indent="0">
              <a:buNone/>
            </a:pPr>
            <a:r>
              <a:rPr lang="en-US" sz="2000" b="1" dirty="0" smtClean="0">
                <a:solidFill>
                  <a:srgbClr val="C10A25"/>
                </a:solidFill>
              </a:rPr>
              <a:t>2. Implementation </a:t>
            </a:r>
            <a:r>
              <a:rPr lang="en-US" sz="2000" b="1" dirty="0">
                <a:solidFill>
                  <a:srgbClr val="C10A25"/>
                </a:solidFill>
              </a:rPr>
              <a:t>Profile Model Package</a:t>
            </a:r>
            <a:endParaRPr lang="en-US" sz="2000" dirty="0">
              <a:solidFill>
                <a:srgbClr val="C10A25"/>
              </a:solidFill>
            </a:endParaRPr>
          </a:p>
          <a:p>
            <a:pPr lvl="2"/>
            <a:r>
              <a:rPr lang="en-US" sz="1600" dirty="0"/>
              <a:t>Snapshots/copies of FHIM classes including:</a:t>
            </a:r>
          </a:p>
          <a:p>
            <a:pPr lvl="3"/>
            <a:r>
              <a:rPr lang="en-US" sz="1400" dirty="0"/>
              <a:t> Focal class(</a:t>
            </a:r>
            <a:r>
              <a:rPr lang="en-US" sz="1400" dirty="0" err="1"/>
              <a:t>es</a:t>
            </a:r>
            <a:r>
              <a:rPr lang="en-US" sz="1400" dirty="0"/>
              <a:t>) corresponding to the focal objects that are the subject of interoperability (e.g. Patient, Encounter, Sample, Order, Observation Result</a:t>
            </a:r>
            <a:r>
              <a:rPr lang="en-US" sz="1400" dirty="0" smtClean="0"/>
              <a:t>).</a:t>
            </a:r>
            <a:r>
              <a:rPr lang="en-US" sz="1400" dirty="0"/>
              <a:t> Related classes that supply context to the focal objects (e.g. target records, author, custodian, ordering provider, etc.)</a:t>
            </a:r>
          </a:p>
          <a:p>
            <a:pPr lvl="3"/>
            <a:r>
              <a:rPr lang="en-US" sz="1400" dirty="0" smtClean="0"/>
              <a:t>Including </a:t>
            </a:r>
            <a:r>
              <a:rPr lang="en-US" sz="1400" dirty="0" err="1" smtClean="0"/>
              <a:t>PSM</a:t>
            </a:r>
            <a:r>
              <a:rPr lang="en-US" sz="1400" dirty="0" smtClean="0"/>
              <a:t>-specific annotations for code generation. This </a:t>
            </a:r>
            <a:r>
              <a:rPr lang="en-US" sz="1400" dirty="0"/>
              <a:t>tooling guidance should be added to the original FHIM </a:t>
            </a:r>
            <a:r>
              <a:rPr lang="en-US" sz="1400" dirty="0" smtClean="0"/>
              <a:t>classes and reused</a:t>
            </a:r>
            <a:endParaRPr lang="en-US" sz="1400" dirty="0"/>
          </a:p>
          <a:p>
            <a:pPr lvl="2"/>
            <a:r>
              <a:rPr lang="en-US" sz="1600" dirty="0"/>
              <a:t>Constraints applied  the classes, associations and attributes in the model including:</a:t>
            </a:r>
          </a:p>
          <a:p>
            <a:pPr lvl="3"/>
            <a:r>
              <a:rPr lang="en-US" sz="1400" dirty="0"/>
              <a:t>Semantic clarifications </a:t>
            </a:r>
          </a:p>
          <a:p>
            <a:pPr lvl="3"/>
            <a:r>
              <a:rPr lang="en-US" sz="1400" dirty="0"/>
              <a:t>Cardinality constraints for associations and attributes</a:t>
            </a:r>
          </a:p>
          <a:p>
            <a:pPr lvl="3"/>
            <a:r>
              <a:rPr lang="en-US" sz="1400" dirty="0"/>
              <a:t>Usage/mandatory constraints for associations and attributes</a:t>
            </a:r>
          </a:p>
          <a:p>
            <a:pPr lvl="3"/>
            <a:r>
              <a:rPr lang="en-US" sz="1400" dirty="0"/>
              <a:t>Terminology and fixed value constraints (these constraint apply to attributes only)</a:t>
            </a:r>
          </a:p>
          <a:p>
            <a:pPr lvl="3"/>
            <a:endParaRPr lang="en-US" sz="1400" dirty="0"/>
          </a:p>
          <a:p>
            <a:endParaRPr lang="en-US" sz="2000" dirty="0"/>
          </a:p>
        </p:txBody>
      </p:sp>
    </p:spTree>
    <p:extLst>
      <p:ext uri="{BB962C8B-B14F-4D97-AF65-F5344CB8AC3E}">
        <p14:creationId xmlns:p14="http://schemas.microsoft.com/office/powerpoint/2010/main" val="210995119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HIM Implementation artifacts.png"/>
          <p:cNvPicPr/>
          <p:nvPr/>
        </p:nvPicPr>
        <p:blipFill>
          <a:blip r:embed="rId2" cstate="print"/>
          <a:stretch>
            <a:fillRect/>
          </a:stretch>
        </p:blipFill>
        <p:spPr>
          <a:xfrm>
            <a:off x="-25977" y="0"/>
            <a:ext cx="9195955" cy="6858000"/>
          </a:xfrm>
          <a:prstGeom prst="rect">
            <a:avLst/>
          </a:prstGeom>
        </p:spPr>
      </p:pic>
      <p:sp>
        <p:nvSpPr>
          <p:cNvPr id="2" name="Rectangle 1"/>
          <p:cNvSpPr/>
          <p:nvPr/>
        </p:nvSpPr>
        <p:spPr>
          <a:xfrm>
            <a:off x="3810000" y="5654040"/>
            <a:ext cx="5334000" cy="1203960"/>
          </a:xfrm>
          <a:prstGeom prst="rect">
            <a:avLst/>
          </a:prstGeom>
          <a:solidFill>
            <a:schemeClr val="accent1"/>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Georgia"/>
              <a:ea typeface="Georgia"/>
              <a:cs typeface="Georgia"/>
              <a:sym typeface="Georgia"/>
            </a:endParaRPr>
          </a:p>
        </p:txBody>
      </p:sp>
      <p:sp>
        <p:nvSpPr>
          <p:cNvPr id="4" name="Title 1"/>
          <p:cNvSpPr txBox="1">
            <a:spLocks/>
          </p:cNvSpPr>
          <p:nvPr/>
        </p:nvSpPr>
        <p:spPr>
          <a:xfrm>
            <a:off x="4419600" y="5867400"/>
            <a:ext cx="3962400" cy="8382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lvl1pPr eaLnBrk="1" hangingPunct="1">
              <a:defRPr sz="2800" b="1">
                <a:solidFill>
                  <a:srgbClr val="1D165A"/>
                </a:solidFill>
                <a:latin typeface="Georgia"/>
                <a:ea typeface="Georgia"/>
                <a:cs typeface="Georgia"/>
                <a:sym typeface="Georgia"/>
              </a:defRPr>
            </a:lvl1pPr>
            <a:lvl2pPr eaLnBrk="1" hangingPunct="1">
              <a:defRPr>
                <a:solidFill>
                  <a:srgbClr val="1D165A"/>
                </a:solidFill>
                <a:latin typeface="Georgia"/>
                <a:ea typeface="Georgia"/>
                <a:cs typeface="Georgia"/>
                <a:sym typeface="Georgia"/>
              </a:defRPr>
            </a:lvl2pPr>
            <a:lvl3pPr eaLnBrk="1" hangingPunct="1">
              <a:defRPr>
                <a:solidFill>
                  <a:srgbClr val="1D165A"/>
                </a:solidFill>
                <a:latin typeface="Georgia"/>
                <a:ea typeface="Georgia"/>
                <a:cs typeface="Georgia"/>
                <a:sym typeface="Georgia"/>
              </a:defRPr>
            </a:lvl3pPr>
            <a:lvl4pPr eaLnBrk="1" hangingPunct="1">
              <a:defRPr>
                <a:solidFill>
                  <a:srgbClr val="1D165A"/>
                </a:solidFill>
                <a:latin typeface="Georgia"/>
                <a:ea typeface="Georgia"/>
                <a:cs typeface="Georgia"/>
                <a:sym typeface="Georgia"/>
              </a:defRPr>
            </a:lvl4pPr>
            <a:lvl5pPr eaLnBrk="1" hangingPunct="1">
              <a:defRPr>
                <a:solidFill>
                  <a:srgbClr val="1D165A"/>
                </a:solidFill>
                <a:latin typeface="Georgia"/>
                <a:ea typeface="Georgia"/>
                <a:cs typeface="Georgia"/>
                <a:sym typeface="Georgia"/>
              </a:defRPr>
            </a:lvl5pPr>
            <a:lvl6pPr indent="457200" eaLnBrk="1" hangingPunct="1">
              <a:defRPr>
                <a:solidFill>
                  <a:srgbClr val="1D165A"/>
                </a:solidFill>
                <a:latin typeface="Georgia"/>
                <a:ea typeface="Georgia"/>
                <a:cs typeface="Georgia"/>
                <a:sym typeface="Georgia"/>
              </a:defRPr>
            </a:lvl6pPr>
            <a:lvl7pPr indent="914400" eaLnBrk="1" hangingPunct="1">
              <a:defRPr>
                <a:solidFill>
                  <a:srgbClr val="1D165A"/>
                </a:solidFill>
                <a:latin typeface="Georgia"/>
                <a:ea typeface="Georgia"/>
                <a:cs typeface="Georgia"/>
                <a:sym typeface="Georgia"/>
              </a:defRPr>
            </a:lvl7pPr>
            <a:lvl8pPr indent="1371600" eaLnBrk="1" hangingPunct="1">
              <a:defRPr>
                <a:solidFill>
                  <a:srgbClr val="1D165A"/>
                </a:solidFill>
                <a:latin typeface="Georgia"/>
                <a:ea typeface="Georgia"/>
                <a:cs typeface="Georgia"/>
                <a:sym typeface="Georgia"/>
              </a:defRPr>
            </a:lvl8pPr>
            <a:lvl9pPr indent="1828800" eaLnBrk="1" hangingPunct="1">
              <a:defRPr>
                <a:solidFill>
                  <a:srgbClr val="1D165A"/>
                </a:solidFill>
                <a:latin typeface="Georgia"/>
                <a:ea typeface="Georgia"/>
                <a:cs typeface="Georgia"/>
                <a:sym typeface="Georgia"/>
              </a:defRPr>
            </a:lvl9pPr>
          </a:lstStyle>
          <a:p>
            <a:r>
              <a:rPr lang="en-US" sz="2400" dirty="0" smtClean="0">
                <a:solidFill>
                  <a:schemeClr val="bg1"/>
                </a:solidFill>
              </a:rPr>
              <a:t>Implementation Guide </a:t>
            </a:r>
            <a:br>
              <a:rPr lang="en-US" sz="2400" dirty="0" smtClean="0">
                <a:solidFill>
                  <a:schemeClr val="bg1"/>
                </a:solidFill>
              </a:rPr>
            </a:br>
            <a:r>
              <a:rPr lang="en-US" sz="2400" dirty="0" smtClean="0">
                <a:solidFill>
                  <a:schemeClr val="bg1"/>
                </a:solidFill>
              </a:rPr>
              <a:t>Modeling Artifacts</a:t>
            </a:r>
            <a:endParaRPr lang="en-US" sz="2400" dirty="0">
              <a:solidFill>
                <a:schemeClr val="bg1"/>
              </a:solidFill>
            </a:endParaRPr>
          </a:p>
        </p:txBody>
      </p:sp>
    </p:spTree>
    <p:extLst>
      <p:ext uri="{BB962C8B-B14F-4D97-AF65-F5344CB8AC3E}">
        <p14:creationId xmlns:p14="http://schemas.microsoft.com/office/powerpoint/2010/main" val="802670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Guide Models</a:t>
            </a:r>
            <a:endParaRPr lang="en-US" dirty="0"/>
          </a:p>
        </p:txBody>
      </p:sp>
      <p:sp>
        <p:nvSpPr>
          <p:cNvPr id="4" name="Content Placeholder 3"/>
          <p:cNvSpPr>
            <a:spLocks noGrp="1"/>
          </p:cNvSpPr>
          <p:nvPr>
            <p:ph idx="1"/>
          </p:nvPr>
        </p:nvSpPr>
        <p:spPr>
          <a:xfrm>
            <a:off x="825500" y="1524000"/>
            <a:ext cx="7620000" cy="5105400"/>
          </a:xfrm>
        </p:spPr>
        <p:txBody>
          <a:bodyPr/>
          <a:lstStyle/>
          <a:p>
            <a:r>
              <a:rPr lang="en-US" dirty="0" smtClean="0"/>
              <a:t>Isolate the data required to implement one or more specific interoperability use cases</a:t>
            </a:r>
          </a:p>
          <a:p>
            <a:pPr>
              <a:spcBef>
                <a:spcPts val="1800"/>
              </a:spcBef>
            </a:pPr>
            <a:r>
              <a:rPr lang="en-US" dirty="0" smtClean="0"/>
              <a:t>Identify the constraints applied to FHIM </a:t>
            </a:r>
          </a:p>
          <a:p>
            <a:pPr lvl="1"/>
            <a:r>
              <a:rPr lang="en-US" sz="2400" dirty="0" smtClean="0"/>
              <a:t>Reuse internal mapping information to reference base standards/constructs</a:t>
            </a:r>
          </a:p>
          <a:p>
            <a:pPr>
              <a:spcBef>
                <a:spcPts val="1800"/>
              </a:spcBef>
            </a:pPr>
            <a:r>
              <a:rPr lang="en-US" dirty="0" smtClean="0"/>
              <a:t>Refers to the FHIM vocabulary </a:t>
            </a:r>
          </a:p>
          <a:p>
            <a:pPr lvl="1"/>
            <a:r>
              <a:rPr lang="en-US" sz="2400" dirty="0" smtClean="0"/>
              <a:t>Value sets</a:t>
            </a:r>
          </a:p>
          <a:p>
            <a:pPr lvl="1"/>
            <a:r>
              <a:rPr lang="en-US" sz="2400" dirty="0" smtClean="0"/>
              <a:t>Identified coding system</a:t>
            </a:r>
          </a:p>
          <a:p>
            <a:pPr lvl="2"/>
            <a:r>
              <a:rPr lang="en-US" sz="2400" dirty="0" smtClean="0"/>
              <a:t>Fixed concept codes </a:t>
            </a:r>
          </a:p>
          <a:p>
            <a:endParaRPr lang="en-US" dirty="0"/>
          </a:p>
        </p:txBody>
      </p:sp>
    </p:spTree>
    <p:extLst>
      <p:ext uri="{BB962C8B-B14F-4D97-AF65-F5344CB8AC3E}">
        <p14:creationId xmlns:p14="http://schemas.microsoft.com/office/powerpoint/2010/main" val="178517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233416"/>
            <a:ext cx="9144000" cy="1624584"/>
          </a:xfrm>
          <a:prstGeom prst="rect">
            <a:avLst/>
          </a:prstGeom>
          <a:solidFill>
            <a:schemeClr val="bg1"/>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Georgia"/>
              <a:ea typeface="Georgia"/>
              <a:cs typeface="Georgia"/>
              <a:sym typeface="Georgia"/>
            </a:endParaRPr>
          </a:p>
        </p:txBody>
      </p:sp>
      <p:pic>
        <p:nvPicPr>
          <p:cNvPr id="5" name="Picture 4" descr="High-level Process.png"/>
          <p:cNvPicPr/>
          <p:nvPr/>
        </p:nvPicPr>
        <p:blipFill>
          <a:blip r:embed="rId2" cstate="print"/>
          <a:stretch>
            <a:fillRect/>
          </a:stretch>
        </p:blipFill>
        <p:spPr>
          <a:xfrm>
            <a:off x="0" y="0"/>
            <a:ext cx="8763000" cy="6705600"/>
          </a:xfrm>
          <a:prstGeom prst="rect">
            <a:avLst/>
          </a:prstGeom>
        </p:spPr>
      </p:pic>
      <p:sp>
        <p:nvSpPr>
          <p:cNvPr id="2" name="Rectangle 1"/>
          <p:cNvSpPr/>
          <p:nvPr/>
        </p:nvSpPr>
        <p:spPr>
          <a:xfrm>
            <a:off x="0" y="5257800"/>
            <a:ext cx="3048000" cy="1624584"/>
          </a:xfrm>
          <a:prstGeom prst="rect">
            <a:avLst/>
          </a:prstGeom>
          <a:solidFill>
            <a:schemeClr val="accent1"/>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Georgia"/>
              <a:ea typeface="Georgia"/>
              <a:cs typeface="Georgia"/>
              <a:sym typeface="Georgia"/>
            </a:endParaRPr>
          </a:p>
        </p:txBody>
      </p:sp>
      <p:sp>
        <p:nvSpPr>
          <p:cNvPr id="4" name="Title 1"/>
          <p:cNvSpPr txBox="1">
            <a:spLocks/>
          </p:cNvSpPr>
          <p:nvPr/>
        </p:nvSpPr>
        <p:spPr>
          <a:xfrm>
            <a:off x="304800" y="5486400"/>
            <a:ext cx="2667000" cy="12192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lvl1pPr eaLnBrk="1" hangingPunct="1">
              <a:defRPr sz="2800" b="1">
                <a:solidFill>
                  <a:srgbClr val="1D165A"/>
                </a:solidFill>
                <a:latin typeface="Georgia"/>
                <a:ea typeface="Georgia"/>
                <a:cs typeface="Georgia"/>
                <a:sym typeface="Georgia"/>
              </a:defRPr>
            </a:lvl1pPr>
            <a:lvl2pPr eaLnBrk="1" hangingPunct="1">
              <a:defRPr>
                <a:solidFill>
                  <a:srgbClr val="1D165A"/>
                </a:solidFill>
                <a:latin typeface="Georgia"/>
                <a:ea typeface="Georgia"/>
                <a:cs typeface="Georgia"/>
                <a:sym typeface="Georgia"/>
              </a:defRPr>
            </a:lvl2pPr>
            <a:lvl3pPr eaLnBrk="1" hangingPunct="1">
              <a:defRPr>
                <a:solidFill>
                  <a:srgbClr val="1D165A"/>
                </a:solidFill>
                <a:latin typeface="Georgia"/>
                <a:ea typeface="Georgia"/>
                <a:cs typeface="Georgia"/>
                <a:sym typeface="Georgia"/>
              </a:defRPr>
            </a:lvl3pPr>
            <a:lvl4pPr eaLnBrk="1" hangingPunct="1">
              <a:defRPr>
                <a:solidFill>
                  <a:srgbClr val="1D165A"/>
                </a:solidFill>
                <a:latin typeface="Georgia"/>
                <a:ea typeface="Georgia"/>
                <a:cs typeface="Georgia"/>
                <a:sym typeface="Georgia"/>
              </a:defRPr>
            </a:lvl4pPr>
            <a:lvl5pPr eaLnBrk="1" hangingPunct="1">
              <a:defRPr>
                <a:solidFill>
                  <a:srgbClr val="1D165A"/>
                </a:solidFill>
                <a:latin typeface="Georgia"/>
                <a:ea typeface="Georgia"/>
                <a:cs typeface="Georgia"/>
                <a:sym typeface="Georgia"/>
              </a:defRPr>
            </a:lvl5pPr>
            <a:lvl6pPr indent="457200" eaLnBrk="1" hangingPunct="1">
              <a:defRPr>
                <a:solidFill>
                  <a:srgbClr val="1D165A"/>
                </a:solidFill>
                <a:latin typeface="Georgia"/>
                <a:ea typeface="Georgia"/>
                <a:cs typeface="Georgia"/>
                <a:sym typeface="Georgia"/>
              </a:defRPr>
            </a:lvl6pPr>
            <a:lvl7pPr indent="914400" eaLnBrk="1" hangingPunct="1">
              <a:defRPr>
                <a:solidFill>
                  <a:srgbClr val="1D165A"/>
                </a:solidFill>
                <a:latin typeface="Georgia"/>
                <a:ea typeface="Georgia"/>
                <a:cs typeface="Georgia"/>
                <a:sym typeface="Georgia"/>
              </a:defRPr>
            </a:lvl7pPr>
            <a:lvl8pPr indent="1371600" eaLnBrk="1" hangingPunct="1">
              <a:defRPr>
                <a:solidFill>
                  <a:srgbClr val="1D165A"/>
                </a:solidFill>
                <a:latin typeface="Georgia"/>
                <a:ea typeface="Georgia"/>
                <a:cs typeface="Georgia"/>
                <a:sym typeface="Georgia"/>
              </a:defRPr>
            </a:lvl8pPr>
            <a:lvl9pPr indent="1828800" eaLnBrk="1" hangingPunct="1">
              <a:defRPr>
                <a:solidFill>
                  <a:srgbClr val="1D165A"/>
                </a:solidFill>
                <a:latin typeface="Georgia"/>
                <a:ea typeface="Georgia"/>
                <a:cs typeface="Georgia"/>
                <a:sym typeface="Georgia"/>
              </a:defRPr>
            </a:lvl9pPr>
          </a:lstStyle>
          <a:p>
            <a:r>
              <a:rPr lang="en-US" sz="2400" dirty="0">
                <a:solidFill>
                  <a:schemeClr val="bg1"/>
                </a:solidFill>
              </a:rPr>
              <a:t>Implementation Process</a:t>
            </a:r>
          </a:p>
        </p:txBody>
      </p:sp>
    </p:spTree>
    <p:extLst>
      <p:ext uri="{BB962C8B-B14F-4D97-AF65-F5344CB8AC3E}">
        <p14:creationId xmlns:p14="http://schemas.microsoft.com/office/powerpoint/2010/main" val="156517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233416"/>
            <a:ext cx="9144000" cy="1624584"/>
          </a:xfrm>
          <a:prstGeom prst="rect">
            <a:avLst/>
          </a:prstGeom>
          <a:solidFill>
            <a:schemeClr val="bg1"/>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Georgia"/>
              <a:ea typeface="Georgia"/>
              <a:cs typeface="Georgia"/>
              <a:sym typeface="Georgia"/>
            </a:endParaRPr>
          </a:p>
        </p:txBody>
      </p:sp>
      <p:pic>
        <p:nvPicPr>
          <p:cNvPr id="4" name="Picture 3" descr="Implementation Process.png"/>
          <p:cNvPicPr/>
          <p:nvPr/>
        </p:nvPicPr>
        <p:blipFill rotWithShape="1">
          <a:blip r:embed="rId3" cstate="print"/>
          <a:srcRect b="27923"/>
          <a:stretch/>
        </p:blipFill>
        <p:spPr>
          <a:xfrm>
            <a:off x="1752599" y="-56435"/>
            <a:ext cx="7467601" cy="6914435"/>
          </a:xfrm>
          <a:prstGeom prst="rect">
            <a:avLst/>
          </a:prstGeom>
        </p:spPr>
      </p:pic>
    </p:spTree>
    <p:extLst>
      <p:ext uri="{BB962C8B-B14F-4D97-AF65-F5344CB8AC3E}">
        <p14:creationId xmlns:p14="http://schemas.microsoft.com/office/powerpoint/2010/main" val="3686029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233416"/>
            <a:ext cx="9144000" cy="1624584"/>
          </a:xfrm>
          <a:prstGeom prst="rect">
            <a:avLst/>
          </a:prstGeom>
          <a:solidFill>
            <a:schemeClr val="bg1"/>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Georgia"/>
              <a:ea typeface="Georgia"/>
              <a:cs typeface="Georgia"/>
              <a:sym typeface="Georgia"/>
            </a:endParaRPr>
          </a:p>
        </p:txBody>
      </p:sp>
      <p:pic>
        <p:nvPicPr>
          <p:cNvPr id="4" name="Picture 3" descr="Implementation Process.png"/>
          <p:cNvPicPr/>
          <p:nvPr/>
        </p:nvPicPr>
        <p:blipFill rotWithShape="1">
          <a:blip r:embed="rId3" cstate="print"/>
          <a:srcRect l="472" t="27769" r="-472" b="155"/>
          <a:stretch/>
        </p:blipFill>
        <p:spPr>
          <a:xfrm>
            <a:off x="1752599" y="-56435"/>
            <a:ext cx="7467601" cy="6914435"/>
          </a:xfrm>
          <a:prstGeom prst="rect">
            <a:avLst/>
          </a:prstGeom>
        </p:spPr>
      </p:pic>
    </p:spTree>
    <p:extLst>
      <p:ext uri="{BB962C8B-B14F-4D97-AF65-F5344CB8AC3E}">
        <p14:creationId xmlns:p14="http://schemas.microsoft.com/office/powerpoint/2010/main" val="551816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13F8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2014-09-09 HIM Agenda</Template>
  <TotalTime>1493</TotalTime>
  <Words>1572</Words>
  <Application>Microsoft Office PowerPoint</Application>
  <PresentationFormat>On-screen Show (4:3)</PresentationFormat>
  <Paragraphs>170</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vt:lpstr>
      <vt:lpstr>PowerPoint Presentation</vt:lpstr>
      <vt:lpstr>FHIM Implementation</vt:lpstr>
      <vt:lpstr>Implementation Guide Models  based on FHIM</vt:lpstr>
      <vt:lpstr>Implementation Guide Models based on FHIM - continued</vt:lpstr>
      <vt:lpstr>PowerPoint Presentation</vt:lpstr>
      <vt:lpstr>Implementation Guide Models</vt:lpstr>
      <vt:lpstr>PowerPoint Presentation</vt:lpstr>
      <vt:lpstr>PowerPoint Presentation</vt:lpstr>
      <vt:lpstr>PowerPoint Presentation</vt:lpstr>
      <vt:lpstr>Federal Health Information Model (FHIM) and Associated Terminology Models</vt:lpstr>
      <vt:lpstr>Federal Health Information Model (FHIM) and Associated Terminology Models</vt:lpstr>
      <vt:lpstr>Federal Health Information Model (FHIM) and Associated Terminology Models</vt:lpstr>
      <vt:lpstr>Benefits of Information Modeling Project Information and Terminology Models</vt:lpstr>
      <vt:lpstr>Terminology Binding Summary</vt:lpstr>
      <vt:lpstr>Model-driven Constraints in FHIM</vt:lpstr>
      <vt:lpstr>Data type constraint</vt:lpstr>
      <vt:lpstr>Cardinality constraints</vt:lpstr>
      <vt:lpstr>Data element usage and terminology constraints</vt:lpstr>
      <vt:lpstr>Code system vs. Value Set constraints</vt:lpstr>
      <vt:lpstr>Fixed value constraints</vt:lpstr>
      <vt:lpstr>Unique Identifiers for templates</vt:lpstr>
      <vt:lpstr>CDA PSM Overview</vt:lpstr>
      <vt:lpstr>CDA R2 Metamodel</vt:lpstr>
      <vt:lpstr>NIEM PSM Example</vt:lpstr>
      <vt:lpstr>FHIM-based Constraint Model</vt:lpstr>
      <vt:lpstr>PowerPoint Presentation</vt:lpstr>
      <vt:lpstr>Auto-generated constraint model in MDHT – CDA IG Example</vt:lpstr>
      <vt:lpstr>Value set binding in FHIM result in terminology constraints in CDA</vt:lpstr>
      <vt:lpstr>Documentation Management</vt:lpstr>
      <vt:lpstr>Template-specific documentation including constraints</vt:lpstr>
      <vt:lpstr>Documentation Generation using DITA</vt:lpstr>
      <vt:lpstr>PowerPoint Presentation</vt:lpstr>
      <vt:lpstr>Auto-generated Java code</vt:lpstr>
      <vt:lpstr>PowerPoint Presentation</vt:lpstr>
      <vt:lpstr>PowerPoint Presentation</vt:lpstr>
      <vt:lpstr>Questions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Ioana Singureanu</dc:creator>
  <cp:lastModifiedBy>Nicole Kegler</cp:lastModifiedBy>
  <cp:revision>22</cp:revision>
  <dcterms:created xsi:type="dcterms:W3CDTF">2013-08-07T19:14:37Z</dcterms:created>
  <dcterms:modified xsi:type="dcterms:W3CDTF">2014-09-12T18:18:44Z</dcterms:modified>
</cp:coreProperties>
</file>