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0000"/>
    <a:srgbClr val="1D4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B9365-3CD7-4BE2-AFC5-691E17D58E4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3F9C9-787C-4735-8F78-CB74C994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6290" y="1753862"/>
            <a:ext cx="5257710" cy="3196465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0958" y="1988741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0958" y="3468394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170363" y="4279719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8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64F-3B91-45B3-A1DE-4D7490D1A26B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8B69-9394-45A5-B62B-87AD770EA4A6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E922-5EE0-4E05-9C73-BDEE729E4AFA}" type="datetime4">
              <a:rPr lang="en-US" smtClean="0"/>
              <a:t>April 23,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3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DFE-DF5D-4308-8246-0229A4779709}" type="datetime4">
              <a:rPr lang="en-US" smtClean="0"/>
              <a:t>April 23,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BDD9-61F3-4920-9BF3-B637225D320B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7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9624-938D-4C88-A83F-58E772B492C9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27FB-C6CD-4C64-9DA8-8503C47CD9B8}" type="datetime4">
              <a:rPr lang="en-US" smtClean="0"/>
              <a:t>April 23,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4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08E4-70CB-4987-A217-D257326AB6CD}" type="datetime4">
              <a:rPr lang="en-US" smtClean="0"/>
              <a:t>April 23,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2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9D0E-7E9B-4A74-AAD5-B292F2A4AD34}" type="datetime4">
              <a:rPr lang="en-US" smtClean="0"/>
              <a:t>April 23,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43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w/Subtitl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0C9-73A0-4E4C-9942-AE0618A00DB1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0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ive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63819"/>
            <a:ext cx="5257710" cy="3196465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68" y="3044799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68" y="4524452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84073" y="5335777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544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E392-50C1-4FBA-939E-9EC29DF5109C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29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A50-B1AD-47E2-AEE2-B457742C18FE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0" y="5367338"/>
            <a:ext cx="732080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35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A80B-F648-449E-8740-1FA3ACAD2A18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811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5AF-2AA0-4E12-984D-769FEF8A3EF6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4"/>
            <a:ext cx="5486400" cy="43334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47689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 No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F4E-1CC7-4C7F-BDC0-01FFF8478770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12774"/>
            <a:ext cx="8229600" cy="5369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61606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402C-D6FC-4248-9D02-5A13FBD3DA3A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14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8B4-E713-43C5-A389-1EC3BA273229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61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457200" y="274638"/>
            <a:ext cx="6975656" cy="57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2677" y="578991"/>
            <a:ext cx="1131750" cy="42210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EB66-EB82-4345-A2B1-5DF2BE7ED7A5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29959" y="274638"/>
            <a:ext cx="0" cy="58515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73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481-208C-4143-B4BF-A72A3A8F2924}" type="datetime4">
              <a:rPr lang="en-US" smtClean="0"/>
              <a:t>April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 baseline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Connect with Federal Health Architecture – We’d Love to Hear from you!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Contact Us</a:t>
            </a:r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95954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5719544" y="1475496"/>
            <a:ext cx="2967256" cy="22570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64660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719544" y="3945865"/>
            <a:ext cx="2967256" cy="205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695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for Comi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A717-0BDD-475C-90CC-4A7D0F3293FE}" type="datetime4">
              <a:rPr lang="en-US" smtClean="0"/>
              <a:t>April 23,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3324232"/>
            <a:ext cx="618502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1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See you soon</a:t>
            </a:r>
          </a:p>
        </p:txBody>
      </p:sp>
      <p:sp>
        <p:nvSpPr>
          <p:cNvPr id="9" name="Title 16"/>
          <p:cNvSpPr>
            <a:spLocks noGrp="1"/>
          </p:cNvSpPr>
          <p:nvPr>
            <p:ph type="title" hasCustomPrompt="1"/>
          </p:nvPr>
        </p:nvSpPr>
        <p:spPr>
          <a:xfrm>
            <a:off x="0" y="2399747"/>
            <a:ext cx="6185023" cy="915178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3600" b="1"/>
            </a:lvl1pPr>
          </a:lstStyle>
          <a:p>
            <a:r>
              <a:rPr lang="en-US" dirty="0"/>
              <a:t>THANKS FOR</a:t>
            </a:r>
            <a:br>
              <a:rPr lang="en-US" dirty="0"/>
            </a:br>
            <a:r>
              <a:rPr lang="en-US" dirty="0"/>
              <a:t>COMING</a:t>
            </a:r>
          </a:p>
        </p:txBody>
      </p:sp>
      <p:pic>
        <p:nvPicPr>
          <p:cNvPr id="10" name="Picture 9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28" y="1960841"/>
            <a:ext cx="2051688" cy="20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9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4825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406900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D2124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F8B4-E24B-4867-9C9D-72D73E5F8CC2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96" y="383803"/>
            <a:ext cx="3199408" cy="31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16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534B18-1D5E-4FAD-8ECB-09BD9C63D6F3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break-time_increments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9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908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7F9BDA-B288-4FCC-B65E-EF00068FC47F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678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33F92A-99A0-40E2-9763-9294C6B17564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589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62217-960F-446A-BCEA-9217345BF325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017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764A3D-7AC4-4DE3-AD0C-D6CAAEEEC951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483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2412B4-CDE3-4C94-B53D-01F71CBBE8AB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44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849046-1D27-4B00-9E64-AEBA8E551B5B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1547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CEE767-DA12-4D6C-88BF-FDDF5EC74943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056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904A9F-4E77-4F72-B568-2AB4CA3252D5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61659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D84108-4A24-410D-B8BA-73792EB3BEC7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70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8A7E-A704-436A-BF01-E4920549F598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35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AC444C-EB31-4E28-B413-302EEE5519A3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8158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D1AF07-DB0F-422B-A48D-458FA80BE849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1066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m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229F46-1E5B-4ABE-B8A9-939DDCE94CCA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157850" y="1819660"/>
            <a:ext cx="828675" cy="8493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rgbClr val="000000"/>
                </a:solidFill>
              </a:defRPr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47038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387-B3AE-45A2-8FEA-0403FEA779DF}" type="datetime4">
              <a:rPr lang="en-US" smtClean="0"/>
              <a:t>April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res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57200" y="2135012"/>
            <a:ext cx="3197492" cy="31974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607F-1399-4125-9A15-E4C28B5F0269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5284" y="2292381"/>
            <a:ext cx="2881325" cy="288275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120011" y="1475496"/>
            <a:ext cx="4566789" cy="45259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97491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8B7-94B6-4116-8240-4E4FB6AD0B8C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828902" y="1521311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57200" y="1404315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0136" y="1521312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19"/>
          </p:nvPr>
        </p:nvSpPr>
        <p:spPr>
          <a:xfrm>
            <a:off x="2828902" y="3922295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200" y="3805299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70136" y="3922296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F941-7D14-484D-BC2D-683EE1670BB1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3909170"/>
            <a:ext cx="2633472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43708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55001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21930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33223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2463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55399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/>
        </p:nvSpPr>
        <p:spPr>
          <a:xfrm>
            <a:off x="457200" y="1476104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35A-65DE-4772-B8E9-1416C76B9ABC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71500" y="1590404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008764" y="1478253"/>
            <a:ext cx="2343906" cy="18277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791330" y="1473956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905630" y="1588256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half" idx="17"/>
          </p:nvPr>
        </p:nvSpPr>
        <p:spPr>
          <a:xfrm>
            <a:off x="6342894" y="1476104"/>
            <a:ext cx="2343906" cy="18298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57200" y="3879910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1500" y="3994210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sz="half" idx="19"/>
          </p:nvPr>
        </p:nvSpPr>
        <p:spPr>
          <a:xfrm>
            <a:off x="2008764" y="3882059"/>
            <a:ext cx="2343906" cy="1820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791330" y="3877762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905630" y="3992062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21"/>
          </p:nvPr>
        </p:nvSpPr>
        <p:spPr>
          <a:xfrm>
            <a:off x="6342894" y="3879911"/>
            <a:ext cx="2343906" cy="18230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0623" cy="67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5330"/>
            <a:ext cx="8229600" cy="480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17AB8DF8-3B99-4747-AAF1-EFE0B36D59B1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116" y="18678"/>
            <a:ext cx="36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3655A8-0D39-4AA5-8FE5-3934D8A2D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4" t="42952" r="12728" b="9640"/>
          <a:stretch/>
        </p:blipFill>
        <p:spPr>
          <a:xfrm>
            <a:off x="-1" y="3251201"/>
            <a:ext cx="9143295" cy="32619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BD4B00-0D3A-4AC9-813D-AC74E1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8AFEA99F-4813-4462-94E8-2E3564ECF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00680"/>
              </p:ext>
            </p:extLst>
          </p:nvPr>
        </p:nvGraphicFramePr>
        <p:xfrm>
          <a:off x="230455" y="459854"/>
          <a:ext cx="7259172" cy="5987133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991678">
                  <a:extLst>
                    <a:ext uri="{9D8B030D-6E8A-4147-A177-3AD203B41FA5}">
                      <a16:colId xmlns:a16="http://schemas.microsoft.com/office/drawing/2014/main" xmlns="" val="185124895"/>
                    </a:ext>
                  </a:extLst>
                </a:gridCol>
                <a:gridCol w="251333">
                  <a:extLst>
                    <a:ext uri="{9D8B030D-6E8A-4147-A177-3AD203B41FA5}">
                      <a16:colId xmlns:a16="http://schemas.microsoft.com/office/drawing/2014/main" xmlns="" val="3776884969"/>
                    </a:ext>
                  </a:extLst>
                </a:gridCol>
                <a:gridCol w="408305"/>
                <a:gridCol w="646430">
                  <a:extLst>
                    <a:ext uri="{9D8B030D-6E8A-4147-A177-3AD203B41FA5}">
                      <a16:colId xmlns:a16="http://schemas.microsoft.com/office/drawing/2014/main" xmlns="" val="1029012190"/>
                    </a:ext>
                  </a:extLst>
                </a:gridCol>
                <a:gridCol w="562292"/>
                <a:gridCol w="494030">
                  <a:extLst>
                    <a:ext uri="{9D8B030D-6E8A-4147-A177-3AD203B41FA5}">
                      <a16:colId xmlns:a16="http://schemas.microsoft.com/office/drawing/2014/main" xmlns="" val="299208181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xmlns="" val="2105442419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xmlns="" val="3728795892"/>
                    </a:ext>
                  </a:extLst>
                </a:gridCol>
                <a:gridCol w="441642">
                  <a:extLst>
                    <a:ext uri="{9D8B030D-6E8A-4147-A177-3AD203B41FA5}">
                      <a16:colId xmlns:a16="http://schemas.microsoft.com/office/drawing/2014/main" xmlns="" val="1466371607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xmlns="" val="3568630040"/>
                    </a:ext>
                  </a:extLst>
                </a:gridCol>
                <a:gridCol w="743246">
                  <a:extLst>
                    <a:ext uri="{9D8B030D-6E8A-4147-A177-3AD203B41FA5}">
                      <a16:colId xmlns:a16="http://schemas.microsoft.com/office/drawing/2014/main" xmlns="" val="3045082419"/>
                    </a:ext>
                  </a:extLst>
                </a:gridCol>
              </a:tblGrid>
              <a:tr h="270987">
                <a:tc>
                  <a:txBody>
                    <a:bodyPr/>
                    <a:lstStyle/>
                    <a:p>
                      <a:r>
                        <a:rPr lang="en-US" sz="1000" b="1" dirty="0"/>
                        <a:t>USCDI Data Classes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1" dirty="0" smtClean="0"/>
                        <a:t>V</a:t>
                      </a:r>
                      <a:endParaRPr lang="en-US" sz="900" b="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1" dirty="0" smtClean="0"/>
                        <a:t>#</a:t>
                      </a:r>
                      <a:r>
                        <a:rPr lang="en-US" sz="900" b="0" i="1" baseline="30000" dirty="0" smtClean="0"/>
                        <a:t>1</a:t>
                      </a:r>
                      <a:endParaRPr lang="en-US" sz="900" b="0" i="1" baseline="30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FHIM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 smtClean="0"/>
                        <a:t>Term.</a:t>
                      </a:r>
                      <a:endParaRPr lang="en-US" sz="10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CDA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C-CDA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FHIR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X12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dirty="0"/>
                        <a:t>SOAP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VSAC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4228618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Patient name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0048617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Sex (birth sex)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1425788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Date of Birth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1053989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Preferred Language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5027769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716093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Ethnicity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5892022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Smoking Status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4385562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Laboratory tests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~80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9251867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Laboratory values/results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~80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84374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Vital signs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~45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8204690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Problems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~75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2254707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Medications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~95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9567973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Medication Allergies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~20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5596698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Health concerns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~75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1904934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Care Team members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~40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9806265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Assessment and plan of </a:t>
                      </a:r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~40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Planned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6107976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Immunizations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~60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6025657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Procedures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~30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Planned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6766593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UDI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~40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278210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Goals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~95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5547022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~25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9519635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Clinical Notes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~60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Planned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81402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467110-A366-4CD5-9444-F304FF92446E}"/>
              </a:ext>
            </a:extLst>
          </p:cNvPr>
          <p:cNvSpPr txBox="1"/>
          <p:nvPr/>
        </p:nvSpPr>
        <p:spPr>
          <a:xfrm>
            <a:off x="138545" y="52497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USCDI Data Classes – FHIM and Standards Incorporation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E1B19F-19AA-4967-BAC7-5F13D4575BE5}"/>
              </a:ext>
            </a:extLst>
          </p:cNvPr>
          <p:cNvSpPr txBox="1"/>
          <p:nvPr/>
        </p:nvSpPr>
        <p:spPr>
          <a:xfrm>
            <a:off x="6298746" y="6525303"/>
            <a:ext cx="2589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V1-2018 | v2-2019 | v3-2020 | v4-2021</a:t>
            </a:r>
          </a:p>
        </p:txBody>
      </p:sp>
    </p:spTree>
    <p:extLst>
      <p:ext uri="{BB962C8B-B14F-4D97-AF65-F5344CB8AC3E}">
        <p14:creationId xmlns:p14="http://schemas.microsoft.com/office/powerpoint/2010/main" val="23680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BD4B00-0D3A-4AC9-813D-AC74E1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8AFEA99F-4813-4462-94E8-2E3564ECF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63349"/>
              </p:ext>
            </p:extLst>
          </p:nvPr>
        </p:nvGraphicFramePr>
        <p:xfrm>
          <a:off x="230455" y="383803"/>
          <a:ext cx="7295266" cy="5592094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912279">
                  <a:extLst>
                    <a:ext uri="{9D8B030D-6E8A-4147-A177-3AD203B41FA5}">
                      <a16:colId xmlns:a16="http://schemas.microsoft.com/office/drawing/2014/main" xmlns="" val="185124895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xmlns="" val="3776884969"/>
                    </a:ext>
                  </a:extLst>
                </a:gridCol>
                <a:gridCol w="471805"/>
                <a:gridCol w="690880">
                  <a:extLst>
                    <a:ext uri="{9D8B030D-6E8A-4147-A177-3AD203B41FA5}">
                      <a16:colId xmlns:a16="http://schemas.microsoft.com/office/drawing/2014/main" xmlns="" val="1029012190"/>
                    </a:ext>
                  </a:extLst>
                </a:gridCol>
                <a:gridCol w="562292"/>
                <a:gridCol w="494030">
                  <a:extLst>
                    <a:ext uri="{9D8B030D-6E8A-4147-A177-3AD203B41FA5}">
                      <a16:colId xmlns:a16="http://schemas.microsoft.com/office/drawing/2014/main" xmlns="" val="299208181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xmlns="" val="2105442419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xmlns="" val="3728795892"/>
                    </a:ext>
                  </a:extLst>
                </a:gridCol>
                <a:gridCol w="441642">
                  <a:extLst>
                    <a:ext uri="{9D8B030D-6E8A-4147-A177-3AD203B41FA5}">
                      <a16:colId xmlns:a16="http://schemas.microsoft.com/office/drawing/2014/main" xmlns="" val="1466371607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xmlns="" val="3568630040"/>
                    </a:ext>
                  </a:extLst>
                </a:gridCol>
                <a:gridCol w="723992">
                  <a:extLst>
                    <a:ext uri="{9D8B030D-6E8A-4147-A177-3AD203B41FA5}">
                      <a16:colId xmlns:a16="http://schemas.microsoft.com/office/drawing/2014/main" xmlns="" val="3045082419"/>
                    </a:ext>
                  </a:extLst>
                </a:gridCol>
              </a:tblGrid>
              <a:tr h="321271">
                <a:tc>
                  <a:txBody>
                    <a:bodyPr/>
                    <a:lstStyle/>
                    <a:p>
                      <a:r>
                        <a:rPr lang="en-US" sz="1000" b="1" dirty="0"/>
                        <a:t>USCDI Data Classes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1" dirty="0"/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1" dirty="0" smtClean="0"/>
                        <a:t>#</a:t>
                      </a:r>
                      <a:r>
                        <a:rPr lang="en-US" sz="900" b="0" i="1" baseline="30000" dirty="0" smtClean="0"/>
                        <a:t>1</a:t>
                      </a:r>
                      <a:endParaRPr lang="en-US" sz="900" b="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FHIM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 smtClean="0"/>
                        <a:t>Term.</a:t>
                      </a:r>
                      <a:endParaRPr lang="en-US" sz="10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CDA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C-CDA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FHIR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X12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dirty="0"/>
                        <a:t>SOAP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VSAC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4228618"/>
                  </a:ext>
                </a:extLst>
              </a:tr>
              <a:tr h="33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Admission and Discharge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Dates and Locations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~20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0048617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Cognitive Status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~40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1425788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Encounter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~180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1053989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Discharge Instructions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~60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5027769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Family Health History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~40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716093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Functional Status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~20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4385562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Gender Identity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9251867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Pediatric Vital Signs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~45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84374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Pregnancy Status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~10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8204690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Reason for Hospitalization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9567973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Provider Demographics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~100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5596698"/>
                  </a:ext>
                </a:extLst>
              </a:tr>
              <a:tr h="33825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Team Members Contact Information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Incl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1904934"/>
                  </a:ext>
                </a:extLst>
              </a:tr>
              <a:tr h="33825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Care Team Member Roles/Relationships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Incl.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9806265"/>
                  </a:ext>
                </a:extLst>
              </a:tr>
              <a:tr h="30586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Diagnostic Image Reports (DIR)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~85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6107976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Individual Goals and Priorities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incl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6025657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Practitioner Responsible for Care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incl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6766593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Provider Goals and Priorities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~30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Included*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278210"/>
                  </a:ext>
                </a:extLst>
              </a:tr>
              <a:tr h="24469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Reason for Referral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~5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5547022"/>
                  </a:ext>
                </a:extLst>
              </a:tr>
              <a:tr h="50362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Referring or Transitioning Provider’s Name and Contact Information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incl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Included</a:t>
                      </a:r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95196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CB4B91-8BBE-46EE-B729-38287D5483C2}"/>
              </a:ext>
            </a:extLst>
          </p:cNvPr>
          <p:cNvSpPr txBox="1"/>
          <p:nvPr/>
        </p:nvSpPr>
        <p:spPr>
          <a:xfrm>
            <a:off x="138545" y="52497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USCDI Data Classes – FHIM and Standards Incorporation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048C4A-8BCD-46C9-B095-7EE92E6BFDEC}"/>
              </a:ext>
            </a:extLst>
          </p:cNvPr>
          <p:cNvSpPr txBox="1"/>
          <p:nvPr/>
        </p:nvSpPr>
        <p:spPr>
          <a:xfrm>
            <a:off x="230455" y="6419273"/>
            <a:ext cx="2589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V1-2018 | v2-2019 | v3-2020 | v4-2021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455" y="5975897"/>
            <a:ext cx="7233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 number of concepts in the data class. “</a:t>
            </a:r>
            <a:r>
              <a:rPr lang="en-US" sz="1200" dirty="0" err="1" smtClean="0">
                <a:solidFill>
                  <a:srgbClr val="FF0000"/>
                </a:solidFill>
              </a:rPr>
              <a:t>incl</a:t>
            </a:r>
            <a:r>
              <a:rPr lang="en-US" sz="1200" dirty="0" smtClean="0">
                <a:solidFill>
                  <a:srgbClr val="FF0000"/>
                </a:solidFill>
              </a:rPr>
              <a:t>:” = the data class is included in another data 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18561"/>
      </p:ext>
    </p:extLst>
  </p:cSld>
  <p:clrMapOvr>
    <a:masterClrMapping/>
  </p:clrMapOvr>
</p:sld>
</file>

<file path=ppt/theme/theme1.xml><?xml version="1.0" encoding="utf-8"?>
<a:theme xmlns:a="http://schemas.openxmlformats.org/drawingml/2006/main" name="FHA2016_PPTtheme_4.3-BLUEwoONC">
  <a:themeElements>
    <a:clrScheme name="FHA Blue">
      <a:dk1>
        <a:srgbClr val="1D427C"/>
      </a:dk1>
      <a:lt1>
        <a:sysClr val="window" lastClr="FFFFFF"/>
      </a:lt1>
      <a:dk2>
        <a:srgbClr val="B8B6B8"/>
      </a:dk2>
      <a:lt2>
        <a:srgbClr val="EEECE1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D21242"/>
      </a:hlink>
      <a:folHlink>
        <a:srgbClr val="A70000"/>
      </a:folHlink>
    </a:clrScheme>
    <a:fontScheme name="FHA">
      <a:majorFont>
        <a:latin typeface="Times New Roma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12268</TotalTime>
  <Words>418</Words>
  <Application>Microsoft Office PowerPoint</Application>
  <PresentationFormat>On-screen Show (4:3)</PresentationFormat>
  <Paragraphs>264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FHA2016_PPTtheme_4.3-BLUEwoONC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Ryan</dc:creator>
  <cp:lastModifiedBy>Galen Mulrooney</cp:lastModifiedBy>
  <cp:revision>23</cp:revision>
  <dcterms:created xsi:type="dcterms:W3CDTF">2018-04-06T17:36:18Z</dcterms:created>
  <dcterms:modified xsi:type="dcterms:W3CDTF">2018-04-23T18:27:57Z</dcterms:modified>
</cp:coreProperties>
</file>