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2" r:id="rId2"/>
    <p:sldMasterId id="2147483674" r:id="rId3"/>
  </p:sldMasterIdLst>
  <p:notesMasterIdLst>
    <p:notesMasterId r:id="rId55"/>
  </p:notesMasterIdLst>
  <p:handoutMasterIdLst>
    <p:handoutMasterId r:id="rId56"/>
  </p:handoutMasterIdLst>
  <p:sldIdLst>
    <p:sldId id="257" r:id="rId4"/>
    <p:sldId id="331" r:id="rId5"/>
    <p:sldId id="333" r:id="rId6"/>
    <p:sldId id="330" r:id="rId7"/>
    <p:sldId id="322" r:id="rId8"/>
    <p:sldId id="324" r:id="rId9"/>
    <p:sldId id="323" r:id="rId10"/>
    <p:sldId id="320" r:id="rId11"/>
    <p:sldId id="334" r:id="rId12"/>
    <p:sldId id="327" r:id="rId13"/>
    <p:sldId id="338" r:id="rId14"/>
    <p:sldId id="336" r:id="rId15"/>
    <p:sldId id="339" r:id="rId16"/>
    <p:sldId id="337" r:id="rId17"/>
    <p:sldId id="321" r:id="rId18"/>
    <p:sldId id="328" r:id="rId19"/>
    <p:sldId id="310" r:id="rId20"/>
    <p:sldId id="311" r:id="rId21"/>
    <p:sldId id="312" r:id="rId22"/>
    <p:sldId id="313" r:id="rId23"/>
    <p:sldId id="314" r:id="rId24"/>
    <p:sldId id="315" r:id="rId25"/>
    <p:sldId id="270" r:id="rId26"/>
    <p:sldId id="271" r:id="rId27"/>
    <p:sldId id="272" r:id="rId28"/>
    <p:sldId id="273" r:id="rId29"/>
    <p:sldId id="274" r:id="rId30"/>
    <p:sldId id="275" r:id="rId31"/>
    <p:sldId id="276" r:id="rId32"/>
    <p:sldId id="278" r:id="rId33"/>
    <p:sldId id="279" r:id="rId34"/>
    <p:sldId id="280" r:id="rId35"/>
    <p:sldId id="281" r:id="rId36"/>
    <p:sldId id="282" r:id="rId37"/>
    <p:sldId id="283" r:id="rId38"/>
    <p:sldId id="284" r:id="rId39"/>
    <p:sldId id="285" r:id="rId40"/>
    <p:sldId id="286" r:id="rId41"/>
    <p:sldId id="287" r:id="rId42"/>
    <p:sldId id="292" r:id="rId43"/>
    <p:sldId id="293" r:id="rId44"/>
    <p:sldId id="294" r:id="rId45"/>
    <p:sldId id="309" r:id="rId46"/>
    <p:sldId id="295" r:id="rId47"/>
    <p:sldId id="296" r:id="rId48"/>
    <p:sldId id="297" r:id="rId49"/>
    <p:sldId id="298" r:id="rId50"/>
    <p:sldId id="307" r:id="rId51"/>
    <p:sldId id="300" r:id="rId52"/>
    <p:sldId id="301" r:id="rId53"/>
    <p:sldId id="317"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353"/>
    <a:srgbClr val="FBB247"/>
    <a:srgbClr val="FA9F1A"/>
    <a:srgbClr val="FFB115"/>
    <a:srgbClr val="FFBE3B"/>
    <a:srgbClr val="FFCC66"/>
    <a:srgbClr val="B7E4FF"/>
    <a:srgbClr val="CCECFF"/>
    <a:srgbClr val="99CCFF"/>
    <a:srgbClr val="18C4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35" autoAdjust="0"/>
    <p:restoredTop sz="94646" autoAdjust="0"/>
  </p:normalViewPr>
  <p:slideViewPr>
    <p:cSldViewPr snapToGrid="0" snapToObjects="1">
      <p:cViewPr varScale="1">
        <p:scale>
          <a:sx n="70" d="100"/>
          <a:sy n="70" d="100"/>
        </p:scale>
        <p:origin x="1380" y="7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napToObjects="1">
      <p:cViewPr varScale="1">
        <p:scale>
          <a:sx n="57" d="100"/>
          <a:sy n="57" d="100"/>
        </p:scale>
        <p:origin x="211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handoutMaster" Target="handoutMasters/handout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CC2F0B-038F-5B44-8B4D-77B990FC40D0}" type="datetimeFigureOut">
              <a:rPr lang="en-US" smtClean="0"/>
              <a:t>8/10/2016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21D5FA-F388-2F4F-8F4B-42C86A687B76}" type="slidenum">
              <a:rPr lang="en-US" smtClean="0"/>
              <a:t>‹#›</a:t>
            </a:fld>
            <a:endParaRPr lang="en-US"/>
          </a:p>
        </p:txBody>
      </p:sp>
    </p:spTree>
    <p:extLst>
      <p:ext uri="{BB962C8B-B14F-4D97-AF65-F5344CB8AC3E}">
        <p14:creationId xmlns:p14="http://schemas.microsoft.com/office/powerpoint/2010/main" val="15480595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0983DF-2CF7-0940-94FC-9DABE32A04D2}" type="datetimeFigureOut">
              <a:rPr lang="en-US" smtClean="0"/>
              <a:t>8/10/2016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51B2CE-A4B5-0745-AACE-B828220B7B8B}" type="slidenum">
              <a:rPr lang="en-US" smtClean="0"/>
              <a:t>‹#›</a:t>
            </a:fld>
            <a:endParaRPr lang="en-US"/>
          </a:p>
        </p:txBody>
      </p:sp>
    </p:spTree>
    <p:extLst>
      <p:ext uri="{BB962C8B-B14F-4D97-AF65-F5344CB8AC3E}">
        <p14:creationId xmlns:p14="http://schemas.microsoft.com/office/powerpoint/2010/main" val="70506732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51B2CE-A4B5-0745-AACE-B828220B7B8B}" type="slidenum">
              <a:rPr lang="en-US" smtClean="0"/>
              <a:t>1</a:t>
            </a:fld>
            <a:endParaRPr lang="en-US"/>
          </a:p>
        </p:txBody>
      </p:sp>
    </p:spTree>
    <p:extLst>
      <p:ext uri="{BB962C8B-B14F-4D97-AF65-F5344CB8AC3E}">
        <p14:creationId xmlns:p14="http://schemas.microsoft.com/office/powerpoint/2010/main" val="2223191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4485" eaLnBrk="0" hangingPunct="0">
              <a:defRPr sz="2100">
                <a:solidFill>
                  <a:schemeClr val="tx1"/>
                </a:solidFill>
                <a:latin typeface="Times New Roman" pitchFamily="18" charset="0"/>
              </a:defRPr>
            </a:lvl1pPr>
            <a:lvl2pPr marL="702756" indent="-270291" algn="ctr" defTabSz="914485" eaLnBrk="0" hangingPunct="0">
              <a:defRPr sz="2100">
                <a:solidFill>
                  <a:schemeClr val="tx1"/>
                </a:solidFill>
                <a:latin typeface="Times New Roman" pitchFamily="18" charset="0"/>
              </a:defRPr>
            </a:lvl2pPr>
            <a:lvl3pPr marL="1081164" indent="-216233" algn="ctr" defTabSz="914485" eaLnBrk="0" hangingPunct="0">
              <a:defRPr sz="2100">
                <a:solidFill>
                  <a:schemeClr val="tx1"/>
                </a:solidFill>
                <a:latin typeface="Times New Roman" pitchFamily="18" charset="0"/>
              </a:defRPr>
            </a:lvl3pPr>
            <a:lvl4pPr marL="1513629" indent="-216233" algn="ctr" defTabSz="914485" eaLnBrk="0" hangingPunct="0">
              <a:defRPr sz="2100">
                <a:solidFill>
                  <a:schemeClr val="tx1"/>
                </a:solidFill>
                <a:latin typeface="Times New Roman" pitchFamily="18" charset="0"/>
              </a:defRPr>
            </a:lvl4pPr>
            <a:lvl5pPr marL="1946095" indent="-216233" algn="ctr" defTabSz="914485" eaLnBrk="0" hangingPunct="0">
              <a:defRPr sz="2100">
                <a:solidFill>
                  <a:schemeClr val="tx1"/>
                </a:solidFill>
                <a:latin typeface="Times New Roman" pitchFamily="18" charset="0"/>
              </a:defRPr>
            </a:lvl5pPr>
            <a:lvl6pPr marL="2378560" indent="-216233" algn="ctr" defTabSz="914485" eaLnBrk="0" fontAlgn="base" hangingPunct="0">
              <a:spcBef>
                <a:spcPct val="0"/>
              </a:spcBef>
              <a:spcAft>
                <a:spcPct val="0"/>
              </a:spcAft>
              <a:defRPr sz="2100">
                <a:solidFill>
                  <a:schemeClr val="tx1"/>
                </a:solidFill>
                <a:latin typeface="Times New Roman" pitchFamily="18" charset="0"/>
              </a:defRPr>
            </a:lvl6pPr>
            <a:lvl7pPr marL="2811026" indent="-216233" algn="ctr" defTabSz="914485" eaLnBrk="0" fontAlgn="base" hangingPunct="0">
              <a:spcBef>
                <a:spcPct val="0"/>
              </a:spcBef>
              <a:spcAft>
                <a:spcPct val="0"/>
              </a:spcAft>
              <a:defRPr sz="2100">
                <a:solidFill>
                  <a:schemeClr val="tx1"/>
                </a:solidFill>
                <a:latin typeface="Times New Roman" pitchFamily="18" charset="0"/>
              </a:defRPr>
            </a:lvl7pPr>
            <a:lvl8pPr marL="3243491" indent="-216233" algn="ctr" defTabSz="914485" eaLnBrk="0" fontAlgn="base" hangingPunct="0">
              <a:spcBef>
                <a:spcPct val="0"/>
              </a:spcBef>
              <a:spcAft>
                <a:spcPct val="0"/>
              </a:spcAft>
              <a:defRPr sz="2100">
                <a:solidFill>
                  <a:schemeClr val="tx1"/>
                </a:solidFill>
                <a:latin typeface="Times New Roman" pitchFamily="18" charset="0"/>
              </a:defRPr>
            </a:lvl8pPr>
            <a:lvl9pPr marL="3675957" indent="-216233" algn="ctr" defTabSz="914485" eaLnBrk="0" fontAlgn="base" hangingPunct="0">
              <a:spcBef>
                <a:spcPct val="0"/>
              </a:spcBef>
              <a:spcAft>
                <a:spcPct val="0"/>
              </a:spcAft>
              <a:defRPr sz="2100">
                <a:solidFill>
                  <a:schemeClr val="tx1"/>
                </a:solidFill>
                <a:latin typeface="Times New Roman" pitchFamily="18" charset="0"/>
              </a:defRPr>
            </a:lvl9pPr>
          </a:lstStyle>
          <a:p>
            <a:pPr algn="r"/>
            <a:fld id="{F6432BE9-51D3-4BCA-A29E-76DE11156166}" type="slidenum">
              <a:rPr lang="en-US" sz="1200">
                <a:solidFill>
                  <a:prstClr val="black"/>
                </a:solidFill>
              </a:rPr>
              <a:pPr algn="r"/>
              <a:t>12</a:t>
            </a:fld>
            <a:endParaRPr lang="en-US" sz="1200">
              <a:solidFill>
                <a:prstClr val="black"/>
              </a:solidFill>
            </a:endParaRPr>
          </a:p>
        </p:txBody>
      </p:sp>
      <p:sp>
        <p:nvSpPr>
          <p:cNvPr id="149507" name="Rectangle 2"/>
          <p:cNvSpPr>
            <a:spLocks noGrp="1" noRot="1" noChangeAspect="1" noChangeArrowheads="1" noTextEdit="1"/>
          </p:cNvSpPr>
          <p:nvPr>
            <p:ph type="sldImg"/>
          </p:nvPr>
        </p:nvSpPr>
        <p:spPr>
          <a:xfrm>
            <a:off x="1146175" y="687388"/>
            <a:ext cx="4565650" cy="3424237"/>
          </a:xfrm>
          <a:ln w="12700" cap="flat">
            <a:solidFill>
              <a:schemeClr val="tx1"/>
            </a:solidFill>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528" tIns="45765" rIns="91528" bIns="45765"/>
          <a:lstStyle/>
          <a:p>
            <a:endParaRPr lang="en-US" smtClean="0"/>
          </a:p>
        </p:txBody>
      </p:sp>
    </p:spTree>
    <p:extLst>
      <p:ext uri="{BB962C8B-B14F-4D97-AF65-F5344CB8AC3E}">
        <p14:creationId xmlns:p14="http://schemas.microsoft.com/office/powerpoint/2010/main" val="1639415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AutoShape 2"/>
          <p:cNvSpPr>
            <a:spLocks noChangeArrowheads="1"/>
          </p:cNvSpPr>
          <p:nvPr userDrawn="1"/>
        </p:nvSpPr>
        <p:spPr bwMode="auto">
          <a:xfrm flipV="1">
            <a:off x="0" y="-2"/>
            <a:ext cx="9144000" cy="3778859"/>
          </a:xfrm>
          <a:prstGeom prst="roundRect">
            <a:avLst>
              <a:gd name="adj" fmla="val 0"/>
            </a:avLst>
          </a:prstGeom>
          <a:gradFill rotWithShape="0">
            <a:gsLst>
              <a:gs pos="0">
                <a:srgbClr val="00004F"/>
              </a:gs>
              <a:gs pos="100000">
                <a:srgbClr val="0000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97149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65FAE8-6757-40CC-8493-1FCBF9A3C3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23839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65FAE8-6757-40CC-8493-1FCBF9A3C3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639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65FAE8-6757-40CC-8493-1FCBF9A3C3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35797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965FAE8-6757-40CC-8493-1FCBF9A3C3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27303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965FAE8-6757-40CC-8493-1FCBF9A3C3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2476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965FAE8-6757-40CC-8493-1FCBF9A3C3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06932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965FAE8-6757-40CC-8493-1FCBF9A3C3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88999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965FAE8-6757-40CC-8493-1FCBF9A3C3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977202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965FAE8-6757-40CC-8493-1FCBF9A3C3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94095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65FAE8-6757-40CC-8493-1FCBF9A3C3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4841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AutoShape 2"/>
          <p:cNvSpPr>
            <a:spLocks noChangeArrowheads="1"/>
          </p:cNvSpPr>
          <p:nvPr userDrawn="1"/>
        </p:nvSpPr>
        <p:spPr bwMode="auto">
          <a:xfrm flipV="1">
            <a:off x="0" y="-2"/>
            <a:ext cx="9144000" cy="3778859"/>
          </a:xfrm>
          <a:prstGeom prst="roundRect">
            <a:avLst>
              <a:gd name="adj" fmla="val 0"/>
            </a:avLst>
          </a:prstGeom>
          <a:gradFill rotWithShape="0">
            <a:gsLst>
              <a:gs pos="0">
                <a:srgbClr val="00004F"/>
              </a:gs>
              <a:gs pos="100000">
                <a:srgbClr val="0000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2" name="Title 1"/>
          <p:cNvSpPr>
            <a:spLocks noGrp="1"/>
          </p:cNvSpPr>
          <p:nvPr>
            <p:ph type="ctrTitle"/>
          </p:nvPr>
        </p:nvSpPr>
        <p:spPr>
          <a:xfrm>
            <a:off x="685800" y="1434281"/>
            <a:ext cx="7772400" cy="2166169"/>
          </a:xfrm>
        </p:spPr>
        <p:txBody>
          <a:bodyPr>
            <a:normAutofit/>
          </a:bodyPr>
          <a:lstStyle>
            <a:lvl1pPr>
              <a:defRPr sz="4400"/>
            </a:lvl1pPr>
          </a:lstStyle>
          <a:p>
            <a:r>
              <a:rPr lang="en-US" smtClean="0"/>
              <a:t>Click to edit Master title style</a:t>
            </a:r>
            <a:endParaRPr lang="en-US"/>
          </a:p>
        </p:txBody>
      </p:sp>
    </p:spTree>
    <p:extLst>
      <p:ext uri="{BB962C8B-B14F-4D97-AF65-F5344CB8AC3E}">
        <p14:creationId xmlns:p14="http://schemas.microsoft.com/office/powerpoint/2010/main" val="19202939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965FAE8-6757-40CC-8493-1FCBF9A3C39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59313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r>
              <a:rPr lang="en-US">
                <a:solidFill>
                  <a:srgbClr val="FFFF00"/>
                </a:solidFill>
              </a:rPr>
              <a:t>  # </a:t>
            </a:r>
            <a:fld id="{6E52D8C1-8C29-4901-866B-F98D1450FC1F}" type="slidenum">
              <a:rPr lang="en-US">
                <a:solidFill>
                  <a:srgbClr val="FFFF00"/>
                </a:solidFill>
              </a:rPr>
              <a:pPr>
                <a:defRPr/>
              </a:pPr>
              <a:t>‹#›</a:t>
            </a:fld>
            <a:endParaRPr lang="en-US">
              <a:solidFill>
                <a:srgbClr val="FFFF00"/>
              </a:solidFill>
            </a:endParaRPr>
          </a:p>
        </p:txBody>
      </p:sp>
    </p:spTree>
    <p:extLst>
      <p:ext uri="{BB962C8B-B14F-4D97-AF65-F5344CB8AC3E}">
        <p14:creationId xmlns:p14="http://schemas.microsoft.com/office/powerpoint/2010/main" val="11644988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r>
              <a:rPr lang="en-US">
                <a:solidFill>
                  <a:srgbClr val="FFFF00"/>
                </a:solidFill>
              </a:rPr>
              <a:t>  # </a:t>
            </a:r>
            <a:fld id="{2949A33B-22AE-4741-A8DF-36F8FF99C722}" type="slidenum">
              <a:rPr lang="en-US">
                <a:solidFill>
                  <a:srgbClr val="FFFF00"/>
                </a:solidFill>
              </a:rPr>
              <a:pPr>
                <a:defRPr/>
              </a:pPr>
              <a:t>‹#›</a:t>
            </a:fld>
            <a:endParaRPr lang="en-US">
              <a:solidFill>
                <a:srgbClr val="FFFF00"/>
              </a:solidFill>
            </a:endParaRPr>
          </a:p>
        </p:txBody>
      </p:sp>
    </p:spTree>
    <p:extLst>
      <p:ext uri="{BB962C8B-B14F-4D97-AF65-F5344CB8AC3E}">
        <p14:creationId xmlns:p14="http://schemas.microsoft.com/office/powerpoint/2010/main" val="2894914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r>
              <a:rPr lang="en-US">
                <a:solidFill>
                  <a:srgbClr val="FFFF00"/>
                </a:solidFill>
              </a:rPr>
              <a:t>  # </a:t>
            </a:r>
            <a:fld id="{2D55DAC8-75B3-410E-B99A-8CA0B4E51EFB}" type="slidenum">
              <a:rPr lang="en-US">
                <a:solidFill>
                  <a:srgbClr val="FFFF00"/>
                </a:solidFill>
              </a:rPr>
              <a:pPr>
                <a:defRPr/>
              </a:pPr>
              <a:t>‹#›</a:t>
            </a:fld>
            <a:endParaRPr lang="en-US">
              <a:solidFill>
                <a:srgbClr val="FFFF00"/>
              </a:solidFill>
            </a:endParaRPr>
          </a:p>
        </p:txBody>
      </p:sp>
    </p:spTree>
    <p:extLst>
      <p:ext uri="{BB962C8B-B14F-4D97-AF65-F5344CB8AC3E}">
        <p14:creationId xmlns:p14="http://schemas.microsoft.com/office/powerpoint/2010/main" val="16015998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r>
              <a:rPr lang="en-US">
                <a:solidFill>
                  <a:srgbClr val="FFFF00"/>
                </a:solidFill>
              </a:rPr>
              <a:t>  # </a:t>
            </a:r>
            <a:fld id="{14BB6873-8EF3-4D0B-83F2-D0B7A8214F75}" type="slidenum">
              <a:rPr lang="en-US">
                <a:solidFill>
                  <a:srgbClr val="FFFF00"/>
                </a:solidFill>
              </a:rPr>
              <a:pPr>
                <a:defRPr/>
              </a:pPr>
              <a:t>‹#›</a:t>
            </a:fld>
            <a:endParaRPr lang="en-US">
              <a:solidFill>
                <a:srgbClr val="FFFF00"/>
              </a:solidFill>
            </a:endParaRPr>
          </a:p>
        </p:txBody>
      </p:sp>
    </p:spTree>
    <p:extLst>
      <p:ext uri="{BB962C8B-B14F-4D97-AF65-F5344CB8AC3E}">
        <p14:creationId xmlns:p14="http://schemas.microsoft.com/office/powerpoint/2010/main" val="26681350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r>
              <a:rPr lang="en-US">
                <a:solidFill>
                  <a:srgbClr val="FFFF00"/>
                </a:solidFill>
              </a:rPr>
              <a:t>  # </a:t>
            </a:r>
            <a:fld id="{BCD5C5D4-F2A8-4B85-A41F-D92CB5EF0A21}" type="slidenum">
              <a:rPr lang="en-US">
                <a:solidFill>
                  <a:srgbClr val="FFFF00"/>
                </a:solidFill>
              </a:rPr>
              <a:pPr>
                <a:defRPr/>
              </a:pPr>
              <a:t>‹#›</a:t>
            </a:fld>
            <a:endParaRPr lang="en-US">
              <a:solidFill>
                <a:srgbClr val="FFFF00"/>
              </a:solidFill>
            </a:endParaRPr>
          </a:p>
        </p:txBody>
      </p:sp>
    </p:spTree>
    <p:extLst>
      <p:ext uri="{BB962C8B-B14F-4D97-AF65-F5344CB8AC3E}">
        <p14:creationId xmlns:p14="http://schemas.microsoft.com/office/powerpoint/2010/main" val="31342059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r>
              <a:rPr lang="en-US">
                <a:solidFill>
                  <a:srgbClr val="FFFF00"/>
                </a:solidFill>
              </a:rPr>
              <a:t>  # </a:t>
            </a:r>
            <a:fld id="{7C035CD2-922B-44BC-B010-BC068AB6C005}" type="slidenum">
              <a:rPr lang="en-US">
                <a:solidFill>
                  <a:srgbClr val="FFFF00"/>
                </a:solidFill>
              </a:rPr>
              <a:pPr>
                <a:defRPr/>
              </a:pPr>
              <a:t>‹#›</a:t>
            </a:fld>
            <a:endParaRPr lang="en-US">
              <a:solidFill>
                <a:srgbClr val="FFFF00"/>
              </a:solidFill>
            </a:endParaRPr>
          </a:p>
        </p:txBody>
      </p:sp>
    </p:spTree>
    <p:extLst>
      <p:ext uri="{BB962C8B-B14F-4D97-AF65-F5344CB8AC3E}">
        <p14:creationId xmlns:p14="http://schemas.microsoft.com/office/powerpoint/2010/main" val="25209587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r>
              <a:rPr lang="en-US">
                <a:solidFill>
                  <a:srgbClr val="FFFF00"/>
                </a:solidFill>
              </a:rPr>
              <a:t>  # </a:t>
            </a:r>
            <a:fld id="{446B4485-EDF1-459F-93DA-3084F26A43A8}" type="slidenum">
              <a:rPr lang="en-US">
                <a:solidFill>
                  <a:srgbClr val="FFFF00"/>
                </a:solidFill>
              </a:rPr>
              <a:pPr>
                <a:defRPr/>
              </a:pPr>
              <a:t>‹#›</a:t>
            </a:fld>
            <a:endParaRPr lang="en-US">
              <a:solidFill>
                <a:srgbClr val="FFFF00"/>
              </a:solidFill>
            </a:endParaRPr>
          </a:p>
        </p:txBody>
      </p:sp>
    </p:spTree>
    <p:extLst>
      <p:ext uri="{BB962C8B-B14F-4D97-AF65-F5344CB8AC3E}">
        <p14:creationId xmlns:p14="http://schemas.microsoft.com/office/powerpoint/2010/main" val="4219505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r>
              <a:rPr lang="en-US">
                <a:solidFill>
                  <a:srgbClr val="FFFF00"/>
                </a:solidFill>
              </a:rPr>
              <a:t>  # </a:t>
            </a:r>
            <a:fld id="{75B289C0-A604-4DEA-8B44-2ED79B2CBB99}" type="slidenum">
              <a:rPr lang="en-US">
                <a:solidFill>
                  <a:srgbClr val="FFFF00"/>
                </a:solidFill>
              </a:rPr>
              <a:pPr>
                <a:defRPr/>
              </a:pPr>
              <a:t>‹#›</a:t>
            </a:fld>
            <a:endParaRPr lang="en-US">
              <a:solidFill>
                <a:srgbClr val="FFFF00"/>
              </a:solidFill>
            </a:endParaRPr>
          </a:p>
        </p:txBody>
      </p:sp>
    </p:spTree>
    <p:extLst>
      <p:ext uri="{BB962C8B-B14F-4D97-AF65-F5344CB8AC3E}">
        <p14:creationId xmlns:p14="http://schemas.microsoft.com/office/powerpoint/2010/main" val="11156367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r>
              <a:rPr lang="en-US">
                <a:solidFill>
                  <a:srgbClr val="FFFF00"/>
                </a:solidFill>
              </a:rPr>
              <a:t>  # </a:t>
            </a:r>
            <a:fld id="{F34D931D-F87B-4E9C-A06C-C44A380E44A5}" type="slidenum">
              <a:rPr lang="en-US">
                <a:solidFill>
                  <a:srgbClr val="FFFF00"/>
                </a:solidFill>
              </a:rPr>
              <a:pPr>
                <a:defRPr/>
              </a:pPr>
              <a:t>‹#›</a:t>
            </a:fld>
            <a:endParaRPr lang="en-US">
              <a:solidFill>
                <a:srgbClr val="FFFF00"/>
              </a:solidFill>
            </a:endParaRPr>
          </a:p>
        </p:txBody>
      </p:sp>
    </p:spTree>
    <p:extLst>
      <p:ext uri="{BB962C8B-B14F-4D97-AF65-F5344CB8AC3E}">
        <p14:creationId xmlns:p14="http://schemas.microsoft.com/office/powerpoint/2010/main" val="4249476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196484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r>
              <a:rPr lang="en-US">
                <a:solidFill>
                  <a:srgbClr val="FFFF00"/>
                </a:solidFill>
              </a:rPr>
              <a:t>  # </a:t>
            </a:r>
            <a:fld id="{19507AC4-3B53-4F4C-A587-618E39F366FC}" type="slidenum">
              <a:rPr lang="en-US">
                <a:solidFill>
                  <a:srgbClr val="FFFF00"/>
                </a:solidFill>
              </a:rPr>
              <a:pPr>
                <a:defRPr/>
              </a:pPr>
              <a:t>‹#›</a:t>
            </a:fld>
            <a:endParaRPr lang="en-US">
              <a:solidFill>
                <a:srgbClr val="FFFF00"/>
              </a:solidFill>
            </a:endParaRPr>
          </a:p>
        </p:txBody>
      </p:sp>
    </p:spTree>
    <p:extLst>
      <p:ext uri="{BB962C8B-B14F-4D97-AF65-F5344CB8AC3E}">
        <p14:creationId xmlns:p14="http://schemas.microsoft.com/office/powerpoint/2010/main" val="9639639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r>
              <a:rPr lang="en-US">
                <a:solidFill>
                  <a:srgbClr val="FFFF00"/>
                </a:solidFill>
              </a:rPr>
              <a:t>  # </a:t>
            </a:r>
            <a:fld id="{70167E49-9459-489A-92FE-F10A7596D88F}" type="slidenum">
              <a:rPr lang="en-US">
                <a:solidFill>
                  <a:srgbClr val="FFFF00"/>
                </a:solidFill>
              </a:rPr>
              <a:pPr>
                <a:defRPr/>
              </a:pPr>
              <a:t>‹#›</a:t>
            </a:fld>
            <a:endParaRPr lang="en-US">
              <a:solidFill>
                <a:srgbClr val="FFFF00"/>
              </a:solidFill>
            </a:endParaRPr>
          </a:p>
        </p:txBody>
      </p:sp>
    </p:spTree>
    <p:extLst>
      <p:ext uri="{BB962C8B-B14F-4D97-AF65-F5344CB8AC3E}">
        <p14:creationId xmlns:p14="http://schemas.microsoft.com/office/powerpoint/2010/main" val="20472767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457200" y="1600200"/>
            <a:ext cx="4038600" cy="4525963"/>
          </a:xfrm>
          <a:prstGeom prst="rect">
            <a:avLst/>
          </a:prstGeom>
        </p:spPr>
        <p:txBody>
          <a:bodyPr/>
          <a:lstStyle/>
          <a:p>
            <a:pPr lvl="0"/>
            <a:endParaRPr lang="en-US" noProof="0" smtClean="0"/>
          </a:p>
        </p:txBody>
      </p:sp>
      <p:sp>
        <p:nvSpPr>
          <p:cNvPr id="4" name="Text Placeholder 3"/>
          <p:cNvSpPr>
            <a:spLocks noGrp="1"/>
          </p:cNvSpPr>
          <p:nvPr>
            <p:ph type="body"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r>
              <a:rPr lang="en-US">
                <a:solidFill>
                  <a:srgbClr val="FFFF00"/>
                </a:solidFill>
              </a:rPr>
              <a:t>  # </a:t>
            </a:r>
            <a:fld id="{9158F5A2-BF5A-42AC-9C0D-F2F2C5BF5A03}" type="slidenum">
              <a:rPr lang="en-US">
                <a:solidFill>
                  <a:srgbClr val="FFFF00"/>
                </a:solidFill>
              </a:rPr>
              <a:pPr>
                <a:defRPr/>
              </a:pPr>
              <a:t>‹#›</a:t>
            </a:fld>
            <a:endParaRPr lang="en-US">
              <a:solidFill>
                <a:srgbClr val="FFFF00"/>
              </a:solidFill>
            </a:endParaRPr>
          </a:p>
        </p:txBody>
      </p:sp>
    </p:spTree>
    <p:extLst>
      <p:ext uri="{BB962C8B-B14F-4D97-AF65-F5344CB8AC3E}">
        <p14:creationId xmlns:p14="http://schemas.microsoft.com/office/powerpoint/2010/main" val="2113352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AutoShape 2"/>
          <p:cNvSpPr>
            <a:spLocks noChangeArrowheads="1"/>
          </p:cNvSpPr>
          <p:nvPr userDrawn="1"/>
        </p:nvSpPr>
        <p:spPr bwMode="auto">
          <a:xfrm flipV="1">
            <a:off x="0" y="18402"/>
            <a:ext cx="9144000" cy="3778859"/>
          </a:xfrm>
          <a:prstGeom prst="roundRect">
            <a:avLst>
              <a:gd name="adj" fmla="val 0"/>
            </a:avLst>
          </a:prstGeom>
          <a:gradFill rotWithShape="0">
            <a:gsLst>
              <a:gs pos="0">
                <a:srgbClr val="00004F"/>
              </a:gs>
              <a:gs pos="100000">
                <a:srgbClr val="0000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2" name="Title 1"/>
          <p:cNvSpPr>
            <a:spLocks noGrp="1"/>
          </p:cNvSpPr>
          <p:nvPr>
            <p:ph type="title"/>
          </p:nvPr>
        </p:nvSpPr>
        <p:spPr>
          <a:xfrm>
            <a:off x="722313" y="4213658"/>
            <a:ext cx="7772400" cy="1362075"/>
          </a:xfrm>
        </p:spPr>
        <p:txBody>
          <a:bodyPr anchor="t">
            <a:normAutofit/>
          </a:bodyPr>
          <a:lstStyle>
            <a:lvl1pPr algn="ctr">
              <a:defRPr sz="3200" b="1" cap="all">
                <a:solidFill>
                  <a:srgbClr val="10253F"/>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722313" y="2297074"/>
            <a:ext cx="7772400" cy="1500187"/>
          </a:xfrm>
        </p:spPr>
        <p:txBody>
          <a:bodyPr anchor="b">
            <a:normAutofit/>
          </a:bodyPr>
          <a:lstStyle>
            <a:lvl1pPr marL="0" indent="0">
              <a:buNone/>
              <a:defRPr sz="3600">
                <a:solidFill>
                  <a:srgbClr val="E7D628"/>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841801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39858"/>
            <a:ext cx="4038600" cy="50863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039858"/>
            <a:ext cx="4038600" cy="50863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653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065811"/>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705572"/>
            <a:ext cx="4040188" cy="436793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065811"/>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705572"/>
            <a:ext cx="4041775" cy="436793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11989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0065219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userDrawn="1"/>
        </p:nvSpPr>
        <p:spPr>
          <a:xfrm>
            <a:off x="0" y="-1"/>
            <a:ext cx="9144000" cy="1003049"/>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2004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0147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theme" Target="../theme/theme3.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AutoShape 2"/>
          <p:cNvSpPr>
            <a:spLocks noChangeArrowheads="1"/>
          </p:cNvSpPr>
          <p:nvPr userDrawn="1"/>
        </p:nvSpPr>
        <p:spPr bwMode="auto">
          <a:xfrm flipV="1">
            <a:off x="0" y="-1"/>
            <a:ext cx="9144000" cy="917275"/>
          </a:xfrm>
          <a:prstGeom prst="roundRect">
            <a:avLst>
              <a:gd name="adj" fmla="val 0"/>
            </a:avLst>
          </a:prstGeom>
          <a:gradFill rotWithShape="0">
            <a:gsLst>
              <a:gs pos="0">
                <a:srgbClr val="00004F"/>
              </a:gs>
              <a:gs pos="100000">
                <a:srgbClr val="0000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eaLnBrk="0" hangingPunct="0"/>
            <a:endParaRPr lang="en-US"/>
          </a:p>
        </p:txBody>
      </p:sp>
      <p:sp>
        <p:nvSpPr>
          <p:cNvPr id="2" name="Title Placeholder 1"/>
          <p:cNvSpPr>
            <a:spLocks noGrp="1"/>
          </p:cNvSpPr>
          <p:nvPr>
            <p:ph type="title"/>
          </p:nvPr>
        </p:nvSpPr>
        <p:spPr>
          <a:xfrm>
            <a:off x="457200" y="0"/>
            <a:ext cx="8229600" cy="917274"/>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019194"/>
            <a:ext cx="8229600" cy="510696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9" name="Picture 8"/>
          <p:cNvPicPr>
            <a:picLocks noChangeAspect="1"/>
          </p:cNvPicPr>
          <p:nvPr userDrawn="1"/>
        </p:nvPicPr>
        <p:blipFill>
          <a:blip r:embed="rId11"/>
          <a:stretch>
            <a:fillRect/>
          </a:stretch>
        </p:blipFill>
        <p:spPr>
          <a:xfrm>
            <a:off x="425377" y="6291730"/>
            <a:ext cx="510094" cy="555775"/>
          </a:xfrm>
          <a:prstGeom prst="rect">
            <a:avLst/>
          </a:prstGeom>
        </p:spPr>
      </p:pic>
      <p:sp>
        <p:nvSpPr>
          <p:cNvPr id="12" name="Rectangle 11"/>
          <p:cNvSpPr/>
          <p:nvPr userDrawn="1"/>
        </p:nvSpPr>
        <p:spPr>
          <a:xfrm>
            <a:off x="8009932" y="6485876"/>
            <a:ext cx="722883" cy="261610"/>
          </a:xfrm>
          <a:prstGeom prst="rect">
            <a:avLst/>
          </a:prstGeom>
        </p:spPr>
        <p:txBody>
          <a:bodyPr wrap="none">
            <a:spAutoFit/>
          </a:bodyPr>
          <a:lstStyle/>
          <a:p>
            <a:pPr algn="l"/>
            <a:r>
              <a:rPr lang="en-US" sz="1100" i="1" dirty="0" smtClean="0">
                <a:solidFill>
                  <a:schemeClr val="tx2">
                    <a:lumMod val="50000"/>
                  </a:schemeClr>
                </a:solidFill>
                <a:latin typeface="Times New Roman"/>
                <a:cs typeface="Times New Roman"/>
              </a:rPr>
              <a:t>Page </a:t>
            </a:r>
            <a:fld id="{10CB2CE5-B8F9-4044-BBD4-F1B01B88322F}" type="slidenum">
              <a:rPr lang="en-US" sz="1100" i="1" smtClean="0">
                <a:solidFill>
                  <a:schemeClr val="tx2">
                    <a:lumMod val="50000"/>
                  </a:schemeClr>
                </a:solidFill>
                <a:latin typeface="Times New Roman"/>
                <a:cs typeface="Times New Roman"/>
              </a:rPr>
              <a:pPr algn="l"/>
              <a:t>‹#›</a:t>
            </a:fld>
            <a:endParaRPr lang="en-US" sz="1100" i="1" dirty="0">
              <a:solidFill>
                <a:schemeClr val="tx2">
                  <a:lumMod val="50000"/>
                </a:schemeClr>
              </a:solidFill>
              <a:latin typeface="Times New Roman"/>
              <a:cs typeface="Times New Roman"/>
            </a:endParaRPr>
          </a:p>
        </p:txBody>
      </p:sp>
      <p:cxnSp>
        <p:nvCxnSpPr>
          <p:cNvPr id="5" name="Straight Connector 4"/>
          <p:cNvCxnSpPr/>
          <p:nvPr userDrawn="1"/>
        </p:nvCxnSpPr>
        <p:spPr>
          <a:xfrm>
            <a:off x="425377" y="6310134"/>
            <a:ext cx="8261423" cy="0"/>
          </a:xfrm>
          <a:prstGeom prst="line">
            <a:avLst/>
          </a:prstGeom>
          <a:ln w="12700" cmpd="sng">
            <a:solidFill>
              <a:srgbClr val="10253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3861334"/>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3" r:id="rId6"/>
    <p:sldLayoutId id="2147483654" r:id="rId7"/>
    <p:sldLayoutId id="2147483655" r:id="rId8"/>
    <p:sldLayoutId id="2147483660" r:id="rId9"/>
  </p:sldLayoutIdLst>
  <p:hf sldNum="0" hdr="0" dt="0"/>
  <p:txStyles>
    <p:titleStyle>
      <a:lvl1pPr algn="ctr" defTabSz="457200" rtl="0" eaLnBrk="1" latinLnBrk="0" hangingPunct="1">
        <a:spcBef>
          <a:spcPct val="0"/>
        </a:spcBef>
        <a:buNone/>
        <a:defRPr sz="3600" kern="1200">
          <a:solidFill>
            <a:srgbClr val="E7D628"/>
          </a:solidFill>
          <a:latin typeface="Times New Roman"/>
          <a:ea typeface="+mj-ea"/>
          <a:cs typeface="Times New Roman"/>
        </a:defRPr>
      </a:lvl1pPr>
    </p:titleStyle>
    <p:bodyStyle>
      <a:lvl1pPr marL="342900" indent="-342900" algn="l" defTabSz="457200" rtl="0" eaLnBrk="1" latinLnBrk="0" hangingPunct="1">
        <a:spcBef>
          <a:spcPct val="20000"/>
        </a:spcBef>
        <a:buFont typeface="Arial"/>
        <a:buChar char="•"/>
        <a:defRPr sz="2400" kern="1200">
          <a:solidFill>
            <a:schemeClr val="tx2">
              <a:lumMod val="50000"/>
            </a:schemeClr>
          </a:solidFill>
          <a:latin typeface="Times New Roman"/>
          <a:ea typeface="+mn-ea"/>
          <a:cs typeface="Times New Roman"/>
        </a:defRPr>
      </a:lvl1pPr>
      <a:lvl2pPr marL="742950" indent="-285750" algn="l" defTabSz="457200" rtl="0" eaLnBrk="1" latinLnBrk="0" hangingPunct="1">
        <a:spcBef>
          <a:spcPct val="20000"/>
        </a:spcBef>
        <a:buFont typeface="Arial"/>
        <a:buChar char="–"/>
        <a:defRPr sz="2000" kern="1200">
          <a:solidFill>
            <a:schemeClr val="tx2">
              <a:lumMod val="50000"/>
            </a:schemeClr>
          </a:solidFill>
          <a:latin typeface="Times New Roman"/>
          <a:ea typeface="+mn-ea"/>
          <a:cs typeface="Times New Roman"/>
        </a:defRPr>
      </a:lvl2pPr>
      <a:lvl3pPr marL="1143000" indent="-228600" algn="l" defTabSz="457200" rtl="0" eaLnBrk="1" latinLnBrk="0" hangingPunct="1">
        <a:spcBef>
          <a:spcPct val="20000"/>
        </a:spcBef>
        <a:buFont typeface="Arial"/>
        <a:buChar char="•"/>
        <a:defRPr sz="1800" kern="1200">
          <a:solidFill>
            <a:schemeClr val="tx2">
              <a:lumMod val="50000"/>
            </a:schemeClr>
          </a:solidFill>
          <a:latin typeface="Times New Roman"/>
          <a:ea typeface="+mn-ea"/>
          <a:cs typeface="Times New Roman"/>
        </a:defRPr>
      </a:lvl3pPr>
      <a:lvl4pPr marL="1600200" indent="-228600" algn="l" defTabSz="457200" rtl="0" eaLnBrk="1" latinLnBrk="0" hangingPunct="1">
        <a:spcBef>
          <a:spcPct val="20000"/>
        </a:spcBef>
        <a:buFont typeface="Arial"/>
        <a:buChar char="–"/>
        <a:defRPr sz="1600" kern="1200">
          <a:solidFill>
            <a:schemeClr val="tx2">
              <a:lumMod val="50000"/>
            </a:schemeClr>
          </a:solidFill>
          <a:latin typeface="Times New Roman"/>
          <a:ea typeface="+mn-ea"/>
          <a:cs typeface="Times New Roman"/>
        </a:defRPr>
      </a:lvl4pPr>
      <a:lvl5pPr marL="2057400" indent="-228600" algn="l" defTabSz="457200" rtl="0" eaLnBrk="1" latinLnBrk="0" hangingPunct="1">
        <a:spcBef>
          <a:spcPct val="20000"/>
        </a:spcBef>
        <a:buFont typeface="Arial"/>
        <a:buChar char="»"/>
        <a:defRPr sz="1600" kern="1200">
          <a:solidFill>
            <a:schemeClr val="tx2">
              <a:lumMod val="50000"/>
            </a:schemeClr>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B965FAE8-6757-40CC-8493-1FCBF9A3C39A}"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14712820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AutoShape 2"/>
          <p:cNvSpPr>
            <a:spLocks noChangeArrowheads="1"/>
          </p:cNvSpPr>
          <p:nvPr/>
        </p:nvSpPr>
        <p:spPr bwMode="auto">
          <a:xfrm flipV="1">
            <a:off x="0" y="0"/>
            <a:ext cx="9144000" cy="806450"/>
          </a:xfrm>
          <a:prstGeom prst="roundRect">
            <a:avLst>
              <a:gd name="adj" fmla="val 0"/>
            </a:avLst>
          </a:prstGeom>
          <a:gradFill rotWithShape="0">
            <a:gsLst>
              <a:gs pos="0">
                <a:srgbClr val="00004F"/>
              </a:gs>
              <a:gs pos="100000">
                <a:srgbClr val="0000FF"/>
              </a:gs>
            </a:gsLst>
            <a:lin ang="5400000" scaled="1"/>
          </a:gradFill>
          <a:ln w="9525">
            <a:noFill/>
            <a:round/>
            <a:headEnd/>
            <a:tailEnd/>
          </a:ln>
          <a:effectLst/>
        </p:spPr>
        <p:txBody>
          <a:bodyPr wrap="none" anchor="ctr"/>
          <a:lstStyle/>
          <a:p>
            <a:pPr algn="ctr" defTabSz="914400" eaLnBrk="0" fontAlgn="base" hangingPunct="0">
              <a:spcBef>
                <a:spcPct val="0"/>
              </a:spcBef>
              <a:spcAft>
                <a:spcPct val="0"/>
              </a:spcAft>
              <a:defRPr/>
            </a:pPr>
            <a:endParaRPr lang="en-US" sz="2200">
              <a:solidFill>
                <a:srgbClr val="FFFF00"/>
              </a:solidFill>
              <a:cs typeface="Arial" pitchFamily="34" charset="0"/>
            </a:endParaRPr>
          </a:p>
        </p:txBody>
      </p:sp>
      <p:sp>
        <p:nvSpPr>
          <p:cNvPr id="61444" name="Rectangle 4"/>
          <p:cNvSpPr>
            <a:spLocks noGrp="1" noChangeArrowheads="1"/>
          </p:cNvSpPr>
          <p:nvPr>
            <p:ph type="sldNum" sz="quarter" idx="4"/>
          </p:nvPr>
        </p:nvSpPr>
        <p:spPr bwMode="auto">
          <a:xfrm>
            <a:off x="8137525" y="6429375"/>
            <a:ext cx="949325"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cs typeface="+mn-cs"/>
              </a:defRPr>
            </a:lvl1pPr>
          </a:lstStyle>
          <a:p>
            <a:pPr defTabSz="914400" fontAlgn="base">
              <a:spcBef>
                <a:spcPct val="0"/>
              </a:spcBef>
              <a:spcAft>
                <a:spcPct val="0"/>
              </a:spcAft>
              <a:defRPr/>
            </a:pPr>
            <a:r>
              <a:rPr lang="en-US">
                <a:solidFill>
                  <a:srgbClr val="FFFF00"/>
                </a:solidFill>
              </a:rPr>
              <a:t>  # </a:t>
            </a:r>
            <a:fld id="{F66C75B6-E684-437A-A6AD-976B3EF5241C}" type="slidenum">
              <a:rPr lang="en-US">
                <a:solidFill>
                  <a:srgbClr val="FFFF00"/>
                </a:solidFill>
              </a:rPr>
              <a:pPr defTabSz="914400" fontAlgn="base">
                <a:spcBef>
                  <a:spcPct val="0"/>
                </a:spcBef>
                <a:spcAft>
                  <a:spcPct val="0"/>
                </a:spcAft>
                <a:defRPr/>
              </a:pPr>
              <a:t>‹#›</a:t>
            </a:fld>
            <a:endParaRPr lang="en-US">
              <a:solidFill>
                <a:srgbClr val="FFFF00"/>
              </a:solidFill>
            </a:endParaRPr>
          </a:p>
        </p:txBody>
      </p:sp>
    </p:spTree>
    <p:extLst>
      <p:ext uri="{BB962C8B-B14F-4D97-AF65-F5344CB8AC3E}">
        <p14:creationId xmlns:p14="http://schemas.microsoft.com/office/powerpoint/2010/main" val="485522798"/>
      </p:ext>
    </p:extLst>
  </p:cSld>
  <p:clrMap bg1="dk2" tx1="lt1" bg2="dk1"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ctr" defTabSz="820738" rtl="0" eaLnBrk="0" fontAlgn="base" hangingPunct="0">
        <a:spcBef>
          <a:spcPct val="0"/>
        </a:spcBef>
        <a:spcAft>
          <a:spcPct val="0"/>
        </a:spcAft>
        <a:defRPr sz="3900">
          <a:solidFill>
            <a:schemeClr val="tx2"/>
          </a:solidFill>
          <a:latin typeface="+mj-lt"/>
          <a:ea typeface="+mj-ea"/>
          <a:cs typeface="+mj-cs"/>
        </a:defRPr>
      </a:lvl1pPr>
      <a:lvl2pPr algn="ctr" defTabSz="820738" rtl="0" eaLnBrk="0" fontAlgn="base" hangingPunct="0">
        <a:spcBef>
          <a:spcPct val="0"/>
        </a:spcBef>
        <a:spcAft>
          <a:spcPct val="0"/>
        </a:spcAft>
        <a:defRPr sz="3900">
          <a:solidFill>
            <a:schemeClr val="tx2"/>
          </a:solidFill>
          <a:latin typeface="Times New Roman" pitchFamily="18" charset="0"/>
        </a:defRPr>
      </a:lvl2pPr>
      <a:lvl3pPr algn="ctr" defTabSz="820738" rtl="0" eaLnBrk="0" fontAlgn="base" hangingPunct="0">
        <a:spcBef>
          <a:spcPct val="0"/>
        </a:spcBef>
        <a:spcAft>
          <a:spcPct val="0"/>
        </a:spcAft>
        <a:defRPr sz="3900">
          <a:solidFill>
            <a:schemeClr val="tx2"/>
          </a:solidFill>
          <a:latin typeface="Times New Roman" pitchFamily="18" charset="0"/>
        </a:defRPr>
      </a:lvl3pPr>
      <a:lvl4pPr algn="ctr" defTabSz="820738" rtl="0" eaLnBrk="0" fontAlgn="base" hangingPunct="0">
        <a:spcBef>
          <a:spcPct val="0"/>
        </a:spcBef>
        <a:spcAft>
          <a:spcPct val="0"/>
        </a:spcAft>
        <a:defRPr sz="3900">
          <a:solidFill>
            <a:schemeClr val="tx2"/>
          </a:solidFill>
          <a:latin typeface="Times New Roman" pitchFamily="18" charset="0"/>
        </a:defRPr>
      </a:lvl4pPr>
      <a:lvl5pPr algn="ctr" defTabSz="820738" rtl="0" eaLnBrk="0" fontAlgn="base" hangingPunct="0">
        <a:spcBef>
          <a:spcPct val="0"/>
        </a:spcBef>
        <a:spcAft>
          <a:spcPct val="0"/>
        </a:spcAft>
        <a:defRPr sz="3900">
          <a:solidFill>
            <a:schemeClr val="tx2"/>
          </a:solidFill>
          <a:latin typeface="Times New Roman" pitchFamily="18" charset="0"/>
        </a:defRPr>
      </a:lvl5pPr>
      <a:lvl6pPr marL="457200" algn="ctr" defTabSz="820738" rtl="0" eaLnBrk="0" fontAlgn="base" hangingPunct="0">
        <a:spcBef>
          <a:spcPct val="0"/>
        </a:spcBef>
        <a:spcAft>
          <a:spcPct val="0"/>
        </a:spcAft>
        <a:defRPr sz="3900">
          <a:solidFill>
            <a:schemeClr val="tx2"/>
          </a:solidFill>
          <a:latin typeface="Times New Roman" pitchFamily="18" charset="0"/>
        </a:defRPr>
      </a:lvl6pPr>
      <a:lvl7pPr marL="914400" algn="ctr" defTabSz="820738" rtl="0" eaLnBrk="0" fontAlgn="base" hangingPunct="0">
        <a:spcBef>
          <a:spcPct val="0"/>
        </a:spcBef>
        <a:spcAft>
          <a:spcPct val="0"/>
        </a:spcAft>
        <a:defRPr sz="3900">
          <a:solidFill>
            <a:schemeClr val="tx2"/>
          </a:solidFill>
          <a:latin typeface="Times New Roman" pitchFamily="18" charset="0"/>
        </a:defRPr>
      </a:lvl7pPr>
      <a:lvl8pPr marL="1371600" algn="ctr" defTabSz="820738" rtl="0" eaLnBrk="0" fontAlgn="base" hangingPunct="0">
        <a:spcBef>
          <a:spcPct val="0"/>
        </a:spcBef>
        <a:spcAft>
          <a:spcPct val="0"/>
        </a:spcAft>
        <a:defRPr sz="3900">
          <a:solidFill>
            <a:schemeClr val="tx2"/>
          </a:solidFill>
          <a:latin typeface="Times New Roman" pitchFamily="18" charset="0"/>
        </a:defRPr>
      </a:lvl8pPr>
      <a:lvl9pPr marL="1828800" algn="ctr" defTabSz="820738" rtl="0" eaLnBrk="0" fontAlgn="base" hangingPunct="0">
        <a:spcBef>
          <a:spcPct val="0"/>
        </a:spcBef>
        <a:spcAft>
          <a:spcPct val="0"/>
        </a:spcAft>
        <a:defRPr sz="3900">
          <a:solidFill>
            <a:schemeClr val="tx2"/>
          </a:solidFill>
          <a:latin typeface="Times New Roman" pitchFamily="18" charset="0"/>
        </a:defRPr>
      </a:lvl9pPr>
    </p:titleStyle>
    <p:bodyStyle>
      <a:lvl1pPr marL="307975" indent="-307975" algn="l" defTabSz="820738" rtl="0" eaLnBrk="0" fontAlgn="base" hangingPunct="0">
        <a:spcBef>
          <a:spcPct val="20000"/>
        </a:spcBef>
        <a:spcAft>
          <a:spcPct val="0"/>
        </a:spcAft>
        <a:buChar char="•"/>
        <a:defRPr sz="2900">
          <a:solidFill>
            <a:schemeClr val="tx1"/>
          </a:solidFill>
          <a:latin typeface="+mn-lt"/>
          <a:ea typeface="+mn-ea"/>
          <a:cs typeface="+mn-cs"/>
        </a:defRPr>
      </a:lvl1pPr>
      <a:lvl2pPr marL="666750" indent="-257175" algn="l" defTabSz="820738" rtl="0" eaLnBrk="0" fontAlgn="base" hangingPunct="0">
        <a:spcBef>
          <a:spcPct val="20000"/>
        </a:spcBef>
        <a:spcAft>
          <a:spcPct val="0"/>
        </a:spcAft>
        <a:buChar char="–"/>
        <a:defRPr sz="2500">
          <a:solidFill>
            <a:schemeClr val="tx1"/>
          </a:solidFill>
          <a:latin typeface="+mn-lt"/>
        </a:defRPr>
      </a:lvl2pPr>
      <a:lvl3pPr marL="1025525" indent="-204788" algn="l" defTabSz="820738" rtl="0" eaLnBrk="0" fontAlgn="base" hangingPunct="0">
        <a:spcBef>
          <a:spcPct val="20000"/>
        </a:spcBef>
        <a:spcAft>
          <a:spcPct val="0"/>
        </a:spcAft>
        <a:buChar char="•"/>
        <a:defRPr sz="2200">
          <a:solidFill>
            <a:schemeClr val="tx1"/>
          </a:solidFill>
          <a:latin typeface="+mn-lt"/>
        </a:defRPr>
      </a:lvl3pPr>
      <a:lvl4pPr marL="1436688" indent="-206375" algn="l" defTabSz="820738" rtl="0" eaLnBrk="0" fontAlgn="base" hangingPunct="0">
        <a:spcBef>
          <a:spcPct val="20000"/>
        </a:spcBef>
        <a:spcAft>
          <a:spcPct val="0"/>
        </a:spcAft>
        <a:buChar char="–"/>
        <a:defRPr>
          <a:solidFill>
            <a:schemeClr val="tx1"/>
          </a:solidFill>
          <a:latin typeface="+mn-lt"/>
        </a:defRPr>
      </a:lvl4pPr>
      <a:lvl5pPr marL="1846263" indent="-204788" algn="l" defTabSz="820738" rtl="0" eaLnBrk="0" fontAlgn="base" hangingPunct="0">
        <a:spcBef>
          <a:spcPct val="20000"/>
        </a:spcBef>
        <a:spcAft>
          <a:spcPct val="0"/>
        </a:spcAft>
        <a:buChar char="»"/>
        <a:defRPr>
          <a:solidFill>
            <a:schemeClr val="tx1"/>
          </a:solidFill>
          <a:latin typeface="+mn-lt"/>
        </a:defRPr>
      </a:lvl5pPr>
      <a:lvl6pPr marL="2303463" indent="-204788" algn="l" defTabSz="820738" rtl="0" eaLnBrk="0" fontAlgn="base" hangingPunct="0">
        <a:spcBef>
          <a:spcPct val="20000"/>
        </a:spcBef>
        <a:spcAft>
          <a:spcPct val="0"/>
        </a:spcAft>
        <a:buChar char="»"/>
        <a:defRPr>
          <a:solidFill>
            <a:schemeClr val="tx1"/>
          </a:solidFill>
          <a:latin typeface="+mn-lt"/>
        </a:defRPr>
      </a:lvl6pPr>
      <a:lvl7pPr marL="2760663" indent="-204788" algn="l" defTabSz="820738" rtl="0" eaLnBrk="0" fontAlgn="base" hangingPunct="0">
        <a:spcBef>
          <a:spcPct val="20000"/>
        </a:spcBef>
        <a:spcAft>
          <a:spcPct val="0"/>
        </a:spcAft>
        <a:buChar char="»"/>
        <a:defRPr>
          <a:solidFill>
            <a:schemeClr val="tx1"/>
          </a:solidFill>
          <a:latin typeface="+mn-lt"/>
        </a:defRPr>
      </a:lvl7pPr>
      <a:lvl8pPr marL="3217863" indent="-204788" algn="l" defTabSz="820738" rtl="0" eaLnBrk="0" fontAlgn="base" hangingPunct="0">
        <a:spcBef>
          <a:spcPct val="20000"/>
        </a:spcBef>
        <a:spcAft>
          <a:spcPct val="0"/>
        </a:spcAft>
        <a:buChar char="»"/>
        <a:defRPr>
          <a:solidFill>
            <a:schemeClr val="tx1"/>
          </a:solidFill>
          <a:latin typeface="+mn-lt"/>
        </a:defRPr>
      </a:lvl8pPr>
      <a:lvl9pPr marL="3675063" indent="-204788" algn="l" defTabSz="820738" rtl="0" eaLnBrk="0" fontAlgn="base" hangingPunct="0">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http://www.clinicalelement.com/"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hyperlink" Target="http://www.clinicalelement.com/cimi-browser/" TargetMode="Externa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www.opencimi.org/" TargetMode="Externa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www.clinicalelement.com/cimi-browser/#/"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800" y="1434281"/>
            <a:ext cx="7772400" cy="2166169"/>
          </a:xfrm>
        </p:spPr>
        <p:txBody>
          <a:bodyPr>
            <a:normAutofit/>
          </a:bodyPr>
          <a:lstStyle/>
          <a:p>
            <a:r>
              <a:rPr lang="en-US" dirty="0" smtClean="0">
                <a:solidFill>
                  <a:srgbClr val="FFFF00"/>
                </a:solidFill>
              </a:rPr>
              <a:t>A Brief Review of CIMI Progress, Plans, and Goals</a:t>
            </a:r>
            <a:endParaRPr lang="en-US" dirty="0"/>
          </a:p>
        </p:txBody>
      </p:sp>
      <p:sp>
        <p:nvSpPr>
          <p:cNvPr id="9" name="Subtitle 8"/>
          <p:cNvSpPr>
            <a:spLocks noGrp="1"/>
          </p:cNvSpPr>
          <p:nvPr>
            <p:ph type="subTitle" idx="1"/>
          </p:nvPr>
        </p:nvSpPr>
        <p:spPr/>
        <p:txBody>
          <a:bodyPr>
            <a:normAutofit lnSpcReduction="10000"/>
          </a:bodyPr>
          <a:lstStyle/>
          <a:p>
            <a:r>
              <a:rPr lang="en-US" dirty="0" smtClean="0"/>
              <a:t>HIEA Meeting</a:t>
            </a:r>
          </a:p>
          <a:p>
            <a:r>
              <a:rPr lang="en-US" dirty="0" smtClean="0"/>
              <a:t>Rosslyn, VA     August 17, 2016</a:t>
            </a:r>
          </a:p>
          <a:p>
            <a:r>
              <a:rPr lang="en-US" dirty="0" smtClean="0"/>
              <a:t>Stanley M Huff, MD</a:t>
            </a:r>
          </a:p>
          <a:p>
            <a:r>
              <a:rPr lang="en-US" dirty="0" smtClean="0"/>
              <a:t>Chief Medical Informatics Officer</a:t>
            </a:r>
          </a:p>
          <a:p>
            <a:endParaRPr lang="en-US" dirty="0" smtClean="0"/>
          </a:p>
        </p:txBody>
      </p:sp>
      <p:pic>
        <p:nvPicPr>
          <p:cNvPr id="3079" name="Picture 1036" descr="C:\Documents and Settings\coshuff\My Documents\aaaa-Ihc\Intermountain logos\HLTH_H_BP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5225" y="4677185"/>
            <a:ext cx="2268708" cy="730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617385" y="4413900"/>
            <a:ext cx="1124223" cy="1224900"/>
          </a:xfrm>
          <a:prstGeom prst="rect">
            <a:avLst/>
          </a:prstGeom>
        </p:spPr>
      </p:pic>
    </p:spTree>
    <p:extLst>
      <p:ext uri="{BB962C8B-B14F-4D97-AF65-F5344CB8AC3E}">
        <p14:creationId xmlns:p14="http://schemas.microsoft.com/office/powerpoint/2010/main" val="377315258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Current Activities</a:t>
            </a:r>
            <a:endParaRPr lang="en-US" dirty="0">
              <a:solidFill>
                <a:srgbClr val="FFFF00"/>
              </a:solidFill>
            </a:endParaRPr>
          </a:p>
        </p:txBody>
      </p:sp>
      <p:sp>
        <p:nvSpPr>
          <p:cNvPr id="3" name="Content Placeholder 2"/>
          <p:cNvSpPr>
            <a:spLocks noGrp="1"/>
          </p:cNvSpPr>
          <p:nvPr>
            <p:ph idx="1"/>
          </p:nvPr>
        </p:nvSpPr>
        <p:spPr/>
        <p:txBody>
          <a:bodyPr>
            <a:normAutofit fontScale="92500" lnSpcReduction="10000"/>
          </a:bodyPr>
          <a:lstStyle/>
          <a:p>
            <a:r>
              <a:rPr lang="en-US" sz="3200" dirty="0" smtClean="0"/>
              <a:t>Development of tools</a:t>
            </a:r>
          </a:p>
          <a:p>
            <a:pPr lvl="1"/>
            <a:r>
              <a:rPr lang="en-US" sz="2800" dirty="0" smtClean="0"/>
              <a:t>Model authoring, value set authoring, app development</a:t>
            </a:r>
          </a:p>
          <a:p>
            <a:r>
              <a:rPr lang="en-US" sz="3200" dirty="0" smtClean="0"/>
              <a:t>Import of 6,000+ Intermountain models</a:t>
            </a:r>
          </a:p>
          <a:p>
            <a:r>
              <a:rPr lang="en-US" sz="3200" dirty="0" smtClean="0"/>
              <a:t>FHIR “Dictionaries”</a:t>
            </a:r>
          </a:p>
          <a:p>
            <a:r>
              <a:rPr lang="en-US" sz="3200" dirty="0" smtClean="0"/>
              <a:t>CIMI Profiles and Conformance Testing</a:t>
            </a:r>
          </a:p>
          <a:p>
            <a:r>
              <a:rPr lang="en-US" sz="3200" dirty="0" smtClean="0"/>
              <a:t>To Do</a:t>
            </a:r>
          </a:p>
          <a:p>
            <a:pPr lvl="1"/>
            <a:r>
              <a:rPr lang="en-US" sz="2800" dirty="0" smtClean="0"/>
              <a:t>Further refinement and use of AML</a:t>
            </a:r>
          </a:p>
          <a:p>
            <a:pPr lvl="1"/>
            <a:r>
              <a:rPr lang="en-US" sz="2800" dirty="0" smtClean="0"/>
              <a:t>CIMI registry and adoption tables</a:t>
            </a:r>
          </a:p>
          <a:p>
            <a:pPr lvl="1"/>
            <a:r>
              <a:rPr lang="en-US" sz="2800" dirty="0" smtClean="0"/>
              <a:t>Development of new content: vital signs, diagnoses, procedures, patient measures, …</a:t>
            </a:r>
          </a:p>
        </p:txBody>
      </p:sp>
    </p:spTree>
    <p:extLst>
      <p:ext uri="{BB962C8B-B14F-4D97-AF65-F5344CB8AC3E}">
        <p14:creationId xmlns:p14="http://schemas.microsoft.com/office/powerpoint/2010/main" val="293894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SOLOR, LEGOs, and CIMI</a:t>
            </a:r>
            <a:endParaRPr lang="en-US" dirty="0">
              <a:solidFill>
                <a:srgbClr val="FFFF00"/>
              </a:solidFill>
            </a:endParaRPr>
          </a:p>
        </p:txBody>
      </p:sp>
      <p:sp>
        <p:nvSpPr>
          <p:cNvPr id="3" name="Content Placeholder 2"/>
          <p:cNvSpPr>
            <a:spLocks noGrp="1"/>
          </p:cNvSpPr>
          <p:nvPr>
            <p:ph idx="1"/>
          </p:nvPr>
        </p:nvSpPr>
        <p:spPr/>
        <p:txBody>
          <a:bodyPr>
            <a:normAutofit/>
          </a:bodyPr>
          <a:lstStyle/>
          <a:p>
            <a:r>
              <a:rPr lang="en-US" sz="2800" dirty="0" smtClean="0"/>
              <a:t>SOLOR</a:t>
            </a:r>
          </a:p>
          <a:p>
            <a:pPr lvl="1"/>
            <a:r>
              <a:rPr lang="en-US" sz="2400" dirty="0" smtClean="0"/>
              <a:t>Terminology server</a:t>
            </a:r>
          </a:p>
          <a:p>
            <a:pPr lvl="1"/>
            <a:r>
              <a:rPr lang="en-US" sz="2400" dirty="0" smtClean="0"/>
              <a:t>Repository for new CIMI content (CIMI SNOMED extension)</a:t>
            </a:r>
          </a:p>
          <a:p>
            <a:pPr lvl="1"/>
            <a:r>
              <a:rPr lang="en-US" sz="2400" dirty="0" smtClean="0"/>
              <a:t>SNOMED CT – concepts for semantic (meaning) bindings</a:t>
            </a:r>
          </a:p>
          <a:p>
            <a:pPr lvl="1"/>
            <a:r>
              <a:rPr lang="en-US" sz="2400" dirty="0" smtClean="0"/>
              <a:t>SNOMED CT – pre and post coordination mapping</a:t>
            </a:r>
          </a:p>
          <a:p>
            <a:pPr lvl="1"/>
            <a:r>
              <a:rPr lang="en-US" sz="2400" dirty="0" smtClean="0"/>
              <a:t>Inferences and reasoning</a:t>
            </a:r>
          </a:p>
          <a:p>
            <a:r>
              <a:rPr lang="en-US" sz="2800" dirty="0" smtClean="0"/>
              <a:t>LEGOs</a:t>
            </a:r>
          </a:p>
          <a:p>
            <a:pPr lvl="1"/>
            <a:r>
              <a:rPr lang="en-US" sz="2400" dirty="0" smtClean="0"/>
              <a:t>Semantic model content</a:t>
            </a:r>
          </a:p>
          <a:p>
            <a:pPr lvl="1"/>
            <a:r>
              <a:rPr lang="en-US" sz="2400" dirty="0" smtClean="0"/>
              <a:t>Semantic classifier</a:t>
            </a:r>
          </a:p>
          <a:p>
            <a:pPr lvl="1"/>
            <a:endParaRPr lang="en-US" sz="2400" dirty="0"/>
          </a:p>
        </p:txBody>
      </p:sp>
    </p:spTree>
    <p:extLst>
      <p:ext uri="{BB962C8B-B14F-4D97-AF65-F5344CB8AC3E}">
        <p14:creationId xmlns:p14="http://schemas.microsoft.com/office/powerpoint/2010/main" val="2216891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349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defRPr sz="2200">
                <a:solidFill>
                  <a:schemeClr val="tx1"/>
                </a:solidFill>
                <a:latin typeface="Times New Roman" pitchFamily="18" charset="0"/>
              </a:defRPr>
            </a:lvl1pPr>
            <a:lvl2pPr marL="742950" indent="-285750" algn="ctr" eaLnBrk="0" hangingPunct="0">
              <a:defRPr sz="2200">
                <a:solidFill>
                  <a:schemeClr val="tx1"/>
                </a:solidFill>
                <a:latin typeface="Times New Roman" pitchFamily="18" charset="0"/>
              </a:defRPr>
            </a:lvl2pPr>
            <a:lvl3pPr marL="1143000" indent="-228600" algn="ctr" eaLnBrk="0" hangingPunct="0">
              <a:defRPr sz="2200">
                <a:solidFill>
                  <a:schemeClr val="tx1"/>
                </a:solidFill>
                <a:latin typeface="Times New Roman" pitchFamily="18" charset="0"/>
              </a:defRPr>
            </a:lvl3pPr>
            <a:lvl4pPr marL="1600200" indent="-228600" algn="ctr" eaLnBrk="0" hangingPunct="0">
              <a:defRPr sz="2200">
                <a:solidFill>
                  <a:schemeClr val="tx1"/>
                </a:solidFill>
                <a:latin typeface="Times New Roman" pitchFamily="18" charset="0"/>
              </a:defRPr>
            </a:lvl4pPr>
            <a:lvl5pPr marL="2057400" indent="-228600" algn="ctr" eaLnBrk="0" hangingPunct="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algn="r"/>
            <a:r>
              <a:rPr lang="en-US" sz="1200" dirty="0" smtClean="0">
                <a:solidFill>
                  <a:srgbClr val="FFFF00"/>
                </a:solidFill>
                <a:latin typeface="Aharoni" panose="02010803020104030203" pitchFamily="2" charset="-79"/>
              </a:rPr>
              <a:t>  # </a:t>
            </a:r>
            <a:fld id="{F588E680-07C0-42B9-812B-E95E2AFD1F41}" type="slidenum">
              <a:rPr lang="en-US" sz="1200" smtClean="0">
                <a:solidFill>
                  <a:srgbClr val="FFFF00"/>
                </a:solidFill>
                <a:latin typeface="Aharoni" panose="02010803020104030203" pitchFamily="2" charset="-79"/>
              </a:rPr>
              <a:pPr algn="r"/>
              <a:t>12</a:t>
            </a:fld>
            <a:endParaRPr lang="en-US" sz="1200" dirty="0" smtClean="0">
              <a:solidFill>
                <a:srgbClr val="FFFF00"/>
              </a:solidFill>
              <a:latin typeface="Aharoni" panose="02010803020104030203" pitchFamily="2" charset="-79"/>
            </a:endParaRPr>
          </a:p>
        </p:txBody>
      </p:sp>
      <p:sp>
        <p:nvSpPr>
          <p:cNvPr id="63491" name="Rectangle 2"/>
          <p:cNvSpPr>
            <a:spLocks noChangeArrowheads="1"/>
          </p:cNvSpPr>
          <p:nvPr/>
        </p:nvSpPr>
        <p:spPr bwMode="auto">
          <a:xfrm>
            <a:off x="0" y="0"/>
            <a:ext cx="9144000" cy="641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gn="ctr" fontAlgn="base">
              <a:spcBef>
                <a:spcPct val="0"/>
              </a:spcBef>
              <a:spcAft>
                <a:spcPct val="0"/>
              </a:spcAft>
            </a:pPr>
            <a:r>
              <a:rPr lang="en-US" sz="3600" b="1" dirty="0" smtClean="0">
                <a:solidFill>
                  <a:srgbClr val="FFFF00"/>
                </a:solidFill>
                <a:cs typeface="Times New Roman"/>
              </a:rPr>
              <a:t>FHIM and CIMI</a:t>
            </a:r>
            <a:endParaRPr lang="en-US" sz="3600" b="1" dirty="0">
              <a:solidFill>
                <a:srgbClr val="FFFF00"/>
              </a:solidFill>
              <a:cs typeface="Times New Roman"/>
            </a:endParaRPr>
          </a:p>
        </p:txBody>
      </p:sp>
      <p:sp>
        <p:nvSpPr>
          <p:cNvPr id="63529" name="Oval 4"/>
          <p:cNvSpPr>
            <a:spLocks noChangeArrowheads="1"/>
          </p:cNvSpPr>
          <p:nvPr/>
        </p:nvSpPr>
        <p:spPr bwMode="auto">
          <a:xfrm>
            <a:off x="3614057" y="1284287"/>
            <a:ext cx="1799500" cy="622299"/>
          </a:xfrm>
          <a:prstGeom prst="ellipse">
            <a:avLst/>
          </a:prstGeom>
          <a:solidFill>
            <a:srgbClr val="D93192"/>
          </a:solidFill>
          <a:ln w="12700">
            <a:solidFill>
              <a:schemeClr val="tx1"/>
            </a:solidFill>
            <a:round/>
            <a:headEnd/>
            <a:tailEnd/>
          </a:ln>
        </p:spPr>
        <p:txBody>
          <a:bodyPr wrap="square" lIns="102590" tIns="51296" rIns="102590" bIns="51296">
            <a:spAutoFit/>
          </a:bodyPr>
          <a:lstStyle/>
          <a:p>
            <a:pPr algn="ctr" eaLnBrk="0" hangingPunct="0"/>
            <a:endParaRPr lang="en-US" dirty="0">
              <a:solidFill>
                <a:srgbClr val="FFFF00"/>
              </a:solidFill>
              <a:cs typeface="Aharoni" panose="02010803020104030203" pitchFamily="2" charset="-79"/>
            </a:endParaRPr>
          </a:p>
        </p:txBody>
      </p:sp>
      <p:sp>
        <p:nvSpPr>
          <p:cNvPr id="63530" name="Rectangle 5"/>
          <p:cNvSpPr>
            <a:spLocks noChangeArrowheads="1"/>
          </p:cNvSpPr>
          <p:nvPr/>
        </p:nvSpPr>
        <p:spPr bwMode="auto">
          <a:xfrm>
            <a:off x="3732029" y="1373187"/>
            <a:ext cx="1681528" cy="400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64" tIns="46033" rIns="92064" bIns="46033">
            <a:spAutoFit/>
          </a:bodyPr>
          <a:lstStyle/>
          <a:p>
            <a:pPr algn="ctr" eaLnBrk="0" hangingPunct="0"/>
            <a:r>
              <a:rPr lang="en-US" sz="2000" b="1" dirty="0" smtClean="0">
                <a:solidFill>
                  <a:srgbClr val="FFFF00"/>
                </a:solidFill>
                <a:latin typeface="Helvetica" pitchFamily="34" charset="0"/>
                <a:cs typeface="Aharoni" panose="02010803020104030203" pitchFamily="2" charset="-79"/>
              </a:rPr>
              <a:t>Observation</a:t>
            </a:r>
            <a:endParaRPr lang="en-US" sz="2000" b="1" dirty="0">
              <a:solidFill>
                <a:srgbClr val="FFFF00"/>
              </a:solidFill>
              <a:latin typeface="Helvetica" pitchFamily="34" charset="0"/>
              <a:cs typeface="Aharoni" panose="02010803020104030203" pitchFamily="2" charset="-79"/>
            </a:endParaRPr>
          </a:p>
        </p:txBody>
      </p:sp>
      <p:sp>
        <p:nvSpPr>
          <p:cNvPr id="63527" name="Oval 7"/>
          <p:cNvSpPr>
            <a:spLocks noChangeArrowheads="1"/>
          </p:cNvSpPr>
          <p:nvPr/>
        </p:nvSpPr>
        <p:spPr bwMode="auto">
          <a:xfrm>
            <a:off x="762000" y="2557463"/>
            <a:ext cx="1758949" cy="622300"/>
          </a:xfrm>
          <a:prstGeom prst="ellipse">
            <a:avLst/>
          </a:prstGeom>
          <a:solidFill>
            <a:srgbClr val="D93192"/>
          </a:solidFill>
          <a:ln w="12700">
            <a:solidFill>
              <a:schemeClr val="tx1"/>
            </a:solidFill>
            <a:round/>
            <a:headEnd/>
            <a:tailEnd/>
          </a:ln>
        </p:spPr>
        <p:txBody>
          <a:bodyPr wrap="square" lIns="102590" tIns="51296" rIns="102590" bIns="51296">
            <a:spAutoFit/>
          </a:bodyPr>
          <a:lstStyle/>
          <a:p>
            <a:pPr algn="ctr" eaLnBrk="0" hangingPunct="0"/>
            <a:endParaRPr lang="en-US" dirty="0">
              <a:solidFill>
                <a:srgbClr val="FFFF00"/>
              </a:solidFill>
              <a:cs typeface="Aharoni" panose="02010803020104030203" pitchFamily="2" charset="-79"/>
            </a:endParaRPr>
          </a:p>
        </p:txBody>
      </p:sp>
      <p:sp>
        <p:nvSpPr>
          <p:cNvPr id="63528" name="Rectangle 8"/>
          <p:cNvSpPr>
            <a:spLocks noChangeArrowheads="1"/>
          </p:cNvSpPr>
          <p:nvPr/>
        </p:nvSpPr>
        <p:spPr bwMode="auto">
          <a:xfrm>
            <a:off x="1102225" y="2628901"/>
            <a:ext cx="1211849" cy="400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64" tIns="46033" rIns="92064" bIns="46033">
            <a:spAutoFit/>
          </a:bodyPr>
          <a:lstStyle/>
          <a:p>
            <a:pPr algn="ctr" eaLnBrk="0" hangingPunct="0"/>
            <a:r>
              <a:rPr lang="en-US" sz="2000" b="1" dirty="0" smtClean="0">
                <a:solidFill>
                  <a:srgbClr val="FFFF00"/>
                </a:solidFill>
                <a:latin typeface="Helvetica" pitchFamily="34" charset="0"/>
                <a:cs typeface="Aharoni" panose="02010803020104030203" pitchFamily="2" charset="-79"/>
              </a:rPr>
              <a:t>Lab </a:t>
            </a:r>
            <a:r>
              <a:rPr lang="en-US" sz="2000" b="1" dirty="0" err="1" smtClean="0">
                <a:solidFill>
                  <a:srgbClr val="FFFF00"/>
                </a:solidFill>
                <a:latin typeface="Helvetica" pitchFamily="34" charset="0"/>
                <a:cs typeface="Aharoni" panose="02010803020104030203" pitchFamily="2" charset="-79"/>
              </a:rPr>
              <a:t>Obs</a:t>
            </a:r>
            <a:endParaRPr lang="en-US" sz="2000" b="1" dirty="0">
              <a:solidFill>
                <a:srgbClr val="FFFF00"/>
              </a:solidFill>
              <a:latin typeface="Helvetica" pitchFamily="34" charset="0"/>
              <a:cs typeface="Aharoni" panose="02010803020104030203" pitchFamily="2" charset="-79"/>
            </a:endParaRPr>
          </a:p>
        </p:txBody>
      </p:sp>
      <p:sp>
        <p:nvSpPr>
          <p:cNvPr id="63525" name="Oval 10"/>
          <p:cNvSpPr>
            <a:spLocks noChangeArrowheads="1"/>
          </p:cNvSpPr>
          <p:nvPr/>
        </p:nvSpPr>
        <p:spPr bwMode="auto">
          <a:xfrm>
            <a:off x="3614057" y="2536825"/>
            <a:ext cx="1799499" cy="622300"/>
          </a:xfrm>
          <a:prstGeom prst="ellipse">
            <a:avLst/>
          </a:prstGeom>
          <a:solidFill>
            <a:srgbClr val="D93192"/>
          </a:solidFill>
          <a:ln w="12700">
            <a:solidFill>
              <a:schemeClr val="tx1"/>
            </a:solidFill>
            <a:round/>
            <a:headEnd/>
            <a:tailEnd/>
          </a:ln>
        </p:spPr>
        <p:txBody>
          <a:bodyPr wrap="square" lIns="102590" tIns="51296" rIns="102590" bIns="51296">
            <a:spAutoFit/>
          </a:bodyPr>
          <a:lstStyle/>
          <a:p>
            <a:pPr algn="ctr" eaLnBrk="0" hangingPunct="0"/>
            <a:endParaRPr lang="en-US" dirty="0">
              <a:solidFill>
                <a:srgbClr val="FFFF00"/>
              </a:solidFill>
              <a:cs typeface="Aharoni" panose="02010803020104030203" pitchFamily="2" charset="-79"/>
            </a:endParaRPr>
          </a:p>
        </p:txBody>
      </p:sp>
      <p:sp>
        <p:nvSpPr>
          <p:cNvPr id="63526" name="Rectangle 11"/>
          <p:cNvSpPr>
            <a:spLocks noChangeArrowheads="1"/>
          </p:cNvSpPr>
          <p:nvPr/>
        </p:nvSpPr>
        <p:spPr bwMode="auto">
          <a:xfrm>
            <a:off x="3726825" y="2627313"/>
            <a:ext cx="1609393" cy="400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64" tIns="46033" rIns="92064" bIns="46033">
            <a:spAutoFit/>
          </a:bodyPr>
          <a:lstStyle/>
          <a:p>
            <a:pPr algn="ctr" eaLnBrk="0" hangingPunct="0"/>
            <a:r>
              <a:rPr lang="en-US" sz="2000" b="1" dirty="0" smtClean="0">
                <a:solidFill>
                  <a:srgbClr val="FFFF00"/>
                </a:solidFill>
                <a:latin typeface="Helvetica" pitchFamily="34" charset="0"/>
                <a:cs typeface="Aharoni" panose="02010803020104030203" pitchFamily="2" charset="-79"/>
              </a:rPr>
              <a:t>Patient </a:t>
            </a:r>
            <a:r>
              <a:rPr lang="en-US" sz="2000" b="1" dirty="0" err="1" smtClean="0">
                <a:solidFill>
                  <a:srgbClr val="FFFF00"/>
                </a:solidFill>
                <a:latin typeface="Helvetica" pitchFamily="34" charset="0"/>
                <a:cs typeface="Aharoni" panose="02010803020104030203" pitchFamily="2" charset="-79"/>
              </a:rPr>
              <a:t>Obs</a:t>
            </a:r>
            <a:endParaRPr lang="en-US" sz="2000" b="1" dirty="0">
              <a:solidFill>
                <a:srgbClr val="FFFF00"/>
              </a:solidFill>
              <a:latin typeface="Helvetica" pitchFamily="34" charset="0"/>
              <a:cs typeface="Aharoni" panose="02010803020104030203" pitchFamily="2" charset="-79"/>
            </a:endParaRPr>
          </a:p>
        </p:txBody>
      </p:sp>
      <p:sp>
        <p:nvSpPr>
          <p:cNvPr id="63523" name="Oval 13"/>
          <p:cNvSpPr>
            <a:spLocks noChangeArrowheads="1"/>
          </p:cNvSpPr>
          <p:nvPr/>
        </p:nvSpPr>
        <p:spPr bwMode="auto">
          <a:xfrm>
            <a:off x="6319838" y="2533652"/>
            <a:ext cx="2132015" cy="622301"/>
          </a:xfrm>
          <a:prstGeom prst="ellipse">
            <a:avLst/>
          </a:prstGeom>
          <a:solidFill>
            <a:srgbClr val="D93192"/>
          </a:solidFill>
          <a:ln w="12700">
            <a:solidFill>
              <a:schemeClr val="tx1"/>
            </a:solidFill>
            <a:round/>
            <a:headEnd/>
            <a:tailEnd/>
          </a:ln>
        </p:spPr>
        <p:txBody>
          <a:bodyPr wrap="square" lIns="102590" tIns="51296" rIns="102590" bIns="51296">
            <a:spAutoFit/>
          </a:bodyPr>
          <a:lstStyle/>
          <a:p>
            <a:pPr algn="ctr" eaLnBrk="0" hangingPunct="0"/>
            <a:endParaRPr lang="en-US" dirty="0">
              <a:solidFill>
                <a:srgbClr val="FFFF00"/>
              </a:solidFill>
              <a:cs typeface="Aharoni" panose="02010803020104030203" pitchFamily="2" charset="-79"/>
            </a:endParaRPr>
          </a:p>
        </p:txBody>
      </p:sp>
      <p:sp>
        <p:nvSpPr>
          <p:cNvPr id="63524" name="Rectangle 14"/>
          <p:cNvSpPr>
            <a:spLocks noChangeArrowheads="1"/>
          </p:cNvSpPr>
          <p:nvPr/>
        </p:nvSpPr>
        <p:spPr bwMode="auto">
          <a:xfrm>
            <a:off x="6450050" y="2616202"/>
            <a:ext cx="1965260" cy="400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64" tIns="46033" rIns="92064" bIns="46033">
            <a:spAutoFit/>
          </a:bodyPr>
          <a:lstStyle/>
          <a:p>
            <a:pPr algn="ctr" eaLnBrk="0" hangingPunct="0"/>
            <a:r>
              <a:rPr lang="en-US" sz="2000" b="1" dirty="0" smtClean="0">
                <a:solidFill>
                  <a:srgbClr val="FFFF00"/>
                </a:solidFill>
                <a:latin typeface="Helvetica" pitchFamily="34" charset="0"/>
                <a:cs typeface="Aharoni" panose="02010803020104030203" pitchFamily="2" charset="-79"/>
              </a:rPr>
              <a:t>Family </a:t>
            </a:r>
            <a:r>
              <a:rPr lang="en-US" sz="2000" b="1" dirty="0" err="1" smtClean="0">
                <a:solidFill>
                  <a:srgbClr val="FFFF00"/>
                </a:solidFill>
                <a:latin typeface="Helvetica" pitchFamily="34" charset="0"/>
                <a:cs typeface="Aharoni" panose="02010803020104030203" pitchFamily="2" charset="-79"/>
              </a:rPr>
              <a:t>Hx</a:t>
            </a:r>
            <a:r>
              <a:rPr lang="en-US" sz="2000" b="1" dirty="0" smtClean="0">
                <a:solidFill>
                  <a:srgbClr val="FFFF00"/>
                </a:solidFill>
                <a:latin typeface="Helvetica" pitchFamily="34" charset="0"/>
                <a:cs typeface="Aharoni" panose="02010803020104030203" pitchFamily="2" charset="-79"/>
              </a:rPr>
              <a:t> </a:t>
            </a:r>
            <a:r>
              <a:rPr lang="en-US" sz="2000" b="1" dirty="0" err="1" smtClean="0">
                <a:solidFill>
                  <a:srgbClr val="FFFF00"/>
                </a:solidFill>
                <a:latin typeface="Helvetica" pitchFamily="34" charset="0"/>
                <a:cs typeface="Aharoni" panose="02010803020104030203" pitchFamily="2" charset="-79"/>
              </a:rPr>
              <a:t>Obs</a:t>
            </a:r>
            <a:endParaRPr lang="en-US" sz="2000" b="1" dirty="0">
              <a:solidFill>
                <a:srgbClr val="FFFF00"/>
              </a:solidFill>
              <a:latin typeface="Helvetica" pitchFamily="34" charset="0"/>
              <a:cs typeface="Aharoni" panose="02010803020104030203" pitchFamily="2" charset="-79"/>
            </a:endParaRPr>
          </a:p>
        </p:txBody>
      </p:sp>
      <p:sp>
        <p:nvSpPr>
          <p:cNvPr id="63521" name="Oval 16"/>
          <p:cNvSpPr>
            <a:spLocks noChangeArrowheads="1"/>
          </p:cNvSpPr>
          <p:nvPr/>
        </p:nvSpPr>
        <p:spPr bwMode="auto">
          <a:xfrm>
            <a:off x="762000" y="3837438"/>
            <a:ext cx="1758950" cy="622299"/>
          </a:xfrm>
          <a:prstGeom prst="ellipse">
            <a:avLst/>
          </a:prstGeom>
          <a:solidFill>
            <a:srgbClr val="D93192"/>
          </a:solidFill>
          <a:ln w="12700">
            <a:solidFill>
              <a:schemeClr val="tx1"/>
            </a:solidFill>
            <a:round/>
            <a:headEnd/>
            <a:tailEnd/>
          </a:ln>
        </p:spPr>
        <p:txBody>
          <a:bodyPr wrap="square" lIns="102590" tIns="51296" rIns="102590" bIns="51296">
            <a:spAutoFit/>
          </a:bodyPr>
          <a:lstStyle/>
          <a:p>
            <a:pPr algn="ctr" eaLnBrk="0" hangingPunct="0"/>
            <a:endParaRPr lang="en-US" dirty="0">
              <a:solidFill>
                <a:srgbClr val="FFFF00"/>
              </a:solidFill>
              <a:cs typeface="Aharoni" panose="02010803020104030203" pitchFamily="2" charset="-79"/>
            </a:endParaRPr>
          </a:p>
        </p:txBody>
      </p:sp>
      <p:sp>
        <p:nvSpPr>
          <p:cNvPr id="63522" name="Rectangle 17"/>
          <p:cNvSpPr>
            <a:spLocks noChangeArrowheads="1"/>
          </p:cNvSpPr>
          <p:nvPr/>
        </p:nvSpPr>
        <p:spPr bwMode="auto">
          <a:xfrm>
            <a:off x="809652" y="3930647"/>
            <a:ext cx="1638247" cy="400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64" tIns="46033" rIns="92064" bIns="46033">
            <a:spAutoFit/>
          </a:bodyPr>
          <a:lstStyle/>
          <a:p>
            <a:pPr algn="ctr" eaLnBrk="0" hangingPunct="0"/>
            <a:r>
              <a:rPr lang="en-US" sz="2000" b="1" dirty="0" err="1" smtClean="0">
                <a:solidFill>
                  <a:srgbClr val="FFFF00"/>
                </a:solidFill>
                <a:latin typeface="Helvetica" pitchFamily="34" charset="0"/>
                <a:cs typeface="Aharoni" panose="02010803020104030203" pitchFamily="2" charset="-79"/>
              </a:rPr>
              <a:t>Qn</a:t>
            </a:r>
            <a:r>
              <a:rPr lang="en-US" sz="2000" b="1" dirty="0" smtClean="0">
                <a:solidFill>
                  <a:srgbClr val="FFFF00"/>
                </a:solidFill>
                <a:latin typeface="Helvetica" pitchFamily="34" charset="0"/>
                <a:cs typeface="Aharoni" panose="02010803020104030203" pitchFamily="2" charset="-79"/>
              </a:rPr>
              <a:t> Lab </a:t>
            </a:r>
            <a:r>
              <a:rPr lang="en-US" sz="2000" b="1" dirty="0" err="1" smtClean="0">
                <a:solidFill>
                  <a:srgbClr val="FFFF00"/>
                </a:solidFill>
                <a:latin typeface="Helvetica" pitchFamily="34" charset="0"/>
                <a:cs typeface="Aharoni" panose="02010803020104030203" pitchFamily="2" charset="-79"/>
              </a:rPr>
              <a:t>Obs</a:t>
            </a:r>
            <a:endParaRPr lang="en-US" sz="2000" b="1" dirty="0" smtClean="0">
              <a:solidFill>
                <a:srgbClr val="FFFF00"/>
              </a:solidFill>
              <a:latin typeface="Helvetica" pitchFamily="34" charset="0"/>
              <a:cs typeface="Aharoni" panose="02010803020104030203" pitchFamily="2" charset="-79"/>
            </a:endParaRPr>
          </a:p>
        </p:txBody>
      </p:sp>
      <p:sp>
        <p:nvSpPr>
          <p:cNvPr id="63519" name="Oval 19"/>
          <p:cNvSpPr>
            <a:spLocks noChangeArrowheads="1"/>
          </p:cNvSpPr>
          <p:nvPr/>
        </p:nvSpPr>
        <p:spPr bwMode="auto">
          <a:xfrm>
            <a:off x="6368599" y="3840845"/>
            <a:ext cx="2309812" cy="622301"/>
          </a:xfrm>
          <a:prstGeom prst="ellipse">
            <a:avLst/>
          </a:prstGeom>
          <a:solidFill>
            <a:srgbClr val="D93192"/>
          </a:solidFill>
          <a:ln w="12700">
            <a:solidFill>
              <a:schemeClr val="tx1"/>
            </a:solidFill>
            <a:round/>
            <a:headEnd/>
            <a:tailEnd/>
          </a:ln>
        </p:spPr>
        <p:txBody>
          <a:bodyPr wrap="square" lIns="102590" tIns="51296" rIns="102590" bIns="51296">
            <a:spAutoFit/>
          </a:bodyPr>
          <a:lstStyle/>
          <a:p>
            <a:pPr algn="ctr" eaLnBrk="0" hangingPunct="0"/>
            <a:endParaRPr lang="en-US" dirty="0">
              <a:solidFill>
                <a:srgbClr val="FFFF00"/>
              </a:solidFill>
              <a:cs typeface="Aharoni" panose="02010803020104030203" pitchFamily="2" charset="-79"/>
            </a:endParaRPr>
          </a:p>
        </p:txBody>
      </p:sp>
      <p:sp>
        <p:nvSpPr>
          <p:cNvPr id="63520" name="Rectangle 20"/>
          <p:cNvSpPr>
            <a:spLocks noChangeArrowheads="1"/>
          </p:cNvSpPr>
          <p:nvPr/>
        </p:nvSpPr>
        <p:spPr bwMode="auto">
          <a:xfrm>
            <a:off x="6661734" y="3927478"/>
            <a:ext cx="1832404" cy="400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64" tIns="46033" rIns="92064" bIns="46033">
            <a:spAutoFit/>
          </a:bodyPr>
          <a:lstStyle/>
          <a:p>
            <a:pPr algn="ctr" eaLnBrk="0" hangingPunct="0"/>
            <a:r>
              <a:rPr lang="en-US" sz="2000" b="1" dirty="0" smtClean="0">
                <a:solidFill>
                  <a:srgbClr val="FFFF00"/>
                </a:solidFill>
                <a:latin typeface="Helvetica" pitchFamily="34" charset="0"/>
                <a:cs typeface="Aharoni" panose="02010803020104030203" pitchFamily="2" charset="-79"/>
              </a:rPr>
              <a:t>Titer Lab </a:t>
            </a:r>
            <a:r>
              <a:rPr lang="en-US" sz="2000" b="1" dirty="0" err="1" smtClean="0">
                <a:solidFill>
                  <a:srgbClr val="FFFF00"/>
                </a:solidFill>
                <a:latin typeface="Helvetica" pitchFamily="34" charset="0"/>
                <a:cs typeface="Aharoni" panose="02010803020104030203" pitchFamily="2" charset="-79"/>
              </a:rPr>
              <a:t>Obs</a:t>
            </a:r>
            <a:endParaRPr lang="en-US" sz="2000" b="1" dirty="0">
              <a:solidFill>
                <a:srgbClr val="FFFF00"/>
              </a:solidFill>
              <a:latin typeface="Helvetica" pitchFamily="34" charset="0"/>
              <a:cs typeface="Aharoni" panose="02010803020104030203" pitchFamily="2" charset="-79"/>
            </a:endParaRPr>
          </a:p>
        </p:txBody>
      </p:sp>
      <p:sp>
        <p:nvSpPr>
          <p:cNvPr id="63517" name="Oval 22"/>
          <p:cNvSpPr>
            <a:spLocks noChangeArrowheads="1"/>
          </p:cNvSpPr>
          <p:nvPr/>
        </p:nvSpPr>
        <p:spPr bwMode="auto">
          <a:xfrm>
            <a:off x="3225800" y="3902078"/>
            <a:ext cx="2771775" cy="622301"/>
          </a:xfrm>
          <a:prstGeom prst="ellipse">
            <a:avLst/>
          </a:prstGeom>
          <a:solidFill>
            <a:srgbClr val="D93192"/>
          </a:solidFill>
          <a:ln w="12700">
            <a:solidFill>
              <a:schemeClr val="tx1"/>
            </a:solidFill>
            <a:round/>
            <a:headEnd/>
            <a:tailEnd/>
          </a:ln>
        </p:spPr>
        <p:txBody>
          <a:bodyPr lIns="102590" tIns="51296" rIns="102590" bIns="51296">
            <a:spAutoFit/>
          </a:bodyPr>
          <a:lstStyle/>
          <a:p>
            <a:pPr algn="ctr" eaLnBrk="0" hangingPunct="0"/>
            <a:endParaRPr lang="en-US" dirty="0">
              <a:solidFill>
                <a:srgbClr val="FFFF00"/>
              </a:solidFill>
              <a:cs typeface="Aharoni" panose="02010803020104030203" pitchFamily="2" charset="-79"/>
            </a:endParaRPr>
          </a:p>
        </p:txBody>
      </p:sp>
      <p:sp>
        <p:nvSpPr>
          <p:cNvPr id="63518" name="Rectangle 23"/>
          <p:cNvSpPr>
            <a:spLocks noChangeArrowheads="1"/>
          </p:cNvSpPr>
          <p:nvPr/>
        </p:nvSpPr>
        <p:spPr bwMode="auto">
          <a:xfrm>
            <a:off x="3494036" y="3983041"/>
            <a:ext cx="2235302" cy="396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4" tIns="46033" rIns="92064" bIns="46033">
            <a:spAutoFit/>
          </a:bodyPr>
          <a:lstStyle/>
          <a:p>
            <a:pPr algn="ctr" eaLnBrk="0" hangingPunct="0"/>
            <a:r>
              <a:rPr lang="en-US" sz="2000" b="1" dirty="0" err="1" smtClean="0">
                <a:solidFill>
                  <a:srgbClr val="FFFF00"/>
                </a:solidFill>
                <a:latin typeface="Helvetica" pitchFamily="34" charset="0"/>
                <a:cs typeface="Aharoni" panose="02010803020104030203" pitchFamily="2" charset="-79"/>
              </a:rPr>
              <a:t>Qual</a:t>
            </a:r>
            <a:r>
              <a:rPr lang="en-US" sz="2000" b="1" dirty="0" smtClean="0">
                <a:solidFill>
                  <a:srgbClr val="FFFF00"/>
                </a:solidFill>
                <a:latin typeface="Helvetica" pitchFamily="34" charset="0"/>
                <a:cs typeface="Aharoni" panose="02010803020104030203" pitchFamily="2" charset="-79"/>
              </a:rPr>
              <a:t> Lab </a:t>
            </a:r>
            <a:r>
              <a:rPr lang="en-US" sz="2000" b="1" dirty="0" err="1" smtClean="0">
                <a:solidFill>
                  <a:srgbClr val="FFFF00"/>
                </a:solidFill>
                <a:latin typeface="Helvetica" pitchFamily="34" charset="0"/>
                <a:cs typeface="Aharoni" panose="02010803020104030203" pitchFamily="2" charset="-79"/>
              </a:rPr>
              <a:t>Obs</a:t>
            </a:r>
            <a:endParaRPr lang="en-US" sz="2000" b="1" dirty="0">
              <a:solidFill>
                <a:srgbClr val="FFFF00"/>
              </a:solidFill>
              <a:latin typeface="Helvetica" pitchFamily="34" charset="0"/>
              <a:cs typeface="Aharoni" panose="02010803020104030203" pitchFamily="2" charset="-79"/>
            </a:endParaRPr>
          </a:p>
        </p:txBody>
      </p:sp>
      <p:sp>
        <p:nvSpPr>
          <p:cNvPr id="63515" name="Oval 25"/>
          <p:cNvSpPr>
            <a:spLocks noChangeArrowheads="1"/>
          </p:cNvSpPr>
          <p:nvPr/>
        </p:nvSpPr>
        <p:spPr bwMode="auto">
          <a:xfrm>
            <a:off x="664029" y="5350332"/>
            <a:ext cx="1856921" cy="622301"/>
          </a:xfrm>
          <a:prstGeom prst="ellipse">
            <a:avLst/>
          </a:prstGeom>
          <a:solidFill>
            <a:srgbClr val="D93192"/>
          </a:solidFill>
          <a:ln w="12700">
            <a:solidFill>
              <a:schemeClr val="tx1"/>
            </a:solidFill>
            <a:round/>
            <a:headEnd/>
            <a:tailEnd/>
          </a:ln>
        </p:spPr>
        <p:txBody>
          <a:bodyPr wrap="square" lIns="102590" tIns="51296" rIns="102590" bIns="51296">
            <a:spAutoFit/>
          </a:bodyPr>
          <a:lstStyle/>
          <a:p>
            <a:pPr algn="ctr" eaLnBrk="0" hangingPunct="0"/>
            <a:endParaRPr lang="en-US" dirty="0">
              <a:solidFill>
                <a:srgbClr val="FFFF00"/>
              </a:solidFill>
              <a:cs typeface="Aharoni" panose="02010803020104030203" pitchFamily="2" charset="-79"/>
            </a:endParaRPr>
          </a:p>
        </p:txBody>
      </p:sp>
      <p:sp>
        <p:nvSpPr>
          <p:cNvPr id="63516" name="Rectangle 26"/>
          <p:cNvSpPr>
            <a:spLocks noChangeArrowheads="1"/>
          </p:cNvSpPr>
          <p:nvPr/>
        </p:nvSpPr>
        <p:spPr bwMode="auto">
          <a:xfrm>
            <a:off x="821316" y="5453067"/>
            <a:ext cx="1524434" cy="400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64" tIns="46033" rIns="92064" bIns="46033">
            <a:spAutoFit/>
          </a:bodyPr>
          <a:lstStyle/>
          <a:p>
            <a:pPr algn="ctr" eaLnBrk="0" hangingPunct="0"/>
            <a:r>
              <a:rPr lang="en-US" sz="2000" b="1" dirty="0" smtClean="0">
                <a:solidFill>
                  <a:srgbClr val="FFFF00"/>
                </a:solidFill>
                <a:latin typeface="Helvetica" pitchFamily="34" charset="0"/>
                <a:cs typeface="Aharoni" panose="02010803020104030203" pitchFamily="2" charset="-79"/>
              </a:rPr>
              <a:t>Hematocrit</a:t>
            </a:r>
            <a:endParaRPr lang="en-US" sz="2000" b="1" dirty="0">
              <a:solidFill>
                <a:srgbClr val="FFFF00"/>
              </a:solidFill>
              <a:latin typeface="Helvetica" pitchFamily="34" charset="0"/>
              <a:cs typeface="Aharoni" panose="02010803020104030203" pitchFamily="2" charset="-79"/>
            </a:endParaRPr>
          </a:p>
        </p:txBody>
      </p:sp>
      <p:sp>
        <p:nvSpPr>
          <p:cNvPr id="63513" name="Oval 28"/>
          <p:cNvSpPr>
            <a:spLocks noChangeArrowheads="1"/>
          </p:cNvSpPr>
          <p:nvPr/>
        </p:nvSpPr>
        <p:spPr bwMode="auto">
          <a:xfrm>
            <a:off x="3265375" y="5350785"/>
            <a:ext cx="2376876" cy="622301"/>
          </a:xfrm>
          <a:prstGeom prst="ellipse">
            <a:avLst/>
          </a:prstGeom>
          <a:solidFill>
            <a:srgbClr val="D93192"/>
          </a:solidFill>
          <a:ln w="12700">
            <a:solidFill>
              <a:schemeClr val="tx1"/>
            </a:solidFill>
            <a:round/>
            <a:headEnd/>
            <a:tailEnd/>
          </a:ln>
        </p:spPr>
        <p:txBody>
          <a:bodyPr wrap="square" lIns="102590" tIns="51296" rIns="102590" bIns="51296">
            <a:spAutoFit/>
          </a:bodyPr>
          <a:lstStyle/>
          <a:p>
            <a:pPr algn="ctr" eaLnBrk="0" hangingPunct="0"/>
            <a:endParaRPr lang="en-US" dirty="0">
              <a:solidFill>
                <a:srgbClr val="FFFF00"/>
              </a:solidFill>
              <a:cs typeface="Aharoni" panose="02010803020104030203" pitchFamily="2" charset="-79"/>
            </a:endParaRPr>
          </a:p>
        </p:txBody>
      </p:sp>
      <p:sp>
        <p:nvSpPr>
          <p:cNvPr id="63514" name="Rectangle 29"/>
          <p:cNvSpPr>
            <a:spLocks noChangeArrowheads="1"/>
          </p:cNvSpPr>
          <p:nvPr/>
        </p:nvSpPr>
        <p:spPr bwMode="auto">
          <a:xfrm>
            <a:off x="3459504" y="5453067"/>
            <a:ext cx="2066249" cy="400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64" tIns="46033" rIns="92064" bIns="46033">
            <a:spAutoFit/>
          </a:bodyPr>
          <a:lstStyle/>
          <a:p>
            <a:pPr algn="ctr" eaLnBrk="0" hangingPunct="0"/>
            <a:r>
              <a:rPr lang="en-US" sz="2000" b="1" dirty="0" smtClean="0">
                <a:solidFill>
                  <a:srgbClr val="FFFF00"/>
                </a:solidFill>
                <a:latin typeface="Helvetica" pitchFamily="34" charset="0"/>
                <a:cs typeface="Aharoni" panose="02010803020104030203" pitchFamily="2" charset="-79"/>
              </a:rPr>
              <a:t>Serum Glucose</a:t>
            </a:r>
            <a:endParaRPr lang="en-US" sz="2000" b="1" dirty="0">
              <a:solidFill>
                <a:srgbClr val="FFFF00"/>
              </a:solidFill>
              <a:latin typeface="Helvetica" pitchFamily="34" charset="0"/>
              <a:cs typeface="Aharoni" panose="02010803020104030203" pitchFamily="2" charset="-79"/>
            </a:endParaRPr>
          </a:p>
        </p:txBody>
      </p:sp>
      <p:sp>
        <p:nvSpPr>
          <p:cNvPr id="63511" name="Oval 31"/>
          <p:cNvSpPr>
            <a:spLocks noChangeArrowheads="1"/>
          </p:cNvSpPr>
          <p:nvPr/>
        </p:nvSpPr>
        <p:spPr bwMode="auto">
          <a:xfrm>
            <a:off x="6498769" y="5416554"/>
            <a:ext cx="2092554" cy="622301"/>
          </a:xfrm>
          <a:prstGeom prst="ellipse">
            <a:avLst/>
          </a:prstGeom>
          <a:solidFill>
            <a:srgbClr val="D93192"/>
          </a:solidFill>
          <a:ln w="12700">
            <a:solidFill>
              <a:schemeClr val="tx1"/>
            </a:solidFill>
            <a:round/>
            <a:headEnd/>
            <a:tailEnd/>
          </a:ln>
        </p:spPr>
        <p:txBody>
          <a:bodyPr wrap="square" lIns="102590" tIns="51296" rIns="102590" bIns="51296">
            <a:spAutoFit/>
          </a:bodyPr>
          <a:lstStyle/>
          <a:p>
            <a:pPr algn="ctr" eaLnBrk="0" hangingPunct="0"/>
            <a:endParaRPr lang="en-US" dirty="0">
              <a:solidFill>
                <a:srgbClr val="FFFF00"/>
              </a:solidFill>
              <a:cs typeface="Aharoni" panose="02010803020104030203" pitchFamily="2" charset="-79"/>
            </a:endParaRPr>
          </a:p>
        </p:txBody>
      </p:sp>
      <p:sp>
        <p:nvSpPr>
          <p:cNvPr id="63512" name="Rectangle 32"/>
          <p:cNvSpPr>
            <a:spLocks noChangeArrowheads="1"/>
          </p:cNvSpPr>
          <p:nvPr/>
        </p:nvSpPr>
        <p:spPr bwMode="auto">
          <a:xfrm>
            <a:off x="6610133" y="5506362"/>
            <a:ext cx="1853049" cy="400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64" tIns="46033" rIns="92064" bIns="46033">
            <a:spAutoFit/>
          </a:bodyPr>
          <a:lstStyle/>
          <a:p>
            <a:pPr algn="ctr" eaLnBrk="0" hangingPunct="0"/>
            <a:r>
              <a:rPr lang="en-US" sz="2000" b="1" dirty="0" smtClean="0">
                <a:solidFill>
                  <a:srgbClr val="FFFF00"/>
                </a:solidFill>
                <a:latin typeface="Helvetica" pitchFamily="34" charset="0"/>
                <a:cs typeface="Aharoni" panose="02010803020104030203" pitchFamily="2" charset="-79"/>
              </a:rPr>
              <a:t>Urine Sodium</a:t>
            </a:r>
            <a:endParaRPr lang="en-US" sz="2000" b="1" dirty="0">
              <a:solidFill>
                <a:srgbClr val="FFFF00"/>
              </a:solidFill>
              <a:latin typeface="Helvetica" pitchFamily="34" charset="0"/>
              <a:cs typeface="Aharoni" panose="02010803020104030203" pitchFamily="2" charset="-79"/>
            </a:endParaRPr>
          </a:p>
        </p:txBody>
      </p:sp>
      <p:sp>
        <p:nvSpPr>
          <p:cNvPr id="63502" name="Line 33"/>
          <p:cNvSpPr>
            <a:spLocks noChangeShapeType="1"/>
          </p:cNvSpPr>
          <p:nvPr/>
        </p:nvSpPr>
        <p:spPr bwMode="auto">
          <a:xfrm flipH="1">
            <a:off x="1624012" y="1906585"/>
            <a:ext cx="2273074" cy="638177"/>
          </a:xfrm>
          <a:prstGeom prst="line">
            <a:avLst/>
          </a:prstGeom>
          <a:noFill/>
          <a:ln w="50800">
            <a:solidFill>
              <a:srgbClr val="FAFD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dirty="0">
              <a:solidFill>
                <a:srgbClr val="FFFF00"/>
              </a:solidFill>
              <a:cs typeface="Aharoni" panose="02010803020104030203" pitchFamily="2" charset="-79"/>
            </a:endParaRPr>
          </a:p>
        </p:txBody>
      </p:sp>
      <p:sp>
        <p:nvSpPr>
          <p:cNvPr id="63503" name="Line 34"/>
          <p:cNvSpPr>
            <a:spLocks noChangeShapeType="1"/>
          </p:cNvSpPr>
          <p:nvPr/>
        </p:nvSpPr>
        <p:spPr bwMode="auto">
          <a:xfrm flipH="1">
            <a:off x="4571998" y="1906587"/>
            <a:ext cx="1" cy="627064"/>
          </a:xfrm>
          <a:prstGeom prst="line">
            <a:avLst/>
          </a:prstGeom>
          <a:noFill/>
          <a:ln w="50800">
            <a:solidFill>
              <a:srgbClr val="FAFD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dirty="0">
              <a:solidFill>
                <a:srgbClr val="FFFF00"/>
              </a:solidFill>
              <a:cs typeface="Aharoni" panose="02010803020104030203" pitchFamily="2" charset="-79"/>
            </a:endParaRPr>
          </a:p>
        </p:txBody>
      </p:sp>
      <p:sp>
        <p:nvSpPr>
          <p:cNvPr id="63504" name="Line 35"/>
          <p:cNvSpPr>
            <a:spLocks noChangeShapeType="1"/>
          </p:cNvSpPr>
          <p:nvPr/>
        </p:nvSpPr>
        <p:spPr bwMode="auto">
          <a:xfrm>
            <a:off x="5243513" y="1782763"/>
            <a:ext cx="2152650" cy="739775"/>
          </a:xfrm>
          <a:prstGeom prst="line">
            <a:avLst/>
          </a:prstGeom>
          <a:noFill/>
          <a:ln w="50800">
            <a:solidFill>
              <a:srgbClr val="FAFD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dirty="0">
              <a:solidFill>
                <a:srgbClr val="FFFF00"/>
              </a:solidFill>
              <a:cs typeface="Aharoni" panose="02010803020104030203" pitchFamily="2" charset="-79"/>
            </a:endParaRPr>
          </a:p>
        </p:txBody>
      </p:sp>
      <p:sp>
        <p:nvSpPr>
          <p:cNvPr id="63505" name="Line 36"/>
          <p:cNvSpPr>
            <a:spLocks noChangeShapeType="1"/>
          </p:cNvSpPr>
          <p:nvPr/>
        </p:nvSpPr>
        <p:spPr bwMode="auto">
          <a:xfrm>
            <a:off x="1628774" y="3179763"/>
            <a:ext cx="30164" cy="676275"/>
          </a:xfrm>
          <a:prstGeom prst="line">
            <a:avLst/>
          </a:prstGeom>
          <a:noFill/>
          <a:ln w="50800">
            <a:solidFill>
              <a:srgbClr val="FAFD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dirty="0">
              <a:solidFill>
                <a:srgbClr val="FFFF00"/>
              </a:solidFill>
              <a:cs typeface="Aharoni" panose="02010803020104030203" pitchFamily="2" charset="-79"/>
            </a:endParaRPr>
          </a:p>
        </p:txBody>
      </p:sp>
      <p:sp>
        <p:nvSpPr>
          <p:cNvPr id="63506" name="Line 37"/>
          <p:cNvSpPr>
            <a:spLocks noChangeShapeType="1"/>
          </p:cNvSpPr>
          <p:nvPr/>
        </p:nvSpPr>
        <p:spPr bwMode="auto">
          <a:xfrm>
            <a:off x="2383295" y="3025775"/>
            <a:ext cx="1938337" cy="852488"/>
          </a:xfrm>
          <a:prstGeom prst="line">
            <a:avLst/>
          </a:prstGeom>
          <a:noFill/>
          <a:ln w="50800">
            <a:solidFill>
              <a:srgbClr val="FAFD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dirty="0">
              <a:solidFill>
                <a:srgbClr val="FFFF00"/>
              </a:solidFill>
              <a:cs typeface="Aharoni" panose="02010803020104030203" pitchFamily="2" charset="-79"/>
            </a:endParaRPr>
          </a:p>
        </p:txBody>
      </p:sp>
      <p:sp>
        <p:nvSpPr>
          <p:cNvPr id="63507" name="Line 38"/>
          <p:cNvSpPr>
            <a:spLocks noChangeShapeType="1"/>
          </p:cNvSpPr>
          <p:nvPr/>
        </p:nvSpPr>
        <p:spPr bwMode="auto">
          <a:xfrm>
            <a:off x="2612571" y="2868614"/>
            <a:ext cx="4278768" cy="1020762"/>
          </a:xfrm>
          <a:prstGeom prst="line">
            <a:avLst/>
          </a:prstGeom>
          <a:noFill/>
          <a:ln w="50800">
            <a:solidFill>
              <a:srgbClr val="FAFD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dirty="0">
              <a:solidFill>
                <a:srgbClr val="FFFF00"/>
              </a:solidFill>
              <a:cs typeface="Aharoni" panose="02010803020104030203" pitchFamily="2" charset="-79"/>
            </a:endParaRPr>
          </a:p>
        </p:txBody>
      </p:sp>
      <p:sp>
        <p:nvSpPr>
          <p:cNvPr id="63508" name="Line 39"/>
          <p:cNvSpPr>
            <a:spLocks noChangeShapeType="1"/>
          </p:cNvSpPr>
          <p:nvPr/>
        </p:nvSpPr>
        <p:spPr bwMode="auto">
          <a:xfrm>
            <a:off x="1628775" y="4524379"/>
            <a:ext cx="19050" cy="820734"/>
          </a:xfrm>
          <a:prstGeom prst="line">
            <a:avLst/>
          </a:prstGeom>
          <a:noFill/>
          <a:ln w="50800">
            <a:solidFill>
              <a:srgbClr val="FAFD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dirty="0">
              <a:solidFill>
                <a:srgbClr val="FFFF00"/>
              </a:solidFill>
              <a:cs typeface="Aharoni" panose="02010803020104030203" pitchFamily="2" charset="-79"/>
            </a:endParaRPr>
          </a:p>
        </p:txBody>
      </p:sp>
      <p:sp>
        <p:nvSpPr>
          <p:cNvPr id="63509" name="Line 40"/>
          <p:cNvSpPr>
            <a:spLocks noChangeShapeType="1"/>
          </p:cNvSpPr>
          <p:nvPr/>
        </p:nvSpPr>
        <p:spPr bwMode="auto">
          <a:xfrm>
            <a:off x="2314074" y="4459736"/>
            <a:ext cx="1876926" cy="920301"/>
          </a:xfrm>
          <a:prstGeom prst="line">
            <a:avLst/>
          </a:prstGeom>
          <a:noFill/>
          <a:ln w="50800">
            <a:solidFill>
              <a:srgbClr val="FAFD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dirty="0">
              <a:solidFill>
                <a:srgbClr val="FFFF00"/>
              </a:solidFill>
              <a:cs typeface="Aharoni" panose="02010803020104030203" pitchFamily="2" charset="-79"/>
            </a:endParaRPr>
          </a:p>
        </p:txBody>
      </p:sp>
      <p:sp>
        <p:nvSpPr>
          <p:cNvPr id="63510" name="Line 41"/>
          <p:cNvSpPr>
            <a:spLocks noChangeShapeType="1"/>
          </p:cNvSpPr>
          <p:nvPr/>
        </p:nvSpPr>
        <p:spPr bwMode="auto">
          <a:xfrm>
            <a:off x="2520950" y="4325938"/>
            <a:ext cx="4281488" cy="1109662"/>
          </a:xfrm>
          <a:prstGeom prst="line">
            <a:avLst/>
          </a:prstGeom>
          <a:noFill/>
          <a:ln w="50800">
            <a:solidFill>
              <a:srgbClr val="FAFD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dirty="0">
              <a:solidFill>
                <a:srgbClr val="FFFF00"/>
              </a:solidFill>
              <a:cs typeface="Aharoni" panose="02010803020104030203" pitchFamily="2" charset="-79"/>
            </a:endParaRPr>
          </a:p>
        </p:txBody>
      </p:sp>
      <p:sp>
        <p:nvSpPr>
          <p:cNvPr id="4" name="TextBox 3"/>
          <p:cNvSpPr txBox="1"/>
          <p:nvPr/>
        </p:nvSpPr>
        <p:spPr>
          <a:xfrm>
            <a:off x="664029" y="1311948"/>
            <a:ext cx="2247731" cy="523220"/>
          </a:xfrm>
          <a:prstGeom prst="rect">
            <a:avLst/>
          </a:prstGeom>
          <a:noFill/>
        </p:spPr>
        <p:txBody>
          <a:bodyPr wrap="none" rtlCol="0">
            <a:spAutoFit/>
          </a:bodyPr>
          <a:lstStyle/>
          <a:p>
            <a:r>
              <a:rPr lang="en-US" sz="2800" dirty="0" smtClean="0">
                <a:solidFill>
                  <a:srgbClr val="000000"/>
                </a:solidFill>
              </a:rPr>
              <a:t>FHIM Classes</a:t>
            </a:r>
            <a:endParaRPr lang="en-US" sz="2800" dirty="0">
              <a:solidFill>
                <a:srgbClr val="000000"/>
              </a:solidFill>
            </a:endParaRPr>
          </a:p>
        </p:txBody>
      </p:sp>
      <p:cxnSp>
        <p:nvCxnSpPr>
          <p:cNvPr id="46" name="Straight Connector 45"/>
          <p:cNvCxnSpPr/>
          <p:nvPr/>
        </p:nvCxnSpPr>
        <p:spPr bwMode="auto">
          <a:xfrm>
            <a:off x="239486" y="5048250"/>
            <a:ext cx="8730342" cy="0"/>
          </a:xfrm>
          <a:prstGeom prst="line">
            <a:avLst/>
          </a:prstGeom>
          <a:solidFill>
            <a:schemeClr val="accent1"/>
          </a:solidFill>
          <a:ln w="38100" cap="flat" cmpd="sng" algn="ctr">
            <a:solidFill>
              <a:schemeClr val="bg1"/>
            </a:solidFill>
            <a:prstDash val="solid"/>
            <a:round/>
            <a:headEnd type="none" w="med" len="med"/>
            <a:tailEnd type="none" w="med" len="med"/>
          </a:ln>
          <a:effectLst/>
        </p:spPr>
      </p:cxnSp>
      <p:sp>
        <p:nvSpPr>
          <p:cNvPr id="47" name="TextBox 46"/>
          <p:cNvSpPr txBox="1"/>
          <p:nvPr/>
        </p:nvSpPr>
        <p:spPr>
          <a:xfrm>
            <a:off x="3243697" y="3256290"/>
            <a:ext cx="2489784" cy="523220"/>
          </a:xfrm>
          <a:prstGeom prst="rect">
            <a:avLst/>
          </a:prstGeom>
          <a:noFill/>
        </p:spPr>
        <p:txBody>
          <a:bodyPr wrap="none" rtlCol="0">
            <a:spAutoFit/>
          </a:bodyPr>
          <a:lstStyle/>
          <a:p>
            <a:r>
              <a:rPr lang="en-US" sz="2800" dirty="0" smtClean="0">
                <a:solidFill>
                  <a:srgbClr val="000000"/>
                </a:solidFill>
              </a:rPr>
              <a:t>FHIM Subtypes</a:t>
            </a:r>
            <a:endParaRPr lang="en-US" sz="2800" dirty="0">
              <a:solidFill>
                <a:srgbClr val="000000"/>
              </a:solidFill>
            </a:endParaRPr>
          </a:p>
        </p:txBody>
      </p:sp>
      <p:sp>
        <p:nvSpPr>
          <p:cNvPr id="48" name="TextBox 47"/>
          <p:cNvSpPr txBox="1"/>
          <p:nvPr/>
        </p:nvSpPr>
        <p:spPr>
          <a:xfrm>
            <a:off x="598305" y="6113335"/>
            <a:ext cx="7949612" cy="523220"/>
          </a:xfrm>
          <a:prstGeom prst="rect">
            <a:avLst/>
          </a:prstGeom>
          <a:noFill/>
        </p:spPr>
        <p:txBody>
          <a:bodyPr wrap="none" rtlCol="0">
            <a:spAutoFit/>
          </a:bodyPr>
          <a:lstStyle/>
          <a:p>
            <a:r>
              <a:rPr lang="en-US" sz="2800" dirty="0" smtClean="0">
                <a:solidFill>
                  <a:srgbClr val="000000"/>
                </a:solidFill>
              </a:rPr>
              <a:t>Invariant Profile Structure – CIMI Leaf Node Content</a:t>
            </a:r>
            <a:endParaRPr lang="en-US" sz="2800" dirty="0">
              <a:solidFill>
                <a:srgbClr val="000000"/>
              </a:solidFill>
            </a:endParaRPr>
          </a:p>
        </p:txBody>
      </p:sp>
    </p:spTree>
    <p:extLst>
      <p:ext uri="{BB962C8B-B14F-4D97-AF65-F5344CB8AC3E}">
        <p14:creationId xmlns:p14="http://schemas.microsoft.com/office/powerpoint/2010/main" val="729736469"/>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Argonauts and CIMI</a:t>
            </a:r>
            <a:endParaRPr lang="en-US" dirty="0">
              <a:solidFill>
                <a:srgbClr val="FFFF00"/>
              </a:solidFill>
            </a:endParaRPr>
          </a:p>
        </p:txBody>
      </p:sp>
      <p:sp>
        <p:nvSpPr>
          <p:cNvPr id="3" name="Content Placeholder 2"/>
          <p:cNvSpPr>
            <a:spLocks noGrp="1"/>
          </p:cNvSpPr>
          <p:nvPr>
            <p:ph idx="1"/>
          </p:nvPr>
        </p:nvSpPr>
        <p:spPr/>
        <p:txBody>
          <a:bodyPr/>
          <a:lstStyle/>
          <a:p>
            <a:r>
              <a:rPr lang="en-US" dirty="0" smtClean="0"/>
              <a:t>We agree with the need for everything the Argonauts are doing</a:t>
            </a:r>
          </a:p>
          <a:p>
            <a:r>
              <a:rPr lang="en-US" dirty="0" smtClean="0"/>
              <a:t>Current scope of the Argonaut work will not achieve true plug-n-play interoperability</a:t>
            </a:r>
          </a:p>
          <a:p>
            <a:pPr lvl="1"/>
            <a:r>
              <a:rPr lang="en-US" dirty="0" smtClean="0"/>
              <a:t>Meaningful use common data elements</a:t>
            </a:r>
          </a:p>
          <a:p>
            <a:pPr lvl="1"/>
            <a:r>
              <a:rPr lang="en-US" dirty="0" smtClean="0"/>
              <a:t>DAF profiles (high level profiles)</a:t>
            </a:r>
          </a:p>
          <a:p>
            <a:pPr lvl="1"/>
            <a:r>
              <a:rPr lang="en-US" dirty="0" smtClean="0"/>
              <a:t>Small number of detailed models</a:t>
            </a:r>
          </a:p>
          <a:p>
            <a:pPr lvl="2"/>
            <a:r>
              <a:rPr lang="en-US" dirty="0" smtClean="0"/>
              <a:t>Vital signs (measurements only, no qualifying information)</a:t>
            </a:r>
          </a:p>
          <a:p>
            <a:r>
              <a:rPr lang="en-US" dirty="0" smtClean="0"/>
              <a:t>CIMI adds detailed content for plug-n-play interoperability</a:t>
            </a:r>
          </a:p>
          <a:p>
            <a:pPr lvl="1"/>
            <a:r>
              <a:rPr lang="en-US" dirty="0" smtClean="0"/>
              <a:t>Lab measurements</a:t>
            </a:r>
          </a:p>
          <a:p>
            <a:pPr lvl="1"/>
            <a:r>
              <a:rPr lang="en-US" dirty="0" smtClean="0"/>
              <a:t>Patient measurements</a:t>
            </a:r>
          </a:p>
          <a:p>
            <a:pPr lvl="1"/>
            <a:r>
              <a:rPr lang="en-US" dirty="0" smtClean="0"/>
              <a:t>Physical exam</a:t>
            </a:r>
          </a:p>
          <a:p>
            <a:pPr lvl="1"/>
            <a:r>
              <a:rPr lang="en-US" dirty="0" smtClean="0"/>
              <a:t>Intake and Output</a:t>
            </a:r>
          </a:p>
          <a:p>
            <a:pPr lvl="1"/>
            <a:r>
              <a:rPr lang="en-US" dirty="0" smtClean="0"/>
              <a:t>Assessment instruments: </a:t>
            </a:r>
            <a:r>
              <a:rPr lang="en-US" dirty="0" err="1" smtClean="0"/>
              <a:t>Apgars</a:t>
            </a:r>
            <a:r>
              <a:rPr lang="en-US" dirty="0" smtClean="0"/>
              <a:t>, Braden, Pain Scales, etc.</a:t>
            </a:r>
            <a:endParaRPr lang="en-US" dirty="0"/>
          </a:p>
        </p:txBody>
      </p:sp>
    </p:spTree>
    <p:extLst>
      <p:ext uri="{BB962C8B-B14F-4D97-AF65-F5344CB8AC3E}">
        <p14:creationId xmlns:p14="http://schemas.microsoft.com/office/powerpoint/2010/main" val="2469068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800" dirty="0" smtClean="0">
                <a:solidFill>
                  <a:srgbClr val="FFFF00"/>
                </a:solidFill>
              </a:rPr>
              <a:t>Questions?</a:t>
            </a:r>
            <a:endParaRPr lang="en-US" sz="8800" dirty="0">
              <a:solidFill>
                <a:srgbClr val="FFFF00"/>
              </a:solidFill>
            </a:endParaRPr>
          </a:p>
        </p:txBody>
      </p:sp>
    </p:spTree>
    <p:extLst>
      <p:ext uri="{BB962C8B-B14F-4D97-AF65-F5344CB8AC3E}">
        <p14:creationId xmlns:p14="http://schemas.microsoft.com/office/powerpoint/2010/main" val="26936663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32115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Repository and Model Adoption</a:t>
            </a:r>
            <a:endParaRPr lang="en-US" dirty="0"/>
          </a:p>
        </p:txBody>
      </p:sp>
      <p:graphicFrame>
        <p:nvGraphicFramePr>
          <p:cNvPr id="6" name="Table 5"/>
          <p:cNvGraphicFramePr>
            <a:graphicFrameLocks noGrp="1"/>
          </p:cNvGraphicFramePr>
          <p:nvPr>
            <p:extLst/>
          </p:nvPr>
        </p:nvGraphicFramePr>
        <p:xfrm>
          <a:off x="555170" y="1233983"/>
          <a:ext cx="8066313" cy="2282102"/>
        </p:xfrm>
        <a:graphic>
          <a:graphicData uri="http://schemas.openxmlformats.org/drawingml/2006/table">
            <a:tbl>
              <a:tblPr firstRow="1" firstCol="1" bandRow="1">
                <a:tableStyleId>{5C22544A-7EE6-4342-B048-85BDC9FD1C3A}</a:tableStyleId>
              </a:tblPr>
              <a:tblGrid>
                <a:gridCol w="1802870"/>
                <a:gridCol w="1179633"/>
                <a:gridCol w="932032"/>
                <a:gridCol w="1525143"/>
                <a:gridCol w="1525143"/>
                <a:gridCol w="1101492"/>
              </a:tblGrid>
              <a:tr h="583748">
                <a:tc>
                  <a:txBody>
                    <a:bodyPr/>
                    <a:lstStyle/>
                    <a:p>
                      <a:pPr marL="0" marR="0">
                        <a:lnSpc>
                          <a:spcPct val="115000"/>
                        </a:lnSpc>
                        <a:spcBef>
                          <a:spcPts val="0"/>
                        </a:spcBef>
                        <a:spcAft>
                          <a:spcPts val="0"/>
                        </a:spcAft>
                      </a:pPr>
                      <a:r>
                        <a:rPr lang="en-US" sz="1600" dirty="0">
                          <a:effectLst/>
                        </a:rPr>
                        <a:t>Model Id</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Status</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Version</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Isosemantic Family</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Model content</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Meta data</a:t>
                      </a:r>
                      <a:endParaRPr lang="en-US" sz="1600" dirty="0">
                        <a:effectLst/>
                        <a:latin typeface="Calibri"/>
                        <a:ea typeface="Calibri"/>
                        <a:cs typeface="Times New Roman"/>
                      </a:endParaRPr>
                    </a:p>
                  </a:txBody>
                  <a:tcPr marL="68580" marR="68580" marT="0" marB="0"/>
                </a:tc>
              </a:tr>
              <a:tr h="283059">
                <a:tc>
                  <a:txBody>
                    <a:bodyPr/>
                    <a:lstStyle/>
                    <a:p>
                      <a:pPr marL="0" marR="0">
                        <a:lnSpc>
                          <a:spcPct val="115000"/>
                        </a:lnSpc>
                        <a:spcBef>
                          <a:spcPts val="0"/>
                        </a:spcBef>
                        <a:spcAft>
                          <a:spcPts val="0"/>
                        </a:spcAft>
                      </a:pPr>
                      <a:r>
                        <a:rPr lang="en-US" sz="1600" dirty="0">
                          <a:effectLst/>
                        </a:rPr>
                        <a:t>Hematocrit</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DSTU</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2</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2123</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XXXX</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YYY</a:t>
                      </a:r>
                      <a:endParaRPr lang="en-US" sz="1600">
                        <a:effectLst/>
                        <a:latin typeface="Calibri"/>
                        <a:ea typeface="Calibri"/>
                        <a:cs typeface="Times New Roman"/>
                      </a:endParaRPr>
                    </a:p>
                  </a:txBody>
                  <a:tcPr marL="68580" marR="68580" marT="0" marB="0"/>
                </a:tc>
              </a:tr>
              <a:tr h="283059">
                <a:tc>
                  <a:txBody>
                    <a:bodyPr/>
                    <a:lstStyle/>
                    <a:p>
                      <a:pPr marL="0" marR="0">
                        <a:lnSpc>
                          <a:spcPct val="115000"/>
                        </a:lnSpc>
                        <a:spcBef>
                          <a:spcPts val="0"/>
                        </a:spcBef>
                        <a:spcAft>
                          <a:spcPts val="0"/>
                        </a:spcAft>
                      </a:pPr>
                      <a:r>
                        <a:rPr lang="en-US" sz="1600" dirty="0">
                          <a:effectLst/>
                        </a:rPr>
                        <a:t>Blood Pressure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Incomplete</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1</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4578</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XXXX</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YYY</a:t>
                      </a:r>
                      <a:endParaRPr lang="en-US" sz="1600">
                        <a:effectLst/>
                        <a:latin typeface="Calibri"/>
                        <a:ea typeface="Calibri"/>
                        <a:cs typeface="Times New Roman"/>
                      </a:endParaRPr>
                    </a:p>
                  </a:txBody>
                  <a:tcPr marL="68580" marR="68580" marT="0" marB="0"/>
                </a:tc>
              </a:tr>
              <a:tr h="283059">
                <a:tc>
                  <a:txBody>
                    <a:bodyPr/>
                    <a:lstStyle/>
                    <a:p>
                      <a:pPr marL="0" marR="0">
                        <a:lnSpc>
                          <a:spcPct val="115000"/>
                        </a:lnSpc>
                        <a:spcBef>
                          <a:spcPts val="0"/>
                        </a:spcBef>
                        <a:spcAft>
                          <a:spcPts val="0"/>
                        </a:spcAft>
                      </a:pPr>
                      <a:r>
                        <a:rPr lang="en-US" sz="1600" dirty="0">
                          <a:effectLst/>
                        </a:rPr>
                        <a:t>Heart Rate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In Use</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3</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4190</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XXXX</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YYY</a:t>
                      </a:r>
                      <a:endParaRPr lang="en-US" sz="1600">
                        <a:effectLst/>
                        <a:latin typeface="Calibri"/>
                        <a:ea typeface="Calibri"/>
                        <a:cs typeface="Times New Roman"/>
                      </a:endParaRPr>
                    </a:p>
                  </a:txBody>
                  <a:tcPr marL="68580" marR="68580" marT="0" marB="0"/>
                </a:tc>
              </a:tr>
              <a:tr h="283059">
                <a:tc>
                  <a:txBody>
                    <a:bodyPr/>
                    <a:lstStyle/>
                    <a:p>
                      <a:pPr marL="0" marR="0">
                        <a:lnSpc>
                          <a:spcPct val="115000"/>
                        </a:lnSpc>
                        <a:spcBef>
                          <a:spcPts val="0"/>
                        </a:spcBef>
                        <a:spcAft>
                          <a:spcPts val="0"/>
                        </a:spcAft>
                      </a:pPr>
                      <a:r>
                        <a:rPr lang="en-US" sz="1600" dirty="0">
                          <a:effectLst/>
                        </a:rPr>
                        <a:t>White Cell Count</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In Use</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5</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1789</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XXXX</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YYY</a:t>
                      </a:r>
                      <a:endParaRPr lang="en-US" sz="1600">
                        <a:effectLst/>
                        <a:latin typeface="Calibri"/>
                        <a:ea typeface="Calibri"/>
                        <a:cs typeface="Times New Roman"/>
                      </a:endParaRPr>
                    </a:p>
                  </a:txBody>
                  <a:tcPr marL="68580" marR="68580" marT="0" marB="0"/>
                </a:tc>
              </a:tr>
              <a:tr h="283059">
                <a:tc>
                  <a:txBody>
                    <a:bodyPr/>
                    <a:lstStyle/>
                    <a:p>
                      <a:pPr marL="0" marR="0">
                        <a:lnSpc>
                          <a:spcPct val="115000"/>
                        </a:lnSpc>
                        <a:spcBef>
                          <a:spcPts val="0"/>
                        </a:spcBef>
                        <a:spcAft>
                          <a:spcPts val="0"/>
                        </a:spcAft>
                      </a:pPr>
                      <a:r>
                        <a:rPr lang="en-US" sz="1600" dirty="0">
                          <a:effectLst/>
                        </a:rPr>
                        <a:t>Serum Glucose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DSTU</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2</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3675</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XXXX</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YYY</a:t>
                      </a:r>
                      <a:endParaRPr lang="en-US" sz="1600">
                        <a:effectLst/>
                        <a:latin typeface="Calibri"/>
                        <a:ea typeface="Calibri"/>
                        <a:cs typeface="Times New Roman"/>
                      </a:endParaRPr>
                    </a:p>
                  </a:txBody>
                  <a:tcPr marL="68580" marR="68580" marT="0" marB="0"/>
                </a:tc>
              </a:tr>
              <a:tr h="283059">
                <a:tc>
                  <a:txBody>
                    <a:bodyPr/>
                    <a:lstStyle/>
                    <a:p>
                      <a:pPr marL="0" marR="0">
                        <a:lnSpc>
                          <a:spcPct val="115000"/>
                        </a:lnSpc>
                        <a:spcBef>
                          <a:spcPts val="0"/>
                        </a:spcBef>
                        <a:spcAft>
                          <a:spcPts val="0"/>
                        </a:spcAft>
                      </a:pPr>
                      <a:r>
                        <a:rPr lang="en-US" sz="1600" dirty="0">
                          <a:effectLst/>
                        </a:rPr>
                        <a:t>Serum Bilirubin</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In Use</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3</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5367</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XXXX</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YYY</a:t>
                      </a:r>
                      <a:endParaRPr lang="en-US" sz="1600" dirty="0">
                        <a:effectLst/>
                        <a:latin typeface="Calibri"/>
                        <a:ea typeface="Calibri"/>
                        <a:cs typeface="Times New Roman"/>
                      </a:endParaRPr>
                    </a:p>
                  </a:txBody>
                  <a:tcPr marL="68580" marR="68580" marT="0" marB="0"/>
                </a:tc>
              </a:tr>
            </a:tbl>
          </a:graphicData>
        </a:graphic>
      </p:graphicFrame>
      <p:graphicFrame>
        <p:nvGraphicFramePr>
          <p:cNvPr id="7" name="Table 6"/>
          <p:cNvGraphicFramePr>
            <a:graphicFrameLocks noGrp="1"/>
          </p:cNvGraphicFramePr>
          <p:nvPr>
            <p:extLst/>
          </p:nvPr>
        </p:nvGraphicFramePr>
        <p:xfrm>
          <a:off x="547250" y="3886197"/>
          <a:ext cx="6248403" cy="2406306"/>
        </p:xfrm>
        <a:graphic>
          <a:graphicData uri="http://schemas.openxmlformats.org/drawingml/2006/table">
            <a:tbl>
              <a:tblPr firstRow="1" firstCol="1" bandRow="1">
                <a:tableStyleId>{5C22544A-7EE6-4342-B048-85BDC9FD1C3A}</a:tableStyleId>
              </a:tblPr>
              <a:tblGrid>
                <a:gridCol w="1562101"/>
                <a:gridCol w="1562101"/>
                <a:gridCol w="2514600"/>
                <a:gridCol w="609601"/>
              </a:tblGrid>
              <a:tr h="233698">
                <a:tc>
                  <a:txBody>
                    <a:bodyPr/>
                    <a:lstStyle/>
                    <a:p>
                      <a:pPr marL="0" marR="0">
                        <a:lnSpc>
                          <a:spcPct val="115000"/>
                        </a:lnSpc>
                        <a:spcBef>
                          <a:spcPts val="0"/>
                        </a:spcBef>
                        <a:spcAft>
                          <a:spcPts val="0"/>
                        </a:spcAft>
                      </a:pPr>
                      <a:r>
                        <a:rPr lang="en-US" sz="1600" dirty="0">
                          <a:effectLst/>
                        </a:rPr>
                        <a:t>Model Id</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Realm</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Use Case</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Meta data</a:t>
                      </a:r>
                      <a:endParaRPr lang="en-US" sz="1600">
                        <a:effectLst/>
                        <a:latin typeface="Calibri"/>
                        <a:ea typeface="Calibri"/>
                        <a:cs typeface="Times New Roman"/>
                      </a:endParaRPr>
                    </a:p>
                  </a:txBody>
                  <a:tcPr marL="68580" marR="68580" marT="0" marB="0"/>
                </a:tc>
              </a:tr>
              <a:tr h="307579">
                <a:tc>
                  <a:txBody>
                    <a:bodyPr/>
                    <a:lstStyle/>
                    <a:p>
                      <a:pPr marL="0" marR="0">
                        <a:lnSpc>
                          <a:spcPct val="115000"/>
                        </a:lnSpc>
                        <a:spcBef>
                          <a:spcPts val="0"/>
                        </a:spcBef>
                        <a:spcAft>
                          <a:spcPts val="0"/>
                        </a:spcAft>
                      </a:pPr>
                      <a:r>
                        <a:rPr lang="en-US" sz="1600">
                          <a:effectLst/>
                        </a:rPr>
                        <a:t>Heart Rate</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US</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Public Health Reporting</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YYY</a:t>
                      </a:r>
                      <a:endParaRPr lang="en-US" sz="1600">
                        <a:effectLst/>
                        <a:latin typeface="Calibri"/>
                        <a:ea typeface="Calibri"/>
                        <a:cs typeface="Times New Roman"/>
                      </a:endParaRPr>
                    </a:p>
                  </a:txBody>
                  <a:tcPr marL="68580" marR="68580" marT="0" marB="0"/>
                </a:tc>
              </a:tr>
              <a:tr h="307579">
                <a:tc>
                  <a:txBody>
                    <a:bodyPr/>
                    <a:lstStyle/>
                    <a:p>
                      <a:pPr marL="0" marR="0">
                        <a:lnSpc>
                          <a:spcPct val="115000"/>
                        </a:lnSpc>
                        <a:spcBef>
                          <a:spcPts val="0"/>
                        </a:spcBef>
                        <a:spcAft>
                          <a:spcPts val="0"/>
                        </a:spcAft>
                      </a:pPr>
                      <a:r>
                        <a:rPr lang="en-US" sz="1600">
                          <a:effectLst/>
                        </a:rPr>
                        <a:t>Hematocrit</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AUS</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Standard Lab Results</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YYY</a:t>
                      </a:r>
                      <a:endParaRPr lang="en-US" sz="1600">
                        <a:effectLst/>
                        <a:latin typeface="Calibri"/>
                        <a:ea typeface="Calibri"/>
                        <a:cs typeface="Times New Roman"/>
                      </a:endParaRPr>
                    </a:p>
                  </a:txBody>
                  <a:tcPr marL="68580" marR="68580" marT="0" marB="0"/>
                </a:tc>
              </a:tr>
              <a:tr h="307579">
                <a:tc>
                  <a:txBody>
                    <a:bodyPr/>
                    <a:lstStyle/>
                    <a:p>
                      <a:pPr marL="0" marR="0">
                        <a:lnSpc>
                          <a:spcPct val="115000"/>
                        </a:lnSpc>
                        <a:spcBef>
                          <a:spcPts val="0"/>
                        </a:spcBef>
                        <a:spcAft>
                          <a:spcPts val="0"/>
                        </a:spcAft>
                      </a:pPr>
                      <a:r>
                        <a:rPr lang="en-US" sz="1600">
                          <a:effectLst/>
                        </a:rPr>
                        <a:t>Serum Glucose</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US</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MU Quality Measure</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YYY</a:t>
                      </a:r>
                      <a:endParaRPr lang="en-US" sz="1600">
                        <a:effectLst/>
                        <a:latin typeface="Calibri"/>
                        <a:ea typeface="Calibri"/>
                        <a:cs typeface="Times New Roman"/>
                      </a:endParaRPr>
                    </a:p>
                  </a:txBody>
                  <a:tcPr marL="68580" marR="68580" marT="0" marB="0"/>
                </a:tc>
              </a:tr>
              <a:tr h="307579">
                <a:tc>
                  <a:txBody>
                    <a:bodyPr/>
                    <a:lstStyle/>
                    <a:p>
                      <a:pPr marL="0" marR="0">
                        <a:lnSpc>
                          <a:spcPct val="115000"/>
                        </a:lnSpc>
                        <a:spcBef>
                          <a:spcPts val="0"/>
                        </a:spcBef>
                        <a:spcAft>
                          <a:spcPts val="0"/>
                        </a:spcAft>
                      </a:pPr>
                      <a:r>
                        <a:rPr lang="en-US" sz="1600">
                          <a:effectLst/>
                        </a:rPr>
                        <a:t>Serum Glucose</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International</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CIMI</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YYY</a:t>
                      </a:r>
                      <a:endParaRPr lang="en-US" sz="1600">
                        <a:effectLst/>
                        <a:latin typeface="Calibri"/>
                        <a:ea typeface="Calibri"/>
                        <a:cs typeface="Times New Roman"/>
                      </a:endParaRPr>
                    </a:p>
                  </a:txBody>
                  <a:tcPr marL="68580" marR="68580" marT="0" marB="0"/>
                </a:tc>
              </a:tr>
              <a:tr h="307579">
                <a:tc>
                  <a:txBody>
                    <a:bodyPr/>
                    <a:lstStyle/>
                    <a:p>
                      <a:pPr marL="0" marR="0">
                        <a:lnSpc>
                          <a:spcPct val="115000"/>
                        </a:lnSpc>
                        <a:spcBef>
                          <a:spcPts val="0"/>
                        </a:spcBef>
                        <a:spcAft>
                          <a:spcPts val="0"/>
                        </a:spcAft>
                      </a:pPr>
                      <a:r>
                        <a:rPr lang="en-US" sz="1600">
                          <a:effectLst/>
                        </a:rPr>
                        <a:t>Serum Glucose</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International</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openEHR</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YYY</a:t>
                      </a:r>
                      <a:endParaRPr lang="en-US" sz="1600">
                        <a:effectLst/>
                        <a:latin typeface="Calibri"/>
                        <a:ea typeface="Calibri"/>
                        <a:cs typeface="Times New Roman"/>
                      </a:endParaRPr>
                    </a:p>
                  </a:txBody>
                  <a:tcPr marL="68580" marR="68580" marT="0" marB="0"/>
                </a:tc>
              </a:tr>
              <a:tr h="307579">
                <a:tc>
                  <a:txBody>
                    <a:bodyPr/>
                    <a:lstStyle/>
                    <a:p>
                      <a:pPr marL="0" marR="0">
                        <a:lnSpc>
                          <a:spcPct val="115000"/>
                        </a:lnSpc>
                        <a:spcBef>
                          <a:spcPts val="0"/>
                        </a:spcBef>
                        <a:spcAft>
                          <a:spcPts val="0"/>
                        </a:spcAft>
                      </a:pPr>
                      <a:r>
                        <a:rPr lang="en-US" sz="1600">
                          <a:effectLst/>
                        </a:rPr>
                        <a:t>Serum Bilirubin</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HSPC</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Neonatal Bilirubin App</a:t>
                      </a:r>
                      <a:endParaRPr lang="en-US" sz="160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YYY</a:t>
                      </a:r>
                      <a:endParaRPr lang="en-US" sz="1600" dirty="0">
                        <a:effectLst/>
                        <a:latin typeface="Calibri"/>
                        <a:ea typeface="Calibri"/>
                        <a:cs typeface="Times New Roman"/>
                      </a:endParaRPr>
                    </a:p>
                  </a:txBody>
                  <a:tcPr marL="68580" marR="68580" marT="0" marB="0"/>
                </a:tc>
              </a:tr>
            </a:tbl>
          </a:graphicData>
        </a:graphic>
      </p:graphicFrame>
      <p:sp>
        <p:nvSpPr>
          <p:cNvPr id="8" name="TextBox 7"/>
          <p:cNvSpPr txBox="1"/>
          <p:nvPr/>
        </p:nvSpPr>
        <p:spPr>
          <a:xfrm>
            <a:off x="489844" y="892623"/>
            <a:ext cx="1887248" cy="369332"/>
          </a:xfrm>
          <a:prstGeom prst="rect">
            <a:avLst/>
          </a:prstGeom>
          <a:noFill/>
        </p:spPr>
        <p:txBody>
          <a:bodyPr wrap="none" rtlCol="0">
            <a:spAutoFit/>
          </a:bodyPr>
          <a:lstStyle/>
          <a:p>
            <a:r>
              <a:rPr lang="en-US" b="1" u="sng" dirty="0" smtClean="0"/>
              <a:t>Model Repository</a:t>
            </a:r>
            <a:endParaRPr lang="en-US" b="1" u="sng" dirty="0"/>
          </a:p>
        </p:txBody>
      </p:sp>
      <p:sp>
        <p:nvSpPr>
          <p:cNvPr id="9" name="TextBox 8"/>
          <p:cNvSpPr txBox="1"/>
          <p:nvPr/>
        </p:nvSpPr>
        <p:spPr>
          <a:xfrm>
            <a:off x="481922" y="3559689"/>
            <a:ext cx="1749903" cy="369332"/>
          </a:xfrm>
          <a:prstGeom prst="rect">
            <a:avLst/>
          </a:prstGeom>
          <a:noFill/>
        </p:spPr>
        <p:txBody>
          <a:bodyPr wrap="none" rtlCol="0">
            <a:spAutoFit/>
          </a:bodyPr>
          <a:lstStyle/>
          <a:p>
            <a:r>
              <a:rPr lang="en-US" b="1" u="sng" dirty="0" smtClean="0"/>
              <a:t>Model Adoption</a:t>
            </a:r>
            <a:endParaRPr lang="en-US" b="1" u="sng" dirty="0"/>
          </a:p>
        </p:txBody>
      </p:sp>
    </p:spTree>
    <p:extLst>
      <p:ext uri="{BB962C8B-B14F-4D97-AF65-F5344CB8AC3E}">
        <p14:creationId xmlns:p14="http://schemas.microsoft.com/office/powerpoint/2010/main" val="12698230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AU" sz="3600" dirty="0" err="1" smtClean="0"/>
              <a:t>IsoSemantic</a:t>
            </a:r>
            <a:r>
              <a:rPr lang="en-AU" sz="3600" dirty="0" smtClean="0"/>
              <a:t> Models – Example of Problem</a:t>
            </a:r>
            <a:endParaRPr lang="en-AU" sz="3600" dirty="0"/>
          </a:p>
        </p:txBody>
      </p:sp>
      <p:pic>
        <p:nvPicPr>
          <p:cNvPr id="5" name="Picture 2"/>
          <p:cNvPicPr>
            <a:picLocks noChangeAspect="1" noChangeArrowheads="1"/>
          </p:cNvPicPr>
          <p:nvPr/>
        </p:nvPicPr>
        <p:blipFill>
          <a:blip r:embed="rId2" cstate="print"/>
          <a:srcRect/>
          <a:stretch>
            <a:fillRect/>
          </a:stretch>
        </p:blipFill>
        <p:spPr bwMode="auto">
          <a:xfrm>
            <a:off x="270457" y="2455887"/>
            <a:ext cx="2537138" cy="3781425"/>
          </a:xfrm>
          <a:prstGeom prst="rect">
            <a:avLst/>
          </a:prstGeom>
          <a:noFill/>
          <a:ln w="9525">
            <a:noFill/>
            <a:miter lim="800000"/>
            <a:headEnd/>
            <a:tailEnd/>
          </a:ln>
        </p:spPr>
      </p:pic>
      <p:pic>
        <p:nvPicPr>
          <p:cNvPr id="6" name="Picture 3"/>
          <p:cNvPicPr>
            <a:picLocks noChangeAspect="1" noChangeArrowheads="1"/>
          </p:cNvPicPr>
          <p:nvPr/>
        </p:nvPicPr>
        <p:blipFill>
          <a:blip r:embed="rId3" cstate="print"/>
          <a:srcRect/>
          <a:stretch>
            <a:fillRect/>
          </a:stretch>
        </p:blipFill>
        <p:spPr bwMode="auto">
          <a:xfrm>
            <a:off x="2993064" y="2455886"/>
            <a:ext cx="2712277" cy="3781425"/>
          </a:xfrm>
          <a:prstGeom prst="rect">
            <a:avLst/>
          </a:prstGeom>
          <a:noFill/>
          <a:ln w="9525">
            <a:noFill/>
            <a:miter lim="800000"/>
            <a:headEnd/>
            <a:tailEnd/>
          </a:ln>
        </p:spPr>
      </p:pic>
      <p:pic>
        <p:nvPicPr>
          <p:cNvPr id="7" name="Picture 4"/>
          <p:cNvPicPr>
            <a:picLocks noChangeAspect="1" noChangeArrowheads="1"/>
          </p:cNvPicPr>
          <p:nvPr/>
        </p:nvPicPr>
        <p:blipFill>
          <a:blip r:embed="rId4" cstate="print"/>
          <a:srcRect/>
          <a:stretch>
            <a:fillRect/>
          </a:stretch>
        </p:blipFill>
        <p:spPr bwMode="auto">
          <a:xfrm>
            <a:off x="5876054" y="2455887"/>
            <a:ext cx="2997490" cy="3781425"/>
          </a:xfrm>
          <a:prstGeom prst="rect">
            <a:avLst/>
          </a:prstGeom>
          <a:noFill/>
          <a:ln w="9525">
            <a:noFill/>
            <a:miter lim="800000"/>
            <a:headEnd/>
            <a:tailEnd/>
          </a:ln>
        </p:spPr>
      </p:pic>
      <p:sp>
        <p:nvSpPr>
          <p:cNvPr id="8" name="Rectangle 7"/>
          <p:cNvSpPr/>
          <p:nvPr/>
        </p:nvSpPr>
        <p:spPr>
          <a:xfrm>
            <a:off x="0" y="1599183"/>
            <a:ext cx="9144000" cy="461665"/>
          </a:xfrm>
          <a:prstGeom prst="rect">
            <a:avLst/>
          </a:prstGeom>
          <a:solidFill>
            <a:srgbClr val="CCFF99"/>
          </a:solidFill>
        </p:spPr>
        <p:txBody>
          <a:bodyPr wrap="square">
            <a:spAutoFit/>
          </a:bodyPr>
          <a:lstStyle/>
          <a:p>
            <a:pPr algn="ctr" defTabSz="914400"/>
            <a:r>
              <a:rPr lang="en-US" sz="2400" dirty="0" smtClean="0">
                <a:solidFill>
                  <a:srgbClr val="000066"/>
                </a:solidFill>
                <a:latin typeface="Aharoni" panose="02010803020104030203" pitchFamily="2" charset="-79"/>
                <a:cs typeface="Aharoni" panose="02010803020104030203" pitchFamily="2" charset="-79"/>
              </a:rPr>
              <a:t>e.g. “Suspected Lung Cancer”</a:t>
            </a:r>
            <a:endParaRPr lang="en-US" sz="2400" dirty="0">
              <a:solidFill>
                <a:srgbClr val="000066"/>
              </a:solidFill>
              <a:latin typeface="Aharoni" panose="02010803020104030203" pitchFamily="2" charset="-79"/>
              <a:cs typeface="Aharoni" panose="02010803020104030203" pitchFamily="2" charset="-79"/>
            </a:endParaRPr>
          </a:p>
        </p:txBody>
      </p:sp>
      <p:sp>
        <p:nvSpPr>
          <p:cNvPr id="4" name="Rectangle 3"/>
          <p:cNvSpPr/>
          <p:nvPr/>
        </p:nvSpPr>
        <p:spPr>
          <a:xfrm>
            <a:off x="6993865" y="917274"/>
            <a:ext cx="2150135" cy="369332"/>
          </a:xfrm>
          <a:prstGeom prst="rect">
            <a:avLst/>
          </a:prstGeom>
        </p:spPr>
        <p:txBody>
          <a:bodyPr wrap="none">
            <a:spAutoFit/>
          </a:bodyPr>
          <a:lstStyle/>
          <a:p>
            <a:pPr algn="r" defTabSz="914400"/>
            <a:r>
              <a:rPr lang="en-AU" i="1" dirty="0">
                <a:solidFill>
                  <a:srgbClr val="000000"/>
                </a:solidFill>
                <a:cs typeface="Aharoni" panose="02010803020104030203" pitchFamily="2" charset="-79"/>
              </a:rPr>
              <a:t>(from </a:t>
            </a:r>
            <a:r>
              <a:rPr lang="en-AU" i="1" dirty="0" err="1">
                <a:solidFill>
                  <a:srgbClr val="000000"/>
                </a:solidFill>
                <a:cs typeface="Aharoni" panose="02010803020104030203" pitchFamily="2" charset="-79"/>
              </a:rPr>
              <a:t>Dr.</a:t>
            </a:r>
            <a:r>
              <a:rPr lang="en-AU" i="1" dirty="0">
                <a:solidFill>
                  <a:srgbClr val="000000"/>
                </a:solidFill>
                <a:cs typeface="Aharoni" panose="02010803020104030203" pitchFamily="2" charset="-79"/>
              </a:rPr>
              <a:t> Linda Bird)</a:t>
            </a:r>
            <a:endParaRPr lang="en-US" i="1" dirty="0">
              <a:solidFill>
                <a:srgbClr val="000000"/>
              </a:solidFill>
              <a:cs typeface="Aharoni" panose="02010803020104030203" pitchFamily="2" charset="-79"/>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Tree>
    <p:extLst>
      <p:ext uri="{BB962C8B-B14F-4D97-AF65-F5344CB8AC3E}">
        <p14:creationId xmlns:p14="http://schemas.microsoft.com/office/powerpoint/2010/main" val="21980002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52400"/>
            <a:ext cx="8229600" cy="1143000"/>
          </a:xfrm>
        </p:spPr>
        <p:txBody>
          <a:bodyPr>
            <a:normAutofit fontScale="90000"/>
          </a:bodyPr>
          <a:lstStyle/>
          <a:p>
            <a:r>
              <a:rPr lang="en-US" dirty="0" smtClean="0"/>
              <a:t>Data Comes in Different </a:t>
            </a:r>
            <a:br>
              <a:rPr lang="en-US" dirty="0" smtClean="0"/>
            </a:br>
            <a:r>
              <a:rPr lang="en-US" dirty="0" smtClean="0"/>
              <a:t>Shapes and Colors</a:t>
            </a:r>
            <a:endParaRPr lang="en-US" dirty="0"/>
          </a:p>
        </p:txBody>
      </p:sp>
      <p:sp>
        <p:nvSpPr>
          <p:cNvPr id="5" name="TextBox 4"/>
          <p:cNvSpPr txBox="1"/>
          <p:nvPr/>
        </p:nvSpPr>
        <p:spPr>
          <a:xfrm>
            <a:off x="3048000" y="1676400"/>
            <a:ext cx="4957767" cy="523220"/>
          </a:xfrm>
          <a:prstGeom prst="rect">
            <a:avLst/>
          </a:prstGeom>
          <a:noFill/>
        </p:spPr>
        <p:txBody>
          <a:bodyPr wrap="none" rtlCol="0">
            <a:spAutoFit/>
          </a:bodyPr>
          <a:lstStyle/>
          <a:p>
            <a:pPr defTabSz="914400"/>
            <a:r>
              <a:rPr lang="en-US" sz="2800" dirty="0" smtClean="0">
                <a:solidFill>
                  <a:prstClr val="black"/>
                </a:solidFill>
                <a:cs typeface="Aharoni" panose="02010803020104030203" pitchFamily="2" charset="-79"/>
              </a:rPr>
              <a:t>Finding – Suspected Lung Cancer</a:t>
            </a:r>
            <a:endParaRPr lang="en-US" sz="2800" dirty="0">
              <a:solidFill>
                <a:prstClr val="black"/>
              </a:solidFill>
              <a:cs typeface="Aharoni" panose="02010803020104030203" pitchFamily="2" charset="-79"/>
            </a:endParaRPr>
          </a:p>
        </p:txBody>
      </p:sp>
      <p:sp>
        <p:nvSpPr>
          <p:cNvPr id="6" name="TextBox 5"/>
          <p:cNvSpPr txBox="1"/>
          <p:nvPr/>
        </p:nvSpPr>
        <p:spPr>
          <a:xfrm>
            <a:off x="3124200" y="2743200"/>
            <a:ext cx="4178708" cy="954107"/>
          </a:xfrm>
          <a:prstGeom prst="rect">
            <a:avLst/>
          </a:prstGeom>
          <a:noFill/>
        </p:spPr>
        <p:txBody>
          <a:bodyPr wrap="none" rtlCol="0">
            <a:spAutoFit/>
          </a:bodyPr>
          <a:lstStyle/>
          <a:p>
            <a:pPr defTabSz="914400"/>
            <a:r>
              <a:rPr lang="en-US" sz="2800" dirty="0" smtClean="0">
                <a:solidFill>
                  <a:prstClr val="black"/>
                </a:solidFill>
                <a:cs typeface="Aharoni" panose="02010803020104030203" pitchFamily="2" charset="-79"/>
              </a:rPr>
              <a:t>Finding – Suspected Cancer</a:t>
            </a:r>
          </a:p>
          <a:p>
            <a:pPr defTabSz="914400"/>
            <a:r>
              <a:rPr lang="en-US" sz="2800" dirty="0" smtClean="0">
                <a:solidFill>
                  <a:prstClr val="black"/>
                </a:solidFill>
                <a:cs typeface="Aharoni" panose="02010803020104030203" pitchFamily="2" charset="-79"/>
              </a:rPr>
              <a:t>Location – Lung </a:t>
            </a:r>
            <a:endParaRPr lang="en-US" sz="2800" dirty="0">
              <a:solidFill>
                <a:prstClr val="black"/>
              </a:solidFill>
              <a:cs typeface="Aharoni" panose="02010803020104030203" pitchFamily="2" charset="-79"/>
            </a:endParaRPr>
          </a:p>
        </p:txBody>
      </p:sp>
      <p:sp>
        <p:nvSpPr>
          <p:cNvPr id="7" name="TextBox 6"/>
          <p:cNvSpPr txBox="1"/>
          <p:nvPr/>
        </p:nvSpPr>
        <p:spPr>
          <a:xfrm>
            <a:off x="3124200" y="4303693"/>
            <a:ext cx="5720284" cy="1815882"/>
          </a:xfrm>
          <a:prstGeom prst="rect">
            <a:avLst/>
          </a:prstGeom>
          <a:noFill/>
        </p:spPr>
        <p:txBody>
          <a:bodyPr wrap="none" rtlCol="0">
            <a:spAutoFit/>
          </a:bodyPr>
          <a:lstStyle/>
          <a:p>
            <a:pPr defTabSz="914400"/>
            <a:r>
              <a:rPr lang="en-US" sz="2800" dirty="0" smtClean="0">
                <a:solidFill>
                  <a:prstClr val="black"/>
                </a:solidFill>
                <a:cs typeface="Aharoni" panose="02010803020104030203" pitchFamily="2" charset="-79"/>
              </a:rPr>
              <a:t>Finding – Cancer</a:t>
            </a:r>
          </a:p>
          <a:p>
            <a:pPr defTabSz="914400"/>
            <a:r>
              <a:rPr lang="en-US" sz="2800" dirty="0" smtClean="0">
                <a:solidFill>
                  <a:prstClr val="black"/>
                </a:solidFill>
                <a:cs typeface="Aharoni" panose="02010803020104030203" pitchFamily="2" charset="-79"/>
              </a:rPr>
              <a:t>Location – Lung</a:t>
            </a:r>
          </a:p>
          <a:p>
            <a:pPr defTabSz="914400"/>
            <a:r>
              <a:rPr lang="en-US" sz="2800" dirty="0" smtClean="0">
                <a:solidFill>
                  <a:prstClr val="black"/>
                </a:solidFill>
                <a:cs typeface="Aharoni" panose="02010803020104030203" pitchFamily="2" charset="-79"/>
              </a:rPr>
              <a:t>Certainty – Suspected</a:t>
            </a:r>
          </a:p>
          <a:p>
            <a:pPr defTabSz="914400"/>
            <a:r>
              <a:rPr lang="en-US" sz="2800" b="1" dirty="0" smtClean="0">
                <a:solidFill>
                  <a:srgbClr val="FF6600"/>
                </a:solidFill>
                <a:cs typeface="Aharoni" panose="02010803020104030203" pitchFamily="2" charset="-79"/>
              </a:rPr>
              <a:t>(Let’s say this is the preferred shape) </a:t>
            </a:r>
            <a:endParaRPr lang="en-US" sz="2800" b="1" dirty="0">
              <a:solidFill>
                <a:srgbClr val="FF6600"/>
              </a:solidFill>
              <a:cs typeface="Aharoni" panose="02010803020104030203" pitchFamily="2" charset="-79"/>
            </a:endParaRPr>
          </a:p>
        </p:txBody>
      </p:sp>
      <p:sp>
        <p:nvSpPr>
          <p:cNvPr id="8" name="Oval 7"/>
          <p:cNvSpPr/>
          <p:nvPr/>
        </p:nvSpPr>
        <p:spPr>
          <a:xfrm>
            <a:off x="1447800" y="1480810"/>
            <a:ext cx="1066800" cy="110999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9" name="Trapezoid 8"/>
          <p:cNvSpPr/>
          <p:nvPr/>
        </p:nvSpPr>
        <p:spPr>
          <a:xfrm>
            <a:off x="1524000" y="2775857"/>
            <a:ext cx="914400" cy="1216152"/>
          </a:xfrm>
          <a:prstGeom prst="trapezoi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10" name="Hexagon 9"/>
          <p:cNvSpPr/>
          <p:nvPr/>
        </p:nvSpPr>
        <p:spPr>
          <a:xfrm>
            <a:off x="1374648" y="4538990"/>
            <a:ext cx="1368552" cy="1149698"/>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2" name="Footer Placeholder 1"/>
          <p:cNvSpPr>
            <a:spLocks noGrp="1"/>
          </p:cNvSpPr>
          <p:nvPr>
            <p:ph type="ftr" sz="quarter" idx="11"/>
          </p:nvPr>
        </p:nvSpPr>
        <p:spPr/>
        <p:txBody>
          <a:bodyPr/>
          <a:lstStyle/>
          <a:p>
            <a:endParaRPr lang="en-US">
              <a:solidFill>
                <a:prstClr val="black">
                  <a:tint val="75000"/>
                </a:prstClr>
              </a:solidFill>
            </a:endParaRPr>
          </a:p>
        </p:txBody>
      </p:sp>
    </p:spTree>
    <p:extLst>
      <p:ext uri="{BB962C8B-B14F-4D97-AF65-F5344CB8AC3E}">
        <p14:creationId xmlns:p14="http://schemas.microsoft.com/office/powerpoint/2010/main" val="29580802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Standardized in the Service</a:t>
            </a:r>
            <a:endParaRPr lang="en-US" dirty="0"/>
          </a:p>
        </p:txBody>
      </p:sp>
      <p:sp>
        <p:nvSpPr>
          <p:cNvPr id="3" name="Oval 2"/>
          <p:cNvSpPr/>
          <p:nvPr/>
        </p:nvSpPr>
        <p:spPr>
          <a:xfrm>
            <a:off x="2209800" y="5358571"/>
            <a:ext cx="1066800" cy="110999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5" name="Hexagon 4"/>
          <p:cNvSpPr/>
          <p:nvPr/>
        </p:nvSpPr>
        <p:spPr>
          <a:xfrm>
            <a:off x="2133600" y="2743200"/>
            <a:ext cx="1017695" cy="8382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6" name="TextBox 5"/>
          <p:cNvSpPr txBox="1"/>
          <p:nvPr/>
        </p:nvSpPr>
        <p:spPr>
          <a:xfrm>
            <a:off x="4038600" y="5410200"/>
            <a:ext cx="3713452" cy="954107"/>
          </a:xfrm>
          <a:prstGeom prst="rect">
            <a:avLst/>
          </a:prstGeom>
          <a:noFill/>
        </p:spPr>
        <p:txBody>
          <a:bodyPr wrap="none" rtlCol="0">
            <a:spAutoFit/>
          </a:bodyPr>
          <a:lstStyle/>
          <a:p>
            <a:pPr defTabSz="914400"/>
            <a:r>
              <a:rPr lang="en-US" sz="2800" dirty="0" smtClean="0">
                <a:solidFill>
                  <a:prstClr val="black"/>
                </a:solidFill>
                <a:cs typeface="Aharoni" panose="02010803020104030203" pitchFamily="2" charset="-79"/>
              </a:rPr>
              <a:t>Shape and color of data </a:t>
            </a:r>
          </a:p>
          <a:p>
            <a:pPr defTabSz="914400"/>
            <a:r>
              <a:rPr lang="en-US" sz="2800" dirty="0" smtClean="0">
                <a:solidFill>
                  <a:prstClr val="black"/>
                </a:solidFill>
                <a:cs typeface="Aharoni" panose="02010803020104030203" pitchFamily="2" charset="-79"/>
              </a:rPr>
              <a:t>in the local database</a:t>
            </a:r>
            <a:endParaRPr lang="en-US" sz="2800" dirty="0">
              <a:solidFill>
                <a:prstClr val="black"/>
              </a:solidFill>
              <a:cs typeface="Aharoni" panose="02010803020104030203" pitchFamily="2" charset="-79"/>
            </a:endParaRPr>
          </a:p>
        </p:txBody>
      </p:sp>
      <p:cxnSp>
        <p:nvCxnSpPr>
          <p:cNvPr id="8" name="Straight Connector 7"/>
          <p:cNvCxnSpPr/>
          <p:nvPr/>
        </p:nvCxnSpPr>
        <p:spPr>
          <a:xfrm>
            <a:off x="990600" y="5181600"/>
            <a:ext cx="7772400" cy="0"/>
          </a:xfrm>
          <a:prstGeom prst="line">
            <a:avLst/>
          </a:prstGeom>
          <a:ln w="539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90600" y="4800600"/>
            <a:ext cx="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2"/>
          <p:cNvGrpSpPr>
            <a:grpSpLocks/>
          </p:cNvGrpSpPr>
          <p:nvPr/>
        </p:nvGrpSpPr>
        <p:grpSpPr bwMode="auto">
          <a:xfrm>
            <a:off x="2057400" y="3789633"/>
            <a:ext cx="1295400" cy="1087167"/>
            <a:chOff x="1632" y="1248"/>
            <a:chExt cx="2682" cy="2286"/>
          </a:xfrm>
        </p:grpSpPr>
        <p:sp>
          <p:nvSpPr>
            <p:cNvPr id="12"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2"/>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pPr defTabSz="914400"/>
              <a:endParaRPr lang="en-US" dirty="0">
                <a:solidFill>
                  <a:prstClr val="black"/>
                </a:solidFill>
                <a:cs typeface="Aharoni" panose="02010803020104030203" pitchFamily="2" charset="-79"/>
              </a:endParaRPr>
            </a:p>
          </p:txBody>
        </p:sp>
        <p:sp>
          <p:nvSpPr>
            <p:cNvPr id="13" name="AutoShape 4"/>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1"/>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pPr defTabSz="914400"/>
              <a:endParaRPr lang="en-US" dirty="0">
                <a:solidFill>
                  <a:prstClr val="black"/>
                </a:solidFill>
                <a:cs typeface="Aharoni" panose="02010803020104030203" pitchFamily="2" charset="-79"/>
              </a:endParaRPr>
            </a:p>
          </p:txBody>
        </p:sp>
        <p:sp>
          <p:nvSpPr>
            <p:cNvPr id="14" name="AutoShape 5"/>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000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pPr defTabSz="914400"/>
              <a:endParaRPr lang="en-US" dirty="0">
                <a:solidFill>
                  <a:prstClr val="black"/>
                </a:solidFill>
                <a:cs typeface="Aharoni" panose="02010803020104030203" pitchFamily="2" charset="-79"/>
              </a:endParaRPr>
            </a:p>
          </p:txBody>
        </p:sp>
      </p:grpSp>
      <p:sp>
        <p:nvSpPr>
          <p:cNvPr id="15" name="TextBox 14"/>
          <p:cNvSpPr txBox="1"/>
          <p:nvPr/>
        </p:nvSpPr>
        <p:spPr>
          <a:xfrm>
            <a:off x="4038600" y="4124980"/>
            <a:ext cx="4176913" cy="523220"/>
          </a:xfrm>
          <a:prstGeom prst="rect">
            <a:avLst/>
          </a:prstGeom>
          <a:noFill/>
        </p:spPr>
        <p:txBody>
          <a:bodyPr wrap="none" rtlCol="0">
            <a:spAutoFit/>
          </a:bodyPr>
          <a:lstStyle/>
          <a:p>
            <a:pPr defTabSz="914400"/>
            <a:r>
              <a:rPr lang="en-US" sz="2800" dirty="0" smtClean="0">
                <a:solidFill>
                  <a:prstClr val="black"/>
                </a:solidFill>
                <a:cs typeface="Aharoni" panose="02010803020104030203" pitchFamily="2" charset="-79"/>
              </a:rPr>
              <a:t>Shape </a:t>
            </a:r>
            <a:r>
              <a:rPr lang="en-US" sz="2800" smtClean="0">
                <a:solidFill>
                  <a:prstClr val="black"/>
                </a:solidFill>
                <a:cs typeface="Aharoni" panose="02010803020104030203" pitchFamily="2" charset="-79"/>
              </a:rPr>
              <a:t>and color translation</a:t>
            </a:r>
            <a:endParaRPr lang="en-US" sz="2800" dirty="0">
              <a:solidFill>
                <a:prstClr val="black"/>
              </a:solidFill>
              <a:cs typeface="Aharoni" panose="02010803020104030203" pitchFamily="2" charset="-79"/>
            </a:endParaRPr>
          </a:p>
        </p:txBody>
      </p:sp>
      <p:sp>
        <p:nvSpPr>
          <p:cNvPr id="16" name="Oval 15"/>
          <p:cNvSpPr/>
          <p:nvPr/>
        </p:nvSpPr>
        <p:spPr>
          <a:xfrm>
            <a:off x="1295400" y="1371600"/>
            <a:ext cx="2678296"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800" dirty="0" smtClean="0">
                <a:solidFill>
                  <a:prstClr val="white"/>
                </a:solidFill>
              </a:rPr>
              <a:t>Application </a:t>
            </a:r>
            <a:endParaRPr lang="en-US" sz="2800" dirty="0">
              <a:solidFill>
                <a:prstClr val="white"/>
              </a:solidFill>
            </a:endParaRPr>
          </a:p>
        </p:txBody>
      </p:sp>
      <p:cxnSp>
        <p:nvCxnSpPr>
          <p:cNvPr id="17" name="Straight Connector 16"/>
          <p:cNvCxnSpPr/>
          <p:nvPr/>
        </p:nvCxnSpPr>
        <p:spPr>
          <a:xfrm>
            <a:off x="990600" y="3733800"/>
            <a:ext cx="7772400" cy="0"/>
          </a:xfrm>
          <a:prstGeom prst="line">
            <a:avLst/>
          </a:prstGeom>
          <a:ln w="539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90600" y="2514600"/>
            <a:ext cx="7772400" cy="0"/>
          </a:xfrm>
          <a:prstGeom prst="line">
            <a:avLst/>
          </a:prstGeom>
          <a:ln w="539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57600" y="2819400"/>
            <a:ext cx="5068888" cy="523220"/>
          </a:xfrm>
          <a:prstGeom prst="rect">
            <a:avLst/>
          </a:prstGeom>
          <a:noFill/>
        </p:spPr>
        <p:txBody>
          <a:bodyPr wrap="none" rtlCol="0">
            <a:spAutoFit/>
          </a:bodyPr>
          <a:lstStyle/>
          <a:p>
            <a:pPr defTabSz="914400"/>
            <a:r>
              <a:rPr lang="en-US" sz="2800" dirty="0" smtClean="0">
                <a:solidFill>
                  <a:prstClr val="black"/>
                </a:solidFill>
                <a:cs typeface="Aharoni" panose="02010803020104030203" pitchFamily="2" charset="-79"/>
              </a:rPr>
              <a:t>Data in preferred shape and color</a:t>
            </a:r>
            <a:endParaRPr lang="en-US" sz="2800" dirty="0">
              <a:solidFill>
                <a:prstClr val="black"/>
              </a:solidFill>
              <a:cs typeface="Aharoni" panose="02010803020104030203" pitchFamily="2" charset="-79"/>
            </a:endParaRPr>
          </a:p>
        </p:txBody>
      </p:sp>
      <p:sp>
        <p:nvSpPr>
          <p:cNvPr id="20" name="TextBox 19"/>
          <p:cNvSpPr txBox="1"/>
          <p:nvPr/>
        </p:nvSpPr>
        <p:spPr>
          <a:xfrm>
            <a:off x="6396919" y="1447800"/>
            <a:ext cx="1832681" cy="954107"/>
          </a:xfrm>
          <a:prstGeom prst="rect">
            <a:avLst/>
          </a:prstGeom>
          <a:noFill/>
        </p:spPr>
        <p:txBody>
          <a:bodyPr wrap="none" rtlCol="0">
            <a:spAutoFit/>
          </a:bodyPr>
          <a:lstStyle/>
          <a:p>
            <a:pPr defTabSz="914400"/>
            <a:r>
              <a:rPr lang="en-US" sz="2800" dirty="0" smtClean="0">
                <a:solidFill>
                  <a:prstClr val="black"/>
                </a:solidFill>
                <a:cs typeface="Aharoni" panose="02010803020104030203" pitchFamily="2" charset="-79"/>
              </a:rPr>
              <a:t>Application</a:t>
            </a:r>
          </a:p>
          <a:p>
            <a:pPr defTabSz="914400"/>
            <a:r>
              <a:rPr lang="en-US" sz="2800" dirty="0" smtClean="0">
                <a:solidFill>
                  <a:prstClr val="black"/>
                </a:solidFill>
                <a:cs typeface="Aharoni" panose="02010803020104030203" pitchFamily="2" charset="-79"/>
              </a:rPr>
              <a:t> and User</a:t>
            </a:r>
            <a:endParaRPr lang="en-US" sz="2800" dirty="0">
              <a:solidFill>
                <a:prstClr val="black"/>
              </a:solidFill>
              <a:cs typeface="Aharoni" panose="02010803020104030203" pitchFamily="2" charset="-79"/>
            </a:endParaRPr>
          </a:p>
        </p:txBody>
      </p:sp>
      <p:pic>
        <p:nvPicPr>
          <p:cNvPr id="1030" name="Picture 6" descr="C:\Users\coshuff\AppData\Local\Microsoft\Windows\Temporary Internet Files\Content.IE5\7VL2K6HY\MP900448637[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6800" y="1447800"/>
            <a:ext cx="1143000" cy="762000"/>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p:cNvCxnSpPr>
            <a:stCxn id="3" idx="0"/>
          </p:cNvCxnSpPr>
          <p:nvPr/>
        </p:nvCxnSpPr>
        <p:spPr>
          <a:xfrm flipV="1">
            <a:off x="2743200" y="4800601"/>
            <a:ext cx="0" cy="557970"/>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2667000" y="3581400"/>
            <a:ext cx="0" cy="543580"/>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2667000" y="2199620"/>
            <a:ext cx="0" cy="543580"/>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6"/>
          </p:cNvCxnSpPr>
          <p:nvPr/>
        </p:nvCxnSpPr>
        <p:spPr>
          <a:xfrm>
            <a:off x="3973696" y="1828800"/>
            <a:ext cx="826904" cy="0"/>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Tree>
    <p:extLst>
      <p:ext uri="{BB962C8B-B14F-4D97-AF65-F5344CB8AC3E}">
        <p14:creationId xmlns:p14="http://schemas.microsoft.com/office/powerpoint/2010/main" val="3431458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283" y="5950"/>
            <a:ext cx="6858000" cy="952500"/>
          </a:xfrm>
        </p:spPr>
        <p:txBody>
          <a:bodyPr>
            <a:normAutofit/>
          </a:bodyPr>
          <a:lstStyle/>
          <a:p>
            <a:r>
              <a:rPr lang="en-US" b="1" dirty="0">
                <a:solidFill>
                  <a:srgbClr val="FFFF00"/>
                </a:solidFill>
              </a:rPr>
              <a:t>Why?</a:t>
            </a:r>
          </a:p>
        </p:txBody>
      </p:sp>
      <p:sp>
        <p:nvSpPr>
          <p:cNvPr id="3" name="Content Placeholder 2"/>
          <p:cNvSpPr>
            <a:spLocks noGrp="1"/>
          </p:cNvSpPr>
          <p:nvPr>
            <p:ph idx="1"/>
          </p:nvPr>
        </p:nvSpPr>
        <p:spPr>
          <a:xfrm>
            <a:off x="1219730" y="2328334"/>
            <a:ext cx="6701897" cy="1862350"/>
          </a:xfrm>
        </p:spPr>
        <p:txBody>
          <a:bodyPr>
            <a:normAutofit/>
          </a:bodyPr>
          <a:lstStyle/>
          <a:p>
            <a:pPr marL="0" indent="0" algn="ctr">
              <a:buNone/>
            </a:pPr>
            <a:r>
              <a:rPr lang="en-US" sz="4500" dirty="0"/>
              <a:t>“To help people live the healthiest lives possible.”</a:t>
            </a:r>
          </a:p>
        </p:txBody>
      </p:sp>
      <p:sp>
        <p:nvSpPr>
          <p:cNvPr id="4" name="Rectangle 3"/>
          <p:cNvSpPr/>
          <p:nvPr/>
        </p:nvSpPr>
        <p:spPr>
          <a:xfrm>
            <a:off x="8575427" y="5640282"/>
            <a:ext cx="367622" cy="538609"/>
          </a:xfrm>
          <a:prstGeom prst="rect">
            <a:avLst/>
          </a:prstGeom>
        </p:spPr>
        <p:txBody>
          <a:bodyPr vert="horz" lIns="76200" tIns="38100" rIns="76200" bIns="38100" rtlCol="0" anchor="ctr"/>
          <a:lstStyle/>
          <a:p>
            <a:pPr algn="r"/>
            <a:r>
              <a:rPr lang="en-US" sz="3000" dirty="0">
                <a:solidFill>
                  <a:schemeClr val="bg1"/>
                </a:solidFill>
              </a:rPr>
              <a:t>4</a:t>
            </a:r>
          </a:p>
        </p:txBody>
      </p:sp>
    </p:spTree>
    <p:extLst>
      <p:ext uri="{BB962C8B-B14F-4D97-AF65-F5344CB8AC3E}">
        <p14:creationId xmlns:p14="http://schemas.microsoft.com/office/powerpoint/2010/main" val="774523943"/>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909" y="0"/>
            <a:ext cx="8229600" cy="892629"/>
          </a:xfrm>
        </p:spPr>
        <p:txBody>
          <a:bodyPr/>
          <a:lstStyle/>
          <a:p>
            <a:r>
              <a:rPr lang="en-US" dirty="0" smtClean="0"/>
              <a:t>Partial Interoperability</a:t>
            </a:r>
            <a:endParaRPr lang="en-US" dirty="0"/>
          </a:p>
        </p:txBody>
      </p:sp>
      <p:cxnSp>
        <p:nvCxnSpPr>
          <p:cNvPr id="8" name="Straight Connector 7"/>
          <p:cNvCxnSpPr/>
          <p:nvPr/>
        </p:nvCxnSpPr>
        <p:spPr>
          <a:xfrm>
            <a:off x="990600" y="5181600"/>
            <a:ext cx="7772400" cy="0"/>
          </a:xfrm>
          <a:prstGeom prst="line">
            <a:avLst/>
          </a:prstGeom>
          <a:ln w="539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4800" y="4800600"/>
            <a:ext cx="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2"/>
          <p:cNvGrpSpPr>
            <a:grpSpLocks/>
          </p:cNvGrpSpPr>
          <p:nvPr/>
        </p:nvGrpSpPr>
        <p:grpSpPr bwMode="auto">
          <a:xfrm>
            <a:off x="1371600" y="3789633"/>
            <a:ext cx="1295400" cy="1087167"/>
            <a:chOff x="1632" y="1248"/>
            <a:chExt cx="2682" cy="2286"/>
          </a:xfrm>
        </p:grpSpPr>
        <p:sp>
          <p:nvSpPr>
            <p:cNvPr id="12"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2"/>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pPr defTabSz="914400"/>
              <a:endParaRPr lang="en-US" dirty="0">
                <a:solidFill>
                  <a:prstClr val="black"/>
                </a:solidFill>
                <a:cs typeface="Aharoni" panose="02010803020104030203" pitchFamily="2" charset="-79"/>
              </a:endParaRPr>
            </a:p>
          </p:txBody>
        </p:sp>
        <p:sp>
          <p:nvSpPr>
            <p:cNvPr id="13" name="AutoShape 4"/>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1"/>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pPr defTabSz="914400"/>
              <a:endParaRPr lang="en-US" dirty="0">
                <a:solidFill>
                  <a:prstClr val="black"/>
                </a:solidFill>
                <a:cs typeface="Aharoni" panose="02010803020104030203" pitchFamily="2" charset="-79"/>
              </a:endParaRPr>
            </a:p>
          </p:txBody>
        </p:sp>
        <p:sp>
          <p:nvSpPr>
            <p:cNvPr id="14" name="AutoShape 5"/>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000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pPr defTabSz="914400"/>
              <a:endParaRPr lang="en-US" dirty="0">
                <a:solidFill>
                  <a:prstClr val="black"/>
                </a:solidFill>
                <a:cs typeface="Aharoni" panose="02010803020104030203" pitchFamily="2" charset="-79"/>
              </a:endParaRPr>
            </a:p>
          </p:txBody>
        </p:sp>
      </p:grpSp>
      <p:sp>
        <p:nvSpPr>
          <p:cNvPr id="16" name="Oval 15"/>
          <p:cNvSpPr/>
          <p:nvPr/>
        </p:nvSpPr>
        <p:spPr>
          <a:xfrm>
            <a:off x="1327852" y="914400"/>
            <a:ext cx="2678296" cy="12192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2800" dirty="0">
              <a:solidFill>
                <a:prstClr val="white"/>
              </a:solidFill>
            </a:endParaRPr>
          </a:p>
        </p:txBody>
      </p:sp>
      <p:sp>
        <p:nvSpPr>
          <p:cNvPr id="15" name="TextBox 14"/>
          <p:cNvSpPr txBox="1"/>
          <p:nvPr/>
        </p:nvSpPr>
        <p:spPr>
          <a:xfrm>
            <a:off x="6976229" y="3962400"/>
            <a:ext cx="1786771" cy="954107"/>
          </a:xfrm>
          <a:prstGeom prst="rect">
            <a:avLst/>
          </a:prstGeom>
          <a:noFill/>
        </p:spPr>
        <p:txBody>
          <a:bodyPr wrap="square" rtlCol="0">
            <a:spAutoFit/>
          </a:bodyPr>
          <a:lstStyle/>
          <a:p>
            <a:pPr defTabSz="914400"/>
            <a:r>
              <a:rPr lang="en-US" sz="2800" dirty="0" smtClean="0">
                <a:solidFill>
                  <a:prstClr val="black"/>
                </a:solidFill>
                <a:cs typeface="Aharoni" panose="02010803020104030203" pitchFamily="2" charset="-79"/>
              </a:rPr>
              <a:t>Term</a:t>
            </a:r>
          </a:p>
          <a:p>
            <a:pPr defTabSz="914400"/>
            <a:r>
              <a:rPr lang="en-US" sz="2800" dirty="0" smtClean="0">
                <a:solidFill>
                  <a:prstClr val="black"/>
                </a:solidFill>
                <a:cs typeface="Aharoni" panose="02010803020104030203" pitchFamily="2" charset="-79"/>
              </a:rPr>
              <a:t>Translators</a:t>
            </a:r>
            <a:endParaRPr lang="en-US" sz="2800" dirty="0">
              <a:solidFill>
                <a:prstClr val="black"/>
              </a:solidFill>
              <a:cs typeface="Aharoni" panose="02010803020104030203" pitchFamily="2" charset="-79"/>
            </a:endParaRPr>
          </a:p>
        </p:txBody>
      </p:sp>
      <p:cxnSp>
        <p:nvCxnSpPr>
          <p:cNvPr id="17" name="Straight Connector 16"/>
          <p:cNvCxnSpPr/>
          <p:nvPr/>
        </p:nvCxnSpPr>
        <p:spPr>
          <a:xfrm>
            <a:off x="990600" y="3733800"/>
            <a:ext cx="7772400" cy="0"/>
          </a:xfrm>
          <a:prstGeom prst="line">
            <a:avLst/>
          </a:prstGeom>
          <a:ln w="539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90600" y="2514600"/>
            <a:ext cx="7772400" cy="0"/>
          </a:xfrm>
          <a:prstGeom prst="line">
            <a:avLst/>
          </a:prstGeom>
          <a:ln w="539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119749" y="2667000"/>
            <a:ext cx="2805448" cy="830997"/>
          </a:xfrm>
          <a:prstGeom prst="rect">
            <a:avLst/>
          </a:prstGeom>
          <a:noFill/>
        </p:spPr>
        <p:txBody>
          <a:bodyPr wrap="none" rtlCol="0">
            <a:spAutoFit/>
          </a:bodyPr>
          <a:lstStyle/>
          <a:p>
            <a:pPr defTabSz="914400"/>
            <a:r>
              <a:rPr lang="en-US" sz="2800" dirty="0" smtClean="0">
                <a:solidFill>
                  <a:prstClr val="black"/>
                </a:solidFill>
                <a:cs typeface="Aharoni" panose="02010803020104030203" pitchFamily="2" charset="-79"/>
              </a:rPr>
              <a:t>Standard Terms</a:t>
            </a:r>
          </a:p>
          <a:p>
            <a:pPr defTabSz="914400"/>
            <a:r>
              <a:rPr lang="en-US" sz="2000" dirty="0" smtClean="0">
                <a:solidFill>
                  <a:prstClr val="black"/>
                </a:solidFill>
                <a:cs typeface="Aharoni" panose="02010803020104030203" pitchFamily="2" charset="-79"/>
              </a:rPr>
              <a:t>(Non-standard Structure)</a:t>
            </a:r>
            <a:endParaRPr lang="en-US" sz="2000" dirty="0">
              <a:solidFill>
                <a:prstClr val="black"/>
              </a:solidFill>
              <a:cs typeface="Aharoni" panose="02010803020104030203" pitchFamily="2" charset="-79"/>
            </a:endParaRPr>
          </a:p>
        </p:txBody>
      </p:sp>
      <p:sp>
        <p:nvSpPr>
          <p:cNvPr id="20" name="TextBox 19"/>
          <p:cNvSpPr txBox="1"/>
          <p:nvPr/>
        </p:nvSpPr>
        <p:spPr>
          <a:xfrm>
            <a:off x="6396919" y="1219200"/>
            <a:ext cx="1832681" cy="954107"/>
          </a:xfrm>
          <a:prstGeom prst="rect">
            <a:avLst/>
          </a:prstGeom>
          <a:noFill/>
        </p:spPr>
        <p:txBody>
          <a:bodyPr wrap="none" rtlCol="0">
            <a:spAutoFit/>
          </a:bodyPr>
          <a:lstStyle/>
          <a:p>
            <a:pPr defTabSz="914400"/>
            <a:r>
              <a:rPr lang="en-US" sz="2800" dirty="0" smtClean="0">
                <a:solidFill>
                  <a:prstClr val="black"/>
                </a:solidFill>
                <a:cs typeface="Aharoni" panose="02010803020104030203" pitchFamily="2" charset="-79"/>
              </a:rPr>
              <a:t>Application</a:t>
            </a:r>
          </a:p>
          <a:p>
            <a:pPr defTabSz="914400"/>
            <a:r>
              <a:rPr lang="en-US" sz="2800" dirty="0" smtClean="0">
                <a:solidFill>
                  <a:prstClr val="black"/>
                </a:solidFill>
                <a:cs typeface="Aharoni" panose="02010803020104030203" pitchFamily="2" charset="-79"/>
              </a:rPr>
              <a:t> and User</a:t>
            </a:r>
            <a:endParaRPr lang="en-US" sz="2800" dirty="0">
              <a:solidFill>
                <a:prstClr val="black"/>
              </a:solidFill>
              <a:cs typeface="Aharoni" panose="02010803020104030203" pitchFamily="2" charset="-79"/>
            </a:endParaRPr>
          </a:p>
        </p:txBody>
      </p:sp>
      <p:pic>
        <p:nvPicPr>
          <p:cNvPr id="1030" name="Picture 6" descr="C:\Users\coshuff\AppData\Local\Microsoft\Windows\Temporary Internet Files\Content.IE5\7VL2K6HY\MP900448637[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6800" y="1295400"/>
            <a:ext cx="1143000" cy="762000"/>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p:cNvCxnSpPr/>
          <p:nvPr/>
        </p:nvCxnSpPr>
        <p:spPr>
          <a:xfrm flipV="1">
            <a:off x="2057400" y="4800601"/>
            <a:ext cx="0" cy="557970"/>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981200" y="3581400"/>
            <a:ext cx="0" cy="543580"/>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2044229" y="1905000"/>
            <a:ext cx="45589" cy="762001"/>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6"/>
          </p:cNvCxnSpPr>
          <p:nvPr/>
        </p:nvCxnSpPr>
        <p:spPr>
          <a:xfrm>
            <a:off x="4006148" y="1524000"/>
            <a:ext cx="826904" cy="152400"/>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133600" y="4809039"/>
            <a:ext cx="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 name="Group 2"/>
          <p:cNvGrpSpPr>
            <a:grpSpLocks/>
          </p:cNvGrpSpPr>
          <p:nvPr/>
        </p:nvGrpSpPr>
        <p:grpSpPr bwMode="auto">
          <a:xfrm>
            <a:off x="3200400" y="3798072"/>
            <a:ext cx="1295400" cy="1087167"/>
            <a:chOff x="1632" y="1248"/>
            <a:chExt cx="2682" cy="2286"/>
          </a:xfrm>
        </p:grpSpPr>
        <p:sp>
          <p:nvSpPr>
            <p:cNvPr id="27"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92D05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pPr defTabSz="914400"/>
              <a:endParaRPr lang="en-US" dirty="0">
                <a:solidFill>
                  <a:prstClr val="black"/>
                </a:solidFill>
                <a:cs typeface="Aharoni" panose="02010803020104030203" pitchFamily="2" charset="-79"/>
              </a:endParaRPr>
            </a:p>
          </p:txBody>
        </p:sp>
        <p:sp>
          <p:nvSpPr>
            <p:cNvPr id="30" name="AutoShape 4"/>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1"/>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pPr defTabSz="914400"/>
              <a:endParaRPr lang="en-US" dirty="0">
                <a:solidFill>
                  <a:prstClr val="black"/>
                </a:solidFill>
                <a:cs typeface="Aharoni" panose="02010803020104030203" pitchFamily="2" charset="-79"/>
              </a:endParaRPr>
            </a:p>
          </p:txBody>
        </p:sp>
        <p:sp>
          <p:nvSpPr>
            <p:cNvPr id="31" name="AutoShape 5"/>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FF0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pPr defTabSz="914400"/>
              <a:endParaRPr lang="en-US" dirty="0">
                <a:solidFill>
                  <a:prstClr val="black"/>
                </a:solidFill>
                <a:cs typeface="Aharoni" panose="02010803020104030203" pitchFamily="2" charset="-79"/>
              </a:endParaRPr>
            </a:p>
          </p:txBody>
        </p:sp>
      </p:grpSp>
      <p:cxnSp>
        <p:nvCxnSpPr>
          <p:cNvPr id="32" name="Straight Arrow Connector 31"/>
          <p:cNvCxnSpPr/>
          <p:nvPr/>
        </p:nvCxnSpPr>
        <p:spPr>
          <a:xfrm flipH="1" flipV="1">
            <a:off x="3886200" y="4809040"/>
            <a:ext cx="10349" cy="647326"/>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3810000" y="3589839"/>
            <a:ext cx="0" cy="543580"/>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36" name="Group 2"/>
          <p:cNvGrpSpPr>
            <a:grpSpLocks/>
          </p:cNvGrpSpPr>
          <p:nvPr/>
        </p:nvGrpSpPr>
        <p:grpSpPr bwMode="auto">
          <a:xfrm>
            <a:off x="4876800" y="3828106"/>
            <a:ext cx="1295400" cy="1087167"/>
            <a:chOff x="1632" y="1248"/>
            <a:chExt cx="2682" cy="2286"/>
          </a:xfrm>
        </p:grpSpPr>
        <p:sp>
          <p:nvSpPr>
            <p:cNvPr id="37"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2"/>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pPr defTabSz="914400"/>
              <a:endParaRPr lang="en-US" dirty="0">
                <a:solidFill>
                  <a:prstClr val="black"/>
                </a:solidFill>
                <a:cs typeface="Aharoni" panose="02010803020104030203" pitchFamily="2" charset="-79"/>
              </a:endParaRPr>
            </a:p>
          </p:txBody>
        </p:sp>
        <p:sp>
          <p:nvSpPr>
            <p:cNvPr id="38" name="AutoShape 4"/>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1"/>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pPr defTabSz="914400"/>
              <a:endParaRPr lang="en-US" dirty="0">
                <a:solidFill>
                  <a:prstClr val="black"/>
                </a:solidFill>
                <a:cs typeface="Aharoni" panose="02010803020104030203" pitchFamily="2" charset="-79"/>
              </a:endParaRPr>
            </a:p>
          </p:txBody>
        </p:sp>
        <p:sp>
          <p:nvSpPr>
            <p:cNvPr id="39" name="AutoShape 5"/>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21CC9"/>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pPr defTabSz="914400"/>
              <a:endParaRPr lang="en-US" dirty="0">
                <a:solidFill>
                  <a:prstClr val="black"/>
                </a:solidFill>
                <a:cs typeface="Aharoni" panose="02010803020104030203" pitchFamily="2" charset="-79"/>
              </a:endParaRPr>
            </a:p>
          </p:txBody>
        </p:sp>
      </p:grpSp>
      <p:cxnSp>
        <p:nvCxnSpPr>
          <p:cNvPr id="40" name="Straight Arrow Connector 39"/>
          <p:cNvCxnSpPr/>
          <p:nvPr/>
        </p:nvCxnSpPr>
        <p:spPr>
          <a:xfrm flipH="1" flipV="1">
            <a:off x="5562600" y="4839074"/>
            <a:ext cx="10349" cy="647326"/>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2743201" y="1980886"/>
            <a:ext cx="802302" cy="944748"/>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5486400" y="3619873"/>
            <a:ext cx="0" cy="543580"/>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flipV="1">
            <a:off x="3429000" y="1898547"/>
            <a:ext cx="1600200" cy="1027087"/>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1524000" y="2675792"/>
            <a:ext cx="930609" cy="91404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21" name="TextBox 20"/>
          <p:cNvSpPr txBox="1"/>
          <p:nvPr/>
        </p:nvSpPr>
        <p:spPr>
          <a:xfrm>
            <a:off x="1752600" y="1000780"/>
            <a:ext cx="1832681" cy="523220"/>
          </a:xfrm>
          <a:prstGeom prst="rect">
            <a:avLst/>
          </a:prstGeom>
          <a:noFill/>
        </p:spPr>
        <p:txBody>
          <a:bodyPr wrap="none" rtlCol="0">
            <a:spAutoFit/>
          </a:bodyPr>
          <a:lstStyle/>
          <a:p>
            <a:pPr defTabSz="914400"/>
            <a:r>
              <a:rPr lang="en-US" sz="2800" dirty="0" smtClean="0">
                <a:solidFill>
                  <a:prstClr val="white"/>
                </a:solidFill>
                <a:cs typeface="Aharoni" panose="02010803020104030203" pitchFamily="2" charset="-79"/>
              </a:rPr>
              <a:t>Application</a:t>
            </a:r>
            <a:endParaRPr lang="en-US" sz="2800" dirty="0">
              <a:solidFill>
                <a:prstClr val="white"/>
              </a:solidFill>
              <a:cs typeface="Aharoni" panose="02010803020104030203" pitchFamily="2" charset="-79"/>
            </a:endParaRPr>
          </a:p>
        </p:txBody>
      </p:sp>
      <p:sp>
        <p:nvSpPr>
          <p:cNvPr id="52" name="Oval 51"/>
          <p:cNvSpPr/>
          <p:nvPr/>
        </p:nvSpPr>
        <p:spPr>
          <a:xfrm>
            <a:off x="1524000" y="5358571"/>
            <a:ext cx="1066800" cy="110999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53" name="Trapezoid 52"/>
          <p:cNvSpPr/>
          <p:nvPr/>
        </p:nvSpPr>
        <p:spPr>
          <a:xfrm>
            <a:off x="3505200" y="5486400"/>
            <a:ext cx="767682" cy="1012195"/>
          </a:xfrm>
          <a:prstGeom prst="trapezoi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55" name="Hexagon 54"/>
          <p:cNvSpPr/>
          <p:nvPr/>
        </p:nvSpPr>
        <p:spPr>
          <a:xfrm>
            <a:off x="5073844" y="5573397"/>
            <a:ext cx="1017695" cy="838200"/>
          </a:xfrm>
          <a:prstGeom prst="hexagon">
            <a:avLst/>
          </a:prstGeom>
          <a:solidFill>
            <a:srgbClr val="F21C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grpSp>
        <p:nvGrpSpPr>
          <p:cNvPr id="60" name="Group 2"/>
          <p:cNvGrpSpPr>
            <a:grpSpLocks/>
          </p:cNvGrpSpPr>
          <p:nvPr/>
        </p:nvGrpSpPr>
        <p:grpSpPr bwMode="auto">
          <a:xfrm>
            <a:off x="1721774" y="1504678"/>
            <a:ext cx="322455" cy="393869"/>
            <a:chOff x="1632" y="1248"/>
            <a:chExt cx="2682" cy="2286"/>
          </a:xfrm>
        </p:grpSpPr>
        <p:sp>
          <p:nvSpPr>
            <p:cNvPr id="61"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2"/>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pPr defTabSz="914400"/>
              <a:endParaRPr lang="en-US" dirty="0">
                <a:solidFill>
                  <a:prstClr val="black"/>
                </a:solidFill>
                <a:cs typeface="Aharoni" panose="02010803020104030203" pitchFamily="2" charset="-79"/>
              </a:endParaRPr>
            </a:p>
          </p:txBody>
        </p:sp>
        <p:sp>
          <p:nvSpPr>
            <p:cNvPr id="62" name="AutoShape 4"/>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1"/>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pPr defTabSz="914400"/>
              <a:endParaRPr lang="en-US" dirty="0">
                <a:solidFill>
                  <a:prstClr val="black"/>
                </a:solidFill>
                <a:cs typeface="Aharoni" panose="02010803020104030203" pitchFamily="2" charset="-79"/>
              </a:endParaRPr>
            </a:p>
          </p:txBody>
        </p:sp>
        <p:sp>
          <p:nvSpPr>
            <p:cNvPr id="63" name="AutoShape 5"/>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000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pPr defTabSz="914400"/>
              <a:endParaRPr lang="en-US" dirty="0">
                <a:solidFill>
                  <a:prstClr val="black"/>
                </a:solidFill>
                <a:cs typeface="Aharoni" panose="02010803020104030203" pitchFamily="2" charset="-79"/>
              </a:endParaRPr>
            </a:p>
          </p:txBody>
        </p:sp>
      </p:grpSp>
      <p:grpSp>
        <p:nvGrpSpPr>
          <p:cNvPr id="64" name="Group 2"/>
          <p:cNvGrpSpPr>
            <a:grpSpLocks/>
          </p:cNvGrpSpPr>
          <p:nvPr/>
        </p:nvGrpSpPr>
        <p:grpSpPr bwMode="auto">
          <a:xfrm>
            <a:off x="2272470" y="1486486"/>
            <a:ext cx="394530" cy="494400"/>
            <a:chOff x="1632" y="1248"/>
            <a:chExt cx="2682" cy="2286"/>
          </a:xfrm>
        </p:grpSpPr>
        <p:sp>
          <p:nvSpPr>
            <p:cNvPr id="65"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92D05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pPr defTabSz="914400"/>
              <a:endParaRPr lang="en-US" dirty="0">
                <a:solidFill>
                  <a:prstClr val="black"/>
                </a:solidFill>
                <a:cs typeface="Aharoni" panose="02010803020104030203" pitchFamily="2" charset="-79"/>
              </a:endParaRPr>
            </a:p>
          </p:txBody>
        </p:sp>
        <p:sp>
          <p:nvSpPr>
            <p:cNvPr id="66" name="AutoShape 4"/>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1"/>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pPr defTabSz="914400"/>
              <a:endParaRPr lang="en-US" dirty="0">
                <a:solidFill>
                  <a:prstClr val="black"/>
                </a:solidFill>
                <a:cs typeface="Aharoni" panose="02010803020104030203" pitchFamily="2" charset="-79"/>
              </a:endParaRPr>
            </a:p>
          </p:txBody>
        </p:sp>
        <p:sp>
          <p:nvSpPr>
            <p:cNvPr id="67" name="AutoShape 5"/>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FF0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pPr defTabSz="914400"/>
              <a:endParaRPr lang="en-US" dirty="0">
                <a:solidFill>
                  <a:prstClr val="black"/>
                </a:solidFill>
                <a:cs typeface="Aharoni" panose="02010803020104030203" pitchFamily="2" charset="-79"/>
              </a:endParaRPr>
            </a:p>
          </p:txBody>
        </p:sp>
      </p:grpSp>
      <p:grpSp>
        <p:nvGrpSpPr>
          <p:cNvPr id="68" name="Group 2"/>
          <p:cNvGrpSpPr>
            <a:grpSpLocks/>
          </p:cNvGrpSpPr>
          <p:nvPr/>
        </p:nvGrpSpPr>
        <p:grpSpPr bwMode="auto">
          <a:xfrm>
            <a:off x="2895600" y="1479835"/>
            <a:ext cx="523939" cy="425165"/>
            <a:chOff x="1632" y="1248"/>
            <a:chExt cx="2682" cy="2286"/>
          </a:xfrm>
        </p:grpSpPr>
        <p:sp>
          <p:nvSpPr>
            <p:cNvPr id="69"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2"/>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pPr defTabSz="914400"/>
              <a:endParaRPr lang="en-US" dirty="0">
                <a:solidFill>
                  <a:prstClr val="black"/>
                </a:solidFill>
                <a:cs typeface="Aharoni" panose="02010803020104030203" pitchFamily="2" charset="-79"/>
              </a:endParaRPr>
            </a:p>
          </p:txBody>
        </p:sp>
        <p:sp>
          <p:nvSpPr>
            <p:cNvPr id="70" name="AutoShape 4"/>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1"/>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pPr defTabSz="914400"/>
              <a:endParaRPr lang="en-US" dirty="0">
                <a:solidFill>
                  <a:prstClr val="black"/>
                </a:solidFill>
                <a:cs typeface="Aharoni" panose="02010803020104030203" pitchFamily="2" charset="-79"/>
              </a:endParaRPr>
            </a:p>
          </p:txBody>
        </p:sp>
        <p:sp>
          <p:nvSpPr>
            <p:cNvPr id="71" name="AutoShape 5"/>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21CC9"/>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pPr defTabSz="914400"/>
              <a:endParaRPr lang="en-US" dirty="0">
                <a:solidFill>
                  <a:prstClr val="black"/>
                </a:solidFill>
                <a:cs typeface="Aharoni" panose="02010803020104030203" pitchFamily="2" charset="-79"/>
              </a:endParaRPr>
            </a:p>
          </p:txBody>
        </p:sp>
      </p:grpSp>
      <p:sp>
        <p:nvSpPr>
          <p:cNvPr id="56" name="TextBox 55"/>
          <p:cNvSpPr txBox="1"/>
          <p:nvPr/>
        </p:nvSpPr>
        <p:spPr>
          <a:xfrm>
            <a:off x="6282976" y="5486400"/>
            <a:ext cx="2762295" cy="954107"/>
          </a:xfrm>
          <a:prstGeom prst="rect">
            <a:avLst/>
          </a:prstGeom>
          <a:noFill/>
        </p:spPr>
        <p:txBody>
          <a:bodyPr wrap="none" rtlCol="0">
            <a:spAutoFit/>
          </a:bodyPr>
          <a:lstStyle/>
          <a:p>
            <a:pPr defTabSz="914400"/>
            <a:r>
              <a:rPr lang="en-US" sz="2800" dirty="0" smtClean="0">
                <a:solidFill>
                  <a:prstClr val="black"/>
                </a:solidFill>
                <a:cs typeface="Aharoni" panose="02010803020104030203" pitchFamily="2" charset="-79"/>
              </a:rPr>
              <a:t>Local databases,</a:t>
            </a:r>
          </a:p>
          <a:p>
            <a:pPr defTabSz="914400"/>
            <a:r>
              <a:rPr lang="en-US" sz="2800" dirty="0" smtClean="0">
                <a:solidFill>
                  <a:prstClr val="black"/>
                </a:solidFill>
                <a:cs typeface="Aharoni" panose="02010803020104030203" pitchFamily="2" charset="-79"/>
              </a:rPr>
              <a:t>CDA, HL7 V.2, etc.</a:t>
            </a:r>
            <a:endParaRPr lang="en-US" sz="2800" dirty="0">
              <a:solidFill>
                <a:prstClr val="black"/>
              </a:solidFill>
              <a:cs typeface="Aharoni" panose="02010803020104030203" pitchFamily="2" charset="-79"/>
            </a:endParaRPr>
          </a:p>
        </p:txBody>
      </p:sp>
      <p:sp>
        <p:nvSpPr>
          <p:cNvPr id="57" name="Hexagon 56"/>
          <p:cNvSpPr/>
          <p:nvPr/>
        </p:nvSpPr>
        <p:spPr>
          <a:xfrm>
            <a:off x="4876800" y="2718501"/>
            <a:ext cx="1017695" cy="8382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58" name="Trapezoid 57"/>
          <p:cNvSpPr/>
          <p:nvPr/>
        </p:nvSpPr>
        <p:spPr>
          <a:xfrm>
            <a:off x="3468405" y="2607678"/>
            <a:ext cx="767682" cy="1012195"/>
          </a:xfrm>
          <a:prstGeom prst="trapezoid">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Tree>
    <p:extLst>
      <p:ext uri="{BB962C8B-B14F-4D97-AF65-F5344CB8AC3E}">
        <p14:creationId xmlns:p14="http://schemas.microsoft.com/office/powerpoint/2010/main" val="18833271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909" y="174171"/>
            <a:ext cx="8229600" cy="892629"/>
          </a:xfrm>
        </p:spPr>
        <p:txBody>
          <a:bodyPr>
            <a:normAutofit/>
          </a:bodyPr>
          <a:lstStyle/>
          <a:p>
            <a:r>
              <a:rPr lang="en-US" sz="3600" dirty="0" smtClean="0"/>
              <a:t>Preferred Strategy – Full Interoperability</a:t>
            </a:r>
            <a:endParaRPr lang="en-US" sz="3600" dirty="0"/>
          </a:p>
        </p:txBody>
      </p:sp>
      <p:sp>
        <p:nvSpPr>
          <p:cNvPr id="3" name="Oval 2"/>
          <p:cNvSpPr/>
          <p:nvPr/>
        </p:nvSpPr>
        <p:spPr>
          <a:xfrm>
            <a:off x="1524000" y="5358571"/>
            <a:ext cx="1066800" cy="110999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5" name="Hexagon 4"/>
          <p:cNvSpPr/>
          <p:nvPr/>
        </p:nvSpPr>
        <p:spPr>
          <a:xfrm>
            <a:off x="1496905" y="2743200"/>
            <a:ext cx="1017695" cy="8382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6" name="TextBox 5"/>
          <p:cNvSpPr txBox="1"/>
          <p:nvPr/>
        </p:nvSpPr>
        <p:spPr>
          <a:xfrm>
            <a:off x="6288668" y="5410200"/>
            <a:ext cx="2762295" cy="954107"/>
          </a:xfrm>
          <a:prstGeom prst="rect">
            <a:avLst/>
          </a:prstGeom>
          <a:noFill/>
        </p:spPr>
        <p:txBody>
          <a:bodyPr wrap="none" rtlCol="0">
            <a:spAutoFit/>
          </a:bodyPr>
          <a:lstStyle/>
          <a:p>
            <a:pPr defTabSz="914400"/>
            <a:r>
              <a:rPr lang="en-US" sz="2800" dirty="0" smtClean="0">
                <a:solidFill>
                  <a:prstClr val="black"/>
                </a:solidFill>
                <a:cs typeface="Aharoni" panose="02010803020104030203" pitchFamily="2" charset="-79"/>
              </a:rPr>
              <a:t>Local databases,</a:t>
            </a:r>
          </a:p>
          <a:p>
            <a:pPr defTabSz="914400"/>
            <a:r>
              <a:rPr lang="en-US" sz="2800" dirty="0" smtClean="0">
                <a:solidFill>
                  <a:prstClr val="black"/>
                </a:solidFill>
                <a:cs typeface="Aharoni" panose="02010803020104030203" pitchFamily="2" charset="-79"/>
              </a:rPr>
              <a:t>CDA, HL7 V.2, etc.</a:t>
            </a:r>
            <a:endParaRPr lang="en-US" sz="2800" dirty="0">
              <a:solidFill>
                <a:prstClr val="black"/>
              </a:solidFill>
              <a:cs typeface="Aharoni" panose="02010803020104030203" pitchFamily="2" charset="-79"/>
            </a:endParaRPr>
          </a:p>
        </p:txBody>
      </p:sp>
      <p:cxnSp>
        <p:nvCxnSpPr>
          <p:cNvPr id="8" name="Straight Connector 7"/>
          <p:cNvCxnSpPr/>
          <p:nvPr/>
        </p:nvCxnSpPr>
        <p:spPr>
          <a:xfrm>
            <a:off x="990600" y="5181600"/>
            <a:ext cx="7772400" cy="0"/>
          </a:xfrm>
          <a:prstGeom prst="line">
            <a:avLst/>
          </a:prstGeom>
          <a:ln w="539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4800" y="4800600"/>
            <a:ext cx="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2"/>
          <p:cNvGrpSpPr>
            <a:grpSpLocks/>
          </p:cNvGrpSpPr>
          <p:nvPr/>
        </p:nvGrpSpPr>
        <p:grpSpPr bwMode="auto">
          <a:xfrm>
            <a:off x="1371600" y="3789633"/>
            <a:ext cx="1295400" cy="1087167"/>
            <a:chOff x="1632" y="1248"/>
            <a:chExt cx="2682" cy="2286"/>
          </a:xfrm>
        </p:grpSpPr>
        <p:sp>
          <p:nvSpPr>
            <p:cNvPr id="12"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2"/>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pPr defTabSz="914400"/>
              <a:endParaRPr lang="en-US" dirty="0">
                <a:solidFill>
                  <a:prstClr val="black"/>
                </a:solidFill>
                <a:cs typeface="Aharoni" panose="02010803020104030203" pitchFamily="2" charset="-79"/>
              </a:endParaRPr>
            </a:p>
          </p:txBody>
        </p:sp>
        <p:sp>
          <p:nvSpPr>
            <p:cNvPr id="13" name="AutoShape 4"/>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1"/>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pPr defTabSz="914400"/>
              <a:endParaRPr lang="en-US" dirty="0">
                <a:solidFill>
                  <a:prstClr val="black"/>
                </a:solidFill>
                <a:cs typeface="Aharoni" panose="02010803020104030203" pitchFamily="2" charset="-79"/>
              </a:endParaRPr>
            </a:p>
          </p:txBody>
        </p:sp>
        <p:sp>
          <p:nvSpPr>
            <p:cNvPr id="14" name="AutoShape 5"/>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000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pPr defTabSz="914400"/>
              <a:endParaRPr lang="en-US" dirty="0">
                <a:solidFill>
                  <a:prstClr val="black"/>
                </a:solidFill>
                <a:cs typeface="Aharoni" panose="02010803020104030203" pitchFamily="2" charset="-79"/>
              </a:endParaRPr>
            </a:p>
          </p:txBody>
        </p:sp>
      </p:grpSp>
      <p:sp>
        <p:nvSpPr>
          <p:cNvPr id="15" name="TextBox 14"/>
          <p:cNvSpPr txBox="1"/>
          <p:nvPr/>
        </p:nvSpPr>
        <p:spPr>
          <a:xfrm>
            <a:off x="6976229" y="3733800"/>
            <a:ext cx="1772280" cy="1384995"/>
          </a:xfrm>
          <a:prstGeom prst="rect">
            <a:avLst/>
          </a:prstGeom>
          <a:noFill/>
        </p:spPr>
        <p:txBody>
          <a:bodyPr wrap="none" rtlCol="0">
            <a:spAutoFit/>
          </a:bodyPr>
          <a:lstStyle/>
          <a:p>
            <a:pPr defTabSz="914400"/>
            <a:r>
              <a:rPr lang="en-US" sz="2800" dirty="0" smtClean="0">
                <a:solidFill>
                  <a:prstClr val="black"/>
                </a:solidFill>
                <a:cs typeface="Aharoni" panose="02010803020104030203" pitchFamily="2" charset="-79"/>
              </a:rPr>
              <a:t>Term and</a:t>
            </a:r>
          </a:p>
          <a:p>
            <a:pPr defTabSz="914400"/>
            <a:r>
              <a:rPr lang="en-US" sz="2800" dirty="0" smtClean="0">
                <a:solidFill>
                  <a:prstClr val="black"/>
                </a:solidFill>
                <a:cs typeface="Aharoni" panose="02010803020104030203" pitchFamily="2" charset="-79"/>
              </a:rPr>
              <a:t>Structure</a:t>
            </a:r>
          </a:p>
          <a:p>
            <a:pPr defTabSz="914400"/>
            <a:r>
              <a:rPr lang="en-US" sz="2800" dirty="0" smtClean="0">
                <a:solidFill>
                  <a:prstClr val="black"/>
                </a:solidFill>
                <a:cs typeface="Aharoni" panose="02010803020104030203" pitchFamily="2" charset="-79"/>
              </a:rPr>
              <a:t>Translators</a:t>
            </a:r>
            <a:endParaRPr lang="en-US" sz="2800" dirty="0">
              <a:solidFill>
                <a:prstClr val="black"/>
              </a:solidFill>
              <a:cs typeface="Aharoni" panose="02010803020104030203" pitchFamily="2" charset="-79"/>
            </a:endParaRPr>
          </a:p>
        </p:txBody>
      </p:sp>
      <p:sp>
        <p:nvSpPr>
          <p:cNvPr id="16" name="Oval 15"/>
          <p:cNvSpPr/>
          <p:nvPr/>
        </p:nvSpPr>
        <p:spPr>
          <a:xfrm>
            <a:off x="1295400" y="1219200"/>
            <a:ext cx="2678296" cy="914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800" dirty="0" smtClean="0">
                <a:solidFill>
                  <a:prstClr val="white"/>
                </a:solidFill>
              </a:rPr>
              <a:t>Application </a:t>
            </a:r>
            <a:endParaRPr lang="en-US" sz="2800" dirty="0">
              <a:solidFill>
                <a:prstClr val="white"/>
              </a:solidFill>
            </a:endParaRPr>
          </a:p>
        </p:txBody>
      </p:sp>
      <p:cxnSp>
        <p:nvCxnSpPr>
          <p:cNvPr id="17" name="Straight Connector 16"/>
          <p:cNvCxnSpPr/>
          <p:nvPr/>
        </p:nvCxnSpPr>
        <p:spPr>
          <a:xfrm>
            <a:off x="990600" y="3733800"/>
            <a:ext cx="7772400" cy="0"/>
          </a:xfrm>
          <a:prstGeom prst="line">
            <a:avLst/>
          </a:prstGeom>
          <a:ln w="539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90600" y="2514600"/>
            <a:ext cx="7772400" cy="0"/>
          </a:xfrm>
          <a:prstGeom prst="line">
            <a:avLst/>
          </a:prstGeom>
          <a:ln w="539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294576" y="2566481"/>
            <a:ext cx="2535053" cy="954107"/>
          </a:xfrm>
          <a:prstGeom prst="rect">
            <a:avLst/>
          </a:prstGeom>
          <a:noFill/>
        </p:spPr>
        <p:txBody>
          <a:bodyPr wrap="none" rtlCol="0">
            <a:spAutoFit/>
          </a:bodyPr>
          <a:lstStyle/>
          <a:p>
            <a:pPr algn="ctr" defTabSz="914400"/>
            <a:r>
              <a:rPr lang="en-US" sz="2000" dirty="0" smtClean="0">
                <a:solidFill>
                  <a:prstClr val="black"/>
                </a:solidFill>
                <a:cs typeface="Aharoni" panose="02010803020104030203" pitchFamily="2" charset="-79"/>
              </a:rPr>
              <a:t>Standard Structure</a:t>
            </a:r>
          </a:p>
          <a:p>
            <a:pPr algn="ctr" defTabSz="914400"/>
            <a:r>
              <a:rPr lang="en-US" sz="2000" u="sng" dirty="0" smtClean="0">
                <a:solidFill>
                  <a:prstClr val="black"/>
                </a:solidFill>
                <a:cs typeface="Aharoni" panose="02010803020104030203" pitchFamily="2" charset="-79"/>
              </a:rPr>
              <a:t>AND</a:t>
            </a:r>
            <a:r>
              <a:rPr lang="en-US" sz="2000" dirty="0" smtClean="0">
                <a:solidFill>
                  <a:prstClr val="black"/>
                </a:solidFill>
                <a:cs typeface="Aharoni" panose="02010803020104030203" pitchFamily="2" charset="-79"/>
              </a:rPr>
              <a:t> Standard Terms</a:t>
            </a:r>
          </a:p>
          <a:p>
            <a:pPr algn="ctr" defTabSz="914400"/>
            <a:r>
              <a:rPr lang="en-US" sz="1600" dirty="0">
                <a:solidFill>
                  <a:prstClr val="black"/>
                </a:solidFill>
                <a:cs typeface="Aharoni" panose="02010803020104030203" pitchFamily="2" charset="-79"/>
              </a:rPr>
              <a:t>(As defined by CIMI Models</a:t>
            </a:r>
            <a:r>
              <a:rPr lang="en-US" sz="1600" dirty="0" smtClean="0">
                <a:solidFill>
                  <a:prstClr val="black"/>
                </a:solidFill>
                <a:cs typeface="Aharoni" panose="02010803020104030203" pitchFamily="2" charset="-79"/>
              </a:rPr>
              <a:t>)</a:t>
            </a:r>
            <a:endParaRPr lang="en-US" sz="1600" dirty="0">
              <a:solidFill>
                <a:prstClr val="black"/>
              </a:solidFill>
              <a:cs typeface="Aharoni" panose="02010803020104030203" pitchFamily="2" charset="-79"/>
            </a:endParaRPr>
          </a:p>
        </p:txBody>
      </p:sp>
      <p:sp>
        <p:nvSpPr>
          <p:cNvPr id="20" name="TextBox 19"/>
          <p:cNvSpPr txBox="1"/>
          <p:nvPr/>
        </p:nvSpPr>
        <p:spPr>
          <a:xfrm>
            <a:off x="6396919" y="1219200"/>
            <a:ext cx="1832681" cy="954107"/>
          </a:xfrm>
          <a:prstGeom prst="rect">
            <a:avLst/>
          </a:prstGeom>
          <a:noFill/>
        </p:spPr>
        <p:txBody>
          <a:bodyPr wrap="none" rtlCol="0">
            <a:spAutoFit/>
          </a:bodyPr>
          <a:lstStyle/>
          <a:p>
            <a:pPr defTabSz="914400"/>
            <a:r>
              <a:rPr lang="en-US" sz="2800" dirty="0" smtClean="0">
                <a:solidFill>
                  <a:prstClr val="black"/>
                </a:solidFill>
                <a:cs typeface="Aharoni" panose="02010803020104030203" pitchFamily="2" charset="-79"/>
              </a:rPr>
              <a:t>Application</a:t>
            </a:r>
          </a:p>
          <a:p>
            <a:pPr defTabSz="914400"/>
            <a:r>
              <a:rPr lang="en-US" sz="2800" dirty="0" smtClean="0">
                <a:solidFill>
                  <a:prstClr val="black"/>
                </a:solidFill>
                <a:cs typeface="Aharoni" panose="02010803020104030203" pitchFamily="2" charset="-79"/>
              </a:rPr>
              <a:t> and User</a:t>
            </a:r>
            <a:endParaRPr lang="en-US" sz="2800" dirty="0">
              <a:solidFill>
                <a:prstClr val="black"/>
              </a:solidFill>
              <a:cs typeface="Aharoni" panose="02010803020104030203" pitchFamily="2" charset="-79"/>
            </a:endParaRPr>
          </a:p>
        </p:txBody>
      </p:sp>
      <p:pic>
        <p:nvPicPr>
          <p:cNvPr id="1030" name="Picture 6" descr="C:\Users\coshuff\AppData\Local\Microsoft\Windows\Temporary Internet Files\Content.IE5\7VL2K6HY\MP900448637[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6800" y="1295400"/>
            <a:ext cx="1143000" cy="762000"/>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Arrow Connector 21"/>
          <p:cNvCxnSpPr>
            <a:stCxn id="3" idx="0"/>
          </p:cNvCxnSpPr>
          <p:nvPr/>
        </p:nvCxnSpPr>
        <p:spPr>
          <a:xfrm flipV="1">
            <a:off x="2057400" y="4800601"/>
            <a:ext cx="0" cy="557970"/>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981200" y="3581400"/>
            <a:ext cx="0" cy="543580"/>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2089818" y="2173307"/>
            <a:ext cx="288591" cy="493693"/>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6"/>
          </p:cNvCxnSpPr>
          <p:nvPr/>
        </p:nvCxnSpPr>
        <p:spPr>
          <a:xfrm>
            <a:off x="3973696" y="1676400"/>
            <a:ext cx="826904" cy="0"/>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133600" y="4809039"/>
            <a:ext cx="0"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 name="Group 2"/>
          <p:cNvGrpSpPr>
            <a:grpSpLocks/>
          </p:cNvGrpSpPr>
          <p:nvPr/>
        </p:nvGrpSpPr>
        <p:grpSpPr bwMode="auto">
          <a:xfrm>
            <a:off x="3200400" y="3798072"/>
            <a:ext cx="1295400" cy="1087167"/>
            <a:chOff x="1632" y="1248"/>
            <a:chExt cx="2682" cy="2286"/>
          </a:xfrm>
        </p:grpSpPr>
        <p:sp>
          <p:nvSpPr>
            <p:cNvPr id="27"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92D05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pPr defTabSz="914400"/>
              <a:endParaRPr lang="en-US" dirty="0">
                <a:solidFill>
                  <a:prstClr val="black"/>
                </a:solidFill>
                <a:cs typeface="Aharoni" panose="02010803020104030203" pitchFamily="2" charset="-79"/>
              </a:endParaRPr>
            </a:p>
          </p:txBody>
        </p:sp>
        <p:sp>
          <p:nvSpPr>
            <p:cNvPr id="30" name="AutoShape 4"/>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1"/>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pPr defTabSz="914400"/>
              <a:endParaRPr lang="en-US" dirty="0">
                <a:solidFill>
                  <a:prstClr val="black"/>
                </a:solidFill>
                <a:cs typeface="Aharoni" panose="02010803020104030203" pitchFamily="2" charset="-79"/>
              </a:endParaRPr>
            </a:p>
          </p:txBody>
        </p:sp>
        <p:sp>
          <p:nvSpPr>
            <p:cNvPr id="31" name="AutoShape 5"/>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FFF0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pPr defTabSz="914400"/>
              <a:endParaRPr lang="en-US" dirty="0">
                <a:solidFill>
                  <a:prstClr val="black"/>
                </a:solidFill>
                <a:cs typeface="Aharoni" panose="02010803020104030203" pitchFamily="2" charset="-79"/>
              </a:endParaRPr>
            </a:p>
          </p:txBody>
        </p:sp>
      </p:grpSp>
      <p:cxnSp>
        <p:nvCxnSpPr>
          <p:cNvPr id="32" name="Straight Arrow Connector 31"/>
          <p:cNvCxnSpPr/>
          <p:nvPr/>
        </p:nvCxnSpPr>
        <p:spPr>
          <a:xfrm flipH="1" flipV="1">
            <a:off x="3886200" y="4809040"/>
            <a:ext cx="10349" cy="647326"/>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3810000" y="3589839"/>
            <a:ext cx="0" cy="543580"/>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36" name="Group 2"/>
          <p:cNvGrpSpPr>
            <a:grpSpLocks/>
          </p:cNvGrpSpPr>
          <p:nvPr/>
        </p:nvGrpSpPr>
        <p:grpSpPr bwMode="auto">
          <a:xfrm>
            <a:off x="4876800" y="3828106"/>
            <a:ext cx="1295400" cy="1087167"/>
            <a:chOff x="1632" y="1248"/>
            <a:chExt cx="2682" cy="2286"/>
          </a:xfrm>
        </p:grpSpPr>
        <p:sp>
          <p:nvSpPr>
            <p:cNvPr id="37"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2"/>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pPr defTabSz="914400"/>
              <a:endParaRPr lang="en-US" dirty="0">
                <a:solidFill>
                  <a:prstClr val="black"/>
                </a:solidFill>
                <a:cs typeface="Aharoni" panose="02010803020104030203" pitchFamily="2" charset="-79"/>
              </a:endParaRPr>
            </a:p>
          </p:txBody>
        </p:sp>
        <p:sp>
          <p:nvSpPr>
            <p:cNvPr id="38" name="AutoShape 4"/>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accent1"/>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pPr defTabSz="914400"/>
              <a:endParaRPr lang="en-US" dirty="0">
                <a:solidFill>
                  <a:prstClr val="black"/>
                </a:solidFill>
                <a:cs typeface="Aharoni" panose="02010803020104030203" pitchFamily="2" charset="-79"/>
              </a:endParaRPr>
            </a:p>
          </p:txBody>
        </p:sp>
        <p:sp>
          <p:nvSpPr>
            <p:cNvPr id="39" name="AutoShape 5"/>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F21CC9"/>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flatTx/>
            </a:bodyPr>
            <a:lstStyle/>
            <a:p>
              <a:pPr defTabSz="914400"/>
              <a:endParaRPr lang="en-US" dirty="0">
                <a:solidFill>
                  <a:prstClr val="black"/>
                </a:solidFill>
                <a:cs typeface="Aharoni" panose="02010803020104030203" pitchFamily="2" charset="-79"/>
              </a:endParaRPr>
            </a:p>
          </p:txBody>
        </p:sp>
      </p:grpSp>
      <p:sp>
        <p:nvSpPr>
          <p:cNvPr id="34" name="Hexagon 33"/>
          <p:cNvSpPr/>
          <p:nvPr/>
        </p:nvSpPr>
        <p:spPr>
          <a:xfrm>
            <a:off x="3325705" y="2743200"/>
            <a:ext cx="1017695" cy="8382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cxnSp>
        <p:nvCxnSpPr>
          <p:cNvPr id="40" name="Straight Arrow Connector 39"/>
          <p:cNvCxnSpPr/>
          <p:nvPr/>
        </p:nvCxnSpPr>
        <p:spPr>
          <a:xfrm flipH="1" flipV="1">
            <a:off x="5562600" y="4839074"/>
            <a:ext cx="10349" cy="647326"/>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2743200" y="2173307"/>
            <a:ext cx="622997" cy="599927"/>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5486400" y="3619873"/>
            <a:ext cx="0" cy="543580"/>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3" name="Hexagon 42"/>
          <p:cNvSpPr/>
          <p:nvPr/>
        </p:nvSpPr>
        <p:spPr>
          <a:xfrm>
            <a:off x="5002105" y="2773234"/>
            <a:ext cx="1017695" cy="8382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cxnSp>
        <p:nvCxnSpPr>
          <p:cNvPr id="54" name="Straight Arrow Connector 53"/>
          <p:cNvCxnSpPr/>
          <p:nvPr/>
        </p:nvCxnSpPr>
        <p:spPr>
          <a:xfrm flipH="1" flipV="1">
            <a:off x="3429000" y="2057400"/>
            <a:ext cx="1600200" cy="868234"/>
          </a:xfrm>
          <a:prstGeom prst="straightConnector1">
            <a:avLst/>
          </a:prstGeom>
          <a:ln w="508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9" name="Trapezoid 58"/>
          <p:cNvSpPr/>
          <p:nvPr/>
        </p:nvSpPr>
        <p:spPr>
          <a:xfrm>
            <a:off x="3505200" y="5486400"/>
            <a:ext cx="767682" cy="1012195"/>
          </a:xfrm>
          <a:prstGeom prst="trapezoi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60" name="Hexagon 59"/>
          <p:cNvSpPr/>
          <p:nvPr/>
        </p:nvSpPr>
        <p:spPr>
          <a:xfrm>
            <a:off x="5073844" y="5573397"/>
            <a:ext cx="1017695" cy="838200"/>
          </a:xfrm>
          <a:prstGeom prst="hexagon">
            <a:avLst/>
          </a:prstGeom>
          <a:solidFill>
            <a:srgbClr val="F21C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4" name="Curved Right Arrow 3"/>
          <p:cNvSpPr/>
          <p:nvPr/>
        </p:nvSpPr>
        <p:spPr>
          <a:xfrm>
            <a:off x="533400" y="2981980"/>
            <a:ext cx="381000" cy="2809220"/>
          </a:xfrm>
          <a:prstGeom prst="curvedRightArrow">
            <a:avLst/>
          </a:prstGeom>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black"/>
              </a:solidFill>
            </a:endParaRPr>
          </a:p>
        </p:txBody>
      </p:sp>
      <p:sp>
        <p:nvSpPr>
          <p:cNvPr id="7" name="TextBox 6"/>
          <p:cNvSpPr txBox="1"/>
          <p:nvPr/>
        </p:nvSpPr>
        <p:spPr>
          <a:xfrm>
            <a:off x="297206" y="3570081"/>
            <a:ext cx="553998" cy="1840119"/>
          </a:xfrm>
          <a:prstGeom prst="rect">
            <a:avLst/>
          </a:prstGeom>
          <a:solidFill>
            <a:schemeClr val="bg1"/>
          </a:solidFill>
        </p:spPr>
        <p:txBody>
          <a:bodyPr vert="vert270" wrap="none" rtlCol="0">
            <a:spAutoFit/>
          </a:bodyPr>
          <a:lstStyle/>
          <a:p>
            <a:pPr defTabSz="914400"/>
            <a:r>
              <a:rPr lang="en-US" sz="2400" dirty="0" smtClean="0">
                <a:solidFill>
                  <a:prstClr val="black"/>
                </a:solidFill>
                <a:cs typeface="Aharoni" panose="02010803020104030203" pitchFamily="2" charset="-79"/>
              </a:rPr>
              <a:t>Requirements</a:t>
            </a:r>
            <a:endParaRPr lang="en-US" sz="2400" dirty="0">
              <a:solidFill>
                <a:prstClr val="black"/>
              </a:solidFill>
              <a:cs typeface="Aharoni" panose="02010803020104030203" pitchFamily="2" charset="-79"/>
            </a:endParaRPr>
          </a:p>
        </p:txBody>
      </p:sp>
      <p:sp>
        <p:nvSpPr>
          <p:cNvPr id="9" name="Footer Placeholder 8"/>
          <p:cNvSpPr>
            <a:spLocks noGrp="1"/>
          </p:cNvSpPr>
          <p:nvPr>
            <p:ph type="ftr" sz="quarter" idx="11"/>
          </p:nvPr>
        </p:nvSpPr>
        <p:spPr/>
        <p:txBody>
          <a:bodyPr/>
          <a:lstStyle/>
          <a:p>
            <a:endParaRPr lang="en-US">
              <a:solidFill>
                <a:prstClr val="black">
                  <a:tint val="75000"/>
                </a:prstClr>
              </a:solidFill>
            </a:endParaRPr>
          </a:p>
        </p:txBody>
      </p:sp>
    </p:spTree>
    <p:extLst>
      <p:ext uri="{BB962C8B-B14F-4D97-AF65-F5344CB8AC3E}">
        <p14:creationId xmlns:p14="http://schemas.microsoft.com/office/powerpoint/2010/main" val="24840308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Reasons to do it on the server side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Person writing the translation is most likely to understand the meaning of the data in their own database.</a:t>
            </a:r>
          </a:p>
          <a:p>
            <a:r>
              <a:rPr lang="en-US" dirty="0" smtClean="0"/>
              <a:t>The person writing the translation only has to understand their own data and the preferred model.</a:t>
            </a:r>
          </a:p>
          <a:p>
            <a:pPr lvl="1"/>
            <a:r>
              <a:rPr lang="en-US" dirty="0" smtClean="0"/>
              <a:t>They can optimize query execution for their own system</a:t>
            </a:r>
          </a:p>
          <a:p>
            <a:r>
              <a:rPr lang="en-US" dirty="0" smtClean="0"/>
              <a:t>The query for the data is simpler.  If the application has to write a query that will work for all shapes, the query will be inefficient to process by every system.</a:t>
            </a:r>
            <a:endParaRPr lang="en-US" dirty="0"/>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Tree>
    <p:extLst>
      <p:ext uri="{BB962C8B-B14F-4D97-AF65-F5344CB8AC3E}">
        <p14:creationId xmlns:p14="http://schemas.microsoft.com/office/powerpoint/2010/main" val="1125447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863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47735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ctrTitle"/>
          </p:nvPr>
        </p:nvSpPr>
        <p:spPr/>
        <p:txBody>
          <a:bodyPr/>
          <a:lstStyle/>
          <a:p>
            <a:r>
              <a:rPr lang="en-US" smtClean="0"/>
              <a:t>CIMI Vision, Mission, and Goals</a:t>
            </a:r>
            <a:endParaRPr lang="en-US" dirty="0" smtClean="0"/>
          </a:p>
        </p:txBody>
      </p:sp>
    </p:spTree>
    <p:extLst>
      <p:ext uri="{BB962C8B-B14F-4D97-AF65-F5344CB8AC3E}">
        <p14:creationId xmlns:p14="http://schemas.microsoft.com/office/powerpoint/2010/main" val="8644009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050"/>
          <p:cNvSpPr>
            <a:spLocks noGrp="1" noChangeArrowheads="1"/>
          </p:cNvSpPr>
          <p:nvPr>
            <p:ph type="title"/>
          </p:nvPr>
        </p:nvSpPr>
        <p:spPr/>
        <p:txBody>
          <a:bodyPr>
            <a:normAutofit/>
          </a:bodyPr>
          <a:lstStyle/>
          <a:p>
            <a:r>
              <a:rPr lang="en-US" smtClean="0"/>
              <a:t>What Is Needed to Create New Paradigm?</a:t>
            </a:r>
            <a:endParaRPr lang="en-US" dirty="0" smtClean="0"/>
          </a:p>
        </p:txBody>
      </p:sp>
      <p:sp>
        <p:nvSpPr>
          <p:cNvPr id="16387" name="Rectangle 2051"/>
          <p:cNvSpPr>
            <a:spLocks noGrp="1" noChangeArrowheads="1"/>
          </p:cNvSpPr>
          <p:nvPr>
            <p:ph idx="1"/>
          </p:nvPr>
        </p:nvSpPr>
        <p:spPr/>
        <p:txBody>
          <a:bodyPr>
            <a:normAutofit/>
          </a:bodyPr>
          <a:lstStyle/>
          <a:p>
            <a:r>
              <a:rPr lang="en-US" sz="3200" dirty="0" smtClean="0"/>
              <a:t>Standard set of detailed clinical data models coupled with…</a:t>
            </a:r>
          </a:p>
          <a:p>
            <a:r>
              <a:rPr lang="en-US" sz="3200" dirty="0" smtClean="0"/>
              <a:t>Standard coded terminology</a:t>
            </a:r>
          </a:p>
          <a:p>
            <a:r>
              <a:rPr lang="en-US" sz="3200" dirty="0" smtClean="0"/>
              <a:t>Standard API’s (Application Programmer Interfaces) for healthcare related services</a:t>
            </a:r>
          </a:p>
          <a:p>
            <a:r>
              <a:rPr lang="en-US" sz="3200" dirty="0" smtClean="0"/>
              <a:t>Open sharing of models, coded terms, and API’s</a:t>
            </a:r>
          </a:p>
          <a:p>
            <a:r>
              <a:rPr lang="en-US" sz="3200" dirty="0" smtClean="0"/>
              <a:t>Sharing of decision logic and applications</a:t>
            </a:r>
          </a:p>
        </p:txBody>
      </p:sp>
    </p:spTree>
    <p:extLst>
      <p:ext uri="{BB962C8B-B14F-4D97-AF65-F5344CB8AC3E}">
        <p14:creationId xmlns:p14="http://schemas.microsoft.com/office/powerpoint/2010/main" val="379856332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sz="half" idx="1"/>
          </p:nvPr>
        </p:nvSpPr>
        <p:spPr/>
        <p:txBody>
          <a:bodyPr>
            <a:normAutofit lnSpcReduction="10000"/>
          </a:bodyPr>
          <a:lstStyle/>
          <a:p>
            <a:r>
              <a:rPr lang="en-US" sz="2000" dirty="0" smtClean="0"/>
              <a:t>Netherlands/ISO Standard</a:t>
            </a:r>
          </a:p>
          <a:p>
            <a:r>
              <a:rPr lang="en-US" sz="2000" dirty="0" smtClean="0"/>
              <a:t>ISO EN 13606</a:t>
            </a:r>
          </a:p>
          <a:p>
            <a:r>
              <a:rPr lang="en-US" sz="2000" dirty="0" smtClean="0"/>
              <a:t>UK – NHS and LRA</a:t>
            </a:r>
          </a:p>
          <a:p>
            <a:r>
              <a:rPr lang="en-US" sz="2000" dirty="0" smtClean="0"/>
              <a:t>Singapore</a:t>
            </a:r>
          </a:p>
          <a:p>
            <a:r>
              <a:rPr lang="en-US" sz="2000" dirty="0" smtClean="0"/>
              <a:t>Sweden</a:t>
            </a:r>
          </a:p>
          <a:p>
            <a:r>
              <a:rPr lang="en-US" sz="2000" dirty="0" smtClean="0"/>
              <a:t>Australia</a:t>
            </a:r>
          </a:p>
          <a:p>
            <a:r>
              <a:rPr lang="en-US" sz="2000" dirty="0" err="1" smtClean="0"/>
              <a:t>openEHR</a:t>
            </a:r>
            <a:r>
              <a:rPr lang="en-US" sz="2000" dirty="0" smtClean="0"/>
              <a:t> Foundation</a:t>
            </a:r>
          </a:p>
          <a:p>
            <a:r>
              <a:rPr lang="en-US" sz="2000" dirty="0" smtClean="0"/>
              <a:t>Canada</a:t>
            </a:r>
          </a:p>
          <a:p>
            <a:r>
              <a:rPr lang="en-US" sz="2000" dirty="0" smtClean="0"/>
              <a:t>US Veterans Administration</a:t>
            </a:r>
          </a:p>
          <a:p>
            <a:r>
              <a:rPr lang="en-US" sz="2000" dirty="0" smtClean="0"/>
              <a:t>US Department of Defense</a:t>
            </a:r>
          </a:p>
          <a:p>
            <a:r>
              <a:rPr lang="en-US" sz="2000" dirty="0" smtClean="0"/>
              <a:t>Intermountain Healthcare</a:t>
            </a:r>
          </a:p>
          <a:p>
            <a:r>
              <a:rPr lang="en-US" sz="2000" dirty="0" smtClean="0"/>
              <a:t>Mayo Clinic</a:t>
            </a:r>
          </a:p>
          <a:p>
            <a:r>
              <a:rPr lang="en-US" sz="2000" dirty="0" smtClean="0"/>
              <a:t>MLHIM</a:t>
            </a:r>
          </a:p>
          <a:p>
            <a:r>
              <a:rPr lang="en-US" sz="2000" dirty="0" smtClean="0"/>
              <a:t>Others….</a:t>
            </a:r>
          </a:p>
        </p:txBody>
      </p:sp>
      <p:sp>
        <p:nvSpPr>
          <p:cNvPr id="17412" name="Content Placeholder 7"/>
          <p:cNvSpPr>
            <a:spLocks noGrp="1"/>
          </p:cNvSpPr>
          <p:nvPr>
            <p:ph sz="half" idx="2"/>
          </p:nvPr>
        </p:nvSpPr>
        <p:spPr/>
        <p:txBody>
          <a:bodyPr>
            <a:normAutofit lnSpcReduction="10000"/>
          </a:bodyPr>
          <a:lstStyle/>
          <a:p>
            <a:r>
              <a:rPr lang="en-US" sz="2000" dirty="0" smtClean="0"/>
              <a:t>SemanticHealthNet</a:t>
            </a:r>
          </a:p>
          <a:p>
            <a:r>
              <a:rPr lang="en-US" sz="2000" dirty="0" smtClean="0"/>
              <a:t>HL7</a:t>
            </a:r>
          </a:p>
          <a:p>
            <a:pPr lvl="1"/>
            <a:r>
              <a:rPr lang="en-US" sz="1800" dirty="0" smtClean="0"/>
              <a:t>Version 3 RIM, message templates</a:t>
            </a:r>
          </a:p>
          <a:p>
            <a:pPr lvl="1"/>
            <a:r>
              <a:rPr lang="en-US" sz="1800" dirty="0" smtClean="0"/>
              <a:t>TermInfo</a:t>
            </a:r>
          </a:p>
          <a:p>
            <a:pPr lvl="1"/>
            <a:r>
              <a:rPr lang="en-US" sz="1800" dirty="0" smtClean="0"/>
              <a:t>CDA plus Templates</a:t>
            </a:r>
          </a:p>
          <a:p>
            <a:pPr lvl="1"/>
            <a:r>
              <a:rPr lang="en-US" sz="1800" dirty="0" smtClean="0"/>
              <a:t>Detailed Clinical Models</a:t>
            </a:r>
          </a:p>
          <a:p>
            <a:pPr lvl="1"/>
            <a:r>
              <a:rPr lang="en-US" sz="1800" dirty="0" smtClean="0"/>
              <a:t>greenCDA</a:t>
            </a:r>
          </a:p>
          <a:p>
            <a:r>
              <a:rPr lang="en-US" sz="2000" dirty="0" smtClean="0"/>
              <a:t>Tolven</a:t>
            </a:r>
          </a:p>
          <a:p>
            <a:r>
              <a:rPr lang="en-US" sz="2000" dirty="0" smtClean="0"/>
              <a:t>NIH/NCI – Common Data Elements, </a:t>
            </a:r>
            <a:r>
              <a:rPr lang="en-US" sz="2000" dirty="0" err="1" smtClean="0"/>
              <a:t>CaBIG</a:t>
            </a:r>
            <a:endParaRPr lang="en-US" sz="2000" dirty="0" smtClean="0"/>
          </a:p>
          <a:p>
            <a:r>
              <a:rPr lang="en-US" sz="2000" dirty="0" smtClean="0"/>
              <a:t>CDISC SHARE</a:t>
            </a:r>
          </a:p>
          <a:p>
            <a:r>
              <a:rPr lang="en-US" sz="2000" dirty="0" smtClean="0"/>
              <a:t>Korea - CCM</a:t>
            </a:r>
          </a:p>
          <a:p>
            <a:r>
              <a:rPr lang="en-US" sz="2000" dirty="0" smtClean="0"/>
              <a:t>Brazil</a:t>
            </a:r>
          </a:p>
          <a:p>
            <a:endParaRPr lang="en-US" sz="2000" dirty="0" smtClean="0"/>
          </a:p>
        </p:txBody>
      </p:sp>
      <p:sp>
        <p:nvSpPr>
          <p:cNvPr id="17410" name="Rectangle 2"/>
          <p:cNvSpPr>
            <a:spLocks noGrp="1" noChangeArrowheads="1"/>
          </p:cNvSpPr>
          <p:nvPr>
            <p:ph type="title"/>
          </p:nvPr>
        </p:nvSpPr>
        <p:spPr/>
        <p:txBody>
          <a:bodyPr/>
          <a:lstStyle/>
          <a:p>
            <a:r>
              <a:rPr lang="en-US" smtClean="0"/>
              <a:t>Clinical modeling activities</a:t>
            </a:r>
          </a:p>
        </p:txBody>
      </p:sp>
    </p:spTree>
    <p:extLst>
      <p:ext uri="{BB962C8B-B14F-4D97-AF65-F5344CB8AC3E}">
        <p14:creationId xmlns:p14="http://schemas.microsoft.com/office/powerpoint/2010/main" val="23913306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smtClean="0"/>
              <a:t>Clinical Information Modeling Initiative</a:t>
            </a:r>
          </a:p>
        </p:txBody>
      </p:sp>
      <p:sp>
        <p:nvSpPr>
          <p:cNvPr id="19459" name="Content Placeholder 2"/>
          <p:cNvSpPr>
            <a:spLocks noGrp="1"/>
          </p:cNvSpPr>
          <p:nvPr>
            <p:ph idx="1"/>
          </p:nvPr>
        </p:nvSpPr>
        <p:spPr/>
        <p:txBody>
          <a:bodyPr>
            <a:normAutofit/>
          </a:bodyPr>
          <a:lstStyle/>
          <a:p>
            <a:pPr marL="0" indent="0" algn="ctr">
              <a:buNone/>
            </a:pPr>
            <a:r>
              <a:rPr lang="en-US" sz="4000" dirty="0" smtClean="0"/>
              <a:t>Mission</a:t>
            </a:r>
          </a:p>
          <a:p>
            <a:pPr marL="0" indent="0" algn="ctr">
              <a:buNone/>
            </a:pPr>
            <a:r>
              <a:rPr lang="en-US" sz="4000" dirty="0" smtClean="0"/>
              <a:t>Improve the interoperability of healthcare systems through shared implementable clinical information models.</a:t>
            </a:r>
          </a:p>
          <a:p>
            <a:pPr marL="0" indent="0" algn="ctr">
              <a:buNone/>
            </a:pPr>
            <a:endParaRPr lang="en-US" sz="4000" dirty="0" smtClean="0"/>
          </a:p>
          <a:p>
            <a:pPr marL="0" indent="0" algn="ctr">
              <a:buNone/>
            </a:pPr>
            <a:r>
              <a:rPr lang="en-US" sz="4000" dirty="0" smtClean="0"/>
              <a:t>(A single curated collection.)</a:t>
            </a:r>
          </a:p>
        </p:txBody>
      </p:sp>
    </p:spTree>
    <p:extLst>
      <p:ext uri="{BB962C8B-B14F-4D97-AF65-F5344CB8AC3E}">
        <p14:creationId xmlns:p14="http://schemas.microsoft.com/office/powerpoint/2010/main" val="1595627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1"/>
          </p:nvPr>
        </p:nvSpPr>
        <p:spPr/>
        <p:txBody>
          <a:bodyPr>
            <a:normAutofit/>
          </a:bodyPr>
          <a:lstStyle/>
          <a:p>
            <a:r>
              <a:rPr lang="en-US" sz="2800" dirty="0" smtClean="0"/>
              <a:t>Create a shared repository of detailed clinical information models</a:t>
            </a:r>
          </a:p>
          <a:p>
            <a:r>
              <a:rPr lang="en-US" sz="2800" dirty="0"/>
              <a:t>Repository is open to everyone and models are licensed free for use at no </a:t>
            </a:r>
            <a:r>
              <a:rPr lang="en-US" sz="2800" dirty="0" smtClean="0"/>
              <a:t>cost</a:t>
            </a:r>
          </a:p>
          <a:p>
            <a:r>
              <a:rPr lang="en-US" sz="2800" dirty="0" smtClean="0"/>
              <a:t>Where the models:</a:t>
            </a:r>
            <a:endParaRPr lang="en-US" sz="2800" dirty="0"/>
          </a:p>
          <a:p>
            <a:pPr lvl="1"/>
            <a:r>
              <a:rPr lang="en-US" sz="2400" dirty="0" smtClean="0"/>
              <a:t>Are expressed in an approved formalism</a:t>
            </a:r>
          </a:p>
          <a:p>
            <a:pPr lvl="2"/>
            <a:r>
              <a:rPr lang="en-US" sz="2400" dirty="0" smtClean="0"/>
              <a:t>Archetype Definition Language (ADL)</a:t>
            </a:r>
          </a:p>
          <a:p>
            <a:pPr lvl="2"/>
            <a:r>
              <a:rPr lang="en-US" sz="2400" dirty="0" smtClean="0"/>
              <a:t>Archetype Modeling Language (AML)</a:t>
            </a:r>
          </a:p>
          <a:p>
            <a:pPr lvl="1"/>
            <a:r>
              <a:rPr lang="en-US" sz="2400" dirty="0" smtClean="0"/>
              <a:t>Are based on a core reference model, including a set of base data types  </a:t>
            </a:r>
          </a:p>
          <a:p>
            <a:pPr lvl="1"/>
            <a:r>
              <a:rPr lang="en-US" sz="2400" dirty="0" smtClean="0"/>
              <a:t>Have formal bindings to standard coded terminologies </a:t>
            </a:r>
          </a:p>
        </p:txBody>
      </p:sp>
      <p:sp>
        <p:nvSpPr>
          <p:cNvPr id="2" name="Title 1"/>
          <p:cNvSpPr>
            <a:spLocks noGrp="1"/>
          </p:cNvSpPr>
          <p:nvPr>
            <p:ph type="title"/>
          </p:nvPr>
        </p:nvSpPr>
        <p:spPr/>
        <p:txBody>
          <a:bodyPr/>
          <a:lstStyle/>
          <a:p>
            <a:r>
              <a:rPr lang="en-US" dirty="0" smtClean="0"/>
              <a:t>CIMI Goals</a:t>
            </a:r>
            <a:endParaRPr lang="en-US" dirty="0"/>
          </a:p>
        </p:txBody>
      </p:sp>
    </p:spTree>
    <p:extLst>
      <p:ext uri="{BB962C8B-B14F-4D97-AF65-F5344CB8AC3E}">
        <p14:creationId xmlns:p14="http://schemas.microsoft.com/office/powerpoint/2010/main" val="33222913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a:bodyPr>
          <a:lstStyle/>
          <a:p>
            <a:r>
              <a:rPr lang="en-US" dirty="0" smtClean="0"/>
              <a:t>Goal:  Models supporting multiple contexts</a:t>
            </a:r>
          </a:p>
        </p:txBody>
      </p:sp>
      <p:sp>
        <p:nvSpPr>
          <p:cNvPr id="21507" name="Content Placeholder 2"/>
          <p:cNvSpPr>
            <a:spLocks noGrp="1"/>
          </p:cNvSpPr>
          <p:nvPr>
            <p:ph idx="1"/>
          </p:nvPr>
        </p:nvSpPr>
        <p:spPr/>
        <p:txBody>
          <a:bodyPr>
            <a:normAutofit/>
          </a:bodyPr>
          <a:lstStyle/>
          <a:p>
            <a:r>
              <a:rPr lang="en-US" smtClean="0"/>
              <a:t>EHR data storage</a:t>
            </a:r>
          </a:p>
          <a:p>
            <a:r>
              <a:rPr lang="en-US" smtClean="0"/>
              <a:t>Message payload and service payload</a:t>
            </a:r>
          </a:p>
          <a:p>
            <a:r>
              <a:rPr lang="en-US" smtClean="0"/>
              <a:t>Decision logic (queries of EHR data)</a:t>
            </a:r>
          </a:p>
          <a:p>
            <a:r>
              <a:rPr lang="en-US" smtClean="0"/>
              <a:t>Clinical trials data (clinical research)</a:t>
            </a:r>
          </a:p>
          <a:p>
            <a:r>
              <a:rPr lang="en-US" smtClean="0"/>
              <a:t>Quality measures</a:t>
            </a:r>
          </a:p>
          <a:p>
            <a:r>
              <a:rPr lang="en-US" smtClean="0"/>
              <a:t>Normalization of data for secondary use</a:t>
            </a:r>
          </a:p>
          <a:p>
            <a:r>
              <a:rPr lang="en-US" smtClean="0"/>
              <a:t>Creation of data entry screens (like SDC)</a:t>
            </a:r>
          </a:p>
          <a:p>
            <a:r>
              <a:rPr lang="en-US" smtClean="0"/>
              <a:t>Capture of coding output from NLP</a:t>
            </a:r>
          </a:p>
          <a:p>
            <a:endParaRPr lang="en-US" dirty="0" smtClean="0"/>
          </a:p>
        </p:txBody>
      </p:sp>
    </p:spTree>
    <p:extLst>
      <p:ext uri="{BB962C8B-B14F-4D97-AF65-F5344CB8AC3E}">
        <p14:creationId xmlns:p14="http://schemas.microsoft.com/office/powerpoint/2010/main" val="4015993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15" y="-117496"/>
            <a:ext cx="8758934" cy="1114130"/>
          </a:xfrm>
        </p:spPr>
        <p:txBody>
          <a:bodyPr>
            <a:noAutofit/>
          </a:bodyPr>
          <a:lstStyle/>
          <a:p>
            <a:r>
              <a:rPr lang="en-US" b="1" dirty="0">
                <a:solidFill>
                  <a:srgbClr val="FFFF00"/>
                </a:solidFill>
              </a:rPr>
              <a:t>Graphic  </a:t>
            </a:r>
            <a:r>
              <a:rPr lang="en-US" b="1" dirty="0" smtClean="0">
                <a:solidFill>
                  <a:srgbClr val="FFFF00"/>
                </a:solidFill>
              </a:rPr>
              <a:t>of a Detailed </a:t>
            </a:r>
            <a:r>
              <a:rPr lang="en-US" b="1" dirty="0">
                <a:solidFill>
                  <a:srgbClr val="FFFF00"/>
                </a:solidFill>
              </a:rPr>
              <a:t>Clinical Model</a:t>
            </a:r>
          </a:p>
        </p:txBody>
      </p:sp>
      <p:sp>
        <p:nvSpPr>
          <p:cNvPr id="38" name="Rectangle 37"/>
          <p:cNvSpPr/>
          <p:nvPr/>
        </p:nvSpPr>
        <p:spPr>
          <a:xfrm>
            <a:off x="8575427" y="5640282"/>
            <a:ext cx="367622" cy="538609"/>
          </a:xfrm>
          <a:prstGeom prst="rect">
            <a:avLst/>
          </a:prstGeom>
        </p:spPr>
        <p:txBody>
          <a:bodyPr vert="horz" lIns="76200" tIns="38100" rIns="76200" bIns="38100" rtlCol="0" anchor="ctr"/>
          <a:lstStyle/>
          <a:p>
            <a:pPr algn="r"/>
            <a:r>
              <a:rPr lang="en-US" sz="3000" dirty="0">
                <a:solidFill>
                  <a:schemeClr val="bg1"/>
                </a:solidFill>
              </a:rPr>
              <a:t>5</a:t>
            </a:r>
          </a:p>
        </p:txBody>
      </p:sp>
      <p:sp>
        <p:nvSpPr>
          <p:cNvPr id="60" name="AutoShape 29"/>
          <p:cNvSpPr>
            <a:spLocks noChangeArrowheads="1"/>
          </p:cNvSpPr>
          <p:nvPr/>
        </p:nvSpPr>
        <p:spPr bwMode="auto">
          <a:xfrm>
            <a:off x="1999897" y="2040503"/>
            <a:ext cx="2363787" cy="398462"/>
          </a:xfrm>
          <a:prstGeom prst="flowChartTerminator">
            <a:avLst/>
          </a:prstGeom>
          <a:solidFill>
            <a:srgbClr val="FFFFFF"/>
          </a:solidFill>
          <a:ln w="15875">
            <a:solidFill>
              <a:srgbClr val="00000A"/>
            </a:solidFill>
            <a:miter lim="800000"/>
            <a:headEnd/>
            <a:tailEnd/>
          </a:ln>
        </p:spPr>
        <p:txBody>
          <a:bodyPr wrap="none" anchor="ct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200" b="0" i="0" u="none" strike="noStrike" kern="0" cap="none" spc="0" normalizeH="0" baseline="0" noProof="0" smtClean="0">
              <a:ln>
                <a:noFill/>
              </a:ln>
              <a:solidFill>
                <a:srgbClr val="FFFF00"/>
              </a:solidFill>
              <a:effectLst/>
              <a:uLnTx/>
              <a:uFillTx/>
              <a:latin typeface="Times New Roman" pitchFamily="18" charset="0"/>
            </a:endParaRPr>
          </a:p>
        </p:txBody>
      </p:sp>
      <p:sp>
        <p:nvSpPr>
          <p:cNvPr id="61" name="AutoShape 30"/>
          <p:cNvSpPr>
            <a:spLocks noChangeArrowheads="1"/>
          </p:cNvSpPr>
          <p:nvPr/>
        </p:nvSpPr>
        <p:spPr bwMode="auto">
          <a:xfrm>
            <a:off x="2274534" y="2081778"/>
            <a:ext cx="639763" cy="300037"/>
          </a:xfrm>
          <a:prstGeom prst="roundRect">
            <a:avLst>
              <a:gd name="adj" fmla="val 16667"/>
            </a:avLst>
          </a:prstGeom>
          <a:gradFill rotWithShape="0">
            <a:gsLst>
              <a:gs pos="0">
                <a:srgbClr val="FFFFFF"/>
              </a:gs>
              <a:gs pos="100000">
                <a:srgbClr val="FFFFFF">
                  <a:gamma/>
                  <a:shade val="69804"/>
                  <a:invGamma/>
                </a:srgbClr>
              </a:gs>
            </a:gsLst>
            <a:lin ang="0" scaled="1"/>
          </a:gradFill>
          <a:ln w="15875">
            <a:solidFill>
              <a:srgbClr val="000000"/>
            </a:solidFill>
            <a:round/>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a:ln>
                <a:noFill/>
              </a:ln>
              <a:solidFill>
                <a:srgbClr val="FFFF00"/>
              </a:solidFill>
              <a:effectLst/>
              <a:uLnTx/>
              <a:uFillTx/>
              <a:latin typeface="Times New Roman"/>
            </a:endParaRPr>
          </a:p>
        </p:txBody>
      </p:sp>
      <p:sp>
        <p:nvSpPr>
          <p:cNvPr id="62" name="Text Box 31"/>
          <p:cNvSpPr txBox="1">
            <a:spLocks noChangeArrowheads="1"/>
          </p:cNvSpPr>
          <p:nvPr/>
        </p:nvSpPr>
        <p:spPr bwMode="auto">
          <a:xfrm>
            <a:off x="2223734" y="2062728"/>
            <a:ext cx="506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defTabSz="914400" eaLnBrk="0" fontAlgn="base" hangingPunct="0">
              <a:spcBef>
                <a:spcPct val="0"/>
              </a:spcBef>
              <a:spcAft>
                <a:spcPct val="0"/>
              </a:spcAft>
            </a:pPr>
            <a:r>
              <a:rPr lang="en-US" altLang="en-US" sz="1600" smtClean="0">
                <a:solidFill>
                  <a:srgbClr val="00000A"/>
                </a:solidFill>
                <a:latin typeface="Arial Narrow" pitchFamily="34" charset="0"/>
              </a:rPr>
              <a:t>data</a:t>
            </a:r>
          </a:p>
        </p:txBody>
      </p:sp>
      <p:sp>
        <p:nvSpPr>
          <p:cNvPr id="63" name="Text Box 32"/>
          <p:cNvSpPr txBox="1">
            <a:spLocks noChangeArrowheads="1"/>
          </p:cNvSpPr>
          <p:nvPr/>
        </p:nvSpPr>
        <p:spPr bwMode="auto">
          <a:xfrm>
            <a:off x="2890484" y="2053203"/>
            <a:ext cx="1128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defTabSz="914400" eaLnBrk="0" fontAlgn="base" hangingPunct="0">
              <a:spcBef>
                <a:spcPct val="0"/>
              </a:spcBef>
              <a:spcAft>
                <a:spcPct val="0"/>
              </a:spcAft>
            </a:pPr>
            <a:r>
              <a:rPr lang="en-US" altLang="en-US" sz="1600" smtClean="0">
                <a:solidFill>
                  <a:srgbClr val="00000A"/>
                </a:solidFill>
                <a:latin typeface="Arial Narrow" pitchFamily="34" charset="0"/>
              </a:rPr>
              <a:t>138 mmHg</a:t>
            </a:r>
          </a:p>
        </p:txBody>
      </p:sp>
      <p:sp>
        <p:nvSpPr>
          <p:cNvPr id="64" name="Text Box 37"/>
          <p:cNvSpPr txBox="1">
            <a:spLocks noChangeArrowheads="1"/>
          </p:cNvSpPr>
          <p:nvPr/>
        </p:nvSpPr>
        <p:spPr bwMode="auto">
          <a:xfrm>
            <a:off x="4285897" y="1608703"/>
            <a:ext cx="2249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defTabSz="914400" eaLnBrk="0" fontAlgn="base" hangingPunct="0">
              <a:spcBef>
                <a:spcPct val="0"/>
              </a:spcBef>
              <a:spcAft>
                <a:spcPct val="0"/>
              </a:spcAft>
            </a:pPr>
            <a:r>
              <a:rPr lang="en-US" altLang="en-US" sz="1600" smtClean="0">
                <a:solidFill>
                  <a:srgbClr val="00000A"/>
                </a:solidFill>
                <a:latin typeface="Arial Narrow" pitchFamily="34" charset="0"/>
              </a:rPr>
              <a:t>SystolicBP</a:t>
            </a:r>
          </a:p>
        </p:txBody>
      </p:sp>
      <p:sp>
        <p:nvSpPr>
          <p:cNvPr id="65" name="AutoShape 38"/>
          <p:cNvSpPr>
            <a:spLocks noChangeArrowheads="1"/>
          </p:cNvSpPr>
          <p:nvPr/>
        </p:nvSpPr>
        <p:spPr bwMode="auto">
          <a:xfrm>
            <a:off x="1642709" y="1605528"/>
            <a:ext cx="2606675" cy="292100"/>
          </a:xfrm>
          <a:prstGeom prst="flowChartTerminator">
            <a:avLst/>
          </a:prstGeom>
          <a:gradFill rotWithShape="0">
            <a:gsLst>
              <a:gs pos="0">
                <a:srgbClr val="FFFFFF"/>
              </a:gs>
              <a:gs pos="100000">
                <a:srgbClr val="FFFFFF">
                  <a:gamma/>
                  <a:shade val="76078"/>
                  <a:invGamma/>
                </a:srgbClr>
              </a:gs>
            </a:gsLst>
            <a:lin ang="0" scaled="1"/>
          </a:gradFill>
          <a:ln w="15875">
            <a:solidFill>
              <a:srgbClr val="00000A"/>
            </a:solidFill>
            <a:miter lim="800000"/>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a:ln>
                <a:noFill/>
              </a:ln>
              <a:solidFill>
                <a:srgbClr val="FFFF00"/>
              </a:solidFill>
              <a:effectLst/>
              <a:uLnTx/>
              <a:uFillTx/>
              <a:latin typeface="Times New Roman"/>
            </a:endParaRPr>
          </a:p>
        </p:txBody>
      </p:sp>
      <p:sp>
        <p:nvSpPr>
          <p:cNvPr id="66" name="Text Box 39"/>
          <p:cNvSpPr txBox="1">
            <a:spLocks noChangeArrowheads="1"/>
          </p:cNvSpPr>
          <p:nvPr/>
        </p:nvSpPr>
        <p:spPr bwMode="auto">
          <a:xfrm>
            <a:off x="1750659" y="1578540"/>
            <a:ext cx="284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defTabSz="914400" eaLnBrk="0" fontAlgn="base" hangingPunct="0">
              <a:spcBef>
                <a:spcPct val="0"/>
              </a:spcBef>
              <a:spcAft>
                <a:spcPct val="0"/>
              </a:spcAft>
            </a:pPr>
            <a:r>
              <a:rPr lang="en-US" altLang="en-US" sz="1600" dirty="0" err="1" smtClean="0">
                <a:solidFill>
                  <a:srgbClr val="00000A"/>
                </a:solidFill>
                <a:latin typeface="Arial Narrow" pitchFamily="34" charset="0"/>
              </a:rPr>
              <a:t>SystolicBPObs</a:t>
            </a:r>
            <a:endParaRPr lang="en-US" altLang="en-US" sz="1600" dirty="0" smtClean="0">
              <a:solidFill>
                <a:srgbClr val="00000A"/>
              </a:solidFill>
              <a:latin typeface="Arial Narrow" pitchFamily="34" charset="0"/>
            </a:endParaRPr>
          </a:p>
        </p:txBody>
      </p:sp>
      <p:grpSp>
        <p:nvGrpSpPr>
          <p:cNvPr id="67" name="Group 37"/>
          <p:cNvGrpSpPr>
            <a:grpSpLocks/>
          </p:cNvGrpSpPr>
          <p:nvPr/>
        </p:nvGrpSpPr>
        <p:grpSpPr bwMode="auto">
          <a:xfrm>
            <a:off x="2271359" y="2538978"/>
            <a:ext cx="3819525" cy="2378075"/>
            <a:chOff x="2162067" y="3262457"/>
            <a:chExt cx="3819525" cy="2378075"/>
          </a:xfrm>
        </p:grpSpPr>
        <p:sp>
          <p:nvSpPr>
            <p:cNvPr id="68" name="AutoShape 33"/>
            <p:cNvSpPr>
              <a:spLocks noChangeArrowheads="1"/>
            </p:cNvSpPr>
            <p:nvPr/>
          </p:nvSpPr>
          <p:spPr bwMode="auto">
            <a:xfrm>
              <a:off x="2163655" y="3300557"/>
              <a:ext cx="639762" cy="300037"/>
            </a:xfrm>
            <a:prstGeom prst="roundRect">
              <a:avLst>
                <a:gd name="adj" fmla="val 16667"/>
              </a:avLst>
            </a:prstGeom>
            <a:gradFill rotWithShape="0">
              <a:gsLst>
                <a:gs pos="0">
                  <a:srgbClr val="FFFFFF"/>
                </a:gs>
                <a:gs pos="100000">
                  <a:srgbClr val="FFFFFF">
                    <a:gamma/>
                    <a:shade val="69804"/>
                    <a:invGamma/>
                  </a:srgbClr>
                </a:gs>
              </a:gsLst>
              <a:lin ang="0" scaled="1"/>
            </a:gradFill>
            <a:ln w="15875">
              <a:solidFill>
                <a:srgbClr val="000000"/>
              </a:solidFill>
              <a:round/>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a:ln>
                  <a:noFill/>
                </a:ln>
                <a:solidFill>
                  <a:srgbClr val="FFFF00"/>
                </a:solidFill>
                <a:effectLst/>
                <a:uLnTx/>
                <a:uFillTx/>
                <a:latin typeface="Times New Roman"/>
              </a:endParaRPr>
            </a:p>
          </p:txBody>
        </p:sp>
        <p:sp>
          <p:nvSpPr>
            <p:cNvPr id="69" name="Text Box 34"/>
            <p:cNvSpPr txBox="1">
              <a:spLocks noChangeArrowheads="1"/>
            </p:cNvSpPr>
            <p:nvPr/>
          </p:nvSpPr>
          <p:spPr bwMode="auto">
            <a:xfrm>
              <a:off x="2162067" y="3262457"/>
              <a:ext cx="581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smtClean="0">
                  <a:ln>
                    <a:noFill/>
                  </a:ln>
                  <a:solidFill>
                    <a:srgbClr val="00000A"/>
                  </a:solidFill>
                  <a:effectLst/>
                  <a:uLnTx/>
                  <a:uFillTx/>
                  <a:latin typeface="Arial Narrow" pitchFamily="34" charset="0"/>
                </a:rPr>
                <a:t>quals</a:t>
              </a:r>
            </a:p>
          </p:txBody>
        </p:sp>
        <p:sp>
          <p:nvSpPr>
            <p:cNvPr id="70" name="AutoShape 40"/>
            <p:cNvSpPr>
              <a:spLocks noChangeArrowheads="1"/>
            </p:cNvSpPr>
            <p:nvPr/>
          </p:nvSpPr>
          <p:spPr bwMode="auto">
            <a:xfrm>
              <a:off x="2665305" y="4170507"/>
              <a:ext cx="2363787" cy="398462"/>
            </a:xfrm>
            <a:prstGeom prst="flowChartTerminator">
              <a:avLst/>
            </a:prstGeom>
            <a:solidFill>
              <a:srgbClr val="FFFFFF"/>
            </a:solidFill>
            <a:ln w="15875">
              <a:solidFill>
                <a:srgbClr val="00000A"/>
              </a:solidFill>
              <a:miter lim="800000"/>
              <a:headEnd/>
              <a:tailEnd/>
            </a:ln>
          </p:spPr>
          <p:txBody>
            <a:bodyPr wrap="none" anchor="ct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200" b="0" i="0" u="none" strike="noStrike" kern="0" cap="none" spc="0" normalizeH="0" baseline="0" noProof="0" smtClean="0">
                <a:ln>
                  <a:noFill/>
                </a:ln>
                <a:solidFill>
                  <a:srgbClr val="FFFF00"/>
                </a:solidFill>
                <a:effectLst/>
                <a:uLnTx/>
                <a:uFillTx/>
                <a:latin typeface="Times New Roman" pitchFamily="18" charset="0"/>
              </a:endParaRPr>
            </a:p>
          </p:txBody>
        </p:sp>
        <p:sp>
          <p:nvSpPr>
            <p:cNvPr id="71" name="AutoShape 41"/>
            <p:cNvSpPr>
              <a:spLocks noChangeArrowheads="1"/>
            </p:cNvSpPr>
            <p:nvPr/>
          </p:nvSpPr>
          <p:spPr bwMode="auto">
            <a:xfrm>
              <a:off x="2939942" y="4211782"/>
              <a:ext cx="639763" cy="300037"/>
            </a:xfrm>
            <a:prstGeom prst="roundRect">
              <a:avLst>
                <a:gd name="adj" fmla="val 16667"/>
              </a:avLst>
            </a:prstGeom>
            <a:gradFill rotWithShape="0">
              <a:gsLst>
                <a:gs pos="0">
                  <a:srgbClr val="FFFFFF"/>
                </a:gs>
                <a:gs pos="100000">
                  <a:srgbClr val="FFFFFF">
                    <a:gamma/>
                    <a:shade val="69804"/>
                    <a:invGamma/>
                  </a:srgbClr>
                </a:gs>
              </a:gsLst>
              <a:lin ang="0" scaled="1"/>
            </a:gradFill>
            <a:ln w="15875">
              <a:solidFill>
                <a:srgbClr val="000000"/>
              </a:solidFill>
              <a:round/>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a:ln>
                  <a:noFill/>
                </a:ln>
                <a:solidFill>
                  <a:srgbClr val="FFFF00"/>
                </a:solidFill>
                <a:effectLst/>
                <a:uLnTx/>
                <a:uFillTx/>
                <a:latin typeface="Times New Roman"/>
              </a:endParaRPr>
            </a:p>
          </p:txBody>
        </p:sp>
        <p:sp>
          <p:nvSpPr>
            <p:cNvPr id="72" name="Text Box 42"/>
            <p:cNvSpPr txBox="1">
              <a:spLocks noChangeArrowheads="1"/>
            </p:cNvSpPr>
            <p:nvPr/>
          </p:nvSpPr>
          <p:spPr bwMode="auto">
            <a:xfrm>
              <a:off x="2889142" y="4192732"/>
              <a:ext cx="506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smtClean="0">
                  <a:ln>
                    <a:noFill/>
                  </a:ln>
                  <a:solidFill>
                    <a:srgbClr val="00000A"/>
                  </a:solidFill>
                  <a:effectLst/>
                  <a:uLnTx/>
                  <a:uFillTx/>
                  <a:latin typeface="Arial Narrow" pitchFamily="34" charset="0"/>
                </a:rPr>
                <a:t>data</a:t>
              </a:r>
            </a:p>
          </p:txBody>
        </p:sp>
        <p:sp>
          <p:nvSpPr>
            <p:cNvPr id="73" name="Text Box 43"/>
            <p:cNvSpPr txBox="1">
              <a:spLocks noChangeArrowheads="1"/>
            </p:cNvSpPr>
            <p:nvPr/>
          </p:nvSpPr>
          <p:spPr bwMode="auto">
            <a:xfrm>
              <a:off x="3555892" y="4183207"/>
              <a:ext cx="935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smtClean="0">
                  <a:ln>
                    <a:noFill/>
                  </a:ln>
                  <a:solidFill>
                    <a:srgbClr val="00000A"/>
                  </a:solidFill>
                  <a:effectLst/>
                  <a:uLnTx/>
                  <a:uFillTx/>
                  <a:latin typeface="Arial Narrow" pitchFamily="34" charset="0"/>
                </a:rPr>
                <a:t>Right Arm</a:t>
              </a:r>
            </a:p>
          </p:txBody>
        </p:sp>
        <p:sp>
          <p:nvSpPr>
            <p:cNvPr id="74" name="Text Box 44"/>
            <p:cNvSpPr txBox="1">
              <a:spLocks noChangeArrowheads="1"/>
            </p:cNvSpPr>
            <p:nvPr/>
          </p:nvSpPr>
          <p:spPr bwMode="auto">
            <a:xfrm>
              <a:off x="4656030" y="3683144"/>
              <a:ext cx="127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smtClean="0">
                  <a:ln>
                    <a:noFill/>
                  </a:ln>
                  <a:solidFill>
                    <a:srgbClr val="00000A"/>
                  </a:solidFill>
                  <a:effectLst/>
                  <a:uLnTx/>
                  <a:uFillTx/>
                  <a:latin typeface="Arial Narrow" pitchFamily="34" charset="0"/>
                </a:rPr>
                <a:t>BodyLocation</a:t>
              </a:r>
            </a:p>
          </p:txBody>
        </p:sp>
        <p:sp>
          <p:nvSpPr>
            <p:cNvPr id="75" name="AutoShape 45"/>
            <p:cNvSpPr>
              <a:spLocks noChangeArrowheads="1"/>
            </p:cNvSpPr>
            <p:nvPr/>
          </p:nvSpPr>
          <p:spPr bwMode="auto">
            <a:xfrm>
              <a:off x="2308117" y="3735532"/>
              <a:ext cx="2324100" cy="292100"/>
            </a:xfrm>
            <a:prstGeom prst="flowChartTerminator">
              <a:avLst/>
            </a:prstGeom>
            <a:gradFill rotWithShape="0">
              <a:gsLst>
                <a:gs pos="0">
                  <a:srgbClr val="FFFFFF"/>
                </a:gs>
                <a:gs pos="100000">
                  <a:srgbClr val="FFFFFF">
                    <a:gamma/>
                    <a:shade val="76078"/>
                    <a:invGamma/>
                  </a:srgbClr>
                </a:gs>
              </a:gsLst>
              <a:lin ang="0" scaled="1"/>
            </a:gradFill>
            <a:ln w="15875">
              <a:solidFill>
                <a:srgbClr val="00000A"/>
              </a:solidFill>
              <a:miter lim="800000"/>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a:ln>
                  <a:noFill/>
                </a:ln>
                <a:solidFill>
                  <a:srgbClr val="FFFF00"/>
                </a:solidFill>
                <a:effectLst/>
                <a:uLnTx/>
                <a:uFillTx/>
                <a:latin typeface="Times New Roman"/>
              </a:endParaRPr>
            </a:p>
          </p:txBody>
        </p:sp>
        <p:sp>
          <p:nvSpPr>
            <p:cNvPr id="76" name="Text Box 46"/>
            <p:cNvSpPr txBox="1">
              <a:spLocks noChangeArrowheads="1"/>
            </p:cNvSpPr>
            <p:nvPr/>
          </p:nvSpPr>
          <p:spPr bwMode="auto">
            <a:xfrm>
              <a:off x="2416067" y="3708544"/>
              <a:ext cx="1190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smtClean="0">
                  <a:ln>
                    <a:noFill/>
                  </a:ln>
                  <a:solidFill>
                    <a:srgbClr val="00000A"/>
                  </a:solidFill>
                  <a:effectLst/>
                  <a:uLnTx/>
                  <a:uFillTx/>
                  <a:latin typeface="Arial Narrow" pitchFamily="34" charset="0"/>
                </a:rPr>
                <a:t>BodyLocation</a:t>
              </a:r>
            </a:p>
          </p:txBody>
        </p:sp>
        <p:sp>
          <p:nvSpPr>
            <p:cNvPr id="77" name="AutoShape 47"/>
            <p:cNvSpPr>
              <a:spLocks noChangeArrowheads="1"/>
            </p:cNvSpPr>
            <p:nvPr/>
          </p:nvSpPr>
          <p:spPr bwMode="auto">
            <a:xfrm>
              <a:off x="2666892" y="5242069"/>
              <a:ext cx="2363788" cy="398463"/>
            </a:xfrm>
            <a:prstGeom prst="flowChartTerminator">
              <a:avLst/>
            </a:prstGeom>
            <a:solidFill>
              <a:srgbClr val="FFFFFF"/>
            </a:solidFill>
            <a:ln w="15875">
              <a:solidFill>
                <a:srgbClr val="00000A"/>
              </a:solidFill>
              <a:miter lim="800000"/>
              <a:headEnd/>
              <a:tailEnd/>
            </a:ln>
          </p:spPr>
          <p:txBody>
            <a:bodyPr wrap="none" anchor="ct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200" b="0" i="0" u="none" strike="noStrike" kern="0" cap="none" spc="0" normalizeH="0" baseline="0" noProof="0" smtClean="0">
                <a:ln>
                  <a:noFill/>
                </a:ln>
                <a:solidFill>
                  <a:srgbClr val="FFFF00"/>
                </a:solidFill>
                <a:effectLst/>
                <a:uLnTx/>
                <a:uFillTx/>
                <a:latin typeface="Times New Roman" pitchFamily="18" charset="0"/>
              </a:endParaRPr>
            </a:p>
          </p:txBody>
        </p:sp>
        <p:sp>
          <p:nvSpPr>
            <p:cNvPr id="78" name="AutoShape 48"/>
            <p:cNvSpPr>
              <a:spLocks noChangeArrowheads="1"/>
            </p:cNvSpPr>
            <p:nvPr/>
          </p:nvSpPr>
          <p:spPr bwMode="auto">
            <a:xfrm>
              <a:off x="2941530" y="5283344"/>
              <a:ext cx="639762" cy="300038"/>
            </a:xfrm>
            <a:prstGeom prst="roundRect">
              <a:avLst>
                <a:gd name="adj" fmla="val 16667"/>
              </a:avLst>
            </a:prstGeom>
            <a:gradFill rotWithShape="0">
              <a:gsLst>
                <a:gs pos="0">
                  <a:srgbClr val="FFFFFF"/>
                </a:gs>
                <a:gs pos="100000">
                  <a:srgbClr val="FFFFFF">
                    <a:gamma/>
                    <a:shade val="69804"/>
                    <a:invGamma/>
                  </a:srgbClr>
                </a:gs>
              </a:gsLst>
              <a:lin ang="0" scaled="1"/>
            </a:gradFill>
            <a:ln w="15875">
              <a:solidFill>
                <a:srgbClr val="000000"/>
              </a:solidFill>
              <a:round/>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a:ln>
                  <a:noFill/>
                </a:ln>
                <a:solidFill>
                  <a:srgbClr val="FFFF00"/>
                </a:solidFill>
                <a:effectLst/>
                <a:uLnTx/>
                <a:uFillTx/>
                <a:latin typeface="Times New Roman"/>
              </a:endParaRPr>
            </a:p>
          </p:txBody>
        </p:sp>
        <p:sp>
          <p:nvSpPr>
            <p:cNvPr id="79" name="Text Box 49"/>
            <p:cNvSpPr txBox="1">
              <a:spLocks noChangeArrowheads="1"/>
            </p:cNvSpPr>
            <p:nvPr/>
          </p:nvSpPr>
          <p:spPr bwMode="auto">
            <a:xfrm>
              <a:off x="2890730" y="5264294"/>
              <a:ext cx="506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smtClean="0">
                  <a:ln>
                    <a:noFill/>
                  </a:ln>
                  <a:solidFill>
                    <a:srgbClr val="00000A"/>
                  </a:solidFill>
                  <a:effectLst/>
                  <a:uLnTx/>
                  <a:uFillTx/>
                  <a:latin typeface="Arial Narrow" pitchFamily="34" charset="0"/>
                </a:rPr>
                <a:t>data</a:t>
              </a:r>
            </a:p>
          </p:txBody>
        </p:sp>
        <p:sp>
          <p:nvSpPr>
            <p:cNvPr id="80" name="Text Box 50"/>
            <p:cNvSpPr txBox="1">
              <a:spLocks noChangeArrowheads="1"/>
            </p:cNvSpPr>
            <p:nvPr/>
          </p:nvSpPr>
          <p:spPr bwMode="auto">
            <a:xfrm>
              <a:off x="3557480" y="5254769"/>
              <a:ext cx="6810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smtClean="0">
                  <a:ln>
                    <a:noFill/>
                  </a:ln>
                  <a:solidFill>
                    <a:srgbClr val="00000A"/>
                  </a:solidFill>
                  <a:effectLst/>
                  <a:uLnTx/>
                  <a:uFillTx/>
                  <a:latin typeface="Arial Narrow" pitchFamily="34" charset="0"/>
                </a:rPr>
                <a:t>Sitting</a:t>
              </a:r>
            </a:p>
          </p:txBody>
        </p:sp>
        <p:sp>
          <p:nvSpPr>
            <p:cNvPr id="81" name="Text Box 51"/>
            <p:cNvSpPr txBox="1">
              <a:spLocks noChangeArrowheads="1"/>
            </p:cNvSpPr>
            <p:nvPr/>
          </p:nvSpPr>
          <p:spPr bwMode="auto">
            <a:xfrm>
              <a:off x="4657617" y="4754707"/>
              <a:ext cx="1323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smtClean="0">
                  <a:ln>
                    <a:noFill/>
                  </a:ln>
                  <a:solidFill>
                    <a:srgbClr val="00000A"/>
                  </a:solidFill>
                  <a:effectLst/>
                  <a:uLnTx/>
                  <a:uFillTx/>
                  <a:latin typeface="Arial Narrow" pitchFamily="34" charset="0"/>
                </a:rPr>
                <a:t>PatientPosition</a:t>
              </a:r>
            </a:p>
          </p:txBody>
        </p:sp>
        <p:sp>
          <p:nvSpPr>
            <p:cNvPr id="82" name="AutoShape 52"/>
            <p:cNvSpPr>
              <a:spLocks noChangeArrowheads="1"/>
            </p:cNvSpPr>
            <p:nvPr/>
          </p:nvSpPr>
          <p:spPr bwMode="auto">
            <a:xfrm>
              <a:off x="2309705" y="4807094"/>
              <a:ext cx="2324100" cy="292100"/>
            </a:xfrm>
            <a:prstGeom prst="flowChartTerminator">
              <a:avLst/>
            </a:prstGeom>
            <a:gradFill rotWithShape="0">
              <a:gsLst>
                <a:gs pos="0">
                  <a:srgbClr val="FFFFFF"/>
                </a:gs>
                <a:gs pos="100000">
                  <a:srgbClr val="FFFFFF">
                    <a:gamma/>
                    <a:shade val="76078"/>
                    <a:invGamma/>
                  </a:srgbClr>
                </a:gs>
              </a:gsLst>
              <a:lin ang="0" scaled="1"/>
            </a:gradFill>
            <a:ln w="15875">
              <a:solidFill>
                <a:srgbClr val="00000A"/>
              </a:solidFill>
              <a:miter lim="800000"/>
              <a:headEnd/>
              <a:tailEnd/>
            </a:ln>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200" b="0" i="0" u="none" strike="noStrike" kern="0" cap="none" spc="0" normalizeH="0" baseline="0" noProof="0">
                <a:ln>
                  <a:noFill/>
                </a:ln>
                <a:solidFill>
                  <a:srgbClr val="FFFF00"/>
                </a:solidFill>
                <a:effectLst/>
                <a:uLnTx/>
                <a:uFillTx/>
                <a:latin typeface="Times New Roman"/>
              </a:endParaRPr>
            </a:p>
          </p:txBody>
        </p:sp>
        <p:sp>
          <p:nvSpPr>
            <p:cNvPr id="83" name="Text Box 53"/>
            <p:cNvSpPr txBox="1">
              <a:spLocks noChangeArrowheads="1"/>
            </p:cNvSpPr>
            <p:nvPr/>
          </p:nvSpPr>
          <p:spPr bwMode="auto">
            <a:xfrm>
              <a:off x="2417655" y="4780107"/>
              <a:ext cx="12906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Times New Roman" pitchFamily="18" charset="0"/>
                </a:defRPr>
              </a:lvl1pPr>
              <a:lvl2pPr marL="742950" indent="-285750">
                <a:defRPr sz="2200">
                  <a:solidFill>
                    <a:schemeClr val="tx1"/>
                  </a:solidFill>
                  <a:latin typeface="Times New Roman" pitchFamily="18" charset="0"/>
                </a:defRPr>
              </a:lvl2pPr>
              <a:lvl3pPr marL="1143000" indent="-228600">
                <a:defRPr sz="2200">
                  <a:solidFill>
                    <a:schemeClr val="tx1"/>
                  </a:solidFill>
                  <a:latin typeface="Times New Roman" pitchFamily="18" charset="0"/>
                </a:defRPr>
              </a:lvl3pPr>
              <a:lvl4pPr marL="1600200" indent="-228600">
                <a:defRPr sz="2200">
                  <a:solidFill>
                    <a:schemeClr val="tx1"/>
                  </a:solidFill>
                  <a:latin typeface="Times New Roman" pitchFamily="18" charset="0"/>
                </a:defRPr>
              </a:lvl4pPr>
              <a:lvl5pPr marL="2057400" indent="-228600">
                <a:defRPr sz="2200">
                  <a:solidFill>
                    <a:schemeClr val="tx1"/>
                  </a:solidFill>
                  <a:latin typeface="Times New Roman" pitchFamily="18" charset="0"/>
                </a:defRPr>
              </a:lvl5pPr>
              <a:lvl6pPr marL="2514600" indent="-228600" algn="ctr" eaLnBrk="0" fontAlgn="base" hangingPunct="0">
                <a:spcBef>
                  <a:spcPct val="0"/>
                </a:spcBef>
                <a:spcAft>
                  <a:spcPct val="0"/>
                </a:spcAft>
                <a:defRPr sz="2200">
                  <a:solidFill>
                    <a:schemeClr val="tx1"/>
                  </a:solidFill>
                  <a:latin typeface="Times New Roman" pitchFamily="18" charset="0"/>
                </a:defRPr>
              </a:lvl6pPr>
              <a:lvl7pPr marL="2971800" indent="-228600" algn="ctr" eaLnBrk="0" fontAlgn="base" hangingPunct="0">
                <a:spcBef>
                  <a:spcPct val="0"/>
                </a:spcBef>
                <a:spcAft>
                  <a:spcPct val="0"/>
                </a:spcAft>
                <a:defRPr sz="2200">
                  <a:solidFill>
                    <a:schemeClr val="tx1"/>
                  </a:solidFill>
                  <a:latin typeface="Times New Roman" pitchFamily="18" charset="0"/>
                </a:defRPr>
              </a:lvl7pPr>
              <a:lvl8pPr marL="3429000" indent="-228600" algn="ctr" eaLnBrk="0" fontAlgn="base" hangingPunct="0">
                <a:spcBef>
                  <a:spcPct val="0"/>
                </a:spcBef>
                <a:spcAft>
                  <a:spcPct val="0"/>
                </a:spcAft>
                <a:defRPr sz="2200">
                  <a:solidFill>
                    <a:schemeClr val="tx1"/>
                  </a:solidFill>
                  <a:latin typeface="Times New Roman" pitchFamily="18" charset="0"/>
                </a:defRPr>
              </a:lvl8pPr>
              <a:lvl9pPr marL="3886200" indent="-228600" algn="ctr" eaLnBrk="0" fontAlgn="base" hangingPunct="0">
                <a:spcBef>
                  <a:spcPct val="0"/>
                </a:spcBef>
                <a:spcAft>
                  <a:spcPct val="0"/>
                </a:spcAft>
                <a:defRPr sz="2200">
                  <a:solidFill>
                    <a:schemeClr val="tx1"/>
                  </a:solidFill>
                  <a:latin typeface="Times New Roman"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smtClean="0">
                  <a:ln>
                    <a:noFill/>
                  </a:ln>
                  <a:solidFill>
                    <a:srgbClr val="00000A"/>
                  </a:solidFill>
                  <a:effectLst/>
                  <a:uLnTx/>
                  <a:uFillTx/>
                  <a:latin typeface="Arial Narrow" pitchFamily="34" charset="0"/>
                </a:rPr>
                <a:t>PatientPosition</a:t>
              </a:r>
            </a:p>
          </p:txBody>
        </p:sp>
      </p:grpSp>
      <p:cxnSp>
        <p:nvCxnSpPr>
          <p:cNvPr id="84" name="Straight Arrow Connector 83"/>
          <p:cNvCxnSpPr/>
          <p:nvPr/>
        </p:nvCxnSpPr>
        <p:spPr bwMode="auto">
          <a:xfrm flipH="1" flipV="1">
            <a:off x="5936776" y="3296215"/>
            <a:ext cx="1428882" cy="780920"/>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85" name="Straight Arrow Connector 84"/>
          <p:cNvCxnSpPr/>
          <p:nvPr/>
        </p:nvCxnSpPr>
        <p:spPr bwMode="auto">
          <a:xfrm flipH="1">
            <a:off x="4363684" y="4211952"/>
            <a:ext cx="3001971" cy="530020"/>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86" name="TextBox 85"/>
          <p:cNvSpPr txBox="1"/>
          <p:nvPr/>
        </p:nvSpPr>
        <p:spPr>
          <a:xfrm>
            <a:off x="7439553" y="3941399"/>
            <a:ext cx="1333570" cy="369332"/>
          </a:xfrm>
          <a:prstGeom prst="rect">
            <a:avLst/>
          </a:prstGeom>
          <a:noFill/>
          <a:ln>
            <a:noFill/>
          </a:ln>
        </p:spPr>
        <p:txBody>
          <a:bodyPr wrap="square" rtlCol="0">
            <a:spAutoFit/>
          </a:bodyPr>
          <a:lstStyle>
            <a:defPPr>
              <a:defRPr lang="en-US"/>
            </a:defPPr>
            <a:lvl1pPr>
              <a:defRPr>
                <a:solidFill>
                  <a:srgbClr val="00000A"/>
                </a:solidFill>
              </a:defRPr>
            </a:lvl1pPr>
          </a:lstStyle>
          <a:p>
            <a:r>
              <a:rPr lang="en-US" dirty="0"/>
              <a:t>SNOMED CT</a:t>
            </a:r>
          </a:p>
        </p:txBody>
      </p:sp>
      <p:cxnSp>
        <p:nvCxnSpPr>
          <p:cNvPr id="87" name="Straight Arrow Connector 86"/>
          <p:cNvCxnSpPr/>
          <p:nvPr/>
        </p:nvCxnSpPr>
        <p:spPr bwMode="auto">
          <a:xfrm flipH="1" flipV="1">
            <a:off x="5186663" y="1926529"/>
            <a:ext cx="990002" cy="242696"/>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
        <p:nvSpPr>
          <p:cNvPr id="88" name="TextBox 87"/>
          <p:cNvSpPr txBox="1"/>
          <p:nvPr/>
        </p:nvSpPr>
        <p:spPr>
          <a:xfrm>
            <a:off x="6286850" y="2073059"/>
            <a:ext cx="759888" cy="369332"/>
          </a:xfrm>
          <a:prstGeom prst="rect">
            <a:avLst/>
          </a:prstGeom>
          <a:noFill/>
          <a:ln>
            <a:noFill/>
          </a:ln>
        </p:spPr>
        <p:txBody>
          <a:bodyPr wrap="none" rtlCol="0">
            <a:spAutoFit/>
          </a:bodyPr>
          <a:lstStyle/>
          <a:p>
            <a:r>
              <a:rPr lang="en-US" dirty="0">
                <a:solidFill>
                  <a:srgbClr val="00000A"/>
                </a:solidFill>
              </a:rPr>
              <a:t>LOINC</a:t>
            </a:r>
            <a:endParaRPr lang="en-US" sz="2000" dirty="0">
              <a:solidFill>
                <a:srgbClr val="00000A"/>
              </a:solidFill>
            </a:endParaRPr>
          </a:p>
        </p:txBody>
      </p:sp>
      <p:cxnSp>
        <p:nvCxnSpPr>
          <p:cNvPr id="92" name="Straight Arrow Connector 91"/>
          <p:cNvCxnSpPr/>
          <p:nvPr/>
        </p:nvCxnSpPr>
        <p:spPr bwMode="auto">
          <a:xfrm flipH="1" flipV="1">
            <a:off x="4615976" y="3646259"/>
            <a:ext cx="2644776" cy="479806"/>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95" name="Straight Arrow Connector 94"/>
          <p:cNvCxnSpPr>
            <a:endCxn id="81" idx="3"/>
          </p:cNvCxnSpPr>
          <p:nvPr/>
        </p:nvCxnSpPr>
        <p:spPr bwMode="auto">
          <a:xfrm flipH="1">
            <a:off x="6090884" y="4199503"/>
            <a:ext cx="1111129" cy="0"/>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446369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Roadmap (some parallel activities)</a:t>
            </a:r>
          </a:p>
        </p:txBody>
      </p:sp>
      <p:sp>
        <p:nvSpPr>
          <p:cNvPr id="3" name="Content Placeholder 2"/>
          <p:cNvSpPr>
            <a:spLocks noGrp="1"/>
          </p:cNvSpPr>
          <p:nvPr>
            <p:ph idx="1"/>
          </p:nvPr>
        </p:nvSpPr>
        <p:spPr>
          <a:xfrm>
            <a:off x="315686" y="1019194"/>
            <a:ext cx="8371114" cy="5106969"/>
          </a:xfrm>
        </p:spPr>
        <p:txBody>
          <a:bodyPr/>
          <a:lstStyle/>
          <a:p>
            <a:r>
              <a:rPr lang="en-US" sz="3200" dirty="0" smtClean="0"/>
              <a:t>Choose supported formalism(s) - </a:t>
            </a:r>
            <a:r>
              <a:rPr lang="en-US" sz="3200" b="1" dirty="0" smtClean="0">
                <a:solidFill>
                  <a:srgbClr val="FF0000"/>
                </a:solidFill>
              </a:rPr>
              <a:t>Done</a:t>
            </a:r>
          </a:p>
          <a:p>
            <a:r>
              <a:rPr lang="en-US" sz="3200" dirty="0" smtClean="0"/>
              <a:t>Define the core reference model, including data types (leaf types) - </a:t>
            </a:r>
            <a:r>
              <a:rPr lang="en-US" sz="3200" b="1" dirty="0" smtClean="0">
                <a:solidFill>
                  <a:srgbClr val="FF0000"/>
                </a:solidFill>
              </a:rPr>
              <a:t>Done</a:t>
            </a:r>
          </a:p>
          <a:p>
            <a:r>
              <a:rPr lang="en-US" sz="3200" i="1" u="sng" dirty="0" smtClean="0"/>
              <a:t>Define modeling style and approach - </a:t>
            </a:r>
            <a:r>
              <a:rPr lang="en-US" sz="3200" b="1" dirty="0" smtClean="0">
                <a:solidFill>
                  <a:srgbClr val="FF0000"/>
                </a:solidFill>
              </a:rPr>
              <a:t>Ongoing</a:t>
            </a:r>
          </a:p>
          <a:p>
            <a:pPr lvl="1"/>
            <a:r>
              <a:rPr lang="en-US" sz="2800" i="1" dirty="0" smtClean="0"/>
              <a:t>Patterns</a:t>
            </a:r>
          </a:p>
          <a:p>
            <a:pPr lvl="1"/>
            <a:r>
              <a:rPr lang="en-US" sz="2800" i="1" dirty="0" smtClean="0"/>
              <a:t>Development of “style” will continue as we begin creating content</a:t>
            </a:r>
          </a:p>
        </p:txBody>
      </p:sp>
    </p:spTree>
    <p:extLst>
      <p:ext uri="{BB962C8B-B14F-4D97-AF65-F5344CB8AC3E}">
        <p14:creationId xmlns:p14="http://schemas.microsoft.com/office/powerpoint/2010/main" val="42480351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Roadmap (continued)</a:t>
            </a:r>
          </a:p>
        </p:txBody>
      </p:sp>
      <p:sp>
        <p:nvSpPr>
          <p:cNvPr id="3" name="Content Placeholder 2"/>
          <p:cNvSpPr>
            <a:spLocks noGrp="1"/>
          </p:cNvSpPr>
          <p:nvPr>
            <p:ph idx="1"/>
          </p:nvPr>
        </p:nvSpPr>
        <p:spPr/>
        <p:txBody>
          <a:bodyPr/>
          <a:lstStyle/>
          <a:p>
            <a:pPr marL="0" indent="0">
              <a:buNone/>
            </a:pPr>
            <a:r>
              <a:rPr lang="en-US" dirty="0" smtClean="0"/>
              <a:t>Create an open shared repository of models</a:t>
            </a:r>
          </a:p>
          <a:p>
            <a:r>
              <a:rPr lang="en-US" dirty="0" smtClean="0"/>
              <a:t>Requirements</a:t>
            </a:r>
          </a:p>
          <a:p>
            <a:r>
              <a:rPr lang="en-US" dirty="0" smtClean="0"/>
              <a:t>Find a place to host the repository</a:t>
            </a:r>
          </a:p>
          <a:p>
            <a:r>
              <a:rPr lang="en-US" dirty="0" smtClean="0"/>
              <a:t>Select or develop the model repository software</a:t>
            </a:r>
          </a:p>
          <a:p>
            <a:endParaRPr lang="en-US" dirty="0" smtClean="0"/>
          </a:p>
          <a:p>
            <a:pPr marL="0" indent="0">
              <a:buNone/>
            </a:pPr>
            <a:r>
              <a:rPr lang="en-US" dirty="0" smtClean="0"/>
              <a:t>Create model content in the repository</a:t>
            </a:r>
          </a:p>
          <a:p>
            <a:r>
              <a:rPr lang="en-US" dirty="0" smtClean="0"/>
              <a:t>Start with existing content that participants can contribute</a:t>
            </a:r>
          </a:p>
          <a:p>
            <a:r>
              <a:rPr lang="en-US" dirty="0" smtClean="0"/>
              <a:t>Must engage clinical experts for validation of the models</a:t>
            </a:r>
          </a:p>
        </p:txBody>
      </p:sp>
    </p:spTree>
    <p:extLst>
      <p:ext uri="{BB962C8B-B14F-4D97-AF65-F5344CB8AC3E}">
        <p14:creationId xmlns:p14="http://schemas.microsoft.com/office/powerpoint/2010/main" val="25348368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Roadmap (continued)</a:t>
            </a:r>
            <a:endParaRPr lang="en-US" dirty="0" smtClean="0"/>
          </a:p>
        </p:txBody>
      </p:sp>
      <p:sp>
        <p:nvSpPr>
          <p:cNvPr id="3" name="Content Placeholder 2"/>
          <p:cNvSpPr>
            <a:spLocks noGrp="1"/>
          </p:cNvSpPr>
          <p:nvPr>
            <p:ph idx="1"/>
          </p:nvPr>
        </p:nvSpPr>
        <p:spPr/>
        <p:txBody>
          <a:bodyPr>
            <a:normAutofit/>
          </a:bodyPr>
          <a:lstStyle/>
          <a:p>
            <a:r>
              <a:rPr lang="en-US" sz="2400" dirty="0" smtClean="0"/>
              <a:t>Create a process for </a:t>
            </a:r>
            <a:r>
              <a:rPr lang="en-US" sz="2400" dirty="0" err="1" smtClean="0"/>
              <a:t>curation</a:t>
            </a:r>
            <a:r>
              <a:rPr lang="en-US" sz="2400" dirty="0" smtClean="0"/>
              <a:t> and management of model content</a:t>
            </a:r>
          </a:p>
          <a:p>
            <a:r>
              <a:rPr lang="en-US" sz="2400" dirty="0" smtClean="0"/>
              <a:t>Resolve and specify IP policies for open sharing of models</a:t>
            </a:r>
          </a:p>
          <a:p>
            <a:r>
              <a:rPr lang="en-US" sz="2400" dirty="0" smtClean="0"/>
              <a:t>Find a way of funding and supporting the repository and modeling activities</a:t>
            </a:r>
          </a:p>
          <a:p>
            <a:r>
              <a:rPr lang="en-US" sz="2400" dirty="0" smtClean="0"/>
              <a:t>Create tools/compilers/transformers to other formalisms</a:t>
            </a:r>
          </a:p>
          <a:p>
            <a:pPr lvl="1"/>
            <a:r>
              <a:rPr lang="en-US" sz="2400" dirty="0" smtClean="0"/>
              <a:t>Must support at least ADL, AML</a:t>
            </a:r>
          </a:p>
          <a:p>
            <a:pPr lvl="1"/>
            <a:r>
              <a:rPr lang="en-US" sz="2400" dirty="0" smtClean="0"/>
              <a:t>High priority: Semantic Web, HL7</a:t>
            </a:r>
          </a:p>
          <a:p>
            <a:r>
              <a:rPr lang="en-US" sz="2400" dirty="0" smtClean="0"/>
              <a:t>Create tools/compilers/transformers to create what software developers need (joint work)</a:t>
            </a:r>
          </a:p>
          <a:p>
            <a:pPr lvl="1"/>
            <a:r>
              <a:rPr lang="en-US" sz="2400" dirty="0" smtClean="0"/>
              <a:t>Examples:  FHIR profiles, XML schema, Java classes, CDA templates, greenCDA, etc.</a:t>
            </a:r>
          </a:p>
          <a:p>
            <a:endParaRPr lang="en-US" sz="2400" dirty="0" smtClean="0"/>
          </a:p>
        </p:txBody>
      </p:sp>
    </p:spTree>
    <p:extLst>
      <p:ext uri="{BB962C8B-B14F-4D97-AF65-F5344CB8AC3E}">
        <p14:creationId xmlns:p14="http://schemas.microsoft.com/office/powerpoint/2010/main" val="2561635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Modeling at Intermountain</a:t>
            </a:r>
            <a:endParaRPr lang="en-US" dirty="0"/>
          </a:p>
        </p:txBody>
      </p:sp>
      <p:sp>
        <p:nvSpPr>
          <p:cNvPr id="3" name="Content Placeholder 2"/>
          <p:cNvSpPr>
            <a:spLocks noGrp="1"/>
          </p:cNvSpPr>
          <p:nvPr>
            <p:ph idx="1"/>
          </p:nvPr>
        </p:nvSpPr>
        <p:spPr/>
        <p:txBody>
          <a:bodyPr>
            <a:normAutofit/>
          </a:bodyPr>
          <a:lstStyle/>
          <a:p>
            <a:r>
              <a:rPr lang="en-US" smtClean="0"/>
              <a:t>1994 – Models using Abstract Syntax Notation 1 (ASN.1)</a:t>
            </a:r>
          </a:p>
          <a:p>
            <a:r>
              <a:rPr lang="en-US" smtClean="0"/>
              <a:t>~ 2000 – attempt modeling with XML Schema </a:t>
            </a:r>
          </a:p>
          <a:p>
            <a:pPr lvl="1"/>
            <a:r>
              <a:rPr lang="en-US" smtClean="0"/>
              <a:t>No terminology binding capabilities, no constraint language</a:t>
            </a:r>
          </a:p>
          <a:p>
            <a:r>
              <a:rPr lang="en-US" smtClean="0"/>
              <a:t>2004 – models using Clinical Element Modeling Language (CEML), 5000+ models</a:t>
            </a:r>
          </a:p>
          <a:p>
            <a:r>
              <a:rPr lang="en-US" smtClean="0"/>
              <a:t>2009 – models converted to Constraint Definition Language (CDL)</a:t>
            </a:r>
          </a:p>
          <a:p>
            <a:r>
              <a:rPr lang="en-US" smtClean="0"/>
              <a:t>2013 – models converted back to CEML</a:t>
            </a:r>
          </a:p>
          <a:p>
            <a:r>
              <a:rPr lang="en-US" smtClean="0"/>
              <a:t>2014 – models in ADL, and FHIR profiles</a:t>
            </a:r>
            <a:endParaRPr lang="en-US" dirty="0" smtClean="0"/>
          </a:p>
        </p:txBody>
      </p:sp>
    </p:spTree>
    <p:extLst>
      <p:ext uri="{BB962C8B-B14F-4D97-AF65-F5344CB8AC3E}">
        <p14:creationId xmlns:p14="http://schemas.microsoft.com/office/powerpoint/2010/main" val="18830291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Intermountain Plans</a:t>
            </a:r>
            <a:endParaRPr lang="en-US" dirty="0"/>
          </a:p>
        </p:txBody>
      </p:sp>
      <p:sp>
        <p:nvSpPr>
          <p:cNvPr id="3" name="Content Placeholder 2"/>
          <p:cNvSpPr>
            <a:spLocks noGrp="1"/>
          </p:cNvSpPr>
          <p:nvPr>
            <p:ph idx="1"/>
          </p:nvPr>
        </p:nvSpPr>
        <p:spPr/>
        <p:txBody>
          <a:bodyPr>
            <a:normAutofit/>
          </a:bodyPr>
          <a:lstStyle/>
          <a:p>
            <a:r>
              <a:rPr lang="en-US" dirty="0" smtClean="0"/>
              <a:t>Continue to use CEML internally for now</a:t>
            </a:r>
          </a:p>
          <a:p>
            <a:r>
              <a:rPr lang="en-US" dirty="0" smtClean="0"/>
              <a:t>Intermountain models are available at</a:t>
            </a:r>
          </a:p>
          <a:p>
            <a:pPr lvl="1"/>
            <a:r>
              <a:rPr lang="en-US" dirty="0" smtClean="0">
                <a:hlinkClick r:id="rId2"/>
              </a:rPr>
              <a:t>www.clinicalelement.com</a:t>
            </a:r>
            <a:r>
              <a:rPr lang="en-US" dirty="0" smtClean="0"/>
              <a:t> </a:t>
            </a:r>
          </a:p>
          <a:p>
            <a:r>
              <a:rPr lang="en-US" dirty="0" smtClean="0"/>
              <a:t>Translate </a:t>
            </a:r>
            <a:r>
              <a:rPr lang="en-US" dirty="0"/>
              <a:t>CEML models to FHIR </a:t>
            </a:r>
            <a:r>
              <a:rPr lang="en-US" dirty="0" smtClean="0"/>
              <a:t>profiles - interim</a:t>
            </a:r>
            <a:endParaRPr lang="en-US" dirty="0"/>
          </a:p>
          <a:p>
            <a:r>
              <a:rPr lang="en-US" dirty="0" smtClean="0"/>
              <a:t>Translate CEML models to ADL 1.5</a:t>
            </a:r>
          </a:p>
          <a:p>
            <a:r>
              <a:rPr lang="en-US" dirty="0" smtClean="0"/>
              <a:t>Contribute converted models to CIMI</a:t>
            </a:r>
          </a:p>
          <a:p>
            <a:pPr lvl="1"/>
            <a:r>
              <a:rPr lang="en-US" dirty="0" smtClean="0"/>
              <a:t>Place models in the CIMI repository with “proposed status”</a:t>
            </a:r>
          </a:p>
          <a:p>
            <a:r>
              <a:rPr lang="en-US" dirty="0" smtClean="0"/>
              <a:t>Models reviewed and modified to conform to CIMI standards and style</a:t>
            </a:r>
          </a:p>
          <a:p>
            <a:r>
              <a:rPr lang="en-US" dirty="0"/>
              <a:t>Translate </a:t>
            </a:r>
            <a:r>
              <a:rPr lang="en-US" dirty="0" smtClean="0"/>
              <a:t>CIMI models </a:t>
            </a:r>
            <a:r>
              <a:rPr lang="en-US" dirty="0"/>
              <a:t>to FHIR </a:t>
            </a:r>
            <a:r>
              <a:rPr lang="en-US" dirty="0" smtClean="0"/>
              <a:t>profiles – long term solution</a:t>
            </a:r>
            <a:endParaRPr lang="en-US" dirty="0"/>
          </a:p>
          <a:p>
            <a:endParaRPr lang="en-US" dirty="0" smtClean="0"/>
          </a:p>
        </p:txBody>
      </p:sp>
    </p:spTree>
    <p:extLst>
      <p:ext uri="{BB962C8B-B14F-4D97-AF65-F5344CB8AC3E}">
        <p14:creationId xmlns:p14="http://schemas.microsoft.com/office/powerpoint/2010/main" val="3109197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ctrTitle"/>
          </p:nvPr>
        </p:nvSpPr>
        <p:spPr/>
        <p:txBody>
          <a:bodyPr/>
          <a:lstStyle/>
          <a:p>
            <a:r>
              <a:rPr lang="en-US" smtClean="0"/>
              <a:t>Selected CIMI Policies, Decisions, and Milestones</a:t>
            </a:r>
            <a:endParaRPr lang="en-US" dirty="0" smtClean="0"/>
          </a:p>
        </p:txBody>
      </p:sp>
    </p:spTree>
    <p:extLst>
      <p:ext uri="{BB962C8B-B14F-4D97-AF65-F5344CB8AC3E}">
        <p14:creationId xmlns:p14="http://schemas.microsoft.com/office/powerpoint/2010/main" val="41792668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Decisions (London, Dec 1, 2011)</a:t>
            </a:r>
          </a:p>
        </p:txBody>
      </p:sp>
      <p:sp>
        <p:nvSpPr>
          <p:cNvPr id="27651" name="Content Placeholder 2"/>
          <p:cNvSpPr>
            <a:spLocks noGrp="1"/>
          </p:cNvSpPr>
          <p:nvPr>
            <p:ph idx="1"/>
          </p:nvPr>
        </p:nvSpPr>
        <p:spPr/>
        <p:txBody>
          <a:bodyPr/>
          <a:lstStyle/>
          <a:p>
            <a:pPr marL="0" indent="0">
              <a:buNone/>
            </a:pPr>
            <a:r>
              <a:rPr lang="en-US" dirty="0" smtClean="0"/>
              <a:t>We agreed to:</a:t>
            </a:r>
          </a:p>
          <a:p>
            <a:r>
              <a:rPr lang="en-GB" dirty="0" smtClean="0"/>
              <a:t>ADL 1.5 as the initial formalism, including the Archetype Object Model </a:t>
            </a:r>
          </a:p>
          <a:p>
            <a:r>
              <a:rPr lang="en-GB" dirty="0" smtClean="0"/>
              <a:t>A CIMI UML profile (Archetype </a:t>
            </a:r>
            <a:r>
              <a:rPr lang="en-GB" dirty="0" err="1" smtClean="0"/>
              <a:t>Modeling</a:t>
            </a:r>
            <a:r>
              <a:rPr lang="en-GB" dirty="0" smtClean="0"/>
              <a:t> Language, AML) will be developed concurrently as a set of UML stereotypes, XMI specifications and transformations</a:t>
            </a:r>
          </a:p>
          <a:p>
            <a:endParaRPr lang="en-GB" dirty="0" smtClean="0"/>
          </a:p>
        </p:txBody>
      </p:sp>
    </p:spTree>
    <p:extLst>
      <p:ext uri="{BB962C8B-B14F-4D97-AF65-F5344CB8AC3E}">
        <p14:creationId xmlns:p14="http://schemas.microsoft.com/office/powerpoint/2010/main" val="4635865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smtClean="0"/>
              <a:t>Definition of “Logical Model”</a:t>
            </a:r>
          </a:p>
        </p:txBody>
      </p:sp>
      <p:sp>
        <p:nvSpPr>
          <p:cNvPr id="29699" name="Content Placeholder 2"/>
          <p:cNvSpPr>
            <a:spLocks noGrp="1"/>
          </p:cNvSpPr>
          <p:nvPr>
            <p:ph idx="1"/>
          </p:nvPr>
        </p:nvSpPr>
        <p:spPr/>
        <p:txBody>
          <a:bodyPr/>
          <a:lstStyle/>
          <a:p>
            <a:r>
              <a:rPr lang="en-US" smtClean="0"/>
              <a:t>Models show the structural relationship of the model elements (containment) </a:t>
            </a:r>
          </a:p>
          <a:p>
            <a:r>
              <a:rPr lang="en-US" smtClean="0"/>
              <a:t>Coded elements have explicit binding to allowed coded values </a:t>
            </a:r>
          </a:p>
          <a:p>
            <a:r>
              <a:rPr lang="en-US" smtClean="0"/>
              <a:t>Models are independent of a specific programming language or type of database </a:t>
            </a:r>
          </a:p>
          <a:p>
            <a:r>
              <a:rPr lang="en-US" smtClean="0"/>
              <a:t>Support explicit, unambiguous query statements against data instances</a:t>
            </a:r>
          </a:p>
        </p:txBody>
      </p:sp>
    </p:spTree>
    <p:extLst>
      <p:ext uri="{BB962C8B-B14F-4D97-AF65-F5344CB8AC3E}">
        <p14:creationId xmlns:p14="http://schemas.microsoft.com/office/powerpoint/2010/main" val="29404896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Implementation Strategy</a:t>
            </a:r>
            <a:endParaRPr lang="en-US" dirty="0" smtClean="0"/>
          </a:p>
        </p:txBody>
      </p:sp>
      <p:sp>
        <p:nvSpPr>
          <p:cNvPr id="3" name="Content Placeholder 2"/>
          <p:cNvSpPr>
            <a:spLocks noGrp="1"/>
          </p:cNvSpPr>
          <p:nvPr>
            <p:ph idx="1"/>
          </p:nvPr>
        </p:nvSpPr>
        <p:spPr/>
        <p:txBody>
          <a:bodyPr/>
          <a:lstStyle/>
          <a:p>
            <a:pPr marL="0" indent="0">
              <a:buNone/>
            </a:pPr>
            <a:r>
              <a:rPr lang="en-US" dirty="0" smtClean="0"/>
              <a:t>As needed, we will make official mappings from the CIMI logical models to particular implementations (logical data types -&gt; physical data types)</a:t>
            </a:r>
          </a:p>
          <a:p>
            <a:r>
              <a:rPr lang="en-US" dirty="0" smtClean="0"/>
              <a:t>FHIR resources and profiles</a:t>
            </a:r>
          </a:p>
          <a:p>
            <a:r>
              <a:rPr lang="en-US" dirty="0" smtClean="0"/>
              <a:t>CCDA</a:t>
            </a:r>
          </a:p>
          <a:p>
            <a:r>
              <a:rPr lang="en-US" dirty="0" smtClean="0"/>
              <a:t>Java classes</a:t>
            </a:r>
          </a:p>
          <a:p>
            <a:r>
              <a:rPr lang="en-US" dirty="0" smtClean="0"/>
              <a:t>HL7 V3 messaging</a:t>
            </a:r>
          </a:p>
          <a:p>
            <a:r>
              <a:rPr lang="en-US" dirty="0" smtClean="0"/>
              <a:t>Etc.</a:t>
            </a:r>
          </a:p>
          <a:p>
            <a:endParaRPr lang="en-US" dirty="0" smtClean="0"/>
          </a:p>
        </p:txBody>
      </p:sp>
    </p:spTree>
    <p:extLst>
      <p:ext uri="{BB962C8B-B14F-4D97-AF65-F5344CB8AC3E}">
        <p14:creationId xmlns:p14="http://schemas.microsoft.com/office/powerpoint/2010/main" val="13420429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Further modeling decisions</a:t>
            </a:r>
            <a:endParaRPr lang="en-US" dirty="0" smtClean="0"/>
          </a:p>
        </p:txBody>
      </p:sp>
      <p:sp>
        <p:nvSpPr>
          <p:cNvPr id="3" name="Content Placeholder 2"/>
          <p:cNvSpPr>
            <a:spLocks noGrp="1"/>
          </p:cNvSpPr>
          <p:nvPr>
            <p:ph idx="1"/>
          </p:nvPr>
        </p:nvSpPr>
        <p:spPr/>
        <p:txBody>
          <a:bodyPr/>
          <a:lstStyle/>
          <a:p>
            <a:r>
              <a:rPr lang="en-US" dirty="0" smtClean="0"/>
              <a:t>One or more </a:t>
            </a:r>
            <a:r>
              <a:rPr lang="en-US" sz="2800" dirty="0" smtClean="0"/>
              <a:t>Examples </a:t>
            </a:r>
            <a:r>
              <a:rPr lang="en-US" dirty="0" smtClean="0"/>
              <a:t>of instance data will be created for each model</a:t>
            </a:r>
          </a:p>
          <a:p>
            <a:pPr lvl="1"/>
            <a:r>
              <a:rPr lang="en-US" dirty="0" smtClean="0"/>
              <a:t>The examples will show both proper and improper use</a:t>
            </a:r>
          </a:p>
          <a:p>
            <a:r>
              <a:rPr lang="en-US" dirty="0" smtClean="0"/>
              <a:t>Models shall specify a single preferred unit of measure (unit normalization)</a:t>
            </a:r>
          </a:p>
          <a:p>
            <a:r>
              <a:rPr lang="en-US" dirty="0" smtClean="0"/>
              <a:t>Models can support inclusion of processing knowledge (default values)</a:t>
            </a:r>
          </a:p>
          <a:p>
            <a:endParaRPr lang="en-US" dirty="0"/>
          </a:p>
        </p:txBody>
      </p:sp>
    </p:spTree>
    <p:extLst>
      <p:ext uri="{BB962C8B-B14F-4D97-AF65-F5344CB8AC3E}">
        <p14:creationId xmlns:p14="http://schemas.microsoft.com/office/powerpoint/2010/main" val="2043138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Arrow Connector 25"/>
          <p:cNvCxnSpPr>
            <a:endCxn id="15" idx="2"/>
          </p:cNvCxnSpPr>
          <p:nvPr/>
        </p:nvCxnSpPr>
        <p:spPr>
          <a:xfrm flipV="1">
            <a:off x="4730171" y="2163078"/>
            <a:ext cx="526486" cy="27636"/>
          </a:xfrm>
          <a:prstGeom prst="straightConnector1">
            <a:avLst/>
          </a:prstGeom>
          <a:ln w="698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0" y="0"/>
            <a:ext cx="9144000" cy="917274"/>
          </a:xfrm>
        </p:spPr>
        <p:txBody>
          <a:bodyPr>
            <a:normAutofit fontScale="90000"/>
          </a:bodyPr>
          <a:lstStyle/>
          <a:p>
            <a:r>
              <a:rPr lang="en-US" sz="4000" b="1" dirty="0">
                <a:solidFill>
                  <a:srgbClr val="FFFF00"/>
                </a:solidFill>
              </a:rPr>
              <a:t>The Interoperable App Development Process</a:t>
            </a:r>
          </a:p>
        </p:txBody>
      </p:sp>
      <p:sp>
        <p:nvSpPr>
          <p:cNvPr id="3" name="TextBox 2"/>
          <p:cNvSpPr txBox="1"/>
          <p:nvPr/>
        </p:nvSpPr>
        <p:spPr>
          <a:xfrm>
            <a:off x="409429" y="1146411"/>
            <a:ext cx="2331407" cy="2585323"/>
          </a:xfrm>
          <a:prstGeom prst="rect">
            <a:avLst/>
          </a:prstGeom>
          <a:noFill/>
        </p:spPr>
        <p:txBody>
          <a:bodyPr wrap="none" rtlCol="0">
            <a:spAutoFit/>
          </a:bodyPr>
          <a:lstStyle/>
          <a:p>
            <a:pPr algn="ctr"/>
            <a:r>
              <a:rPr lang="en-US" b="1" u="sng" dirty="0" smtClean="0"/>
              <a:t>Project Needs</a:t>
            </a:r>
          </a:p>
          <a:p>
            <a:r>
              <a:rPr lang="en-US" dirty="0" smtClean="0"/>
              <a:t>Pediatric Growth Chart</a:t>
            </a:r>
          </a:p>
          <a:p>
            <a:r>
              <a:rPr lang="en-US" dirty="0" smtClean="0"/>
              <a:t>Neonatal Bilirubin</a:t>
            </a:r>
          </a:p>
          <a:p>
            <a:r>
              <a:rPr lang="en-US" dirty="0" smtClean="0"/>
              <a:t>OPA Data Collection</a:t>
            </a:r>
          </a:p>
          <a:p>
            <a:r>
              <a:rPr lang="en-US" dirty="0" smtClean="0"/>
              <a:t>MQIP</a:t>
            </a:r>
          </a:p>
          <a:p>
            <a:r>
              <a:rPr lang="en-US" dirty="0" smtClean="0"/>
              <a:t>ACC registries</a:t>
            </a:r>
          </a:p>
          <a:p>
            <a:r>
              <a:rPr lang="en-US" dirty="0" err="1" smtClean="0"/>
              <a:t>Comm</a:t>
            </a:r>
            <a:r>
              <a:rPr lang="en-US" dirty="0" smtClean="0"/>
              <a:t> </a:t>
            </a:r>
            <a:r>
              <a:rPr lang="en-US" dirty="0" err="1" smtClean="0"/>
              <a:t>Acq</a:t>
            </a:r>
            <a:r>
              <a:rPr lang="en-US" dirty="0" smtClean="0"/>
              <a:t> Pneumonia</a:t>
            </a:r>
          </a:p>
          <a:p>
            <a:r>
              <a:rPr lang="en-US" dirty="0" smtClean="0"/>
              <a:t>Etc.</a:t>
            </a:r>
          </a:p>
          <a:p>
            <a:endParaRPr lang="en-US" dirty="0"/>
          </a:p>
        </p:txBody>
      </p:sp>
      <p:cxnSp>
        <p:nvCxnSpPr>
          <p:cNvPr id="7" name="Straight Arrow Connector 6"/>
          <p:cNvCxnSpPr/>
          <p:nvPr/>
        </p:nvCxnSpPr>
        <p:spPr>
          <a:xfrm>
            <a:off x="2579427" y="2163078"/>
            <a:ext cx="764271" cy="0"/>
          </a:xfrm>
          <a:prstGeom prst="straightConnector1">
            <a:avLst/>
          </a:prstGeom>
          <a:ln w="6985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9" name="Group 8"/>
          <p:cNvGrpSpPr/>
          <p:nvPr/>
        </p:nvGrpSpPr>
        <p:grpSpPr>
          <a:xfrm>
            <a:off x="3343698" y="1449019"/>
            <a:ext cx="1544559" cy="1348769"/>
            <a:chOff x="3657600" y="1599147"/>
            <a:chExt cx="1544559" cy="1348769"/>
          </a:xfrm>
        </p:grpSpPr>
        <p:sp>
          <p:nvSpPr>
            <p:cNvPr id="8" name="Oval 7"/>
            <p:cNvSpPr/>
            <p:nvPr/>
          </p:nvSpPr>
          <p:spPr>
            <a:xfrm>
              <a:off x="3657600" y="1599147"/>
              <a:ext cx="1544559" cy="134876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3689131" y="1845646"/>
              <a:ext cx="1492781" cy="923330"/>
            </a:xfrm>
            <a:prstGeom prst="rect">
              <a:avLst/>
            </a:prstGeom>
            <a:noFill/>
            <a:ln w="38100">
              <a:noFill/>
            </a:ln>
          </p:spPr>
          <p:txBody>
            <a:bodyPr wrap="none" rtlCol="0">
              <a:spAutoFit/>
            </a:bodyPr>
            <a:lstStyle/>
            <a:p>
              <a:pPr algn="ctr"/>
              <a:r>
                <a:rPr lang="en-US" dirty="0" smtClean="0"/>
                <a:t>Create Logical</a:t>
              </a:r>
            </a:p>
            <a:p>
              <a:pPr algn="ctr"/>
              <a:r>
                <a:rPr lang="en-US" dirty="0" smtClean="0"/>
                <a:t>Models</a:t>
              </a:r>
            </a:p>
            <a:p>
              <a:pPr algn="ctr"/>
              <a:r>
                <a:rPr lang="en-US" dirty="0" smtClean="0"/>
                <a:t>(CIMI)</a:t>
              </a:r>
              <a:endParaRPr lang="en-US" dirty="0"/>
            </a:p>
          </p:txBody>
        </p:sp>
      </p:grpSp>
      <p:grpSp>
        <p:nvGrpSpPr>
          <p:cNvPr id="14" name="Group 13"/>
          <p:cNvGrpSpPr/>
          <p:nvPr/>
        </p:nvGrpSpPr>
        <p:grpSpPr>
          <a:xfrm>
            <a:off x="5256657" y="1488693"/>
            <a:ext cx="1544559" cy="1348769"/>
            <a:chOff x="3657600" y="1599147"/>
            <a:chExt cx="1544559" cy="1348769"/>
          </a:xfrm>
          <a:solidFill>
            <a:srgbClr val="92D050"/>
          </a:solidFill>
        </p:grpSpPr>
        <p:sp>
          <p:nvSpPr>
            <p:cNvPr id="15" name="Oval 14"/>
            <p:cNvSpPr/>
            <p:nvPr/>
          </p:nvSpPr>
          <p:spPr>
            <a:xfrm>
              <a:off x="3657600" y="1599147"/>
              <a:ext cx="1544559" cy="1348769"/>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3947534" y="1886590"/>
              <a:ext cx="975972" cy="646331"/>
            </a:xfrm>
            <a:prstGeom prst="rect">
              <a:avLst/>
            </a:prstGeom>
            <a:grpFill/>
            <a:ln w="38100">
              <a:noFill/>
            </a:ln>
          </p:spPr>
          <p:txBody>
            <a:bodyPr wrap="none" rtlCol="0">
              <a:spAutoFit/>
            </a:bodyPr>
            <a:lstStyle/>
            <a:p>
              <a:pPr algn="ctr"/>
              <a:r>
                <a:rPr lang="en-US" dirty="0" smtClean="0"/>
                <a:t>Approve</a:t>
              </a:r>
            </a:p>
            <a:p>
              <a:pPr algn="ctr"/>
              <a:r>
                <a:rPr lang="en-US" dirty="0" smtClean="0"/>
                <a:t>Models</a:t>
              </a:r>
            </a:p>
          </p:txBody>
        </p:sp>
      </p:grpSp>
      <p:grpSp>
        <p:nvGrpSpPr>
          <p:cNvPr id="22" name="Group 21"/>
          <p:cNvGrpSpPr/>
          <p:nvPr/>
        </p:nvGrpSpPr>
        <p:grpSpPr>
          <a:xfrm>
            <a:off x="7210560" y="1695518"/>
            <a:ext cx="1544559" cy="990391"/>
            <a:chOff x="5403412" y="3757428"/>
            <a:chExt cx="1544559" cy="990391"/>
          </a:xfrm>
        </p:grpSpPr>
        <p:sp>
          <p:nvSpPr>
            <p:cNvPr id="21" name="Rectangle 20"/>
            <p:cNvSpPr/>
            <p:nvPr/>
          </p:nvSpPr>
          <p:spPr>
            <a:xfrm>
              <a:off x="5403412" y="3757428"/>
              <a:ext cx="1544559" cy="990391"/>
            </a:xfrm>
            <a:prstGeom prst="rect">
              <a:avLst/>
            </a:prstGeom>
            <a:solidFill>
              <a:srgbClr val="FF535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562693" y="3865682"/>
              <a:ext cx="1189429" cy="646331"/>
            </a:xfrm>
            <a:prstGeom prst="rect">
              <a:avLst/>
            </a:prstGeom>
            <a:noFill/>
            <a:ln w="38100">
              <a:noFill/>
            </a:ln>
          </p:spPr>
          <p:txBody>
            <a:bodyPr wrap="none" rtlCol="0">
              <a:spAutoFit/>
            </a:bodyPr>
            <a:lstStyle/>
            <a:p>
              <a:pPr algn="ctr"/>
              <a:r>
                <a:rPr lang="en-US" dirty="0"/>
                <a:t>M</a:t>
              </a:r>
              <a:r>
                <a:rPr lang="en-US" dirty="0" smtClean="0"/>
                <a:t>odel</a:t>
              </a:r>
            </a:p>
            <a:p>
              <a:pPr algn="ctr"/>
              <a:r>
                <a:rPr lang="en-US" dirty="0" smtClean="0"/>
                <a:t>Repository</a:t>
              </a:r>
            </a:p>
          </p:txBody>
        </p:sp>
      </p:grpSp>
      <p:grpSp>
        <p:nvGrpSpPr>
          <p:cNvPr id="23" name="Group 22"/>
          <p:cNvGrpSpPr/>
          <p:nvPr/>
        </p:nvGrpSpPr>
        <p:grpSpPr>
          <a:xfrm>
            <a:off x="7192275" y="3210586"/>
            <a:ext cx="1544559" cy="1348769"/>
            <a:chOff x="3657600" y="1599147"/>
            <a:chExt cx="1544559" cy="1348769"/>
          </a:xfrm>
          <a:solidFill>
            <a:srgbClr val="FFFF00"/>
          </a:solidFill>
        </p:grpSpPr>
        <p:sp>
          <p:nvSpPr>
            <p:cNvPr id="24" name="Oval 23"/>
            <p:cNvSpPr/>
            <p:nvPr/>
          </p:nvSpPr>
          <p:spPr>
            <a:xfrm>
              <a:off x="3657600" y="1599147"/>
              <a:ext cx="1544559" cy="1348769"/>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3951092" y="1818350"/>
              <a:ext cx="968856" cy="923330"/>
            </a:xfrm>
            <a:prstGeom prst="rect">
              <a:avLst/>
            </a:prstGeom>
            <a:grpFill/>
            <a:ln w="38100">
              <a:noFill/>
            </a:ln>
          </p:spPr>
          <p:txBody>
            <a:bodyPr wrap="none" rtlCol="0">
              <a:spAutoFit/>
            </a:bodyPr>
            <a:lstStyle/>
            <a:p>
              <a:pPr algn="ctr"/>
              <a:r>
                <a:rPr lang="en-US" dirty="0" smtClean="0"/>
                <a:t>Create</a:t>
              </a:r>
            </a:p>
            <a:p>
              <a:pPr algn="ctr"/>
              <a:r>
                <a:rPr lang="en-US" dirty="0" smtClean="0"/>
                <a:t>Physical</a:t>
              </a:r>
            </a:p>
            <a:p>
              <a:pPr algn="ctr"/>
              <a:r>
                <a:rPr lang="en-US" dirty="0" smtClean="0"/>
                <a:t>Artifacts</a:t>
              </a:r>
            </a:p>
          </p:txBody>
        </p:sp>
      </p:grpSp>
      <p:cxnSp>
        <p:nvCxnSpPr>
          <p:cNvPr id="28" name="Straight Arrow Connector 27"/>
          <p:cNvCxnSpPr/>
          <p:nvPr/>
        </p:nvCxnSpPr>
        <p:spPr>
          <a:xfrm>
            <a:off x="6805170" y="2190714"/>
            <a:ext cx="364446" cy="0"/>
          </a:xfrm>
          <a:prstGeom prst="straightConnector1">
            <a:avLst/>
          </a:prstGeom>
          <a:ln w="6985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31" name="Group 30"/>
          <p:cNvGrpSpPr/>
          <p:nvPr/>
        </p:nvGrpSpPr>
        <p:grpSpPr>
          <a:xfrm>
            <a:off x="7164587" y="4973255"/>
            <a:ext cx="1547083" cy="990391"/>
            <a:chOff x="5400888" y="3757428"/>
            <a:chExt cx="1547083" cy="990391"/>
          </a:xfrm>
        </p:grpSpPr>
        <p:sp>
          <p:nvSpPr>
            <p:cNvPr id="32" name="Rectangle 31"/>
            <p:cNvSpPr/>
            <p:nvPr/>
          </p:nvSpPr>
          <p:spPr>
            <a:xfrm>
              <a:off x="5403412" y="3757428"/>
              <a:ext cx="1544559" cy="990391"/>
            </a:xfrm>
            <a:prstGeom prst="rect">
              <a:avLst/>
            </a:prstGeom>
            <a:solidFill>
              <a:srgbClr val="FF535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5400888" y="3797442"/>
              <a:ext cx="1513043" cy="923330"/>
            </a:xfrm>
            <a:prstGeom prst="rect">
              <a:avLst/>
            </a:prstGeom>
            <a:noFill/>
            <a:ln w="38100">
              <a:noFill/>
            </a:ln>
          </p:spPr>
          <p:txBody>
            <a:bodyPr wrap="none" rtlCol="0">
              <a:spAutoFit/>
            </a:bodyPr>
            <a:lstStyle/>
            <a:p>
              <a:pPr algn="ctr"/>
              <a:r>
                <a:rPr lang="en-US" dirty="0" smtClean="0"/>
                <a:t>Artifact</a:t>
              </a:r>
            </a:p>
            <a:p>
              <a:pPr algn="ctr"/>
              <a:r>
                <a:rPr lang="en-US" dirty="0" smtClean="0"/>
                <a:t>Repository</a:t>
              </a:r>
            </a:p>
            <a:p>
              <a:pPr algn="ctr"/>
              <a:r>
                <a:rPr lang="en-US" dirty="0" smtClean="0"/>
                <a:t>(FHIR profiles)</a:t>
              </a:r>
            </a:p>
          </p:txBody>
        </p:sp>
      </p:grpSp>
      <p:cxnSp>
        <p:nvCxnSpPr>
          <p:cNvPr id="34" name="Straight Arrow Connector 33"/>
          <p:cNvCxnSpPr>
            <a:endCxn id="24" idx="0"/>
          </p:cNvCxnSpPr>
          <p:nvPr/>
        </p:nvCxnSpPr>
        <p:spPr>
          <a:xfrm flipH="1">
            <a:off x="7964555" y="2685909"/>
            <a:ext cx="18284" cy="524677"/>
          </a:xfrm>
          <a:prstGeom prst="straightConnector1">
            <a:avLst/>
          </a:prstGeom>
          <a:ln w="6985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39" name="Group 38"/>
          <p:cNvGrpSpPr/>
          <p:nvPr/>
        </p:nvGrpSpPr>
        <p:grpSpPr>
          <a:xfrm>
            <a:off x="4978004" y="4800549"/>
            <a:ext cx="1544559" cy="1348769"/>
            <a:chOff x="3657600" y="1599147"/>
            <a:chExt cx="1544559" cy="1348769"/>
          </a:xfrm>
          <a:solidFill>
            <a:schemeClr val="accent6"/>
          </a:solidFill>
        </p:grpSpPr>
        <p:sp>
          <p:nvSpPr>
            <p:cNvPr id="40" name="Oval 39"/>
            <p:cNvSpPr/>
            <p:nvPr/>
          </p:nvSpPr>
          <p:spPr>
            <a:xfrm>
              <a:off x="3657600" y="1599147"/>
              <a:ext cx="1544559" cy="1348769"/>
            </a:xfrm>
            <a:prstGeom prst="ellips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TextBox 40"/>
            <p:cNvSpPr txBox="1"/>
            <p:nvPr/>
          </p:nvSpPr>
          <p:spPr>
            <a:xfrm>
              <a:off x="3798748" y="1777406"/>
              <a:ext cx="1273554" cy="923330"/>
            </a:xfrm>
            <a:prstGeom prst="rect">
              <a:avLst/>
            </a:prstGeom>
            <a:noFill/>
            <a:ln w="38100">
              <a:noFill/>
            </a:ln>
          </p:spPr>
          <p:txBody>
            <a:bodyPr wrap="none" rtlCol="0">
              <a:spAutoFit/>
            </a:bodyPr>
            <a:lstStyle/>
            <a:p>
              <a:pPr algn="ctr"/>
              <a:r>
                <a:rPr lang="en-US" dirty="0" smtClean="0"/>
                <a:t>Create</a:t>
              </a:r>
            </a:p>
            <a:p>
              <a:pPr algn="ctr"/>
              <a:r>
                <a:rPr lang="en-US" dirty="0" smtClean="0"/>
                <a:t>Software</a:t>
              </a:r>
            </a:p>
            <a:p>
              <a:pPr algn="ctr"/>
              <a:r>
                <a:rPr lang="en-US" dirty="0" smtClean="0"/>
                <a:t>(Apps, CDS)</a:t>
              </a:r>
            </a:p>
          </p:txBody>
        </p:sp>
      </p:grpSp>
      <p:sp>
        <p:nvSpPr>
          <p:cNvPr id="42" name="TextBox 41"/>
          <p:cNvSpPr txBox="1"/>
          <p:nvPr/>
        </p:nvSpPr>
        <p:spPr>
          <a:xfrm>
            <a:off x="1409919" y="3960871"/>
            <a:ext cx="2331407" cy="2308324"/>
          </a:xfrm>
          <a:prstGeom prst="rect">
            <a:avLst/>
          </a:prstGeom>
          <a:noFill/>
        </p:spPr>
        <p:txBody>
          <a:bodyPr wrap="none" rtlCol="0">
            <a:spAutoFit/>
          </a:bodyPr>
          <a:lstStyle/>
          <a:p>
            <a:r>
              <a:rPr lang="en-US" dirty="0" smtClean="0"/>
              <a:t>Pediatric Growth Chart</a:t>
            </a:r>
          </a:p>
          <a:p>
            <a:r>
              <a:rPr lang="en-US" dirty="0" smtClean="0"/>
              <a:t>Neonatal Bilirubin</a:t>
            </a:r>
          </a:p>
          <a:p>
            <a:r>
              <a:rPr lang="en-US" dirty="0" smtClean="0"/>
              <a:t>OPA Data Collection</a:t>
            </a:r>
          </a:p>
          <a:p>
            <a:r>
              <a:rPr lang="en-US" dirty="0" smtClean="0"/>
              <a:t>MQIP</a:t>
            </a:r>
          </a:p>
          <a:p>
            <a:r>
              <a:rPr lang="en-US" dirty="0" smtClean="0"/>
              <a:t>ACC registries</a:t>
            </a:r>
          </a:p>
          <a:p>
            <a:r>
              <a:rPr lang="en-US" dirty="0" err="1" smtClean="0"/>
              <a:t>Comm</a:t>
            </a:r>
            <a:r>
              <a:rPr lang="en-US" dirty="0" smtClean="0"/>
              <a:t> </a:t>
            </a:r>
            <a:r>
              <a:rPr lang="en-US" dirty="0" err="1" smtClean="0"/>
              <a:t>Acq</a:t>
            </a:r>
            <a:r>
              <a:rPr lang="en-US" dirty="0" smtClean="0"/>
              <a:t> Pneumonia</a:t>
            </a:r>
          </a:p>
          <a:p>
            <a:r>
              <a:rPr lang="en-US" dirty="0" smtClean="0"/>
              <a:t>Etc.</a:t>
            </a:r>
          </a:p>
          <a:p>
            <a:endParaRPr lang="en-US" dirty="0"/>
          </a:p>
        </p:txBody>
      </p:sp>
      <p:cxnSp>
        <p:nvCxnSpPr>
          <p:cNvPr id="43" name="Straight Arrow Connector 42"/>
          <p:cNvCxnSpPr/>
          <p:nvPr/>
        </p:nvCxnSpPr>
        <p:spPr>
          <a:xfrm>
            <a:off x="7973696" y="4572322"/>
            <a:ext cx="9143" cy="440947"/>
          </a:xfrm>
          <a:prstGeom prst="straightConnector1">
            <a:avLst/>
          </a:prstGeom>
          <a:ln w="698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flipH="1">
            <a:off x="6508915" y="5493721"/>
            <a:ext cx="647102" cy="0"/>
          </a:xfrm>
          <a:prstGeom prst="straightConnector1">
            <a:avLst/>
          </a:prstGeom>
          <a:ln w="698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4410855" y="3293232"/>
            <a:ext cx="1894414" cy="1015663"/>
          </a:xfrm>
          <a:prstGeom prst="rect">
            <a:avLst/>
          </a:prstGeom>
          <a:noFill/>
          <a:ln w="22225">
            <a:solidFill>
              <a:schemeClr val="tx1"/>
            </a:solidFill>
          </a:ln>
        </p:spPr>
        <p:txBody>
          <a:bodyPr wrap="square" rtlCol="0">
            <a:spAutoFit/>
          </a:bodyPr>
          <a:lstStyle/>
          <a:p>
            <a:pPr algn="ctr"/>
            <a:r>
              <a:rPr lang="en-US" sz="2000" b="1" dirty="0" smtClean="0"/>
              <a:t>Terminology</a:t>
            </a:r>
          </a:p>
          <a:p>
            <a:pPr algn="ctr"/>
            <a:r>
              <a:rPr lang="en-US" sz="2000" b="1" dirty="0" smtClean="0"/>
              <a:t>Server</a:t>
            </a:r>
          </a:p>
          <a:p>
            <a:pPr algn="ctr"/>
            <a:r>
              <a:rPr lang="en-US" sz="2000" b="1" dirty="0" smtClean="0"/>
              <a:t>(SOLOR)</a:t>
            </a:r>
          </a:p>
        </p:txBody>
      </p:sp>
      <p:cxnSp>
        <p:nvCxnSpPr>
          <p:cNvPr id="56" name="Straight Arrow Connector 55"/>
          <p:cNvCxnSpPr/>
          <p:nvPr/>
        </p:nvCxnSpPr>
        <p:spPr>
          <a:xfrm>
            <a:off x="4410855" y="2685909"/>
            <a:ext cx="701451" cy="603533"/>
          </a:xfrm>
          <a:prstGeom prst="straightConnector1">
            <a:avLst/>
          </a:prstGeom>
          <a:ln w="47625">
            <a:solidFill>
              <a:schemeClr val="bg1">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flipH="1">
            <a:off x="6348434" y="2709910"/>
            <a:ext cx="888398" cy="624094"/>
          </a:xfrm>
          <a:prstGeom prst="straightConnector1">
            <a:avLst/>
          </a:prstGeom>
          <a:ln w="47625">
            <a:solidFill>
              <a:schemeClr val="bg1">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flipH="1" flipV="1">
            <a:off x="6352829" y="3801740"/>
            <a:ext cx="839446" cy="14991"/>
          </a:xfrm>
          <a:prstGeom prst="straightConnector1">
            <a:avLst/>
          </a:prstGeom>
          <a:ln w="47625">
            <a:solidFill>
              <a:schemeClr val="bg1">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a:endCxn id="40" idx="0"/>
          </p:cNvCxnSpPr>
          <p:nvPr/>
        </p:nvCxnSpPr>
        <p:spPr>
          <a:xfrm>
            <a:off x="5410649" y="4289175"/>
            <a:ext cx="339635" cy="511374"/>
          </a:xfrm>
          <a:prstGeom prst="straightConnector1">
            <a:avLst/>
          </a:prstGeom>
          <a:ln w="47625">
            <a:solidFill>
              <a:schemeClr val="bg1">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flipH="1" flipV="1">
            <a:off x="3741326" y="4544863"/>
            <a:ext cx="1370980" cy="570170"/>
          </a:xfrm>
          <a:prstGeom prst="straightConnector1">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p:nvPr/>
        </p:nvCxnSpPr>
        <p:spPr>
          <a:xfrm flipH="1" flipV="1">
            <a:off x="3647966" y="4973255"/>
            <a:ext cx="1370980" cy="325099"/>
          </a:xfrm>
          <a:prstGeom prst="straightConnector1">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p:nvPr/>
        </p:nvCxnSpPr>
        <p:spPr>
          <a:xfrm flipH="1" flipV="1">
            <a:off x="3647966" y="5351001"/>
            <a:ext cx="1330038" cy="140862"/>
          </a:xfrm>
          <a:prstGeom prst="straightConnector1">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flipH="1" flipV="1">
            <a:off x="3773698" y="5677371"/>
            <a:ext cx="1229246" cy="21655"/>
          </a:xfrm>
          <a:prstGeom prst="straightConnector1">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6" name="Oval 75"/>
          <p:cNvSpPr/>
          <p:nvPr/>
        </p:nvSpPr>
        <p:spPr>
          <a:xfrm>
            <a:off x="3098042" y="1282890"/>
            <a:ext cx="2021110" cy="1801504"/>
          </a:xfrm>
          <a:prstGeom prst="ellipse">
            <a:avLst/>
          </a:prstGeom>
          <a:noFill/>
          <a:ln w="666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388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1000"/>
                                        <p:tgtEl>
                                          <p:spTgt spid="76"/>
                                        </p:tgtEl>
                                      </p:cBhvr>
                                    </p:animEffect>
                                    <p:anim calcmode="lin" valueType="num">
                                      <p:cBhvr>
                                        <p:cTn id="8" dur="1000" fill="hold"/>
                                        <p:tgtEl>
                                          <p:spTgt spid="76"/>
                                        </p:tgtEl>
                                        <p:attrNameLst>
                                          <p:attrName>ppt_x</p:attrName>
                                        </p:attrNameLst>
                                      </p:cBhvr>
                                      <p:tavLst>
                                        <p:tav tm="0">
                                          <p:val>
                                            <p:strVal val="#ppt_x"/>
                                          </p:val>
                                        </p:tav>
                                        <p:tav tm="100000">
                                          <p:val>
                                            <p:strVal val="#ppt_x"/>
                                          </p:val>
                                        </p:tav>
                                      </p:tavLst>
                                    </p:anim>
                                    <p:anim calcmode="lin" valueType="num">
                                      <p:cBhvr>
                                        <p:cTn id="9"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Isosemantic Models</a:t>
            </a:r>
          </a:p>
        </p:txBody>
      </p:sp>
      <p:sp>
        <p:nvSpPr>
          <p:cNvPr id="32771" name="Content Placeholder 2"/>
          <p:cNvSpPr>
            <a:spLocks noGrp="1"/>
          </p:cNvSpPr>
          <p:nvPr>
            <p:ph idx="1"/>
          </p:nvPr>
        </p:nvSpPr>
        <p:spPr/>
        <p:txBody>
          <a:bodyPr>
            <a:normAutofit/>
          </a:bodyPr>
          <a:lstStyle/>
          <a:p>
            <a:pPr marL="0" indent="0">
              <a:buNone/>
            </a:pPr>
            <a:r>
              <a:rPr lang="en-AU" dirty="0" smtClean="0"/>
              <a:t>CIMI supports </a:t>
            </a:r>
            <a:r>
              <a:rPr lang="en-AU" dirty="0" err="1" smtClean="0"/>
              <a:t>isosemantic</a:t>
            </a:r>
            <a:r>
              <a:rPr lang="en-AU" dirty="0" smtClean="0"/>
              <a:t> clinical models:</a:t>
            </a:r>
            <a:endParaRPr lang="en-US" dirty="0" smtClean="0"/>
          </a:p>
          <a:p>
            <a:r>
              <a:rPr lang="en-US" dirty="0" smtClean="0"/>
              <a:t>We will keep </a:t>
            </a:r>
            <a:r>
              <a:rPr lang="en-US" dirty="0" err="1" smtClean="0"/>
              <a:t>isosemantic</a:t>
            </a:r>
            <a:r>
              <a:rPr lang="en-US" dirty="0" smtClean="0"/>
              <a:t> models in the CIMI repository </a:t>
            </a:r>
            <a:r>
              <a:rPr lang="en-AU" dirty="0" smtClean="0"/>
              <a:t>that use a different split between pre-coordination versus post coordination (different split between terminology and information model)</a:t>
            </a:r>
          </a:p>
          <a:p>
            <a:r>
              <a:rPr lang="en-AU" b="1" dirty="0" smtClean="0"/>
              <a:t>One model in an isosemantic family will be selected as the CIMI preferred model for interoperability (as opposed to everyone supporting every model)</a:t>
            </a:r>
          </a:p>
          <a:p>
            <a:r>
              <a:rPr lang="en-US" dirty="0" smtClean="0"/>
              <a:t>Collections of models for specific use cases will be created by authoritative bodies: professional societies, regulatory agencies, public health, quality measures, etc.</a:t>
            </a:r>
          </a:p>
          <a:p>
            <a:pPr lvl="1"/>
            <a:endParaRPr lang="en-US" dirty="0" smtClean="0"/>
          </a:p>
          <a:p>
            <a:endParaRPr lang="en-US" dirty="0" smtClean="0"/>
          </a:p>
        </p:txBody>
      </p:sp>
    </p:spTree>
    <p:extLst>
      <p:ext uri="{BB962C8B-B14F-4D97-AF65-F5344CB8AC3E}">
        <p14:creationId xmlns:p14="http://schemas.microsoft.com/office/powerpoint/2010/main" val="2309737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Terminology</a:t>
            </a:r>
          </a:p>
        </p:txBody>
      </p:sp>
      <p:sp>
        <p:nvSpPr>
          <p:cNvPr id="3" name="Content Placeholder 2"/>
          <p:cNvSpPr>
            <a:spLocks noGrp="1"/>
          </p:cNvSpPr>
          <p:nvPr>
            <p:ph idx="1"/>
          </p:nvPr>
        </p:nvSpPr>
        <p:spPr/>
        <p:txBody>
          <a:bodyPr>
            <a:normAutofit/>
          </a:bodyPr>
          <a:lstStyle/>
          <a:p>
            <a:r>
              <a:rPr lang="en-US" sz="2000" dirty="0" smtClean="0"/>
              <a:t>SNOMED CT is the primary reference terminology</a:t>
            </a:r>
          </a:p>
          <a:p>
            <a:r>
              <a:rPr lang="en-US" sz="2000" dirty="0" smtClean="0"/>
              <a:t>LOINC is also approved as a reference terminology</a:t>
            </a:r>
          </a:p>
          <a:p>
            <a:pPr lvl="1"/>
            <a:r>
              <a:rPr lang="en-US" sz="1800" dirty="0" smtClean="0"/>
              <a:t>In the event of overlap, SNOMED CT will be the preferred source</a:t>
            </a:r>
          </a:p>
          <a:p>
            <a:pPr lvl="1"/>
            <a:r>
              <a:rPr lang="en-US" sz="1800" dirty="0" smtClean="0"/>
              <a:t>(Propose that LOINC be used for lab observations - Stan)</a:t>
            </a:r>
          </a:p>
          <a:p>
            <a:r>
              <a:rPr lang="en-US" sz="2000" dirty="0" smtClean="0"/>
              <a:t>CIMI will propose extensions to the reference terminologies when needed concepts do not exist</a:t>
            </a:r>
          </a:p>
          <a:p>
            <a:pPr lvl="1"/>
            <a:r>
              <a:rPr lang="en-US" sz="1800" dirty="0" smtClean="0"/>
              <a:t>CIMI will have a place to keep needed concepts that are not a part of any standard terminology</a:t>
            </a:r>
          </a:p>
          <a:p>
            <a:r>
              <a:rPr lang="en-US" sz="2000" dirty="0" smtClean="0"/>
              <a:t>CIMI has obtained a SNOMED extension identifier</a:t>
            </a:r>
          </a:p>
          <a:p>
            <a:r>
              <a:rPr lang="en-US" sz="2000" dirty="0" smtClean="0"/>
              <a:t>CIMI will adhere to IHTSDO Affiliate’s Agreement for referencing SNOMED codes in models</a:t>
            </a:r>
          </a:p>
          <a:p>
            <a:pPr lvl="1"/>
            <a:r>
              <a:rPr lang="en-US" sz="1800" dirty="0" smtClean="0"/>
              <a:t>Copyright notice in models, SNOMED license for all production implementations</a:t>
            </a:r>
          </a:p>
          <a:p>
            <a:r>
              <a:rPr lang="en-US" sz="2000" dirty="0" smtClean="0"/>
              <a:t>CIMI will create a Terminology Authority to review and submit concepts to IHTSDO as appropriate</a:t>
            </a:r>
          </a:p>
        </p:txBody>
      </p:sp>
    </p:spTree>
    <p:extLst>
      <p:ext uri="{BB962C8B-B14F-4D97-AF65-F5344CB8AC3E}">
        <p14:creationId xmlns:p14="http://schemas.microsoft.com/office/powerpoint/2010/main" val="29914465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itle 1"/>
          <p:cNvSpPr>
            <a:spLocks noGrp="1"/>
          </p:cNvSpPr>
          <p:nvPr>
            <p:ph type="title"/>
          </p:nvPr>
        </p:nvSpPr>
        <p:spPr/>
        <p:txBody>
          <a:bodyPr/>
          <a:lstStyle/>
          <a:p>
            <a:r>
              <a:rPr lang="en-US" smtClean="0"/>
              <a:t>Terminology (cont)</a:t>
            </a:r>
          </a:p>
        </p:txBody>
      </p:sp>
      <p:sp>
        <p:nvSpPr>
          <p:cNvPr id="35842" name="Content Placeholder 2"/>
          <p:cNvSpPr>
            <a:spLocks noGrp="1"/>
          </p:cNvSpPr>
          <p:nvPr>
            <p:ph idx="1"/>
          </p:nvPr>
        </p:nvSpPr>
        <p:spPr/>
        <p:txBody>
          <a:bodyPr/>
          <a:lstStyle/>
          <a:p>
            <a:r>
              <a:rPr lang="en-US" dirty="0" smtClean="0"/>
              <a:t>The primary version of models will only contain references (pointers) to value sets</a:t>
            </a:r>
          </a:p>
          <a:p>
            <a:r>
              <a:rPr lang="en-US" dirty="0" smtClean="0"/>
              <a:t>We will create tools that read the terminology tables and create versions of the models that contain enumerated value sets (as in the current ADL 1.5 specification) as needed</a:t>
            </a:r>
          </a:p>
        </p:txBody>
      </p:sp>
    </p:spTree>
    <p:extLst>
      <p:ext uri="{BB962C8B-B14F-4D97-AF65-F5344CB8AC3E}">
        <p14:creationId xmlns:p14="http://schemas.microsoft.com/office/powerpoint/2010/main" val="32335933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Decisions</a:t>
            </a:r>
            <a:endParaRPr lang="en-US" dirty="0"/>
          </a:p>
        </p:txBody>
      </p:sp>
      <p:sp>
        <p:nvSpPr>
          <p:cNvPr id="3" name="Content Placeholder 2"/>
          <p:cNvSpPr>
            <a:spLocks noGrp="1"/>
          </p:cNvSpPr>
          <p:nvPr>
            <p:ph idx="1"/>
          </p:nvPr>
        </p:nvSpPr>
        <p:spPr/>
        <p:txBody>
          <a:bodyPr/>
          <a:lstStyle/>
          <a:p>
            <a:r>
              <a:rPr lang="en-US" sz="3600" dirty="0" smtClean="0"/>
              <a:t>CIMI data types have been approved</a:t>
            </a:r>
          </a:p>
          <a:p>
            <a:r>
              <a:rPr lang="en-US" sz="3600" dirty="0" smtClean="0"/>
              <a:t>CIMI Reference Model (Mini-CIMI) has been approved</a:t>
            </a:r>
          </a:p>
          <a:p>
            <a:r>
              <a:rPr lang="en-US" sz="3600" dirty="0" smtClean="0"/>
              <a:t>A set of reference archetypes have been approved</a:t>
            </a:r>
          </a:p>
          <a:p>
            <a:endParaRPr lang="en-US" dirty="0"/>
          </a:p>
        </p:txBody>
      </p:sp>
    </p:spTree>
    <p:extLst>
      <p:ext uri="{BB962C8B-B14F-4D97-AF65-F5344CB8AC3E}">
        <p14:creationId xmlns:p14="http://schemas.microsoft.com/office/powerpoint/2010/main" val="2074756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March 29, 2012 – Semantic Interoperability</a:t>
            </a:r>
            <a:endParaRPr lang="en-US" dirty="0"/>
          </a:p>
        </p:txBody>
      </p:sp>
      <p:sp>
        <p:nvSpPr>
          <p:cNvPr id="3" name="Content Placeholder 2"/>
          <p:cNvSpPr>
            <a:spLocks noGrp="1"/>
          </p:cNvSpPr>
          <p:nvPr>
            <p:ph idx="1"/>
          </p:nvPr>
        </p:nvSpPr>
        <p:spPr/>
        <p:txBody>
          <a:bodyPr>
            <a:normAutofit/>
          </a:bodyPr>
          <a:lstStyle/>
          <a:p>
            <a:r>
              <a:rPr lang="en-US" dirty="0" smtClean="0"/>
              <a:t>CIMI models must  be capable of supporting semantic interoperability across a federation of enterprises</a:t>
            </a:r>
          </a:p>
          <a:p>
            <a:r>
              <a:rPr lang="en-AU" dirty="0" smtClean="0"/>
              <a:t>We will define the relationship between each parent and child node in the hierarchy </a:t>
            </a:r>
          </a:p>
          <a:p>
            <a:r>
              <a:rPr lang="en-AU" dirty="0" smtClean="0"/>
              <a:t>SNOMED relationship concepts will be used to define the parent-child relationships in the models</a:t>
            </a:r>
          </a:p>
          <a:p>
            <a:r>
              <a:rPr lang="en-AU" dirty="0" smtClean="0"/>
              <a:t>Goal: Enable use of the SNOMED CT concept model to support translation of data from pre coordinated to post coordinated representations</a:t>
            </a:r>
            <a:endParaRPr lang="en-US" dirty="0"/>
          </a:p>
        </p:txBody>
      </p:sp>
    </p:spTree>
    <p:extLst>
      <p:ext uri="{BB962C8B-B14F-4D97-AF65-F5344CB8AC3E}">
        <p14:creationId xmlns:p14="http://schemas.microsoft.com/office/powerpoint/2010/main" val="28946270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Content Ownership and Intellectual Property</a:t>
            </a:r>
            <a:endParaRPr lang="en-US" dirty="0"/>
          </a:p>
        </p:txBody>
      </p:sp>
      <p:sp>
        <p:nvSpPr>
          <p:cNvPr id="3" name="Content Placeholder 2"/>
          <p:cNvSpPr>
            <a:spLocks noGrp="1"/>
          </p:cNvSpPr>
          <p:nvPr>
            <p:ph idx="1"/>
          </p:nvPr>
        </p:nvSpPr>
        <p:spPr/>
        <p:txBody>
          <a:bodyPr/>
          <a:lstStyle/>
          <a:p>
            <a:r>
              <a:rPr lang="en-US" dirty="0" smtClean="0"/>
              <a:t>Those who contribute models to CIMI will retain ownership and the IP of the models, but they grant CIMI a license to use the model content at no cost in perpetuity and to allow CIMI to sublicense the use of the models at no cost to those who use the models</a:t>
            </a:r>
          </a:p>
          <a:p>
            <a:r>
              <a:rPr lang="en-US" dirty="0" smtClean="0"/>
              <a:t>New or novel IP developed as part of the CIMI process belongs to CIMI, but will be licensed free for use for all purposes in perpetuity</a:t>
            </a:r>
            <a:endParaRPr lang="en-US" dirty="0"/>
          </a:p>
        </p:txBody>
      </p:sp>
    </p:spTree>
    <p:extLst>
      <p:ext uri="{BB962C8B-B14F-4D97-AF65-F5344CB8AC3E}">
        <p14:creationId xmlns:p14="http://schemas.microsoft.com/office/powerpoint/2010/main" val="36133685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Leeds – CIMI Website</a:t>
            </a:r>
            <a:endParaRPr lang="en-US" dirty="0"/>
          </a:p>
        </p:txBody>
      </p:sp>
      <p:sp>
        <p:nvSpPr>
          <p:cNvPr id="3" name="Content Placeholder 2"/>
          <p:cNvSpPr>
            <a:spLocks noGrp="1"/>
          </p:cNvSpPr>
          <p:nvPr>
            <p:ph idx="1"/>
          </p:nvPr>
        </p:nvSpPr>
        <p:spPr/>
        <p:txBody>
          <a:bodyPr/>
          <a:lstStyle/>
          <a:p>
            <a:pPr marL="0" indent="0">
              <a:buNone/>
            </a:pPr>
            <a:r>
              <a:rPr lang="en-US" dirty="0" smtClean="0"/>
              <a:t>The group accepted a proposal from Portavita to provide a CIMI website. </a:t>
            </a:r>
          </a:p>
          <a:p>
            <a:pPr marL="0" indent="0">
              <a:buNone/>
            </a:pPr>
            <a:endParaRPr lang="en-US" dirty="0"/>
          </a:p>
          <a:p>
            <a:pPr marL="0" indent="0">
              <a:buNone/>
            </a:pPr>
            <a:r>
              <a:rPr lang="en-US" dirty="0" smtClean="0"/>
              <a:t>The website would:</a:t>
            </a:r>
          </a:p>
          <a:p>
            <a:r>
              <a:rPr lang="en-US" dirty="0" smtClean="0"/>
              <a:t>Provide descriptive, historical, and tutorial kinds of information about CIMI</a:t>
            </a:r>
          </a:p>
          <a:p>
            <a:r>
              <a:rPr lang="en-US" dirty="0" smtClean="0"/>
              <a:t>Act as a distribution site for CIMI models and other CIMI artifacts (</a:t>
            </a:r>
            <a:r>
              <a:rPr lang="en-US" dirty="0" err="1" smtClean="0"/>
              <a:t>MindMaps</a:t>
            </a:r>
            <a:r>
              <a:rPr lang="en-US" dirty="0" smtClean="0"/>
              <a:t>, Tree Display, Examples) </a:t>
            </a:r>
            <a:endParaRPr lang="en-US" dirty="0"/>
          </a:p>
        </p:txBody>
      </p:sp>
    </p:spTree>
    <p:extLst>
      <p:ext uri="{BB962C8B-B14F-4D97-AF65-F5344CB8AC3E}">
        <p14:creationId xmlns:p14="http://schemas.microsoft.com/office/powerpoint/2010/main" val="40440151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Leeds – Approving content</a:t>
            </a:r>
            <a:endParaRPr lang="en-US" dirty="0"/>
          </a:p>
        </p:txBody>
      </p:sp>
      <p:sp>
        <p:nvSpPr>
          <p:cNvPr id="3" name="Content Placeholder 2"/>
          <p:cNvSpPr>
            <a:spLocks noGrp="1"/>
          </p:cNvSpPr>
          <p:nvPr>
            <p:ph idx="1"/>
          </p:nvPr>
        </p:nvSpPr>
        <p:spPr/>
        <p:txBody>
          <a:bodyPr>
            <a:normAutofit/>
          </a:bodyPr>
          <a:lstStyle/>
          <a:p>
            <a:r>
              <a:rPr lang="en-US" dirty="0" smtClean="0"/>
              <a:t>The requirements for approval of CIMI content will be developed and approved by the usual CIMI work processes</a:t>
            </a:r>
          </a:p>
          <a:p>
            <a:pPr lvl="1"/>
            <a:r>
              <a:rPr lang="en-US" dirty="0" smtClean="0"/>
              <a:t>Style guide and related policies</a:t>
            </a:r>
          </a:p>
          <a:p>
            <a:r>
              <a:rPr lang="en-US" dirty="0" smtClean="0"/>
              <a:t>The CIMI participants have the responsibility to document the process for approving official CIMI content</a:t>
            </a:r>
          </a:p>
          <a:p>
            <a:r>
              <a:rPr lang="en-US" dirty="0" smtClean="0"/>
              <a:t>The Library Board approves roles and access permissions for specific individuals relative to management of the CIMI repository</a:t>
            </a:r>
          </a:p>
          <a:p>
            <a:r>
              <a:rPr lang="en-US" dirty="0" smtClean="0"/>
              <a:t>The Library Board ensures that approved processes are followed, and reports regularly to the EC</a:t>
            </a:r>
            <a:endParaRPr lang="en-US" dirty="0"/>
          </a:p>
        </p:txBody>
      </p:sp>
    </p:spTree>
    <p:extLst>
      <p:ext uri="{BB962C8B-B14F-4D97-AF65-F5344CB8AC3E}">
        <p14:creationId xmlns:p14="http://schemas.microsoft.com/office/powerpoint/2010/main" val="1994149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First draft CIMI models now available</a:t>
            </a:r>
            <a:r>
              <a:rPr lang="en-US" dirty="0" smtClean="0"/>
              <a:t>:</a:t>
            </a:r>
            <a:endParaRPr lang="en-US" dirty="0"/>
          </a:p>
        </p:txBody>
      </p:sp>
      <p:sp>
        <p:nvSpPr>
          <p:cNvPr id="5" name="Rectangle 4"/>
          <p:cNvSpPr/>
          <p:nvPr/>
        </p:nvSpPr>
        <p:spPr>
          <a:xfrm>
            <a:off x="137289" y="1354024"/>
            <a:ext cx="8855121" cy="1077218"/>
          </a:xfrm>
          <a:prstGeom prst="rect">
            <a:avLst/>
          </a:prstGeom>
        </p:spPr>
        <p:txBody>
          <a:bodyPr wrap="square">
            <a:spAutoFit/>
          </a:bodyPr>
          <a:lstStyle/>
          <a:p>
            <a:r>
              <a:rPr lang="en-US" sz="3200" dirty="0">
                <a:hlinkClick r:id="rId2"/>
              </a:rPr>
              <a:t>http://www.clinicalelement.com/cimi-browser/</a:t>
            </a:r>
            <a:r>
              <a:rPr lang="en-US" sz="3200" dirty="0"/>
              <a:t/>
            </a:r>
            <a:br>
              <a:rPr lang="en-US" sz="3200" dirty="0"/>
            </a:br>
            <a:endParaRPr lang="en-US" sz="3200" dirty="0"/>
          </a:p>
        </p:txBody>
      </p:sp>
    </p:spTree>
    <p:extLst>
      <p:ext uri="{BB962C8B-B14F-4D97-AF65-F5344CB8AC3E}">
        <p14:creationId xmlns:p14="http://schemas.microsoft.com/office/powerpoint/2010/main" val="34284568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Some Principles</a:t>
            </a:r>
          </a:p>
        </p:txBody>
      </p:sp>
      <p:sp>
        <p:nvSpPr>
          <p:cNvPr id="36867" name="Content Placeholder 2"/>
          <p:cNvSpPr>
            <a:spLocks noGrp="1"/>
          </p:cNvSpPr>
          <p:nvPr>
            <p:ph idx="1"/>
          </p:nvPr>
        </p:nvSpPr>
        <p:spPr/>
        <p:txBody>
          <a:bodyPr>
            <a:normAutofit/>
          </a:bodyPr>
          <a:lstStyle/>
          <a:p>
            <a:r>
              <a:rPr lang="en-US" dirty="0" smtClean="0"/>
              <a:t>CIMI </a:t>
            </a:r>
            <a:r>
              <a:rPr lang="en-US" i="1" u="sng" dirty="0" smtClean="0"/>
              <a:t>DOES</a:t>
            </a:r>
            <a:r>
              <a:rPr lang="en-US" dirty="0" smtClean="0"/>
              <a:t> care about implementation.  There must be at least one way to implement the models in a popular technology stack that is in use today.  The models should be as easy to implement as possible.</a:t>
            </a:r>
          </a:p>
          <a:p>
            <a:r>
              <a:rPr lang="en-US" dirty="0" smtClean="0"/>
              <a:t>Only use will determine if we are producing anything of value</a:t>
            </a:r>
          </a:p>
          <a:p>
            <a:pPr lvl="1"/>
            <a:r>
              <a:rPr lang="en-US" dirty="0" smtClean="0"/>
              <a:t>Approve “Good Enough” RM and DTs</a:t>
            </a:r>
          </a:p>
          <a:p>
            <a:pPr lvl="1"/>
            <a:r>
              <a:rPr lang="en-US" dirty="0" smtClean="0"/>
              <a:t>Get practical use ASAP</a:t>
            </a:r>
          </a:p>
          <a:p>
            <a:pPr lvl="1"/>
            <a:r>
              <a:rPr lang="en-US" dirty="0" smtClean="0"/>
              <a:t>Change RM and DTs based on use</a:t>
            </a:r>
          </a:p>
        </p:txBody>
      </p:sp>
    </p:spTree>
    <p:extLst>
      <p:ext uri="{BB962C8B-B14F-4D97-AF65-F5344CB8AC3E}">
        <p14:creationId xmlns:p14="http://schemas.microsoft.com/office/powerpoint/2010/main" val="2014653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b="1" dirty="0" smtClean="0">
                <a:solidFill>
                  <a:srgbClr val="FFFF00"/>
                </a:solidFill>
              </a:rPr>
              <a:t>CIMI</a:t>
            </a:r>
            <a:endParaRPr lang="en-US" b="1" dirty="0">
              <a:solidFill>
                <a:srgbClr val="FFFF00"/>
              </a:solidFill>
            </a:endParaRPr>
          </a:p>
        </p:txBody>
      </p:sp>
      <p:sp>
        <p:nvSpPr>
          <p:cNvPr id="3" name="Content Placeholder 2"/>
          <p:cNvSpPr>
            <a:spLocks noGrp="1"/>
          </p:cNvSpPr>
          <p:nvPr>
            <p:ph idx="1"/>
          </p:nvPr>
        </p:nvSpPr>
        <p:spPr/>
        <p:txBody>
          <a:bodyPr>
            <a:noAutofit/>
          </a:bodyPr>
          <a:lstStyle/>
          <a:p>
            <a:r>
              <a:rPr lang="en-US" sz="3200" dirty="0" smtClean="0"/>
              <a:t>The Clinical Information Modeling Initiative (CIMI) is an HL7 Work Group that is producing detailed clinical information models to enable interoperability of health care information systems</a:t>
            </a:r>
          </a:p>
          <a:p>
            <a:r>
              <a:rPr lang="en-US" sz="3200" dirty="0" smtClean="0"/>
              <a:t>CIMI was initiated during a “Fresh Look” session at an HL7 meeting in 2011</a:t>
            </a:r>
          </a:p>
          <a:p>
            <a:r>
              <a:rPr lang="en-US" sz="3200" dirty="0" smtClean="0"/>
              <a:t>CIMI models are free for use for all purposes</a:t>
            </a:r>
          </a:p>
          <a:p>
            <a:r>
              <a:rPr lang="en-US" sz="3200" dirty="0"/>
              <a:t>See </a:t>
            </a:r>
            <a:r>
              <a:rPr lang="en-US" sz="3200" dirty="0">
                <a:hlinkClick r:id="rId2"/>
              </a:rPr>
              <a:t>http://www.opencimi.org</a:t>
            </a:r>
            <a:r>
              <a:rPr lang="en-US" sz="3200" dirty="0" smtClean="0">
                <a:hlinkClick r:id="rId2"/>
              </a:rPr>
              <a:t>/</a:t>
            </a:r>
            <a:r>
              <a:rPr lang="en-US" sz="3200" dirty="0" smtClean="0"/>
              <a:t> for more details</a:t>
            </a:r>
          </a:p>
        </p:txBody>
      </p:sp>
    </p:spTree>
    <p:extLst>
      <p:ext uri="{BB962C8B-B14F-4D97-AF65-F5344CB8AC3E}">
        <p14:creationId xmlns:p14="http://schemas.microsoft.com/office/powerpoint/2010/main" val="382789403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Primary Near Term Goals</a:t>
            </a:r>
            <a:endParaRPr lang="en-US" dirty="0"/>
          </a:p>
        </p:txBody>
      </p:sp>
      <p:sp>
        <p:nvSpPr>
          <p:cNvPr id="3" name="Content Placeholder 2"/>
          <p:cNvSpPr>
            <a:spLocks noGrp="1"/>
          </p:cNvSpPr>
          <p:nvPr>
            <p:ph idx="1"/>
          </p:nvPr>
        </p:nvSpPr>
        <p:spPr/>
        <p:txBody>
          <a:bodyPr>
            <a:normAutofit/>
          </a:bodyPr>
          <a:lstStyle/>
          <a:p>
            <a:r>
              <a:rPr lang="en-US" smtClean="0"/>
              <a:t>As soon as possible, make some high quality CIMI models available in a web accessible repository</a:t>
            </a:r>
          </a:p>
          <a:p>
            <a:pPr lvl="1"/>
            <a:r>
              <a:rPr lang="en-US" smtClean="0"/>
              <a:t>ADL 1.5 (AOM framework) and/or UML (AML,</a:t>
            </a:r>
            <a:br>
              <a:rPr lang="en-US" smtClean="0"/>
            </a:br>
            <a:r>
              <a:rPr lang="en-US" smtClean="0"/>
              <a:t>XMI)</a:t>
            </a:r>
          </a:p>
          <a:p>
            <a:pPr lvl="1"/>
            <a:r>
              <a:rPr lang="en-US" smtClean="0"/>
              <a:t>That use the CIMI reference model</a:t>
            </a:r>
          </a:p>
          <a:p>
            <a:pPr lvl="1"/>
            <a:r>
              <a:rPr lang="en-US" smtClean="0"/>
              <a:t>That have complete terminology bindings</a:t>
            </a:r>
          </a:p>
          <a:p>
            <a:r>
              <a:rPr lang="en-US" smtClean="0"/>
              <a:t> Get the models used in someone’s working system</a:t>
            </a:r>
          </a:p>
          <a:p>
            <a:r>
              <a:rPr lang="en-US" smtClean="0"/>
              <a:t>Document our experience</a:t>
            </a:r>
          </a:p>
          <a:p>
            <a:r>
              <a:rPr lang="en-US" smtClean="0"/>
              <a:t>Improve our processes and models</a:t>
            </a:r>
          </a:p>
          <a:p>
            <a:r>
              <a:rPr lang="en-US" smtClean="0"/>
              <a:t>Repeat!</a:t>
            </a:r>
            <a:endParaRPr lang="en-US" dirty="0"/>
          </a:p>
        </p:txBody>
      </p:sp>
    </p:spTree>
    <p:extLst>
      <p:ext uri="{BB962C8B-B14F-4D97-AF65-F5344CB8AC3E}">
        <p14:creationId xmlns:p14="http://schemas.microsoft.com/office/powerpoint/2010/main" val="27280382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Activities</a:t>
            </a:r>
            <a:endParaRPr lang="en-US" dirty="0"/>
          </a:p>
        </p:txBody>
      </p:sp>
      <p:sp>
        <p:nvSpPr>
          <p:cNvPr id="3" name="Content Placeholder 2"/>
          <p:cNvSpPr>
            <a:spLocks noGrp="1"/>
          </p:cNvSpPr>
          <p:nvPr>
            <p:ph idx="1"/>
          </p:nvPr>
        </p:nvSpPr>
        <p:spPr/>
        <p:txBody>
          <a:bodyPr>
            <a:normAutofit/>
          </a:bodyPr>
          <a:lstStyle/>
          <a:p>
            <a:r>
              <a:rPr lang="en-US" sz="3600" dirty="0" smtClean="0"/>
              <a:t>CIMI as a Work Group in HL7</a:t>
            </a:r>
          </a:p>
          <a:p>
            <a:r>
              <a:rPr lang="en-US" sz="3600" dirty="0" smtClean="0"/>
              <a:t>CIMI and FHIR</a:t>
            </a:r>
          </a:p>
          <a:p>
            <a:r>
              <a:rPr lang="en-US" sz="3600" dirty="0" smtClean="0"/>
              <a:t>CIMI and HSPC</a:t>
            </a:r>
          </a:p>
          <a:p>
            <a:r>
              <a:rPr lang="en-US" sz="3600" dirty="0" smtClean="0"/>
              <a:t>CIMI and the Logical Model Collaboration</a:t>
            </a:r>
            <a:endParaRPr lang="en-US" sz="3600" dirty="0"/>
          </a:p>
        </p:txBody>
      </p:sp>
    </p:spTree>
    <p:extLst>
      <p:ext uri="{BB962C8B-B14F-4D97-AF65-F5344CB8AC3E}">
        <p14:creationId xmlns:p14="http://schemas.microsoft.com/office/powerpoint/2010/main" val="1501242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1"/>
          </p:nvPr>
        </p:nvSpPr>
        <p:spPr/>
        <p:txBody>
          <a:bodyPr>
            <a:normAutofit/>
          </a:bodyPr>
          <a:lstStyle/>
          <a:p>
            <a:r>
              <a:rPr lang="en-US" sz="2800" dirty="0" smtClean="0"/>
              <a:t>Create a shared repository of detailed clinical information models</a:t>
            </a:r>
          </a:p>
          <a:p>
            <a:r>
              <a:rPr lang="en-US" sz="2800" dirty="0"/>
              <a:t>Repository is open to everyone and models are licensed free for use at no </a:t>
            </a:r>
            <a:r>
              <a:rPr lang="en-US" sz="2800" dirty="0" smtClean="0"/>
              <a:t>cost</a:t>
            </a:r>
          </a:p>
          <a:p>
            <a:r>
              <a:rPr lang="en-US" sz="2800" dirty="0" smtClean="0"/>
              <a:t>Where the models:</a:t>
            </a:r>
            <a:endParaRPr lang="en-US" sz="2800" dirty="0"/>
          </a:p>
          <a:p>
            <a:pPr lvl="1"/>
            <a:r>
              <a:rPr lang="en-US" sz="2400" dirty="0" smtClean="0"/>
              <a:t>Are expressed in an approved formalism</a:t>
            </a:r>
          </a:p>
          <a:p>
            <a:pPr lvl="2"/>
            <a:r>
              <a:rPr lang="en-US" sz="2400" dirty="0" smtClean="0"/>
              <a:t>Archetype Definition Language (ADL)</a:t>
            </a:r>
          </a:p>
          <a:p>
            <a:pPr lvl="2"/>
            <a:r>
              <a:rPr lang="en-US" sz="2400" dirty="0" smtClean="0"/>
              <a:t>Archetype Modeling Language (AML)</a:t>
            </a:r>
          </a:p>
          <a:p>
            <a:pPr lvl="1"/>
            <a:r>
              <a:rPr lang="en-US" sz="2400" dirty="0" smtClean="0"/>
              <a:t>Are based on a core reference model, including a set of base data types  </a:t>
            </a:r>
          </a:p>
          <a:p>
            <a:pPr lvl="1"/>
            <a:r>
              <a:rPr lang="en-US" sz="2400" dirty="0" smtClean="0"/>
              <a:t>Have formal bindings to standard coded terminologies </a:t>
            </a:r>
          </a:p>
        </p:txBody>
      </p:sp>
      <p:sp>
        <p:nvSpPr>
          <p:cNvPr id="2" name="Title 1"/>
          <p:cNvSpPr>
            <a:spLocks noGrp="1"/>
          </p:cNvSpPr>
          <p:nvPr>
            <p:ph type="title"/>
          </p:nvPr>
        </p:nvSpPr>
        <p:spPr/>
        <p:txBody>
          <a:bodyPr/>
          <a:lstStyle/>
          <a:p>
            <a:r>
              <a:rPr lang="en-US" dirty="0" smtClean="0">
                <a:solidFill>
                  <a:srgbClr val="FFFF00"/>
                </a:solidFill>
              </a:rPr>
              <a:t>CIMI Goals</a:t>
            </a:r>
            <a:endParaRPr lang="en-US" dirty="0">
              <a:solidFill>
                <a:srgbClr val="FFFF00"/>
              </a:solidFill>
            </a:endParaRPr>
          </a:p>
        </p:txBody>
      </p:sp>
    </p:spTree>
    <p:extLst>
      <p:ext uri="{BB962C8B-B14F-4D97-AF65-F5344CB8AC3E}">
        <p14:creationId xmlns:p14="http://schemas.microsoft.com/office/powerpoint/2010/main" val="1964298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4802"/>
            <a:ext cx="9144000" cy="1143000"/>
          </a:xfrm>
        </p:spPr>
        <p:txBody>
          <a:bodyPr/>
          <a:lstStyle/>
          <a:p>
            <a:r>
              <a:rPr lang="en-US" sz="4000" dirty="0">
                <a:solidFill>
                  <a:srgbClr val="FFFF00"/>
                </a:solidFill>
              </a:rPr>
              <a:t>CIMI </a:t>
            </a:r>
            <a:r>
              <a:rPr lang="en-US" sz="4000" dirty="0" smtClean="0">
                <a:solidFill>
                  <a:srgbClr val="FFFF00"/>
                </a:solidFill>
              </a:rPr>
              <a:t>creates “computable </a:t>
            </a:r>
            <a:r>
              <a:rPr lang="en-US" sz="4000" dirty="0">
                <a:solidFill>
                  <a:srgbClr val="FFFF00"/>
                </a:solidFill>
              </a:rPr>
              <a:t>logical models.”</a:t>
            </a:r>
            <a:endParaRPr lang="en-US" dirty="0">
              <a:solidFill>
                <a:srgbClr val="FFFF00"/>
              </a:solidFill>
            </a:endParaRPr>
          </a:p>
        </p:txBody>
      </p:sp>
      <p:sp>
        <p:nvSpPr>
          <p:cNvPr id="3" name="Content Placeholder 2"/>
          <p:cNvSpPr>
            <a:spLocks noGrp="1"/>
          </p:cNvSpPr>
          <p:nvPr>
            <p:ph idx="1"/>
          </p:nvPr>
        </p:nvSpPr>
        <p:spPr>
          <a:xfrm>
            <a:off x="457200" y="1026994"/>
            <a:ext cx="8229600" cy="5755946"/>
          </a:xfrm>
        </p:spPr>
        <p:txBody>
          <a:bodyPr/>
          <a:lstStyle/>
          <a:p>
            <a:r>
              <a:rPr lang="en-US" sz="2800" dirty="0" smtClean="0"/>
              <a:t>The </a:t>
            </a:r>
            <a:r>
              <a:rPr lang="en-US" sz="2800" dirty="0"/>
              <a:t>models are algorithmically </a:t>
            </a:r>
            <a:r>
              <a:rPr lang="en-US" sz="2800" dirty="0" err="1" smtClean="0"/>
              <a:t>processable</a:t>
            </a:r>
            <a:endParaRPr lang="en-US" sz="2800" dirty="0"/>
          </a:p>
          <a:p>
            <a:r>
              <a:rPr lang="en-US" sz="2800" dirty="0" smtClean="0"/>
              <a:t>Models </a:t>
            </a:r>
            <a:r>
              <a:rPr lang="en-US" sz="2800" dirty="0"/>
              <a:t>show the structural relationship of the model elements (containment</a:t>
            </a:r>
            <a:r>
              <a:rPr lang="en-US" sz="2800" dirty="0" smtClean="0"/>
              <a:t>) </a:t>
            </a:r>
            <a:endParaRPr lang="en-US" sz="2800" dirty="0"/>
          </a:p>
          <a:p>
            <a:r>
              <a:rPr lang="en-US" sz="2800" dirty="0" smtClean="0"/>
              <a:t>Models are expressed in a formal computable format</a:t>
            </a:r>
          </a:p>
          <a:p>
            <a:r>
              <a:rPr lang="en-US" sz="2800" dirty="0" smtClean="0"/>
              <a:t>Coded </a:t>
            </a:r>
            <a:r>
              <a:rPr lang="en-US" sz="2800" dirty="0"/>
              <a:t>elements have explicit binding to allowed coded </a:t>
            </a:r>
            <a:r>
              <a:rPr lang="en-US" sz="2800" dirty="0" smtClean="0"/>
              <a:t>values</a:t>
            </a:r>
            <a:r>
              <a:rPr lang="en-US" sz="2800" dirty="0"/>
              <a:t> </a:t>
            </a:r>
            <a:r>
              <a:rPr lang="en-US" sz="2800" dirty="0" smtClean="0"/>
              <a:t>(attributes and values)</a:t>
            </a:r>
            <a:endParaRPr lang="en-US" sz="2800" dirty="0"/>
          </a:p>
          <a:p>
            <a:r>
              <a:rPr lang="en-US" sz="2800" dirty="0"/>
              <a:t>Models are independent of any specific programming language, implementation technology, or type of </a:t>
            </a:r>
            <a:r>
              <a:rPr lang="en-US" sz="2800" dirty="0" smtClean="0"/>
              <a:t>database</a:t>
            </a:r>
            <a:endParaRPr lang="en-US" sz="2800" dirty="0"/>
          </a:p>
          <a:p>
            <a:r>
              <a:rPr lang="en-US" sz="2800" dirty="0"/>
              <a:t>The models must support explicit, unambiguous query statements against data </a:t>
            </a:r>
            <a:r>
              <a:rPr lang="en-US" sz="2800" dirty="0" smtClean="0"/>
              <a:t>instances</a:t>
            </a:r>
            <a:endParaRPr lang="en-US" sz="2800" dirty="0"/>
          </a:p>
        </p:txBody>
      </p:sp>
    </p:spTree>
    <p:extLst>
      <p:ext uri="{BB962C8B-B14F-4D97-AF65-F5344CB8AC3E}">
        <p14:creationId xmlns:p14="http://schemas.microsoft.com/office/powerpoint/2010/main" val="20400524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Object 1" descr="image0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59"/>
            <a:ext cx="9144000" cy="6266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2721643" y="1258471"/>
            <a:ext cx="1373966" cy="830997"/>
          </a:xfrm>
          <a:prstGeom prst="rect">
            <a:avLst/>
          </a:prstGeom>
          <a:solidFill>
            <a:srgbClr val="B7E4FF"/>
          </a:solidFill>
        </p:spPr>
        <p:txBody>
          <a:bodyPr wrap="none" rtlCol="0">
            <a:spAutoFit/>
          </a:bodyPr>
          <a:lstStyle/>
          <a:p>
            <a:pPr algn="ctr"/>
            <a:r>
              <a:rPr lang="en-US" sz="1600" b="1" dirty="0" smtClean="0">
                <a:latin typeface="+mj-lt"/>
              </a:rPr>
              <a:t>Standard</a:t>
            </a:r>
          </a:p>
          <a:p>
            <a:pPr algn="ctr"/>
            <a:r>
              <a:rPr lang="en-US" sz="1600" b="1" dirty="0" smtClean="0">
                <a:latin typeface="+mj-lt"/>
              </a:rPr>
              <a:t>Terminologies</a:t>
            </a:r>
          </a:p>
          <a:p>
            <a:pPr algn="ctr"/>
            <a:r>
              <a:rPr lang="en-US" sz="1600" b="1" dirty="0" smtClean="0">
                <a:latin typeface="+mj-lt"/>
              </a:rPr>
              <a:t>(SOLOR)</a:t>
            </a:r>
            <a:endParaRPr lang="en-US" sz="1600" b="1" dirty="0">
              <a:latin typeface="+mj-lt"/>
            </a:endParaRPr>
          </a:p>
        </p:txBody>
      </p:sp>
      <p:sp>
        <p:nvSpPr>
          <p:cNvPr id="5" name="TextBox 4"/>
          <p:cNvSpPr txBox="1"/>
          <p:nvPr/>
        </p:nvSpPr>
        <p:spPr>
          <a:xfrm>
            <a:off x="1625364" y="5150708"/>
            <a:ext cx="722051" cy="338554"/>
          </a:xfrm>
          <a:prstGeom prst="rect">
            <a:avLst/>
          </a:prstGeom>
          <a:solidFill>
            <a:srgbClr val="FBB247"/>
          </a:solidFill>
        </p:spPr>
        <p:txBody>
          <a:bodyPr wrap="square" rtlCol="0">
            <a:spAutoFit/>
          </a:bodyPr>
          <a:lstStyle/>
          <a:p>
            <a:pPr algn="ctr"/>
            <a:r>
              <a:rPr lang="en-US" sz="1600" b="1" dirty="0" smtClean="0"/>
              <a:t>FHIM</a:t>
            </a:r>
            <a:endParaRPr lang="en-US" sz="1600" b="1" dirty="0"/>
          </a:p>
        </p:txBody>
      </p:sp>
      <p:sp>
        <p:nvSpPr>
          <p:cNvPr id="7" name="TextBox 6"/>
          <p:cNvSpPr txBox="1"/>
          <p:nvPr/>
        </p:nvSpPr>
        <p:spPr>
          <a:xfrm>
            <a:off x="349937" y="5150708"/>
            <a:ext cx="905657" cy="338554"/>
          </a:xfrm>
          <a:prstGeom prst="rect">
            <a:avLst/>
          </a:prstGeom>
          <a:solidFill>
            <a:srgbClr val="FBB247"/>
          </a:solidFill>
        </p:spPr>
        <p:txBody>
          <a:bodyPr wrap="square" rtlCol="0">
            <a:spAutoFit/>
          </a:bodyPr>
          <a:lstStyle/>
          <a:p>
            <a:pPr algn="ctr"/>
            <a:r>
              <a:rPr lang="en-US" sz="1600" b="1" dirty="0" smtClean="0"/>
              <a:t>LEGOs</a:t>
            </a:r>
          </a:p>
        </p:txBody>
      </p:sp>
      <p:sp>
        <p:nvSpPr>
          <p:cNvPr id="6" name="Oval 5"/>
          <p:cNvSpPr/>
          <p:nvPr/>
        </p:nvSpPr>
        <p:spPr>
          <a:xfrm>
            <a:off x="8052178" y="2156345"/>
            <a:ext cx="709684" cy="436729"/>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267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Work Completed</a:t>
            </a:r>
            <a:endParaRPr lang="en-US" dirty="0">
              <a:solidFill>
                <a:srgbClr val="FFFF00"/>
              </a:solidFill>
            </a:endParaRPr>
          </a:p>
        </p:txBody>
      </p:sp>
      <p:sp>
        <p:nvSpPr>
          <p:cNvPr id="3" name="Content Placeholder 2"/>
          <p:cNvSpPr>
            <a:spLocks noGrp="1"/>
          </p:cNvSpPr>
          <p:nvPr>
            <p:ph idx="1"/>
          </p:nvPr>
        </p:nvSpPr>
        <p:spPr/>
        <p:txBody>
          <a:bodyPr>
            <a:normAutofit/>
          </a:bodyPr>
          <a:lstStyle/>
          <a:p>
            <a:r>
              <a:rPr lang="en-US" sz="3200" dirty="0" smtClean="0"/>
              <a:t>Core CIMI reference model</a:t>
            </a:r>
          </a:p>
          <a:p>
            <a:pPr lvl="1"/>
            <a:r>
              <a:rPr lang="en-US" sz="2800" dirty="0" smtClean="0"/>
              <a:t>Base classes and data type definitions</a:t>
            </a:r>
          </a:p>
          <a:p>
            <a:r>
              <a:rPr lang="en-US" sz="3200" dirty="0" smtClean="0"/>
              <a:t>Reference archetypes</a:t>
            </a:r>
          </a:p>
          <a:p>
            <a:pPr lvl="1"/>
            <a:r>
              <a:rPr lang="en-US" sz="2800" dirty="0" smtClean="0"/>
              <a:t>Observation</a:t>
            </a:r>
          </a:p>
          <a:p>
            <a:pPr lvl="2"/>
            <a:r>
              <a:rPr lang="en-US" sz="2400" dirty="0" smtClean="0"/>
              <a:t>Laboratory Observation</a:t>
            </a:r>
          </a:p>
          <a:p>
            <a:r>
              <a:rPr lang="en-US" sz="3200" dirty="0" smtClean="0"/>
              <a:t>CIMI model browser</a:t>
            </a:r>
          </a:p>
          <a:p>
            <a:r>
              <a:rPr lang="en-US" sz="3200" dirty="0" smtClean="0"/>
              <a:t>~</a:t>
            </a:r>
            <a:r>
              <a:rPr lang="en-US" sz="3200" dirty="0"/>
              <a:t>2,500 laboratory </a:t>
            </a:r>
            <a:r>
              <a:rPr lang="en-US" sz="3200" dirty="0" smtClean="0"/>
              <a:t>models</a:t>
            </a:r>
          </a:p>
          <a:p>
            <a:pPr lvl="1"/>
            <a:r>
              <a:rPr lang="en-US" sz="2800" dirty="0">
                <a:hlinkClick r:id="rId2"/>
              </a:rPr>
              <a:t>http://www.clinicalelement.com/cimi-browser</a:t>
            </a:r>
            <a:r>
              <a:rPr lang="en-US" sz="2800" dirty="0" smtClean="0">
                <a:hlinkClick r:id="rId2"/>
              </a:rPr>
              <a:t>/#/</a:t>
            </a:r>
            <a:endParaRPr lang="en-US" sz="2800" dirty="0" smtClean="0"/>
          </a:p>
          <a:p>
            <a:pPr lvl="1"/>
            <a:endParaRPr lang="en-US" sz="2800" dirty="0"/>
          </a:p>
        </p:txBody>
      </p:sp>
    </p:spTree>
    <p:extLst>
      <p:ext uri="{BB962C8B-B14F-4D97-AF65-F5344CB8AC3E}">
        <p14:creationId xmlns:p14="http://schemas.microsoft.com/office/powerpoint/2010/main" val="128420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Brent">
  <a:themeElements>
    <a:clrScheme name="">
      <a:dk1>
        <a:srgbClr val="000000"/>
      </a:dk1>
      <a:lt1>
        <a:srgbClr val="FFFF00"/>
      </a:lt1>
      <a:dk2>
        <a:srgbClr val="00000A"/>
      </a:dk2>
      <a:lt2>
        <a:srgbClr val="FFFFFF"/>
      </a:lt2>
      <a:accent1>
        <a:srgbClr val="FF8100"/>
      </a:accent1>
      <a:accent2>
        <a:srgbClr val="4F4F4F"/>
      </a:accent2>
      <a:accent3>
        <a:srgbClr val="AAAAAA"/>
      </a:accent3>
      <a:accent4>
        <a:srgbClr val="DADA00"/>
      </a:accent4>
      <a:accent5>
        <a:srgbClr val="FFC1AA"/>
      </a:accent5>
      <a:accent6>
        <a:srgbClr val="474747"/>
      </a:accent6>
      <a:hlink>
        <a:srgbClr val="A1A100"/>
      </a:hlink>
      <a:folHlink>
        <a:srgbClr val="00C200"/>
      </a:folHlink>
    </a:clrScheme>
    <a:fontScheme name="Bren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820738"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820738"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ren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ren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ren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ren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ren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ren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re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2573</TotalTime>
  <Words>2427</Words>
  <Application>Microsoft Office PowerPoint</Application>
  <PresentationFormat>On-screen Show (4:3)</PresentationFormat>
  <Paragraphs>453</Paragraphs>
  <Slides>51</Slides>
  <Notes>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51</vt:i4>
      </vt:variant>
    </vt:vector>
  </HeadingPairs>
  <TitlesOfParts>
    <vt:vector size="60" baseType="lpstr">
      <vt:lpstr>Aharoni</vt:lpstr>
      <vt:lpstr>Arial</vt:lpstr>
      <vt:lpstr>Arial Narrow</vt:lpstr>
      <vt:lpstr>Calibri</vt:lpstr>
      <vt:lpstr>Helvetica</vt:lpstr>
      <vt:lpstr>Times New Roman</vt:lpstr>
      <vt:lpstr>Office Theme</vt:lpstr>
      <vt:lpstr>1_Office Theme</vt:lpstr>
      <vt:lpstr>1_Brent</vt:lpstr>
      <vt:lpstr>A Brief Review of CIMI Progress, Plans, and Goals</vt:lpstr>
      <vt:lpstr>Why?</vt:lpstr>
      <vt:lpstr>Graphic  of a Detailed Clinical Model</vt:lpstr>
      <vt:lpstr>The Interoperable App Development Process</vt:lpstr>
      <vt:lpstr>CIMI</vt:lpstr>
      <vt:lpstr>CIMI Goals</vt:lpstr>
      <vt:lpstr>CIMI creates “computable logical models.”</vt:lpstr>
      <vt:lpstr>PowerPoint Presentation</vt:lpstr>
      <vt:lpstr>Work Completed</vt:lpstr>
      <vt:lpstr>Current Activities</vt:lpstr>
      <vt:lpstr>SOLOR, LEGOs, and CIMI</vt:lpstr>
      <vt:lpstr>PowerPoint Presentation</vt:lpstr>
      <vt:lpstr>Argonauts and CIMI</vt:lpstr>
      <vt:lpstr>Questions?</vt:lpstr>
      <vt:lpstr>Appendix</vt:lpstr>
      <vt:lpstr>Model Repository and Model Adoption</vt:lpstr>
      <vt:lpstr>IsoSemantic Models – Example of Problem</vt:lpstr>
      <vt:lpstr>Data Comes in Different  Shapes and Colors</vt:lpstr>
      <vt:lpstr>Data Standardized in the Service</vt:lpstr>
      <vt:lpstr>Partial Interoperability</vt:lpstr>
      <vt:lpstr>Preferred Strategy – Full Interoperability</vt:lpstr>
      <vt:lpstr>Reasons to do it on the server side</vt:lpstr>
      <vt:lpstr>PowerPoint Presentation</vt:lpstr>
      <vt:lpstr>CIMI Vision, Mission, and Goals</vt:lpstr>
      <vt:lpstr>What Is Needed to Create New Paradigm?</vt:lpstr>
      <vt:lpstr>Clinical modeling activities</vt:lpstr>
      <vt:lpstr>Clinical Information Modeling Initiative</vt:lpstr>
      <vt:lpstr>CIMI Goals</vt:lpstr>
      <vt:lpstr>Goal:  Models supporting multiple contexts</vt:lpstr>
      <vt:lpstr>Roadmap (some parallel activities)</vt:lpstr>
      <vt:lpstr>Roadmap (continued)</vt:lpstr>
      <vt:lpstr>Roadmap (continued)</vt:lpstr>
      <vt:lpstr>Modeling at Intermountain</vt:lpstr>
      <vt:lpstr>Intermountain Plans</vt:lpstr>
      <vt:lpstr>Selected CIMI Policies, Decisions, and Milestones</vt:lpstr>
      <vt:lpstr>Decisions (London, Dec 1, 2011)</vt:lpstr>
      <vt:lpstr>Definition of “Logical Model”</vt:lpstr>
      <vt:lpstr>Implementation Strategy</vt:lpstr>
      <vt:lpstr>Further modeling decisions</vt:lpstr>
      <vt:lpstr>Isosemantic Models</vt:lpstr>
      <vt:lpstr>Terminology</vt:lpstr>
      <vt:lpstr>Terminology (cont)</vt:lpstr>
      <vt:lpstr>Additional Decisions</vt:lpstr>
      <vt:lpstr>March 29, 2012 – Semantic Interoperability</vt:lpstr>
      <vt:lpstr>Content Ownership and Intellectual Property</vt:lpstr>
      <vt:lpstr>Leeds – CIMI Website</vt:lpstr>
      <vt:lpstr>Leeds – Approving content</vt:lpstr>
      <vt:lpstr>First draft CIMI models now available:</vt:lpstr>
      <vt:lpstr>Some Principles</vt:lpstr>
      <vt:lpstr>Primary Near Term Goals</vt:lpstr>
      <vt:lpstr>Other Activities</vt:lpstr>
    </vt:vector>
  </TitlesOfParts>
  <Company>Portavita BV</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Evert Jan Hoijtink</dc:creator>
  <cp:lastModifiedBy>Stan Huff</cp:lastModifiedBy>
  <cp:revision>63</cp:revision>
  <dcterms:created xsi:type="dcterms:W3CDTF">2014-05-26T11:42:44Z</dcterms:created>
  <dcterms:modified xsi:type="dcterms:W3CDTF">2016-08-11T04:25:42Z</dcterms:modified>
</cp:coreProperties>
</file>