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5"/>
    <p:sldMasterId id="2147483679" r:id="rId6"/>
  </p:sldMasterIdLst>
  <p:notesMasterIdLst>
    <p:notesMasterId r:id="rId17"/>
  </p:notesMasterIdLst>
  <p:handoutMasterIdLst>
    <p:handoutMasterId r:id="rId18"/>
  </p:handoutMasterIdLst>
  <p:sldIdLst>
    <p:sldId id="377" r:id="rId7"/>
    <p:sldId id="460" r:id="rId8"/>
    <p:sldId id="461" r:id="rId9"/>
    <p:sldId id="452" r:id="rId10"/>
    <p:sldId id="450" r:id="rId11"/>
    <p:sldId id="459" r:id="rId12"/>
    <p:sldId id="462" r:id="rId13"/>
    <p:sldId id="458" r:id="rId14"/>
    <p:sldId id="453" r:id="rId15"/>
    <p:sldId id="455" r:id="rId1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8EF764-BAF4-431F-862E-AFA061ECE8F7}">
          <p14:sldIdLst>
            <p14:sldId id="377"/>
            <p14:sldId id="460"/>
            <p14:sldId id="461"/>
            <p14:sldId id="452"/>
            <p14:sldId id="450"/>
            <p14:sldId id="459"/>
            <p14:sldId id="462"/>
            <p14:sldId id="458"/>
            <p14:sldId id="453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9843" autoAdjust="0"/>
  </p:normalViewPr>
  <p:slideViewPr>
    <p:cSldViewPr>
      <p:cViewPr varScale="1">
        <p:scale>
          <a:sx n="67" d="100"/>
          <a:sy n="67" d="100"/>
        </p:scale>
        <p:origin x="91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10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FA263-9BBA-4E17-BD15-8DB54F4AD24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9A1E8-34F6-4188-BD0E-BEDA82ADF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7863D-62C3-4FCE-8D6E-CEF6E7FF977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54939-C608-486A-BE30-E8A8CF81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21268" indent="-272618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10722" indent="-21653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559372" indent="-21653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01791" indent="-21653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450442" indent="-2165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899092" indent="-2165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347742" indent="-2165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796393" indent="-2165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D6A0EA-6CBD-4C2A-877E-B3FA419AED90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7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0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1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1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DB7380-9603-43D8-BFF4-722408AEB0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00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295400"/>
            <a:ext cx="36576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24400" y="1295400"/>
            <a:ext cx="35814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3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 txBox="1">
            <a:spLocks/>
          </p:cNvSpPr>
          <p:nvPr userDrawn="1"/>
        </p:nvSpPr>
        <p:spPr bwMode="auto">
          <a:xfrm>
            <a:off x="228600" y="6458310"/>
            <a:ext cx="2133600" cy="365125"/>
          </a:xfrm>
          <a:prstGeom prst="rect">
            <a:avLst/>
          </a:prstGeom>
          <a:extLst/>
        </p:spPr>
        <p:txBody>
          <a:bodyPr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dirty="0">
              <a:solidFill>
                <a:srgbClr val="898989"/>
              </a:solidFill>
            </a:endParaRPr>
          </a:p>
        </p:txBody>
      </p:sp>
      <p:grpSp>
        <p:nvGrpSpPr>
          <p:cNvPr id="15" name="Group 42"/>
          <p:cNvGrpSpPr>
            <a:grpSpLocks/>
          </p:cNvGrpSpPr>
          <p:nvPr userDrawn="1"/>
        </p:nvGrpSpPr>
        <p:grpSpPr bwMode="auto">
          <a:xfrm>
            <a:off x="533400" y="4114800"/>
            <a:ext cx="8001000" cy="152400"/>
            <a:chOff x="336" y="2592"/>
            <a:chExt cx="5040" cy="144"/>
          </a:xfrm>
        </p:grpSpPr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42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VA color 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274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44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pic>
        <p:nvPicPr>
          <p:cNvPr id="2054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3" descr="VA color s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42"/>
          <p:cNvGrpSpPr>
            <a:grpSpLocks/>
          </p:cNvGrpSpPr>
          <p:nvPr/>
        </p:nvGrpSpPr>
        <p:grpSpPr bwMode="auto">
          <a:xfrm>
            <a:off x="0" y="914400"/>
            <a:ext cx="9144000" cy="46038"/>
            <a:chOff x="336" y="2592"/>
            <a:chExt cx="5040" cy="144"/>
          </a:xfrm>
        </p:grpSpPr>
        <p:sp>
          <p:nvSpPr>
            <p:cNvPr id="2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2059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2060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2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12" r:id="rId2"/>
    <p:sldLayoutId id="214748371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MS PGothic" panose="020B0600070205080204" pitchFamily="34" charset="-128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s!AlkpZJej6nh_k9Nd0OKzwn3AM3hu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bi@ihtsdo.or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an.huff@imail.org" TargetMode="External"/><Relationship Id="rId5" Type="http://schemas.openxmlformats.org/officeDocument/2006/relationships/hyperlink" Target="mailto:solbrig.harold@mayo.edu" TargetMode="External"/><Relationship Id="rId4" Type="http://schemas.openxmlformats.org/officeDocument/2006/relationships/hyperlink" Target="mailto:galen.mulrooney@jpsy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9" name="Group 42"/>
          <p:cNvGrpSpPr>
            <a:grpSpLocks/>
          </p:cNvGrpSpPr>
          <p:nvPr/>
        </p:nvGrpSpPr>
        <p:grpSpPr bwMode="auto">
          <a:xfrm>
            <a:off x="533400" y="4114800"/>
            <a:ext cx="8001000" cy="152400"/>
            <a:chOff x="336" y="2592"/>
            <a:chExt cx="5040" cy="144"/>
          </a:xfrm>
        </p:grpSpPr>
        <p:sp>
          <p:nvSpPr>
            <p:cNvPr id="47111" name="Rectangle 39"/>
            <p:cNvSpPr>
              <a:spLocks noChangeArrowheads="1"/>
            </p:cNvSpPr>
            <p:nvPr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112" name="Rectangle 40"/>
            <p:cNvSpPr>
              <a:spLocks noChangeArrowheads="1"/>
            </p:cNvSpPr>
            <p:nvPr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113" name="Rectangle 41"/>
            <p:cNvSpPr>
              <a:spLocks noChangeArrowheads="1"/>
            </p:cNvSpPr>
            <p:nvPr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200" y="1255455"/>
            <a:ext cx="906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Times New Roman" pitchFamily="18" charset="0"/>
              </a:rPr>
              <a:t>HIEA Technical Forum: August 17-18, 2016</a:t>
            </a:r>
          </a:p>
          <a:p>
            <a:pPr algn="ctr" rtl="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Times New Roman" pitchFamily="18" charset="0"/>
              </a:rPr>
              <a:t>Information Modeling:  </a:t>
            </a:r>
          </a:p>
          <a:p>
            <a:pPr algn="ctr" rtl="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Times New Roman" pitchFamily="18" charset="0"/>
              </a:rPr>
              <a:t>Foundation to Semantic Interoperability</a:t>
            </a:r>
          </a:p>
          <a:p>
            <a:pPr algn="ctr"/>
            <a:r>
              <a:rPr lang="en-US" sz="3200" b="1" dirty="0">
                <a:ea typeface="+mj-ea"/>
                <a:cs typeface="Times New Roman" pitchFamily="18" charset="0"/>
              </a:rPr>
              <a:t>“Challenges to an Integrated Approach”</a:t>
            </a:r>
          </a:p>
          <a:p>
            <a:pPr algn="ctr"/>
            <a:r>
              <a:rPr lang="en-US" sz="3200" dirty="0">
                <a:ea typeface="+mj-ea"/>
                <a:cs typeface="Times New Roman" pitchFamily="18" charset="0"/>
              </a:rPr>
              <a:t>Steve Hufnagel, Session </a:t>
            </a:r>
            <a:r>
              <a:rPr lang="en-US" sz="3200" u="sng" dirty="0">
                <a:ea typeface="+mj-ea"/>
                <a:cs typeface="Times New Roman" pitchFamily="18" charset="0"/>
              </a:rPr>
              <a:t>Discussion Moderator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6200" y="4467224"/>
            <a:ext cx="9144000" cy="239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Arial Narrow" panose="020B0606020202030204" pitchFamily="34" charset="0"/>
              </a:rPr>
              <a:t>CIMI-FHIM-SOLOR-CQF Integration, Current Report Version at: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u="sng" dirty="0">
                <a:latin typeface="Arial Narrow" panose="020B0606020202030204" pitchFamily="34" charset="0"/>
                <a:hlinkClick r:id="rId3"/>
              </a:rPr>
              <a:t>https://1drv.ms/w/s!AlkpZJej6nh_k9Nd0OKzwn3AM3huog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latin typeface="Arial Narrow" panose="020B0606020202030204" pitchFamily="34" charset="0"/>
                <a:cs typeface="Times New Roman" pitchFamily="18" charset="0"/>
              </a:rPr>
              <a:t>HL7 CIMI-FHIM Integration Task-Force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latin typeface="Arial Narrow" panose="020B0606020202030204" pitchFamily="34" charset="0"/>
                <a:cs typeface="Times New Roman" pitchFamily="18" charset="0"/>
              </a:rPr>
              <a:t>Preliminary Report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 Narrow" panose="020B0606020202030204" pitchFamily="34" charset="0"/>
                <a:cs typeface="Times New Roman" pitchFamily="18" charset="0"/>
              </a:rPr>
              <a:t>18 Aug 2016</a:t>
            </a:r>
            <a:endParaRPr lang="en-US" altLang="en-US" sz="2800" dirty="0">
              <a:solidFill>
                <a:srgbClr val="FF0000"/>
              </a:solidFill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4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7656" y="990600"/>
            <a:ext cx="838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CIMI Co-Chairs: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Linda Bird BIT, IHTSDO, </a:t>
            </a:r>
            <a:r>
              <a:rPr lang="en-US" u="sng" dirty="0">
                <a:latin typeface="Arial Narrow" panose="020B0606020202030204" pitchFamily="34" charset="0"/>
                <a:hlinkClick r:id="rId3"/>
              </a:rPr>
              <a:t>lbi@ihtsdo.org</a:t>
            </a:r>
            <a:endParaRPr lang="en-US" dirty="0">
              <a:latin typeface="Arial Narrow" panose="020B0606020202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Galen Mulrooney, FHA and VA, </a:t>
            </a:r>
            <a:r>
              <a:rPr lang="en-US" u="sng" dirty="0">
                <a:latin typeface="Arial Narrow" panose="020B0606020202030204" pitchFamily="34" charset="0"/>
                <a:hlinkClick r:id="rId4"/>
              </a:rPr>
              <a:t>galen.mulrooney@jpsys.com</a:t>
            </a:r>
            <a:endParaRPr lang="en-US" dirty="0">
              <a:latin typeface="Arial Narrow" panose="020B0606020202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Harold Solbrig, Mayo Clinic, </a:t>
            </a:r>
            <a:r>
              <a:rPr lang="en-US" u="sng" dirty="0">
                <a:latin typeface="Arial Narrow" panose="020B0606020202030204" pitchFamily="34" charset="0"/>
                <a:hlinkClick r:id="rId5"/>
              </a:rPr>
              <a:t>solbrig.harold@mayo.edu</a:t>
            </a:r>
            <a:endParaRPr lang="en-US" dirty="0">
              <a:latin typeface="Arial Narrow" panose="020B0606020202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Stanley Huff, Intermountain Healthcare, </a:t>
            </a:r>
            <a:r>
              <a:rPr lang="en-US" u="sng" dirty="0">
                <a:latin typeface="Arial Narrow" panose="020B0606020202030204" pitchFamily="34" charset="0"/>
                <a:hlinkClick r:id="rId6"/>
              </a:rPr>
              <a:t>stan.huff@imail.org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Members of the following SDOs have participated in CIMI: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IHTSDO, POC: Linda Bird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HL7 Work Groups (PC, CDS, CIC, EHR, SOA, Vocab)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Open Group Healthcare Forum, Jason Lee POC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ISO/CEN, POCs: Gerard Freriks, William Goossen, Gary Dickinson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Federal Agency staff and contractors have participated in CIMI: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Department of Defense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Veterans Administration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Interagency Program Office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ONC and its Federal Health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Members of the following Healthcare Organizations have participated IN CIMI: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Intermountain Healthcare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Narrow" panose="020B0606020202030204" pitchFamily="34" charset="0"/>
              </a:rPr>
              <a:t>PenRad</a:t>
            </a:r>
            <a:r>
              <a:rPr lang="en-US" dirty="0">
                <a:latin typeface="Arial Narrow" panose="020B0606020202030204" pitchFamily="34" charset="0"/>
              </a:rPr>
              <a:t>, Inc.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Results4Care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Faculty, Staff and students from the Following Universities have participated in CIMI: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University of Utah</a:t>
            </a:r>
          </a:p>
        </p:txBody>
      </p:sp>
    </p:spTree>
    <p:extLst>
      <p:ext uri="{BB962C8B-B14F-4D97-AF65-F5344CB8AC3E}">
        <p14:creationId xmlns:p14="http://schemas.microsoft.com/office/powerpoint/2010/main" val="141591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br>
              <a:rPr lang="en-US" dirty="0"/>
            </a:br>
            <a:r>
              <a:rPr lang="en-US" sz="1600" b="0" dirty="0">
                <a:latin typeface="Arial Narrow" panose="020B0606020202030204" pitchFamily="34" charset="0"/>
              </a:rPr>
              <a:t>[Keith Campbell and The Open Group]</a:t>
            </a:r>
            <a:endParaRPr lang="en-US" b="0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9067800" cy="58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51829"/>
            <a:ext cx="9144000" cy="3806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Key Benefits</a:t>
            </a:r>
            <a:br>
              <a:rPr lang="en-US" dirty="0"/>
            </a:br>
            <a:r>
              <a:rPr lang="en-US" sz="1600" b="0" dirty="0"/>
              <a:t>[Stan Huff]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201" y="9906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goal is “To help people live the healthiest lives possible;” where, the foundation of a Learning Healthcare System is accurate, computable, data starting with the integration of CIMI, FHIM, SOLOR, CQF and other Information Models into a widely used HL7/ISO standard. </a:t>
            </a:r>
          </a:p>
        </p:txBody>
      </p:sp>
    </p:spTree>
    <p:extLst>
      <p:ext uri="{BB962C8B-B14F-4D97-AF65-F5344CB8AC3E}">
        <p14:creationId xmlns:p14="http://schemas.microsoft.com/office/powerpoint/2010/main" val="23478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82000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n-US" sz="2400" b="1" dirty="0"/>
              <a:t>Please bring up your questions, issues and suggestions!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8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990600"/>
            <a:ext cx="8991600" cy="615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/>
              <a:t> </a:t>
            </a:r>
            <a:r>
              <a:rPr lang="en-US" sz="2400" dirty="0"/>
              <a:t>This effort draws upon many existing efforts, and must </a:t>
            </a:r>
            <a:r>
              <a:rPr lang="en-US" sz="2400" u="sng" dirty="0"/>
              <a:t>coordinate</a:t>
            </a:r>
            <a:r>
              <a:rPr lang="en-US" sz="2400" dirty="0"/>
              <a:t> these efforts around a </a:t>
            </a:r>
            <a:r>
              <a:rPr lang="en-US" sz="2400" u="sng" dirty="0"/>
              <a:t>single, powerful goal of creating standards</a:t>
            </a:r>
            <a:r>
              <a:rPr lang="en-US" sz="2400" dirty="0"/>
              <a:t> for the clinical knowledge content of an electronic health record, care plans and shared data. 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It will require </a:t>
            </a:r>
            <a:r>
              <a:rPr lang="en-US" sz="2400" u="sng" dirty="0"/>
              <a:t>combining clinical practice needs with domain modeling, ontologies, medical vocabularies, and information modeling</a:t>
            </a:r>
            <a:r>
              <a:rPr lang="en-US" sz="2400" dirty="0"/>
              <a:t>, </a:t>
            </a:r>
            <a:r>
              <a:rPr lang="en-US" sz="2400" u="sng" dirty="0"/>
              <a:t>leveraging existing healthcare information standards</a:t>
            </a:r>
            <a:r>
              <a:rPr lang="en-US" sz="2400" dirty="0"/>
              <a:t>. 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u="sng" dirty="0"/>
              <a:t>Federated implementation</a:t>
            </a:r>
            <a:r>
              <a:rPr lang="en-US" sz="2400" dirty="0"/>
              <a:t> of the path forward for health information and interoperability, </a:t>
            </a:r>
            <a:r>
              <a:rPr lang="en-US" sz="2400" u="sng" dirty="0"/>
              <a:t>weaving together many concurrent threads</a:t>
            </a:r>
            <a:r>
              <a:rPr lang="en-US" sz="2400" dirty="0"/>
              <a:t> by creating </a:t>
            </a:r>
            <a:r>
              <a:rPr lang="en-US" sz="2400" u="sng" dirty="0"/>
              <a:t>shared principles</a:t>
            </a:r>
            <a:r>
              <a:rPr lang="en-US" sz="2400" dirty="0"/>
              <a:t> and a </a:t>
            </a:r>
            <a:r>
              <a:rPr lang="en-US" sz="2400" u="sng" dirty="0"/>
              <a:t>common target for future modeling and development efforts</a:t>
            </a:r>
            <a:r>
              <a:rPr lang="en-US" sz="2400" dirty="0"/>
              <a:t>. 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354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82000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n-US" sz="2400" b="1" dirty="0"/>
              <a:t>Please bring up your questions, issues and suggestions!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63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88"/>
            <a:ext cx="8229600" cy="868363"/>
          </a:xfrm>
        </p:spPr>
        <p:txBody>
          <a:bodyPr/>
          <a:lstStyle/>
          <a:p>
            <a:r>
              <a:rPr lang="en-US" dirty="0"/>
              <a:t>“CIMI-FHIM Integration” Task Force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'Linda Bird' &lt;lbi@ihtsdo.org&gt;;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‘Bishop, Robert J.’ &lt;Robert.Bishop2@va.gov&gt;;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Keith E. Campbell &lt;campbell@informatics.com&gt;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'Richard Esmond' &lt;richard.esmond@gmail.com&gt;;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'Jay Lyle' jay.lyle@jpsys.com;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'Stan Huff MD' Stan.Huff@imail.org;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‘Stephen Hufnagel’ SHufnagel@ApprioInc.com;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'Galen Mulrooney' &lt;Galen.Mulrooney@JPSys.com&gt;;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'Claude Nanjo' &lt;cnanjo@cognitivemedicine.com&gt;</a:t>
            </a:r>
          </a:p>
        </p:txBody>
      </p:sp>
    </p:spTree>
    <p:extLst>
      <p:ext uri="{BB962C8B-B14F-4D97-AF65-F5344CB8AC3E}">
        <p14:creationId xmlns:p14="http://schemas.microsoft.com/office/powerpoint/2010/main" val="7428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and Social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990600"/>
            <a:ext cx="8991600" cy="610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Real Use Cases, which will be implemented, needed. 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HL7/ISO CLIM Ballots and Standards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CIMI Reference Model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Terminology Servers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Federated Development, Configuration Management and Governance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Resources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Implementation targets and support with commercial EHR vendors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lnSpc>
                <a:spcPct val="114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90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82000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n-US" sz="2400" b="1" dirty="0"/>
              <a:t>Please bring up your questions, issues and suggestions!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247578"/>
      </p:ext>
    </p:extLst>
  </p:cSld>
  <p:clrMapOvr>
    <a:masterClrMapping/>
  </p:clrMapOvr>
</p:sld>
</file>

<file path=ppt/theme/theme1.xml><?xml version="1.0" encoding="utf-8"?>
<a:theme xmlns:a="http://schemas.openxmlformats.org/drawingml/2006/main" name="ICIB Draft Slides 29 April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59534b4925e4c93a41792a072526ef9 xmlns="e7f465d6-1132-4325-8be5-f2952c7a91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Team</TermName>
          <TermId xmlns="http://schemas.microsoft.com/office/infopath/2007/PartnerControls">aba247a0-ed21-4eb6-bee3-a6ac7bafd3b0</TermId>
        </TermInfo>
      </Terms>
    </j59534b4925e4c93a41792a072526ef9>
    <jaf4cee1310e4798ade64fc913e14712 xmlns="e7f465d6-1132-4325-8be5-f2952c7a91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Meeting Notes/Artifacts</TermName>
          <TermId xmlns="http://schemas.microsoft.com/office/infopath/2007/PartnerControls">6b3d92d3-c598-4628-a2b1-5732da8733d0</TermId>
        </TermInfo>
      </Terms>
    </jaf4cee1310e4798ade64fc913e14712>
    <Category_ xmlns="e7f465d6-1132-4325-8be5-f2952c7a911e">Meeting Artifacts</Category_>
    <Product xmlns="e7f465d6-1132-4325-8be5-f2952c7a911e" xsi:nil="true"/>
    <_dlc_DocId xmlns="e7f465d6-1132-4325-8be5-f2952c7a911e">MA24ASH6SKF3-554-64</_dlc_DocId>
    <TaxCatchAll xmlns="e7f465d6-1132-4325-8be5-f2952c7a911e">
      <Value>511</Value>
      <Value>207</Value>
    </TaxCatchAll>
    <Document_x0020_Type xmlns="e7f465d6-1132-4325-8be5-f2952c7a911e" xsi:nil="true"/>
    <_dlc_DocIdUrl xmlns="e7f465d6-1132-4325-8be5-f2952c7a911e">
      <Url>https://intelshare.intelink.gov/sites/ipo/IPOHome/_layouts/15/DocIdRedir.aspx?ID=MA24ASH6SKF3-554-64</Url>
      <Description>MA24ASH6SKF3-554-64</Description>
    </_dlc_DocIdUrl>
    <TaxKeywordTaxHTField xmlns="e7f465d6-1132-4325-8be5-f2952c7a911e">
      <Terms xmlns="http://schemas.microsoft.com/office/infopath/2007/PartnerControls"/>
    </TaxKeywordTaxHTField>
    <IconOverlay xmlns="http://schemas.microsoft.com/sharepoint/v4" xsi:nil="true"/>
    <Package xmlns="e7f465d6-1132-4325-8be5-f2952c7a911e" xsi:nil="true"/>
    <_Status xmlns="http://schemas.microsoft.com/sharepoint/v3/fields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asic Document" ma:contentTypeID="0x010100C8D0D8E0190B234A9461DA2A28FEAEDC00A6636935B9F06C4B96B394A8F330700B" ma:contentTypeVersion="59" ma:contentTypeDescription="" ma:contentTypeScope="" ma:versionID="55a89869d146b6380ee31bd0055474d6">
  <xsd:schema xmlns:xsd="http://www.w3.org/2001/XMLSchema" xmlns:xs="http://www.w3.org/2001/XMLSchema" xmlns:p="http://schemas.microsoft.com/office/2006/metadata/properties" xmlns:ns2="http://schemas.microsoft.com/sharepoint/v3/fields" xmlns:ns3="e7f465d6-1132-4325-8be5-f2952c7a911e" xmlns:ns4="http://schemas.microsoft.com/sharepoint/v4" targetNamespace="http://schemas.microsoft.com/office/2006/metadata/properties" ma:root="true" ma:fieldsID="4d14e77fbfdfbf6c32fb2f2ce2a8681a" ns2:_="" ns3:_="" ns4:_="">
    <xsd:import namespace="http://schemas.microsoft.com/sharepoint/v3/fields"/>
    <xsd:import namespace="e7f465d6-1132-4325-8be5-f2952c7a911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Product" minOccurs="0"/>
                <xsd:element ref="ns3:Category_" minOccurs="0"/>
                <xsd:element ref="ns2:_Status" minOccurs="0"/>
                <xsd:element ref="ns3:Package" minOccurs="0"/>
                <xsd:element ref="ns3:_dlc_DocId" minOccurs="0"/>
                <xsd:element ref="ns3:_dlc_DocIdUrl" minOccurs="0"/>
                <xsd:element ref="ns3:_dlc_DocIdPersistId" minOccurs="0"/>
                <xsd:element ref="ns3:TaxKeywordTaxHTField" minOccurs="0"/>
                <xsd:element ref="ns3:TaxCatchAll" minOccurs="0"/>
                <xsd:element ref="ns3:TaxCatchAllLabel" minOccurs="0"/>
                <xsd:element ref="ns3:jaf4cee1310e4798ade64fc913e14712" minOccurs="0"/>
                <xsd:element ref="ns3:j59534b4925e4c93a41792a072526ef9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scription="Please select from choices given unless your team has agreed to common 'Fill-In' choices." ma:format="Dropdown" ma:internalName="_Status">
      <xsd:simpleType>
        <xsd:union memberTypes="dms:Text">
          <xsd:simpleType>
            <xsd:restriction base="dms:Choice">
              <xsd:enumeration value="Working"/>
              <xsd:enumeration value="Draft"/>
              <xsd:enumeration value="Draft Final"/>
              <xsd:enumeration value="Dept Review"/>
              <xsd:enumeration value="Final"/>
              <xsd:enumeration value="Final Signed"/>
              <xsd:enumeration value="Archiv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465d6-1132-4325-8be5-f2952c7a911e" elementFormDefault="qualified">
    <xsd:import namespace="http://schemas.microsoft.com/office/2006/documentManagement/types"/>
    <xsd:import namespace="http://schemas.microsoft.com/office/infopath/2007/PartnerControls"/>
    <xsd:element name="Product" ma:index="4" nillable="true" ma:displayName="Product/Section" ma:default="Select Product/Section..." ma:description="Primarily used to identify origin of document that has been &quot;rolled up&quot;" ma:format="Dropdown" ma:internalName="Product">
      <xsd:simpleType>
        <xsd:restriction base="dms:Choice">
          <xsd:enumeration value="Select Product/Section..."/>
          <xsd:enumeration value="Information Assurance"/>
          <xsd:enumeration value="Testing Infrastructure"/>
        </xsd:restriction>
      </xsd:simpleType>
    </xsd:element>
    <xsd:element name="Category_" ma:index="6" nillable="true" ma:displayName="Category_" ma:format="Dropdown" ma:internalName="Category_">
      <xsd:simpleType>
        <xsd:restriction base="dms:Choice">
          <xsd:enumeration value="Communications Package"/>
          <xsd:enumeration value="Meeting Artifacts"/>
          <xsd:enumeration value="References"/>
          <xsd:enumeration value="Working Documents"/>
        </xsd:restriction>
      </xsd:simpleType>
    </xsd:element>
    <xsd:element name="Package" ma:index="9" nillable="true" ma:displayName="Package" ma:format="Dropdown" ma:hidden="true" ma:internalName="Package" ma:readOnly="false">
      <xsd:simpleType>
        <xsd:union memberTypes="dms:Text">
          <xsd:simpleType>
            <xsd:restriction base="dms:Choice">
              <xsd:enumeration value="NA"/>
            </xsd:restriction>
          </xsd:simpleType>
        </xsd:union>
      </xsd:simpleType>
    </xsd:element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9" nillable="true" ma:taxonomy="true" ma:internalName="TaxKeywordTaxHTField" ma:taxonomyFieldName="TaxKeyword" ma:displayName="Enterprise Keywords" ma:fieldId="{23f27201-bee3-471e-b2e7-b64fd8b7ca38}" ma:taxonomyMulti="true" ma:sspId="7ce00e25-bad1-422b-924d-df586e05bd4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description="" ma:hidden="true" ma:list="{4c38d6c3-25cd-478e-9bb1-76bc396072fb}" ma:internalName="TaxCatchAll" ma:showField="CatchAllData" ma:web="e7f465d6-1132-4325-8be5-f2952c7a9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description="" ma:hidden="true" ma:list="{4c38d6c3-25cd-478e-9bb1-76bc396072fb}" ma:internalName="TaxCatchAllLabel" ma:readOnly="true" ma:showField="CatchAllDataLabel" ma:web="e7f465d6-1132-4325-8be5-f2952c7a9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f4cee1310e4798ade64fc913e14712" ma:index="23" ma:taxonomy="true" ma:internalName="jaf4cee1310e4798ade64fc913e14712" ma:taxonomyFieldName="Doc_x0020_Type" ma:displayName="Doc Type" ma:readOnly="false" ma:default="" ma:fieldId="{3af4cee1-310e-4798-ade6-4fc913e14712}" ma:sspId="7ce00e25-bad1-422b-924d-df586e05bd4b" ma:termSetId="54f19a86-106a-4f60-886d-c87467f3574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59534b4925e4c93a41792a072526ef9" ma:index="25" ma:taxonomy="true" ma:internalName="j59534b4925e4c93a41792a072526ef9" ma:taxonomyFieldName="Organization" ma:displayName="Organization" ma:readOnly="false" ma:default="" ma:fieldId="{359534b4-925e-4c93-a417-92a072526ef9}" ma:sspId="7ce00e25-bad1-422b-924d-df586e05bd4b" ma:termSetId="dc6b430c-dec5-4977-b8a8-c7131aa9379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_x0020_Type" ma:index="27" nillable="true" ma:displayName="Document Type" ma:description="Denotes the type/category/purpose of the document. Many library views group files based on this field." ma:format="Dropdown" ma:hidden="true" ma:internalName="Document_x0020_Type" ma:readOnly="false">
      <xsd:simpleType>
        <xsd:union memberTypes="dms:Text">
          <xsd:simpleType>
            <xsd:restriction base="dms:Choice">
              <xsd:enumeration value="Best Practice"/>
              <xsd:enumeration value="Communication"/>
              <xsd:enumeration value="Configuration Management"/>
              <xsd:enumeration value="Deliverable"/>
              <xsd:enumeration value="Frequently Asked Question"/>
              <xsd:enumeration value="Lessons Learned"/>
              <xsd:enumeration value="Lockdown"/>
              <xsd:enumeration value="Meeting Notes/Artifacts"/>
              <xsd:enumeration value="Planning"/>
              <xsd:enumeration value="Processes"/>
              <xsd:enumeration value="Project Management"/>
              <xsd:enumeration value="Reference"/>
              <xsd:enumeration value="Reporting"/>
              <xsd:enumeration value="Requirements"/>
              <xsd:enumeration value="Risks/Issues"/>
              <xsd:enumeration value="Schedule"/>
              <xsd:enumeration value="Templates"/>
              <xsd:enumeration value="Testing"/>
              <xsd:enumeration value="Training"/>
              <xsd:enumeration value="Use Case"/>
              <xsd:enumeration value="Workgroup Artifacts"/>
              <xsd:enumeration value="Other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" ma:displayName="Author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1" ma:displayName="Title"/>
        <xsd:element ref="dc:subject" minOccurs="0" maxOccurs="1" ma:displayName="Subject"/>
        <xsd:element ref="dc:description" minOccurs="0" maxOccurs="1" ma:displayName="Comments"/>
        <xsd:element name="keywords" minOccurs="0" maxOccurs="1" type="xsd:string" ma:displayName="Keywords"/>
        <xsd:element ref="dc:language" minOccurs="0" maxOccurs="1"/>
        <xsd:element name="category" minOccurs="0" maxOccurs="1" type="xsd:string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55A84-50E8-46EC-8215-FC6D94F301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04BA6D-03E5-4974-8047-254891C82ACA}">
  <ds:schemaRefs>
    <ds:schemaRef ds:uri="http://schemas.microsoft.com/sharepoint/v4"/>
    <ds:schemaRef ds:uri="e7f465d6-1132-4325-8be5-f2952c7a911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B63D393-5043-4E91-A22A-50236794F7C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DBF3B4-929F-4DC5-A8D1-261EC8051B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e7f465d6-1132-4325-8be5-f2952c7a911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13403</TotalTime>
  <Words>510</Words>
  <Application>Microsoft Office PowerPoint</Application>
  <PresentationFormat>On-screen Show (4:3)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PGothic</vt:lpstr>
      <vt:lpstr>MS PGothic</vt:lpstr>
      <vt:lpstr>Arial</vt:lpstr>
      <vt:lpstr>Arial Narrow</vt:lpstr>
      <vt:lpstr>Calibri</vt:lpstr>
      <vt:lpstr>Times New Roman</vt:lpstr>
      <vt:lpstr>ICIB Draft Slides 29 April 2015</vt:lpstr>
      <vt:lpstr>Content</vt:lpstr>
      <vt:lpstr>PowerPoint Presentation</vt:lpstr>
      <vt:lpstr>Executive Summary [Keith Campbell and The Open Group]</vt:lpstr>
      <vt:lpstr>Goal and Key Benefits [Stan Huff]</vt:lpstr>
      <vt:lpstr>Discussion</vt:lpstr>
      <vt:lpstr>Key Challenges</vt:lpstr>
      <vt:lpstr>Discussion</vt:lpstr>
      <vt:lpstr>“CIMI-FHIM Integration” Task Force Members</vt:lpstr>
      <vt:lpstr>Technical and Social Challenges</vt:lpstr>
      <vt:lpstr>Discussion</vt:lpstr>
      <vt:lpstr>Thank You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Proving Ground 19 May 2016</dc:title>
  <dc:creator>Chesney, Liz</dc:creator>
  <cp:lastModifiedBy>Steve Hufnagel</cp:lastModifiedBy>
  <cp:revision>536</cp:revision>
  <cp:lastPrinted>2015-10-06T15:37:49Z</cp:lastPrinted>
  <dcterms:created xsi:type="dcterms:W3CDTF">2015-04-29T16:14:58Z</dcterms:created>
  <dcterms:modified xsi:type="dcterms:W3CDTF">2016-08-12T16:18:53Z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apabilities">
    <vt:lpwstr/>
  </property>
  <property fmtid="{D5CDD505-2E9C-101B-9397-08002B2CF9AE}" pid="4" name="mb158b7ab5514029a1a80307056bbfc9">
    <vt:lpwstr/>
  </property>
  <property fmtid="{D5CDD505-2E9C-101B-9397-08002B2CF9AE}" pid="5" name="ad2c35a0f49e4bd58fb674e996570462">
    <vt:lpwstr/>
  </property>
  <property fmtid="{D5CDD505-2E9C-101B-9397-08002B2CF9AE}" pid="6" name="ContentTypeId">
    <vt:lpwstr>0x010100C8D0D8E0190B234A9461DA2A28FEAEDC00A6636935B9F06C4B96B394A8F330700B</vt:lpwstr>
  </property>
  <property fmtid="{D5CDD505-2E9C-101B-9397-08002B2CF9AE}" pid="7" name="Doc Type">
    <vt:lpwstr>207;#Meeting Notes/Artifacts|6b3d92d3-c598-4628-a2b1-5732da8733d0</vt:lpwstr>
  </property>
  <property fmtid="{D5CDD505-2E9C-101B-9397-08002B2CF9AE}" pid="8" name="Records_x0020_Management_x0020_Series">
    <vt:lpwstr/>
  </property>
  <property fmtid="{D5CDD505-2E9C-101B-9397-08002B2CF9AE}" pid="9" name="Organization">
    <vt:lpwstr>511;#Technical Team|aba247a0-ed21-4eb6-bee3-a6ac7bafd3b0</vt:lpwstr>
  </property>
  <property fmtid="{D5CDD505-2E9C-101B-9397-08002B2CF9AE}" pid="10" name="_dlc_DocIdItemGuid">
    <vt:lpwstr>2901c06a-9096-40d4-bbc1-7000a649e11c</vt:lpwstr>
  </property>
  <property fmtid="{D5CDD505-2E9C-101B-9397-08002B2CF9AE}" pid="11" name="Records Management Series">
    <vt:lpwstr/>
  </property>
</Properties>
</file>