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Helvetic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803DF5-6994-4723-9D48-80F6F3EDF7C8}" v="22" dt="2019-08-03T12:36:58.403"/>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C7B018BB-80A7-4F77-B60F-C8B233D01FF8}" styleName="">
    <a:tblBg/>
    <a:wholeTbl>
      <a:tcTxStyle b="on"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DEC"/>
          </a:solidFill>
        </a:fill>
      </a:tcStyle>
    </a:wholeTbl>
    <a:band2H>
      <a:tcTxStyle/>
      <a:tcStyle>
        <a:tcBdr/>
        <a:fill>
          <a:solidFill>
            <a:srgbClr val="E6EFF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n"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DBDB"/>
          </a:solidFill>
        </a:fill>
      </a:tcStyle>
    </a:wholeTbl>
    <a:band2H>
      <a:tcTxStyle/>
      <a:tcStyle>
        <a:tcBdr/>
        <a:fill>
          <a:solidFill>
            <a:srgbClr val="EEEEEE"/>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n"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6D9CA"/>
          </a:solidFill>
        </a:fill>
      </a:tcStyle>
    </a:wholeTbl>
    <a:band2H>
      <a:tcTxStyle/>
      <a:tcStyle>
        <a:tcBdr/>
        <a:fill>
          <a:solidFill>
            <a:srgbClr val="FAED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n"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n"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360" y="27"/>
      </p:cViewPr>
      <p:guideLst/>
    </p:cSldViewPr>
  </p:slideViewPr>
  <p:notesTextViewPr>
    <p:cViewPr>
      <p:scale>
        <a:sx n="3" d="2"/>
        <a:sy n="3" d="2"/>
      </p:scale>
      <p:origin x="0" y="0"/>
    </p:cViewPr>
  </p:notesTextViewPr>
  <p:sorterViewPr>
    <p:cViewPr>
      <p:scale>
        <a:sx n="100" d="100"/>
        <a:sy n="100" d="100"/>
      </p:scale>
      <p:origin x="0" y="-2109"/>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phen Hufnagel" userId="7f78eaa397642959" providerId="LiveId" clId="{17803DF5-6994-4723-9D48-80F6F3EDF7C8}"/>
    <pc:docChg chg="undo redo custSel modSld">
      <pc:chgData name="Stephen Hufnagel" userId="7f78eaa397642959" providerId="LiveId" clId="{17803DF5-6994-4723-9D48-80F6F3EDF7C8}" dt="2019-08-03T15:48:43.589" v="1137" actId="478"/>
      <pc:docMkLst>
        <pc:docMk/>
      </pc:docMkLst>
      <pc:sldChg chg="addSp modSp">
        <pc:chgData name="Stephen Hufnagel" userId="7f78eaa397642959" providerId="LiveId" clId="{17803DF5-6994-4723-9D48-80F6F3EDF7C8}" dt="2019-08-02T15:02:01.850" v="751" actId="1076"/>
        <pc:sldMkLst>
          <pc:docMk/>
          <pc:sldMk cId="0" sldId="264"/>
        </pc:sldMkLst>
        <pc:spChg chg="mod">
          <ac:chgData name="Stephen Hufnagel" userId="7f78eaa397642959" providerId="LiveId" clId="{17803DF5-6994-4723-9D48-80F6F3EDF7C8}" dt="2019-08-02T15:00:20.909" v="720" actId="1076"/>
          <ac:spMkLst>
            <pc:docMk/>
            <pc:sldMk cId="0" sldId="264"/>
            <ac:spMk id="30" creationId="{D8194B2E-A615-4963-9356-321DD9254B6E}"/>
          </ac:spMkLst>
        </pc:spChg>
        <pc:spChg chg="mod">
          <ac:chgData name="Stephen Hufnagel" userId="7f78eaa397642959" providerId="LiveId" clId="{17803DF5-6994-4723-9D48-80F6F3EDF7C8}" dt="2019-08-02T15:00:59.787" v="750" actId="1035"/>
          <ac:spMkLst>
            <pc:docMk/>
            <pc:sldMk cId="0" sldId="264"/>
            <ac:spMk id="213" creationId="{00000000-0000-0000-0000-000000000000}"/>
          </ac:spMkLst>
        </pc:spChg>
        <pc:grpChg chg="add mod">
          <ac:chgData name="Stephen Hufnagel" userId="7f78eaa397642959" providerId="LiveId" clId="{17803DF5-6994-4723-9D48-80F6F3EDF7C8}" dt="2019-08-02T15:02:01.850" v="751" actId="1076"/>
          <ac:grpSpMkLst>
            <pc:docMk/>
            <pc:sldMk cId="0" sldId="264"/>
            <ac:grpSpMk id="29" creationId="{D94FC459-266D-4E08-960A-FC5FAE5F6CBF}"/>
          </ac:grpSpMkLst>
        </pc:grpChg>
        <pc:picChg chg="mod">
          <ac:chgData name="Stephen Hufnagel" userId="7f78eaa397642959" providerId="LiveId" clId="{17803DF5-6994-4723-9D48-80F6F3EDF7C8}" dt="2019-08-02T15:00:59.787" v="750" actId="1035"/>
          <ac:picMkLst>
            <pc:docMk/>
            <pc:sldMk cId="0" sldId="264"/>
            <ac:picMk id="215" creationId="{00000000-0000-0000-0000-000000000000}"/>
          </ac:picMkLst>
        </pc:picChg>
      </pc:sldChg>
      <pc:sldChg chg="addSp delSp modSp">
        <pc:chgData name="Stephen Hufnagel" userId="7f78eaa397642959" providerId="LiveId" clId="{17803DF5-6994-4723-9D48-80F6F3EDF7C8}" dt="2019-08-03T15:48:43.589" v="1137" actId="478"/>
        <pc:sldMkLst>
          <pc:docMk/>
          <pc:sldMk cId="0" sldId="265"/>
        </pc:sldMkLst>
        <pc:spChg chg="mod">
          <ac:chgData name="Stephen Hufnagel" userId="7f78eaa397642959" providerId="LiveId" clId="{17803DF5-6994-4723-9D48-80F6F3EDF7C8}" dt="2019-08-02T14:21:19.385" v="9" actId="20577"/>
          <ac:spMkLst>
            <pc:docMk/>
            <pc:sldMk cId="0" sldId="265"/>
            <ac:spMk id="46" creationId="{D1CA0A9F-2746-4B0A-A5CE-E6B9325FCA16}"/>
          </ac:spMkLst>
        </pc:spChg>
        <pc:spChg chg="mod">
          <ac:chgData name="Stephen Hufnagel" userId="7f78eaa397642959" providerId="LiveId" clId="{17803DF5-6994-4723-9D48-80F6F3EDF7C8}" dt="2019-08-02T15:05:55.842" v="862" actId="207"/>
          <ac:spMkLst>
            <pc:docMk/>
            <pc:sldMk cId="0" sldId="265"/>
            <ac:spMk id="49" creationId="{044DA419-E401-412A-9852-6E4B07A0B5D3}"/>
          </ac:spMkLst>
        </pc:spChg>
        <pc:spChg chg="add del mod">
          <ac:chgData name="Stephen Hufnagel" userId="7f78eaa397642959" providerId="LiveId" clId="{17803DF5-6994-4723-9D48-80F6F3EDF7C8}" dt="2019-08-03T15:48:43.589" v="1137" actId="478"/>
          <ac:spMkLst>
            <pc:docMk/>
            <pc:sldMk cId="0" sldId="265"/>
            <ac:spMk id="50" creationId="{B618478A-DC42-4B59-996E-3222977C902B}"/>
          </ac:spMkLst>
        </pc:spChg>
        <pc:spChg chg="add del mod">
          <ac:chgData name="Stephen Hufnagel" userId="7f78eaa397642959" providerId="LiveId" clId="{17803DF5-6994-4723-9D48-80F6F3EDF7C8}" dt="2019-08-03T12:41:54.532" v="1106" actId="478"/>
          <ac:spMkLst>
            <pc:docMk/>
            <pc:sldMk cId="0" sldId="265"/>
            <ac:spMk id="51" creationId="{9B8E31F5-EA66-42C1-8CE0-AE2F2398DF82}"/>
          </ac:spMkLst>
        </pc:spChg>
        <pc:spChg chg="add del mod ord">
          <ac:chgData name="Stephen Hufnagel" userId="7f78eaa397642959" providerId="LiveId" clId="{17803DF5-6994-4723-9D48-80F6F3EDF7C8}" dt="2019-08-03T12:41:54.532" v="1106" actId="478"/>
          <ac:spMkLst>
            <pc:docMk/>
            <pc:sldMk cId="0" sldId="265"/>
            <ac:spMk id="52" creationId="{75FFCDD2-EF57-44D5-AE72-ED2F8A66A4B4}"/>
          </ac:spMkLst>
        </pc:spChg>
        <pc:spChg chg="add del mod">
          <ac:chgData name="Stephen Hufnagel" userId="7f78eaa397642959" providerId="LiveId" clId="{17803DF5-6994-4723-9D48-80F6F3EDF7C8}" dt="2019-08-02T14:56:09.852" v="680" actId="478"/>
          <ac:spMkLst>
            <pc:docMk/>
            <pc:sldMk cId="0" sldId="265"/>
            <ac:spMk id="53" creationId="{989E6E22-CB21-4AB5-998D-F71C41810599}"/>
          </ac:spMkLst>
        </pc:spChg>
        <pc:spChg chg="add del mod">
          <ac:chgData name="Stephen Hufnagel" userId="7f78eaa397642959" providerId="LiveId" clId="{17803DF5-6994-4723-9D48-80F6F3EDF7C8}" dt="2019-08-03T12:15:02.480" v="898" actId="478"/>
          <ac:spMkLst>
            <pc:docMk/>
            <pc:sldMk cId="0" sldId="265"/>
            <ac:spMk id="54" creationId="{0D686447-B47C-4218-91AA-5A91E68E0239}"/>
          </ac:spMkLst>
        </pc:spChg>
        <pc:spChg chg="add del mod">
          <ac:chgData name="Stephen Hufnagel" userId="7f78eaa397642959" providerId="LiveId" clId="{17803DF5-6994-4723-9D48-80F6F3EDF7C8}" dt="2019-08-02T22:56:45.694" v="878" actId="478"/>
          <ac:spMkLst>
            <pc:docMk/>
            <pc:sldMk cId="0" sldId="265"/>
            <ac:spMk id="55" creationId="{540EDFA0-379E-45E7-9C27-B9D83A0E411D}"/>
          </ac:spMkLst>
        </pc:spChg>
        <pc:spChg chg="add del mod">
          <ac:chgData name="Stephen Hufnagel" userId="7f78eaa397642959" providerId="LiveId" clId="{17803DF5-6994-4723-9D48-80F6F3EDF7C8}" dt="2019-08-03T12:15:14.155" v="900" actId="478"/>
          <ac:spMkLst>
            <pc:docMk/>
            <pc:sldMk cId="0" sldId="265"/>
            <ac:spMk id="56" creationId="{085A844C-0874-43B6-82B6-6936A3782F2B}"/>
          </ac:spMkLst>
        </pc:spChg>
        <pc:spChg chg="add mod">
          <ac:chgData name="Stephen Hufnagel" userId="7f78eaa397642959" providerId="LiveId" clId="{17803DF5-6994-4723-9D48-80F6F3EDF7C8}" dt="2019-08-02T15:04:47.336" v="812" actId="1038"/>
          <ac:spMkLst>
            <pc:docMk/>
            <pc:sldMk cId="0" sldId="265"/>
            <ac:spMk id="57" creationId="{D51CDCFC-E467-44EC-8661-F1B758BBAD7B}"/>
          </ac:spMkLst>
        </pc:spChg>
        <pc:spChg chg="add del mod">
          <ac:chgData name="Stephen Hufnagel" userId="7f78eaa397642959" providerId="LiveId" clId="{17803DF5-6994-4723-9D48-80F6F3EDF7C8}" dt="2019-08-03T12:39:25.775" v="1104" actId="478"/>
          <ac:spMkLst>
            <pc:docMk/>
            <pc:sldMk cId="0" sldId="265"/>
            <ac:spMk id="60" creationId="{7E8289EC-99C2-47F8-AFE8-BF7D81C42861}"/>
          </ac:spMkLst>
        </pc:spChg>
        <pc:spChg chg="add del mod">
          <ac:chgData name="Stephen Hufnagel" userId="7f78eaa397642959" providerId="LiveId" clId="{17803DF5-6994-4723-9D48-80F6F3EDF7C8}" dt="2019-08-03T12:41:54.532" v="1106" actId="478"/>
          <ac:spMkLst>
            <pc:docMk/>
            <pc:sldMk cId="0" sldId="265"/>
            <ac:spMk id="61" creationId="{E5EB74AB-A19B-428B-B141-811DCA91FF0F}"/>
          </ac:spMkLst>
        </pc:spChg>
        <pc:spChg chg="add mod">
          <ac:chgData name="Stephen Hufnagel" userId="7f78eaa397642959" providerId="LiveId" clId="{17803DF5-6994-4723-9D48-80F6F3EDF7C8}" dt="2019-08-03T12:23:52.714" v="1058" actId="14100"/>
          <ac:spMkLst>
            <pc:docMk/>
            <pc:sldMk cId="0" sldId="265"/>
            <ac:spMk id="62" creationId="{F06AA9F1-357B-45FD-89C0-96C01C42FC12}"/>
          </ac:spMkLst>
        </pc:spChg>
        <pc:spChg chg="mod">
          <ac:chgData name="Stephen Hufnagel" userId="7f78eaa397642959" providerId="LiveId" clId="{17803DF5-6994-4723-9D48-80F6F3EDF7C8}" dt="2019-08-03T12:37:00.646" v="1099" actId="1076"/>
          <ac:spMkLst>
            <pc:docMk/>
            <pc:sldMk cId="0" sldId="265"/>
            <ac:spMk id="220" creationId="{00000000-0000-0000-0000-000000000000}"/>
          </ac:spMkLst>
        </pc:spChg>
        <pc:spChg chg="del">
          <ac:chgData name="Stephen Hufnagel" userId="7f78eaa397642959" providerId="LiveId" clId="{17803DF5-6994-4723-9D48-80F6F3EDF7C8}" dt="2019-08-02T14:50:09.343" v="325" actId="478"/>
          <ac:spMkLst>
            <pc:docMk/>
            <pc:sldMk cId="0" sldId="265"/>
            <ac:spMk id="221" creationId="{00000000-0000-0000-0000-000000000000}"/>
          </ac:spMkLst>
        </pc:spChg>
        <pc:spChg chg="add del mod">
          <ac:chgData name="Stephen Hufnagel" userId="7f78eaa397642959" providerId="LiveId" clId="{17803DF5-6994-4723-9D48-80F6F3EDF7C8}" dt="2019-08-03T12:39:25.775" v="1104" actId="478"/>
          <ac:spMkLst>
            <pc:docMk/>
            <pc:sldMk cId="0" sldId="265"/>
            <ac:spMk id="222" creationId="{00000000-0000-0000-0000-000000000000}"/>
          </ac:spMkLst>
        </pc:spChg>
        <pc:spChg chg="del mod">
          <ac:chgData name="Stephen Hufnagel" userId="7f78eaa397642959" providerId="LiveId" clId="{17803DF5-6994-4723-9D48-80F6F3EDF7C8}" dt="2019-08-02T14:48:58.578" v="173" actId="478"/>
          <ac:spMkLst>
            <pc:docMk/>
            <pc:sldMk cId="0" sldId="265"/>
            <ac:spMk id="223" creationId="{00000000-0000-0000-0000-000000000000}"/>
          </ac:spMkLst>
        </pc:spChg>
        <pc:spChg chg="del mod">
          <ac:chgData name="Stephen Hufnagel" userId="7f78eaa397642959" providerId="LiveId" clId="{17803DF5-6994-4723-9D48-80F6F3EDF7C8}" dt="2019-08-02T14:25:58.493" v="64" actId="478"/>
          <ac:spMkLst>
            <pc:docMk/>
            <pc:sldMk cId="0" sldId="265"/>
            <ac:spMk id="224" creationId="{00000000-0000-0000-0000-000000000000}"/>
          </ac:spMkLst>
        </pc:spChg>
        <pc:spChg chg="add del mod">
          <ac:chgData name="Stephen Hufnagel" userId="7f78eaa397642959" providerId="LiveId" clId="{17803DF5-6994-4723-9D48-80F6F3EDF7C8}" dt="2019-08-03T12:39:25.775" v="1104" actId="478"/>
          <ac:spMkLst>
            <pc:docMk/>
            <pc:sldMk cId="0" sldId="265"/>
            <ac:spMk id="225" creationId="{00000000-0000-0000-0000-000000000000}"/>
          </ac:spMkLst>
        </pc:spChg>
        <pc:spChg chg="mod">
          <ac:chgData name="Stephen Hufnagel" userId="7f78eaa397642959" providerId="LiveId" clId="{17803DF5-6994-4723-9D48-80F6F3EDF7C8}" dt="2019-08-03T12:36:57.587" v="1095" actId="1076"/>
          <ac:spMkLst>
            <pc:docMk/>
            <pc:sldMk cId="0" sldId="265"/>
            <ac:spMk id="226" creationId="{00000000-0000-0000-0000-000000000000}"/>
          </ac:spMkLst>
        </pc:spChg>
        <pc:spChg chg="mod">
          <ac:chgData name="Stephen Hufnagel" userId="7f78eaa397642959" providerId="LiveId" clId="{17803DF5-6994-4723-9D48-80F6F3EDF7C8}" dt="2019-08-02T14:53:14.346" v="530" actId="1035"/>
          <ac:spMkLst>
            <pc:docMk/>
            <pc:sldMk cId="0" sldId="265"/>
            <ac:spMk id="231" creationId="{00000000-0000-0000-0000-000000000000}"/>
          </ac:spMkLst>
        </pc:spChg>
        <pc:spChg chg="mod">
          <ac:chgData name="Stephen Hufnagel" userId="7f78eaa397642959" providerId="LiveId" clId="{17803DF5-6994-4723-9D48-80F6F3EDF7C8}" dt="2019-08-02T15:06:37.098" v="870" actId="122"/>
          <ac:spMkLst>
            <pc:docMk/>
            <pc:sldMk cId="0" sldId="265"/>
            <ac:spMk id="239" creationId="{00000000-0000-0000-0000-000000000000}"/>
          </ac:spMkLst>
        </pc:spChg>
        <pc:spChg chg="mod">
          <ac:chgData name="Stephen Hufnagel" userId="7f78eaa397642959" providerId="LiveId" clId="{17803DF5-6994-4723-9D48-80F6F3EDF7C8}" dt="2019-08-02T15:06:09.243" v="869" actId="1035"/>
          <ac:spMkLst>
            <pc:docMk/>
            <pc:sldMk cId="0" sldId="265"/>
            <ac:spMk id="242" creationId="{00000000-0000-0000-0000-000000000000}"/>
          </ac:spMkLst>
        </pc:spChg>
        <pc:spChg chg="mod">
          <ac:chgData name="Stephen Hufnagel" userId="7f78eaa397642959" providerId="LiveId" clId="{17803DF5-6994-4723-9D48-80F6F3EDF7C8}" dt="2019-08-02T14:49:35.579" v="277" actId="1036"/>
          <ac:spMkLst>
            <pc:docMk/>
            <pc:sldMk cId="0" sldId="265"/>
            <ac:spMk id="246" creationId="{00000000-0000-0000-0000-000000000000}"/>
          </ac:spMkLst>
        </pc:spChg>
        <pc:spChg chg="del mod">
          <ac:chgData name="Stephen Hufnagel" userId="7f78eaa397642959" providerId="LiveId" clId="{17803DF5-6994-4723-9D48-80F6F3EDF7C8}" dt="2019-08-03T12:23:26.775" v="1040" actId="478"/>
          <ac:spMkLst>
            <pc:docMk/>
            <pc:sldMk cId="0" sldId="265"/>
            <ac:spMk id="253" creationId="{00000000-0000-0000-0000-000000000000}"/>
          </ac:spMkLst>
        </pc:spChg>
        <pc:spChg chg="del">
          <ac:chgData name="Stephen Hufnagel" userId="7f78eaa397642959" providerId="LiveId" clId="{17803DF5-6994-4723-9D48-80F6F3EDF7C8}" dt="2019-08-02T14:27:27.023" v="74" actId="478"/>
          <ac:spMkLst>
            <pc:docMk/>
            <pc:sldMk cId="0" sldId="265"/>
            <ac:spMk id="255" creationId="{00000000-0000-0000-0000-000000000000}"/>
          </ac:spMkLst>
        </pc:spChg>
        <pc:grpChg chg="add del mod">
          <ac:chgData name="Stephen Hufnagel" userId="7f78eaa397642959" providerId="LiveId" clId="{17803DF5-6994-4723-9D48-80F6F3EDF7C8}" dt="2019-08-02T14:27:49.613" v="77" actId="478"/>
          <ac:grpSpMkLst>
            <pc:docMk/>
            <pc:sldMk cId="0" sldId="265"/>
            <ac:grpSpMk id="39" creationId="{966EA612-75FA-49D2-A00F-E1163D0E6DB6}"/>
          </ac:grpSpMkLst>
        </pc:grpChg>
        <pc:grpChg chg="add mod">
          <ac:chgData name="Stephen Hufnagel" userId="7f78eaa397642959" providerId="LiveId" clId="{17803DF5-6994-4723-9D48-80F6F3EDF7C8}" dt="2019-08-03T12:36:59.686" v="1098" actId="1076"/>
          <ac:grpSpMkLst>
            <pc:docMk/>
            <pc:sldMk cId="0" sldId="265"/>
            <ac:grpSpMk id="44" creationId="{00EB64B4-CE6F-4DA8-8F81-D492FEDC055D}"/>
          </ac:grpSpMkLst>
        </pc:grpChg>
        <pc:grpChg chg="add mod">
          <ac:chgData name="Stephen Hufnagel" userId="7f78eaa397642959" providerId="LiveId" clId="{17803DF5-6994-4723-9D48-80F6F3EDF7C8}" dt="2019-08-02T15:05:24.052" v="838" actId="1037"/>
          <ac:grpSpMkLst>
            <pc:docMk/>
            <pc:sldMk cId="0" sldId="265"/>
            <ac:grpSpMk id="47" creationId="{286EE913-A20D-469E-BE67-C3BC732BF525}"/>
          </ac:grpSpMkLst>
        </pc:grpChg>
        <pc:grpChg chg="add mod">
          <ac:chgData name="Stephen Hufnagel" userId="7f78eaa397642959" providerId="LiveId" clId="{17803DF5-6994-4723-9D48-80F6F3EDF7C8}" dt="2019-08-03T12:14:51.223" v="897" actId="1038"/>
          <ac:grpSpMkLst>
            <pc:docMk/>
            <pc:sldMk cId="0" sldId="265"/>
            <ac:grpSpMk id="53" creationId="{94E659D6-EB4B-4A8A-9CE3-A1DE2D01C7D3}"/>
          </ac:grpSpMkLst>
        </pc:grpChg>
        <pc:grpChg chg="mod">
          <ac:chgData name="Stephen Hufnagel" userId="7f78eaa397642959" providerId="LiveId" clId="{17803DF5-6994-4723-9D48-80F6F3EDF7C8}" dt="2019-08-03T12:37:01.477" v="1100" actId="1076"/>
          <ac:grpSpMkLst>
            <pc:docMk/>
            <pc:sldMk cId="0" sldId="265"/>
            <ac:grpSpMk id="228" creationId="{00000000-0000-0000-0000-000000000000}"/>
          </ac:grpSpMkLst>
        </pc:grpChg>
        <pc:grpChg chg="add del mod">
          <ac:chgData name="Stephen Hufnagel" userId="7f78eaa397642959" providerId="LiveId" clId="{17803DF5-6994-4723-9D48-80F6F3EDF7C8}" dt="2019-08-03T12:36:58.403" v="1096" actId="12788"/>
          <ac:grpSpMkLst>
            <pc:docMk/>
            <pc:sldMk cId="0" sldId="265"/>
            <ac:grpSpMk id="232" creationId="{00000000-0000-0000-0000-000000000000}"/>
          </ac:grpSpMkLst>
        </pc:grpChg>
        <pc:grpChg chg="add del">
          <ac:chgData name="Stephen Hufnagel" userId="7f78eaa397642959" providerId="LiveId" clId="{17803DF5-6994-4723-9D48-80F6F3EDF7C8}" dt="2019-08-03T12:39:25.775" v="1104" actId="478"/>
          <ac:grpSpMkLst>
            <pc:docMk/>
            <pc:sldMk cId="0" sldId="265"/>
            <ac:grpSpMk id="240" creationId="{00000000-0000-0000-0000-000000000000}"/>
          </ac:grpSpMkLst>
        </pc:grpChg>
        <pc:grpChg chg="del mod">
          <ac:chgData name="Stephen Hufnagel" userId="7f78eaa397642959" providerId="LiveId" clId="{17803DF5-6994-4723-9D48-80F6F3EDF7C8}" dt="2019-08-03T12:15:20.456" v="901" actId="478"/>
          <ac:grpSpMkLst>
            <pc:docMk/>
            <pc:sldMk cId="0" sldId="265"/>
            <ac:grpSpMk id="243" creationId="{00000000-0000-0000-0000-000000000000}"/>
          </ac:grpSpMkLst>
        </pc:grpChg>
        <pc:grpChg chg="add del mod">
          <ac:chgData name="Stephen Hufnagel" userId="7f78eaa397642959" providerId="LiveId" clId="{17803DF5-6994-4723-9D48-80F6F3EDF7C8}" dt="2019-08-03T12:15:08.847" v="899" actId="478"/>
          <ac:grpSpMkLst>
            <pc:docMk/>
            <pc:sldMk cId="0" sldId="265"/>
            <ac:grpSpMk id="247" creationId="{00000000-0000-0000-0000-000000000000}"/>
          </ac:grpSpMkLst>
        </pc:grpChg>
        <pc:grpChg chg="add del mod">
          <ac:chgData name="Stephen Hufnagel" userId="7f78eaa397642959" providerId="LiveId" clId="{17803DF5-6994-4723-9D48-80F6F3EDF7C8}" dt="2019-08-03T12:41:54.532" v="1106" actId="478"/>
          <ac:grpSpMkLst>
            <pc:docMk/>
            <pc:sldMk cId="0" sldId="265"/>
            <ac:grpSpMk id="251" creationId="{00000000-0000-0000-0000-000000000000}"/>
          </ac:grpSpMkLst>
        </pc:grpChg>
        <pc:picChg chg="add del mod ord">
          <ac:chgData name="Stephen Hufnagel" userId="7f78eaa397642959" providerId="LiveId" clId="{17803DF5-6994-4723-9D48-80F6F3EDF7C8}" dt="2019-08-03T12:41:54.532" v="1106" actId="478"/>
          <ac:picMkLst>
            <pc:docMk/>
            <pc:sldMk cId="0" sldId="265"/>
            <ac:picMk id="252" creationId="{00000000-0000-0000-0000-000000000000}"/>
          </ac:picMkLst>
        </pc:picChg>
      </pc:sldChg>
      <pc:sldChg chg="delSp modSp">
        <pc:chgData name="Stephen Hufnagel" userId="7f78eaa397642959" providerId="LiveId" clId="{17803DF5-6994-4723-9D48-80F6F3EDF7C8}" dt="2019-08-03T15:44:22.083" v="1135" actId="20577"/>
        <pc:sldMkLst>
          <pc:docMk/>
          <pc:sldMk cId="0" sldId="266"/>
        </pc:sldMkLst>
        <pc:spChg chg="mod">
          <ac:chgData name="Stephen Hufnagel" userId="7f78eaa397642959" providerId="LiveId" clId="{17803DF5-6994-4723-9D48-80F6F3EDF7C8}" dt="2019-08-03T15:44:22.083" v="1135" actId="20577"/>
          <ac:spMkLst>
            <pc:docMk/>
            <pc:sldMk cId="0" sldId="266"/>
            <ac:spMk id="257" creationId="{00000000-0000-0000-0000-000000000000}"/>
          </ac:spMkLst>
        </pc:spChg>
        <pc:spChg chg="del">
          <ac:chgData name="Stephen Hufnagel" userId="7f78eaa397642959" providerId="LiveId" clId="{17803DF5-6994-4723-9D48-80F6F3EDF7C8}" dt="2019-08-03T15:33:59.854" v="1107" actId="478"/>
          <ac:spMkLst>
            <pc:docMk/>
            <pc:sldMk cId="0" sldId="266"/>
            <ac:spMk id="292" creationId="{00000000-0000-0000-0000-000000000000}"/>
          </ac:spMkLst>
        </pc:spChg>
      </pc:sldChg>
      <pc:sldChg chg="delSp modSp">
        <pc:chgData name="Stephen Hufnagel" userId="7f78eaa397642959" providerId="LiveId" clId="{17803DF5-6994-4723-9D48-80F6F3EDF7C8}" dt="2019-08-03T12:25:11.128" v="1088" actId="478"/>
        <pc:sldMkLst>
          <pc:docMk/>
          <pc:sldMk cId="0" sldId="269"/>
        </pc:sldMkLst>
        <pc:spChg chg="del">
          <ac:chgData name="Stephen Hufnagel" userId="7f78eaa397642959" providerId="LiveId" clId="{17803DF5-6994-4723-9D48-80F6F3EDF7C8}" dt="2019-08-03T12:25:11.128" v="1088" actId="478"/>
          <ac:spMkLst>
            <pc:docMk/>
            <pc:sldMk cId="0" sldId="269"/>
            <ac:spMk id="318" creationId="{00000000-0000-0000-0000-000000000000}"/>
          </ac:spMkLst>
        </pc:spChg>
        <pc:spChg chg="mod">
          <ac:chgData name="Stephen Hufnagel" userId="7f78eaa397642959" providerId="LiveId" clId="{17803DF5-6994-4723-9D48-80F6F3EDF7C8}" dt="2019-08-03T12:24:44.324" v="1087" actId="6549"/>
          <ac:spMkLst>
            <pc:docMk/>
            <pc:sldMk cId="0" sldId="269"/>
            <ac:spMk id="32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9" name="Shape 139"/>
          <p:cNvSpPr>
            <a:spLocks noGrp="1" noRot="1" noChangeAspect="1"/>
          </p:cNvSpPr>
          <p:nvPr>
            <p:ph type="sldImg"/>
          </p:nvPr>
        </p:nvSpPr>
        <p:spPr>
          <a:xfrm>
            <a:off x="1143000" y="685800"/>
            <a:ext cx="4572000" cy="3429000"/>
          </a:xfrm>
          <a:prstGeom prst="rect">
            <a:avLst/>
          </a:prstGeom>
        </p:spPr>
        <p:txBody>
          <a:bodyPr/>
          <a:lstStyle/>
          <a:p>
            <a:endParaRPr/>
          </a:p>
        </p:txBody>
      </p:sp>
      <p:sp>
        <p:nvSpPr>
          <p:cNvPr id="140" name="Shape 14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 name="Shape 560"/>
          <p:cNvSpPr>
            <a:spLocks noGrp="1" noRot="1" noChangeAspect="1"/>
          </p:cNvSpPr>
          <p:nvPr>
            <p:ph type="sldImg"/>
          </p:nvPr>
        </p:nvSpPr>
        <p:spPr>
          <a:xfrm>
            <a:off x="381000" y="685800"/>
            <a:ext cx="6096000" cy="3429000"/>
          </a:xfrm>
          <a:prstGeom prst="rect">
            <a:avLst/>
          </a:prstGeom>
        </p:spPr>
        <p:txBody>
          <a:bodyPr/>
          <a:lstStyle/>
          <a:p>
            <a:endParaRPr/>
          </a:p>
        </p:txBody>
      </p:sp>
      <p:sp>
        <p:nvSpPr>
          <p:cNvPr id="561" name="Shape 561"/>
          <p:cNvSpPr>
            <a:spLocks noGrp="1"/>
          </p:cNvSpPr>
          <p:nvPr>
            <p:ph type="body" sz="quarter" idx="1"/>
          </p:nvPr>
        </p:nvSpPr>
        <p:spPr>
          <a:prstGeom prst="rect">
            <a:avLst/>
          </a:prstGeom>
        </p:spPr>
        <p:txBody>
          <a:bodyPr/>
          <a:lstStyle/>
          <a:p>
            <a:r>
              <a:t>Think we need a slide that describes what the FHIM is.  Can take from website content already created.  Def needs to discuss the distinct information and terminology modeling components, and the binding idea.  Binding is another term that needs to be defined in our glossary.</a:t>
            </a:r>
          </a:p>
          <a:p>
            <a:endParaRPr/>
          </a:p>
          <a:p>
            <a:endParaRPr/>
          </a:p>
          <a:p>
            <a:r>
              <a:t>See slides 9 and 10.</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3" name="Title Text"/>
          <p:cNvSpPr txBox="1">
            <a:spLocks noGrp="1"/>
          </p:cNvSpPr>
          <p:nvPr>
            <p:ph type="title"/>
          </p:nvPr>
        </p:nvSpPr>
        <p:spPr>
          <a:xfrm>
            <a:off x="684212" y="465535"/>
            <a:ext cx="7772401" cy="857251"/>
          </a:xfrm>
          <a:prstGeom prst="rect">
            <a:avLst/>
          </a:prstGeom>
        </p:spPr>
        <p:txBody>
          <a:bodyPr lIns="45718" tIns="45718" rIns="45718" bIns="45718" anchor="t"/>
          <a:lstStyle>
            <a:lvl1pPr algn="ctr"/>
          </a:lstStyle>
          <a:p>
            <a:r>
              <a:t>Title Text</a:t>
            </a:r>
          </a:p>
        </p:txBody>
      </p:sp>
      <p:sp>
        <p:nvSpPr>
          <p:cNvPr id="14" name="Body Level One…"/>
          <p:cNvSpPr txBox="1">
            <a:spLocks noGrp="1"/>
          </p:cNvSpPr>
          <p:nvPr>
            <p:ph type="body" sz="quarter" idx="1"/>
          </p:nvPr>
        </p:nvSpPr>
        <p:spPr>
          <a:xfrm>
            <a:off x="1331912" y="1545429"/>
            <a:ext cx="6400802" cy="971554"/>
          </a:xfrm>
          <a:prstGeom prst="rect">
            <a:avLst/>
          </a:prstGeom>
        </p:spPr>
        <p:txBody>
          <a:bodyPr/>
          <a:lstStyle>
            <a:lvl1pPr marL="0" indent="0" algn="ctr">
              <a:buClrTx/>
              <a:buSzTx/>
              <a:buFontTx/>
              <a:buNone/>
              <a:defRPr>
                <a:solidFill>
                  <a:srgbClr val="007C66"/>
                </a:solidFill>
              </a:defRPr>
            </a:lvl1pPr>
            <a:lvl2pPr algn="ctr">
              <a:buClrTx/>
              <a:buFontTx/>
              <a:defRPr>
                <a:solidFill>
                  <a:srgbClr val="007C66"/>
                </a:solidFill>
              </a:defRPr>
            </a:lvl2pPr>
            <a:lvl3pPr algn="ctr">
              <a:buClrTx/>
              <a:buFontTx/>
              <a:defRPr>
                <a:solidFill>
                  <a:srgbClr val="007C66"/>
                </a:solidFill>
              </a:defRPr>
            </a:lvl3pPr>
            <a:lvl4pPr marL="1662545" indent="-290945" algn="ctr">
              <a:buClrTx/>
              <a:buFontTx/>
              <a:buChar char="•"/>
              <a:defRPr>
                <a:solidFill>
                  <a:srgbClr val="007C66"/>
                </a:solidFill>
              </a:defRPr>
            </a:lvl4pPr>
            <a:lvl5pPr marL="2148838" indent="-320038" algn="ctr">
              <a:buClrTx/>
              <a:buFontTx/>
              <a:buChar char="–"/>
              <a:defRPr>
                <a:solidFill>
                  <a:srgbClr val="007C66"/>
                </a:solidFill>
              </a:defRPr>
            </a:lvl5pPr>
          </a:lstStyle>
          <a:p>
            <a:r>
              <a:t>Body Level One</a:t>
            </a:r>
          </a:p>
          <a:p>
            <a:pPr lvl="1"/>
            <a:r>
              <a:t>Body Level Two</a:t>
            </a:r>
          </a:p>
          <a:p>
            <a:pPr lvl="2"/>
            <a:r>
              <a:t>Body Level Three</a:t>
            </a:r>
          </a:p>
          <a:p>
            <a:pPr lvl="3"/>
            <a:r>
              <a:t>Body Level Four</a:t>
            </a:r>
          </a:p>
          <a:p>
            <a:pPr lvl="4"/>
            <a:r>
              <a:t>Body Level Five</a:t>
            </a:r>
          </a:p>
        </p:txBody>
      </p:sp>
      <p:sp>
        <p:nvSpPr>
          <p:cNvPr id="15" name="Slide Number"/>
          <p:cNvSpPr txBox="1">
            <a:spLocks noGrp="1"/>
          </p:cNvSpPr>
          <p:nvPr>
            <p:ph type="sldNum" sz="quarter" idx="2"/>
          </p:nvPr>
        </p:nvSpPr>
        <p:spPr>
          <a:xfrm>
            <a:off x="6489699" y="4703762"/>
            <a:ext cx="127001" cy="1270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2_Title Only">
    <p:spTree>
      <p:nvGrpSpPr>
        <p:cNvPr id="1" name=""/>
        <p:cNvGrpSpPr/>
        <p:nvPr/>
      </p:nvGrpSpPr>
      <p:grpSpPr>
        <a:xfrm>
          <a:off x="0" y="0"/>
          <a:ext cx="0" cy="0"/>
          <a:chOff x="0" y="0"/>
          <a:chExt cx="0" cy="0"/>
        </a:xfrm>
      </p:grpSpPr>
      <p:sp>
        <p:nvSpPr>
          <p:cNvPr id="97" name="Title Text"/>
          <p:cNvSpPr txBox="1">
            <a:spLocks noGrp="1"/>
          </p:cNvSpPr>
          <p:nvPr>
            <p:ph type="title"/>
          </p:nvPr>
        </p:nvSpPr>
        <p:spPr>
          <a:prstGeom prst="rect">
            <a:avLst/>
          </a:prstGeom>
        </p:spPr>
        <p:txBody>
          <a:bodyPr/>
          <a:lstStyle/>
          <a:p>
            <a:r>
              <a:t>Title Text</a:t>
            </a:r>
          </a:p>
        </p:txBody>
      </p:sp>
      <p:pic>
        <p:nvPicPr>
          <p:cNvPr id="98" name="Picture 13" descr="Picture 13"/>
          <p:cNvPicPr>
            <a:picLocks noChangeAspect="1"/>
          </p:cNvPicPr>
          <p:nvPr/>
        </p:nvPicPr>
        <p:blipFill>
          <a:blip r:embed="rId2"/>
          <a:srcRect r="15826" b="36434"/>
          <a:stretch>
            <a:fillRect/>
          </a:stretch>
        </p:blipFill>
        <p:spPr>
          <a:xfrm>
            <a:off x="853929" y="482598"/>
            <a:ext cx="7197926" cy="116590"/>
          </a:xfrm>
          <a:prstGeom prst="rect">
            <a:avLst/>
          </a:prstGeom>
          <a:ln w="12700">
            <a:miter lim="400000"/>
          </a:ln>
        </p:spPr>
      </p:pic>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106" name="Title Text"/>
          <p:cNvSpPr txBox="1">
            <a:spLocks noGrp="1"/>
          </p:cNvSpPr>
          <p:nvPr>
            <p:ph type="title"/>
          </p:nvPr>
        </p:nvSpPr>
        <p:spPr>
          <a:xfrm>
            <a:off x="846873" y="715003"/>
            <a:ext cx="7205751" cy="792241"/>
          </a:xfrm>
          <a:prstGeom prst="rect">
            <a:avLst/>
          </a:prstGeom>
        </p:spPr>
        <p:txBody>
          <a:bodyPr/>
          <a:lstStyle/>
          <a:p>
            <a:r>
              <a:t>Title Text</a:t>
            </a:r>
          </a:p>
        </p:txBody>
      </p:sp>
      <p:sp>
        <p:nvSpPr>
          <p:cNvPr id="107" name="Body Level One…"/>
          <p:cNvSpPr txBox="1">
            <a:spLocks noGrp="1"/>
          </p:cNvSpPr>
          <p:nvPr>
            <p:ph type="body" sz="quarter" idx="1"/>
          </p:nvPr>
        </p:nvSpPr>
        <p:spPr>
          <a:xfrm>
            <a:off x="846873" y="1627296"/>
            <a:ext cx="3483868" cy="601461"/>
          </a:xfrm>
          <a:prstGeom prst="rect">
            <a:avLst/>
          </a:prstGeom>
        </p:spPr>
        <p:txBody>
          <a:bodyPr anchor="b"/>
          <a:lstStyle>
            <a:lvl1pPr marL="0" indent="0">
              <a:buClrTx/>
              <a:buSzTx/>
              <a:buFontTx/>
              <a:buNone/>
              <a:defRPr sz="2100">
                <a:solidFill>
                  <a:schemeClr val="accent1"/>
                </a:solidFill>
              </a:defRPr>
            </a:lvl1pPr>
            <a:lvl2pPr marL="0" indent="0">
              <a:buClrTx/>
              <a:buSzTx/>
              <a:buFontTx/>
              <a:buNone/>
              <a:defRPr sz="2100">
                <a:solidFill>
                  <a:schemeClr val="accent1"/>
                </a:solidFill>
              </a:defRPr>
            </a:lvl2pPr>
            <a:lvl3pPr marL="0" indent="0">
              <a:buClrTx/>
              <a:buSzTx/>
              <a:buFontTx/>
              <a:buNone/>
              <a:defRPr sz="2100">
                <a:solidFill>
                  <a:schemeClr val="accent1"/>
                </a:solidFill>
              </a:defRPr>
            </a:lvl3pPr>
            <a:lvl4pPr marL="0" indent="0">
              <a:buClrTx/>
              <a:buSzTx/>
              <a:buFontTx/>
              <a:buNone/>
              <a:defRPr sz="2100">
                <a:solidFill>
                  <a:schemeClr val="accent1"/>
                </a:solidFill>
              </a:defRPr>
            </a:lvl4pPr>
            <a:lvl5pPr marL="0" indent="0">
              <a:buClrTx/>
              <a:buSzTx/>
              <a:buFontTx/>
              <a:buNone/>
              <a:defRPr sz="2100">
                <a:solidFill>
                  <a:schemeClr val="accent1"/>
                </a:solidFill>
              </a:defRPr>
            </a:lvl5pPr>
          </a:lstStyle>
          <a:p>
            <a:r>
              <a:t>Body Level One</a:t>
            </a:r>
          </a:p>
          <a:p>
            <a:pPr lvl="1"/>
            <a:r>
              <a:t>Body Level Two</a:t>
            </a:r>
          </a:p>
          <a:p>
            <a:pPr lvl="2"/>
            <a:r>
              <a:t>Body Level Three</a:t>
            </a:r>
          </a:p>
          <a:p>
            <a:pPr lvl="3"/>
            <a:r>
              <a:t>Body Level Four</a:t>
            </a:r>
          </a:p>
          <a:p>
            <a:pPr lvl="4"/>
            <a:r>
              <a:t>Body Level Five</a:t>
            </a:r>
          </a:p>
        </p:txBody>
      </p:sp>
      <p:sp>
        <p:nvSpPr>
          <p:cNvPr id="108" name="Text Placeholder 4"/>
          <p:cNvSpPr>
            <a:spLocks noGrp="1"/>
          </p:cNvSpPr>
          <p:nvPr>
            <p:ph type="body" sz="quarter" idx="13"/>
          </p:nvPr>
        </p:nvSpPr>
        <p:spPr>
          <a:xfrm>
            <a:off x="4570753" y="1629884"/>
            <a:ext cx="3483865" cy="601683"/>
          </a:xfrm>
          <a:prstGeom prst="rect">
            <a:avLst/>
          </a:prstGeom>
        </p:spPr>
        <p:txBody>
          <a:bodyPr anchor="b"/>
          <a:lstStyle/>
          <a:p>
            <a:endParaRPr/>
          </a:p>
        </p:txBody>
      </p:sp>
      <p:sp>
        <p:nvSpPr>
          <p:cNvPr id="10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Only">
    <p:spTree>
      <p:nvGrpSpPr>
        <p:cNvPr id="1" name=""/>
        <p:cNvGrpSpPr/>
        <p:nvPr/>
      </p:nvGrpSpPr>
      <p:grpSpPr>
        <a:xfrm>
          <a:off x="0" y="0"/>
          <a:ext cx="0" cy="0"/>
          <a:chOff x="0" y="0"/>
          <a:chExt cx="0" cy="0"/>
        </a:xfrm>
      </p:grpSpPr>
      <p:sp>
        <p:nvSpPr>
          <p:cNvPr id="116" name="Title Text"/>
          <p:cNvSpPr txBox="1">
            <a:spLocks noGrp="1"/>
          </p:cNvSpPr>
          <p:nvPr>
            <p:ph type="title"/>
          </p:nvPr>
        </p:nvSpPr>
        <p:spPr>
          <a:prstGeom prst="rect">
            <a:avLst/>
          </a:prstGeom>
        </p:spPr>
        <p:txBody>
          <a:bodyPr/>
          <a:lstStyle/>
          <a:p>
            <a:r>
              <a:t>Title Text</a:t>
            </a: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24" name="Title Text"/>
          <p:cNvSpPr txBox="1">
            <a:spLocks noGrp="1"/>
          </p:cNvSpPr>
          <p:nvPr>
            <p:ph type="title"/>
          </p:nvPr>
        </p:nvSpPr>
        <p:spPr>
          <a:prstGeom prst="rect">
            <a:avLst/>
          </a:prstGeom>
        </p:spPr>
        <p:txBody>
          <a:bodyPr/>
          <a:lstStyle/>
          <a:p>
            <a:r>
              <a:t>Title Text</a:t>
            </a:r>
          </a:p>
        </p:txBody>
      </p:sp>
      <p:sp>
        <p:nvSpPr>
          <p:cNvPr id="125"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2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End slide layou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33" name="Slide Number"/>
          <p:cNvSpPr txBox="1">
            <a:spLocks noGrp="1"/>
          </p:cNvSpPr>
          <p:nvPr>
            <p:ph type="sldNum" sz="quarter" idx="2"/>
          </p:nvPr>
        </p:nvSpPr>
        <p:spPr>
          <a:xfrm>
            <a:off x="5486400" y="4627562"/>
            <a:ext cx="2133600" cy="2794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2" name="Title Text"/>
          <p:cNvSpPr txBox="1">
            <a:spLocks noGrp="1"/>
          </p:cNvSpPr>
          <p:nvPr>
            <p:ph type="title"/>
          </p:nvPr>
        </p:nvSpPr>
        <p:spPr>
          <a:prstGeom prst="rect">
            <a:avLst/>
          </a:prstGeom>
        </p:spPr>
        <p:txBody>
          <a:bodyPr/>
          <a:lstStyle/>
          <a:p>
            <a:r>
              <a:t>Title Text</a:t>
            </a:r>
          </a:p>
        </p:txBody>
      </p:sp>
      <p:sp>
        <p:nvSpPr>
          <p:cNvPr id="2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1" name="Title Text"/>
          <p:cNvSpPr txBox="1">
            <a:spLocks noGrp="1"/>
          </p:cNvSpPr>
          <p:nvPr>
            <p:ph type="title"/>
          </p:nvPr>
        </p:nvSpPr>
        <p:spPr>
          <a:prstGeom prst="rect">
            <a:avLst/>
          </a:prstGeom>
        </p:spPr>
        <p:txBody>
          <a:bodyPr/>
          <a:lstStyle/>
          <a:p>
            <a:r>
              <a:t>Title Text</a:t>
            </a:r>
          </a:p>
        </p:txBody>
      </p:sp>
      <p:sp>
        <p:nvSpPr>
          <p:cNvPr id="32" name="Body Level One…"/>
          <p:cNvSpPr txBox="1">
            <a:spLocks noGrp="1"/>
          </p:cNvSpPr>
          <p:nvPr>
            <p:ph type="body" sz="half" idx="1"/>
          </p:nvPr>
        </p:nvSpPr>
        <p:spPr>
          <a:xfrm>
            <a:off x="250825" y="1168003"/>
            <a:ext cx="4244977" cy="3403997"/>
          </a:xfrm>
          <a:prstGeom prst="rect">
            <a:avLst/>
          </a:prstGeom>
        </p:spPr>
        <p:txBody>
          <a:bodyPr/>
          <a:lstStyle>
            <a:lvl2pPr marL="790575" indent="-333375"/>
            <a:lvl3pPr marL="1181100" indent="-266700"/>
            <a:lvl4pPr marL="1727200" indent="-355600"/>
            <a:lvl5pPr marL="2184400" indent="-355600">
              <a:buChar char="–"/>
            </a:lvl5pPr>
          </a:lstStyle>
          <a:p>
            <a:r>
              <a:t>Body Level One</a:t>
            </a:r>
          </a:p>
          <a:p>
            <a:pPr lvl="1"/>
            <a:r>
              <a:t>Body Level Two</a:t>
            </a:r>
          </a:p>
          <a:p>
            <a:pPr lvl="2"/>
            <a:r>
              <a:t>Body Level Three</a:t>
            </a:r>
          </a:p>
          <a:p>
            <a:pPr lvl="3"/>
            <a:r>
              <a:t>Body Level Four</a:t>
            </a:r>
          </a:p>
          <a:p>
            <a:pPr lvl="4"/>
            <a:r>
              <a:t>Body Level Five</a:t>
            </a:r>
          </a:p>
        </p:txBody>
      </p:sp>
      <p:sp>
        <p:nvSpPr>
          <p:cNvPr id="3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40" name="Title Text"/>
          <p:cNvSpPr txBox="1">
            <a:spLocks noGrp="1"/>
          </p:cNvSpPr>
          <p:nvPr>
            <p:ph type="title"/>
          </p:nvPr>
        </p:nvSpPr>
        <p:spPr>
          <a:prstGeom prst="rect">
            <a:avLst/>
          </a:prstGeom>
        </p:spPr>
        <p:txBody>
          <a:bodyPr/>
          <a:lstStyle/>
          <a:p>
            <a:r>
              <a:t>Title Text</a:t>
            </a:r>
          </a:p>
        </p:txBody>
      </p:sp>
      <p:sp>
        <p:nvSpPr>
          <p:cNvPr id="41" name="Body Level One…"/>
          <p:cNvSpPr txBox="1">
            <a:spLocks noGrp="1"/>
          </p:cNvSpPr>
          <p:nvPr>
            <p:ph type="body" idx="1"/>
          </p:nvPr>
        </p:nvSpPr>
        <p:spPr>
          <a:xfrm>
            <a:off x="251521" y="1168003"/>
            <a:ext cx="8640961" cy="3239693"/>
          </a:xfrm>
          <a:prstGeom prst="rect">
            <a:avLst/>
          </a:prstGeom>
        </p:spPr>
        <p:txBody>
          <a:bodyPr/>
          <a:lstStyle>
            <a:lvl4pPr marL="1662545" indent="-290945">
              <a:buChar char="•"/>
            </a:lvl4pPr>
            <a:lvl5pPr marL="2148838" indent="-320038">
              <a:buChar char="–"/>
            </a:lvl5pPr>
          </a:lstStyle>
          <a:p>
            <a:r>
              <a:t>Body Level One</a:t>
            </a:r>
          </a:p>
          <a:p>
            <a:pPr lvl="1"/>
            <a:r>
              <a:t>Body Level Two</a:t>
            </a:r>
          </a:p>
          <a:p>
            <a:pPr lvl="2"/>
            <a:r>
              <a:t>Body Level Three</a:t>
            </a:r>
          </a:p>
          <a:p>
            <a:pPr lvl="3"/>
            <a:r>
              <a:t>Body Level Four</a:t>
            </a:r>
          </a:p>
          <a:p>
            <a:pPr lvl="4"/>
            <a:r>
              <a:t>Body Level Five</a:t>
            </a:r>
          </a:p>
        </p:txBody>
      </p:sp>
      <p:sp>
        <p:nvSpPr>
          <p:cNvPr id="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Dark Background">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a:solidFill>
            <a:srgbClr val="007C66"/>
          </a:solidFill>
        </p:spPr>
        <p:txBody>
          <a:bodyPr lIns="45718" tIns="45718" rIns="45718" bIns="45718"/>
          <a:lstStyle>
            <a:lvl1pPr>
              <a:defRPr>
                <a:solidFill>
                  <a:srgbClr val="FFFFFF"/>
                </a:solidFill>
              </a:defRPr>
            </a:lvl1pPr>
          </a:lstStyle>
          <a:p>
            <a:r>
              <a:t>Title Text</a:t>
            </a:r>
          </a:p>
        </p:txBody>
      </p:sp>
      <p:sp>
        <p:nvSpPr>
          <p:cNvPr id="57" name="Body Level One…"/>
          <p:cNvSpPr txBox="1">
            <a:spLocks noGrp="1"/>
          </p:cNvSpPr>
          <p:nvPr>
            <p:ph type="body" idx="1"/>
          </p:nvPr>
        </p:nvSpPr>
        <p:spPr>
          <a:xfrm>
            <a:off x="251518" y="1167594"/>
            <a:ext cx="8640965" cy="3186043"/>
          </a:xfrm>
          <a:prstGeom prst="rect">
            <a:avLst/>
          </a:prstGeom>
        </p:spPr>
        <p:txBody>
          <a:bodyPr/>
          <a:lstStyle>
            <a:lvl4pPr marL="1662545" indent="-290945">
              <a:buChar char="•"/>
            </a:lvl4pPr>
            <a:lvl5pPr marL="2148838" indent="-320038">
              <a:buChar char="–"/>
            </a:lvl5p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65" name="Title Text"/>
          <p:cNvSpPr txBox="1">
            <a:spLocks noGrp="1"/>
          </p:cNvSpPr>
          <p:nvPr>
            <p:ph type="title"/>
          </p:nvPr>
        </p:nvSpPr>
        <p:spPr>
          <a:xfrm>
            <a:off x="1792288" y="3600450"/>
            <a:ext cx="5486404" cy="425054"/>
          </a:xfrm>
          <a:prstGeom prst="rect">
            <a:avLst/>
          </a:prstGeom>
        </p:spPr>
        <p:txBody>
          <a:bodyPr anchor="b"/>
          <a:lstStyle>
            <a:lvl1pPr>
              <a:defRPr sz="2000"/>
            </a:lvl1pPr>
          </a:lstStyle>
          <a:p>
            <a:r>
              <a:t>Title Text</a:t>
            </a:r>
          </a:p>
        </p:txBody>
      </p:sp>
      <p:sp>
        <p:nvSpPr>
          <p:cNvPr id="66" name="Picture Placeholder 2"/>
          <p:cNvSpPr>
            <a:spLocks noGrp="1"/>
          </p:cNvSpPr>
          <p:nvPr>
            <p:ph type="pic" sz="half" idx="13"/>
          </p:nvPr>
        </p:nvSpPr>
        <p:spPr>
          <a:xfrm>
            <a:off x="1792288" y="459581"/>
            <a:ext cx="5486404" cy="3086101"/>
          </a:xfrm>
          <a:prstGeom prst="rect">
            <a:avLst/>
          </a:prstGeom>
        </p:spPr>
        <p:txBody>
          <a:bodyPr lIns="91439" tIns="45719" rIns="91439" bIns="45719">
            <a:noAutofit/>
          </a:bodyPr>
          <a:lstStyle/>
          <a:p>
            <a:endParaRPr/>
          </a:p>
        </p:txBody>
      </p:sp>
      <p:sp>
        <p:nvSpPr>
          <p:cNvPr id="67" name="Body Level One…"/>
          <p:cNvSpPr txBox="1">
            <a:spLocks noGrp="1"/>
          </p:cNvSpPr>
          <p:nvPr>
            <p:ph type="body" sz="quarter" idx="1"/>
          </p:nvPr>
        </p:nvSpPr>
        <p:spPr>
          <a:xfrm>
            <a:off x="1792288" y="4025503"/>
            <a:ext cx="5486404" cy="603653"/>
          </a:xfrm>
          <a:prstGeom prst="rect">
            <a:avLst/>
          </a:prstGeom>
        </p:spPr>
        <p:txBody>
          <a:bodyPr/>
          <a:lstStyle>
            <a:lvl1pPr marL="0" indent="0">
              <a:spcBef>
                <a:spcPts val="300"/>
              </a:spcBef>
              <a:buClrTx/>
              <a:buSzTx/>
              <a:buFontTx/>
              <a:buNone/>
              <a:defRPr sz="1400"/>
            </a:lvl1pPr>
            <a:lvl2pPr marL="0" indent="0">
              <a:spcBef>
                <a:spcPts val="300"/>
              </a:spcBef>
              <a:buClrTx/>
              <a:buSzTx/>
              <a:buFontTx/>
              <a:buNone/>
              <a:defRPr sz="1400"/>
            </a:lvl2pPr>
            <a:lvl3pPr marL="0" indent="0">
              <a:spcBef>
                <a:spcPts val="300"/>
              </a:spcBef>
              <a:buClrTx/>
              <a:buSzTx/>
              <a:buFontTx/>
              <a:buNone/>
              <a:defRPr sz="1400"/>
            </a:lvl3pPr>
            <a:lvl4pPr marL="0" indent="0">
              <a:spcBef>
                <a:spcPts val="300"/>
              </a:spcBef>
              <a:buClrTx/>
              <a:buSzTx/>
              <a:buFontTx/>
              <a:buNone/>
              <a:defRPr sz="1400"/>
            </a:lvl4pPr>
            <a:lvl5pPr marL="0" indent="0">
              <a:spcBef>
                <a:spcPts val="300"/>
              </a:spcBef>
              <a:buClrTx/>
              <a:buSzTx/>
              <a:buFontTx/>
              <a:buNone/>
              <a:defRPr sz="14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1_Title Only">
    <p:spTree>
      <p:nvGrpSpPr>
        <p:cNvPr id="1" name=""/>
        <p:cNvGrpSpPr/>
        <p:nvPr/>
      </p:nvGrpSpPr>
      <p:grpSpPr>
        <a:xfrm>
          <a:off x="0" y="0"/>
          <a:ext cx="0" cy="0"/>
          <a:chOff x="0" y="0"/>
          <a:chExt cx="0" cy="0"/>
        </a:xfrm>
      </p:grpSpPr>
      <p:sp>
        <p:nvSpPr>
          <p:cNvPr id="75" name="Title Text"/>
          <p:cNvSpPr txBox="1">
            <a:spLocks noGrp="1"/>
          </p:cNvSpPr>
          <p:nvPr>
            <p:ph type="title"/>
          </p:nvPr>
        </p:nvSpPr>
        <p:spPr>
          <a:prstGeom prst="rect">
            <a:avLst/>
          </a:prstGeom>
        </p:spPr>
        <p:txBody>
          <a:bodyPr/>
          <a:lstStyle/>
          <a:p>
            <a:r>
              <a:t>Title Text</a:t>
            </a:r>
          </a:p>
        </p:txBody>
      </p:sp>
      <p:sp>
        <p:nvSpPr>
          <p:cNvPr id="76" name="Rectangle 3"/>
          <p:cNvSpPr/>
          <p:nvPr/>
        </p:nvSpPr>
        <p:spPr>
          <a:xfrm>
            <a:off x="2604672" y="2126290"/>
            <a:ext cx="6539328" cy="1711961"/>
          </a:xfrm>
          <a:prstGeom prst="rect">
            <a:avLst/>
          </a:prstGeom>
          <a:solidFill>
            <a:srgbClr val="FFFFFF"/>
          </a:solidFill>
          <a:ln w="12700">
            <a:miter lim="400000"/>
          </a:ln>
        </p:spPr>
        <p:txBody>
          <a:bodyPr lIns="45718" tIns="45718" rIns="45718" bIns="45718" anchor="ctr"/>
          <a:lstStyle/>
          <a:p>
            <a:pPr algn="ctr">
              <a:defRPr sz="2800" b="1">
                <a:solidFill>
                  <a:srgbClr val="007C66"/>
                </a:solidFill>
                <a:latin typeface="Arial"/>
                <a:ea typeface="Arial"/>
                <a:cs typeface="Arial"/>
                <a:sym typeface="Arial"/>
              </a:defRPr>
            </a:pPr>
            <a:endParaRPr/>
          </a:p>
        </p:txBody>
      </p:sp>
      <p:sp>
        <p:nvSpPr>
          <p:cNvPr id="7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Title and Content">
    <p:bg>
      <p:bgPr>
        <a:gradFill flip="none" rotWithShape="1">
          <a:gsLst>
            <a:gs pos="0">
              <a:srgbClr val="FFFFFF"/>
            </a:gs>
            <a:gs pos="100000">
              <a:srgbClr val="F9F9F9"/>
            </a:gs>
          </a:gsLst>
          <a:path path="circle">
            <a:fillToRect l="50000" t="50000" r="50000" b="50000"/>
          </a:path>
        </a:gradFill>
        <a:effectLst/>
      </p:bgPr>
    </p:bg>
    <p:spTree>
      <p:nvGrpSpPr>
        <p:cNvPr id="1" name=""/>
        <p:cNvGrpSpPr/>
        <p:nvPr/>
      </p:nvGrpSpPr>
      <p:grpSpPr>
        <a:xfrm>
          <a:off x="0" y="0"/>
          <a:ext cx="0" cy="0"/>
          <a:chOff x="0" y="0"/>
          <a:chExt cx="0" cy="0"/>
        </a:xfrm>
      </p:grpSpPr>
      <p:pic>
        <p:nvPicPr>
          <p:cNvPr id="84" name="Picture 11" descr="Picture 11"/>
          <p:cNvPicPr>
            <a:picLocks noChangeAspect="1"/>
          </p:cNvPicPr>
          <p:nvPr/>
        </p:nvPicPr>
        <p:blipFill>
          <a:blip r:embed="rId2"/>
          <a:srcRect t="1537"/>
          <a:stretch>
            <a:fillRect/>
          </a:stretch>
        </p:blipFill>
        <p:spPr>
          <a:xfrm>
            <a:off x="0" y="4589500"/>
            <a:ext cx="9144000" cy="548649"/>
          </a:xfrm>
          <a:prstGeom prst="rect">
            <a:avLst/>
          </a:prstGeom>
          <a:ln w="12700">
            <a:miter lim="400000"/>
          </a:ln>
        </p:spPr>
      </p:pic>
      <p:sp>
        <p:nvSpPr>
          <p:cNvPr id="85" name="Rectangle 12"/>
          <p:cNvSpPr/>
          <p:nvPr/>
        </p:nvSpPr>
        <p:spPr>
          <a:xfrm>
            <a:off x="0" y="351571"/>
            <a:ext cx="9144000" cy="4235277"/>
          </a:xfrm>
          <a:prstGeom prst="rect">
            <a:avLst/>
          </a:prstGeom>
          <a:gradFill>
            <a:gsLst>
              <a:gs pos="0">
                <a:srgbClr val="DCDCE0">
                  <a:alpha val="0"/>
                </a:srgbClr>
              </a:gs>
              <a:gs pos="100000">
                <a:srgbClr val="DEDEE2"/>
              </a:gs>
            </a:gsLst>
            <a:lin ang="5400000"/>
          </a:gradFill>
          <a:ln w="12700">
            <a:miter lim="400000"/>
          </a:ln>
        </p:spPr>
        <p:txBody>
          <a:bodyPr lIns="45718" tIns="45718" rIns="45718" bIns="45718"/>
          <a:lstStyle/>
          <a:p>
            <a:pPr defTabSz="342900">
              <a:defRPr sz="1200">
                <a:latin typeface="Century Gothic"/>
                <a:ea typeface="Century Gothic"/>
                <a:cs typeface="Century Gothic"/>
                <a:sym typeface="Century Gothic"/>
              </a:defRPr>
            </a:pPr>
            <a:endParaRPr/>
          </a:p>
        </p:txBody>
      </p:sp>
      <p:sp>
        <p:nvSpPr>
          <p:cNvPr id="86" name="Straight Connector 13"/>
          <p:cNvSpPr/>
          <p:nvPr/>
        </p:nvSpPr>
        <p:spPr>
          <a:xfrm>
            <a:off x="-3" y="4590950"/>
            <a:ext cx="9144005" cy="6"/>
          </a:xfrm>
          <a:prstGeom prst="line">
            <a:avLst/>
          </a:prstGeom>
          <a:ln w="3175">
            <a:solidFill>
              <a:srgbClr val="000001">
                <a:alpha val="20000"/>
              </a:srgbClr>
            </a:solidFill>
          </a:ln>
        </p:spPr>
        <p:txBody>
          <a:bodyPr lIns="45718" tIns="45718" rIns="45718" bIns="45718"/>
          <a:lstStyle/>
          <a:p>
            <a:endParaRPr/>
          </a:p>
        </p:txBody>
      </p:sp>
      <p:sp>
        <p:nvSpPr>
          <p:cNvPr id="87" name="Title Text"/>
          <p:cNvSpPr txBox="1">
            <a:spLocks noGrp="1"/>
          </p:cNvSpPr>
          <p:nvPr>
            <p:ph type="title"/>
          </p:nvPr>
        </p:nvSpPr>
        <p:spPr>
          <a:xfrm>
            <a:off x="847700" y="714992"/>
            <a:ext cx="7202462" cy="786933"/>
          </a:xfrm>
          <a:prstGeom prst="rect">
            <a:avLst/>
          </a:prstGeom>
        </p:spPr>
        <p:txBody>
          <a:bodyPr lIns="34289" tIns="34289" rIns="34289" bIns="34289" anchor="t"/>
          <a:lstStyle>
            <a:lvl1pPr defTabSz="685800">
              <a:lnSpc>
                <a:spcPct val="90000"/>
              </a:lnSpc>
              <a:defRPr sz="2400" b="0">
                <a:solidFill>
                  <a:srgbClr val="000000"/>
                </a:solidFill>
                <a:latin typeface="Century Gothic"/>
                <a:ea typeface="Century Gothic"/>
                <a:cs typeface="Century Gothic"/>
                <a:sym typeface="Century Gothic"/>
              </a:defRPr>
            </a:lvl1pPr>
          </a:lstStyle>
          <a:p>
            <a:r>
              <a:t>Title Text</a:t>
            </a:r>
          </a:p>
        </p:txBody>
      </p:sp>
      <p:sp>
        <p:nvSpPr>
          <p:cNvPr id="88" name="Body Level One…"/>
          <p:cNvSpPr txBox="1">
            <a:spLocks noGrp="1"/>
          </p:cNvSpPr>
          <p:nvPr>
            <p:ph type="body" sz="half" idx="1"/>
          </p:nvPr>
        </p:nvSpPr>
        <p:spPr>
          <a:xfrm>
            <a:off x="847700" y="1628824"/>
            <a:ext cx="7202462" cy="2470937"/>
          </a:xfrm>
          <a:prstGeom prst="rect">
            <a:avLst/>
          </a:prstGeom>
        </p:spPr>
        <p:txBody>
          <a:bodyPr lIns="34289" tIns="34289" rIns="34289" bIns="34289"/>
          <a:lstStyle>
            <a:lvl1pPr marL="160017" indent="-160017" defTabSz="685800">
              <a:lnSpc>
                <a:spcPct val="120000"/>
              </a:lnSpc>
              <a:spcBef>
                <a:spcPts val="700"/>
              </a:spcBef>
              <a:buClr>
                <a:srgbClr val="415588"/>
              </a:buClr>
              <a:defRPr sz="1400">
                <a:solidFill>
                  <a:srgbClr val="000000"/>
                </a:solidFill>
                <a:latin typeface="Century Gothic"/>
                <a:ea typeface="Century Gothic"/>
                <a:cs typeface="Century Gothic"/>
                <a:sym typeface="Century Gothic"/>
              </a:defRPr>
            </a:lvl1pPr>
            <a:lvl2pPr marL="635000" indent="-177800" defTabSz="685800">
              <a:lnSpc>
                <a:spcPct val="120000"/>
              </a:lnSpc>
              <a:spcBef>
                <a:spcPts val="700"/>
              </a:spcBef>
              <a:buClr>
                <a:srgbClr val="415588"/>
              </a:buClr>
              <a:defRPr sz="1400">
                <a:solidFill>
                  <a:srgbClr val="000000"/>
                </a:solidFill>
                <a:latin typeface="Century Gothic"/>
                <a:ea typeface="Century Gothic"/>
                <a:cs typeface="Century Gothic"/>
                <a:sym typeface="Century Gothic"/>
              </a:defRPr>
            </a:lvl2pPr>
            <a:lvl3pPr marL="1114425" indent="-200025" defTabSz="685800">
              <a:lnSpc>
                <a:spcPct val="120000"/>
              </a:lnSpc>
              <a:spcBef>
                <a:spcPts val="700"/>
              </a:spcBef>
              <a:buClr>
                <a:srgbClr val="415588"/>
              </a:buClr>
              <a:defRPr sz="1400">
                <a:solidFill>
                  <a:srgbClr val="000000"/>
                </a:solidFill>
                <a:latin typeface="Century Gothic"/>
                <a:ea typeface="Century Gothic"/>
                <a:cs typeface="Century Gothic"/>
                <a:sym typeface="Century Gothic"/>
              </a:defRPr>
            </a:lvl3pPr>
            <a:lvl4pPr marL="1600199" indent="-228599" defTabSz="685800">
              <a:lnSpc>
                <a:spcPct val="120000"/>
              </a:lnSpc>
              <a:spcBef>
                <a:spcPts val="700"/>
              </a:spcBef>
              <a:buClr>
                <a:srgbClr val="415588"/>
              </a:buClr>
              <a:buChar char="•"/>
              <a:defRPr sz="1400">
                <a:solidFill>
                  <a:srgbClr val="000000"/>
                </a:solidFill>
                <a:latin typeface="Century Gothic"/>
                <a:ea typeface="Century Gothic"/>
                <a:cs typeface="Century Gothic"/>
                <a:sym typeface="Century Gothic"/>
              </a:defRPr>
            </a:lvl4pPr>
            <a:lvl5pPr defTabSz="685800">
              <a:lnSpc>
                <a:spcPct val="120000"/>
              </a:lnSpc>
              <a:spcBef>
                <a:spcPts val="700"/>
              </a:spcBef>
              <a:buClr>
                <a:srgbClr val="415588"/>
              </a:buClr>
              <a:buChar char="•"/>
              <a:defRPr sz="1400">
                <a:solidFill>
                  <a:srgbClr val="000000"/>
                </a:solidFill>
                <a:latin typeface="Century Gothic"/>
                <a:ea typeface="Century Gothic"/>
                <a:cs typeface="Century Gothic"/>
                <a:sym typeface="Century Gothic"/>
              </a:defRPr>
            </a:lvl5pPr>
          </a:lstStyle>
          <a:p>
            <a:r>
              <a:t>Body Level One</a:t>
            </a:r>
          </a:p>
          <a:p>
            <a:pPr lvl="1"/>
            <a:r>
              <a:t>Body Level Two</a:t>
            </a:r>
          </a:p>
          <a:p>
            <a:pPr lvl="2"/>
            <a:r>
              <a:t>Body Level Three</a:t>
            </a:r>
          </a:p>
          <a:p>
            <a:pPr lvl="3"/>
            <a:r>
              <a:t>Body Level Four</a:t>
            </a:r>
          </a:p>
          <a:p>
            <a:pPr lvl="4"/>
            <a:r>
              <a:t>Body Level Five</a:t>
            </a:r>
          </a:p>
        </p:txBody>
      </p:sp>
      <p:pic>
        <p:nvPicPr>
          <p:cNvPr id="89" name="Picture 23" descr="Picture 23"/>
          <p:cNvPicPr>
            <a:picLocks noChangeAspect="1"/>
          </p:cNvPicPr>
          <p:nvPr/>
        </p:nvPicPr>
        <p:blipFill>
          <a:blip r:embed="rId3"/>
          <a:srcRect r="15826" b="36435"/>
          <a:stretch>
            <a:fillRect/>
          </a:stretch>
        </p:blipFill>
        <p:spPr>
          <a:xfrm>
            <a:off x="853927" y="482598"/>
            <a:ext cx="7197930" cy="116592"/>
          </a:xfrm>
          <a:prstGeom prst="rect">
            <a:avLst/>
          </a:prstGeom>
          <a:ln w="12700">
            <a:miter lim="400000"/>
          </a:ln>
        </p:spPr>
      </p:pic>
      <p:sp>
        <p:nvSpPr>
          <p:cNvPr id="90" name="Slide Number"/>
          <p:cNvSpPr txBox="1">
            <a:spLocks noGrp="1"/>
          </p:cNvSpPr>
          <p:nvPr>
            <p:ph type="sldNum" sz="quarter" idx="2"/>
          </p:nvPr>
        </p:nvSpPr>
        <p:spPr>
          <a:xfrm>
            <a:off x="7684014" y="103056"/>
            <a:ext cx="362812" cy="373379"/>
          </a:xfrm>
          <a:prstGeom prst="rect">
            <a:avLst/>
          </a:prstGeom>
        </p:spPr>
        <p:txBody>
          <a:bodyPr lIns="34289" tIns="34289" rIns="34289" bIns="34289" anchor="t"/>
          <a:lstStyle>
            <a:lvl1pPr algn="r" defTabSz="342900">
              <a:defRPr sz="2000" b="0">
                <a:solidFill>
                  <a:srgbClr val="415588"/>
                </a:solidFill>
                <a:latin typeface="Century Gothic"/>
                <a:ea typeface="Century Gothic"/>
                <a:cs typeface="Century Gothic"/>
                <a:sym typeface="Century Gothic"/>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4"/>
          <p:cNvSpPr txBox="1"/>
          <p:nvPr/>
        </p:nvSpPr>
        <p:spPr>
          <a:xfrm>
            <a:off x="250824" y="4875210"/>
            <a:ext cx="2608267"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defRPr sz="800">
                <a:latin typeface="Arial"/>
                <a:ea typeface="Arial"/>
                <a:cs typeface="Arial"/>
                <a:sym typeface="Arial"/>
              </a:defRPr>
            </a:lvl1pPr>
          </a:lstStyle>
          <a:p>
            <a:r>
              <a:t>Copyright © The Open Group 2019</a:t>
            </a:r>
          </a:p>
        </p:txBody>
      </p:sp>
      <p:pic>
        <p:nvPicPr>
          <p:cNvPr id="3" name="Picture 7" descr="Picture 7"/>
          <p:cNvPicPr>
            <a:picLocks noChangeAspect="1"/>
          </p:cNvPicPr>
          <p:nvPr/>
        </p:nvPicPr>
        <p:blipFill>
          <a:blip r:embed="rId16"/>
          <a:stretch>
            <a:fillRect/>
          </a:stretch>
        </p:blipFill>
        <p:spPr>
          <a:xfrm>
            <a:off x="6804248" y="4587973"/>
            <a:ext cx="2090329" cy="504756"/>
          </a:xfrm>
          <a:prstGeom prst="rect">
            <a:avLst/>
          </a:prstGeom>
          <a:ln w="12700">
            <a:miter lim="400000"/>
          </a:ln>
        </p:spPr>
      </p:pic>
      <p:sp>
        <p:nvSpPr>
          <p:cNvPr id="4" name="Title Text"/>
          <p:cNvSpPr txBox="1">
            <a:spLocks noGrp="1"/>
          </p:cNvSpPr>
          <p:nvPr>
            <p:ph type="title"/>
          </p:nvPr>
        </p:nvSpPr>
        <p:spPr>
          <a:xfrm>
            <a:off x="250825" y="411956"/>
            <a:ext cx="8642350" cy="48101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ormAutofit/>
          </a:bodyPr>
          <a:lstStyle/>
          <a:p>
            <a:r>
              <a:t>Title Text</a:t>
            </a:r>
          </a:p>
        </p:txBody>
      </p:sp>
      <p:sp>
        <p:nvSpPr>
          <p:cNvPr id="5" name="Body Level One…"/>
          <p:cNvSpPr txBox="1">
            <a:spLocks noGrp="1"/>
          </p:cNvSpPr>
          <p:nvPr>
            <p:ph type="body" idx="1"/>
          </p:nvPr>
        </p:nvSpPr>
        <p:spPr>
          <a:xfrm>
            <a:off x="250825" y="1168003"/>
            <a:ext cx="8642350" cy="3403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4506118" y="4868069"/>
            <a:ext cx="127001" cy="127001"/>
          </a:xfrm>
          <a:prstGeom prst="rect">
            <a:avLst/>
          </a:prstGeom>
          <a:ln w="12700">
            <a:miter lim="400000"/>
          </a:ln>
        </p:spPr>
        <p:txBody>
          <a:bodyPr wrap="none" lIns="0" tIns="0" rIns="0" bIns="0" anchor="ctr">
            <a:spAutoFit/>
          </a:bodyPr>
          <a:lstStyle>
            <a:lvl1pPr algn="ctr">
              <a:defRPr sz="800" b="1">
                <a:latin typeface="Arial"/>
                <a:ea typeface="Arial"/>
                <a:cs typeface="Arial"/>
                <a:sym typeface="Aria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med"/>
  <p:txStyles>
    <p:titleStyle>
      <a:lvl1pPr marL="0" marR="0" indent="0" algn="l" defTabSz="914400" rtl="0" latinLnBrk="0">
        <a:lnSpc>
          <a:spcPct val="100000"/>
        </a:lnSpc>
        <a:spcBef>
          <a:spcPts val="0"/>
        </a:spcBef>
        <a:spcAft>
          <a:spcPts val="0"/>
        </a:spcAft>
        <a:buClrTx/>
        <a:buSzTx/>
        <a:buFontTx/>
        <a:buNone/>
        <a:tabLst/>
        <a:defRPr sz="3600" b="1" i="0" u="none" strike="noStrike" cap="none" spc="0" baseline="0">
          <a:solidFill>
            <a:srgbClr val="007C66"/>
          </a:solidFill>
          <a:uFillTx/>
          <a:latin typeface="Arial"/>
          <a:ea typeface="Arial"/>
          <a:cs typeface="Arial"/>
          <a:sym typeface="Arial"/>
        </a:defRPr>
      </a:lvl1pPr>
      <a:lvl2pPr marL="0" marR="0" indent="0" algn="l" defTabSz="914400" rtl="0" latinLnBrk="0">
        <a:lnSpc>
          <a:spcPct val="100000"/>
        </a:lnSpc>
        <a:spcBef>
          <a:spcPts val="0"/>
        </a:spcBef>
        <a:spcAft>
          <a:spcPts val="0"/>
        </a:spcAft>
        <a:buClrTx/>
        <a:buSzTx/>
        <a:buFontTx/>
        <a:buNone/>
        <a:tabLst/>
        <a:defRPr sz="3600" b="1" i="0" u="none" strike="noStrike" cap="none" spc="0" baseline="0">
          <a:solidFill>
            <a:srgbClr val="007C66"/>
          </a:solidFill>
          <a:uFillTx/>
          <a:latin typeface="Arial"/>
          <a:ea typeface="Arial"/>
          <a:cs typeface="Arial"/>
          <a:sym typeface="Arial"/>
        </a:defRPr>
      </a:lvl2pPr>
      <a:lvl3pPr marL="0" marR="0" indent="0" algn="l" defTabSz="914400" rtl="0" latinLnBrk="0">
        <a:lnSpc>
          <a:spcPct val="100000"/>
        </a:lnSpc>
        <a:spcBef>
          <a:spcPts val="0"/>
        </a:spcBef>
        <a:spcAft>
          <a:spcPts val="0"/>
        </a:spcAft>
        <a:buClrTx/>
        <a:buSzTx/>
        <a:buFontTx/>
        <a:buNone/>
        <a:tabLst/>
        <a:defRPr sz="3600" b="1" i="0" u="none" strike="noStrike" cap="none" spc="0" baseline="0">
          <a:solidFill>
            <a:srgbClr val="007C66"/>
          </a:solidFill>
          <a:uFillTx/>
          <a:latin typeface="Arial"/>
          <a:ea typeface="Arial"/>
          <a:cs typeface="Arial"/>
          <a:sym typeface="Arial"/>
        </a:defRPr>
      </a:lvl3pPr>
      <a:lvl4pPr marL="0" marR="0" indent="0" algn="l" defTabSz="914400" rtl="0" latinLnBrk="0">
        <a:lnSpc>
          <a:spcPct val="100000"/>
        </a:lnSpc>
        <a:spcBef>
          <a:spcPts val="0"/>
        </a:spcBef>
        <a:spcAft>
          <a:spcPts val="0"/>
        </a:spcAft>
        <a:buClrTx/>
        <a:buSzTx/>
        <a:buFontTx/>
        <a:buNone/>
        <a:tabLst/>
        <a:defRPr sz="3600" b="1" i="0" u="none" strike="noStrike" cap="none" spc="0" baseline="0">
          <a:solidFill>
            <a:srgbClr val="007C66"/>
          </a:solidFill>
          <a:uFillTx/>
          <a:latin typeface="Arial"/>
          <a:ea typeface="Arial"/>
          <a:cs typeface="Arial"/>
          <a:sym typeface="Arial"/>
        </a:defRPr>
      </a:lvl4pPr>
      <a:lvl5pPr marL="0" marR="0" indent="0" algn="l" defTabSz="914400" rtl="0" latinLnBrk="0">
        <a:lnSpc>
          <a:spcPct val="100000"/>
        </a:lnSpc>
        <a:spcBef>
          <a:spcPts val="0"/>
        </a:spcBef>
        <a:spcAft>
          <a:spcPts val="0"/>
        </a:spcAft>
        <a:buClrTx/>
        <a:buSzTx/>
        <a:buFontTx/>
        <a:buNone/>
        <a:tabLst/>
        <a:defRPr sz="3600" b="1" i="0" u="none" strike="noStrike" cap="none" spc="0" baseline="0">
          <a:solidFill>
            <a:srgbClr val="007C66"/>
          </a:solidFill>
          <a:uFillTx/>
          <a:latin typeface="Arial"/>
          <a:ea typeface="Arial"/>
          <a:cs typeface="Arial"/>
          <a:sym typeface="Arial"/>
        </a:defRPr>
      </a:lvl5pPr>
      <a:lvl6pPr marL="0" marR="0" indent="0" algn="l" defTabSz="914400" rtl="0" latinLnBrk="0">
        <a:lnSpc>
          <a:spcPct val="100000"/>
        </a:lnSpc>
        <a:spcBef>
          <a:spcPts val="0"/>
        </a:spcBef>
        <a:spcAft>
          <a:spcPts val="0"/>
        </a:spcAft>
        <a:buClrTx/>
        <a:buSzTx/>
        <a:buFontTx/>
        <a:buNone/>
        <a:tabLst/>
        <a:defRPr sz="3600" b="1" i="0" u="none" strike="noStrike" cap="none" spc="0" baseline="0">
          <a:solidFill>
            <a:srgbClr val="007C66"/>
          </a:solidFill>
          <a:uFillTx/>
          <a:latin typeface="Arial"/>
          <a:ea typeface="Arial"/>
          <a:cs typeface="Arial"/>
          <a:sym typeface="Arial"/>
        </a:defRPr>
      </a:lvl6pPr>
      <a:lvl7pPr marL="0" marR="0" indent="0" algn="l" defTabSz="914400" rtl="0" latinLnBrk="0">
        <a:lnSpc>
          <a:spcPct val="100000"/>
        </a:lnSpc>
        <a:spcBef>
          <a:spcPts val="0"/>
        </a:spcBef>
        <a:spcAft>
          <a:spcPts val="0"/>
        </a:spcAft>
        <a:buClrTx/>
        <a:buSzTx/>
        <a:buFontTx/>
        <a:buNone/>
        <a:tabLst/>
        <a:defRPr sz="3600" b="1" i="0" u="none" strike="noStrike" cap="none" spc="0" baseline="0">
          <a:solidFill>
            <a:srgbClr val="007C66"/>
          </a:solidFill>
          <a:uFillTx/>
          <a:latin typeface="Arial"/>
          <a:ea typeface="Arial"/>
          <a:cs typeface="Arial"/>
          <a:sym typeface="Arial"/>
        </a:defRPr>
      </a:lvl7pPr>
      <a:lvl8pPr marL="0" marR="0" indent="0" algn="l" defTabSz="914400" rtl="0" latinLnBrk="0">
        <a:lnSpc>
          <a:spcPct val="100000"/>
        </a:lnSpc>
        <a:spcBef>
          <a:spcPts val="0"/>
        </a:spcBef>
        <a:spcAft>
          <a:spcPts val="0"/>
        </a:spcAft>
        <a:buClrTx/>
        <a:buSzTx/>
        <a:buFontTx/>
        <a:buNone/>
        <a:tabLst/>
        <a:defRPr sz="3600" b="1" i="0" u="none" strike="noStrike" cap="none" spc="0" baseline="0">
          <a:solidFill>
            <a:srgbClr val="007C66"/>
          </a:solidFill>
          <a:uFillTx/>
          <a:latin typeface="Arial"/>
          <a:ea typeface="Arial"/>
          <a:cs typeface="Arial"/>
          <a:sym typeface="Arial"/>
        </a:defRPr>
      </a:lvl8pPr>
      <a:lvl9pPr marL="0" marR="0" indent="0" algn="l" defTabSz="914400" rtl="0" latinLnBrk="0">
        <a:lnSpc>
          <a:spcPct val="100000"/>
        </a:lnSpc>
        <a:spcBef>
          <a:spcPts val="0"/>
        </a:spcBef>
        <a:spcAft>
          <a:spcPts val="0"/>
        </a:spcAft>
        <a:buClrTx/>
        <a:buSzTx/>
        <a:buFontTx/>
        <a:buNone/>
        <a:tabLst/>
        <a:defRPr sz="3600" b="1" i="0" u="none" strike="noStrike" cap="none" spc="0" baseline="0">
          <a:solidFill>
            <a:srgbClr val="007C66"/>
          </a:solidFill>
          <a:uFillTx/>
          <a:latin typeface="Arial"/>
          <a:ea typeface="Arial"/>
          <a:cs typeface="Arial"/>
          <a:sym typeface="Arial"/>
        </a:defRPr>
      </a:lvl9pPr>
    </p:titleStyle>
    <p:bodyStyle>
      <a:lvl1pPr marL="342900" marR="0" indent="-342900" algn="l" defTabSz="914400" rtl="0" latinLnBrk="0">
        <a:lnSpc>
          <a:spcPct val="100000"/>
        </a:lnSpc>
        <a:spcBef>
          <a:spcPts val="600"/>
        </a:spcBef>
        <a:spcAft>
          <a:spcPts val="0"/>
        </a:spcAft>
        <a:buClr>
          <a:srgbClr val="00667F"/>
        </a:buClr>
        <a:buSzPct val="100000"/>
        <a:buFont typeface="Arial"/>
        <a:buChar char="•"/>
        <a:tabLst/>
        <a:defRPr sz="2800" b="0" i="0" u="none" strike="noStrike" cap="none" spc="0" baseline="0">
          <a:solidFill>
            <a:srgbClr val="00667F"/>
          </a:solidFill>
          <a:uFillTx/>
          <a:latin typeface="Arial"/>
          <a:ea typeface="Arial"/>
          <a:cs typeface="Arial"/>
          <a:sym typeface="Arial"/>
        </a:defRPr>
      </a:lvl1pPr>
      <a:lvl2pPr marL="764930" marR="0" indent="-307730" algn="l" defTabSz="914400" rtl="0" latinLnBrk="0">
        <a:lnSpc>
          <a:spcPct val="100000"/>
        </a:lnSpc>
        <a:spcBef>
          <a:spcPts val="600"/>
        </a:spcBef>
        <a:spcAft>
          <a:spcPts val="0"/>
        </a:spcAft>
        <a:buClr>
          <a:srgbClr val="00667F"/>
        </a:buClr>
        <a:buSzPct val="100000"/>
        <a:buFont typeface="Arial"/>
        <a:buChar char="•"/>
        <a:tabLst/>
        <a:defRPr sz="2800" b="0" i="0" u="none" strike="noStrike" cap="none" spc="0" baseline="0">
          <a:solidFill>
            <a:srgbClr val="00667F"/>
          </a:solidFill>
          <a:uFillTx/>
          <a:latin typeface="Arial"/>
          <a:ea typeface="Arial"/>
          <a:cs typeface="Arial"/>
          <a:sym typeface="Arial"/>
        </a:defRPr>
      </a:lvl2pPr>
      <a:lvl3pPr marL="1160584" marR="0" indent="-246184" algn="l" defTabSz="914400" rtl="0" latinLnBrk="0">
        <a:lnSpc>
          <a:spcPct val="100000"/>
        </a:lnSpc>
        <a:spcBef>
          <a:spcPts val="600"/>
        </a:spcBef>
        <a:spcAft>
          <a:spcPts val="0"/>
        </a:spcAft>
        <a:buClr>
          <a:srgbClr val="00667F"/>
        </a:buClr>
        <a:buSzPct val="100000"/>
        <a:buFont typeface="Arial"/>
        <a:buChar char="•"/>
        <a:tabLst/>
        <a:defRPr sz="2800" b="0" i="0" u="none" strike="noStrike" cap="none" spc="0" baseline="0">
          <a:solidFill>
            <a:srgbClr val="00667F"/>
          </a:solidFill>
          <a:uFillTx/>
          <a:latin typeface="Arial"/>
          <a:ea typeface="Arial"/>
          <a:cs typeface="Arial"/>
          <a:sym typeface="Arial"/>
        </a:defRPr>
      </a:lvl3pPr>
      <a:lvl4pPr marL="1638300" marR="0" indent="-266700" algn="l" defTabSz="914400" rtl="0" latinLnBrk="0">
        <a:lnSpc>
          <a:spcPct val="100000"/>
        </a:lnSpc>
        <a:spcBef>
          <a:spcPts val="600"/>
        </a:spcBef>
        <a:spcAft>
          <a:spcPts val="0"/>
        </a:spcAft>
        <a:buClr>
          <a:srgbClr val="00667F"/>
        </a:buClr>
        <a:buSzPct val="100000"/>
        <a:buFont typeface="Arial"/>
        <a:buChar char="▪"/>
        <a:tabLst/>
        <a:defRPr sz="2800" b="0" i="0" u="none" strike="noStrike" cap="none" spc="0" baseline="0">
          <a:solidFill>
            <a:srgbClr val="00667F"/>
          </a:solidFill>
          <a:uFillTx/>
          <a:latin typeface="Arial"/>
          <a:ea typeface="Arial"/>
          <a:cs typeface="Arial"/>
          <a:sym typeface="Arial"/>
        </a:defRPr>
      </a:lvl4pPr>
      <a:lvl5pPr marL="2095500" marR="0" indent="-266700" algn="l" defTabSz="914400" rtl="0" latinLnBrk="0">
        <a:lnSpc>
          <a:spcPct val="100000"/>
        </a:lnSpc>
        <a:spcBef>
          <a:spcPts val="600"/>
        </a:spcBef>
        <a:spcAft>
          <a:spcPts val="0"/>
        </a:spcAft>
        <a:buClr>
          <a:srgbClr val="00667F"/>
        </a:buClr>
        <a:buSzPct val="100000"/>
        <a:buFont typeface="Arial"/>
        <a:buChar char="▪"/>
        <a:tabLst/>
        <a:defRPr sz="2800" b="0" i="0" u="none" strike="noStrike" cap="none" spc="0" baseline="0">
          <a:solidFill>
            <a:srgbClr val="00667F"/>
          </a:solidFill>
          <a:uFillTx/>
          <a:latin typeface="Arial"/>
          <a:ea typeface="Arial"/>
          <a:cs typeface="Arial"/>
          <a:sym typeface="Arial"/>
        </a:defRPr>
      </a:lvl5pPr>
      <a:lvl6pPr marL="2606038" marR="0" indent="-320038" algn="l" defTabSz="914400" rtl="0" latinLnBrk="0">
        <a:lnSpc>
          <a:spcPct val="100000"/>
        </a:lnSpc>
        <a:spcBef>
          <a:spcPts val="600"/>
        </a:spcBef>
        <a:spcAft>
          <a:spcPts val="0"/>
        </a:spcAft>
        <a:buClr>
          <a:srgbClr val="00667F"/>
        </a:buClr>
        <a:buSzPct val="100000"/>
        <a:buFont typeface="Arial"/>
        <a:buChar char="–"/>
        <a:tabLst/>
        <a:defRPr sz="2800" b="0" i="0" u="none" strike="noStrike" cap="none" spc="0" baseline="0">
          <a:solidFill>
            <a:srgbClr val="00667F"/>
          </a:solidFill>
          <a:uFillTx/>
          <a:latin typeface="Arial"/>
          <a:ea typeface="Arial"/>
          <a:cs typeface="Arial"/>
          <a:sym typeface="Arial"/>
        </a:defRPr>
      </a:lvl6pPr>
      <a:lvl7pPr marL="3063238" marR="0" indent="-320038" algn="l" defTabSz="914400" rtl="0" latinLnBrk="0">
        <a:lnSpc>
          <a:spcPct val="100000"/>
        </a:lnSpc>
        <a:spcBef>
          <a:spcPts val="600"/>
        </a:spcBef>
        <a:spcAft>
          <a:spcPts val="0"/>
        </a:spcAft>
        <a:buClr>
          <a:srgbClr val="00667F"/>
        </a:buClr>
        <a:buSzPct val="100000"/>
        <a:buFont typeface="Arial"/>
        <a:buChar char="–"/>
        <a:tabLst/>
        <a:defRPr sz="2800" b="0" i="0" u="none" strike="noStrike" cap="none" spc="0" baseline="0">
          <a:solidFill>
            <a:srgbClr val="00667F"/>
          </a:solidFill>
          <a:uFillTx/>
          <a:latin typeface="Arial"/>
          <a:ea typeface="Arial"/>
          <a:cs typeface="Arial"/>
          <a:sym typeface="Arial"/>
        </a:defRPr>
      </a:lvl7pPr>
      <a:lvl8pPr marL="3520440" marR="0" indent="-320038" algn="l" defTabSz="914400" rtl="0" latinLnBrk="0">
        <a:lnSpc>
          <a:spcPct val="100000"/>
        </a:lnSpc>
        <a:spcBef>
          <a:spcPts val="600"/>
        </a:spcBef>
        <a:spcAft>
          <a:spcPts val="0"/>
        </a:spcAft>
        <a:buClr>
          <a:srgbClr val="00667F"/>
        </a:buClr>
        <a:buSzPct val="100000"/>
        <a:buFont typeface="Arial"/>
        <a:buChar char="–"/>
        <a:tabLst/>
        <a:defRPr sz="2800" b="0" i="0" u="none" strike="noStrike" cap="none" spc="0" baseline="0">
          <a:solidFill>
            <a:srgbClr val="00667F"/>
          </a:solidFill>
          <a:uFillTx/>
          <a:latin typeface="Arial"/>
          <a:ea typeface="Arial"/>
          <a:cs typeface="Arial"/>
          <a:sym typeface="Arial"/>
        </a:defRPr>
      </a:lvl8pPr>
      <a:lvl9pPr marL="3977640" marR="0" indent="-320040" algn="l" defTabSz="914400" rtl="0" latinLnBrk="0">
        <a:lnSpc>
          <a:spcPct val="100000"/>
        </a:lnSpc>
        <a:spcBef>
          <a:spcPts val="600"/>
        </a:spcBef>
        <a:spcAft>
          <a:spcPts val="0"/>
        </a:spcAft>
        <a:buClr>
          <a:srgbClr val="00667F"/>
        </a:buClr>
        <a:buSzPct val="100000"/>
        <a:buFont typeface="Arial"/>
        <a:buChar char="–"/>
        <a:tabLst/>
        <a:defRPr sz="2800" b="0" i="0" u="none" strike="noStrike" cap="none" spc="0" baseline="0">
          <a:solidFill>
            <a:srgbClr val="00667F"/>
          </a:solidFill>
          <a:uFillTx/>
          <a:latin typeface="Arial"/>
          <a:ea typeface="Arial"/>
          <a:cs typeface="Arial"/>
          <a:sym typeface="Arial"/>
        </a:defRPr>
      </a:lvl9pPr>
    </p:bodyStyle>
    <p:otherStyle>
      <a:lvl1pPr marL="0" marR="0" indent="0" algn="ctr" defTabSz="914400" rtl="0" latinLnBrk="0">
        <a:lnSpc>
          <a:spcPct val="100000"/>
        </a:lnSpc>
        <a:spcBef>
          <a:spcPts val="0"/>
        </a:spcBef>
        <a:spcAft>
          <a:spcPts val="0"/>
        </a:spcAft>
        <a:buClrTx/>
        <a:buSzTx/>
        <a:buFontTx/>
        <a:buNone/>
        <a:tabLst/>
        <a:defRPr sz="800" b="1" i="0" u="none" strike="noStrike" cap="none" spc="0" baseline="0">
          <a:solidFill>
            <a:schemeClr val="tx1"/>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sz="800" b="1" i="0" u="none" strike="noStrike" cap="none" spc="0" baseline="0">
          <a:solidFill>
            <a:schemeClr val="tx1"/>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sz="800" b="1" i="0" u="none" strike="noStrike" cap="none" spc="0" baseline="0">
          <a:solidFill>
            <a:schemeClr val="tx1"/>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sz="800" b="1" i="0" u="none" strike="noStrike" cap="none" spc="0" baseline="0">
          <a:solidFill>
            <a:schemeClr val="tx1"/>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sz="800" b="1" i="0" u="none" strike="noStrike" cap="none" spc="0" baseline="0">
          <a:solidFill>
            <a:schemeClr val="tx1"/>
          </a:solidFill>
          <a:uFillTx/>
          <a:latin typeface="+mn-lt"/>
          <a:ea typeface="+mn-ea"/>
          <a:cs typeface="+mn-cs"/>
          <a:sym typeface="Arial"/>
        </a:defRPr>
      </a:lvl5pPr>
      <a:lvl6pPr marL="0" marR="0" indent="0" algn="ctr" defTabSz="914400" rtl="0" latinLnBrk="0">
        <a:lnSpc>
          <a:spcPct val="100000"/>
        </a:lnSpc>
        <a:spcBef>
          <a:spcPts val="0"/>
        </a:spcBef>
        <a:spcAft>
          <a:spcPts val="0"/>
        </a:spcAft>
        <a:buClrTx/>
        <a:buSzTx/>
        <a:buFontTx/>
        <a:buNone/>
        <a:tabLst/>
        <a:defRPr sz="800" b="1" i="0" u="none" strike="noStrike" cap="none" spc="0" baseline="0">
          <a:solidFill>
            <a:schemeClr val="tx1"/>
          </a:solidFill>
          <a:uFillTx/>
          <a:latin typeface="+mn-lt"/>
          <a:ea typeface="+mn-ea"/>
          <a:cs typeface="+mn-cs"/>
          <a:sym typeface="Arial"/>
        </a:defRPr>
      </a:lvl6pPr>
      <a:lvl7pPr marL="0" marR="0" indent="0" algn="ctr" defTabSz="914400" rtl="0" latinLnBrk="0">
        <a:lnSpc>
          <a:spcPct val="100000"/>
        </a:lnSpc>
        <a:spcBef>
          <a:spcPts val="0"/>
        </a:spcBef>
        <a:spcAft>
          <a:spcPts val="0"/>
        </a:spcAft>
        <a:buClrTx/>
        <a:buSzTx/>
        <a:buFontTx/>
        <a:buNone/>
        <a:tabLst/>
        <a:defRPr sz="800" b="1" i="0" u="none" strike="noStrike" cap="none" spc="0" baseline="0">
          <a:solidFill>
            <a:schemeClr val="tx1"/>
          </a:solidFill>
          <a:uFillTx/>
          <a:latin typeface="+mn-lt"/>
          <a:ea typeface="+mn-ea"/>
          <a:cs typeface="+mn-cs"/>
          <a:sym typeface="Arial"/>
        </a:defRPr>
      </a:lvl7pPr>
      <a:lvl8pPr marL="0" marR="0" indent="0" algn="ctr" defTabSz="914400" rtl="0" latinLnBrk="0">
        <a:lnSpc>
          <a:spcPct val="100000"/>
        </a:lnSpc>
        <a:spcBef>
          <a:spcPts val="0"/>
        </a:spcBef>
        <a:spcAft>
          <a:spcPts val="0"/>
        </a:spcAft>
        <a:buClrTx/>
        <a:buSzTx/>
        <a:buFontTx/>
        <a:buNone/>
        <a:tabLst/>
        <a:defRPr sz="800" b="1" i="0" u="none" strike="noStrike" cap="none" spc="0" baseline="0">
          <a:solidFill>
            <a:schemeClr val="tx1"/>
          </a:solidFill>
          <a:uFillTx/>
          <a:latin typeface="+mn-lt"/>
          <a:ea typeface="+mn-ea"/>
          <a:cs typeface="+mn-cs"/>
          <a:sym typeface="Arial"/>
        </a:defRPr>
      </a:lvl8pPr>
      <a:lvl9pPr marL="0" marR="0" indent="0" algn="ctr" defTabSz="914400" rtl="0" latinLnBrk="0">
        <a:lnSpc>
          <a:spcPct val="100000"/>
        </a:lnSpc>
        <a:spcBef>
          <a:spcPts val="0"/>
        </a:spcBef>
        <a:spcAft>
          <a:spcPts val="0"/>
        </a:spcAft>
        <a:buClrTx/>
        <a:buSzTx/>
        <a:buFontTx/>
        <a:buNone/>
        <a:tabLst/>
        <a:defRPr sz="800" b="1"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github.com/FHIMS/FHIMProfileBuilderWeb"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8.png"/><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0.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github.com/FHIMS/FHIMProfileBuilderWeb"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golden-layout.com/"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mailto:j.lee@opengroup.org" TargetMode="Externa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 name="Picture 4" descr="Picture 4"/>
          <p:cNvPicPr>
            <a:picLocks noChangeAspect="1"/>
          </p:cNvPicPr>
          <p:nvPr/>
        </p:nvPicPr>
        <p:blipFill>
          <a:blip r:embed="rId2">
            <a:alphaModFix amt="50000"/>
          </a:blip>
          <a:srcRect r="8332" b="4525"/>
          <a:stretch>
            <a:fillRect/>
          </a:stretch>
        </p:blipFill>
        <p:spPr>
          <a:xfrm>
            <a:off x="4156819" y="399666"/>
            <a:ext cx="4987187" cy="4743838"/>
          </a:xfrm>
          <a:prstGeom prst="rect">
            <a:avLst/>
          </a:prstGeom>
          <a:ln w="12700">
            <a:miter lim="400000"/>
          </a:ln>
          <a:effectLst>
            <a:outerShdw blurRad="762000" dir="2700000" rotWithShape="0">
              <a:schemeClr val="accent1">
                <a:alpha val="13000"/>
              </a:schemeClr>
            </a:outerShdw>
          </a:effectLst>
        </p:spPr>
      </p:pic>
      <p:pic>
        <p:nvPicPr>
          <p:cNvPr id="143" name="Picture 12" descr="Picture 12"/>
          <p:cNvPicPr>
            <a:picLocks noChangeAspect="1"/>
          </p:cNvPicPr>
          <p:nvPr/>
        </p:nvPicPr>
        <p:blipFill>
          <a:blip r:embed="rId3"/>
          <a:stretch>
            <a:fillRect/>
          </a:stretch>
        </p:blipFill>
        <p:spPr>
          <a:xfrm>
            <a:off x="-24030" y="26895"/>
            <a:ext cx="9168032" cy="6858001"/>
          </a:xfrm>
          <a:prstGeom prst="rect">
            <a:avLst/>
          </a:prstGeom>
          <a:ln w="12700">
            <a:miter lim="400000"/>
          </a:ln>
        </p:spPr>
      </p:pic>
      <p:sp>
        <p:nvSpPr>
          <p:cNvPr id="144" name="TextBox 6"/>
          <p:cNvSpPr txBox="1"/>
          <p:nvPr/>
        </p:nvSpPr>
        <p:spPr>
          <a:xfrm>
            <a:off x="234288" y="978414"/>
            <a:ext cx="6151242" cy="167668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3600" b="1">
                <a:solidFill>
                  <a:schemeClr val="accent1"/>
                </a:solidFill>
                <a:latin typeface="Arial"/>
                <a:ea typeface="Arial"/>
                <a:cs typeface="Arial"/>
                <a:sym typeface="Arial"/>
              </a:defRPr>
            </a:lvl1pPr>
          </a:lstStyle>
          <a:p>
            <a:r>
              <a:t>Federated Health Information Model (FHIM) Profile Builder</a:t>
            </a:r>
          </a:p>
        </p:txBody>
      </p:sp>
      <p:sp>
        <p:nvSpPr>
          <p:cNvPr id="145" name="TextBox 7"/>
          <p:cNvSpPr txBox="1"/>
          <p:nvPr/>
        </p:nvSpPr>
        <p:spPr>
          <a:xfrm>
            <a:off x="-97535" y="2923073"/>
            <a:ext cx="5683046" cy="16819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lgn="ctr">
              <a:defRPr sz="1800" i="1">
                <a:solidFill>
                  <a:srgbClr val="008000"/>
                </a:solidFill>
                <a:latin typeface="Times New Roman"/>
                <a:ea typeface="Times New Roman"/>
                <a:cs typeface="Times New Roman"/>
                <a:sym typeface="Times New Roman"/>
              </a:defRPr>
            </a:pPr>
            <a:r>
              <a:t>Federal Health Information Model Architecture Team (FHIM A-Team), Apprio Inc </a:t>
            </a:r>
          </a:p>
          <a:p>
            <a:pPr algn="ctr">
              <a:defRPr sz="1800" i="1">
                <a:solidFill>
                  <a:srgbClr val="008000"/>
                </a:solidFill>
                <a:latin typeface="Times New Roman"/>
                <a:ea typeface="Times New Roman"/>
                <a:cs typeface="Times New Roman"/>
                <a:sym typeface="Times New Roman"/>
              </a:defRPr>
            </a:pPr>
            <a:r>
              <a:t>Steve Wagner, Galen Mulrooney, Jay Lyle, Sean Muir, Ioana Singureanu, Rob McClure, Steve Hufnagel</a:t>
            </a:r>
          </a:p>
          <a:p>
            <a:pPr algn="ctr">
              <a:defRPr sz="1800" i="1">
                <a:solidFill>
                  <a:srgbClr val="008000"/>
                </a:solidFill>
                <a:latin typeface="Times New Roman"/>
                <a:ea typeface="Times New Roman"/>
                <a:cs typeface="Times New Roman"/>
                <a:sym typeface="Times New Roman"/>
              </a:defRPr>
            </a:pPr>
            <a:endParaRPr/>
          </a:p>
          <a:p>
            <a:pPr algn="ctr">
              <a:defRPr sz="1800" i="1">
                <a:solidFill>
                  <a:srgbClr val="008000"/>
                </a:solidFill>
                <a:latin typeface="Times New Roman"/>
                <a:ea typeface="Times New Roman"/>
                <a:cs typeface="Times New Roman"/>
                <a:sym typeface="Times New Roman"/>
              </a:defRPr>
            </a:pPr>
            <a:r>
              <a:t>Jason Lee, Director, OpenGroup Healthcare Vertical</a:t>
            </a:r>
          </a:p>
        </p:txBody>
      </p:sp>
      <p:sp>
        <p:nvSpPr>
          <p:cNvPr id="146" name="TextBox 8"/>
          <p:cNvSpPr txBox="1"/>
          <p:nvPr/>
        </p:nvSpPr>
        <p:spPr>
          <a:xfrm>
            <a:off x="309667" y="4858582"/>
            <a:ext cx="4868642" cy="3077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lgn="ctr">
              <a:defRPr sz="1400">
                <a:solidFill>
                  <a:srgbClr val="465052"/>
                </a:solidFill>
                <a:latin typeface="Arial"/>
                <a:ea typeface="Arial"/>
                <a:cs typeface="Arial"/>
                <a:sym typeface="Arial"/>
              </a:defRPr>
            </a:pPr>
            <a:r>
              <a:rPr dirty="0"/>
              <a:t>July </a:t>
            </a:r>
            <a:r>
              <a:rPr lang="en-US" dirty="0"/>
              <a:t>30</a:t>
            </a:r>
            <a:r>
              <a:rPr dirty="0"/>
              <a:t>, 2019</a:t>
            </a:r>
          </a:p>
        </p:txBody>
      </p:sp>
      <p:pic>
        <p:nvPicPr>
          <p:cNvPr id="147" name="Picture 11" descr="Picture 11"/>
          <p:cNvPicPr>
            <a:picLocks noChangeAspect="1"/>
          </p:cNvPicPr>
          <p:nvPr/>
        </p:nvPicPr>
        <p:blipFill>
          <a:blip r:embed="rId4"/>
          <a:stretch>
            <a:fillRect/>
          </a:stretch>
        </p:blipFill>
        <p:spPr>
          <a:xfrm>
            <a:off x="234288" y="136185"/>
            <a:ext cx="1470528" cy="883907"/>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ight Arrow 18">
            <a:extLst>
              <a:ext uri="{FF2B5EF4-FFF2-40B4-BE49-F238E27FC236}">
                <a16:creationId xmlns:a16="http://schemas.microsoft.com/office/drawing/2014/main" id="{75FFCDD2-EF57-44D5-AE72-ED2F8A66A4B4}"/>
              </a:ext>
            </a:extLst>
          </p:cNvPr>
          <p:cNvSpPr/>
          <p:nvPr/>
        </p:nvSpPr>
        <p:spPr>
          <a:xfrm rot="16200000">
            <a:off x="5548757" y="3093231"/>
            <a:ext cx="596644" cy="246441"/>
          </a:xfrm>
          <a:prstGeom prst="rightArrow">
            <a:avLst>
              <a:gd name="adj1" fmla="val 50000"/>
              <a:gd name="adj2" fmla="val 50000"/>
            </a:avLst>
          </a:prstGeom>
          <a:solidFill>
            <a:srgbClr val="D9D9D9"/>
          </a:solidFill>
          <a:ln>
            <a:solidFill>
              <a:srgbClr val="0095C7"/>
            </a:solidFill>
          </a:ln>
          <a:effectLst>
            <a:outerShdw blurRad="38100" dist="23000" dir="5400000" rotWithShape="0">
              <a:srgbClr val="000000">
                <a:alpha val="35000"/>
              </a:srgbClr>
            </a:outerShdw>
          </a:effectLst>
        </p:spPr>
        <p:txBody>
          <a:bodyPr lIns="45718" tIns="45718" rIns="45718" bIns="45718" anchor="ctr"/>
          <a:lstStyle/>
          <a:p>
            <a:pPr algn="ctr">
              <a:defRPr sz="1500" b="1">
                <a:latin typeface="Arial"/>
                <a:ea typeface="Arial"/>
                <a:cs typeface="Arial"/>
                <a:sym typeface="Arial"/>
              </a:defRPr>
            </a:pPr>
            <a:endParaRPr/>
          </a:p>
        </p:txBody>
      </p:sp>
      <p:pic>
        <p:nvPicPr>
          <p:cNvPr id="252" name="Picture 92" descr="Picture 92"/>
          <p:cNvPicPr>
            <a:picLocks noChangeAspect="1"/>
          </p:cNvPicPr>
          <p:nvPr/>
        </p:nvPicPr>
        <p:blipFill>
          <a:blip r:embed="rId2"/>
          <a:stretch>
            <a:fillRect/>
          </a:stretch>
        </p:blipFill>
        <p:spPr>
          <a:xfrm>
            <a:off x="5580429" y="1090714"/>
            <a:ext cx="468482" cy="773828"/>
          </a:xfrm>
          <a:prstGeom prst="rect">
            <a:avLst/>
          </a:prstGeom>
          <a:ln w="12700">
            <a:miter lim="400000"/>
          </a:ln>
        </p:spPr>
      </p:pic>
      <p:sp>
        <p:nvSpPr>
          <p:cNvPr id="219" name="Title 1"/>
          <p:cNvSpPr txBox="1"/>
          <p:nvPr/>
        </p:nvSpPr>
        <p:spPr>
          <a:xfrm>
            <a:off x="542580" y="35281"/>
            <a:ext cx="6867894" cy="8572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ormAutofit/>
          </a:bodyPr>
          <a:lstStyle>
            <a:lvl1pPr>
              <a:defRPr sz="3100" b="1">
                <a:solidFill>
                  <a:srgbClr val="007C66"/>
                </a:solidFill>
                <a:latin typeface="Arial"/>
                <a:ea typeface="Arial"/>
                <a:cs typeface="Arial"/>
                <a:sym typeface="Arial"/>
              </a:defRPr>
            </a:lvl1pPr>
          </a:lstStyle>
          <a:p>
            <a:r>
              <a:rPr dirty="0"/>
              <a:t>FPB 2019 Demo</a:t>
            </a:r>
          </a:p>
        </p:txBody>
      </p:sp>
      <p:sp>
        <p:nvSpPr>
          <p:cNvPr id="220" name="Up-Down Arrow 6"/>
          <p:cNvSpPr/>
          <p:nvPr/>
        </p:nvSpPr>
        <p:spPr>
          <a:xfrm rot="5400000">
            <a:off x="2615041" y="3491638"/>
            <a:ext cx="257069" cy="1031364"/>
          </a:xfrm>
          <a:custGeom>
            <a:avLst/>
            <a:gdLst/>
            <a:ahLst/>
            <a:cxnLst>
              <a:cxn ang="0">
                <a:pos x="wd2" y="hd2"/>
              </a:cxn>
              <a:cxn ang="5400000">
                <a:pos x="wd2" y="hd2"/>
              </a:cxn>
              <a:cxn ang="10800000">
                <a:pos x="wd2" y="hd2"/>
              </a:cxn>
              <a:cxn ang="16200000">
                <a:pos x="wd2" y="hd2"/>
              </a:cxn>
            </a:cxnLst>
            <a:rect l="0" t="0" r="r" b="b"/>
            <a:pathLst>
              <a:path w="21600" h="21600" extrusionOk="0">
                <a:moveTo>
                  <a:pt x="0" y="4881"/>
                </a:moveTo>
                <a:lnTo>
                  <a:pt x="10800" y="0"/>
                </a:lnTo>
                <a:lnTo>
                  <a:pt x="21600" y="4881"/>
                </a:lnTo>
                <a:lnTo>
                  <a:pt x="16200" y="4881"/>
                </a:lnTo>
                <a:lnTo>
                  <a:pt x="16200" y="16719"/>
                </a:lnTo>
                <a:lnTo>
                  <a:pt x="21600" y="16719"/>
                </a:lnTo>
                <a:lnTo>
                  <a:pt x="10800" y="21600"/>
                </a:lnTo>
                <a:lnTo>
                  <a:pt x="0" y="16719"/>
                </a:lnTo>
                <a:lnTo>
                  <a:pt x="5400" y="16719"/>
                </a:lnTo>
                <a:lnTo>
                  <a:pt x="5400" y="4881"/>
                </a:lnTo>
                <a:close/>
              </a:path>
            </a:pathLst>
          </a:custGeom>
          <a:solidFill>
            <a:srgbClr val="D9D9D9"/>
          </a:solidFill>
          <a:ln>
            <a:solidFill>
              <a:srgbClr val="0095C7"/>
            </a:solidFill>
          </a:ln>
          <a:effectLst>
            <a:outerShdw blurRad="38100" dist="23000" dir="5400000" rotWithShape="0">
              <a:srgbClr val="000000">
                <a:alpha val="35000"/>
              </a:srgbClr>
            </a:outerShdw>
          </a:effectLst>
        </p:spPr>
        <p:txBody>
          <a:bodyPr lIns="45718" tIns="45718" rIns="45718" bIns="45718" anchor="ctr"/>
          <a:lstStyle/>
          <a:p>
            <a:pPr algn="ctr">
              <a:defRPr sz="1500" b="1">
                <a:latin typeface="Arial"/>
                <a:ea typeface="Arial"/>
                <a:cs typeface="Arial"/>
                <a:sym typeface="Arial"/>
              </a:defRPr>
            </a:pPr>
            <a:endParaRPr/>
          </a:p>
        </p:txBody>
      </p:sp>
      <p:sp>
        <p:nvSpPr>
          <p:cNvPr id="222" name="Up-Down Arrow 14"/>
          <p:cNvSpPr/>
          <p:nvPr/>
        </p:nvSpPr>
        <p:spPr>
          <a:xfrm>
            <a:off x="1623442" y="1316458"/>
            <a:ext cx="215876" cy="613014"/>
          </a:xfrm>
          <a:custGeom>
            <a:avLst/>
            <a:gdLst/>
            <a:ahLst/>
            <a:cxnLst>
              <a:cxn ang="0">
                <a:pos x="wd2" y="hd2"/>
              </a:cxn>
              <a:cxn ang="5400000">
                <a:pos x="wd2" y="hd2"/>
              </a:cxn>
              <a:cxn ang="10800000">
                <a:pos x="wd2" y="hd2"/>
              </a:cxn>
              <a:cxn ang="16200000">
                <a:pos x="wd2" y="hd2"/>
              </a:cxn>
            </a:cxnLst>
            <a:rect l="0" t="0" r="r" b="b"/>
            <a:pathLst>
              <a:path w="21600" h="21600" extrusionOk="0">
                <a:moveTo>
                  <a:pt x="0" y="4305"/>
                </a:moveTo>
                <a:lnTo>
                  <a:pt x="10800" y="0"/>
                </a:lnTo>
                <a:lnTo>
                  <a:pt x="21600" y="4305"/>
                </a:lnTo>
                <a:lnTo>
                  <a:pt x="16200" y="4305"/>
                </a:lnTo>
                <a:lnTo>
                  <a:pt x="16200" y="17295"/>
                </a:lnTo>
                <a:lnTo>
                  <a:pt x="21600" y="17295"/>
                </a:lnTo>
                <a:lnTo>
                  <a:pt x="10800" y="21600"/>
                </a:lnTo>
                <a:lnTo>
                  <a:pt x="0" y="17295"/>
                </a:lnTo>
                <a:lnTo>
                  <a:pt x="5400" y="17295"/>
                </a:lnTo>
                <a:lnTo>
                  <a:pt x="5400" y="4305"/>
                </a:lnTo>
                <a:close/>
              </a:path>
            </a:pathLst>
          </a:custGeom>
          <a:solidFill>
            <a:srgbClr val="D9D9D9"/>
          </a:solidFill>
          <a:ln>
            <a:solidFill>
              <a:srgbClr val="0095C7"/>
            </a:solidFill>
          </a:ln>
          <a:effectLst>
            <a:outerShdw blurRad="38100" dist="23000" dir="5400000" rotWithShape="0">
              <a:srgbClr val="000000">
                <a:alpha val="35000"/>
              </a:srgbClr>
            </a:outerShdw>
          </a:effectLst>
        </p:spPr>
        <p:txBody>
          <a:bodyPr lIns="45718" tIns="45718" rIns="45718" bIns="45718" anchor="ctr"/>
          <a:lstStyle/>
          <a:p>
            <a:pPr algn="ctr">
              <a:defRPr sz="1500" b="1">
                <a:latin typeface="Arial"/>
                <a:ea typeface="Arial"/>
                <a:cs typeface="Arial"/>
                <a:sym typeface="Arial"/>
              </a:defRPr>
            </a:pPr>
            <a:endParaRPr/>
          </a:p>
        </p:txBody>
      </p:sp>
      <p:sp>
        <p:nvSpPr>
          <p:cNvPr id="225" name="TextBox 19"/>
          <p:cNvSpPr txBox="1"/>
          <p:nvPr/>
        </p:nvSpPr>
        <p:spPr>
          <a:xfrm>
            <a:off x="849084" y="1465524"/>
            <a:ext cx="2256865" cy="3073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1500" b="1">
                <a:latin typeface="Arial Narrow"/>
                <a:ea typeface="Arial Narrow"/>
                <a:cs typeface="Arial Narrow"/>
                <a:sym typeface="Arial Narrow"/>
              </a:defRPr>
            </a:lvl1pPr>
          </a:lstStyle>
          <a:p>
            <a:r>
              <a:rPr dirty="0"/>
              <a:t>Use Case      Constraints</a:t>
            </a:r>
          </a:p>
        </p:txBody>
      </p:sp>
      <p:grpSp>
        <p:nvGrpSpPr>
          <p:cNvPr id="228" name="Magnetic Disk 3"/>
          <p:cNvGrpSpPr/>
          <p:nvPr/>
        </p:nvGrpSpPr>
        <p:grpSpPr>
          <a:xfrm>
            <a:off x="1148891" y="3457230"/>
            <a:ext cx="1048727" cy="1100182"/>
            <a:chOff x="-2" y="-1"/>
            <a:chExt cx="1048725" cy="1100180"/>
          </a:xfrm>
        </p:grpSpPr>
        <p:sp>
          <p:nvSpPr>
            <p:cNvPr id="226" name="Shape"/>
            <p:cNvSpPr/>
            <p:nvPr/>
          </p:nvSpPr>
          <p:spPr>
            <a:xfrm>
              <a:off x="-2" y="-1"/>
              <a:ext cx="1048725" cy="1100180"/>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C2F0FF"/>
            </a:solidFill>
            <a:ln w="12700" cap="flat">
              <a:noFill/>
              <a:miter lim="400000"/>
            </a:ln>
            <a:effectLst>
              <a:outerShdw blurRad="38100" dist="23000" dir="5400000" rotWithShape="0">
                <a:srgbClr val="000000">
                  <a:alpha val="35000"/>
                </a:srgbClr>
              </a:outerShdw>
            </a:effectLst>
          </p:spPr>
          <p:txBody>
            <a:bodyPr wrap="square" lIns="45718" tIns="45718" rIns="45718" bIns="45718" numCol="1" anchor="ctr">
              <a:noAutofit/>
            </a:bodyPr>
            <a:lstStyle/>
            <a:p>
              <a:pPr algn="ctr">
                <a:defRPr>
                  <a:solidFill>
                    <a:srgbClr val="FFFFFF"/>
                  </a:solidFill>
                  <a:latin typeface="Arial"/>
                  <a:ea typeface="Arial"/>
                  <a:cs typeface="Arial"/>
                  <a:sym typeface="Arial"/>
                </a:defRPr>
              </a:pPr>
              <a:endParaRPr/>
            </a:p>
          </p:txBody>
        </p:sp>
        <p:sp>
          <p:nvSpPr>
            <p:cNvPr id="227" name="FHIM UML…"/>
            <p:cNvSpPr txBox="1"/>
            <p:nvPr/>
          </p:nvSpPr>
          <p:spPr>
            <a:xfrm>
              <a:off x="0" y="380148"/>
              <a:ext cx="1048720" cy="5232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sz="1500" b="1">
                  <a:latin typeface="Arial Narrow"/>
                  <a:ea typeface="Arial Narrow"/>
                  <a:cs typeface="Arial Narrow"/>
                  <a:sym typeface="Arial Narrow"/>
                </a:defRPr>
              </a:lvl1pPr>
            </a:lstStyle>
            <a:p>
              <a:r>
                <a:rPr dirty="0"/>
                <a:t>FHIM UML Repository </a:t>
              </a:r>
            </a:p>
          </p:txBody>
        </p:sp>
      </p:grpSp>
      <p:grpSp>
        <p:nvGrpSpPr>
          <p:cNvPr id="232" name="Cloud 5"/>
          <p:cNvGrpSpPr/>
          <p:nvPr/>
        </p:nvGrpSpPr>
        <p:grpSpPr>
          <a:xfrm>
            <a:off x="802090" y="1896437"/>
            <a:ext cx="1869606" cy="968503"/>
            <a:chOff x="39" y="-14"/>
            <a:chExt cx="1875446" cy="1180357"/>
          </a:xfrm>
        </p:grpSpPr>
        <p:sp>
          <p:nvSpPr>
            <p:cNvPr id="229" name="Shape"/>
            <p:cNvSpPr/>
            <p:nvPr/>
          </p:nvSpPr>
          <p:spPr>
            <a:xfrm>
              <a:off x="39" y="-14"/>
              <a:ext cx="1875446" cy="1180357"/>
            </a:xfrm>
            <a:custGeom>
              <a:avLst/>
              <a:gdLst/>
              <a:ahLst/>
              <a:cxnLst>
                <a:cxn ang="0">
                  <a:pos x="wd2" y="hd2"/>
                </a:cxn>
                <a:cxn ang="5400000">
                  <a:pos x="wd2" y="hd2"/>
                </a:cxn>
                <a:cxn ang="10800000">
                  <a:pos x="wd2" y="hd2"/>
                </a:cxn>
                <a:cxn ang="16200000">
                  <a:pos x="wd2" y="hd2"/>
                </a:cxn>
              </a:cxnLst>
              <a:rect l="0" t="0" r="r" b="b"/>
              <a:pathLst>
                <a:path w="20879" h="20684" extrusionOk="0">
                  <a:moveTo>
                    <a:pt x="1901" y="6800"/>
                  </a:move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cubicBezTo>
                    <a:pt x="1666" y="17096"/>
                    <a:pt x="620" y="15986"/>
                    <a:pt x="485" y="14435"/>
                  </a:cubicBezTo>
                  <a:cubicBezTo>
                    <a:pt x="412" y="13608"/>
                    <a:pt x="615" y="12780"/>
                    <a:pt x="1038" y="12172"/>
                  </a:cubicBezTo>
                  <a:cubicBezTo>
                    <a:pt x="39" y="11379"/>
                    <a:pt x="-297" y="9639"/>
                    <a:pt x="288" y="8285"/>
                  </a:cubicBezTo>
                  <a:cubicBezTo>
                    <a:pt x="626" y="7504"/>
                    <a:pt x="1218" y="6988"/>
                    <a:pt x="1883" y="6895"/>
                  </a:cubicBezTo>
                  <a:close/>
                </a:path>
              </a:pathLst>
            </a:custGeom>
            <a:solidFill>
              <a:srgbClr val="FFE9C7"/>
            </a:solidFill>
            <a:ln w="9525" cap="flat">
              <a:solidFill>
                <a:srgbClr val="F9F9F9"/>
              </a:solidFill>
              <a:prstDash val="solid"/>
              <a:round/>
            </a:ln>
            <a:effectLst>
              <a:outerShdw blurRad="38100" dist="23000" dir="5400000" rotWithShape="0">
                <a:srgbClr val="000000">
                  <a:alpha val="35000"/>
                </a:srgbClr>
              </a:outerShdw>
            </a:effectLst>
          </p:spPr>
          <p:txBody>
            <a:bodyPr wrap="square" lIns="45718" tIns="45718" rIns="45718" bIns="45718" numCol="1" anchor="ctr">
              <a:noAutofit/>
            </a:bodyPr>
            <a:lstStyle/>
            <a:p>
              <a:pPr algn="ctr">
                <a:defRPr>
                  <a:solidFill>
                    <a:srgbClr val="FFFFFF"/>
                  </a:solidFill>
                  <a:latin typeface="Arial"/>
                  <a:ea typeface="Arial"/>
                  <a:cs typeface="Arial"/>
                  <a:sym typeface="Arial"/>
                </a:defRPr>
              </a:pPr>
              <a:endParaRPr/>
            </a:p>
          </p:txBody>
        </p:sp>
        <p:sp>
          <p:nvSpPr>
            <p:cNvPr id="230" name="Shape"/>
            <p:cNvSpPr/>
            <p:nvPr/>
          </p:nvSpPr>
          <p:spPr>
            <a:xfrm>
              <a:off x="95065" y="60064"/>
              <a:ext cx="1718374" cy="1002063"/>
            </a:xfrm>
            <a:custGeom>
              <a:avLst/>
              <a:gdLst/>
              <a:ahLst/>
              <a:cxnLst>
                <a:cxn ang="0">
                  <a:pos x="wd2" y="hd2"/>
                </a:cxn>
                <a:cxn ang="5400000">
                  <a:pos x="wd2" y="hd2"/>
                </a:cxn>
                <a:cxn ang="10800000">
                  <a:pos x="wd2" y="hd2"/>
                </a:cxn>
                <a:cxn ang="16200000">
                  <a:pos x="wd2" y="hd2"/>
                </a:cxn>
              </a:cxnLst>
              <a:rect l="0" t="0" r="r" b="b"/>
              <a:pathLst>
                <a:path w="21600" h="21600" extrusionOk="0">
                  <a:moveTo>
                    <a:pt x="1380" y="14010"/>
                  </a:moveTo>
                  <a:cubicBezTo>
                    <a:pt x="899" y="14066"/>
                    <a:pt x="417" y="13902"/>
                    <a:pt x="0" y="13542"/>
                  </a:cubicBezTo>
                  <a:moveTo>
                    <a:pt x="2598" y="19137"/>
                  </a:moveTo>
                  <a:cubicBezTo>
                    <a:pt x="2405" y="19250"/>
                    <a:pt x="2202" y="19325"/>
                    <a:pt x="1994" y="19361"/>
                  </a:cubicBezTo>
                  <a:moveTo>
                    <a:pt x="7802" y="21600"/>
                  </a:moveTo>
                  <a:cubicBezTo>
                    <a:pt x="7657" y="21279"/>
                    <a:pt x="7535" y="20936"/>
                    <a:pt x="7438" y="20577"/>
                  </a:cubicBezTo>
                  <a:moveTo>
                    <a:pt x="14532" y="19050"/>
                  </a:moveTo>
                  <a:cubicBezTo>
                    <a:pt x="14510" y="19430"/>
                    <a:pt x="14462" y="19806"/>
                    <a:pt x="14386" y="20172"/>
                  </a:cubicBezTo>
                  <a:moveTo>
                    <a:pt x="17421" y="12116"/>
                  </a:moveTo>
                  <a:cubicBezTo>
                    <a:pt x="18505" y="12890"/>
                    <a:pt x="19193" y="14504"/>
                    <a:pt x="19193" y="16273"/>
                  </a:cubicBezTo>
                  <a:moveTo>
                    <a:pt x="21600" y="7649"/>
                  </a:moveTo>
                  <a:cubicBezTo>
                    <a:pt x="21423" y="8256"/>
                    <a:pt x="21153" y="8794"/>
                    <a:pt x="20811" y="9222"/>
                  </a:cubicBezTo>
                  <a:moveTo>
                    <a:pt x="19707" y="1814"/>
                  </a:moveTo>
                  <a:cubicBezTo>
                    <a:pt x="19737" y="2059"/>
                    <a:pt x="19751" y="2307"/>
                    <a:pt x="19749" y="2556"/>
                  </a:cubicBezTo>
                  <a:moveTo>
                    <a:pt x="14668" y="947"/>
                  </a:moveTo>
                  <a:cubicBezTo>
                    <a:pt x="14771" y="605"/>
                    <a:pt x="14907" y="286"/>
                    <a:pt x="15073" y="0"/>
                  </a:cubicBezTo>
                  <a:moveTo>
                    <a:pt x="10888" y="1399"/>
                  </a:moveTo>
                  <a:cubicBezTo>
                    <a:pt x="10930" y="1115"/>
                    <a:pt x="10996" y="841"/>
                    <a:pt x="11084" y="582"/>
                  </a:cubicBezTo>
                  <a:moveTo>
                    <a:pt x="6452" y="1676"/>
                  </a:moveTo>
                  <a:cubicBezTo>
                    <a:pt x="6709" y="1897"/>
                    <a:pt x="6947" y="2163"/>
                    <a:pt x="7160" y="2469"/>
                  </a:cubicBezTo>
                  <a:moveTo>
                    <a:pt x="1072" y="7905"/>
                  </a:moveTo>
                  <a:cubicBezTo>
                    <a:pt x="1016" y="7632"/>
                    <a:pt x="974" y="7353"/>
                    <a:pt x="948" y="7071"/>
                  </a:cubicBezTo>
                </a:path>
              </a:pathLst>
            </a:custGeom>
            <a:noFill/>
            <a:ln w="9525" cap="flat">
              <a:solidFill>
                <a:srgbClr val="F9F9F9"/>
              </a:solidFill>
              <a:prstDash val="solid"/>
              <a:round/>
            </a:ln>
            <a:effectLst/>
          </p:spPr>
          <p:txBody>
            <a:bodyPr wrap="square" lIns="45718" tIns="45718" rIns="45718" bIns="45718" numCol="1" anchor="ctr">
              <a:noAutofit/>
            </a:bodyPr>
            <a:lstStyle/>
            <a:p>
              <a:pPr algn="ctr">
                <a:defRPr>
                  <a:solidFill>
                    <a:srgbClr val="FFFFFF"/>
                  </a:solidFill>
                  <a:latin typeface="Arial"/>
                  <a:ea typeface="Arial"/>
                  <a:cs typeface="Arial"/>
                  <a:sym typeface="Arial"/>
                </a:defRPr>
              </a:pPr>
              <a:endParaRPr/>
            </a:p>
          </p:txBody>
        </p:sp>
        <p:sp>
          <p:nvSpPr>
            <p:cNvPr id="231" name="RSA Web API via Docker"/>
            <p:cNvSpPr txBox="1"/>
            <p:nvPr/>
          </p:nvSpPr>
          <p:spPr>
            <a:xfrm>
              <a:off x="57480" y="152268"/>
              <a:ext cx="1680120" cy="66575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p>
              <a:pPr algn="ctr">
                <a:defRPr sz="1500" b="1">
                  <a:latin typeface="Arial Narrow"/>
                  <a:ea typeface="Arial Narrow"/>
                  <a:cs typeface="Arial Narrow"/>
                  <a:sym typeface="Arial Narrow"/>
                </a:defRPr>
              </a:pPr>
              <a:r>
                <a:rPr dirty="0"/>
                <a:t>FHIR API</a:t>
              </a:r>
            </a:p>
            <a:p>
              <a:pPr algn="ctr">
                <a:defRPr sz="1500" b="1">
                  <a:latin typeface="Arial Narrow"/>
                  <a:ea typeface="Arial Narrow"/>
                  <a:cs typeface="Arial Narrow"/>
                  <a:sym typeface="Arial Narrow"/>
                </a:defRPr>
              </a:pPr>
              <a:r>
                <a:rPr dirty="0"/>
                <a:t>(</a:t>
              </a:r>
              <a:r>
                <a:rPr dirty="0" err="1"/>
                <a:t>StructureDefinition</a:t>
              </a:r>
              <a:r>
                <a:rPr lang="en-US" dirty="0"/>
                <a:t>)</a:t>
              </a:r>
              <a:endParaRPr dirty="0"/>
            </a:p>
          </p:txBody>
        </p:sp>
      </p:grpSp>
      <p:grpSp>
        <p:nvGrpSpPr>
          <p:cNvPr id="240" name="Bevel 7"/>
          <p:cNvGrpSpPr/>
          <p:nvPr/>
        </p:nvGrpSpPr>
        <p:grpSpPr>
          <a:xfrm>
            <a:off x="666066" y="886857"/>
            <a:ext cx="4464633" cy="444058"/>
            <a:chOff x="-1" y="0"/>
            <a:chExt cx="4464631" cy="444057"/>
          </a:xfrm>
        </p:grpSpPr>
        <p:sp>
          <p:nvSpPr>
            <p:cNvPr id="233" name="Rectangle"/>
            <p:cNvSpPr/>
            <p:nvPr/>
          </p:nvSpPr>
          <p:spPr>
            <a:xfrm>
              <a:off x="-1" y="0"/>
              <a:ext cx="4464632" cy="444055"/>
            </a:xfrm>
            <a:prstGeom prst="rect">
              <a:avLst/>
            </a:prstGeom>
            <a:solidFill>
              <a:srgbClr val="C2F0FF"/>
            </a:solidFill>
            <a:ln w="12700" cap="flat">
              <a:noFill/>
              <a:miter lim="400000"/>
            </a:ln>
            <a:effectLst>
              <a:outerShdw blurRad="38100" dist="23000" dir="5400000" rotWithShape="0">
                <a:srgbClr val="000000">
                  <a:alpha val="35000"/>
                </a:srgbClr>
              </a:outerShdw>
            </a:effectLst>
          </p:spPr>
          <p:txBody>
            <a:bodyPr wrap="square" lIns="45718" tIns="45718" rIns="45718" bIns="45718" numCol="1" anchor="ctr">
              <a:noAutofit/>
            </a:bodyPr>
            <a:lstStyle/>
            <a:p>
              <a:pPr algn="ctr">
                <a:defRPr>
                  <a:solidFill>
                    <a:srgbClr val="FFFFFF"/>
                  </a:solidFill>
                  <a:latin typeface="Arial"/>
                  <a:ea typeface="Arial"/>
                  <a:cs typeface="Arial"/>
                  <a:sym typeface="Arial"/>
                </a:defRPr>
              </a:pPr>
              <a:endParaRPr/>
            </a:p>
          </p:txBody>
        </p:sp>
        <p:sp>
          <p:nvSpPr>
            <p:cNvPr id="234" name="Shape"/>
            <p:cNvSpPr/>
            <p:nvPr/>
          </p:nvSpPr>
          <p:spPr>
            <a:xfrm>
              <a:off x="-2" y="-1"/>
              <a:ext cx="4464633" cy="5551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397" y="21600"/>
                  </a:lnTo>
                  <a:lnTo>
                    <a:pt x="203" y="21600"/>
                  </a:lnTo>
                  <a:close/>
                </a:path>
              </a:pathLst>
            </a:custGeom>
            <a:solidFill>
              <a:srgbClr val="FFFFFF">
                <a:alpha val="20000"/>
              </a:srgbClr>
            </a:solidFill>
            <a:ln w="12700" cap="flat">
              <a:noFill/>
              <a:miter lim="400000"/>
            </a:ln>
            <a:effectLst/>
          </p:spPr>
          <p:txBody>
            <a:bodyPr wrap="square" lIns="45718" tIns="45718" rIns="45718" bIns="45718" numCol="1" anchor="ctr">
              <a:noAutofit/>
            </a:bodyPr>
            <a:lstStyle/>
            <a:p>
              <a:pPr algn="ctr">
                <a:defRPr>
                  <a:solidFill>
                    <a:srgbClr val="FFFFFF"/>
                  </a:solidFill>
                  <a:latin typeface="Arial"/>
                  <a:ea typeface="Arial"/>
                  <a:cs typeface="Arial"/>
                  <a:sym typeface="Arial"/>
                </a:defRPr>
              </a:pPr>
              <a:endParaRPr/>
            </a:p>
          </p:txBody>
        </p:sp>
        <p:sp>
          <p:nvSpPr>
            <p:cNvPr id="235" name="Shape"/>
            <p:cNvSpPr/>
            <p:nvPr/>
          </p:nvSpPr>
          <p:spPr>
            <a:xfrm>
              <a:off x="-2" y="388544"/>
              <a:ext cx="4464633" cy="5551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03" y="0"/>
                  </a:lnTo>
                  <a:lnTo>
                    <a:pt x="21397" y="0"/>
                  </a:lnTo>
                  <a:lnTo>
                    <a:pt x="21600" y="21600"/>
                  </a:lnTo>
                  <a:close/>
                </a:path>
              </a:pathLst>
            </a:custGeom>
            <a:solidFill>
              <a:srgbClr val="000000">
                <a:alpha val="20000"/>
              </a:srgbClr>
            </a:solidFill>
            <a:ln w="12700" cap="flat">
              <a:noFill/>
              <a:miter lim="400000"/>
            </a:ln>
            <a:effectLst/>
          </p:spPr>
          <p:txBody>
            <a:bodyPr wrap="square" lIns="45718" tIns="45718" rIns="45718" bIns="45718" numCol="1" anchor="ctr">
              <a:noAutofit/>
            </a:bodyPr>
            <a:lstStyle/>
            <a:p>
              <a:pPr algn="ctr">
                <a:defRPr>
                  <a:solidFill>
                    <a:srgbClr val="FFFFFF"/>
                  </a:solidFill>
                  <a:latin typeface="Arial"/>
                  <a:ea typeface="Arial"/>
                  <a:cs typeface="Arial"/>
                  <a:sym typeface="Arial"/>
                </a:defRPr>
              </a:pPr>
              <a:endParaRPr/>
            </a:p>
          </p:txBody>
        </p:sp>
        <p:sp>
          <p:nvSpPr>
            <p:cNvPr id="236" name="Shape"/>
            <p:cNvSpPr/>
            <p:nvPr/>
          </p:nvSpPr>
          <p:spPr>
            <a:xfrm>
              <a:off x="0" y="-1"/>
              <a:ext cx="41889" cy="4440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700"/>
                  </a:lnTo>
                  <a:lnTo>
                    <a:pt x="21600" y="18900"/>
                  </a:lnTo>
                  <a:lnTo>
                    <a:pt x="0" y="21600"/>
                  </a:lnTo>
                  <a:close/>
                </a:path>
              </a:pathLst>
            </a:custGeom>
            <a:solidFill>
              <a:srgbClr val="FFFFFF">
                <a:alpha val="40000"/>
              </a:srgbClr>
            </a:solidFill>
            <a:ln w="12700" cap="flat">
              <a:noFill/>
              <a:miter lim="400000"/>
            </a:ln>
            <a:effectLst/>
          </p:spPr>
          <p:txBody>
            <a:bodyPr wrap="square" lIns="45718" tIns="45718" rIns="45718" bIns="45718" numCol="1" anchor="ctr">
              <a:noAutofit/>
            </a:bodyPr>
            <a:lstStyle/>
            <a:p>
              <a:pPr algn="ctr">
                <a:defRPr>
                  <a:solidFill>
                    <a:srgbClr val="FFFFFF"/>
                  </a:solidFill>
                  <a:latin typeface="Arial"/>
                  <a:ea typeface="Arial"/>
                  <a:cs typeface="Arial"/>
                  <a:sym typeface="Arial"/>
                </a:defRPr>
              </a:pPr>
              <a:endParaRPr/>
            </a:p>
          </p:txBody>
        </p:sp>
        <p:sp>
          <p:nvSpPr>
            <p:cNvPr id="237" name="Shape"/>
            <p:cNvSpPr/>
            <p:nvPr/>
          </p:nvSpPr>
          <p:spPr>
            <a:xfrm>
              <a:off x="4422741" y="-1"/>
              <a:ext cx="41889" cy="44405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18900"/>
                  </a:lnTo>
                  <a:lnTo>
                    <a:pt x="0" y="2700"/>
                  </a:lnTo>
                  <a:close/>
                </a:path>
              </a:pathLst>
            </a:custGeom>
            <a:solidFill>
              <a:srgbClr val="000000">
                <a:alpha val="40000"/>
              </a:srgbClr>
            </a:solidFill>
            <a:ln w="12700" cap="flat">
              <a:noFill/>
              <a:miter lim="400000"/>
            </a:ln>
            <a:effectLst/>
          </p:spPr>
          <p:txBody>
            <a:bodyPr wrap="square" lIns="45718" tIns="45718" rIns="45718" bIns="45718" numCol="1" anchor="ctr">
              <a:noAutofit/>
            </a:bodyPr>
            <a:lstStyle/>
            <a:p>
              <a:pPr algn="ctr">
                <a:defRPr>
                  <a:solidFill>
                    <a:srgbClr val="FFFFFF"/>
                  </a:solidFill>
                  <a:latin typeface="Arial"/>
                  <a:ea typeface="Arial"/>
                  <a:cs typeface="Arial"/>
                  <a:sym typeface="Arial"/>
                </a:defRPr>
              </a:pPr>
              <a:endParaRPr/>
            </a:p>
          </p:txBody>
        </p:sp>
        <p:sp>
          <p:nvSpPr>
            <p:cNvPr id="238" name="Shape"/>
            <p:cNvSpPr/>
            <p:nvPr/>
          </p:nvSpPr>
          <p:spPr>
            <a:xfrm>
              <a:off x="-2" y="-1"/>
              <a:ext cx="4464633" cy="4440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21600"/>
                  </a:lnTo>
                  <a:close/>
                  <a:moveTo>
                    <a:pt x="203" y="2700"/>
                  </a:moveTo>
                  <a:lnTo>
                    <a:pt x="21397" y="2700"/>
                  </a:lnTo>
                  <a:lnTo>
                    <a:pt x="21397" y="18900"/>
                  </a:lnTo>
                  <a:lnTo>
                    <a:pt x="203" y="18900"/>
                  </a:lnTo>
                  <a:close/>
                  <a:moveTo>
                    <a:pt x="0" y="0"/>
                  </a:moveTo>
                  <a:lnTo>
                    <a:pt x="203" y="2700"/>
                  </a:lnTo>
                  <a:moveTo>
                    <a:pt x="0" y="21600"/>
                  </a:moveTo>
                  <a:lnTo>
                    <a:pt x="203" y="18900"/>
                  </a:lnTo>
                  <a:moveTo>
                    <a:pt x="21600" y="0"/>
                  </a:moveTo>
                  <a:lnTo>
                    <a:pt x="21397" y="2700"/>
                  </a:lnTo>
                  <a:moveTo>
                    <a:pt x="21600" y="21600"/>
                  </a:moveTo>
                  <a:lnTo>
                    <a:pt x="21397" y="18900"/>
                  </a:lnTo>
                </a:path>
              </a:pathLst>
            </a:custGeom>
            <a:noFill/>
            <a:ln w="9525" cap="flat">
              <a:solidFill>
                <a:srgbClr val="0095C7"/>
              </a:solidFill>
              <a:prstDash val="solid"/>
              <a:round/>
            </a:ln>
            <a:effectLst/>
          </p:spPr>
          <p:txBody>
            <a:bodyPr wrap="square" lIns="45718" tIns="45718" rIns="45718" bIns="45718" numCol="1" anchor="ctr">
              <a:noAutofit/>
            </a:bodyPr>
            <a:lstStyle/>
            <a:p>
              <a:pPr algn="ctr">
                <a:defRPr>
                  <a:solidFill>
                    <a:srgbClr val="FFFFFF"/>
                  </a:solidFill>
                  <a:latin typeface="Arial"/>
                  <a:ea typeface="Arial"/>
                  <a:cs typeface="Arial"/>
                  <a:sym typeface="Arial"/>
                </a:defRPr>
              </a:pPr>
              <a:endParaRPr/>
            </a:p>
          </p:txBody>
        </p:sp>
        <p:sp>
          <p:nvSpPr>
            <p:cNvPr id="239" name="Praxis FHIM Template Editor"/>
            <p:cNvSpPr txBox="1"/>
            <p:nvPr/>
          </p:nvSpPr>
          <p:spPr>
            <a:xfrm>
              <a:off x="41884" y="23906"/>
              <a:ext cx="4380862" cy="3962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p>
              <a:pPr algn="ctr"/>
              <a:r>
                <a:rPr dirty="0"/>
                <a:t>Profile Editor</a:t>
              </a:r>
            </a:p>
          </p:txBody>
        </p:sp>
      </p:grpSp>
      <p:grpSp>
        <p:nvGrpSpPr>
          <p:cNvPr id="251" name="Multidocument 16"/>
          <p:cNvGrpSpPr/>
          <p:nvPr/>
        </p:nvGrpSpPr>
        <p:grpSpPr>
          <a:xfrm>
            <a:off x="5164892" y="1825002"/>
            <a:ext cx="1364374" cy="1181607"/>
            <a:chOff x="-1" y="-1"/>
            <a:chExt cx="1364373" cy="1181605"/>
          </a:xfrm>
        </p:grpSpPr>
        <p:sp>
          <p:nvSpPr>
            <p:cNvPr id="248" name="Shape"/>
            <p:cNvSpPr/>
            <p:nvPr/>
          </p:nvSpPr>
          <p:spPr>
            <a:xfrm>
              <a:off x="-1" y="-2"/>
              <a:ext cx="1364373" cy="1181607"/>
            </a:xfrm>
            <a:custGeom>
              <a:avLst/>
              <a:gdLst/>
              <a:ahLst/>
              <a:cxnLst>
                <a:cxn ang="0">
                  <a:pos x="wd2" y="hd2"/>
                </a:cxn>
                <a:cxn ang="5400000">
                  <a:pos x="wd2" y="hd2"/>
                </a:cxn>
                <a:cxn ang="10800000">
                  <a:pos x="wd2" y="hd2"/>
                </a:cxn>
                <a:cxn ang="16200000">
                  <a:pos x="wd2" y="hd2"/>
                </a:cxn>
              </a:cxnLst>
              <a:rect l="0" t="0" r="r" b="b"/>
              <a:pathLst>
                <a:path w="21600" h="19777" extrusionOk="0">
                  <a:moveTo>
                    <a:pt x="0" y="19068"/>
                  </a:moveTo>
                  <a:cubicBezTo>
                    <a:pt x="9298" y="21600"/>
                    <a:pt x="9298" y="16535"/>
                    <a:pt x="18595" y="16535"/>
                  </a:cubicBezTo>
                  <a:lnTo>
                    <a:pt x="18595" y="3372"/>
                  </a:lnTo>
                  <a:lnTo>
                    <a:pt x="0" y="3372"/>
                  </a:lnTo>
                  <a:close/>
                  <a:moveTo>
                    <a:pt x="1532" y="3372"/>
                  </a:moveTo>
                  <a:lnTo>
                    <a:pt x="1532" y="1665"/>
                  </a:lnTo>
                  <a:lnTo>
                    <a:pt x="20000" y="1665"/>
                  </a:lnTo>
                  <a:lnTo>
                    <a:pt x="20000" y="14911"/>
                  </a:lnTo>
                  <a:cubicBezTo>
                    <a:pt x="19298" y="14911"/>
                    <a:pt x="18595" y="15003"/>
                    <a:pt x="18595" y="15003"/>
                  </a:cubicBezTo>
                  <a:lnTo>
                    <a:pt x="18595" y="3372"/>
                  </a:lnTo>
                  <a:close/>
                  <a:moveTo>
                    <a:pt x="2972" y="1665"/>
                  </a:moveTo>
                  <a:lnTo>
                    <a:pt x="2972" y="0"/>
                  </a:lnTo>
                  <a:lnTo>
                    <a:pt x="21600" y="0"/>
                  </a:lnTo>
                  <a:lnTo>
                    <a:pt x="21600" y="13205"/>
                  </a:lnTo>
                  <a:cubicBezTo>
                    <a:pt x="20800" y="13205"/>
                    <a:pt x="20000" y="13274"/>
                    <a:pt x="20000" y="13274"/>
                  </a:cubicBezTo>
                  <a:lnTo>
                    <a:pt x="20000" y="1665"/>
                  </a:lnTo>
                  <a:close/>
                </a:path>
              </a:pathLst>
            </a:custGeom>
            <a:solidFill>
              <a:schemeClr val="accent2"/>
            </a:solidFill>
            <a:ln w="12700" cap="flat">
              <a:noFill/>
              <a:miter lim="400000"/>
            </a:ln>
            <a:effectLst>
              <a:outerShdw blurRad="38100" dist="20000" dir="5400000" rotWithShape="0">
                <a:srgbClr val="000000">
                  <a:alpha val="38000"/>
                </a:srgbClr>
              </a:outerShdw>
            </a:effectLst>
          </p:spPr>
          <p:txBody>
            <a:bodyPr wrap="square" lIns="45718" tIns="45718" rIns="45718" bIns="45718" numCol="1" anchor="ctr">
              <a:noAutofit/>
            </a:bodyPr>
            <a:lstStyle/>
            <a:p>
              <a:pPr algn="ctr">
                <a:defRPr>
                  <a:latin typeface="Arial"/>
                  <a:ea typeface="Arial"/>
                  <a:cs typeface="Arial"/>
                  <a:sym typeface="Arial"/>
                </a:defRPr>
              </a:pPr>
              <a:endParaRPr/>
            </a:p>
          </p:txBody>
        </p:sp>
        <p:sp>
          <p:nvSpPr>
            <p:cNvPr id="249" name="Shape"/>
            <p:cNvSpPr/>
            <p:nvPr/>
          </p:nvSpPr>
          <p:spPr>
            <a:xfrm>
              <a:off x="-1" y="-2"/>
              <a:ext cx="1364373" cy="1181607"/>
            </a:xfrm>
            <a:custGeom>
              <a:avLst/>
              <a:gdLst/>
              <a:ahLst/>
              <a:cxnLst>
                <a:cxn ang="0">
                  <a:pos x="wd2" y="hd2"/>
                </a:cxn>
                <a:cxn ang="5400000">
                  <a:pos x="wd2" y="hd2"/>
                </a:cxn>
                <a:cxn ang="10800000">
                  <a:pos x="wd2" y="hd2"/>
                </a:cxn>
                <a:cxn ang="16200000">
                  <a:pos x="wd2" y="hd2"/>
                </a:cxn>
              </a:cxnLst>
              <a:rect l="0" t="0" r="r" b="b"/>
              <a:pathLst>
                <a:path w="21600" h="19777" extrusionOk="0">
                  <a:moveTo>
                    <a:pt x="0" y="3372"/>
                  </a:moveTo>
                  <a:lnTo>
                    <a:pt x="18595" y="3372"/>
                  </a:lnTo>
                  <a:lnTo>
                    <a:pt x="18595" y="16535"/>
                  </a:lnTo>
                  <a:cubicBezTo>
                    <a:pt x="9298" y="16535"/>
                    <a:pt x="9298" y="21600"/>
                    <a:pt x="0" y="19068"/>
                  </a:cubicBezTo>
                  <a:close/>
                  <a:moveTo>
                    <a:pt x="1532" y="3372"/>
                  </a:moveTo>
                  <a:lnTo>
                    <a:pt x="1532" y="1665"/>
                  </a:lnTo>
                  <a:lnTo>
                    <a:pt x="20000" y="1665"/>
                  </a:lnTo>
                  <a:lnTo>
                    <a:pt x="20000" y="14911"/>
                  </a:lnTo>
                  <a:cubicBezTo>
                    <a:pt x="19298" y="14911"/>
                    <a:pt x="18595" y="15003"/>
                    <a:pt x="18595" y="15003"/>
                  </a:cubicBezTo>
                  <a:moveTo>
                    <a:pt x="2972" y="1665"/>
                  </a:moveTo>
                  <a:lnTo>
                    <a:pt x="2972" y="0"/>
                  </a:lnTo>
                  <a:lnTo>
                    <a:pt x="21600" y="0"/>
                  </a:lnTo>
                  <a:lnTo>
                    <a:pt x="21600" y="13205"/>
                  </a:lnTo>
                  <a:cubicBezTo>
                    <a:pt x="20800" y="13205"/>
                    <a:pt x="20000" y="13274"/>
                    <a:pt x="20000" y="13274"/>
                  </a:cubicBezTo>
                </a:path>
              </a:pathLst>
            </a:custGeom>
            <a:noFill/>
            <a:ln w="9525" cap="flat">
              <a:solidFill>
                <a:srgbClr val="F9F9F9"/>
              </a:solidFill>
              <a:prstDash val="solid"/>
              <a:round/>
            </a:ln>
            <a:effectLst/>
          </p:spPr>
          <p:txBody>
            <a:bodyPr wrap="square" lIns="45718" tIns="45718" rIns="45718" bIns="45718" numCol="1" anchor="ctr">
              <a:noAutofit/>
            </a:bodyPr>
            <a:lstStyle/>
            <a:p>
              <a:pPr algn="ctr">
                <a:defRPr>
                  <a:latin typeface="Arial"/>
                  <a:ea typeface="Arial"/>
                  <a:cs typeface="Arial"/>
                  <a:sym typeface="Arial"/>
                </a:defRPr>
              </a:pPr>
              <a:endParaRPr/>
            </a:p>
          </p:txBody>
        </p:sp>
        <p:sp>
          <p:nvSpPr>
            <p:cNvPr id="250" name="FHIR…"/>
            <p:cNvSpPr txBox="1"/>
            <p:nvPr/>
          </p:nvSpPr>
          <p:spPr>
            <a:xfrm>
              <a:off x="-2" y="300798"/>
              <a:ext cx="1174557" cy="7391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p>
              <a:pPr algn="ctr">
                <a:defRPr sz="1500" b="1">
                  <a:solidFill>
                    <a:srgbClr val="FFFFFF"/>
                  </a:solidFill>
                  <a:latin typeface="Arial Narrow"/>
                  <a:ea typeface="Arial Narrow"/>
                  <a:cs typeface="Arial Narrow"/>
                  <a:sym typeface="Arial Narrow"/>
                </a:defRPr>
              </a:pPr>
              <a:r>
                <a:rPr dirty="0"/>
                <a:t>FHIR</a:t>
              </a:r>
            </a:p>
            <a:p>
              <a:pPr algn="ctr">
                <a:defRPr sz="1500" b="1">
                  <a:solidFill>
                    <a:srgbClr val="FFFFFF"/>
                  </a:solidFill>
                  <a:latin typeface="Arial Narrow"/>
                  <a:ea typeface="Arial Narrow"/>
                  <a:cs typeface="Arial Narrow"/>
                  <a:sym typeface="Arial Narrow"/>
                </a:defRPr>
              </a:pPr>
              <a:r>
                <a:rPr dirty="0"/>
                <a:t>STU4</a:t>
              </a:r>
            </a:p>
            <a:p>
              <a:pPr algn="ctr">
                <a:defRPr sz="1500" b="1">
                  <a:solidFill>
                    <a:srgbClr val="FFFFFF"/>
                  </a:solidFill>
                  <a:latin typeface="Arial Narrow"/>
                  <a:ea typeface="Arial Narrow"/>
                  <a:cs typeface="Arial Narrow"/>
                  <a:sym typeface="Arial Narrow"/>
                </a:defRPr>
              </a:pPr>
              <a:r>
                <a:rPr dirty="0"/>
                <a:t>Profiles</a:t>
              </a:r>
            </a:p>
          </p:txBody>
        </p:sp>
      </p:grpSp>
      <p:sp>
        <p:nvSpPr>
          <p:cNvPr id="254" name="Slide Number Placeholder 2"/>
          <p:cNvSpPr txBox="1">
            <a:spLocks noGrp="1"/>
          </p:cNvSpPr>
          <p:nvPr>
            <p:ph type="sldNum" sz="quarter" idx="4294967295"/>
          </p:nvPr>
        </p:nvSpPr>
        <p:spPr>
          <a:xfrm>
            <a:off x="4225738" y="4981215"/>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l">
              <a:defRPr sz="900" b="0">
                <a:latin typeface="Arial Narrow"/>
                <a:ea typeface="Arial Narrow"/>
                <a:cs typeface="Arial Narrow"/>
                <a:sym typeface="Arial Narrow"/>
              </a:defRPr>
            </a:lvl1pPr>
          </a:lstStyle>
          <a:p>
            <a:fld id="{86CB4B4D-7CA3-9044-876B-883B54F8677D}" type="slidenum">
              <a:t>10</a:t>
            </a:fld>
            <a:endParaRPr/>
          </a:p>
        </p:txBody>
      </p:sp>
      <p:grpSp>
        <p:nvGrpSpPr>
          <p:cNvPr id="47" name="Process 8">
            <a:extLst>
              <a:ext uri="{FF2B5EF4-FFF2-40B4-BE49-F238E27FC236}">
                <a16:creationId xmlns:a16="http://schemas.microsoft.com/office/drawing/2014/main" id="{286EE913-A20D-469E-BE67-C3BC732BF525}"/>
              </a:ext>
            </a:extLst>
          </p:cNvPr>
          <p:cNvGrpSpPr/>
          <p:nvPr/>
        </p:nvGrpSpPr>
        <p:grpSpPr>
          <a:xfrm>
            <a:off x="5283726" y="3434850"/>
            <a:ext cx="1031366" cy="1147722"/>
            <a:chOff x="-1" y="-19347"/>
            <a:chExt cx="1364375" cy="1422276"/>
          </a:xfrm>
        </p:grpSpPr>
        <p:sp>
          <p:nvSpPr>
            <p:cNvPr id="48" name="Rectangle">
              <a:extLst>
                <a:ext uri="{FF2B5EF4-FFF2-40B4-BE49-F238E27FC236}">
                  <a16:creationId xmlns:a16="http://schemas.microsoft.com/office/drawing/2014/main" id="{C26768DB-F8AD-4218-A1A3-2B30963F55DD}"/>
                </a:ext>
              </a:extLst>
            </p:cNvPr>
            <p:cNvSpPr/>
            <p:nvPr/>
          </p:nvSpPr>
          <p:spPr>
            <a:xfrm>
              <a:off x="-1" y="-1"/>
              <a:ext cx="1364375" cy="1402930"/>
            </a:xfrm>
            <a:prstGeom prst="rect">
              <a:avLst/>
            </a:prstGeom>
            <a:solidFill>
              <a:srgbClr val="C2F0FF"/>
            </a:solidFill>
            <a:ln w="12700" cap="flat">
              <a:noFill/>
              <a:miter lim="400000"/>
            </a:ln>
            <a:effectLst>
              <a:outerShdw blurRad="38100" dist="23000" dir="5400000" rotWithShape="0">
                <a:srgbClr val="000000">
                  <a:alpha val="35000"/>
                </a:srgbClr>
              </a:outerShdw>
            </a:effectLst>
          </p:spPr>
          <p:txBody>
            <a:bodyPr wrap="square" lIns="45718" tIns="45718" rIns="45718" bIns="45718" numCol="1" anchor="ctr">
              <a:noAutofit/>
            </a:bodyPr>
            <a:lstStyle/>
            <a:p>
              <a:pPr algn="ctr">
                <a:defRPr sz="1500" b="1">
                  <a:latin typeface="Arial Narrow"/>
                  <a:ea typeface="Arial Narrow"/>
                  <a:cs typeface="Arial Narrow"/>
                  <a:sym typeface="Arial Narrow"/>
                </a:defRPr>
              </a:pPr>
              <a:endParaRPr/>
            </a:p>
          </p:txBody>
        </p:sp>
        <p:sp>
          <p:nvSpPr>
            <p:cNvPr id="49" name="MDHT…">
              <a:extLst>
                <a:ext uri="{FF2B5EF4-FFF2-40B4-BE49-F238E27FC236}">
                  <a16:creationId xmlns:a16="http://schemas.microsoft.com/office/drawing/2014/main" id="{044DA419-E401-412A-9852-6E4B07A0B5D3}"/>
                </a:ext>
              </a:extLst>
            </p:cNvPr>
            <p:cNvSpPr txBox="1"/>
            <p:nvPr/>
          </p:nvSpPr>
          <p:spPr>
            <a:xfrm>
              <a:off x="-1" y="-19347"/>
              <a:ext cx="1364375" cy="124648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p>
              <a:pPr algn="ctr">
                <a:defRPr sz="1500" b="1">
                  <a:latin typeface="Arial Narrow"/>
                  <a:ea typeface="Arial Narrow"/>
                  <a:cs typeface="Arial Narrow"/>
                  <a:sym typeface="Arial Narrow"/>
                </a:defRPr>
              </a:pPr>
              <a:endParaRPr dirty="0"/>
            </a:p>
            <a:p>
              <a:pPr algn="ctr">
                <a:defRPr sz="1500" b="1">
                  <a:latin typeface="Arial Narrow"/>
                  <a:ea typeface="Arial Narrow"/>
                  <a:cs typeface="Arial Narrow"/>
                  <a:sym typeface="Arial Narrow"/>
                </a:defRPr>
              </a:pPr>
              <a:r>
                <a:rPr lang="en-US" dirty="0"/>
                <a:t>MDHT </a:t>
              </a:r>
            </a:p>
            <a:p>
              <a:pPr algn="ctr">
                <a:defRPr sz="1500" b="1">
                  <a:latin typeface="Arial Narrow"/>
                  <a:ea typeface="Arial Narrow"/>
                  <a:cs typeface="Arial Narrow"/>
                  <a:sym typeface="Arial Narrow"/>
                </a:defRPr>
              </a:pPr>
              <a:r>
                <a:rPr lang="en-US" dirty="0"/>
                <a:t>Services</a:t>
              </a:r>
              <a:endParaRPr dirty="0">
                <a:solidFill>
                  <a:srgbClr val="FFFFFF"/>
                </a:solidFill>
              </a:endParaRPr>
            </a:p>
            <a:p>
              <a:pPr algn="ctr">
                <a:defRPr sz="1500" b="1">
                  <a:latin typeface="Arial Narrow"/>
                  <a:ea typeface="Arial Narrow"/>
                  <a:cs typeface="Arial Narrow"/>
                  <a:sym typeface="Arial Narrow"/>
                </a:defRPr>
              </a:pPr>
              <a:r>
                <a:rPr lang="en-US" dirty="0"/>
                <a:t>(</a:t>
              </a:r>
              <a:r>
                <a:rPr dirty="0"/>
                <a:t>FHIR </a:t>
              </a:r>
              <a:endParaRPr dirty="0">
                <a:solidFill>
                  <a:srgbClr val="FFFFFF"/>
                </a:solidFill>
              </a:endParaRPr>
            </a:p>
            <a:p>
              <a:pPr algn="ctr">
                <a:defRPr sz="1500" b="1">
                  <a:latin typeface="Arial Narrow"/>
                  <a:ea typeface="Arial Narrow"/>
                  <a:cs typeface="Arial Narrow"/>
                  <a:sym typeface="Arial Narrow"/>
                </a:defRPr>
              </a:pPr>
              <a:r>
                <a:rPr dirty="0"/>
                <a:t>STU4</a:t>
              </a:r>
              <a:r>
                <a:rPr lang="en-US" dirty="0"/>
                <a:t>)</a:t>
              </a:r>
              <a:r>
                <a:rPr dirty="0"/>
                <a:t> </a:t>
              </a:r>
            </a:p>
          </p:txBody>
        </p:sp>
      </p:grpSp>
      <p:sp>
        <p:nvSpPr>
          <p:cNvPr id="51" name="Up-Down Arrow 6">
            <a:extLst>
              <a:ext uri="{FF2B5EF4-FFF2-40B4-BE49-F238E27FC236}">
                <a16:creationId xmlns:a16="http://schemas.microsoft.com/office/drawing/2014/main" id="{9B8E31F5-EA66-42C1-8CE0-AE2F2398DF82}"/>
              </a:ext>
            </a:extLst>
          </p:cNvPr>
          <p:cNvSpPr/>
          <p:nvPr/>
        </p:nvSpPr>
        <p:spPr>
          <a:xfrm rot="7696657">
            <a:off x="2665607" y="2484263"/>
            <a:ext cx="284114" cy="1207306"/>
          </a:xfrm>
          <a:custGeom>
            <a:avLst/>
            <a:gdLst/>
            <a:ahLst/>
            <a:cxnLst>
              <a:cxn ang="0">
                <a:pos x="wd2" y="hd2"/>
              </a:cxn>
              <a:cxn ang="5400000">
                <a:pos x="wd2" y="hd2"/>
              </a:cxn>
              <a:cxn ang="10800000">
                <a:pos x="wd2" y="hd2"/>
              </a:cxn>
              <a:cxn ang="16200000">
                <a:pos x="wd2" y="hd2"/>
              </a:cxn>
            </a:cxnLst>
            <a:rect l="0" t="0" r="r" b="b"/>
            <a:pathLst>
              <a:path w="21600" h="21600" extrusionOk="0">
                <a:moveTo>
                  <a:pt x="0" y="4881"/>
                </a:moveTo>
                <a:lnTo>
                  <a:pt x="10800" y="0"/>
                </a:lnTo>
                <a:lnTo>
                  <a:pt x="21600" y="4881"/>
                </a:lnTo>
                <a:lnTo>
                  <a:pt x="16200" y="4881"/>
                </a:lnTo>
                <a:lnTo>
                  <a:pt x="16200" y="16719"/>
                </a:lnTo>
                <a:lnTo>
                  <a:pt x="21600" y="16719"/>
                </a:lnTo>
                <a:lnTo>
                  <a:pt x="10800" y="21600"/>
                </a:lnTo>
                <a:lnTo>
                  <a:pt x="0" y="16719"/>
                </a:lnTo>
                <a:lnTo>
                  <a:pt x="5400" y="16719"/>
                </a:lnTo>
                <a:lnTo>
                  <a:pt x="5400" y="4881"/>
                </a:lnTo>
                <a:close/>
              </a:path>
            </a:pathLst>
          </a:custGeom>
          <a:solidFill>
            <a:srgbClr val="D9D9D9"/>
          </a:solidFill>
          <a:ln>
            <a:solidFill>
              <a:srgbClr val="0095C7"/>
            </a:solidFill>
          </a:ln>
          <a:effectLst>
            <a:outerShdw blurRad="38100" dist="23000" dir="5400000" rotWithShape="0">
              <a:srgbClr val="000000">
                <a:alpha val="35000"/>
              </a:srgbClr>
            </a:outerShdw>
          </a:effectLst>
        </p:spPr>
        <p:txBody>
          <a:bodyPr lIns="45718" tIns="45718" rIns="45718" bIns="45718" anchor="ctr"/>
          <a:lstStyle/>
          <a:p>
            <a:pPr algn="ctr">
              <a:defRPr sz="1500" b="1">
                <a:latin typeface="Arial"/>
                <a:ea typeface="Arial"/>
                <a:cs typeface="Arial"/>
                <a:sym typeface="Arial"/>
              </a:defRPr>
            </a:pPr>
            <a:endParaRPr/>
          </a:p>
        </p:txBody>
      </p:sp>
      <p:sp>
        <p:nvSpPr>
          <p:cNvPr id="57" name="Up-Down Arrow 6">
            <a:extLst>
              <a:ext uri="{FF2B5EF4-FFF2-40B4-BE49-F238E27FC236}">
                <a16:creationId xmlns:a16="http://schemas.microsoft.com/office/drawing/2014/main" id="{D51CDCFC-E467-44EC-8661-F1B758BBAD7B}"/>
              </a:ext>
            </a:extLst>
          </p:cNvPr>
          <p:cNvSpPr/>
          <p:nvPr/>
        </p:nvSpPr>
        <p:spPr>
          <a:xfrm rot="5400000">
            <a:off x="4608361" y="3491638"/>
            <a:ext cx="257069" cy="1031364"/>
          </a:xfrm>
          <a:custGeom>
            <a:avLst/>
            <a:gdLst/>
            <a:ahLst/>
            <a:cxnLst>
              <a:cxn ang="0">
                <a:pos x="wd2" y="hd2"/>
              </a:cxn>
              <a:cxn ang="5400000">
                <a:pos x="wd2" y="hd2"/>
              </a:cxn>
              <a:cxn ang="10800000">
                <a:pos x="wd2" y="hd2"/>
              </a:cxn>
              <a:cxn ang="16200000">
                <a:pos x="wd2" y="hd2"/>
              </a:cxn>
            </a:cxnLst>
            <a:rect l="0" t="0" r="r" b="b"/>
            <a:pathLst>
              <a:path w="21600" h="21600" extrusionOk="0">
                <a:moveTo>
                  <a:pt x="0" y="4881"/>
                </a:moveTo>
                <a:lnTo>
                  <a:pt x="10800" y="0"/>
                </a:lnTo>
                <a:lnTo>
                  <a:pt x="21600" y="4881"/>
                </a:lnTo>
                <a:lnTo>
                  <a:pt x="16200" y="4881"/>
                </a:lnTo>
                <a:lnTo>
                  <a:pt x="16200" y="16719"/>
                </a:lnTo>
                <a:lnTo>
                  <a:pt x="21600" y="16719"/>
                </a:lnTo>
                <a:lnTo>
                  <a:pt x="10800" y="21600"/>
                </a:lnTo>
                <a:lnTo>
                  <a:pt x="0" y="16719"/>
                </a:lnTo>
                <a:lnTo>
                  <a:pt x="5400" y="16719"/>
                </a:lnTo>
                <a:lnTo>
                  <a:pt x="5400" y="4881"/>
                </a:lnTo>
                <a:close/>
              </a:path>
            </a:pathLst>
          </a:custGeom>
          <a:solidFill>
            <a:srgbClr val="D9D9D9"/>
          </a:solidFill>
          <a:ln>
            <a:solidFill>
              <a:srgbClr val="0095C7"/>
            </a:solidFill>
          </a:ln>
          <a:effectLst>
            <a:outerShdw blurRad="38100" dist="23000" dir="5400000" rotWithShape="0">
              <a:srgbClr val="000000">
                <a:alpha val="35000"/>
              </a:srgbClr>
            </a:outerShdw>
          </a:effectLst>
        </p:spPr>
        <p:txBody>
          <a:bodyPr lIns="45718" tIns="45718" rIns="45718" bIns="45718" anchor="ctr"/>
          <a:lstStyle/>
          <a:p>
            <a:pPr algn="ctr">
              <a:defRPr sz="1500" b="1">
                <a:latin typeface="Arial"/>
                <a:ea typeface="Arial"/>
                <a:cs typeface="Arial"/>
                <a:sym typeface="Arial"/>
              </a:defRPr>
            </a:pPr>
            <a:endParaRPr/>
          </a:p>
        </p:txBody>
      </p:sp>
      <p:grpSp>
        <p:nvGrpSpPr>
          <p:cNvPr id="44" name="Process 8">
            <a:extLst>
              <a:ext uri="{FF2B5EF4-FFF2-40B4-BE49-F238E27FC236}">
                <a16:creationId xmlns:a16="http://schemas.microsoft.com/office/drawing/2014/main" id="{00EB64B4-CE6F-4DA8-8F81-D492FEDC055D}"/>
              </a:ext>
            </a:extLst>
          </p:cNvPr>
          <p:cNvGrpSpPr/>
          <p:nvPr/>
        </p:nvGrpSpPr>
        <p:grpSpPr>
          <a:xfrm>
            <a:off x="3284760" y="3425300"/>
            <a:ext cx="949402" cy="1132111"/>
            <a:chOff x="-1" y="-1"/>
            <a:chExt cx="1364375" cy="1402930"/>
          </a:xfrm>
        </p:grpSpPr>
        <p:sp>
          <p:nvSpPr>
            <p:cNvPr id="45" name="Rectangle">
              <a:extLst>
                <a:ext uri="{FF2B5EF4-FFF2-40B4-BE49-F238E27FC236}">
                  <a16:creationId xmlns:a16="http://schemas.microsoft.com/office/drawing/2014/main" id="{C717C5B6-E62E-458E-84DF-AB7E8E9A24BF}"/>
                </a:ext>
              </a:extLst>
            </p:cNvPr>
            <p:cNvSpPr/>
            <p:nvPr/>
          </p:nvSpPr>
          <p:spPr>
            <a:xfrm>
              <a:off x="-1" y="-1"/>
              <a:ext cx="1364375" cy="1402930"/>
            </a:xfrm>
            <a:prstGeom prst="rect">
              <a:avLst/>
            </a:prstGeom>
            <a:solidFill>
              <a:srgbClr val="C2F0FF"/>
            </a:solidFill>
            <a:ln w="12700" cap="flat">
              <a:noFill/>
              <a:miter lim="400000"/>
            </a:ln>
            <a:effectLst>
              <a:outerShdw blurRad="38100" dist="23000" dir="5400000" rotWithShape="0">
                <a:srgbClr val="000000">
                  <a:alpha val="35000"/>
                </a:srgbClr>
              </a:outerShdw>
            </a:effectLst>
          </p:spPr>
          <p:txBody>
            <a:bodyPr wrap="square" lIns="45718" tIns="45718" rIns="45718" bIns="45718" numCol="1" anchor="ctr">
              <a:noAutofit/>
            </a:bodyPr>
            <a:lstStyle/>
            <a:p>
              <a:pPr algn="ctr">
                <a:defRPr sz="1500" b="1">
                  <a:latin typeface="Arial Narrow"/>
                  <a:ea typeface="Arial Narrow"/>
                  <a:cs typeface="Arial Narrow"/>
                  <a:sym typeface="Arial Narrow"/>
                </a:defRPr>
              </a:pPr>
              <a:endParaRPr/>
            </a:p>
          </p:txBody>
        </p:sp>
        <p:sp>
          <p:nvSpPr>
            <p:cNvPr id="46" name="MDHT…">
              <a:extLst>
                <a:ext uri="{FF2B5EF4-FFF2-40B4-BE49-F238E27FC236}">
                  <a16:creationId xmlns:a16="http://schemas.microsoft.com/office/drawing/2014/main" id="{C5337BFE-CDC1-4851-B5B4-2DCF20AB5C20}"/>
                </a:ext>
              </a:extLst>
            </p:cNvPr>
            <p:cNvSpPr txBox="1"/>
            <p:nvPr/>
          </p:nvSpPr>
          <p:spPr>
            <a:xfrm>
              <a:off x="-1" y="256514"/>
              <a:ext cx="1364375" cy="78482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p>
              <a:pPr algn="ctr">
                <a:defRPr sz="1500" b="1">
                  <a:latin typeface="Arial Narrow"/>
                  <a:ea typeface="Arial Narrow"/>
                  <a:cs typeface="Arial Narrow"/>
                  <a:sym typeface="Arial Narrow"/>
                </a:defRPr>
              </a:pPr>
              <a:endParaRPr dirty="0"/>
            </a:p>
            <a:p>
              <a:pPr algn="ctr">
                <a:defRPr sz="1500" b="1">
                  <a:latin typeface="Arial Narrow"/>
                  <a:ea typeface="Arial Narrow"/>
                  <a:cs typeface="Arial Narrow"/>
                  <a:sym typeface="Arial Narrow"/>
                </a:defRPr>
              </a:pPr>
              <a:r>
                <a:rPr lang="en-US" dirty="0"/>
                <a:t>Profile Generator</a:t>
              </a:r>
              <a:endParaRPr dirty="0">
                <a:solidFill>
                  <a:srgbClr val="FFFFFF"/>
                </a:solidFill>
              </a:endParaRPr>
            </a:p>
          </p:txBody>
        </p:sp>
      </p:grpSp>
      <p:grpSp>
        <p:nvGrpSpPr>
          <p:cNvPr id="53" name="Cloud 9">
            <a:extLst>
              <a:ext uri="{FF2B5EF4-FFF2-40B4-BE49-F238E27FC236}">
                <a16:creationId xmlns:a16="http://schemas.microsoft.com/office/drawing/2014/main" id="{94E659D6-EB4B-4A8A-9CE3-A1DE2D01C7D3}"/>
              </a:ext>
            </a:extLst>
          </p:cNvPr>
          <p:cNvGrpSpPr/>
          <p:nvPr/>
        </p:nvGrpSpPr>
        <p:grpSpPr>
          <a:xfrm>
            <a:off x="2746296" y="1944951"/>
            <a:ext cx="2026330" cy="888290"/>
            <a:chOff x="46" y="-15"/>
            <a:chExt cx="2198266" cy="1289719"/>
          </a:xfrm>
        </p:grpSpPr>
        <p:sp>
          <p:nvSpPr>
            <p:cNvPr id="55" name="Shape">
              <a:extLst>
                <a:ext uri="{FF2B5EF4-FFF2-40B4-BE49-F238E27FC236}">
                  <a16:creationId xmlns:a16="http://schemas.microsoft.com/office/drawing/2014/main" id="{B717A487-C318-40C3-9910-5F0D44AFC6F8}"/>
                </a:ext>
              </a:extLst>
            </p:cNvPr>
            <p:cNvSpPr/>
            <p:nvPr/>
          </p:nvSpPr>
          <p:spPr>
            <a:xfrm>
              <a:off x="46" y="-15"/>
              <a:ext cx="2198266" cy="1289719"/>
            </a:xfrm>
            <a:custGeom>
              <a:avLst/>
              <a:gdLst/>
              <a:ahLst/>
              <a:cxnLst>
                <a:cxn ang="0">
                  <a:pos x="wd2" y="hd2"/>
                </a:cxn>
                <a:cxn ang="5400000">
                  <a:pos x="wd2" y="hd2"/>
                </a:cxn>
                <a:cxn ang="10800000">
                  <a:pos x="wd2" y="hd2"/>
                </a:cxn>
                <a:cxn ang="16200000">
                  <a:pos x="wd2" y="hd2"/>
                </a:cxn>
              </a:cxnLst>
              <a:rect l="0" t="0" r="r" b="b"/>
              <a:pathLst>
                <a:path w="20879" h="20684" extrusionOk="0">
                  <a:moveTo>
                    <a:pt x="1901" y="6800"/>
                  </a:move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cubicBezTo>
                    <a:pt x="1666" y="17096"/>
                    <a:pt x="620" y="15986"/>
                    <a:pt x="485" y="14435"/>
                  </a:cubicBezTo>
                  <a:cubicBezTo>
                    <a:pt x="412" y="13608"/>
                    <a:pt x="615" y="12780"/>
                    <a:pt x="1038" y="12172"/>
                  </a:cubicBezTo>
                  <a:cubicBezTo>
                    <a:pt x="39" y="11379"/>
                    <a:pt x="-297" y="9639"/>
                    <a:pt x="288" y="8285"/>
                  </a:cubicBezTo>
                  <a:cubicBezTo>
                    <a:pt x="626" y="7504"/>
                    <a:pt x="1218" y="6988"/>
                    <a:pt x="1883" y="6895"/>
                  </a:cubicBezTo>
                  <a:close/>
                </a:path>
              </a:pathLst>
            </a:custGeom>
            <a:solidFill>
              <a:srgbClr val="FFEBCC"/>
            </a:solidFill>
            <a:ln w="9525" cap="flat">
              <a:solidFill>
                <a:srgbClr val="A5C6DE"/>
              </a:solidFill>
              <a:prstDash val="solid"/>
              <a:round/>
            </a:ln>
            <a:effectLst>
              <a:outerShdw blurRad="38100" dist="23000" dir="5400000" rotWithShape="0">
                <a:srgbClr val="000000">
                  <a:alpha val="35000"/>
                </a:srgbClr>
              </a:outerShdw>
            </a:effectLst>
          </p:spPr>
          <p:txBody>
            <a:bodyPr wrap="square" lIns="45718" tIns="45718" rIns="45718" bIns="45718" numCol="1" anchor="ctr">
              <a:noAutofit/>
            </a:bodyPr>
            <a:lstStyle/>
            <a:p>
              <a:pPr algn="ctr">
                <a:defRPr>
                  <a:solidFill>
                    <a:srgbClr val="FFFFFF"/>
                  </a:solidFill>
                  <a:latin typeface="Arial"/>
                  <a:ea typeface="Arial"/>
                  <a:cs typeface="Arial"/>
                  <a:sym typeface="Arial"/>
                </a:defRPr>
              </a:pPr>
              <a:endParaRPr/>
            </a:p>
          </p:txBody>
        </p:sp>
        <p:sp>
          <p:nvSpPr>
            <p:cNvPr id="58" name="Shape">
              <a:extLst>
                <a:ext uri="{FF2B5EF4-FFF2-40B4-BE49-F238E27FC236}">
                  <a16:creationId xmlns:a16="http://schemas.microsoft.com/office/drawing/2014/main" id="{6A96673B-A2B2-41EA-8ED6-F645762226B3}"/>
                </a:ext>
              </a:extLst>
            </p:cNvPr>
            <p:cNvSpPr/>
            <p:nvPr/>
          </p:nvSpPr>
          <p:spPr>
            <a:xfrm>
              <a:off x="111427" y="65629"/>
              <a:ext cx="2014161" cy="1094906"/>
            </a:xfrm>
            <a:custGeom>
              <a:avLst/>
              <a:gdLst/>
              <a:ahLst/>
              <a:cxnLst>
                <a:cxn ang="0">
                  <a:pos x="wd2" y="hd2"/>
                </a:cxn>
                <a:cxn ang="5400000">
                  <a:pos x="wd2" y="hd2"/>
                </a:cxn>
                <a:cxn ang="10800000">
                  <a:pos x="wd2" y="hd2"/>
                </a:cxn>
                <a:cxn ang="16200000">
                  <a:pos x="wd2" y="hd2"/>
                </a:cxn>
              </a:cxnLst>
              <a:rect l="0" t="0" r="r" b="b"/>
              <a:pathLst>
                <a:path w="21600" h="21600" extrusionOk="0">
                  <a:moveTo>
                    <a:pt x="1380" y="14010"/>
                  </a:moveTo>
                  <a:cubicBezTo>
                    <a:pt x="899" y="14066"/>
                    <a:pt x="417" y="13902"/>
                    <a:pt x="0" y="13542"/>
                  </a:cubicBezTo>
                  <a:moveTo>
                    <a:pt x="2598" y="19137"/>
                  </a:moveTo>
                  <a:cubicBezTo>
                    <a:pt x="2405" y="19250"/>
                    <a:pt x="2202" y="19325"/>
                    <a:pt x="1994" y="19361"/>
                  </a:cubicBezTo>
                  <a:moveTo>
                    <a:pt x="7802" y="21600"/>
                  </a:moveTo>
                  <a:cubicBezTo>
                    <a:pt x="7657" y="21279"/>
                    <a:pt x="7535" y="20936"/>
                    <a:pt x="7438" y="20577"/>
                  </a:cubicBezTo>
                  <a:moveTo>
                    <a:pt x="14532" y="19050"/>
                  </a:moveTo>
                  <a:cubicBezTo>
                    <a:pt x="14510" y="19430"/>
                    <a:pt x="14462" y="19806"/>
                    <a:pt x="14386" y="20172"/>
                  </a:cubicBezTo>
                  <a:moveTo>
                    <a:pt x="17421" y="12116"/>
                  </a:moveTo>
                  <a:cubicBezTo>
                    <a:pt x="18505" y="12890"/>
                    <a:pt x="19193" y="14504"/>
                    <a:pt x="19193" y="16273"/>
                  </a:cubicBezTo>
                  <a:moveTo>
                    <a:pt x="21600" y="7649"/>
                  </a:moveTo>
                  <a:cubicBezTo>
                    <a:pt x="21423" y="8256"/>
                    <a:pt x="21153" y="8794"/>
                    <a:pt x="20811" y="9222"/>
                  </a:cubicBezTo>
                  <a:moveTo>
                    <a:pt x="19707" y="1814"/>
                  </a:moveTo>
                  <a:cubicBezTo>
                    <a:pt x="19737" y="2059"/>
                    <a:pt x="19751" y="2307"/>
                    <a:pt x="19749" y="2556"/>
                  </a:cubicBezTo>
                  <a:moveTo>
                    <a:pt x="14668" y="947"/>
                  </a:moveTo>
                  <a:cubicBezTo>
                    <a:pt x="14771" y="605"/>
                    <a:pt x="14907" y="286"/>
                    <a:pt x="15073" y="0"/>
                  </a:cubicBezTo>
                  <a:moveTo>
                    <a:pt x="10888" y="1399"/>
                  </a:moveTo>
                  <a:cubicBezTo>
                    <a:pt x="10930" y="1115"/>
                    <a:pt x="10996" y="841"/>
                    <a:pt x="11084" y="582"/>
                  </a:cubicBezTo>
                  <a:moveTo>
                    <a:pt x="6452" y="1676"/>
                  </a:moveTo>
                  <a:cubicBezTo>
                    <a:pt x="6709" y="1897"/>
                    <a:pt x="6947" y="2163"/>
                    <a:pt x="7160" y="2469"/>
                  </a:cubicBezTo>
                  <a:moveTo>
                    <a:pt x="1072" y="7905"/>
                  </a:moveTo>
                  <a:cubicBezTo>
                    <a:pt x="1016" y="7632"/>
                    <a:pt x="974" y="7353"/>
                    <a:pt x="948" y="7071"/>
                  </a:cubicBezTo>
                </a:path>
              </a:pathLst>
            </a:custGeom>
            <a:noFill/>
            <a:ln w="9525" cap="flat">
              <a:solidFill>
                <a:srgbClr val="A5C6DE"/>
              </a:solidFill>
              <a:prstDash val="solid"/>
              <a:round/>
            </a:ln>
            <a:effectLst/>
          </p:spPr>
          <p:txBody>
            <a:bodyPr wrap="square" lIns="45718" tIns="45718" rIns="45718" bIns="45718" numCol="1" anchor="ctr">
              <a:noAutofit/>
            </a:bodyPr>
            <a:lstStyle/>
            <a:p>
              <a:pPr algn="ctr">
                <a:defRPr>
                  <a:solidFill>
                    <a:srgbClr val="FFFFFF"/>
                  </a:solidFill>
                  <a:latin typeface="Arial"/>
                  <a:ea typeface="Arial"/>
                  <a:cs typeface="Arial"/>
                  <a:sym typeface="Arial"/>
                </a:defRPr>
              </a:pPr>
              <a:endParaRPr/>
            </a:p>
          </p:txBody>
        </p:sp>
        <p:sp>
          <p:nvSpPr>
            <p:cNvPr id="59" name="Web API for Transformations…">
              <a:extLst>
                <a:ext uri="{FF2B5EF4-FFF2-40B4-BE49-F238E27FC236}">
                  <a16:creationId xmlns:a16="http://schemas.microsoft.com/office/drawing/2014/main" id="{86966FC0-FBC8-46E1-A585-941E3274F491}"/>
                </a:ext>
              </a:extLst>
            </p:cNvPr>
            <p:cNvSpPr txBox="1"/>
            <p:nvPr/>
          </p:nvSpPr>
          <p:spPr>
            <a:xfrm>
              <a:off x="304220" y="295240"/>
              <a:ext cx="1433965" cy="5232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p>
              <a:pPr algn="ctr">
                <a:defRPr sz="1500" b="1">
                  <a:latin typeface="Arial Narrow"/>
                  <a:ea typeface="Arial Narrow"/>
                  <a:cs typeface="Arial Narrow"/>
                  <a:sym typeface="Arial Narrow"/>
                </a:defRPr>
              </a:pPr>
              <a:r>
                <a:rPr dirty="0"/>
                <a:t>FHIR Operation</a:t>
              </a:r>
            </a:p>
            <a:p>
              <a:pPr algn="ctr">
                <a:defRPr sz="1500" b="1">
                  <a:latin typeface="Arial Narrow"/>
                  <a:ea typeface="Arial Narrow"/>
                  <a:cs typeface="Arial Narrow"/>
                  <a:sym typeface="Arial Narrow"/>
                </a:defRPr>
              </a:pPr>
              <a:r>
                <a:rPr dirty="0"/>
                <a:t>($generate)</a:t>
              </a:r>
            </a:p>
          </p:txBody>
        </p:sp>
      </p:grpSp>
      <p:sp>
        <p:nvSpPr>
          <p:cNvPr id="60" name="Up-Down Arrow 14">
            <a:extLst>
              <a:ext uri="{FF2B5EF4-FFF2-40B4-BE49-F238E27FC236}">
                <a16:creationId xmlns:a16="http://schemas.microsoft.com/office/drawing/2014/main" id="{7E8289EC-99C2-47F8-AFE8-BF7D81C42861}"/>
              </a:ext>
            </a:extLst>
          </p:cNvPr>
          <p:cNvSpPr/>
          <p:nvPr/>
        </p:nvSpPr>
        <p:spPr>
          <a:xfrm>
            <a:off x="3651523" y="1343237"/>
            <a:ext cx="215876" cy="613014"/>
          </a:xfrm>
          <a:custGeom>
            <a:avLst/>
            <a:gdLst/>
            <a:ahLst/>
            <a:cxnLst>
              <a:cxn ang="0">
                <a:pos x="wd2" y="hd2"/>
              </a:cxn>
              <a:cxn ang="5400000">
                <a:pos x="wd2" y="hd2"/>
              </a:cxn>
              <a:cxn ang="10800000">
                <a:pos x="wd2" y="hd2"/>
              </a:cxn>
              <a:cxn ang="16200000">
                <a:pos x="wd2" y="hd2"/>
              </a:cxn>
            </a:cxnLst>
            <a:rect l="0" t="0" r="r" b="b"/>
            <a:pathLst>
              <a:path w="21600" h="21600" extrusionOk="0">
                <a:moveTo>
                  <a:pt x="0" y="4305"/>
                </a:moveTo>
                <a:lnTo>
                  <a:pt x="10800" y="0"/>
                </a:lnTo>
                <a:lnTo>
                  <a:pt x="21600" y="4305"/>
                </a:lnTo>
                <a:lnTo>
                  <a:pt x="16200" y="4305"/>
                </a:lnTo>
                <a:lnTo>
                  <a:pt x="16200" y="17295"/>
                </a:lnTo>
                <a:lnTo>
                  <a:pt x="21600" y="17295"/>
                </a:lnTo>
                <a:lnTo>
                  <a:pt x="10800" y="21600"/>
                </a:lnTo>
                <a:lnTo>
                  <a:pt x="0" y="17295"/>
                </a:lnTo>
                <a:lnTo>
                  <a:pt x="5400" y="17295"/>
                </a:lnTo>
                <a:lnTo>
                  <a:pt x="5400" y="4305"/>
                </a:lnTo>
                <a:close/>
              </a:path>
            </a:pathLst>
          </a:custGeom>
          <a:solidFill>
            <a:srgbClr val="D9D9D9"/>
          </a:solidFill>
          <a:ln>
            <a:solidFill>
              <a:srgbClr val="0095C7"/>
            </a:solidFill>
          </a:ln>
          <a:effectLst>
            <a:outerShdw blurRad="38100" dist="23000" dir="5400000" rotWithShape="0">
              <a:srgbClr val="000000">
                <a:alpha val="35000"/>
              </a:srgbClr>
            </a:outerShdw>
          </a:effectLst>
        </p:spPr>
        <p:txBody>
          <a:bodyPr lIns="45718" tIns="45718" rIns="45718" bIns="45718" anchor="ctr"/>
          <a:lstStyle/>
          <a:p>
            <a:pPr algn="ctr">
              <a:defRPr sz="1500" b="1">
                <a:latin typeface="Arial"/>
                <a:ea typeface="Arial"/>
                <a:cs typeface="Arial"/>
                <a:sym typeface="Arial"/>
              </a:defRPr>
            </a:pPr>
            <a:endParaRPr/>
          </a:p>
        </p:txBody>
      </p:sp>
      <p:sp>
        <p:nvSpPr>
          <p:cNvPr id="61" name="Up-Down Arrow 14">
            <a:extLst>
              <a:ext uri="{FF2B5EF4-FFF2-40B4-BE49-F238E27FC236}">
                <a16:creationId xmlns:a16="http://schemas.microsoft.com/office/drawing/2014/main" id="{E5EB74AB-A19B-428B-B141-811DCA91FF0F}"/>
              </a:ext>
            </a:extLst>
          </p:cNvPr>
          <p:cNvSpPr/>
          <p:nvPr/>
        </p:nvSpPr>
        <p:spPr>
          <a:xfrm>
            <a:off x="3651523" y="2839002"/>
            <a:ext cx="215876" cy="613014"/>
          </a:xfrm>
          <a:custGeom>
            <a:avLst/>
            <a:gdLst/>
            <a:ahLst/>
            <a:cxnLst>
              <a:cxn ang="0">
                <a:pos x="wd2" y="hd2"/>
              </a:cxn>
              <a:cxn ang="5400000">
                <a:pos x="wd2" y="hd2"/>
              </a:cxn>
              <a:cxn ang="10800000">
                <a:pos x="wd2" y="hd2"/>
              </a:cxn>
              <a:cxn ang="16200000">
                <a:pos x="wd2" y="hd2"/>
              </a:cxn>
            </a:cxnLst>
            <a:rect l="0" t="0" r="r" b="b"/>
            <a:pathLst>
              <a:path w="21600" h="21600" extrusionOk="0">
                <a:moveTo>
                  <a:pt x="0" y="4305"/>
                </a:moveTo>
                <a:lnTo>
                  <a:pt x="10800" y="0"/>
                </a:lnTo>
                <a:lnTo>
                  <a:pt x="21600" y="4305"/>
                </a:lnTo>
                <a:lnTo>
                  <a:pt x="16200" y="4305"/>
                </a:lnTo>
                <a:lnTo>
                  <a:pt x="16200" y="17295"/>
                </a:lnTo>
                <a:lnTo>
                  <a:pt x="21600" y="17295"/>
                </a:lnTo>
                <a:lnTo>
                  <a:pt x="10800" y="21600"/>
                </a:lnTo>
                <a:lnTo>
                  <a:pt x="0" y="17295"/>
                </a:lnTo>
                <a:lnTo>
                  <a:pt x="5400" y="17295"/>
                </a:lnTo>
                <a:lnTo>
                  <a:pt x="5400" y="4305"/>
                </a:lnTo>
                <a:close/>
              </a:path>
            </a:pathLst>
          </a:custGeom>
          <a:solidFill>
            <a:srgbClr val="D9D9D9"/>
          </a:solidFill>
          <a:ln>
            <a:solidFill>
              <a:srgbClr val="0095C7"/>
            </a:solidFill>
          </a:ln>
          <a:effectLst>
            <a:outerShdw blurRad="38100" dist="23000" dir="5400000" rotWithShape="0">
              <a:srgbClr val="000000">
                <a:alpha val="35000"/>
              </a:srgbClr>
            </a:outerShdw>
          </a:effectLst>
        </p:spPr>
        <p:txBody>
          <a:bodyPr lIns="45718" tIns="45718" rIns="45718" bIns="45718" anchor="ctr"/>
          <a:lstStyle/>
          <a:p>
            <a:pPr algn="ctr">
              <a:defRPr sz="1500" b="1">
                <a:latin typeface="Arial"/>
                <a:ea typeface="Arial"/>
                <a:cs typeface="Arial"/>
                <a:sym typeface="Arial"/>
              </a:defRPr>
            </a:pPr>
            <a:endParaRPr/>
          </a:p>
        </p:txBody>
      </p:sp>
      <p:sp>
        <p:nvSpPr>
          <p:cNvPr id="62" name="TextBox 61">
            <a:extLst>
              <a:ext uri="{FF2B5EF4-FFF2-40B4-BE49-F238E27FC236}">
                <a16:creationId xmlns:a16="http://schemas.microsoft.com/office/drawing/2014/main" id="{F06AA9F1-357B-45FD-89C0-96C01C42FC12}"/>
              </a:ext>
            </a:extLst>
          </p:cNvPr>
          <p:cNvSpPr txBox="1"/>
          <p:nvPr/>
        </p:nvSpPr>
        <p:spPr>
          <a:xfrm>
            <a:off x="6078515" y="32663"/>
            <a:ext cx="3065485" cy="10156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r>
              <a:rPr lang="en-US" sz="1200" dirty="0">
                <a:latin typeface="Arial Narrow" panose="020B0606020202030204" pitchFamily="34" charset="0"/>
              </a:rPr>
              <a:t>FHIR is Fast Healthcare Interoperability Resources</a:t>
            </a:r>
          </a:p>
          <a:p>
            <a:r>
              <a:rPr lang="en-US" sz="1200" dirty="0">
                <a:latin typeface="Arial Narrow" panose="020B0606020202030204" pitchFamily="34" charset="0"/>
              </a:rPr>
              <a:t>MDHT is Model Driven Health Tool.</a:t>
            </a:r>
          </a:p>
          <a:p>
            <a:r>
              <a:rPr lang="en-US" sz="1200" dirty="0">
                <a:latin typeface="Arial Narrow" panose="020B0606020202030204" pitchFamily="34" charset="0"/>
              </a:rPr>
              <a:t>STU is Standard for Trial Use.</a:t>
            </a:r>
          </a:p>
          <a:p>
            <a:r>
              <a:rPr lang="en-US" sz="1200" dirty="0">
                <a:latin typeface="Arial Narrow" panose="020B0606020202030204" pitchFamily="34" charset="0"/>
              </a:rPr>
              <a:t>UML is Unified Modeling Language. </a:t>
            </a:r>
          </a:p>
          <a:p>
            <a:pPr marL="0" marR="0" indent="0" algn="l" defTabSz="914400"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Arial Narrow" panose="020B0606020202030204" pitchFamily="34" charset="0"/>
              <a:sym typeface="Helvetica"/>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Title 1"/>
          <p:cNvSpPr txBox="1">
            <a:spLocks noGrp="1"/>
          </p:cNvSpPr>
          <p:nvPr>
            <p:ph type="title"/>
          </p:nvPr>
        </p:nvSpPr>
        <p:spPr>
          <a:xfrm>
            <a:off x="209549" y="0"/>
            <a:ext cx="9144001" cy="661832"/>
          </a:xfrm>
          <a:prstGeom prst="rect">
            <a:avLst/>
          </a:prstGeom>
        </p:spPr>
        <p:txBody>
          <a:bodyPr>
            <a:normAutofit/>
          </a:bodyPr>
          <a:lstStyle/>
          <a:p>
            <a:pPr algn="ctr">
              <a:defRPr sz="2100"/>
            </a:pPr>
            <a:r>
              <a:rPr dirty="0"/>
              <a:t>FHIM</a:t>
            </a:r>
            <a:r>
              <a:rPr lang="en-US" dirty="0"/>
              <a:t> Profile Builder</a:t>
            </a:r>
            <a:r>
              <a:rPr dirty="0"/>
              <a:t> Service Platform Vision </a:t>
            </a:r>
            <a:br>
              <a:rPr lang="en-US" dirty="0"/>
            </a:br>
            <a:r>
              <a:rPr dirty="0"/>
              <a:t>Supports</a:t>
            </a:r>
            <a:r>
              <a:rPr lang="en-US" dirty="0"/>
              <a:t> </a:t>
            </a:r>
            <a:r>
              <a:rPr dirty="0"/>
              <a:t>Many Information Exchange Standards</a:t>
            </a:r>
          </a:p>
        </p:txBody>
      </p:sp>
      <p:grpSp>
        <p:nvGrpSpPr>
          <p:cNvPr id="261" name="Cloud 4"/>
          <p:cNvGrpSpPr/>
          <p:nvPr/>
        </p:nvGrpSpPr>
        <p:grpSpPr>
          <a:xfrm>
            <a:off x="3388470" y="1703525"/>
            <a:ext cx="1894690" cy="938503"/>
            <a:chOff x="40" y="-10"/>
            <a:chExt cx="1894689" cy="938502"/>
          </a:xfrm>
        </p:grpSpPr>
        <p:sp>
          <p:nvSpPr>
            <p:cNvPr id="258" name="Shape"/>
            <p:cNvSpPr/>
            <p:nvPr/>
          </p:nvSpPr>
          <p:spPr>
            <a:xfrm>
              <a:off x="40" y="-11"/>
              <a:ext cx="1894690" cy="938503"/>
            </a:xfrm>
            <a:custGeom>
              <a:avLst/>
              <a:gdLst/>
              <a:ahLst/>
              <a:cxnLst>
                <a:cxn ang="0">
                  <a:pos x="wd2" y="hd2"/>
                </a:cxn>
                <a:cxn ang="5400000">
                  <a:pos x="wd2" y="hd2"/>
                </a:cxn>
                <a:cxn ang="10800000">
                  <a:pos x="wd2" y="hd2"/>
                </a:cxn>
                <a:cxn ang="16200000">
                  <a:pos x="wd2" y="hd2"/>
                </a:cxn>
              </a:cxnLst>
              <a:rect l="0" t="0" r="r" b="b"/>
              <a:pathLst>
                <a:path w="20879" h="20684" extrusionOk="0">
                  <a:moveTo>
                    <a:pt x="1901" y="6800"/>
                  </a:move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cubicBezTo>
                    <a:pt x="1666" y="17096"/>
                    <a:pt x="620" y="15986"/>
                    <a:pt x="485" y="14435"/>
                  </a:cubicBezTo>
                  <a:cubicBezTo>
                    <a:pt x="412" y="13608"/>
                    <a:pt x="615" y="12780"/>
                    <a:pt x="1038" y="12172"/>
                  </a:cubicBezTo>
                  <a:cubicBezTo>
                    <a:pt x="39" y="11379"/>
                    <a:pt x="-297" y="9639"/>
                    <a:pt x="288" y="8285"/>
                  </a:cubicBezTo>
                  <a:cubicBezTo>
                    <a:pt x="626" y="7504"/>
                    <a:pt x="1218" y="6988"/>
                    <a:pt x="1883" y="6895"/>
                  </a:cubicBezTo>
                  <a:close/>
                </a:path>
              </a:pathLst>
            </a:custGeom>
            <a:solidFill>
              <a:srgbClr val="EEF4F9"/>
            </a:solidFill>
            <a:ln w="9525" cap="flat">
              <a:solidFill>
                <a:srgbClr val="000000"/>
              </a:solidFill>
              <a:prstDash val="solid"/>
              <a:round/>
            </a:ln>
            <a:effectLst>
              <a:outerShdw blurRad="38100" dist="23000" dir="5400000" rotWithShape="0">
                <a:srgbClr val="000000">
                  <a:alpha val="35000"/>
                </a:srgbClr>
              </a:outerShdw>
            </a:effectLst>
          </p:spPr>
          <p:txBody>
            <a:bodyPr wrap="square" lIns="45718" tIns="45718" rIns="45718" bIns="45718" numCol="1" anchor="ctr">
              <a:noAutofit/>
            </a:bodyPr>
            <a:lstStyle/>
            <a:p>
              <a:pPr algn="ctr">
                <a:defRPr>
                  <a:solidFill>
                    <a:srgbClr val="FFFFFF"/>
                  </a:solidFill>
                  <a:latin typeface="Arial"/>
                  <a:ea typeface="Arial"/>
                  <a:cs typeface="Arial"/>
                  <a:sym typeface="Arial"/>
                </a:defRPr>
              </a:pPr>
              <a:endParaRPr/>
            </a:p>
          </p:txBody>
        </p:sp>
        <p:sp>
          <p:nvSpPr>
            <p:cNvPr id="259" name="Shape"/>
            <p:cNvSpPr/>
            <p:nvPr/>
          </p:nvSpPr>
          <p:spPr>
            <a:xfrm>
              <a:off x="96038" y="47755"/>
              <a:ext cx="1736009" cy="796742"/>
            </a:xfrm>
            <a:custGeom>
              <a:avLst/>
              <a:gdLst/>
              <a:ahLst/>
              <a:cxnLst>
                <a:cxn ang="0">
                  <a:pos x="wd2" y="hd2"/>
                </a:cxn>
                <a:cxn ang="5400000">
                  <a:pos x="wd2" y="hd2"/>
                </a:cxn>
                <a:cxn ang="10800000">
                  <a:pos x="wd2" y="hd2"/>
                </a:cxn>
                <a:cxn ang="16200000">
                  <a:pos x="wd2" y="hd2"/>
                </a:cxn>
              </a:cxnLst>
              <a:rect l="0" t="0" r="r" b="b"/>
              <a:pathLst>
                <a:path w="21600" h="21600" extrusionOk="0">
                  <a:moveTo>
                    <a:pt x="1380" y="14010"/>
                  </a:moveTo>
                  <a:cubicBezTo>
                    <a:pt x="899" y="14066"/>
                    <a:pt x="417" y="13902"/>
                    <a:pt x="0" y="13542"/>
                  </a:cubicBezTo>
                  <a:moveTo>
                    <a:pt x="2598" y="19137"/>
                  </a:moveTo>
                  <a:cubicBezTo>
                    <a:pt x="2405" y="19250"/>
                    <a:pt x="2202" y="19325"/>
                    <a:pt x="1994" y="19361"/>
                  </a:cubicBezTo>
                  <a:moveTo>
                    <a:pt x="7802" y="21600"/>
                  </a:moveTo>
                  <a:cubicBezTo>
                    <a:pt x="7657" y="21279"/>
                    <a:pt x="7535" y="20936"/>
                    <a:pt x="7438" y="20577"/>
                  </a:cubicBezTo>
                  <a:moveTo>
                    <a:pt x="14532" y="19050"/>
                  </a:moveTo>
                  <a:cubicBezTo>
                    <a:pt x="14510" y="19430"/>
                    <a:pt x="14462" y="19806"/>
                    <a:pt x="14386" y="20172"/>
                  </a:cubicBezTo>
                  <a:moveTo>
                    <a:pt x="17421" y="12116"/>
                  </a:moveTo>
                  <a:cubicBezTo>
                    <a:pt x="18505" y="12890"/>
                    <a:pt x="19193" y="14504"/>
                    <a:pt x="19193" y="16273"/>
                  </a:cubicBezTo>
                  <a:moveTo>
                    <a:pt x="21600" y="7649"/>
                  </a:moveTo>
                  <a:cubicBezTo>
                    <a:pt x="21423" y="8256"/>
                    <a:pt x="21153" y="8794"/>
                    <a:pt x="20811" y="9222"/>
                  </a:cubicBezTo>
                  <a:moveTo>
                    <a:pt x="19707" y="1814"/>
                  </a:moveTo>
                  <a:cubicBezTo>
                    <a:pt x="19737" y="2059"/>
                    <a:pt x="19751" y="2307"/>
                    <a:pt x="19749" y="2556"/>
                  </a:cubicBezTo>
                  <a:moveTo>
                    <a:pt x="14668" y="947"/>
                  </a:moveTo>
                  <a:cubicBezTo>
                    <a:pt x="14771" y="605"/>
                    <a:pt x="14907" y="286"/>
                    <a:pt x="15073" y="0"/>
                  </a:cubicBezTo>
                  <a:moveTo>
                    <a:pt x="10888" y="1399"/>
                  </a:moveTo>
                  <a:cubicBezTo>
                    <a:pt x="10930" y="1115"/>
                    <a:pt x="10996" y="841"/>
                    <a:pt x="11084" y="582"/>
                  </a:cubicBezTo>
                  <a:moveTo>
                    <a:pt x="6452" y="1676"/>
                  </a:moveTo>
                  <a:cubicBezTo>
                    <a:pt x="6709" y="1897"/>
                    <a:pt x="6947" y="2163"/>
                    <a:pt x="7160" y="2469"/>
                  </a:cubicBezTo>
                  <a:moveTo>
                    <a:pt x="1072" y="7905"/>
                  </a:moveTo>
                  <a:cubicBezTo>
                    <a:pt x="1016" y="7632"/>
                    <a:pt x="974" y="7353"/>
                    <a:pt x="948" y="7071"/>
                  </a:cubicBezTo>
                </a:path>
              </a:pathLst>
            </a:custGeom>
            <a:noFill/>
            <a:ln w="9525" cap="flat">
              <a:solidFill>
                <a:srgbClr val="000000"/>
              </a:solidFill>
              <a:prstDash val="solid"/>
              <a:round/>
            </a:ln>
            <a:effectLst/>
          </p:spPr>
          <p:txBody>
            <a:bodyPr wrap="square" lIns="45718" tIns="45718" rIns="45718" bIns="45718" numCol="1" anchor="ctr">
              <a:noAutofit/>
            </a:bodyPr>
            <a:lstStyle/>
            <a:p>
              <a:pPr algn="ctr">
                <a:defRPr>
                  <a:solidFill>
                    <a:srgbClr val="FFFFFF"/>
                  </a:solidFill>
                  <a:latin typeface="Arial"/>
                  <a:ea typeface="Arial"/>
                  <a:cs typeface="Arial"/>
                  <a:sym typeface="Arial"/>
                </a:defRPr>
              </a:pPr>
              <a:endParaRPr/>
            </a:p>
          </p:txBody>
        </p:sp>
        <p:sp>
          <p:nvSpPr>
            <p:cNvPr id="260" name="Profile…"/>
            <p:cNvSpPr txBox="1"/>
            <p:nvPr/>
          </p:nvSpPr>
          <p:spPr>
            <a:xfrm>
              <a:off x="262206" y="181984"/>
              <a:ext cx="1235939" cy="5232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p>
              <a:pPr algn="ctr">
                <a:defRPr sz="1500" b="1">
                  <a:latin typeface="Arial Narrow"/>
                  <a:ea typeface="Arial Narrow"/>
                  <a:cs typeface="Arial Narrow"/>
                  <a:sym typeface="Arial Narrow"/>
                </a:defRPr>
              </a:pPr>
              <a:r>
                <a:t>Profile</a:t>
              </a:r>
              <a:endParaRPr>
                <a:solidFill>
                  <a:srgbClr val="FFFFFF"/>
                </a:solidFill>
              </a:endParaRPr>
            </a:p>
            <a:p>
              <a:pPr algn="ctr">
                <a:defRPr sz="1500" b="1">
                  <a:latin typeface="Arial Narrow"/>
                  <a:ea typeface="Arial Narrow"/>
                  <a:cs typeface="Arial Narrow"/>
                  <a:sym typeface="Arial Narrow"/>
                </a:defRPr>
              </a:pPr>
              <a:r>
                <a:t>Services</a:t>
              </a:r>
            </a:p>
          </p:txBody>
        </p:sp>
      </p:grpSp>
      <p:grpSp>
        <p:nvGrpSpPr>
          <p:cNvPr id="265" name="Cloud 3"/>
          <p:cNvGrpSpPr/>
          <p:nvPr/>
        </p:nvGrpSpPr>
        <p:grpSpPr>
          <a:xfrm>
            <a:off x="1171985" y="1749171"/>
            <a:ext cx="1930919" cy="847210"/>
            <a:chOff x="41" y="-9"/>
            <a:chExt cx="1930918" cy="847209"/>
          </a:xfrm>
        </p:grpSpPr>
        <p:sp>
          <p:nvSpPr>
            <p:cNvPr id="262" name="Shape"/>
            <p:cNvSpPr/>
            <p:nvPr/>
          </p:nvSpPr>
          <p:spPr>
            <a:xfrm>
              <a:off x="41" y="-10"/>
              <a:ext cx="1930919" cy="847210"/>
            </a:xfrm>
            <a:custGeom>
              <a:avLst/>
              <a:gdLst/>
              <a:ahLst/>
              <a:cxnLst>
                <a:cxn ang="0">
                  <a:pos x="wd2" y="hd2"/>
                </a:cxn>
                <a:cxn ang="5400000">
                  <a:pos x="wd2" y="hd2"/>
                </a:cxn>
                <a:cxn ang="10800000">
                  <a:pos x="wd2" y="hd2"/>
                </a:cxn>
                <a:cxn ang="16200000">
                  <a:pos x="wd2" y="hd2"/>
                </a:cxn>
              </a:cxnLst>
              <a:rect l="0" t="0" r="r" b="b"/>
              <a:pathLst>
                <a:path w="20879" h="20684" extrusionOk="0">
                  <a:moveTo>
                    <a:pt x="1901" y="6800"/>
                  </a:move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cubicBezTo>
                    <a:pt x="1666" y="17096"/>
                    <a:pt x="620" y="15986"/>
                    <a:pt x="485" y="14435"/>
                  </a:cubicBezTo>
                  <a:cubicBezTo>
                    <a:pt x="412" y="13608"/>
                    <a:pt x="615" y="12780"/>
                    <a:pt x="1038" y="12172"/>
                  </a:cubicBezTo>
                  <a:cubicBezTo>
                    <a:pt x="39" y="11379"/>
                    <a:pt x="-297" y="9639"/>
                    <a:pt x="288" y="8285"/>
                  </a:cubicBezTo>
                  <a:cubicBezTo>
                    <a:pt x="626" y="7504"/>
                    <a:pt x="1218" y="6988"/>
                    <a:pt x="1883" y="6895"/>
                  </a:cubicBezTo>
                  <a:close/>
                </a:path>
              </a:pathLst>
            </a:custGeom>
            <a:solidFill>
              <a:srgbClr val="EEF4F9"/>
            </a:solidFill>
            <a:ln w="9525" cap="flat">
              <a:solidFill>
                <a:srgbClr val="000000"/>
              </a:solidFill>
              <a:prstDash val="solid"/>
              <a:round/>
            </a:ln>
            <a:effectLst>
              <a:outerShdw blurRad="38100" dist="23000" dir="5400000" rotWithShape="0">
                <a:srgbClr val="000000">
                  <a:alpha val="35000"/>
                </a:srgbClr>
              </a:outerShdw>
            </a:effectLst>
          </p:spPr>
          <p:txBody>
            <a:bodyPr wrap="square" lIns="45718" tIns="45718" rIns="45718" bIns="45718" numCol="1" anchor="ctr">
              <a:noAutofit/>
            </a:bodyPr>
            <a:lstStyle/>
            <a:p>
              <a:pPr algn="ctr">
                <a:defRPr>
                  <a:solidFill>
                    <a:srgbClr val="FFFFFF"/>
                  </a:solidFill>
                  <a:latin typeface="Arial"/>
                  <a:ea typeface="Arial"/>
                  <a:cs typeface="Arial"/>
                  <a:sym typeface="Arial"/>
                </a:defRPr>
              </a:pPr>
              <a:endParaRPr/>
            </a:p>
          </p:txBody>
        </p:sp>
        <p:sp>
          <p:nvSpPr>
            <p:cNvPr id="263" name="Shape"/>
            <p:cNvSpPr/>
            <p:nvPr/>
          </p:nvSpPr>
          <p:spPr>
            <a:xfrm>
              <a:off x="97873" y="43110"/>
              <a:ext cx="1769206" cy="719239"/>
            </a:xfrm>
            <a:custGeom>
              <a:avLst/>
              <a:gdLst/>
              <a:ahLst/>
              <a:cxnLst>
                <a:cxn ang="0">
                  <a:pos x="wd2" y="hd2"/>
                </a:cxn>
                <a:cxn ang="5400000">
                  <a:pos x="wd2" y="hd2"/>
                </a:cxn>
                <a:cxn ang="10800000">
                  <a:pos x="wd2" y="hd2"/>
                </a:cxn>
                <a:cxn ang="16200000">
                  <a:pos x="wd2" y="hd2"/>
                </a:cxn>
              </a:cxnLst>
              <a:rect l="0" t="0" r="r" b="b"/>
              <a:pathLst>
                <a:path w="21600" h="21600" extrusionOk="0">
                  <a:moveTo>
                    <a:pt x="1380" y="14010"/>
                  </a:moveTo>
                  <a:cubicBezTo>
                    <a:pt x="899" y="14066"/>
                    <a:pt x="417" y="13902"/>
                    <a:pt x="0" y="13542"/>
                  </a:cubicBezTo>
                  <a:moveTo>
                    <a:pt x="2598" y="19137"/>
                  </a:moveTo>
                  <a:cubicBezTo>
                    <a:pt x="2405" y="19250"/>
                    <a:pt x="2202" y="19325"/>
                    <a:pt x="1994" y="19361"/>
                  </a:cubicBezTo>
                  <a:moveTo>
                    <a:pt x="7802" y="21600"/>
                  </a:moveTo>
                  <a:cubicBezTo>
                    <a:pt x="7657" y="21279"/>
                    <a:pt x="7535" y="20936"/>
                    <a:pt x="7438" y="20577"/>
                  </a:cubicBezTo>
                  <a:moveTo>
                    <a:pt x="14532" y="19050"/>
                  </a:moveTo>
                  <a:cubicBezTo>
                    <a:pt x="14510" y="19430"/>
                    <a:pt x="14462" y="19806"/>
                    <a:pt x="14386" y="20172"/>
                  </a:cubicBezTo>
                  <a:moveTo>
                    <a:pt x="17421" y="12116"/>
                  </a:moveTo>
                  <a:cubicBezTo>
                    <a:pt x="18505" y="12890"/>
                    <a:pt x="19193" y="14504"/>
                    <a:pt x="19193" y="16273"/>
                  </a:cubicBezTo>
                  <a:moveTo>
                    <a:pt x="21600" y="7649"/>
                  </a:moveTo>
                  <a:cubicBezTo>
                    <a:pt x="21423" y="8256"/>
                    <a:pt x="21153" y="8794"/>
                    <a:pt x="20811" y="9222"/>
                  </a:cubicBezTo>
                  <a:moveTo>
                    <a:pt x="19707" y="1814"/>
                  </a:moveTo>
                  <a:cubicBezTo>
                    <a:pt x="19737" y="2059"/>
                    <a:pt x="19751" y="2307"/>
                    <a:pt x="19749" y="2556"/>
                  </a:cubicBezTo>
                  <a:moveTo>
                    <a:pt x="14668" y="947"/>
                  </a:moveTo>
                  <a:cubicBezTo>
                    <a:pt x="14771" y="605"/>
                    <a:pt x="14907" y="286"/>
                    <a:pt x="15073" y="0"/>
                  </a:cubicBezTo>
                  <a:moveTo>
                    <a:pt x="10888" y="1399"/>
                  </a:moveTo>
                  <a:cubicBezTo>
                    <a:pt x="10930" y="1115"/>
                    <a:pt x="10996" y="841"/>
                    <a:pt x="11084" y="582"/>
                  </a:cubicBezTo>
                  <a:moveTo>
                    <a:pt x="6452" y="1676"/>
                  </a:moveTo>
                  <a:cubicBezTo>
                    <a:pt x="6709" y="1897"/>
                    <a:pt x="6947" y="2163"/>
                    <a:pt x="7160" y="2469"/>
                  </a:cubicBezTo>
                  <a:moveTo>
                    <a:pt x="1072" y="7905"/>
                  </a:moveTo>
                  <a:cubicBezTo>
                    <a:pt x="1016" y="7632"/>
                    <a:pt x="974" y="7353"/>
                    <a:pt x="948" y="7071"/>
                  </a:cubicBezTo>
                </a:path>
              </a:pathLst>
            </a:custGeom>
            <a:noFill/>
            <a:ln w="9525" cap="flat">
              <a:solidFill>
                <a:srgbClr val="000000"/>
              </a:solidFill>
              <a:prstDash val="solid"/>
              <a:round/>
            </a:ln>
            <a:effectLst/>
          </p:spPr>
          <p:txBody>
            <a:bodyPr wrap="square" lIns="45718" tIns="45718" rIns="45718" bIns="45718" numCol="1" anchor="ctr">
              <a:noAutofit/>
            </a:bodyPr>
            <a:lstStyle/>
            <a:p>
              <a:pPr algn="ctr">
                <a:defRPr>
                  <a:solidFill>
                    <a:srgbClr val="FFFFFF"/>
                  </a:solidFill>
                  <a:latin typeface="Arial"/>
                  <a:ea typeface="Arial"/>
                  <a:cs typeface="Arial"/>
                  <a:sym typeface="Arial"/>
                </a:defRPr>
              </a:pPr>
              <a:endParaRPr/>
            </a:p>
          </p:txBody>
        </p:sp>
        <p:sp>
          <p:nvSpPr>
            <p:cNvPr id="264" name="FHIM…"/>
            <p:cNvSpPr txBox="1"/>
            <p:nvPr/>
          </p:nvSpPr>
          <p:spPr>
            <a:xfrm>
              <a:off x="267220" y="138832"/>
              <a:ext cx="1259570" cy="5232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p>
              <a:pPr algn="ctr">
                <a:defRPr sz="1500" b="1">
                  <a:latin typeface="Arial Narrow"/>
                  <a:ea typeface="Arial Narrow"/>
                  <a:cs typeface="Arial Narrow"/>
                  <a:sym typeface="Arial Narrow"/>
                </a:defRPr>
              </a:pPr>
              <a:r>
                <a:t>FHIM</a:t>
              </a:r>
              <a:endParaRPr>
                <a:solidFill>
                  <a:srgbClr val="FFFFFF"/>
                </a:solidFill>
              </a:endParaRPr>
            </a:p>
            <a:p>
              <a:pPr algn="ctr">
                <a:defRPr sz="1500" b="1">
                  <a:latin typeface="Arial Narrow"/>
                  <a:ea typeface="Arial Narrow"/>
                  <a:cs typeface="Arial Narrow"/>
                  <a:sym typeface="Arial Narrow"/>
                </a:defRPr>
              </a:pPr>
              <a:r>
                <a:t>Services</a:t>
              </a:r>
            </a:p>
          </p:txBody>
        </p:sp>
      </p:grpSp>
      <p:grpSp>
        <p:nvGrpSpPr>
          <p:cNvPr id="268" name="Wave 17"/>
          <p:cNvGrpSpPr/>
          <p:nvPr/>
        </p:nvGrpSpPr>
        <p:grpSpPr>
          <a:xfrm>
            <a:off x="1716070" y="875209"/>
            <a:ext cx="5323814" cy="780111"/>
            <a:chOff x="-1" y="9"/>
            <a:chExt cx="5323813" cy="780109"/>
          </a:xfrm>
        </p:grpSpPr>
        <p:sp>
          <p:nvSpPr>
            <p:cNvPr id="266" name="Shape"/>
            <p:cNvSpPr/>
            <p:nvPr/>
          </p:nvSpPr>
          <p:spPr>
            <a:xfrm>
              <a:off x="2" y="9"/>
              <a:ext cx="5323810" cy="780110"/>
            </a:xfrm>
            <a:custGeom>
              <a:avLst/>
              <a:gdLst/>
              <a:ahLst/>
              <a:cxnLst>
                <a:cxn ang="0">
                  <a:pos x="wd2" y="hd2"/>
                </a:cxn>
                <a:cxn ang="5400000">
                  <a:pos x="wd2" y="hd2"/>
                </a:cxn>
                <a:cxn ang="10800000">
                  <a:pos x="wd2" y="hd2"/>
                </a:cxn>
                <a:cxn ang="16200000">
                  <a:pos x="wd2" y="hd2"/>
                </a:cxn>
              </a:cxnLst>
              <a:rect l="0" t="0" r="r" b="b"/>
              <a:pathLst>
                <a:path w="21600" h="13514" extrusionOk="0">
                  <a:moveTo>
                    <a:pt x="0" y="1641"/>
                  </a:moveTo>
                  <a:cubicBezTo>
                    <a:pt x="7200" y="-4043"/>
                    <a:pt x="14400" y="7325"/>
                    <a:pt x="21600" y="1641"/>
                  </a:cubicBezTo>
                  <a:lnTo>
                    <a:pt x="21600" y="11873"/>
                  </a:lnTo>
                  <a:cubicBezTo>
                    <a:pt x="14400" y="17557"/>
                    <a:pt x="7200" y="6189"/>
                    <a:pt x="0" y="11873"/>
                  </a:cubicBezTo>
                  <a:close/>
                </a:path>
              </a:pathLst>
            </a:custGeom>
            <a:solidFill>
              <a:srgbClr val="EEF4F9"/>
            </a:solidFill>
            <a:ln w="9525" cap="flat">
              <a:solidFill>
                <a:srgbClr val="000000"/>
              </a:solidFill>
              <a:prstDash val="solid"/>
              <a:round/>
            </a:ln>
            <a:effectLst>
              <a:outerShdw blurRad="38100" dist="23000" dir="5400000" rotWithShape="0">
                <a:srgbClr val="000000">
                  <a:alpha val="35000"/>
                </a:srgbClr>
              </a:outerShdw>
            </a:effectLst>
          </p:spPr>
          <p:txBody>
            <a:bodyPr wrap="square" lIns="45718" tIns="45718" rIns="45718" bIns="45718" numCol="1" anchor="ctr">
              <a:noAutofit/>
            </a:bodyPr>
            <a:lstStyle/>
            <a:p>
              <a:pPr algn="ctr">
                <a:defRPr>
                  <a:solidFill>
                    <a:srgbClr val="FFFFFF"/>
                  </a:solidFill>
                  <a:latin typeface="Arial"/>
                  <a:ea typeface="Arial"/>
                  <a:cs typeface="Arial"/>
                  <a:sym typeface="Arial"/>
                </a:defRPr>
              </a:pPr>
              <a:endParaRPr/>
            </a:p>
          </p:txBody>
        </p:sp>
        <p:sp>
          <p:nvSpPr>
            <p:cNvPr id="267" name="Praxis User Interface"/>
            <p:cNvSpPr txBox="1"/>
            <p:nvPr/>
          </p:nvSpPr>
          <p:spPr>
            <a:xfrm>
              <a:off x="-2" y="236363"/>
              <a:ext cx="5323814" cy="3073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sz="1500" b="1">
                  <a:latin typeface="Arial Narrow"/>
                  <a:ea typeface="Arial Narrow"/>
                  <a:cs typeface="Arial Narrow"/>
                  <a:sym typeface="Arial Narrow"/>
                </a:defRPr>
              </a:lvl1pPr>
            </a:lstStyle>
            <a:p>
              <a:r>
                <a:t>Profile Editor</a:t>
              </a:r>
            </a:p>
          </p:txBody>
        </p:sp>
      </p:grpSp>
      <p:grpSp>
        <p:nvGrpSpPr>
          <p:cNvPr id="272" name="Group 60"/>
          <p:cNvGrpSpPr/>
          <p:nvPr/>
        </p:nvGrpSpPr>
        <p:grpSpPr>
          <a:xfrm>
            <a:off x="5683086" y="1859420"/>
            <a:ext cx="2130967" cy="626713"/>
            <a:chOff x="45" y="-7"/>
            <a:chExt cx="2130965" cy="626712"/>
          </a:xfrm>
        </p:grpSpPr>
        <p:sp>
          <p:nvSpPr>
            <p:cNvPr id="269" name="Shape"/>
            <p:cNvSpPr/>
            <p:nvPr/>
          </p:nvSpPr>
          <p:spPr>
            <a:xfrm>
              <a:off x="45" y="-8"/>
              <a:ext cx="2130966" cy="626713"/>
            </a:xfrm>
            <a:custGeom>
              <a:avLst/>
              <a:gdLst/>
              <a:ahLst/>
              <a:cxnLst>
                <a:cxn ang="0">
                  <a:pos x="wd2" y="hd2"/>
                </a:cxn>
                <a:cxn ang="5400000">
                  <a:pos x="wd2" y="hd2"/>
                </a:cxn>
                <a:cxn ang="10800000">
                  <a:pos x="wd2" y="hd2"/>
                </a:cxn>
                <a:cxn ang="16200000">
                  <a:pos x="wd2" y="hd2"/>
                </a:cxn>
              </a:cxnLst>
              <a:rect l="0" t="0" r="r" b="b"/>
              <a:pathLst>
                <a:path w="20879" h="20684" extrusionOk="0">
                  <a:moveTo>
                    <a:pt x="1901" y="6800"/>
                  </a:move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cubicBezTo>
                    <a:pt x="1666" y="17096"/>
                    <a:pt x="620" y="15986"/>
                    <a:pt x="485" y="14435"/>
                  </a:cubicBezTo>
                  <a:cubicBezTo>
                    <a:pt x="412" y="13608"/>
                    <a:pt x="615" y="12780"/>
                    <a:pt x="1038" y="12172"/>
                  </a:cubicBezTo>
                  <a:cubicBezTo>
                    <a:pt x="39" y="11379"/>
                    <a:pt x="-297" y="9639"/>
                    <a:pt x="288" y="8285"/>
                  </a:cubicBezTo>
                  <a:cubicBezTo>
                    <a:pt x="626" y="7504"/>
                    <a:pt x="1218" y="6988"/>
                    <a:pt x="1883" y="6895"/>
                  </a:cubicBezTo>
                  <a:close/>
                </a:path>
              </a:pathLst>
            </a:custGeom>
            <a:solidFill>
              <a:srgbClr val="C2F0FF"/>
            </a:solidFill>
            <a:ln w="9525" cap="flat">
              <a:solidFill>
                <a:srgbClr val="0095C7"/>
              </a:solidFill>
              <a:prstDash val="solid"/>
              <a:round/>
            </a:ln>
            <a:effectLst>
              <a:outerShdw blurRad="38100" dist="23000" dir="5400000" rotWithShape="0">
                <a:srgbClr val="000000">
                  <a:alpha val="35000"/>
                </a:srgbClr>
              </a:outerShdw>
            </a:effectLst>
          </p:spPr>
          <p:txBody>
            <a:bodyPr wrap="square" lIns="45718" tIns="45718" rIns="45718" bIns="45718" numCol="1" anchor="ctr">
              <a:noAutofit/>
            </a:bodyPr>
            <a:lstStyle/>
            <a:p>
              <a:pPr algn="ctr">
                <a:defRPr>
                  <a:solidFill>
                    <a:srgbClr val="FFFFFF"/>
                  </a:solidFill>
                  <a:latin typeface="Arial"/>
                  <a:ea typeface="Arial"/>
                  <a:cs typeface="Arial"/>
                  <a:sym typeface="Arial"/>
                </a:defRPr>
              </a:pPr>
              <a:endParaRPr/>
            </a:p>
          </p:txBody>
        </p:sp>
        <p:sp>
          <p:nvSpPr>
            <p:cNvPr id="270" name="Shape"/>
            <p:cNvSpPr/>
            <p:nvPr/>
          </p:nvSpPr>
          <p:spPr>
            <a:xfrm>
              <a:off x="108015" y="31891"/>
              <a:ext cx="1952498" cy="532047"/>
            </a:xfrm>
            <a:custGeom>
              <a:avLst/>
              <a:gdLst/>
              <a:ahLst/>
              <a:cxnLst>
                <a:cxn ang="0">
                  <a:pos x="wd2" y="hd2"/>
                </a:cxn>
                <a:cxn ang="5400000">
                  <a:pos x="wd2" y="hd2"/>
                </a:cxn>
                <a:cxn ang="10800000">
                  <a:pos x="wd2" y="hd2"/>
                </a:cxn>
                <a:cxn ang="16200000">
                  <a:pos x="wd2" y="hd2"/>
                </a:cxn>
              </a:cxnLst>
              <a:rect l="0" t="0" r="r" b="b"/>
              <a:pathLst>
                <a:path w="21600" h="21600" extrusionOk="0">
                  <a:moveTo>
                    <a:pt x="1380" y="14010"/>
                  </a:moveTo>
                  <a:cubicBezTo>
                    <a:pt x="899" y="14066"/>
                    <a:pt x="417" y="13902"/>
                    <a:pt x="0" y="13542"/>
                  </a:cubicBezTo>
                  <a:moveTo>
                    <a:pt x="2598" y="19137"/>
                  </a:moveTo>
                  <a:cubicBezTo>
                    <a:pt x="2405" y="19250"/>
                    <a:pt x="2202" y="19325"/>
                    <a:pt x="1994" y="19361"/>
                  </a:cubicBezTo>
                  <a:moveTo>
                    <a:pt x="7802" y="21600"/>
                  </a:moveTo>
                  <a:cubicBezTo>
                    <a:pt x="7657" y="21279"/>
                    <a:pt x="7535" y="20936"/>
                    <a:pt x="7438" y="20577"/>
                  </a:cubicBezTo>
                  <a:moveTo>
                    <a:pt x="14532" y="19050"/>
                  </a:moveTo>
                  <a:cubicBezTo>
                    <a:pt x="14510" y="19430"/>
                    <a:pt x="14462" y="19806"/>
                    <a:pt x="14386" y="20172"/>
                  </a:cubicBezTo>
                  <a:moveTo>
                    <a:pt x="17421" y="12116"/>
                  </a:moveTo>
                  <a:cubicBezTo>
                    <a:pt x="18505" y="12890"/>
                    <a:pt x="19193" y="14504"/>
                    <a:pt x="19193" y="16273"/>
                  </a:cubicBezTo>
                  <a:moveTo>
                    <a:pt x="21600" y="7649"/>
                  </a:moveTo>
                  <a:cubicBezTo>
                    <a:pt x="21423" y="8256"/>
                    <a:pt x="21153" y="8794"/>
                    <a:pt x="20811" y="9222"/>
                  </a:cubicBezTo>
                  <a:moveTo>
                    <a:pt x="19707" y="1814"/>
                  </a:moveTo>
                  <a:cubicBezTo>
                    <a:pt x="19737" y="2059"/>
                    <a:pt x="19751" y="2307"/>
                    <a:pt x="19749" y="2556"/>
                  </a:cubicBezTo>
                  <a:moveTo>
                    <a:pt x="14668" y="947"/>
                  </a:moveTo>
                  <a:cubicBezTo>
                    <a:pt x="14771" y="605"/>
                    <a:pt x="14907" y="286"/>
                    <a:pt x="15073" y="0"/>
                  </a:cubicBezTo>
                  <a:moveTo>
                    <a:pt x="10888" y="1399"/>
                  </a:moveTo>
                  <a:cubicBezTo>
                    <a:pt x="10930" y="1115"/>
                    <a:pt x="10996" y="841"/>
                    <a:pt x="11084" y="582"/>
                  </a:cubicBezTo>
                  <a:moveTo>
                    <a:pt x="6452" y="1676"/>
                  </a:moveTo>
                  <a:cubicBezTo>
                    <a:pt x="6709" y="1897"/>
                    <a:pt x="6947" y="2163"/>
                    <a:pt x="7160" y="2469"/>
                  </a:cubicBezTo>
                  <a:moveTo>
                    <a:pt x="1072" y="7905"/>
                  </a:moveTo>
                  <a:cubicBezTo>
                    <a:pt x="1016" y="7632"/>
                    <a:pt x="974" y="7353"/>
                    <a:pt x="948" y="7071"/>
                  </a:cubicBezTo>
                </a:path>
              </a:pathLst>
            </a:custGeom>
            <a:noFill/>
            <a:ln w="9525" cap="flat">
              <a:solidFill>
                <a:srgbClr val="0095C7"/>
              </a:solidFill>
              <a:prstDash val="solid"/>
              <a:round/>
            </a:ln>
            <a:effectLst/>
          </p:spPr>
          <p:txBody>
            <a:bodyPr wrap="square" lIns="45718" tIns="45718" rIns="45718" bIns="45718" numCol="1" anchor="ctr">
              <a:noAutofit/>
            </a:bodyPr>
            <a:lstStyle/>
            <a:p>
              <a:pPr algn="ctr">
                <a:defRPr>
                  <a:solidFill>
                    <a:srgbClr val="FFFFFF"/>
                  </a:solidFill>
                  <a:latin typeface="Arial"/>
                  <a:ea typeface="Arial"/>
                  <a:cs typeface="Arial"/>
                  <a:sym typeface="Arial"/>
                </a:defRPr>
              </a:pPr>
              <a:endParaRPr/>
            </a:p>
          </p:txBody>
        </p:sp>
        <p:sp>
          <p:nvSpPr>
            <p:cNvPr id="271" name="Terminology Services"/>
            <p:cNvSpPr txBox="1"/>
            <p:nvPr/>
          </p:nvSpPr>
          <p:spPr>
            <a:xfrm>
              <a:off x="294906" y="34606"/>
              <a:ext cx="1390063" cy="5232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sz="1500" b="1">
                  <a:latin typeface="Arial Narrow"/>
                  <a:ea typeface="Arial Narrow"/>
                  <a:cs typeface="Arial Narrow"/>
                  <a:sym typeface="Arial Narrow"/>
                </a:defRPr>
              </a:lvl1pPr>
            </a:lstStyle>
            <a:p>
              <a:r>
                <a:t>Terminology Services</a:t>
              </a:r>
            </a:p>
          </p:txBody>
        </p:sp>
      </p:grpSp>
      <p:grpSp>
        <p:nvGrpSpPr>
          <p:cNvPr id="276" name="Cloud 8"/>
          <p:cNvGrpSpPr/>
          <p:nvPr/>
        </p:nvGrpSpPr>
        <p:grpSpPr>
          <a:xfrm>
            <a:off x="1034638" y="2799219"/>
            <a:ext cx="1328749" cy="834830"/>
            <a:chOff x="28" y="-9"/>
            <a:chExt cx="1328748" cy="834829"/>
          </a:xfrm>
        </p:grpSpPr>
        <p:sp>
          <p:nvSpPr>
            <p:cNvPr id="273" name="Shape"/>
            <p:cNvSpPr/>
            <p:nvPr/>
          </p:nvSpPr>
          <p:spPr>
            <a:xfrm>
              <a:off x="28" y="-10"/>
              <a:ext cx="1328749" cy="834830"/>
            </a:xfrm>
            <a:custGeom>
              <a:avLst/>
              <a:gdLst/>
              <a:ahLst/>
              <a:cxnLst>
                <a:cxn ang="0">
                  <a:pos x="wd2" y="hd2"/>
                </a:cxn>
                <a:cxn ang="5400000">
                  <a:pos x="wd2" y="hd2"/>
                </a:cxn>
                <a:cxn ang="10800000">
                  <a:pos x="wd2" y="hd2"/>
                </a:cxn>
                <a:cxn ang="16200000">
                  <a:pos x="wd2" y="hd2"/>
                </a:cxn>
              </a:cxnLst>
              <a:rect l="0" t="0" r="r" b="b"/>
              <a:pathLst>
                <a:path w="20879" h="20684" extrusionOk="0">
                  <a:moveTo>
                    <a:pt x="1901" y="6800"/>
                  </a:move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cubicBezTo>
                    <a:pt x="1666" y="17096"/>
                    <a:pt x="620" y="15986"/>
                    <a:pt x="485" y="14435"/>
                  </a:cubicBezTo>
                  <a:cubicBezTo>
                    <a:pt x="412" y="13608"/>
                    <a:pt x="615" y="12780"/>
                    <a:pt x="1038" y="12172"/>
                  </a:cubicBezTo>
                  <a:cubicBezTo>
                    <a:pt x="39" y="11379"/>
                    <a:pt x="-297" y="9639"/>
                    <a:pt x="288" y="8285"/>
                  </a:cubicBezTo>
                  <a:cubicBezTo>
                    <a:pt x="626" y="7504"/>
                    <a:pt x="1218" y="6988"/>
                    <a:pt x="1883" y="6895"/>
                  </a:cubicBezTo>
                  <a:close/>
                </a:path>
              </a:pathLst>
            </a:custGeom>
            <a:solidFill>
              <a:srgbClr val="7030A0"/>
            </a:solidFill>
            <a:ln w="9525" cap="flat">
              <a:solidFill>
                <a:srgbClr val="F9F9F9"/>
              </a:solidFill>
              <a:prstDash val="solid"/>
              <a:round/>
            </a:ln>
            <a:effectLst>
              <a:outerShdw blurRad="38100" dist="23000" dir="5400000" rotWithShape="0">
                <a:srgbClr val="000000">
                  <a:alpha val="35000"/>
                </a:srgbClr>
              </a:outerShdw>
            </a:effectLst>
          </p:spPr>
          <p:txBody>
            <a:bodyPr wrap="square" lIns="45718" tIns="45718" rIns="45718" bIns="45718" numCol="1" anchor="ctr">
              <a:noAutofit/>
            </a:bodyPr>
            <a:lstStyle/>
            <a:p>
              <a:pPr algn="ctr">
                <a:defRPr>
                  <a:solidFill>
                    <a:srgbClr val="FFFFFF"/>
                  </a:solidFill>
                  <a:latin typeface="Arial"/>
                  <a:ea typeface="Arial"/>
                  <a:cs typeface="Arial"/>
                  <a:sym typeface="Arial"/>
                </a:defRPr>
              </a:pPr>
              <a:endParaRPr/>
            </a:p>
          </p:txBody>
        </p:sp>
        <p:sp>
          <p:nvSpPr>
            <p:cNvPr id="274" name="Shape"/>
            <p:cNvSpPr/>
            <p:nvPr/>
          </p:nvSpPr>
          <p:spPr>
            <a:xfrm>
              <a:off x="67351" y="42480"/>
              <a:ext cx="1217466" cy="708729"/>
            </a:xfrm>
            <a:custGeom>
              <a:avLst/>
              <a:gdLst/>
              <a:ahLst/>
              <a:cxnLst>
                <a:cxn ang="0">
                  <a:pos x="wd2" y="hd2"/>
                </a:cxn>
                <a:cxn ang="5400000">
                  <a:pos x="wd2" y="hd2"/>
                </a:cxn>
                <a:cxn ang="10800000">
                  <a:pos x="wd2" y="hd2"/>
                </a:cxn>
                <a:cxn ang="16200000">
                  <a:pos x="wd2" y="hd2"/>
                </a:cxn>
              </a:cxnLst>
              <a:rect l="0" t="0" r="r" b="b"/>
              <a:pathLst>
                <a:path w="21600" h="21600" extrusionOk="0">
                  <a:moveTo>
                    <a:pt x="1380" y="14010"/>
                  </a:moveTo>
                  <a:cubicBezTo>
                    <a:pt x="899" y="14066"/>
                    <a:pt x="417" y="13902"/>
                    <a:pt x="0" y="13542"/>
                  </a:cubicBezTo>
                  <a:moveTo>
                    <a:pt x="2598" y="19137"/>
                  </a:moveTo>
                  <a:cubicBezTo>
                    <a:pt x="2405" y="19250"/>
                    <a:pt x="2202" y="19325"/>
                    <a:pt x="1994" y="19361"/>
                  </a:cubicBezTo>
                  <a:moveTo>
                    <a:pt x="7802" y="21600"/>
                  </a:moveTo>
                  <a:cubicBezTo>
                    <a:pt x="7657" y="21279"/>
                    <a:pt x="7535" y="20936"/>
                    <a:pt x="7438" y="20577"/>
                  </a:cubicBezTo>
                  <a:moveTo>
                    <a:pt x="14532" y="19050"/>
                  </a:moveTo>
                  <a:cubicBezTo>
                    <a:pt x="14510" y="19430"/>
                    <a:pt x="14462" y="19806"/>
                    <a:pt x="14386" y="20172"/>
                  </a:cubicBezTo>
                  <a:moveTo>
                    <a:pt x="17421" y="12116"/>
                  </a:moveTo>
                  <a:cubicBezTo>
                    <a:pt x="18505" y="12890"/>
                    <a:pt x="19193" y="14504"/>
                    <a:pt x="19193" y="16273"/>
                  </a:cubicBezTo>
                  <a:moveTo>
                    <a:pt x="21600" y="7649"/>
                  </a:moveTo>
                  <a:cubicBezTo>
                    <a:pt x="21423" y="8256"/>
                    <a:pt x="21153" y="8794"/>
                    <a:pt x="20811" y="9222"/>
                  </a:cubicBezTo>
                  <a:moveTo>
                    <a:pt x="19707" y="1814"/>
                  </a:moveTo>
                  <a:cubicBezTo>
                    <a:pt x="19737" y="2059"/>
                    <a:pt x="19751" y="2307"/>
                    <a:pt x="19749" y="2556"/>
                  </a:cubicBezTo>
                  <a:moveTo>
                    <a:pt x="14668" y="947"/>
                  </a:moveTo>
                  <a:cubicBezTo>
                    <a:pt x="14771" y="605"/>
                    <a:pt x="14907" y="286"/>
                    <a:pt x="15073" y="0"/>
                  </a:cubicBezTo>
                  <a:moveTo>
                    <a:pt x="10888" y="1399"/>
                  </a:moveTo>
                  <a:cubicBezTo>
                    <a:pt x="10930" y="1115"/>
                    <a:pt x="10996" y="841"/>
                    <a:pt x="11084" y="582"/>
                  </a:cubicBezTo>
                  <a:moveTo>
                    <a:pt x="6452" y="1676"/>
                  </a:moveTo>
                  <a:cubicBezTo>
                    <a:pt x="6709" y="1897"/>
                    <a:pt x="6947" y="2163"/>
                    <a:pt x="7160" y="2469"/>
                  </a:cubicBezTo>
                  <a:moveTo>
                    <a:pt x="1072" y="7905"/>
                  </a:moveTo>
                  <a:cubicBezTo>
                    <a:pt x="1016" y="7632"/>
                    <a:pt x="974" y="7353"/>
                    <a:pt x="948" y="7071"/>
                  </a:cubicBezTo>
                </a:path>
              </a:pathLst>
            </a:custGeom>
            <a:noFill/>
            <a:ln w="9525" cap="flat">
              <a:solidFill>
                <a:srgbClr val="F9F9F9"/>
              </a:solidFill>
              <a:prstDash val="solid"/>
              <a:round/>
            </a:ln>
            <a:effectLst/>
          </p:spPr>
          <p:txBody>
            <a:bodyPr wrap="square" lIns="45718" tIns="45718" rIns="45718" bIns="45718" numCol="1" anchor="ctr">
              <a:noAutofit/>
            </a:bodyPr>
            <a:lstStyle/>
            <a:p>
              <a:pPr algn="ctr">
                <a:defRPr>
                  <a:solidFill>
                    <a:srgbClr val="FFFFFF"/>
                  </a:solidFill>
                  <a:latin typeface="Arial"/>
                  <a:ea typeface="Arial"/>
                  <a:cs typeface="Arial"/>
                  <a:sym typeface="Arial"/>
                </a:defRPr>
              </a:pPr>
              <a:endParaRPr/>
            </a:p>
          </p:txBody>
        </p:sp>
        <p:sp>
          <p:nvSpPr>
            <p:cNvPr id="275" name="NIEM…"/>
            <p:cNvSpPr txBox="1"/>
            <p:nvPr/>
          </p:nvSpPr>
          <p:spPr>
            <a:xfrm>
              <a:off x="183885" y="25031"/>
              <a:ext cx="866764" cy="7391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p>
              <a:pPr algn="ctr">
                <a:defRPr sz="1500" b="1">
                  <a:solidFill>
                    <a:srgbClr val="FFFFFF"/>
                  </a:solidFill>
                  <a:latin typeface="Arial Narrow"/>
                  <a:ea typeface="Arial Narrow"/>
                  <a:cs typeface="Arial Narrow"/>
                  <a:sym typeface="Arial Narrow"/>
                </a:defRPr>
              </a:pPr>
              <a:r>
                <a:t>NIEM</a:t>
              </a:r>
            </a:p>
            <a:p>
              <a:pPr algn="ctr">
                <a:defRPr sz="1500" b="1">
                  <a:solidFill>
                    <a:srgbClr val="FFFFFF"/>
                  </a:solidFill>
                  <a:latin typeface="Arial Narrow"/>
                  <a:ea typeface="Arial Narrow"/>
                  <a:cs typeface="Arial Narrow"/>
                  <a:sym typeface="Arial Narrow"/>
                </a:defRPr>
              </a:pPr>
              <a:r>
                <a:t>Profile</a:t>
              </a:r>
            </a:p>
            <a:p>
              <a:pPr algn="ctr">
                <a:defRPr sz="1500" b="1">
                  <a:solidFill>
                    <a:srgbClr val="FFFFFF"/>
                  </a:solidFill>
                  <a:latin typeface="Arial Narrow"/>
                  <a:ea typeface="Arial Narrow"/>
                  <a:cs typeface="Arial Narrow"/>
                  <a:sym typeface="Arial Narrow"/>
                </a:defRPr>
              </a:pPr>
              <a:r>
                <a:t>Services</a:t>
              </a:r>
            </a:p>
          </p:txBody>
        </p:sp>
      </p:grpSp>
      <p:grpSp>
        <p:nvGrpSpPr>
          <p:cNvPr id="279" name="Group 68"/>
          <p:cNvGrpSpPr/>
          <p:nvPr/>
        </p:nvGrpSpPr>
        <p:grpSpPr>
          <a:xfrm>
            <a:off x="6457996" y="2816236"/>
            <a:ext cx="1257210" cy="800797"/>
            <a:chOff x="26" y="-9"/>
            <a:chExt cx="1257208" cy="800795"/>
          </a:xfrm>
        </p:grpSpPr>
        <p:sp>
          <p:nvSpPr>
            <p:cNvPr id="277" name="Shape"/>
            <p:cNvSpPr/>
            <p:nvPr/>
          </p:nvSpPr>
          <p:spPr>
            <a:xfrm>
              <a:off x="26" y="-10"/>
              <a:ext cx="1257210" cy="800797"/>
            </a:xfrm>
            <a:custGeom>
              <a:avLst/>
              <a:gdLst/>
              <a:ahLst/>
              <a:cxnLst>
                <a:cxn ang="0">
                  <a:pos x="wd2" y="hd2"/>
                </a:cxn>
                <a:cxn ang="5400000">
                  <a:pos x="wd2" y="hd2"/>
                </a:cxn>
                <a:cxn ang="10800000">
                  <a:pos x="wd2" y="hd2"/>
                </a:cxn>
                <a:cxn ang="16200000">
                  <a:pos x="wd2" y="hd2"/>
                </a:cxn>
              </a:cxnLst>
              <a:rect l="0" t="0" r="r" b="b"/>
              <a:pathLst>
                <a:path w="20879" h="20684" extrusionOk="0">
                  <a:moveTo>
                    <a:pt x="1901" y="6800"/>
                  </a:move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cubicBezTo>
                    <a:pt x="1666" y="17096"/>
                    <a:pt x="620" y="15986"/>
                    <a:pt x="485" y="14435"/>
                  </a:cubicBezTo>
                  <a:cubicBezTo>
                    <a:pt x="412" y="13608"/>
                    <a:pt x="615" y="12780"/>
                    <a:pt x="1038" y="12172"/>
                  </a:cubicBezTo>
                  <a:cubicBezTo>
                    <a:pt x="39" y="11379"/>
                    <a:pt x="-297" y="9639"/>
                    <a:pt x="288" y="8285"/>
                  </a:cubicBezTo>
                  <a:cubicBezTo>
                    <a:pt x="626" y="7504"/>
                    <a:pt x="1218" y="6988"/>
                    <a:pt x="1883" y="6895"/>
                  </a:cubicBezTo>
                  <a:close/>
                </a:path>
              </a:pathLst>
            </a:custGeom>
            <a:solidFill>
              <a:srgbClr val="202020"/>
            </a:solidFill>
            <a:ln w="12700" cap="flat">
              <a:noFill/>
              <a:miter lim="400000"/>
            </a:ln>
            <a:effectLst>
              <a:outerShdw blurRad="38100" dist="23000" dir="5400000" rotWithShape="0">
                <a:srgbClr val="000000">
                  <a:alpha val="35000"/>
                </a:srgbClr>
              </a:outerShdw>
            </a:effectLst>
          </p:spPr>
          <p:txBody>
            <a:bodyPr wrap="square" lIns="45718" tIns="45718" rIns="45718" bIns="45718" numCol="1" anchor="ctr">
              <a:noAutofit/>
            </a:bodyPr>
            <a:lstStyle/>
            <a:p>
              <a:pPr algn="ctr">
                <a:defRPr>
                  <a:solidFill>
                    <a:srgbClr val="FFFFFF"/>
                  </a:solidFill>
                  <a:latin typeface="Arial"/>
                  <a:ea typeface="Arial"/>
                  <a:cs typeface="Arial"/>
                  <a:sym typeface="Arial"/>
                </a:defRPr>
              </a:pPr>
              <a:endParaRPr/>
            </a:p>
          </p:txBody>
        </p:sp>
        <p:sp>
          <p:nvSpPr>
            <p:cNvPr id="278" name="V2…"/>
            <p:cNvSpPr txBox="1"/>
            <p:nvPr/>
          </p:nvSpPr>
          <p:spPr>
            <a:xfrm>
              <a:off x="173985" y="8943"/>
              <a:ext cx="820097" cy="7391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p>
              <a:pPr algn="ctr">
                <a:defRPr sz="1500" b="1">
                  <a:solidFill>
                    <a:srgbClr val="FFFFFF"/>
                  </a:solidFill>
                  <a:latin typeface="Arial Narrow"/>
                  <a:ea typeface="Arial Narrow"/>
                  <a:cs typeface="Arial Narrow"/>
                  <a:sym typeface="Arial Narrow"/>
                </a:defRPr>
              </a:pPr>
              <a:r>
                <a:t>V2</a:t>
              </a:r>
            </a:p>
            <a:p>
              <a:pPr algn="ctr">
                <a:defRPr sz="1500" b="1">
                  <a:solidFill>
                    <a:srgbClr val="FFFFFF"/>
                  </a:solidFill>
                  <a:latin typeface="Arial Narrow"/>
                  <a:ea typeface="Arial Narrow"/>
                  <a:cs typeface="Arial Narrow"/>
                  <a:sym typeface="Arial Narrow"/>
                </a:defRPr>
              </a:pPr>
              <a:r>
                <a:t>Profile</a:t>
              </a:r>
            </a:p>
            <a:p>
              <a:pPr algn="ctr">
                <a:defRPr sz="1500" b="1">
                  <a:solidFill>
                    <a:srgbClr val="FFFFFF"/>
                  </a:solidFill>
                  <a:latin typeface="Arial Narrow"/>
                  <a:ea typeface="Arial Narrow"/>
                  <a:cs typeface="Arial Narrow"/>
                  <a:sym typeface="Arial Narrow"/>
                </a:defRPr>
              </a:pPr>
              <a:r>
                <a:t>Services</a:t>
              </a:r>
            </a:p>
          </p:txBody>
        </p:sp>
      </p:grpSp>
      <p:grpSp>
        <p:nvGrpSpPr>
          <p:cNvPr id="282" name="Cloud 26"/>
          <p:cNvGrpSpPr/>
          <p:nvPr/>
        </p:nvGrpSpPr>
        <p:grpSpPr>
          <a:xfrm>
            <a:off x="2780366" y="2776344"/>
            <a:ext cx="1257210" cy="880582"/>
            <a:chOff x="26" y="-9"/>
            <a:chExt cx="1257208" cy="880581"/>
          </a:xfrm>
        </p:grpSpPr>
        <p:sp>
          <p:nvSpPr>
            <p:cNvPr id="280" name="Shape"/>
            <p:cNvSpPr/>
            <p:nvPr/>
          </p:nvSpPr>
          <p:spPr>
            <a:xfrm>
              <a:off x="26" y="-10"/>
              <a:ext cx="1257210" cy="880582"/>
            </a:xfrm>
            <a:custGeom>
              <a:avLst/>
              <a:gdLst/>
              <a:ahLst/>
              <a:cxnLst>
                <a:cxn ang="0">
                  <a:pos x="wd2" y="hd2"/>
                </a:cxn>
                <a:cxn ang="5400000">
                  <a:pos x="wd2" y="hd2"/>
                </a:cxn>
                <a:cxn ang="10800000">
                  <a:pos x="wd2" y="hd2"/>
                </a:cxn>
                <a:cxn ang="16200000">
                  <a:pos x="wd2" y="hd2"/>
                </a:cxn>
              </a:cxnLst>
              <a:rect l="0" t="0" r="r" b="b"/>
              <a:pathLst>
                <a:path w="20879" h="20684" extrusionOk="0">
                  <a:moveTo>
                    <a:pt x="1901" y="6800"/>
                  </a:move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cubicBezTo>
                    <a:pt x="1666" y="17096"/>
                    <a:pt x="620" y="15986"/>
                    <a:pt x="485" y="14435"/>
                  </a:cubicBezTo>
                  <a:cubicBezTo>
                    <a:pt x="412" y="13608"/>
                    <a:pt x="615" y="12780"/>
                    <a:pt x="1038" y="12172"/>
                  </a:cubicBezTo>
                  <a:cubicBezTo>
                    <a:pt x="39" y="11379"/>
                    <a:pt x="-297" y="9639"/>
                    <a:pt x="288" y="8285"/>
                  </a:cubicBezTo>
                  <a:cubicBezTo>
                    <a:pt x="626" y="7504"/>
                    <a:pt x="1218" y="6988"/>
                    <a:pt x="1883" y="6895"/>
                  </a:cubicBezTo>
                  <a:close/>
                </a:path>
              </a:pathLst>
            </a:custGeom>
            <a:solidFill>
              <a:srgbClr val="00B050"/>
            </a:solidFill>
            <a:ln w="12700" cap="flat">
              <a:noFill/>
              <a:miter lim="400000"/>
            </a:ln>
            <a:effectLst>
              <a:outerShdw blurRad="38100" dist="23000" dir="5400000" rotWithShape="0">
                <a:srgbClr val="000000">
                  <a:alpha val="35000"/>
                </a:srgbClr>
              </a:outerShdw>
            </a:effectLst>
          </p:spPr>
          <p:txBody>
            <a:bodyPr wrap="square" lIns="45718" tIns="45718" rIns="45718" bIns="45718" numCol="1" anchor="ctr">
              <a:noAutofit/>
            </a:bodyPr>
            <a:lstStyle/>
            <a:p>
              <a:pPr algn="ctr">
                <a:defRPr>
                  <a:solidFill>
                    <a:srgbClr val="FFFFFF"/>
                  </a:solidFill>
                  <a:latin typeface="Arial"/>
                  <a:ea typeface="Arial"/>
                  <a:cs typeface="Arial"/>
                  <a:sym typeface="Arial"/>
                </a:defRPr>
              </a:pPr>
              <a:endParaRPr/>
            </a:p>
          </p:txBody>
        </p:sp>
        <p:sp>
          <p:nvSpPr>
            <p:cNvPr id="281" name="CDA…"/>
            <p:cNvSpPr txBox="1"/>
            <p:nvPr/>
          </p:nvSpPr>
          <p:spPr>
            <a:xfrm>
              <a:off x="173985" y="46654"/>
              <a:ext cx="820098" cy="7391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p>
              <a:pPr algn="ctr">
                <a:defRPr sz="1500" b="1">
                  <a:solidFill>
                    <a:srgbClr val="FFFFFF"/>
                  </a:solidFill>
                  <a:latin typeface="Arial Narrow"/>
                  <a:ea typeface="Arial Narrow"/>
                  <a:cs typeface="Arial Narrow"/>
                  <a:sym typeface="Arial Narrow"/>
                </a:defRPr>
              </a:pPr>
              <a:r>
                <a:t>CDA</a:t>
              </a:r>
            </a:p>
            <a:p>
              <a:pPr algn="ctr">
                <a:defRPr sz="1500" b="1">
                  <a:solidFill>
                    <a:srgbClr val="FFFFFF"/>
                  </a:solidFill>
                  <a:latin typeface="Arial Narrow"/>
                  <a:ea typeface="Arial Narrow"/>
                  <a:cs typeface="Arial Narrow"/>
                  <a:sym typeface="Arial Narrow"/>
                </a:defRPr>
              </a:pPr>
              <a:r>
                <a:t>Profile</a:t>
              </a:r>
            </a:p>
            <a:p>
              <a:pPr algn="ctr">
                <a:defRPr sz="1500" b="1">
                  <a:solidFill>
                    <a:srgbClr val="FFFFFF"/>
                  </a:solidFill>
                  <a:latin typeface="Arial Narrow"/>
                  <a:ea typeface="Arial Narrow"/>
                  <a:cs typeface="Arial Narrow"/>
                  <a:sym typeface="Arial Narrow"/>
                </a:defRPr>
              </a:pPr>
              <a:r>
                <a:t>Services</a:t>
              </a:r>
            </a:p>
          </p:txBody>
        </p:sp>
      </p:grpSp>
      <p:grpSp>
        <p:nvGrpSpPr>
          <p:cNvPr id="286" name="Group 74"/>
          <p:cNvGrpSpPr/>
          <p:nvPr/>
        </p:nvGrpSpPr>
        <p:grpSpPr>
          <a:xfrm>
            <a:off x="4908018" y="3797862"/>
            <a:ext cx="2631591" cy="882033"/>
            <a:chOff x="56" y="-10"/>
            <a:chExt cx="2631590" cy="882032"/>
          </a:xfrm>
        </p:grpSpPr>
        <p:sp>
          <p:nvSpPr>
            <p:cNvPr id="283" name="Shape"/>
            <p:cNvSpPr/>
            <p:nvPr/>
          </p:nvSpPr>
          <p:spPr>
            <a:xfrm>
              <a:off x="56" y="-11"/>
              <a:ext cx="2631591" cy="882034"/>
            </a:xfrm>
            <a:custGeom>
              <a:avLst/>
              <a:gdLst/>
              <a:ahLst/>
              <a:cxnLst>
                <a:cxn ang="0">
                  <a:pos x="wd2" y="hd2"/>
                </a:cxn>
                <a:cxn ang="5400000">
                  <a:pos x="wd2" y="hd2"/>
                </a:cxn>
                <a:cxn ang="10800000">
                  <a:pos x="wd2" y="hd2"/>
                </a:cxn>
                <a:cxn ang="16200000">
                  <a:pos x="wd2" y="hd2"/>
                </a:cxn>
              </a:cxnLst>
              <a:rect l="0" t="0" r="r" b="b"/>
              <a:pathLst>
                <a:path w="20879" h="20684" extrusionOk="0">
                  <a:moveTo>
                    <a:pt x="1901" y="6800"/>
                  </a:move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cubicBezTo>
                    <a:pt x="1666" y="17096"/>
                    <a:pt x="620" y="15986"/>
                    <a:pt x="485" y="14435"/>
                  </a:cubicBezTo>
                  <a:cubicBezTo>
                    <a:pt x="412" y="13608"/>
                    <a:pt x="615" y="12780"/>
                    <a:pt x="1038" y="12172"/>
                  </a:cubicBezTo>
                  <a:cubicBezTo>
                    <a:pt x="39" y="11379"/>
                    <a:pt x="-297" y="9639"/>
                    <a:pt x="288" y="8285"/>
                  </a:cubicBezTo>
                  <a:cubicBezTo>
                    <a:pt x="626" y="7504"/>
                    <a:pt x="1218" y="6988"/>
                    <a:pt x="1883" y="6895"/>
                  </a:cubicBezTo>
                  <a:close/>
                </a:path>
              </a:pathLst>
            </a:custGeom>
            <a:solidFill>
              <a:srgbClr val="EEF4F9"/>
            </a:solidFill>
            <a:ln w="9525" cap="flat">
              <a:solidFill>
                <a:srgbClr val="000000"/>
              </a:solidFill>
              <a:prstDash val="solid"/>
              <a:round/>
            </a:ln>
            <a:effectLst>
              <a:outerShdw blurRad="38100" dist="23000" dir="5400000" rotWithShape="0">
                <a:srgbClr val="000000">
                  <a:alpha val="35000"/>
                </a:srgbClr>
              </a:outerShdw>
            </a:effectLst>
          </p:spPr>
          <p:txBody>
            <a:bodyPr wrap="square" lIns="45718" tIns="45718" rIns="45718" bIns="45718" numCol="1" anchor="ctr">
              <a:noAutofit/>
            </a:bodyPr>
            <a:lstStyle/>
            <a:p>
              <a:pPr algn="ctr">
                <a:defRPr>
                  <a:solidFill>
                    <a:srgbClr val="FFFFFF"/>
                  </a:solidFill>
                  <a:latin typeface="Arial"/>
                  <a:ea typeface="Arial"/>
                  <a:cs typeface="Arial"/>
                  <a:sym typeface="Arial"/>
                </a:defRPr>
              </a:pPr>
              <a:endParaRPr/>
            </a:p>
          </p:txBody>
        </p:sp>
        <p:sp>
          <p:nvSpPr>
            <p:cNvPr id="284" name="Shape"/>
            <p:cNvSpPr/>
            <p:nvPr/>
          </p:nvSpPr>
          <p:spPr>
            <a:xfrm>
              <a:off x="133392" y="44883"/>
              <a:ext cx="2411194" cy="748801"/>
            </a:xfrm>
            <a:custGeom>
              <a:avLst/>
              <a:gdLst/>
              <a:ahLst/>
              <a:cxnLst>
                <a:cxn ang="0">
                  <a:pos x="wd2" y="hd2"/>
                </a:cxn>
                <a:cxn ang="5400000">
                  <a:pos x="wd2" y="hd2"/>
                </a:cxn>
                <a:cxn ang="10800000">
                  <a:pos x="wd2" y="hd2"/>
                </a:cxn>
                <a:cxn ang="16200000">
                  <a:pos x="wd2" y="hd2"/>
                </a:cxn>
              </a:cxnLst>
              <a:rect l="0" t="0" r="r" b="b"/>
              <a:pathLst>
                <a:path w="21600" h="21600" extrusionOk="0">
                  <a:moveTo>
                    <a:pt x="1380" y="14010"/>
                  </a:moveTo>
                  <a:cubicBezTo>
                    <a:pt x="899" y="14066"/>
                    <a:pt x="417" y="13902"/>
                    <a:pt x="0" y="13542"/>
                  </a:cubicBezTo>
                  <a:moveTo>
                    <a:pt x="2598" y="19137"/>
                  </a:moveTo>
                  <a:cubicBezTo>
                    <a:pt x="2405" y="19250"/>
                    <a:pt x="2202" y="19325"/>
                    <a:pt x="1994" y="19361"/>
                  </a:cubicBezTo>
                  <a:moveTo>
                    <a:pt x="7802" y="21600"/>
                  </a:moveTo>
                  <a:cubicBezTo>
                    <a:pt x="7657" y="21279"/>
                    <a:pt x="7535" y="20936"/>
                    <a:pt x="7438" y="20577"/>
                  </a:cubicBezTo>
                  <a:moveTo>
                    <a:pt x="14532" y="19050"/>
                  </a:moveTo>
                  <a:cubicBezTo>
                    <a:pt x="14510" y="19430"/>
                    <a:pt x="14462" y="19806"/>
                    <a:pt x="14386" y="20172"/>
                  </a:cubicBezTo>
                  <a:moveTo>
                    <a:pt x="17421" y="12116"/>
                  </a:moveTo>
                  <a:cubicBezTo>
                    <a:pt x="18505" y="12890"/>
                    <a:pt x="19193" y="14504"/>
                    <a:pt x="19193" y="16273"/>
                  </a:cubicBezTo>
                  <a:moveTo>
                    <a:pt x="21600" y="7649"/>
                  </a:moveTo>
                  <a:cubicBezTo>
                    <a:pt x="21423" y="8256"/>
                    <a:pt x="21153" y="8794"/>
                    <a:pt x="20811" y="9222"/>
                  </a:cubicBezTo>
                  <a:moveTo>
                    <a:pt x="19707" y="1814"/>
                  </a:moveTo>
                  <a:cubicBezTo>
                    <a:pt x="19737" y="2059"/>
                    <a:pt x="19751" y="2307"/>
                    <a:pt x="19749" y="2556"/>
                  </a:cubicBezTo>
                  <a:moveTo>
                    <a:pt x="14668" y="947"/>
                  </a:moveTo>
                  <a:cubicBezTo>
                    <a:pt x="14771" y="605"/>
                    <a:pt x="14907" y="286"/>
                    <a:pt x="15073" y="0"/>
                  </a:cubicBezTo>
                  <a:moveTo>
                    <a:pt x="10888" y="1399"/>
                  </a:moveTo>
                  <a:cubicBezTo>
                    <a:pt x="10930" y="1115"/>
                    <a:pt x="10996" y="841"/>
                    <a:pt x="11084" y="582"/>
                  </a:cubicBezTo>
                  <a:moveTo>
                    <a:pt x="6452" y="1676"/>
                  </a:moveTo>
                  <a:cubicBezTo>
                    <a:pt x="6709" y="1897"/>
                    <a:pt x="6947" y="2163"/>
                    <a:pt x="7160" y="2469"/>
                  </a:cubicBezTo>
                  <a:moveTo>
                    <a:pt x="1072" y="7905"/>
                  </a:moveTo>
                  <a:cubicBezTo>
                    <a:pt x="1016" y="7632"/>
                    <a:pt x="974" y="7353"/>
                    <a:pt x="948" y="7071"/>
                  </a:cubicBezTo>
                </a:path>
              </a:pathLst>
            </a:custGeom>
            <a:noFill/>
            <a:ln w="9525" cap="flat">
              <a:solidFill>
                <a:srgbClr val="000000"/>
              </a:solidFill>
              <a:prstDash val="solid"/>
              <a:round/>
            </a:ln>
            <a:effectLst/>
          </p:spPr>
          <p:txBody>
            <a:bodyPr wrap="square" lIns="45718" tIns="45718" rIns="45718" bIns="45718" numCol="1" anchor="ctr">
              <a:noAutofit/>
            </a:bodyPr>
            <a:lstStyle/>
            <a:p>
              <a:pPr algn="ctr">
                <a:defRPr>
                  <a:solidFill>
                    <a:srgbClr val="FFFFFF"/>
                  </a:solidFill>
                  <a:latin typeface="Arial"/>
                  <a:ea typeface="Arial"/>
                  <a:cs typeface="Arial"/>
                  <a:sym typeface="Arial"/>
                </a:defRPr>
              </a:pPr>
              <a:endParaRPr/>
            </a:p>
          </p:txBody>
        </p:sp>
        <p:sp>
          <p:nvSpPr>
            <p:cNvPr id="285" name="Translation Services"/>
            <p:cNvSpPr txBox="1"/>
            <p:nvPr/>
          </p:nvSpPr>
          <p:spPr>
            <a:xfrm>
              <a:off x="364186" y="155292"/>
              <a:ext cx="1716628" cy="5232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p>
              <a:pPr algn="ctr">
                <a:defRPr sz="1500" b="1">
                  <a:latin typeface="Arial Narrow"/>
                  <a:ea typeface="Arial Narrow"/>
                  <a:cs typeface="Arial Narrow"/>
                  <a:sym typeface="Arial Narrow"/>
                </a:defRPr>
              </a:pPr>
              <a:r>
                <a:t>MDHT</a:t>
              </a:r>
            </a:p>
            <a:p>
              <a:pPr algn="ctr">
                <a:defRPr sz="1500" b="1">
                  <a:latin typeface="Arial Narrow"/>
                  <a:ea typeface="Arial Narrow"/>
                  <a:cs typeface="Arial Narrow"/>
                  <a:sym typeface="Arial Narrow"/>
                </a:defRPr>
              </a:pPr>
              <a:r>
                <a:t>Translation Services</a:t>
              </a:r>
            </a:p>
          </p:txBody>
        </p:sp>
      </p:grpSp>
      <p:grpSp>
        <p:nvGrpSpPr>
          <p:cNvPr id="291" name="Group 78"/>
          <p:cNvGrpSpPr/>
          <p:nvPr/>
        </p:nvGrpSpPr>
        <p:grpSpPr>
          <a:xfrm>
            <a:off x="4469033" y="2761433"/>
            <a:ext cx="1420126" cy="910414"/>
            <a:chOff x="27" y="0"/>
            <a:chExt cx="1420125" cy="910413"/>
          </a:xfrm>
        </p:grpSpPr>
        <p:grpSp>
          <p:nvGrpSpPr>
            <p:cNvPr id="289" name="Group 79"/>
            <p:cNvGrpSpPr/>
            <p:nvPr/>
          </p:nvGrpSpPr>
          <p:grpSpPr>
            <a:xfrm>
              <a:off x="27" y="75575"/>
              <a:ext cx="1313677" cy="834838"/>
              <a:chOff x="27" y="-9"/>
              <a:chExt cx="1313675" cy="834836"/>
            </a:xfrm>
          </p:grpSpPr>
          <p:sp>
            <p:nvSpPr>
              <p:cNvPr id="287" name="Shape"/>
              <p:cNvSpPr/>
              <p:nvPr/>
            </p:nvSpPr>
            <p:spPr>
              <a:xfrm>
                <a:off x="27" y="-10"/>
                <a:ext cx="1313677" cy="834838"/>
              </a:xfrm>
              <a:custGeom>
                <a:avLst/>
                <a:gdLst/>
                <a:ahLst/>
                <a:cxnLst>
                  <a:cxn ang="0">
                    <a:pos x="wd2" y="hd2"/>
                  </a:cxn>
                  <a:cxn ang="5400000">
                    <a:pos x="wd2" y="hd2"/>
                  </a:cxn>
                  <a:cxn ang="10800000">
                    <a:pos x="wd2" y="hd2"/>
                  </a:cxn>
                  <a:cxn ang="16200000">
                    <a:pos x="wd2" y="hd2"/>
                  </a:cxn>
                </a:cxnLst>
                <a:rect l="0" t="0" r="r" b="b"/>
                <a:pathLst>
                  <a:path w="20879" h="20684" extrusionOk="0">
                    <a:moveTo>
                      <a:pt x="1901" y="6800"/>
                    </a:move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cubicBezTo>
                      <a:pt x="1666" y="17096"/>
                      <a:pt x="620" y="15986"/>
                      <a:pt x="485" y="14435"/>
                    </a:cubicBezTo>
                    <a:cubicBezTo>
                      <a:pt x="412" y="13608"/>
                      <a:pt x="615" y="12780"/>
                      <a:pt x="1038" y="12172"/>
                    </a:cubicBezTo>
                    <a:cubicBezTo>
                      <a:pt x="39" y="11379"/>
                      <a:pt x="-297" y="9639"/>
                      <a:pt x="288" y="8285"/>
                    </a:cubicBezTo>
                    <a:cubicBezTo>
                      <a:pt x="626" y="7504"/>
                      <a:pt x="1218" y="6988"/>
                      <a:pt x="1883" y="6895"/>
                    </a:cubicBezTo>
                    <a:close/>
                  </a:path>
                </a:pathLst>
              </a:custGeom>
              <a:solidFill>
                <a:schemeClr val="accent6"/>
              </a:solidFill>
              <a:ln w="12700" cap="flat">
                <a:noFill/>
                <a:miter lim="400000"/>
              </a:ln>
              <a:effectLst>
                <a:outerShdw blurRad="38100" dist="23000" dir="5400000" rotWithShape="0">
                  <a:srgbClr val="000000">
                    <a:alpha val="35000"/>
                  </a:srgbClr>
                </a:outerShdw>
              </a:effectLst>
            </p:spPr>
            <p:txBody>
              <a:bodyPr wrap="square" lIns="45718" tIns="45718" rIns="45718" bIns="45718" numCol="1" anchor="ctr">
                <a:noAutofit/>
              </a:bodyPr>
              <a:lstStyle/>
              <a:p>
                <a:pPr algn="ctr">
                  <a:defRPr>
                    <a:solidFill>
                      <a:srgbClr val="FFFFFF"/>
                    </a:solidFill>
                    <a:latin typeface="Arial"/>
                    <a:ea typeface="Arial"/>
                    <a:cs typeface="Arial"/>
                    <a:sym typeface="Arial"/>
                  </a:defRPr>
                </a:pPr>
                <a:endParaRPr/>
              </a:p>
            </p:txBody>
          </p:sp>
          <p:sp>
            <p:nvSpPr>
              <p:cNvPr id="288" name="FHIR…"/>
              <p:cNvSpPr txBox="1"/>
              <p:nvPr/>
            </p:nvSpPr>
            <p:spPr>
              <a:xfrm>
                <a:off x="181801" y="25031"/>
                <a:ext cx="856931" cy="7391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p>
                <a:pPr algn="ctr">
                  <a:defRPr sz="1500" b="1">
                    <a:solidFill>
                      <a:srgbClr val="FFFFFF"/>
                    </a:solidFill>
                    <a:latin typeface="Arial Narrow"/>
                    <a:ea typeface="Arial Narrow"/>
                    <a:cs typeface="Arial Narrow"/>
                    <a:sym typeface="Arial Narrow"/>
                  </a:defRPr>
                </a:pPr>
                <a:r>
                  <a:t>FHIR</a:t>
                </a:r>
              </a:p>
              <a:p>
                <a:pPr algn="ctr">
                  <a:defRPr sz="1500" b="1">
                    <a:solidFill>
                      <a:srgbClr val="FFFFFF"/>
                    </a:solidFill>
                    <a:latin typeface="Arial Narrow"/>
                    <a:ea typeface="Arial Narrow"/>
                    <a:cs typeface="Arial Narrow"/>
                    <a:sym typeface="Arial Narrow"/>
                  </a:defRPr>
                </a:pPr>
                <a:r>
                  <a:t>Profile</a:t>
                </a:r>
              </a:p>
              <a:p>
                <a:pPr algn="ctr">
                  <a:defRPr sz="1500" b="1">
                    <a:solidFill>
                      <a:srgbClr val="FFFFFF"/>
                    </a:solidFill>
                    <a:latin typeface="Arial Narrow"/>
                    <a:ea typeface="Arial Narrow"/>
                    <a:cs typeface="Arial Narrow"/>
                    <a:sym typeface="Arial Narrow"/>
                  </a:defRPr>
                </a:pPr>
                <a:r>
                  <a:t>Services</a:t>
                </a:r>
              </a:p>
            </p:txBody>
          </p:sp>
        </p:grpSp>
        <p:pic>
          <p:nvPicPr>
            <p:cNvPr id="290" name="Picture 2" descr="Picture 2"/>
            <p:cNvPicPr>
              <a:picLocks noChangeAspect="1"/>
            </p:cNvPicPr>
            <p:nvPr/>
          </p:nvPicPr>
          <p:blipFill>
            <a:blip r:embed="rId2"/>
            <a:stretch>
              <a:fillRect/>
            </a:stretch>
          </p:blipFill>
          <p:spPr>
            <a:xfrm>
              <a:off x="967153" y="-1"/>
              <a:ext cx="453000" cy="696337"/>
            </a:xfrm>
            <a:prstGeom prst="rect">
              <a:avLst/>
            </a:prstGeom>
            <a:ln w="12700" cap="flat">
              <a:noFill/>
              <a:miter lim="400000"/>
            </a:ln>
            <a:effectLst/>
          </p:spPr>
        </p:pic>
      </p:grpSp>
      <p:grpSp>
        <p:nvGrpSpPr>
          <p:cNvPr id="296" name="Group 84"/>
          <p:cNvGrpSpPr/>
          <p:nvPr/>
        </p:nvGrpSpPr>
        <p:grpSpPr>
          <a:xfrm>
            <a:off x="977379" y="3828659"/>
            <a:ext cx="2631592" cy="882034"/>
            <a:chOff x="56" y="-9"/>
            <a:chExt cx="2631590" cy="882033"/>
          </a:xfrm>
        </p:grpSpPr>
        <p:sp>
          <p:nvSpPr>
            <p:cNvPr id="293" name="Shape"/>
            <p:cNvSpPr/>
            <p:nvPr/>
          </p:nvSpPr>
          <p:spPr>
            <a:xfrm>
              <a:off x="56" y="-10"/>
              <a:ext cx="2631591" cy="882034"/>
            </a:xfrm>
            <a:custGeom>
              <a:avLst/>
              <a:gdLst/>
              <a:ahLst/>
              <a:cxnLst>
                <a:cxn ang="0">
                  <a:pos x="wd2" y="hd2"/>
                </a:cxn>
                <a:cxn ang="5400000">
                  <a:pos x="wd2" y="hd2"/>
                </a:cxn>
                <a:cxn ang="10800000">
                  <a:pos x="wd2" y="hd2"/>
                </a:cxn>
                <a:cxn ang="16200000">
                  <a:pos x="wd2" y="hd2"/>
                </a:cxn>
              </a:cxnLst>
              <a:rect l="0" t="0" r="r" b="b"/>
              <a:pathLst>
                <a:path w="20879" h="20684" extrusionOk="0">
                  <a:moveTo>
                    <a:pt x="1901" y="6800"/>
                  </a:move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cubicBezTo>
                    <a:pt x="1666" y="17096"/>
                    <a:pt x="620" y="15986"/>
                    <a:pt x="485" y="14435"/>
                  </a:cubicBezTo>
                  <a:cubicBezTo>
                    <a:pt x="412" y="13608"/>
                    <a:pt x="615" y="12780"/>
                    <a:pt x="1038" y="12172"/>
                  </a:cubicBezTo>
                  <a:cubicBezTo>
                    <a:pt x="39" y="11379"/>
                    <a:pt x="-297" y="9639"/>
                    <a:pt x="288" y="8285"/>
                  </a:cubicBezTo>
                  <a:cubicBezTo>
                    <a:pt x="626" y="7504"/>
                    <a:pt x="1218" y="6988"/>
                    <a:pt x="1883" y="6895"/>
                  </a:cubicBezTo>
                  <a:close/>
                </a:path>
              </a:pathLst>
            </a:custGeom>
            <a:solidFill>
              <a:srgbClr val="EEF4F9"/>
            </a:solidFill>
            <a:ln w="9525" cap="flat">
              <a:solidFill>
                <a:srgbClr val="000000"/>
              </a:solidFill>
              <a:prstDash val="solid"/>
              <a:round/>
            </a:ln>
            <a:effectLst>
              <a:outerShdw blurRad="38100" dist="23000" dir="5400000" rotWithShape="0">
                <a:srgbClr val="000000">
                  <a:alpha val="35000"/>
                </a:srgbClr>
              </a:outerShdw>
            </a:effectLst>
          </p:spPr>
          <p:txBody>
            <a:bodyPr wrap="square" lIns="45718" tIns="45718" rIns="45718" bIns="45718" numCol="1" anchor="ctr">
              <a:noAutofit/>
            </a:bodyPr>
            <a:lstStyle/>
            <a:p>
              <a:pPr algn="ctr">
                <a:defRPr>
                  <a:solidFill>
                    <a:srgbClr val="FFFFFF"/>
                  </a:solidFill>
                  <a:latin typeface="Arial"/>
                  <a:ea typeface="Arial"/>
                  <a:cs typeface="Arial"/>
                  <a:sym typeface="Arial"/>
                </a:defRPr>
              </a:pPr>
              <a:endParaRPr/>
            </a:p>
          </p:txBody>
        </p:sp>
        <p:sp>
          <p:nvSpPr>
            <p:cNvPr id="294" name="Shape"/>
            <p:cNvSpPr/>
            <p:nvPr/>
          </p:nvSpPr>
          <p:spPr>
            <a:xfrm>
              <a:off x="133392" y="44883"/>
              <a:ext cx="2411194" cy="748802"/>
            </a:xfrm>
            <a:custGeom>
              <a:avLst/>
              <a:gdLst/>
              <a:ahLst/>
              <a:cxnLst>
                <a:cxn ang="0">
                  <a:pos x="wd2" y="hd2"/>
                </a:cxn>
                <a:cxn ang="5400000">
                  <a:pos x="wd2" y="hd2"/>
                </a:cxn>
                <a:cxn ang="10800000">
                  <a:pos x="wd2" y="hd2"/>
                </a:cxn>
                <a:cxn ang="16200000">
                  <a:pos x="wd2" y="hd2"/>
                </a:cxn>
              </a:cxnLst>
              <a:rect l="0" t="0" r="r" b="b"/>
              <a:pathLst>
                <a:path w="21600" h="21600" extrusionOk="0">
                  <a:moveTo>
                    <a:pt x="1380" y="14010"/>
                  </a:moveTo>
                  <a:cubicBezTo>
                    <a:pt x="899" y="14066"/>
                    <a:pt x="417" y="13902"/>
                    <a:pt x="0" y="13542"/>
                  </a:cubicBezTo>
                  <a:moveTo>
                    <a:pt x="2598" y="19137"/>
                  </a:moveTo>
                  <a:cubicBezTo>
                    <a:pt x="2405" y="19250"/>
                    <a:pt x="2202" y="19325"/>
                    <a:pt x="1994" y="19361"/>
                  </a:cubicBezTo>
                  <a:moveTo>
                    <a:pt x="7802" y="21600"/>
                  </a:moveTo>
                  <a:cubicBezTo>
                    <a:pt x="7657" y="21279"/>
                    <a:pt x="7535" y="20936"/>
                    <a:pt x="7438" y="20577"/>
                  </a:cubicBezTo>
                  <a:moveTo>
                    <a:pt x="14532" y="19050"/>
                  </a:moveTo>
                  <a:cubicBezTo>
                    <a:pt x="14510" y="19430"/>
                    <a:pt x="14462" y="19806"/>
                    <a:pt x="14386" y="20172"/>
                  </a:cubicBezTo>
                  <a:moveTo>
                    <a:pt x="17421" y="12116"/>
                  </a:moveTo>
                  <a:cubicBezTo>
                    <a:pt x="18505" y="12890"/>
                    <a:pt x="19193" y="14504"/>
                    <a:pt x="19193" y="16273"/>
                  </a:cubicBezTo>
                  <a:moveTo>
                    <a:pt x="21600" y="7649"/>
                  </a:moveTo>
                  <a:cubicBezTo>
                    <a:pt x="21423" y="8256"/>
                    <a:pt x="21153" y="8794"/>
                    <a:pt x="20811" y="9222"/>
                  </a:cubicBezTo>
                  <a:moveTo>
                    <a:pt x="19707" y="1814"/>
                  </a:moveTo>
                  <a:cubicBezTo>
                    <a:pt x="19737" y="2059"/>
                    <a:pt x="19751" y="2307"/>
                    <a:pt x="19749" y="2556"/>
                  </a:cubicBezTo>
                  <a:moveTo>
                    <a:pt x="14668" y="947"/>
                  </a:moveTo>
                  <a:cubicBezTo>
                    <a:pt x="14771" y="605"/>
                    <a:pt x="14907" y="286"/>
                    <a:pt x="15073" y="0"/>
                  </a:cubicBezTo>
                  <a:moveTo>
                    <a:pt x="10888" y="1399"/>
                  </a:moveTo>
                  <a:cubicBezTo>
                    <a:pt x="10930" y="1115"/>
                    <a:pt x="10996" y="841"/>
                    <a:pt x="11084" y="582"/>
                  </a:cubicBezTo>
                  <a:moveTo>
                    <a:pt x="6452" y="1676"/>
                  </a:moveTo>
                  <a:cubicBezTo>
                    <a:pt x="6709" y="1897"/>
                    <a:pt x="6947" y="2163"/>
                    <a:pt x="7160" y="2469"/>
                  </a:cubicBezTo>
                  <a:moveTo>
                    <a:pt x="1072" y="7905"/>
                  </a:moveTo>
                  <a:cubicBezTo>
                    <a:pt x="1016" y="7632"/>
                    <a:pt x="974" y="7353"/>
                    <a:pt x="948" y="7071"/>
                  </a:cubicBezTo>
                </a:path>
              </a:pathLst>
            </a:custGeom>
            <a:noFill/>
            <a:ln w="9525" cap="flat">
              <a:solidFill>
                <a:srgbClr val="000000"/>
              </a:solidFill>
              <a:prstDash val="solid"/>
              <a:round/>
            </a:ln>
            <a:effectLst/>
          </p:spPr>
          <p:txBody>
            <a:bodyPr wrap="square" lIns="45718" tIns="45718" rIns="45718" bIns="45718" numCol="1" anchor="ctr">
              <a:noAutofit/>
            </a:bodyPr>
            <a:lstStyle/>
            <a:p>
              <a:pPr algn="ctr">
                <a:defRPr>
                  <a:solidFill>
                    <a:srgbClr val="FFFFFF"/>
                  </a:solidFill>
                  <a:latin typeface="Arial"/>
                  <a:ea typeface="Arial"/>
                  <a:cs typeface="Arial"/>
                  <a:sym typeface="Arial"/>
                </a:defRPr>
              </a:pPr>
              <a:endParaRPr/>
            </a:p>
          </p:txBody>
        </p:sp>
        <p:sp>
          <p:nvSpPr>
            <p:cNvPr id="295" name="Translation Services"/>
            <p:cNvSpPr txBox="1"/>
            <p:nvPr/>
          </p:nvSpPr>
          <p:spPr>
            <a:xfrm>
              <a:off x="364186" y="155292"/>
              <a:ext cx="1716628" cy="5232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p>
              <a:pPr algn="ctr">
                <a:defRPr sz="1500" b="1">
                  <a:latin typeface="Arial Narrow"/>
                  <a:ea typeface="Arial Narrow"/>
                  <a:cs typeface="Arial Narrow"/>
                  <a:sym typeface="Arial Narrow"/>
                </a:defRPr>
              </a:pPr>
              <a:r>
                <a:t>MDMI</a:t>
              </a:r>
            </a:p>
            <a:p>
              <a:pPr algn="ctr">
                <a:defRPr sz="1500" b="1">
                  <a:latin typeface="Arial Narrow"/>
                  <a:ea typeface="Arial Narrow"/>
                  <a:cs typeface="Arial Narrow"/>
                  <a:sym typeface="Arial Narrow"/>
                </a:defRPr>
              </a:pPr>
              <a:r>
                <a:t>Semantic Services</a:t>
              </a:r>
            </a:p>
          </p:txBody>
        </p:sp>
      </p:gr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Title 1"/>
          <p:cNvSpPr txBox="1">
            <a:spLocks noGrp="1"/>
          </p:cNvSpPr>
          <p:nvPr>
            <p:ph type="title"/>
          </p:nvPr>
        </p:nvSpPr>
        <p:spPr>
          <a:xfrm>
            <a:off x="250825" y="48125"/>
            <a:ext cx="7038434" cy="844845"/>
          </a:xfrm>
          <a:prstGeom prst="rect">
            <a:avLst/>
          </a:prstGeom>
        </p:spPr>
        <p:txBody>
          <a:bodyPr/>
          <a:lstStyle/>
          <a:p>
            <a:pPr defTabSz="841247">
              <a:defRPr sz="2400"/>
            </a:pPr>
            <a:r>
              <a:t>How FHIM Helps Address Implementation Syntax-and-Semantic Variability Problems</a:t>
            </a:r>
          </a:p>
        </p:txBody>
      </p:sp>
      <p:sp>
        <p:nvSpPr>
          <p:cNvPr id="299" name="Slide Number Placeholder 2"/>
          <p:cNvSpPr txBox="1">
            <a:spLocks noGrp="1"/>
          </p:cNvSpPr>
          <p:nvPr>
            <p:ph type="sldNum" sz="quarter" idx="4294967295"/>
          </p:nvPr>
        </p:nvSpPr>
        <p:spPr>
          <a:xfrm>
            <a:off x="4506115" y="4919270"/>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b="0"/>
            </a:lvl1pPr>
          </a:lstStyle>
          <a:p>
            <a:fld id="{86CB4B4D-7CA3-9044-876B-883B54F8677D}" type="slidenum">
              <a:t>12</a:t>
            </a:fld>
            <a:endParaRPr/>
          </a:p>
        </p:txBody>
      </p:sp>
      <p:sp>
        <p:nvSpPr>
          <p:cNvPr id="300" name="One of the highest value propositions for the FHIM lies in its ability to assist developers and clinical stakeholders by building re-useable (without special effort) interoperability components (e.g., FHIR profiles).…"/>
          <p:cNvSpPr txBox="1"/>
          <p:nvPr/>
        </p:nvSpPr>
        <p:spPr>
          <a:xfrm>
            <a:off x="250825" y="771023"/>
            <a:ext cx="8405495" cy="35240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marL="457199" indent="-457199" defTabSz="539494">
              <a:spcBef>
                <a:spcPts val="500"/>
              </a:spcBef>
              <a:buClr>
                <a:srgbClr val="00667F"/>
              </a:buClr>
              <a:buSzPct val="100000"/>
              <a:buAutoNum type="arabicPeriod"/>
              <a:defRPr sz="1800">
                <a:solidFill>
                  <a:srgbClr val="00667F"/>
                </a:solidFill>
                <a:latin typeface="Arial"/>
                <a:ea typeface="Arial"/>
                <a:cs typeface="Arial"/>
                <a:sym typeface="Arial"/>
              </a:defRPr>
            </a:pPr>
            <a:r>
              <a:rPr dirty="0"/>
              <a:t>The FHIM harmonizes across standards and organizational requirements.  </a:t>
            </a:r>
          </a:p>
          <a:p>
            <a:pPr marL="457199" indent="-457199" defTabSz="539494">
              <a:spcBef>
                <a:spcPts val="500"/>
              </a:spcBef>
              <a:buClr>
                <a:srgbClr val="00667F"/>
              </a:buClr>
              <a:buSzPct val="100000"/>
              <a:buAutoNum type="arabicPeriod"/>
              <a:defRPr sz="1800">
                <a:solidFill>
                  <a:srgbClr val="00667F"/>
                </a:solidFill>
                <a:latin typeface="Arial"/>
                <a:ea typeface="Arial"/>
                <a:cs typeface="Arial"/>
                <a:sym typeface="Arial"/>
              </a:defRPr>
            </a:pPr>
            <a:r>
              <a:rPr dirty="0"/>
              <a:t>It is a single model that contains content needed to create holistic FHIR profiles.</a:t>
            </a:r>
          </a:p>
          <a:p>
            <a:pPr marL="857250" lvl="1" indent="-457200" defTabSz="539494">
              <a:spcBef>
                <a:spcPts val="500"/>
              </a:spcBef>
              <a:buClr>
                <a:srgbClr val="00667F"/>
              </a:buClr>
              <a:buSzPct val="100000"/>
              <a:buFont typeface="Arial"/>
              <a:buChar char="•"/>
              <a:defRPr sz="1800">
                <a:solidFill>
                  <a:srgbClr val="00667F"/>
                </a:solidFill>
                <a:latin typeface="Arial"/>
                <a:ea typeface="Arial"/>
                <a:cs typeface="Arial"/>
                <a:sym typeface="Arial"/>
              </a:defRPr>
            </a:pPr>
            <a:r>
              <a:rPr dirty="0"/>
              <a:t>Having a common model was the HL7 V3 goal. FHIM can meet this goal.</a:t>
            </a:r>
          </a:p>
          <a:p>
            <a:pPr marL="457199" indent="-457199" defTabSz="539494">
              <a:spcBef>
                <a:spcPts val="500"/>
              </a:spcBef>
              <a:buClr>
                <a:srgbClr val="00667F"/>
              </a:buClr>
              <a:buSzPct val="100000"/>
              <a:buAutoNum type="arabicPeriod"/>
              <a:defRPr sz="1800">
                <a:solidFill>
                  <a:srgbClr val="00667F"/>
                </a:solidFill>
                <a:latin typeface="Arial"/>
                <a:ea typeface="Arial"/>
                <a:cs typeface="Arial"/>
                <a:sym typeface="Arial"/>
              </a:defRPr>
            </a:pPr>
            <a:r>
              <a:rPr dirty="0"/>
              <a:t>The FHIM can ensure that FHIR profiles provide consistent meanings, when developed or used by different users  and that they meet use case requirements.</a:t>
            </a:r>
          </a:p>
          <a:p>
            <a:pPr marL="857250" lvl="1" indent="-457200" defTabSz="539494">
              <a:spcBef>
                <a:spcPts val="500"/>
              </a:spcBef>
              <a:buClr>
                <a:srgbClr val="00667F"/>
              </a:buClr>
              <a:buSzPct val="100000"/>
              <a:buFont typeface="Arial"/>
              <a:buChar char="•"/>
              <a:defRPr sz="1800">
                <a:solidFill>
                  <a:srgbClr val="00667F"/>
                </a:solidFill>
                <a:latin typeface="Arial"/>
                <a:ea typeface="Arial"/>
                <a:cs typeface="Arial"/>
                <a:sym typeface="Arial"/>
              </a:defRPr>
            </a:pPr>
            <a:r>
              <a:rPr dirty="0"/>
              <a:t>Externally specified certification rules an be used for validation testing.</a:t>
            </a:r>
          </a:p>
          <a:p>
            <a:pPr marL="457199" indent="-457199" defTabSz="539494">
              <a:spcBef>
                <a:spcPts val="500"/>
              </a:spcBef>
              <a:buClr>
                <a:srgbClr val="00667F"/>
              </a:buClr>
              <a:buSzPct val="100000"/>
              <a:buAutoNum type="arabicPeriod"/>
              <a:defRPr sz="1800">
                <a:solidFill>
                  <a:srgbClr val="00667F"/>
                </a:solidFill>
                <a:latin typeface="Arial"/>
                <a:ea typeface="Arial"/>
                <a:cs typeface="Arial"/>
                <a:sym typeface="Arial"/>
              </a:defRPr>
            </a:pPr>
            <a:r>
              <a:rPr dirty="0"/>
              <a:t>FHIM could be a way for government organizations to communicate data requirements which can lead to interoperable standards implementations </a:t>
            </a:r>
          </a:p>
          <a:p>
            <a:pPr marL="857250" lvl="1" indent="-457200" defTabSz="539494">
              <a:spcBef>
                <a:spcPts val="500"/>
              </a:spcBef>
              <a:buClr>
                <a:srgbClr val="00667F"/>
              </a:buClr>
              <a:buSzPct val="100000"/>
              <a:buFont typeface="Arial"/>
              <a:buChar char="•"/>
              <a:defRPr sz="1800">
                <a:solidFill>
                  <a:srgbClr val="00667F"/>
                </a:solidFill>
                <a:latin typeface="Arial"/>
                <a:ea typeface="Arial"/>
                <a:cs typeface="Arial"/>
                <a:sym typeface="Arial"/>
              </a:defRPr>
            </a:pPr>
            <a:r>
              <a:rPr dirty="0"/>
              <a:t>USCDI, MU, information blocking, etc.  </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Title 1"/>
          <p:cNvSpPr txBox="1">
            <a:spLocks noGrp="1"/>
          </p:cNvSpPr>
          <p:nvPr>
            <p:ph type="title"/>
          </p:nvPr>
        </p:nvSpPr>
        <p:spPr>
          <a:xfrm>
            <a:off x="250825" y="-1"/>
            <a:ext cx="8322486" cy="972817"/>
          </a:xfrm>
          <a:prstGeom prst="rect">
            <a:avLst/>
          </a:prstGeom>
        </p:spPr>
        <p:txBody>
          <a:bodyPr/>
          <a:lstStyle/>
          <a:p>
            <a:pPr defTabSz="623251">
              <a:defRPr sz="2400"/>
            </a:pPr>
            <a:r>
              <a:t>How FHIM Helps Address Implementation </a:t>
            </a:r>
            <a:br/>
            <a:r>
              <a:t>Syntax-and-Semantic Variability Problems</a:t>
            </a:r>
          </a:p>
        </p:txBody>
      </p:sp>
      <p:sp>
        <p:nvSpPr>
          <p:cNvPr id="303" name="Slide Number Placeholder 2"/>
          <p:cNvSpPr txBox="1">
            <a:spLocks noGrp="1"/>
          </p:cNvSpPr>
          <p:nvPr>
            <p:ph type="sldNum" sz="quarter" idx="4294967295"/>
          </p:nvPr>
        </p:nvSpPr>
        <p:spPr>
          <a:xfrm>
            <a:off x="4506115" y="4919270"/>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b="0"/>
            </a:lvl1pPr>
          </a:lstStyle>
          <a:p>
            <a:fld id="{86CB4B4D-7CA3-9044-876B-883B54F8677D}" type="slidenum">
              <a:t>13</a:t>
            </a:fld>
            <a:endParaRPr/>
          </a:p>
        </p:txBody>
      </p:sp>
      <p:sp>
        <p:nvSpPr>
          <p:cNvPr id="304" name="One of the highest value propositions for the FHIM lies in its ability to assist developers and clinical stakeholders by building re-useable (without special effort) interoperability components (e.g., FHIR profiles).…"/>
          <p:cNvSpPr txBox="1"/>
          <p:nvPr/>
        </p:nvSpPr>
        <p:spPr>
          <a:xfrm>
            <a:off x="250825" y="850875"/>
            <a:ext cx="8405495" cy="33359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marL="457199" indent="-457199" defTabSz="539494">
              <a:spcBef>
                <a:spcPts val="500"/>
              </a:spcBef>
              <a:buClr>
                <a:srgbClr val="00667F"/>
              </a:buClr>
              <a:buSzPct val="100000"/>
              <a:buAutoNum type="arabicPeriod"/>
              <a:defRPr sz="1600">
                <a:solidFill>
                  <a:srgbClr val="00667F"/>
                </a:solidFill>
                <a:latin typeface="Arial"/>
                <a:ea typeface="Arial"/>
                <a:cs typeface="Arial"/>
                <a:sym typeface="Arial"/>
              </a:defRPr>
            </a:pPr>
            <a:r>
              <a:t>The FHIM can stay current through contributions from its stakeholders by adding new requirements-specifications mapped to CDA, FHIR, V2 and other standards.</a:t>
            </a:r>
          </a:p>
          <a:p>
            <a:pPr marL="457199" indent="-457199" defTabSz="539494">
              <a:spcBef>
                <a:spcPts val="500"/>
              </a:spcBef>
              <a:buClr>
                <a:srgbClr val="00667F"/>
              </a:buClr>
              <a:buSzPct val="100000"/>
              <a:buAutoNum type="arabicPeriod"/>
              <a:defRPr sz="1600">
                <a:solidFill>
                  <a:srgbClr val="00667F"/>
                </a:solidFill>
                <a:latin typeface="Arial"/>
                <a:ea typeface="Arial"/>
                <a:cs typeface="Arial"/>
                <a:sym typeface="Arial"/>
              </a:defRPr>
            </a:pPr>
            <a:r>
              <a:t>The FHIM Profile Builder provides the machinery to generate consistent FHIR profiles and CDA template Implementation Guides.</a:t>
            </a:r>
          </a:p>
          <a:p>
            <a:pPr marL="457200" indent="-457200" defTabSz="539494">
              <a:spcBef>
                <a:spcPts val="500"/>
              </a:spcBef>
              <a:buClr>
                <a:srgbClr val="00667F"/>
              </a:buClr>
              <a:buSzPct val="100000"/>
              <a:buAutoNum type="arabicPeriod"/>
              <a:defRPr sz="1600">
                <a:solidFill>
                  <a:srgbClr val="00667F"/>
                </a:solidFill>
                <a:latin typeface="Arial"/>
                <a:ea typeface="Arial"/>
                <a:cs typeface="Arial"/>
                <a:sym typeface="Arial"/>
              </a:defRPr>
            </a:pPr>
            <a:r>
              <a:t>The FHIM Profile Builder:</a:t>
            </a:r>
          </a:p>
          <a:p>
            <a:pPr marL="831850" lvl="1" indent="-431800" defTabSz="539494">
              <a:spcBef>
                <a:spcPts val="500"/>
              </a:spcBef>
              <a:buClr>
                <a:srgbClr val="00667F"/>
              </a:buClr>
              <a:buSzPct val="100000"/>
              <a:buFont typeface="Arial"/>
              <a:buChar char="•"/>
              <a:defRPr sz="1600">
                <a:solidFill>
                  <a:srgbClr val="00667F"/>
                </a:solidFill>
                <a:latin typeface="Arial"/>
                <a:ea typeface="Arial"/>
                <a:cs typeface="Arial"/>
                <a:sym typeface="Arial"/>
              </a:defRPr>
            </a:pPr>
            <a:r>
              <a:t>Consists of two components - a profile editor and a profile generator</a:t>
            </a:r>
          </a:p>
          <a:p>
            <a:pPr marL="857250" lvl="1" indent="-457200" defTabSz="539494">
              <a:spcBef>
                <a:spcPts val="500"/>
              </a:spcBef>
              <a:buClr>
                <a:srgbClr val="00667F"/>
              </a:buClr>
              <a:buSzPct val="100000"/>
              <a:buFont typeface="Arial"/>
              <a:buChar char="•"/>
              <a:defRPr sz="1600">
                <a:solidFill>
                  <a:srgbClr val="00667F"/>
                </a:solidFill>
                <a:latin typeface="Arial"/>
                <a:ea typeface="Arial"/>
                <a:cs typeface="Arial"/>
                <a:sym typeface="Arial"/>
              </a:defRPr>
            </a:pPr>
            <a:r>
              <a:t>Makes the FHIM easier to use (by removing the need to interact directly with UML) </a:t>
            </a:r>
          </a:p>
          <a:p>
            <a:pPr marL="831850" lvl="1" indent="-431800" defTabSz="539494">
              <a:spcBef>
                <a:spcPts val="500"/>
              </a:spcBef>
              <a:buClr>
                <a:srgbClr val="00667F"/>
              </a:buClr>
              <a:buSzPct val="100000"/>
              <a:buFont typeface="Arial"/>
              <a:buChar char="•"/>
              <a:defRPr sz="1600">
                <a:solidFill>
                  <a:srgbClr val="00667F"/>
                </a:solidFill>
                <a:latin typeface="Arial"/>
                <a:ea typeface="Arial"/>
                <a:cs typeface="Arial"/>
                <a:sym typeface="Arial"/>
              </a:defRPr>
            </a:pPr>
            <a:r>
              <a:t>Provides a user interface that makes it easier </a:t>
            </a:r>
          </a:p>
          <a:p>
            <a:pPr marL="1257300" lvl="2" indent="-457200" defTabSz="539494">
              <a:spcBef>
                <a:spcPts val="500"/>
              </a:spcBef>
              <a:buClr>
                <a:srgbClr val="00667F"/>
              </a:buClr>
              <a:buSzPct val="100000"/>
              <a:buFont typeface="Arial Narrow"/>
              <a:buChar char="✓"/>
              <a:defRPr sz="1600">
                <a:solidFill>
                  <a:srgbClr val="00667F"/>
                </a:solidFill>
                <a:latin typeface="Arial"/>
                <a:ea typeface="Arial"/>
                <a:cs typeface="Arial"/>
                <a:sym typeface="Arial"/>
              </a:defRPr>
            </a:pPr>
            <a:r>
              <a:t>to consistently create reusable FHIR Profiles based on FHIM templates.</a:t>
            </a:r>
          </a:p>
          <a:p>
            <a:pPr marL="1257300" lvl="2" indent="-457200" defTabSz="539494">
              <a:spcBef>
                <a:spcPts val="500"/>
              </a:spcBef>
              <a:buClr>
                <a:srgbClr val="00667F"/>
              </a:buClr>
              <a:buSzPct val="100000"/>
              <a:buFont typeface="Arial Narrow"/>
              <a:buChar char="✓"/>
              <a:defRPr sz="1600">
                <a:solidFill>
                  <a:srgbClr val="00667F"/>
                </a:solidFill>
                <a:latin typeface="Arial"/>
                <a:ea typeface="Arial"/>
                <a:cs typeface="Arial"/>
                <a:sym typeface="Arial"/>
              </a:defRPr>
            </a:pPr>
            <a:r>
              <a:t>to build FHIR profiles that support specific use cases.</a:t>
            </a:r>
          </a:p>
          <a:p>
            <a:pPr marL="857250" lvl="1" indent="-457200" defTabSz="539494">
              <a:spcBef>
                <a:spcPts val="500"/>
              </a:spcBef>
              <a:buClr>
                <a:srgbClr val="00667F"/>
              </a:buClr>
              <a:buSzPct val="100000"/>
              <a:buFont typeface="Arial"/>
              <a:buChar char="•"/>
              <a:defRPr sz="1600">
                <a:solidFill>
                  <a:srgbClr val="00667F"/>
                </a:solidFill>
                <a:latin typeface="Arial"/>
                <a:ea typeface="Arial"/>
                <a:cs typeface="Arial"/>
                <a:sym typeface="Arial"/>
              </a:defRPr>
            </a:pPr>
            <a:r>
              <a:t>Generates Interoperability Guides for CDA, FHIR and other information exchange standards such as NCPDP (pharmacy), X12 (financial/payor), DICOM (imaging) </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Title 1"/>
          <p:cNvSpPr txBox="1">
            <a:spLocks noGrp="1"/>
          </p:cNvSpPr>
          <p:nvPr>
            <p:ph type="title"/>
          </p:nvPr>
        </p:nvSpPr>
        <p:spPr>
          <a:xfrm>
            <a:off x="0" y="411956"/>
            <a:ext cx="8893175" cy="481013"/>
          </a:xfrm>
          <a:prstGeom prst="rect">
            <a:avLst/>
          </a:prstGeom>
        </p:spPr>
        <p:txBody>
          <a:bodyPr>
            <a:normAutofit fontScale="90000"/>
          </a:bodyPr>
          <a:lstStyle>
            <a:lvl1pPr algn="ctr">
              <a:defRPr sz="3200"/>
            </a:lvl1pPr>
          </a:lstStyle>
          <a:p>
            <a:r>
              <a:t>FHIM Profile Builder </a:t>
            </a:r>
          </a:p>
        </p:txBody>
      </p:sp>
      <p:pic>
        <p:nvPicPr>
          <p:cNvPr id="308" name="Picture 11" descr="Picture 11"/>
          <p:cNvPicPr>
            <a:picLocks noChangeAspect="1"/>
          </p:cNvPicPr>
          <p:nvPr/>
        </p:nvPicPr>
        <p:blipFill>
          <a:blip r:embed="rId2"/>
          <a:stretch>
            <a:fillRect/>
          </a:stretch>
        </p:blipFill>
        <p:spPr>
          <a:xfrm>
            <a:off x="234288" y="136185"/>
            <a:ext cx="1470528" cy="883907"/>
          </a:xfrm>
          <a:prstGeom prst="rect">
            <a:avLst/>
          </a:prstGeom>
          <a:ln w="12700">
            <a:miter lim="400000"/>
          </a:ln>
        </p:spPr>
      </p:pic>
      <p:grpSp>
        <p:nvGrpSpPr>
          <p:cNvPr id="333" name="Group"/>
          <p:cNvGrpSpPr/>
          <p:nvPr/>
        </p:nvGrpSpPr>
        <p:grpSpPr>
          <a:xfrm>
            <a:off x="1197182" y="1338702"/>
            <a:ext cx="6478950" cy="2691587"/>
            <a:chOff x="0" y="-1"/>
            <a:chExt cx="6478948" cy="2691586"/>
          </a:xfrm>
        </p:grpSpPr>
        <p:sp>
          <p:nvSpPr>
            <p:cNvPr id="309" name="Up-Down Arrow 15"/>
            <p:cNvSpPr/>
            <p:nvPr/>
          </p:nvSpPr>
          <p:spPr>
            <a:xfrm rot="7786299">
              <a:off x="1705986" y="385717"/>
              <a:ext cx="359882" cy="1800637"/>
            </a:xfrm>
            <a:custGeom>
              <a:avLst/>
              <a:gdLst/>
              <a:ahLst/>
              <a:cxnLst>
                <a:cxn ang="0">
                  <a:pos x="wd2" y="hd2"/>
                </a:cxn>
                <a:cxn ang="5400000">
                  <a:pos x="wd2" y="hd2"/>
                </a:cxn>
                <a:cxn ang="10800000">
                  <a:pos x="wd2" y="hd2"/>
                </a:cxn>
                <a:cxn ang="16200000">
                  <a:pos x="wd2" y="hd2"/>
                </a:cxn>
              </a:cxnLst>
              <a:rect l="0" t="0" r="r" b="b"/>
              <a:pathLst>
                <a:path w="21600" h="21600" extrusionOk="0">
                  <a:moveTo>
                    <a:pt x="0" y="2158"/>
                  </a:moveTo>
                  <a:lnTo>
                    <a:pt x="10800" y="0"/>
                  </a:lnTo>
                  <a:lnTo>
                    <a:pt x="21600" y="2158"/>
                  </a:lnTo>
                  <a:lnTo>
                    <a:pt x="16200" y="2158"/>
                  </a:lnTo>
                  <a:lnTo>
                    <a:pt x="16200" y="19442"/>
                  </a:lnTo>
                  <a:lnTo>
                    <a:pt x="21600" y="19442"/>
                  </a:lnTo>
                  <a:lnTo>
                    <a:pt x="10800" y="21600"/>
                  </a:lnTo>
                  <a:lnTo>
                    <a:pt x="0" y="19442"/>
                  </a:lnTo>
                  <a:lnTo>
                    <a:pt x="5400" y="19442"/>
                  </a:lnTo>
                  <a:lnTo>
                    <a:pt x="5400" y="2158"/>
                  </a:lnTo>
                  <a:close/>
                </a:path>
              </a:pathLst>
            </a:custGeom>
            <a:solidFill>
              <a:srgbClr val="D9D9D9"/>
            </a:solidFill>
            <a:ln w="9525" cap="flat">
              <a:solidFill>
                <a:srgbClr val="0095C7"/>
              </a:solidFill>
              <a:prstDash val="solid"/>
              <a:round/>
            </a:ln>
            <a:effectLst>
              <a:outerShdw blurRad="38100" dist="23000" dir="5400000" rotWithShape="0">
                <a:srgbClr val="000000">
                  <a:alpha val="35000"/>
                </a:srgbClr>
              </a:outerShdw>
            </a:effectLst>
          </p:spPr>
          <p:txBody>
            <a:bodyPr wrap="square" lIns="45718" tIns="45718" rIns="45718" bIns="45718" numCol="1" anchor="ctr">
              <a:noAutofit/>
            </a:bodyPr>
            <a:lstStyle/>
            <a:p>
              <a:pPr algn="ctr">
                <a:defRPr sz="1500" b="1">
                  <a:latin typeface="Arial Narrow"/>
                  <a:ea typeface="Arial Narrow"/>
                  <a:cs typeface="Arial Narrow"/>
                  <a:sym typeface="Arial Narrow"/>
                </a:defRPr>
              </a:pPr>
              <a:endParaRPr/>
            </a:p>
          </p:txBody>
        </p:sp>
        <p:sp>
          <p:nvSpPr>
            <p:cNvPr id="310" name="Left-Right Arrow 21"/>
            <p:cNvSpPr/>
            <p:nvPr/>
          </p:nvSpPr>
          <p:spPr>
            <a:xfrm>
              <a:off x="1379326" y="284131"/>
              <a:ext cx="821629" cy="318959"/>
            </a:xfrm>
            <a:prstGeom prst="leftRightArrow">
              <a:avLst>
                <a:gd name="adj1" fmla="val 50000"/>
                <a:gd name="adj2" fmla="val 50000"/>
              </a:avLst>
            </a:prstGeom>
            <a:solidFill>
              <a:srgbClr val="D9D9D9"/>
            </a:solidFill>
            <a:ln w="9525" cap="flat">
              <a:solidFill>
                <a:srgbClr val="0095C7"/>
              </a:solidFill>
              <a:prstDash val="solid"/>
              <a:round/>
            </a:ln>
            <a:effectLst>
              <a:outerShdw blurRad="38100" dist="23000" dir="5400000" rotWithShape="0">
                <a:srgbClr val="000000">
                  <a:alpha val="35000"/>
                </a:srgbClr>
              </a:outerShdw>
            </a:effectLst>
          </p:spPr>
          <p:txBody>
            <a:bodyPr wrap="square" lIns="45718" tIns="45718" rIns="45718" bIns="45718" numCol="1" anchor="ctr">
              <a:noAutofit/>
            </a:bodyPr>
            <a:lstStyle/>
            <a:p>
              <a:pPr algn="ctr">
                <a:defRPr sz="1500" b="1">
                  <a:latin typeface="Arial Narrow"/>
                  <a:ea typeface="Arial Narrow"/>
                  <a:cs typeface="Arial Narrow"/>
                  <a:sym typeface="Arial Narrow"/>
                </a:defRPr>
              </a:pPr>
              <a:endParaRPr/>
            </a:p>
          </p:txBody>
        </p:sp>
        <p:grpSp>
          <p:nvGrpSpPr>
            <p:cNvPr id="314" name="Cloud 3"/>
            <p:cNvGrpSpPr/>
            <p:nvPr/>
          </p:nvGrpSpPr>
          <p:grpSpPr>
            <a:xfrm>
              <a:off x="0" y="-1"/>
              <a:ext cx="1398709" cy="961072"/>
              <a:chOff x="29" y="-10"/>
              <a:chExt cx="1398708" cy="961070"/>
            </a:xfrm>
          </p:grpSpPr>
          <p:sp>
            <p:nvSpPr>
              <p:cNvPr id="311" name="Shape"/>
              <p:cNvSpPr/>
              <p:nvPr/>
            </p:nvSpPr>
            <p:spPr>
              <a:xfrm>
                <a:off x="29" y="-11"/>
                <a:ext cx="1398710" cy="961071"/>
              </a:xfrm>
              <a:custGeom>
                <a:avLst/>
                <a:gdLst/>
                <a:ahLst/>
                <a:cxnLst>
                  <a:cxn ang="0">
                    <a:pos x="wd2" y="hd2"/>
                  </a:cxn>
                  <a:cxn ang="5400000">
                    <a:pos x="wd2" y="hd2"/>
                  </a:cxn>
                  <a:cxn ang="10800000">
                    <a:pos x="wd2" y="hd2"/>
                  </a:cxn>
                  <a:cxn ang="16200000">
                    <a:pos x="wd2" y="hd2"/>
                  </a:cxn>
                </a:cxnLst>
                <a:rect l="0" t="0" r="r" b="b"/>
                <a:pathLst>
                  <a:path w="20879" h="20684" extrusionOk="0">
                    <a:moveTo>
                      <a:pt x="1901" y="6800"/>
                    </a:move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cubicBezTo>
                      <a:pt x="1666" y="17096"/>
                      <a:pt x="620" y="15986"/>
                      <a:pt x="485" y="14435"/>
                    </a:cubicBezTo>
                    <a:cubicBezTo>
                      <a:pt x="412" y="13608"/>
                      <a:pt x="615" y="12780"/>
                      <a:pt x="1038" y="12172"/>
                    </a:cubicBezTo>
                    <a:cubicBezTo>
                      <a:pt x="39" y="11379"/>
                      <a:pt x="-297" y="9639"/>
                      <a:pt x="288" y="8285"/>
                    </a:cubicBezTo>
                    <a:cubicBezTo>
                      <a:pt x="626" y="7504"/>
                      <a:pt x="1218" y="6988"/>
                      <a:pt x="1883" y="6895"/>
                    </a:cubicBezTo>
                    <a:close/>
                  </a:path>
                </a:pathLst>
              </a:custGeom>
              <a:solidFill>
                <a:srgbClr val="EEF4F9"/>
              </a:solidFill>
              <a:ln w="9525" cap="flat">
                <a:solidFill>
                  <a:srgbClr val="000000"/>
                </a:solidFill>
                <a:prstDash val="solid"/>
                <a:round/>
              </a:ln>
              <a:effectLst>
                <a:outerShdw blurRad="38100" dist="23000" dir="5400000" rotWithShape="0">
                  <a:srgbClr val="000000">
                    <a:alpha val="35000"/>
                  </a:srgbClr>
                </a:outerShdw>
              </a:effectLst>
            </p:spPr>
            <p:txBody>
              <a:bodyPr wrap="square" lIns="45718" tIns="45718" rIns="45718" bIns="45718" numCol="1" anchor="ctr">
                <a:noAutofit/>
              </a:bodyPr>
              <a:lstStyle/>
              <a:p>
                <a:pPr algn="ctr">
                  <a:defRPr>
                    <a:solidFill>
                      <a:srgbClr val="FFFFFF"/>
                    </a:solidFill>
                    <a:latin typeface="Arial"/>
                    <a:ea typeface="Arial"/>
                    <a:cs typeface="Arial"/>
                    <a:sym typeface="Arial"/>
                  </a:defRPr>
                </a:pPr>
                <a:endParaRPr/>
              </a:p>
            </p:txBody>
          </p:sp>
          <p:sp>
            <p:nvSpPr>
              <p:cNvPr id="312" name="Shape"/>
              <p:cNvSpPr/>
              <p:nvPr/>
            </p:nvSpPr>
            <p:spPr>
              <a:xfrm>
                <a:off x="70897" y="48904"/>
                <a:ext cx="1281566" cy="815901"/>
              </a:xfrm>
              <a:custGeom>
                <a:avLst/>
                <a:gdLst/>
                <a:ahLst/>
                <a:cxnLst>
                  <a:cxn ang="0">
                    <a:pos x="wd2" y="hd2"/>
                  </a:cxn>
                  <a:cxn ang="5400000">
                    <a:pos x="wd2" y="hd2"/>
                  </a:cxn>
                  <a:cxn ang="10800000">
                    <a:pos x="wd2" y="hd2"/>
                  </a:cxn>
                  <a:cxn ang="16200000">
                    <a:pos x="wd2" y="hd2"/>
                  </a:cxn>
                </a:cxnLst>
                <a:rect l="0" t="0" r="r" b="b"/>
                <a:pathLst>
                  <a:path w="21600" h="21600" extrusionOk="0">
                    <a:moveTo>
                      <a:pt x="1380" y="14010"/>
                    </a:moveTo>
                    <a:cubicBezTo>
                      <a:pt x="899" y="14066"/>
                      <a:pt x="417" y="13902"/>
                      <a:pt x="0" y="13542"/>
                    </a:cubicBezTo>
                    <a:moveTo>
                      <a:pt x="2598" y="19137"/>
                    </a:moveTo>
                    <a:cubicBezTo>
                      <a:pt x="2405" y="19250"/>
                      <a:pt x="2202" y="19325"/>
                      <a:pt x="1994" y="19361"/>
                    </a:cubicBezTo>
                    <a:moveTo>
                      <a:pt x="7802" y="21600"/>
                    </a:moveTo>
                    <a:cubicBezTo>
                      <a:pt x="7657" y="21279"/>
                      <a:pt x="7535" y="20936"/>
                      <a:pt x="7438" y="20577"/>
                    </a:cubicBezTo>
                    <a:moveTo>
                      <a:pt x="14532" y="19050"/>
                    </a:moveTo>
                    <a:cubicBezTo>
                      <a:pt x="14510" y="19430"/>
                      <a:pt x="14462" y="19806"/>
                      <a:pt x="14386" y="20172"/>
                    </a:cubicBezTo>
                    <a:moveTo>
                      <a:pt x="17421" y="12116"/>
                    </a:moveTo>
                    <a:cubicBezTo>
                      <a:pt x="18505" y="12890"/>
                      <a:pt x="19193" y="14504"/>
                      <a:pt x="19193" y="16273"/>
                    </a:cubicBezTo>
                    <a:moveTo>
                      <a:pt x="21600" y="7649"/>
                    </a:moveTo>
                    <a:cubicBezTo>
                      <a:pt x="21423" y="8256"/>
                      <a:pt x="21153" y="8794"/>
                      <a:pt x="20811" y="9222"/>
                    </a:cubicBezTo>
                    <a:moveTo>
                      <a:pt x="19707" y="1814"/>
                    </a:moveTo>
                    <a:cubicBezTo>
                      <a:pt x="19737" y="2059"/>
                      <a:pt x="19751" y="2307"/>
                      <a:pt x="19749" y="2556"/>
                    </a:cubicBezTo>
                    <a:moveTo>
                      <a:pt x="14668" y="947"/>
                    </a:moveTo>
                    <a:cubicBezTo>
                      <a:pt x="14771" y="605"/>
                      <a:pt x="14907" y="286"/>
                      <a:pt x="15073" y="0"/>
                    </a:cubicBezTo>
                    <a:moveTo>
                      <a:pt x="10888" y="1399"/>
                    </a:moveTo>
                    <a:cubicBezTo>
                      <a:pt x="10930" y="1115"/>
                      <a:pt x="10996" y="841"/>
                      <a:pt x="11084" y="582"/>
                    </a:cubicBezTo>
                    <a:moveTo>
                      <a:pt x="6452" y="1676"/>
                    </a:moveTo>
                    <a:cubicBezTo>
                      <a:pt x="6709" y="1897"/>
                      <a:pt x="6947" y="2163"/>
                      <a:pt x="7160" y="2469"/>
                    </a:cubicBezTo>
                    <a:moveTo>
                      <a:pt x="1072" y="7905"/>
                    </a:moveTo>
                    <a:cubicBezTo>
                      <a:pt x="1016" y="7632"/>
                      <a:pt x="974" y="7353"/>
                      <a:pt x="948" y="7071"/>
                    </a:cubicBezTo>
                  </a:path>
                </a:pathLst>
              </a:custGeom>
              <a:noFill/>
              <a:ln w="9525" cap="flat">
                <a:solidFill>
                  <a:srgbClr val="000000"/>
                </a:solidFill>
                <a:prstDash val="solid"/>
                <a:round/>
              </a:ln>
              <a:effectLst/>
            </p:spPr>
            <p:txBody>
              <a:bodyPr wrap="square" lIns="45718" tIns="45718" rIns="45718" bIns="45718" numCol="1" anchor="ctr">
                <a:noAutofit/>
              </a:bodyPr>
              <a:lstStyle/>
              <a:p>
                <a:pPr algn="ctr">
                  <a:defRPr>
                    <a:solidFill>
                      <a:srgbClr val="FFFFFF"/>
                    </a:solidFill>
                    <a:latin typeface="Arial"/>
                    <a:ea typeface="Arial"/>
                    <a:cs typeface="Arial"/>
                    <a:sym typeface="Arial"/>
                  </a:defRPr>
                </a:pPr>
                <a:endParaRPr/>
              </a:p>
            </p:txBody>
          </p:sp>
          <p:sp>
            <p:nvSpPr>
              <p:cNvPr id="313" name="FHIM…"/>
              <p:cNvSpPr txBox="1"/>
              <p:nvPr/>
            </p:nvSpPr>
            <p:spPr>
              <a:xfrm>
                <a:off x="193566" y="187211"/>
                <a:ext cx="912401" cy="53411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noAutofit/>
              </a:bodyPr>
              <a:lstStyle/>
              <a:p>
                <a:pPr algn="ctr">
                  <a:defRPr sz="1500" b="1">
                    <a:latin typeface="Arial Narrow"/>
                    <a:ea typeface="Arial Narrow"/>
                    <a:cs typeface="Arial Narrow"/>
                    <a:sym typeface="Arial Narrow"/>
                  </a:defRPr>
                </a:pPr>
                <a:r>
                  <a:t>FHIM</a:t>
                </a:r>
                <a:endParaRPr>
                  <a:solidFill>
                    <a:srgbClr val="FFFFFF"/>
                  </a:solidFill>
                </a:endParaRPr>
              </a:p>
              <a:p>
                <a:pPr algn="ctr">
                  <a:defRPr sz="1500" b="1">
                    <a:latin typeface="Arial Narrow"/>
                    <a:ea typeface="Arial Narrow"/>
                    <a:cs typeface="Arial Narrow"/>
                    <a:sym typeface="Arial Narrow"/>
                  </a:defRPr>
                </a:pPr>
                <a:r>
                  <a:t>Services</a:t>
                </a:r>
              </a:p>
            </p:txBody>
          </p:sp>
        </p:grpSp>
        <p:grpSp>
          <p:nvGrpSpPr>
            <p:cNvPr id="317" name="Wave 17"/>
            <p:cNvGrpSpPr/>
            <p:nvPr/>
          </p:nvGrpSpPr>
          <p:grpSpPr>
            <a:xfrm>
              <a:off x="117987" y="1744665"/>
              <a:ext cx="1162809" cy="884949"/>
              <a:chOff x="-1" y="11"/>
              <a:chExt cx="1162808" cy="884948"/>
            </a:xfrm>
          </p:grpSpPr>
          <p:sp>
            <p:nvSpPr>
              <p:cNvPr id="315" name="Shape"/>
              <p:cNvSpPr/>
              <p:nvPr/>
            </p:nvSpPr>
            <p:spPr>
              <a:xfrm>
                <a:off x="-2" y="11"/>
                <a:ext cx="1162809" cy="884949"/>
              </a:xfrm>
              <a:custGeom>
                <a:avLst/>
                <a:gdLst/>
                <a:ahLst/>
                <a:cxnLst>
                  <a:cxn ang="0">
                    <a:pos x="wd2" y="hd2"/>
                  </a:cxn>
                  <a:cxn ang="5400000">
                    <a:pos x="wd2" y="hd2"/>
                  </a:cxn>
                  <a:cxn ang="10800000">
                    <a:pos x="wd2" y="hd2"/>
                  </a:cxn>
                  <a:cxn ang="16200000">
                    <a:pos x="wd2" y="hd2"/>
                  </a:cxn>
                </a:cxnLst>
                <a:rect l="0" t="0" r="r" b="b"/>
                <a:pathLst>
                  <a:path w="21600" h="13514" extrusionOk="0">
                    <a:moveTo>
                      <a:pt x="0" y="1641"/>
                    </a:moveTo>
                    <a:cubicBezTo>
                      <a:pt x="7200" y="-4043"/>
                      <a:pt x="14400" y="7325"/>
                      <a:pt x="21600" y="1641"/>
                    </a:cubicBezTo>
                    <a:lnTo>
                      <a:pt x="21600" y="11873"/>
                    </a:lnTo>
                    <a:cubicBezTo>
                      <a:pt x="14400" y="17557"/>
                      <a:pt x="7200" y="6189"/>
                      <a:pt x="0" y="11873"/>
                    </a:cubicBezTo>
                    <a:close/>
                  </a:path>
                </a:pathLst>
              </a:custGeom>
              <a:solidFill>
                <a:srgbClr val="EEF4F9"/>
              </a:solidFill>
              <a:ln w="9525" cap="flat">
                <a:solidFill>
                  <a:srgbClr val="000000"/>
                </a:solidFill>
                <a:prstDash val="solid"/>
                <a:round/>
              </a:ln>
              <a:effectLst>
                <a:outerShdw blurRad="38100" dist="23000" dir="5400000" rotWithShape="0">
                  <a:srgbClr val="000000">
                    <a:alpha val="35000"/>
                  </a:srgbClr>
                </a:outerShdw>
              </a:effectLst>
            </p:spPr>
            <p:txBody>
              <a:bodyPr wrap="square" lIns="45718" tIns="45718" rIns="45718" bIns="45718" numCol="1" anchor="ctr">
                <a:noAutofit/>
              </a:bodyPr>
              <a:lstStyle/>
              <a:p>
                <a:pPr algn="ctr">
                  <a:defRPr>
                    <a:solidFill>
                      <a:srgbClr val="FFFFFF"/>
                    </a:solidFill>
                    <a:latin typeface="Arial"/>
                    <a:ea typeface="Arial"/>
                    <a:cs typeface="Arial"/>
                    <a:sym typeface="Arial"/>
                  </a:defRPr>
                </a:pPr>
                <a:endParaRPr/>
              </a:p>
            </p:txBody>
          </p:sp>
          <p:sp>
            <p:nvSpPr>
              <p:cNvPr id="316" name="Praxis User Interface"/>
              <p:cNvSpPr txBox="1"/>
              <p:nvPr/>
            </p:nvSpPr>
            <p:spPr>
              <a:xfrm>
                <a:off x="-1" y="285584"/>
                <a:ext cx="1162809" cy="31372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noAutofit/>
              </a:bodyPr>
              <a:lstStyle>
                <a:lvl1pPr algn="ctr">
                  <a:defRPr sz="1500" b="1">
                    <a:latin typeface="Arial Narrow"/>
                    <a:ea typeface="Arial Narrow"/>
                    <a:cs typeface="Arial Narrow"/>
                    <a:sym typeface="Arial Narrow"/>
                  </a:defRPr>
                </a:lvl1pPr>
              </a:lstStyle>
              <a:p>
                <a:r>
                  <a:t>Profile Editor</a:t>
                </a:r>
              </a:p>
            </p:txBody>
          </p:sp>
        </p:grpSp>
        <p:grpSp>
          <p:nvGrpSpPr>
            <p:cNvPr id="322" name="Cloud 5"/>
            <p:cNvGrpSpPr/>
            <p:nvPr/>
          </p:nvGrpSpPr>
          <p:grpSpPr>
            <a:xfrm>
              <a:off x="2175541" y="70661"/>
              <a:ext cx="1741894" cy="710941"/>
              <a:chOff x="37" y="-8"/>
              <a:chExt cx="1741893" cy="710939"/>
            </a:xfrm>
          </p:grpSpPr>
          <p:sp>
            <p:nvSpPr>
              <p:cNvPr id="319" name="Shape"/>
              <p:cNvSpPr/>
              <p:nvPr/>
            </p:nvSpPr>
            <p:spPr>
              <a:xfrm>
                <a:off x="37" y="-9"/>
                <a:ext cx="1741894" cy="710940"/>
              </a:xfrm>
              <a:custGeom>
                <a:avLst/>
                <a:gdLst/>
                <a:ahLst/>
                <a:cxnLst>
                  <a:cxn ang="0">
                    <a:pos x="wd2" y="hd2"/>
                  </a:cxn>
                  <a:cxn ang="5400000">
                    <a:pos x="wd2" y="hd2"/>
                  </a:cxn>
                  <a:cxn ang="10800000">
                    <a:pos x="wd2" y="hd2"/>
                  </a:cxn>
                  <a:cxn ang="16200000">
                    <a:pos x="wd2" y="hd2"/>
                  </a:cxn>
                </a:cxnLst>
                <a:rect l="0" t="0" r="r" b="b"/>
                <a:pathLst>
                  <a:path w="20879" h="20684" extrusionOk="0">
                    <a:moveTo>
                      <a:pt x="1901" y="6800"/>
                    </a:move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cubicBezTo>
                      <a:pt x="1666" y="17096"/>
                      <a:pt x="620" y="15986"/>
                      <a:pt x="485" y="14435"/>
                    </a:cubicBezTo>
                    <a:cubicBezTo>
                      <a:pt x="412" y="13608"/>
                      <a:pt x="615" y="12780"/>
                      <a:pt x="1038" y="12172"/>
                    </a:cubicBezTo>
                    <a:cubicBezTo>
                      <a:pt x="39" y="11379"/>
                      <a:pt x="-297" y="9639"/>
                      <a:pt x="288" y="8285"/>
                    </a:cubicBezTo>
                    <a:cubicBezTo>
                      <a:pt x="626" y="7504"/>
                      <a:pt x="1218" y="6988"/>
                      <a:pt x="1883" y="6895"/>
                    </a:cubicBezTo>
                    <a:close/>
                  </a:path>
                </a:pathLst>
              </a:custGeom>
              <a:solidFill>
                <a:srgbClr val="C2F0FF"/>
              </a:solidFill>
              <a:ln w="9525" cap="flat">
                <a:solidFill>
                  <a:srgbClr val="0095C7"/>
                </a:solidFill>
                <a:prstDash val="solid"/>
                <a:round/>
              </a:ln>
              <a:effectLst>
                <a:outerShdw blurRad="38100" dist="23000" dir="5400000" rotWithShape="0">
                  <a:srgbClr val="000000">
                    <a:alpha val="35000"/>
                  </a:srgbClr>
                </a:outerShdw>
              </a:effectLst>
            </p:spPr>
            <p:txBody>
              <a:bodyPr wrap="square" lIns="45718" tIns="45718" rIns="45718" bIns="45718" numCol="1" anchor="ctr">
                <a:noAutofit/>
              </a:bodyPr>
              <a:lstStyle/>
              <a:p>
                <a:pPr algn="ctr">
                  <a:defRPr>
                    <a:solidFill>
                      <a:srgbClr val="FFFFFF"/>
                    </a:solidFill>
                    <a:latin typeface="Arial"/>
                    <a:ea typeface="Arial"/>
                    <a:cs typeface="Arial"/>
                    <a:sym typeface="Arial"/>
                  </a:defRPr>
                </a:pPr>
                <a:endParaRPr/>
              </a:p>
            </p:txBody>
          </p:sp>
          <p:sp>
            <p:nvSpPr>
              <p:cNvPr id="320" name="Shape"/>
              <p:cNvSpPr/>
              <p:nvPr/>
            </p:nvSpPr>
            <p:spPr>
              <a:xfrm>
                <a:off x="88293" y="36178"/>
                <a:ext cx="1596010" cy="603549"/>
              </a:xfrm>
              <a:custGeom>
                <a:avLst/>
                <a:gdLst/>
                <a:ahLst/>
                <a:cxnLst>
                  <a:cxn ang="0">
                    <a:pos x="wd2" y="hd2"/>
                  </a:cxn>
                  <a:cxn ang="5400000">
                    <a:pos x="wd2" y="hd2"/>
                  </a:cxn>
                  <a:cxn ang="10800000">
                    <a:pos x="wd2" y="hd2"/>
                  </a:cxn>
                  <a:cxn ang="16200000">
                    <a:pos x="wd2" y="hd2"/>
                  </a:cxn>
                </a:cxnLst>
                <a:rect l="0" t="0" r="r" b="b"/>
                <a:pathLst>
                  <a:path w="21600" h="21600" extrusionOk="0">
                    <a:moveTo>
                      <a:pt x="1380" y="14010"/>
                    </a:moveTo>
                    <a:cubicBezTo>
                      <a:pt x="899" y="14066"/>
                      <a:pt x="417" y="13902"/>
                      <a:pt x="0" y="13542"/>
                    </a:cubicBezTo>
                    <a:moveTo>
                      <a:pt x="2598" y="19137"/>
                    </a:moveTo>
                    <a:cubicBezTo>
                      <a:pt x="2405" y="19250"/>
                      <a:pt x="2202" y="19325"/>
                      <a:pt x="1994" y="19361"/>
                    </a:cubicBezTo>
                    <a:moveTo>
                      <a:pt x="7802" y="21600"/>
                    </a:moveTo>
                    <a:cubicBezTo>
                      <a:pt x="7657" y="21279"/>
                      <a:pt x="7535" y="20936"/>
                      <a:pt x="7438" y="20577"/>
                    </a:cubicBezTo>
                    <a:moveTo>
                      <a:pt x="14532" y="19050"/>
                    </a:moveTo>
                    <a:cubicBezTo>
                      <a:pt x="14510" y="19430"/>
                      <a:pt x="14462" y="19806"/>
                      <a:pt x="14386" y="20172"/>
                    </a:cubicBezTo>
                    <a:moveTo>
                      <a:pt x="17421" y="12116"/>
                    </a:moveTo>
                    <a:cubicBezTo>
                      <a:pt x="18505" y="12890"/>
                      <a:pt x="19193" y="14504"/>
                      <a:pt x="19193" y="16273"/>
                    </a:cubicBezTo>
                    <a:moveTo>
                      <a:pt x="21600" y="7649"/>
                    </a:moveTo>
                    <a:cubicBezTo>
                      <a:pt x="21423" y="8256"/>
                      <a:pt x="21153" y="8794"/>
                      <a:pt x="20811" y="9222"/>
                    </a:cubicBezTo>
                    <a:moveTo>
                      <a:pt x="19707" y="1814"/>
                    </a:moveTo>
                    <a:cubicBezTo>
                      <a:pt x="19737" y="2059"/>
                      <a:pt x="19751" y="2307"/>
                      <a:pt x="19749" y="2556"/>
                    </a:cubicBezTo>
                    <a:moveTo>
                      <a:pt x="14668" y="947"/>
                    </a:moveTo>
                    <a:cubicBezTo>
                      <a:pt x="14771" y="605"/>
                      <a:pt x="14907" y="286"/>
                      <a:pt x="15073" y="0"/>
                    </a:cubicBezTo>
                    <a:moveTo>
                      <a:pt x="10888" y="1399"/>
                    </a:moveTo>
                    <a:cubicBezTo>
                      <a:pt x="10930" y="1115"/>
                      <a:pt x="10996" y="841"/>
                      <a:pt x="11084" y="582"/>
                    </a:cubicBezTo>
                    <a:moveTo>
                      <a:pt x="6452" y="1676"/>
                    </a:moveTo>
                    <a:cubicBezTo>
                      <a:pt x="6709" y="1897"/>
                      <a:pt x="6947" y="2163"/>
                      <a:pt x="7160" y="2469"/>
                    </a:cubicBezTo>
                    <a:moveTo>
                      <a:pt x="1072" y="7905"/>
                    </a:moveTo>
                    <a:cubicBezTo>
                      <a:pt x="1016" y="7632"/>
                      <a:pt x="974" y="7353"/>
                      <a:pt x="948" y="7071"/>
                    </a:cubicBezTo>
                  </a:path>
                </a:pathLst>
              </a:custGeom>
              <a:noFill/>
              <a:ln w="9525" cap="flat">
                <a:solidFill>
                  <a:srgbClr val="0095C7"/>
                </a:solidFill>
                <a:prstDash val="solid"/>
                <a:round/>
              </a:ln>
              <a:effectLst/>
            </p:spPr>
            <p:txBody>
              <a:bodyPr wrap="square" lIns="45718" tIns="45718" rIns="45718" bIns="45718" numCol="1" anchor="ctr">
                <a:noAutofit/>
              </a:bodyPr>
              <a:lstStyle/>
              <a:p>
                <a:pPr algn="ctr">
                  <a:defRPr>
                    <a:solidFill>
                      <a:srgbClr val="FFFFFF"/>
                    </a:solidFill>
                    <a:latin typeface="Arial"/>
                    <a:ea typeface="Arial"/>
                    <a:cs typeface="Arial"/>
                    <a:sym typeface="Arial"/>
                  </a:defRPr>
                </a:pPr>
                <a:endParaRPr/>
              </a:p>
            </p:txBody>
          </p:sp>
          <p:sp>
            <p:nvSpPr>
              <p:cNvPr id="321" name="Terminology Services"/>
              <p:cNvSpPr txBox="1"/>
              <p:nvPr/>
            </p:nvSpPr>
            <p:spPr>
              <a:xfrm>
                <a:off x="241061" y="68978"/>
                <a:ext cx="1136265" cy="53411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noAutofit/>
              </a:bodyPr>
              <a:lstStyle>
                <a:lvl1pPr algn="ctr">
                  <a:defRPr sz="1500" b="1">
                    <a:latin typeface="Arial Narrow"/>
                    <a:ea typeface="Arial Narrow"/>
                    <a:cs typeface="Arial Narrow"/>
                    <a:sym typeface="Arial Narrow"/>
                  </a:defRPr>
                </a:lvl1pPr>
              </a:lstStyle>
              <a:p>
                <a:r>
                  <a:t>Terminology Services</a:t>
                </a:r>
              </a:p>
            </p:txBody>
          </p:sp>
        </p:grpSp>
        <p:sp>
          <p:nvSpPr>
            <p:cNvPr id="323" name="Up-Down Arrow 11"/>
            <p:cNvSpPr/>
            <p:nvPr/>
          </p:nvSpPr>
          <p:spPr>
            <a:xfrm rot="16200000">
              <a:off x="1688566" y="1585623"/>
              <a:ext cx="375515" cy="1162804"/>
            </a:xfrm>
            <a:custGeom>
              <a:avLst/>
              <a:gdLst/>
              <a:ahLst/>
              <a:cxnLst>
                <a:cxn ang="0">
                  <a:pos x="wd2" y="hd2"/>
                </a:cxn>
                <a:cxn ang="5400000">
                  <a:pos x="wd2" y="hd2"/>
                </a:cxn>
                <a:cxn ang="10800000">
                  <a:pos x="wd2" y="hd2"/>
                </a:cxn>
                <a:cxn ang="16200000">
                  <a:pos x="wd2" y="hd2"/>
                </a:cxn>
              </a:cxnLst>
              <a:rect l="0" t="0" r="r" b="b"/>
              <a:pathLst>
                <a:path w="21600" h="21600" extrusionOk="0">
                  <a:moveTo>
                    <a:pt x="0" y="3488"/>
                  </a:moveTo>
                  <a:lnTo>
                    <a:pt x="10800" y="0"/>
                  </a:lnTo>
                  <a:lnTo>
                    <a:pt x="21600" y="3488"/>
                  </a:lnTo>
                  <a:lnTo>
                    <a:pt x="16200" y="3488"/>
                  </a:lnTo>
                  <a:lnTo>
                    <a:pt x="16200" y="18112"/>
                  </a:lnTo>
                  <a:lnTo>
                    <a:pt x="21600" y="18112"/>
                  </a:lnTo>
                  <a:lnTo>
                    <a:pt x="10800" y="21600"/>
                  </a:lnTo>
                  <a:lnTo>
                    <a:pt x="0" y="18112"/>
                  </a:lnTo>
                  <a:lnTo>
                    <a:pt x="5400" y="18112"/>
                  </a:lnTo>
                  <a:lnTo>
                    <a:pt x="5400" y="3488"/>
                  </a:lnTo>
                  <a:close/>
                </a:path>
              </a:pathLst>
            </a:custGeom>
            <a:solidFill>
              <a:srgbClr val="D9D9D9"/>
            </a:solidFill>
            <a:ln w="9525" cap="flat">
              <a:solidFill>
                <a:srgbClr val="0095C7"/>
              </a:solidFill>
              <a:prstDash val="solid"/>
              <a:round/>
            </a:ln>
            <a:effectLst>
              <a:outerShdw blurRad="38100" dist="23000" dir="5400000" rotWithShape="0">
                <a:srgbClr val="000000">
                  <a:alpha val="35000"/>
                </a:srgbClr>
              </a:outerShdw>
            </a:effectLst>
          </p:spPr>
          <p:txBody>
            <a:bodyPr wrap="square" lIns="45718" tIns="45718" rIns="45718" bIns="45718" numCol="1" anchor="ctr">
              <a:noAutofit/>
            </a:bodyPr>
            <a:lstStyle/>
            <a:p>
              <a:pPr algn="ctr">
                <a:defRPr sz="1500" b="1">
                  <a:latin typeface="Arial Narrow"/>
                  <a:ea typeface="Arial Narrow"/>
                  <a:cs typeface="Arial Narrow"/>
                  <a:sym typeface="Arial Narrow"/>
                </a:defRPr>
              </a:pPr>
              <a:endParaRPr/>
            </a:p>
          </p:txBody>
        </p:sp>
        <p:grpSp>
          <p:nvGrpSpPr>
            <p:cNvPr id="327" name="Cloud 6"/>
            <p:cNvGrpSpPr/>
            <p:nvPr/>
          </p:nvGrpSpPr>
          <p:grpSpPr>
            <a:xfrm>
              <a:off x="2415451" y="1691009"/>
              <a:ext cx="1616494" cy="1000576"/>
              <a:chOff x="34" y="-11"/>
              <a:chExt cx="1616492" cy="1000575"/>
            </a:xfrm>
          </p:grpSpPr>
          <p:sp>
            <p:nvSpPr>
              <p:cNvPr id="324" name="Shape"/>
              <p:cNvSpPr/>
              <p:nvPr/>
            </p:nvSpPr>
            <p:spPr>
              <a:xfrm>
                <a:off x="34" y="-12"/>
                <a:ext cx="1616494" cy="1000576"/>
              </a:xfrm>
              <a:custGeom>
                <a:avLst/>
                <a:gdLst/>
                <a:ahLst/>
                <a:cxnLst>
                  <a:cxn ang="0">
                    <a:pos x="wd2" y="hd2"/>
                  </a:cxn>
                  <a:cxn ang="5400000">
                    <a:pos x="wd2" y="hd2"/>
                  </a:cxn>
                  <a:cxn ang="10800000">
                    <a:pos x="wd2" y="hd2"/>
                  </a:cxn>
                  <a:cxn ang="16200000">
                    <a:pos x="wd2" y="hd2"/>
                  </a:cxn>
                </a:cxnLst>
                <a:rect l="0" t="0" r="r" b="b"/>
                <a:pathLst>
                  <a:path w="20879" h="20684" extrusionOk="0">
                    <a:moveTo>
                      <a:pt x="1901" y="6800"/>
                    </a:move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cubicBezTo>
                      <a:pt x="1666" y="17096"/>
                      <a:pt x="620" y="15986"/>
                      <a:pt x="485" y="14435"/>
                    </a:cubicBezTo>
                    <a:cubicBezTo>
                      <a:pt x="412" y="13608"/>
                      <a:pt x="615" y="12780"/>
                      <a:pt x="1038" y="12172"/>
                    </a:cubicBezTo>
                    <a:cubicBezTo>
                      <a:pt x="39" y="11379"/>
                      <a:pt x="-297" y="9639"/>
                      <a:pt x="288" y="8285"/>
                    </a:cubicBezTo>
                    <a:cubicBezTo>
                      <a:pt x="626" y="7504"/>
                      <a:pt x="1218" y="6988"/>
                      <a:pt x="1883" y="6895"/>
                    </a:cubicBezTo>
                    <a:close/>
                  </a:path>
                </a:pathLst>
              </a:custGeom>
              <a:solidFill>
                <a:srgbClr val="EEF4F9"/>
              </a:solidFill>
              <a:ln w="9525" cap="flat">
                <a:solidFill>
                  <a:srgbClr val="000000"/>
                </a:solidFill>
                <a:prstDash val="solid"/>
                <a:round/>
              </a:ln>
              <a:effectLst>
                <a:outerShdw blurRad="38100" dist="23000" dir="5400000" rotWithShape="0">
                  <a:srgbClr val="000000">
                    <a:alpha val="35000"/>
                  </a:srgbClr>
                </a:outerShdw>
              </a:effectLst>
            </p:spPr>
            <p:txBody>
              <a:bodyPr wrap="square" lIns="45718" tIns="45718" rIns="45718" bIns="45718" numCol="1" anchor="ctr">
                <a:noAutofit/>
              </a:bodyPr>
              <a:lstStyle/>
              <a:p>
                <a:pPr algn="ctr">
                  <a:defRPr>
                    <a:solidFill>
                      <a:srgbClr val="FFFFFF"/>
                    </a:solidFill>
                    <a:latin typeface="Arial"/>
                    <a:ea typeface="Arial"/>
                    <a:cs typeface="Arial"/>
                    <a:sym typeface="Arial"/>
                  </a:defRPr>
                </a:pPr>
                <a:endParaRPr/>
              </a:p>
            </p:txBody>
          </p:sp>
          <p:sp>
            <p:nvSpPr>
              <p:cNvPr id="325" name="Shape"/>
              <p:cNvSpPr/>
              <p:nvPr/>
            </p:nvSpPr>
            <p:spPr>
              <a:xfrm>
                <a:off x="81939" y="50916"/>
                <a:ext cx="1481109" cy="849436"/>
              </a:xfrm>
              <a:custGeom>
                <a:avLst/>
                <a:gdLst/>
                <a:ahLst/>
                <a:cxnLst>
                  <a:cxn ang="0">
                    <a:pos x="wd2" y="hd2"/>
                  </a:cxn>
                  <a:cxn ang="5400000">
                    <a:pos x="wd2" y="hd2"/>
                  </a:cxn>
                  <a:cxn ang="10800000">
                    <a:pos x="wd2" y="hd2"/>
                  </a:cxn>
                  <a:cxn ang="16200000">
                    <a:pos x="wd2" y="hd2"/>
                  </a:cxn>
                </a:cxnLst>
                <a:rect l="0" t="0" r="r" b="b"/>
                <a:pathLst>
                  <a:path w="21600" h="21600" extrusionOk="0">
                    <a:moveTo>
                      <a:pt x="1380" y="14010"/>
                    </a:moveTo>
                    <a:cubicBezTo>
                      <a:pt x="899" y="14066"/>
                      <a:pt x="417" y="13902"/>
                      <a:pt x="0" y="13542"/>
                    </a:cubicBezTo>
                    <a:moveTo>
                      <a:pt x="2598" y="19137"/>
                    </a:moveTo>
                    <a:cubicBezTo>
                      <a:pt x="2405" y="19250"/>
                      <a:pt x="2202" y="19325"/>
                      <a:pt x="1994" y="19361"/>
                    </a:cubicBezTo>
                    <a:moveTo>
                      <a:pt x="7802" y="21600"/>
                    </a:moveTo>
                    <a:cubicBezTo>
                      <a:pt x="7657" y="21279"/>
                      <a:pt x="7535" y="20936"/>
                      <a:pt x="7438" y="20577"/>
                    </a:cubicBezTo>
                    <a:moveTo>
                      <a:pt x="14532" y="19050"/>
                    </a:moveTo>
                    <a:cubicBezTo>
                      <a:pt x="14510" y="19430"/>
                      <a:pt x="14462" y="19806"/>
                      <a:pt x="14386" y="20172"/>
                    </a:cubicBezTo>
                    <a:moveTo>
                      <a:pt x="17421" y="12116"/>
                    </a:moveTo>
                    <a:cubicBezTo>
                      <a:pt x="18505" y="12890"/>
                      <a:pt x="19193" y="14504"/>
                      <a:pt x="19193" y="16273"/>
                    </a:cubicBezTo>
                    <a:moveTo>
                      <a:pt x="21600" y="7649"/>
                    </a:moveTo>
                    <a:cubicBezTo>
                      <a:pt x="21423" y="8256"/>
                      <a:pt x="21153" y="8794"/>
                      <a:pt x="20811" y="9222"/>
                    </a:cubicBezTo>
                    <a:moveTo>
                      <a:pt x="19707" y="1814"/>
                    </a:moveTo>
                    <a:cubicBezTo>
                      <a:pt x="19737" y="2059"/>
                      <a:pt x="19751" y="2307"/>
                      <a:pt x="19749" y="2556"/>
                    </a:cubicBezTo>
                    <a:moveTo>
                      <a:pt x="14668" y="947"/>
                    </a:moveTo>
                    <a:cubicBezTo>
                      <a:pt x="14771" y="605"/>
                      <a:pt x="14907" y="286"/>
                      <a:pt x="15073" y="0"/>
                    </a:cubicBezTo>
                    <a:moveTo>
                      <a:pt x="10888" y="1399"/>
                    </a:moveTo>
                    <a:cubicBezTo>
                      <a:pt x="10930" y="1115"/>
                      <a:pt x="10996" y="841"/>
                      <a:pt x="11084" y="582"/>
                    </a:cubicBezTo>
                    <a:moveTo>
                      <a:pt x="6452" y="1676"/>
                    </a:moveTo>
                    <a:cubicBezTo>
                      <a:pt x="6709" y="1897"/>
                      <a:pt x="6947" y="2163"/>
                      <a:pt x="7160" y="2469"/>
                    </a:cubicBezTo>
                    <a:moveTo>
                      <a:pt x="1072" y="7905"/>
                    </a:moveTo>
                    <a:cubicBezTo>
                      <a:pt x="1016" y="7632"/>
                      <a:pt x="974" y="7353"/>
                      <a:pt x="948" y="7071"/>
                    </a:cubicBezTo>
                  </a:path>
                </a:pathLst>
              </a:custGeom>
              <a:noFill/>
              <a:ln w="9525" cap="flat">
                <a:solidFill>
                  <a:srgbClr val="000000"/>
                </a:solidFill>
                <a:prstDash val="solid"/>
                <a:round/>
              </a:ln>
              <a:effectLst/>
            </p:spPr>
            <p:txBody>
              <a:bodyPr wrap="square" lIns="45718" tIns="45718" rIns="45718" bIns="45718" numCol="1" anchor="ctr">
                <a:noAutofit/>
              </a:bodyPr>
              <a:lstStyle/>
              <a:p>
                <a:pPr algn="ctr">
                  <a:defRPr>
                    <a:solidFill>
                      <a:srgbClr val="FFFFFF"/>
                    </a:solidFill>
                    <a:latin typeface="Arial"/>
                    <a:ea typeface="Arial"/>
                    <a:cs typeface="Arial"/>
                    <a:sym typeface="Arial"/>
                  </a:defRPr>
                </a:pPr>
                <a:endParaRPr/>
              </a:p>
            </p:txBody>
          </p:sp>
          <p:sp>
            <p:nvSpPr>
              <p:cNvPr id="326" name="Translation Services"/>
              <p:cNvSpPr txBox="1"/>
              <p:nvPr/>
            </p:nvSpPr>
            <p:spPr>
              <a:xfrm>
                <a:off x="223707" y="95688"/>
                <a:ext cx="1054465" cy="75450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noAutofit/>
              </a:bodyPr>
              <a:lstStyle/>
              <a:p>
                <a:pPr algn="ctr">
                  <a:defRPr sz="1500" b="1">
                    <a:latin typeface="Arial Narrow"/>
                    <a:ea typeface="Arial Narrow"/>
                    <a:cs typeface="Arial Narrow"/>
                    <a:sym typeface="Arial Narrow"/>
                  </a:defRPr>
                </a:pPr>
                <a:r>
                  <a:rPr lang="en-US" dirty="0"/>
                  <a:t>Profile Generator</a:t>
                </a:r>
                <a:r>
                  <a:rPr dirty="0"/>
                  <a:t> Services</a:t>
                </a:r>
              </a:p>
            </p:txBody>
          </p:sp>
        </p:grpSp>
        <p:sp>
          <p:nvSpPr>
            <p:cNvPr id="328" name="Up-Down Arrow 11"/>
            <p:cNvSpPr/>
            <p:nvPr/>
          </p:nvSpPr>
          <p:spPr>
            <a:xfrm rot="16200000">
              <a:off x="4394873" y="1646803"/>
              <a:ext cx="375516" cy="1021079"/>
            </a:xfrm>
            <a:custGeom>
              <a:avLst/>
              <a:gdLst/>
              <a:ahLst/>
              <a:cxnLst>
                <a:cxn ang="0">
                  <a:pos x="wd2" y="hd2"/>
                </a:cxn>
                <a:cxn ang="5400000">
                  <a:pos x="wd2" y="hd2"/>
                </a:cxn>
                <a:cxn ang="10800000">
                  <a:pos x="wd2" y="hd2"/>
                </a:cxn>
                <a:cxn ang="16200000">
                  <a:pos x="wd2" y="hd2"/>
                </a:cxn>
              </a:cxnLst>
              <a:rect l="0" t="0" r="r" b="b"/>
              <a:pathLst>
                <a:path w="21600" h="21600" extrusionOk="0">
                  <a:moveTo>
                    <a:pt x="0" y="3972"/>
                  </a:moveTo>
                  <a:lnTo>
                    <a:pt x="10800" y="0"/>
                  </a:lnTo>
                  <a:lnTo>
                    <a:pt x="21600" y="3972"/>
                  </a:lnTo>
                  <a:lnTo>
                    <a:pt x="16200" y="3972"/>
                  </a:lnTo>
                  <a:lnTo>
                    <a:pt x="16200" y="17628"/>
                  </a:lnTo>
                  <a:lnTo>
                    <a:pt x="21600" y="17628"/>
                  </a:lnTo>
                  <a:lnTo>
                    <a:pt x="10800" y="21600"/>
                  </a:lnTo>
                  <a:lnTo>
                    <a:pt x="0" y="17628"/>
                  </a:lnTo>
                  <a:lnTo>
                    <a:pt x="5400" y="17628"/>
                  </a:lnTo>
                  <a:lnTo>
                    <a:pt x="5400" y="3972"/>
                  </a:lnTo>
                  <a:close/>
                </a:path>
              </a:pathLst>
            </a:custGeom>
            <a:solidFill>
              <a:srgbClr val="D9D9D9"/>
            </a:solidFill>
            <a:ln w="9525" cap="flat">
              <a:solidFill>
                <a:srgbClr val="0095C7"/>
              </a:solidFill>
              <a:prstDash val="solid"/>
              <a:round/>
            </a:ln>
            <a:effectLst>
              <a:outerShdw blurRad="38100" dist="23000" dir="5400000" rotWithShape="0">
                <a:srgbClr val="000000">
                  <a:alpha val="35000"/>
                </a:srgbClr>
              </a:outerShdw>
            </a:effectLst>
          </p:spPr>
          <p:txBody>
            <a:bodyPr wrap="square" lIns="45718" tIns="45718" rIns="45718" bIns="45718" numCol="1" anchor="ctr">
              <a:noAutofit/>
            </a:bodyPr>
            <a:lstStyle/>
            <a:p>
              <a:pPr algn="ctr">
                <a:defRPr sz="1500" b="1">
                  <a:latin typeface="Arial Narrow"/>
                  <a:ea typeface="Arial Narrow"/>
                  <a:cs typeface="Arial Narrow"/>
                  <a:sym typeface="Arial Narrow"/>
                </a:defRPr>
              </a:pPr>
              <a:endParaRPr/>
            </a:p>
          </p:txBody>
        </p:sp>
        <p:grpSp>
          <p:nvGrpSpPr>
            <p:cNvPr id="331" name="Cloud 28"/>
            <p:cNvGrpSpPr/>
            <p:nvPr/>
          </p:nvGrpSpPr>
          <p:grpSpPr>
            <a:xfrm>
              <a:off x="5092136" y="1717805"/>
              <a:ext cx="1386812" cy="947029"/>
              <a:chOff x="29" y="-10"/>
              <a:chExt cx="1386810" cy="947027"/>
            </a:xfrm>
          </p:grpSpPr>
          <p:sp>
            <p:nvSpPr>
              <p:cNvPr id="329" name="Shape"/>
              <p:cNvSpPr/>
              <p:nvPr/>
            </p:nvSpPr>
            <p:spPr>
              <a:xfrm>
                <a:off x="29" y="-11"/>
                <a:ext cx="1386812" cy="947028"/>
              </a:xfrm>
              <a:custGeom>
                <a:avLst/>
                <a:gdLst/>
                <a:ahLst/>
                <a:cxnLst>
                  <a:cxn ang="0">
                    <a:pos x="wd2" y="hd2"/>
                  </a:cxn>
                  <a:cxn ang="5400000">
                    <a:pos x="wd2" y="hd2"/>
                  </a:cxn>
                  <a:cxn ang="10800000">
                    <a:pos x="wd2" y="hd2"/>
                  </a:cxn>
                  <a:cxn ang="16200000">
                    <a:pos x="wd2" y="hd2"/>
                  </a:cxn>
                </a:cxnLst>
                <a:rect l="0" t="0" r="r" b="b"/>
                <a:pathLst>
                  <a:path w="20879" h="20684" extrusionOk="0">
                    <a:moveTo>
                      <a:pt x="1901" y="6800"/>
                    </a:move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cubicBezTo>
                      <a:pt x="1666" y="17096"/>
                      <a:pt x="620" y="15986"/>
                      <a:pt x="485" y="14435"/>
                    </a:cubicBezTo>
                    <a:cubicBezTo>
                      <a:pt x="412" y="13608"/>
                      <a:pt x="615" y="12780"/>
                      <a:pt x="1038" y="12172"/>
                    </a:cubicBezTo>
                    <a:cubicBezTo>
                      <a:pt x="39" y="11379"/>
                      <a:pt x="-297" y="9639"/>
                      <a:pt x="288" y="8285"/>
                    </a:cubicBezTo>
                    <a:cubicBezTo>
                      <a:pt x="626" y="7504"/>
                      <a:pt x="1218" y="6988"/>
                      <a:pt x="1883" y="6895"/>
                    </a:cubicBezTo>
                    <a:close/>
                  </a:path>
                </a:pathLst>
              </a:custGeom>
              <a:solidFill>
                <a:schemeClr val="accent6"/>
              </a:solidFill>
              <a:ln w="12700" cap="flat">
                <a:noFill/>
                <a:miter lim="400000"/>
              </a:ln>
              <a:effectLst>
                <a:outerShdw blurRad="38100" dist="23000" dir="5400000" rotWithShape="0">
                  <a:srgbClr val="000000">
                    <a:alpha val="35000"/>
                  </a:srgbClr>
                </a:outerShdw>
              </a:effectLst>
            </p:spPr>
            <p:txBody>
              <a:bodyPr wrap="square" lIns="45718" tIns="45718" rIns="45718" bIns="45718" numCol="1" anchor="ctr">
                <a:noAutofit/>
              </a:bodyPr>
              <a:lstStyle/>
              <a:p>
                <a:pPr algn="ctr">
                  <a:defRPr>
                    <a:solidFill>
                      <a:srgbClr val="FFFFFF"/>
                    </a:solidFill>
                    <a:latin typeface="Arial"/>
                    <a:ea typeface="Arial"/>
                    <a:cs typeface="Arial"/>
                    <a:sym typeface="Arial"/>
                  </a:defRPr>
                </a:pPr>
                <a:endParaRPr/>
              </a:p>
            </p:txBody>
          </p:sp>
          <p:sp>
            <p:nvSpPr>
              <p:cNvPr id="330" name="FHIR…"/>
              <p:cNvSpPr txBox="1"/>
              <p:nvPr/>
            </p:nvSpPr>
            <p:spPr>
              <a:xfrm>
                <a:off x="191923" y="70378"/>
                <a:ext cx="904639" cy="75450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noAutofit/>
              </a:bodyPr>
              <a:lstStyle/>
              <a:p>
                <a:pPr algn="ctr">
                  <a:defRPr sz="1500" b="1">
                    <a:solidFill>
                      <a:srgbClr val="FFFFFF"/>
                    </a:solidFill>
                    <a:latin typeface="Arial Narrow"/>
                    <a:ea typeface="Arial Narrow"/>
                    <a:cs typeface="Arial Narrow"/>
                    <a:sym typeface="Arial Narrow"/>
                  </a:defRPr>
                </a:pPr>
                <a:r>
                  <a:t>FHIR</a:t>
                </a:r>
              </a:p>
              <a:p>
                <a:pPr algn="ctr">
                  <a:defRPr sz="1500" b="1">
                    <a:solidFill>
                      <a:srgbClr val="FFFFFF"/>
                    </a:solidFill>
                    <a:latin typeface="Arial Narrow"/>
                    <a:ea typeface="Arial Narrow"/>
                    <a:cs typeface="Arial Narrow"/>
                    <a:sym typeface="Arial Narrow"/>
                  </a:defRPr>
                </a:pPr>
                <a:r>
                  <a:t>Profile</a:t>
                </a:r>
              </a:p>
              <a:p>
                <a:pPr algn="ctr">
                  <a:defRPr sz="1500" b="1">
                    <a:solidFill>
                      <a:srgbClr val="FFFFFF"/>
                    </a:solidFill>
                    <a:latin typeface="Arial Narrow"/>
                    <a:ea typeface="Arial Narrow"/>
                    <a:cs typeface="Arial Narrow"/>
                    <a:sym typeface="Arial Narrow"/>
                  </a:defRPr>
                </a:pPr>
                <a:r>
                  <a:t>Services</a:t>
                </a:r>
              </a:p>
            </p:txBody>
          </p:sp>
        </p:grpSp>
        <p:pic>
          <p:nvPicPr>
            <p:cNvPr id="332" name="Picture 2" descr="Picture 2"/>
            <p:cNvPicPr>
              <a:picLocks noChangeAspect="1"/>
            </p:cNvPicPr>
            <p:nvPr/>
          </p:nvPicPr>
          <p:blipFill>
            <a:blip r:embed="rId3"/>
            <a:stretch>
              <a:fillRect/>
            </a:stretch>
          </p:blipFill>
          <p:spPr>
            <a:xfrm>
              <a:off x="5509215" y="1245535"/>
              <a:ext cx="478222" cy="789917"/>
            </a:xfrm>
            <a:prstGeom prst="rect">
              <a:avLst/>
            </a:prstGeom>
            <a:ln w="12700" cap="flat">
              <a:noFill/>
              <a:miter lim="400000"/>
            </a:ln>
            <a:effectLst/>
          </p:spPr>
        </p:pic>
      </p:gr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Title 1"/>
          <p:cNvSpPr txBox="1">
            <a:spLocks noGrp="1"/>
          </p:cNvSpPr>
          <p:nvPr>
            <p:ph type="title"/>
          </p:nvPr>
        </p:nvSpPr>
        <p:spPr>
          <a:xfrm>
            <a:off x="684212" y="465535"/>
            <a:ext cx="7772401" cy="857251"/>
          </a:xfrm>
          <a:prstGeom prst="rect">
            <a:avLst/>
          </a:prstGeom>
        </p:spPr>
        <p:txBody>
          <a:bodyPr/>
          <a:lstStyle/>
          <a:p>
            <a:r>
              <a:t>Legend</a:t>
            </a:r>
          </a:p>
        </p:txBody>
      </p:sp>
      <p:sp>
        <p:nvSpPr>
          <p:cNvPr id="336" name="Content Placeholder 2"/>
          <p:cNvSpPr txBox="1"/>
          <p:nvPr/>
        </p:nvSpPr>
        <p:spPr>
          <a:xfrm>
            <a:off x="1920118" y="1636278"/>
            <a:ext cx="6524154" cy="32945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p>
            <a:pPr marL="228600" indent="-228600">
              <a:lnSpc>
                <a:spcPct val="120000"/>
              </a:lnSpc>
              <a:spcBef>
                <a:spcPts val="1000"/>
              </a:spcBef>
              <a:buClr>
                <a:schemeClr val="accent1"/>
              </a:buClr>
              <a:buSzPct val="100000"/>
              <a:buFont typeface="Arial"/>
              <a:buChar char="•"/>
              <a:defRPr>
                <a:latin typeface="Arial"/>
                <a:ea typeface="Arial"/>
                <a:cs typeface="Arial"/>
                <a:sym typeface="Arial"/>
              </a:defRPr>
            </a:pPr>
            <a:r>
              <a:t>Business requirements</a:t>
            </a:r>
          </a:p>
          <a:p>
            <a:pPr marL="228600" indent="-228600">
              <a:lnSpc>
                <a:spcPct val="120000"/>
              </a:lnSpc>
              <a:spcBef>
                <a:spcPts val="1000"/>
              </a:spcBef>
              <a:buClr>
                <a:schemeClr val="accent1"/>
              </a:buClr>
              <a:buSzPct val="100000"/>
              <a:buFont typeface="Arial"/>
              <a:buChar char="•"/>
              <a:defRPr>
                <a:latin typeface="Arial"/>
                <a:ea typeface="Arial"/>
                <a:cs typeface="Arial"/>
                <a:sym typeface="Arial"/>
              </a:defRPr>
            </a:pPr>
            <a:endParaRPr/>
          </a:p>
          <a:p>
            <a:pPr marL="228600" indent="-228600">
              <a:lnSpc>
                <a:spcPct val="120000"/>
              </a:lnSpc>
              <a:spcBef>
                <a:spcPts val="1000"/>
              </a:spcBef>
              <a:buClr>
                <a:schemeClr val="accent1"/>
              </a:buClr>
              <a:buSzPct val="100000"/>
              <a:buFont typeface="Arial"/>
              <a:buChar char="•"/>
              <a:defRPr>
                <a:latin typeface="Arial"/>
                <a:ea typeface="Arial"/>
                <a:cs typeface="Arial"/>
                <a:sym typeface="Arial"/>
              </a:defRPr>
            </a:pPr>
            <a:r>
              <a:t>User interface design</a:t>
            </a:r>
          </a:p>
          <a:p>
            <a:pPr marL="228600" indent="-228600">
              <a:lnSpc>
                <a:spcPct val="120000"/>
              </a:lnSpc>
              <a:spcBef>
                <a:spcPts val="1000"/>
              </a:spcBef>
              <a:buClr>
                <a:schemeClr val="accent1"/>
              </a:buClr>
              <a:buSzPct val="100000"/>
              <a:buFont typeface="Arial"/>
              <a:buChar char="•"/>
              <a:defRPr>
                <a:latin typeface="Arial"/>
                <a:ea typeface="Arial"/>
                <a:cs typeface="Arial"/>
                <a:sym typeface="Arial"/>
              </a:defRPr>
            </a:pPr>
            <a:endParaRPr/>
          </a:p>
          <a:p>
            <a:pPr marL="228600" indent="-228600">
              <a:lnSpc>
                <a:spcPct val="120000"/>
              </a:lnSpc>
              <a:spcBef>
                <a:spcPts val="1000"/>
              </a:spcBef>
              <a:buClr>
                <a:schemeClr val="accent1"/>
              </a:buClr>
              <a:buSzPct val="100000"/>
              <a:buFont typeface="Arial"/>
              <a:buChar char="•"/>
              <a:defRPr>
                <a:latin typeface="Arial"/>
                <a:ea typeface="Arial"/>
                <a:cs typeface="Arial"/>
                <a:sym typeface="Arial"/>
              </a:defRPr>
            </a:pPr>
            <a:r>
              <a:t>Actual Implementation</a:t>
            </a:r>
          </a:p>
        </p:txBody>
      </p:sp>
      <p:pic>
        <p:nvPicPr>
          <p:cNvPr id="337" name="Graphic 6" descr="Graphic 6"/>
          <p:cNvPicPr>
            <a:picLocks noChangeAspect="1"/>
          </p:cNvPicPr>
          <p:nvPr/>
        </p:nvPicPr>
        <p:blipFill>
          <a:blip r:embed="rId2"/>
          <a:stretch>
            <a:fillRect/>
          </a:stretch>
        </p:blipFill>
        <p:spPr>
          <a:xfrm>
            <a:off x="699730" y="1521910"/>
            <a:ext cx="914401" cy="914401"/>
          </a:xfrm>
          <a:prstGeom prst="rect">
            <a:avLst/>
          </a:prstGeom>
          <a:ln w="12700">
            <a:miter lim="400000"/>
          </a:ln>
        </p:spPr>
      </p:pic>
      <p:pic>
        <p:nvPicPr>
          <p:cNvPr id="338" name="Graphic 7" descr="Graphic 7"/>
          <p:cNvPicPr>
            <a:picLocks noChangeAspect="1"/>
          </p:cNvPicPr>
          <p:nvPr/>
        </p:nvPicPr>
        <p:blipFill>
          <a:blip r:embed="rId3"/>
          <a:stretch>
            <a:fillRect/>
          </a:stretch>
        </p:blipFill>
        <p:spPr>
          <a:xfrm>
            <a:off x="726599" y="2310183"/>
            <a:ext cx="914401" cy="914404"/>
          </a:xfrm>
          <a:prstGeom prst="rect">
            <a:avLst/>
          </a:prstGeom>
          <a:ln w="12700">
            <a:miter lim="400000"/>
          </a:ln>
        </p:spPr>
      </p:pic>
      <p:pic>
        <p:nvPicPr>
          <p:cNvPr id="339" name="Graphic 8" descr="Graphic 8"/>
          <p:cNvPicPr>
            <a:picLocks noChangeAspect="1"/>
          </p:cNvPicPr>
          <p:nvPr/>
        </p:nvPicPr>
        <p:blipFill>
          <a:blip r:embed="rId4"/>
          <a:stretch>
            <a:fillRect/>
          </a:stretch>
        </p:blipFill>
        <p:spPr>
          <a:xfrm>
            <a:off x="699730" y="3436549"/>
            <a:ext cx="914401" cy="914404"/>
          </a:xfrm>
          <a:prstGeom prst="rect">
            <a:avLst/>
          </a:prstGeom>
          <a:ln w="12700">
            <a:miter lim="400000"/>
          </a:ln>
        </p:spPr>
      </p:pic>
      <p:sp>
        <p:nvSpPr>
          <p:cNvPr id="340" name="Slide Number Placeholder 2"/>
          <p:cNvSpPr txBox="1">
            <a:spLocks noGrp="1"/>
          </p:cNvSpPr>
          <p:nvPr>
            <p:ph type="sldNum" sz="quarter" idx="4294967295"/>
          </p:nvPr>
        </p:nvSpPr>
        <p:spPr>
          <a:xfrm>
            <a:off x="4225738" y="4981215"/>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l">
              <a:defRPr sz="900" b="0">
                <a:latin typeface="Arial Narrow"/>
                <a:ea typeface="Arial Narrow"/>
                <a:cs typeface="Arial Narrow"/>
                <a:sym typeface="Arial Narrow"/>
              </a:defRPr>
            </a:lvl1pPr>
          </a:lstStyle>
          <a:p>
            <a:fld id="{86CB4B4D-7CA3-9044-876B-883B54F8677D}" type="slidenum">
              <a:t>15</a:t>
            </a:fld>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Content Placeholder 2"/>
          <p:cNvSpPr txBox="1">
            <a:spLocks noGrp="1"/>
          </p:cNvSpPr>
          <p:nvPr>
            <p:ph type="body" idx="1"/>
          </p:nvPr>
        </p:nvSpPr>
        <p:spPr>
          <a:xfrm>
            <a:off x="250825" y="1168003"/>
            <a:ext cx="8642350" cy="3403997"/>
          </a:xfrm>
          <a:prstGeom prst="rect">
            <a:avLst/>
          </a:prstGeom>
        </p:spPr>
        <p:txBody>
          <a:bodyPr/>
          <a:lstStyle/>
          <a:p>
            <a:pPr marL="342900" indent="-342900">
              <a:defRPr sz="1900"/>
            </a:pPr>
            <a:r>
              <a:t>A component of the FHIM Profile Builder</a:t>
            </a:r>
          </a:p>
          <a:p>
            <a:pPr marL="342899" indent="-342899">
              <a:lnSpc>
                <a:spcPct val="80000"/>
              </a:lnSpc>
              <a:defRPr sz="1900"/>
            </a:pPr>
            <a:r>
              <a:t>A web-based tool intended for business analysts and integrators (users)</a:t>
            </a:r>
          </a:p>
          <a:p>
            <a:pPr marL="342899" indent="-342899">
              <a:lnSpc>
                <a:spcPct val="80000"/>
              </a:lnSpc>
              <a:defRPr sz="1900"/>
            </a:pPr>
            <a:r>
              <a:t>It allows users to identity what data elements are necessary to fulfill one or more interoperability use cases and define the contents of a standard-based transaction or resource</a:t>
            </a:r>
          </a:p>
          <a:p>
            <a:pPr marL="342899" indent="-342899">
              <a:lnSpc>
                <a:spcPct val="80000"/>
              </a:lnSpc>
              <a:defRPr sz="1900"/>
            </a:pPr>
            <a:r>
              <a:t>The user may create a FHIM Template by retrieving a FHIM class and identifying which data elements are mandatory, supported, or not supported according to their implementation requirements/use cases</a:t>
            </a:r>
          </a:p>
          <a:p>
            <a:pPr marL="342899" indent="-342899">
              <a:lnSpc>
                <a:spcPct val="80000"/>
              </a:lnSpc>
              <a:defRPr sz="1900"/>
            </a:pPr>
            <a:r>
              <a:t>The user can save a template for further editing or</a:t>
            </a:r>
          </a:p>
          <a:p>
            <a:pPr marL="342899" indent="-342899">
              <a:lnSpc>
                <a:spcPct val="80000"/>
              </a:lnSpc>
              <a:defRPr sz="1900"/>
            </a:pPr>
            <a:r>
              <a:t>The user can invoke the FHIM Profile Generator to create a FHIR profile based on the data elements in the template</a:t>
            </a:r>
          </a:p>
        </p:txBody>
      </p:sp>
      <p:sp>
        <p:nvSpPr>
          <p:cNvPr id="343" name="Date Placeholder 3"/>
          <p:cNvSpPr txBox="1"/>
          <p:nvPr/>
        </p:nvSpPr>
        <p:spPr>
          <a:xfrm>
            <a:off x="6628603" y="282277"/>
            <a:ext cx="2515400" cy="2692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r" defTabSz="457200">
              <a:defRPr sz="1200">
                <a:solidFill>
                  <a:srgbClr val="888888"/>
                </a:solidFill>
              </a:defRPr>
            </a:lvl1pPr>
          </a:lstStyle>
          <a:p>
            <a:r>
              <a:t>2019-07-01</a:t>
            </a:r>
          </a:p>
        </p:txBody>
      </p:sp>
      <p:pic>
        <p:nvPicPr>
          <p:cNvPr id="344" name="Graphic 6" descr="Graphic 6"/>
          <p:cNvPicPr>
            <a:picLocks noChangeAspect="1"/>
          </p:cNvPicPr>
          <p:nvPr/>
        </p:nvPicPr>
        <p:blipFill>
          <a:blip r:embed="rId2"/>
          <a:stretch>
            <a:fillRect/>
          </a:stretch>
        </p:blipFill>
        <p:spPr>
          <a:xfrm>
            <a:off x="137114" y="626078"/>
            <a:ext cx="685802" cy="685804"/>
          </a:xfrm>
          <a:prstGeom prst="rect">
            <a:avLst/>
          </a:prstGeom>
          <a:ln w="12700">
            <a:miter lim="400000"/>
          </a:ln>
        </p:spPr>
      </p:pic>
      <p:sp>
        <p:nvSpPr>
          <p:cNvPr id="345" name="Slide Number Placeholder 2"/>
          <p:cNvSpPr txBox="1">
            <a:spLocks noGrp="1"/>
          </p:cNvSpPr>
          <p:nvPr>
            <p:ph type="sldNum" sz="quarter" idx="4294967295"/>
          </p:nvPr>
        </p:nvSpPr>
        <p:spPr>
          <a:xfrm>
            <a:off x="4225738" y="4981215"/>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l">
              <a:defRPr sz="900" b="0">
                <a:latin typeface="Arial Narrow"/>
                <a:ea typeface="Arial Narrow"/>
                <a:cs typeface="Arial Narrow"/>
                <a:sym typeface="Arial Narrow"/>
              </a:defRPr>
            </a:lvl1pPr>
          </a:lstStyle>
          <a:p>
            <a:fld id="{86CB4B4D-7CA3-9044-876B-883B54F8677D}" type="slidenum">
              <a:t>16</a:t>
            </a:fld>
            <a:endParaRPr/>
          </a:p>
        </p:txBody>
      </p:sp>
      <p:sp>
        <p:nvSpPr>
          <p:cNvPr id="346" name="Title 1"/>
          <p:cNvSpPr txBox="1">
            <a:spLocks noGrp="1"/>
          </p:cNvSpPr>
          <p:nvPr>
            <p:ph type="title"/>
          </p:nvPr>
        </p:nvSpPr>
        <p:spPr>
          <a:xfrm>
            <a:off x="250825" y="233980"/>
            <a:ext cx="8642350" cy="481013"/>
          </a:xfrm>
          <a:prstGeom prst="rect">
            <a:avLst/>
          </a:prstGeom>
        </p:spPr>
        <p:txBody>
          <a:bodyPr/>
          <a:lstStyle>
            <a:lvl1pPr>
              <a:defRPr sz="2800"/>
            </a:lvl1pPr>
          </a:lstStyle>
          <a:p>
            <a:r>
              <a:t>FPB: Profile editor overview</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Title 1"/>
          <p:cNvSpPr txBox="1">
            <a:spLocks noGrp="1"/>
          </p:cNvSpPr>
          <p:nvPr>
            <p:ph type="title"/>
          </p:nvPr>
        </p:nvSpPr>
        <p:spPr>
          <a:xfrm>
            <a:off x="250825" y="233980"/>
            <a:ext cx="8642350" cy="481013"/>
          </a:xfrm>
          <a:prstGeom prst="rect">
            <a:avLst/>
          </a:prstGeom>
        </p:spPr>
        <p:txBody>
          <a:bodyPr/>
          <a:lstStyle>
            <a:lvl1pPr>
              <a:defRPr sz="2800"/>
            </a:lvl1pPr>
          </a:lstStyle>
          <a:p>
            <a:r>
              <a:t>FPB: Profile editor overview (continued)</a:t>
            </a:r>
          </a:p>
        </p:txBody>
      </p:sp>
      <p:sp>
        <p:nvSpPr>
          <p:cNvPr id="349" name="Content Placeholder 2"/>
          <p:cNvSpPr txBox="1">
            <a:spLocks noGrp="1"/>
          </p:cNvSpPr>
          <p:nvPr>
            <p:ph type="body" idx="1"/>
          </p:nvPr>
        </p:nvSpPr>
        <p:spPr>
          <a:xfrm>
            <a:off x="847703" y="714990"/>
            <a:ext cx="8222554" cy="4170822"/>
          </a:xfrm>
          <a:prstGeom prst="rect">
            <a:avLst/>
          </a:prstGeom>
        </p:spPr>
        <p:txBody>
          <a:bodyPr/>
          <a:lstStyle/>
          <a:p>
            <a:pPr marL="342900" indent="-342900">
              <a:defRPr sz="1900"/>
            </a:pPr>
            <a:r>
              <a:t>It uses FHIR StructureDefinition to retrieve class and template information from FHIM and store new FHIM templates</a:t>
            </a:r>
          </a:p>
          <a:p>
            <a:pPr lvl="1">
              <a:defRPr sz="1900"/>
            </a:pPr>
            <a:r>
              <a:t>It also uses the FHIR Bundle resource to manage the results of a “search” operation</a:t>
            </a:r>
          </a:p>
          <a:p>
            <a:pPr marL="342900" indent="-342900">
              <a:defRPr sz="1900"/>
            </a:pPr>
            <a:r>
              <a:t>The web user interface uses</a:t>
            </a:r>
          </a:p>
          <a:p>
            <a:pPr lvl="1">
              <a:defRPr sz="1900"/>
            </a:pPr>
            <a:r>
              <a:t>React</a:t>
            </a:r>
          </a:p>
          <a:p>
            <a:pPr lvl="1">
              <a:defRPr sz="1900"/>
            </a:pPr>
            <a:r>
              <a:t>Material Design - lightweight</a:t>
            </a:r>
          </a:p>
          <a:p>
            <a:pPr lvl="1">
              <a:defRPr sz="1900"/>
            </a:pPr>
            <a:r>
              <a:t>Google Firebase authentication</a:t>
            </a:r>
          </a:p>
          <a:p>
            <a:pPr marL="342900" indent="-342900">
              <a:defRPr sz="1900"/>
            </a:pPr>
            <a:r>
              <a:t>Github repository: </a:t>
            </a:r>
            <a:r>
              <a:rPr u="sng">
                <a:solidFill>
                  <a:srgbClr val="0000FF"/>
                </a:solidFill>
                <a:uFill>
                  <a:solidFill>
                    <a:srgbClr val="0000FF"/>
                  </a:solidFill>
                </a:uFill>
                <a:hlinkClick r:id="rId2"/>
              </a:rPr>
              <a:t>https://github.com/FHIMS/FHIMProfileBuilderWeb</a:t>
            </a:r>
          </a:p>
        </p:txBody>
      </p:sp>
      <p:sp>
        <p:nvSpPr>
          <p:cNvPr id="350" name="Date Placeholder 3"/>
          <p:cNvSpPr txBox="1"/>
          <p:nvPr/>
        </p:nvSpPr>
        <p:spPr>
          <a:xfrm>
            <a:off x="7232829" y="350350"/>
            <a:ext cx="1837429" cy="2692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r" defTabSz="457200">
              <a:defRPr sz="1200">
                <a:solidFill>
                  <a:srgbClr val="888888"/>
                </a:solidFill>
              </a:defRPr>
            </a:lvl1pPr>
          </a:lstStyle>
          <a:p>
            <a:r>
              <a:t>2019-07-01</a:t>
            </a:r>
          </a:p>
        </p:txBody>
      </p:sp>
      <p:pic>
        <p:nvPicPr>
          <p:cNvPr id="351" name="Graphic 5" descr="Graphic 5"/>
          <p:cNvPicPr>
            <a:picLocks noChangeAspect="1"/>
          </p:cNvPicPr>
          <p:nvPr/>
        </p:nvPicPr>
        <p:blipFill>
          <a:blip r:embed="rId3"/>
          <a:stretch>
            <a:fillRect/>
          </a:stretch>
        </p:blipFill>
        <p:spPr>
          <a:xfrm>
            <a:off x="137114" y="626078"/>
            <a:ext cx="685802" cy="685804"/>
          </a:xfrm>
          <a:prstGeom prst="rect">
            <a:avLst/>
          </a:prstGeom>
          <a:ln w="12700">
            <a:miter lim="400000"/>
          </a:ln>
        </p:spPr>
      </p:pic>
      <p:sp>
        <p:nvSpPr>
          <p:cNvPr id="352" name="Slide Number Placeholder 2"/>
          <p:cNvSpPr txBox="1">
            <a:spLocks noGrp="1"/>
          </p:cNvSpPr>
          <p:nvPr>
            <p:ph type="sldNum" sz="quarter" idx="4294967295"/>
          </p:nvPr>
        </p:nvSpPr>
        <p:spPr>
          <a:xfrm>
            <a:off x="4225738" y="4981215"/>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l">
              <a:defRPr sz="900" b="0">
                <a:latin typeface="Arial Narrow"/>
                <a:ea typeface="Arial Narrow"/>
                <a:cs typeface="Arial Narrow"/>
                <a:sym typeface="Arial Narrow"/>
              </a:defRPr>
            </a:lvl1pPr>
          </a:lstStyle>
          <a:p>
            <a:fld id="{86CB4B4D-7CA3-9044-876B-883B54F8677D}" type="slidenum">
              <a:t>17</a:t>
            </a:fld>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Title 1"/>
          <p:cNvSpPr txBox="1">
            <a:spLocks noGrp="1"/>
          </p:cNvSpPr>
          <p:nvPr>
            <p:ph type="title"/>
          </p:nvPr>
        </p:nvSpPr>
        <p:spPr>
          <a:prstGeom prst="rect">
            <a:avLst/>
          </a:prstGeom>
        </p:spPr>
        <p:txBody>
          <a:bodyPr/>
          <a:lstStyle>
            <a:lvl1pPr>
              <a:defRPr sz="3100"/>
            </a:lvl1pPr>
          </a:lstStyle>
          <a:p>
            <a:r>
              <a:t>FHIM Templates</a:t>
            </a:r>
          </a:p>
        </p:txBody>
      </p:sp>
      <p:sp>
        <p:nvSpPr>
          <p:cNvPr id="355" name="Content Placeholder 2"/>
          <p:cNvSpPr txBox="1">
            <a:spLocks noGrp="1"/>
          </p:cNvSpPr>
          <p:nvPr>
            <p:ph type="body" idx="1"/>
          </p:nvPr>
        </p:nvSpPr>
        <p:spPr>
          <a:xfrm>
            <a:off x="875145" y="909996"/>
            <a:ext cx="7798956" cy="4071220"/>
          </a:xfrm>
          <a:prstGeom prst="rect">
            <a:avLst/>
          </a:prstGeom>
        </p:spPr>
        <p:txBody>
          <a:bodyPr/>
          <a:lstStyle/>
          <a:p>
            <a:pPr marL="251207" indent="-251207" defTabSz="669888">
              <a:lnSpc>
                <a:spcPct val="102600"/>
              </a:lnSpc>
              <a:spcBef>
                <a:spcPts val="300"/>
              </a:spcBef>
              <a:defRPr sz="1188" b="1"/>
            </a:pPr>
            <a:r>
              <a:t>They represent the blueprint for generating a standard-specific profile or profile needed for a project</a:t>
            </a:r>
          </a:p>
          <a:p>
            <a:pPr marL="560387" lvl="1" indent="-225440" defTabSz="669888">
              <a:lnSpc>
                <a:spcPct val="102600"/>
              </a:lnSpc>
              <a:spcBef>
                <a:spcPts val="300"/>
              </a:spcBef>
              <a:defRPr sz="1188" b="1"/>
            </a:pPr>
            <a:r>
              <a:t>Current target is HL7 FHIR profiles</a:t>
            </a:r>
          </a:p>
          <a:p>
            <a:pPr marL="251207" indent="-251207" defTabSz="669888">
              <a:lnSpc>
                <a:spcPct val="102600"/>
              </a:lnSpc>
              <a:spcBef>
                <a:spcPts val="300"/>
              </a:spcBef>
              <a:defRPr sz="1188" b="1"/>
            </a:pPr>
            <a:r>
              <a:t>They are created/designed by implementers who have identified one or more interoperability use cases</a:t>
            </a:r>
          </a:p>
          <a:p>
            <a:pPr marL="251207" indent="-251207" defTabSz="669888">
              <a:lnSpc>
                <a:spcPct val="102600"/>
              </a:lnSpc>
              <a:spcBef>
                <a:spcPts val="300"/>
              </a:spcBef>
              <a:defRPr sz="1188" b="1"/>
            </a:pPr>
            <a:r>
              <a:t>They identify what data elements in FHIM are necessary to meet the implementers’ use cases </a:t>
            </a:r>
          </a:p>
          <a:p>
            <a:pPr marL="251207" indent="-251207" defTabSz="669888">
              <a:lnSpc>
                <a:spcPct val="102600"/>
              </a:lnSpc>
              <a:spcBef>
                <a:spcPts val="300"/>
              </a:spcBef>
              <a:defRPr sz="1188" b="1"/>
            </a:pPr>
            <a:r>
              <a:t>FHIM templates</a:t>
            </a:r>
            <a:r>
              <a:rPr b="0"/>
              <a:t> constrain data elements necessary to meet the information exchange requirements for the use cases.</a:t>
            </a:r>
          </a:p>
          <a:p>
            <a:pPr marL="251207" indent="-251207" defTabSz="669888">
              <a:lnSpc>
                <a:spcPct val="99000"/>
              </a:lnSpc>
              <a:spcBef>
                <a:spcPts val="300"/>
              </a:spcBef>
              <a:defRPr sz="1188"/>
            </a:pPr>
            <a:r>
              <a:t>Templates identify mandatory, supported, and not supported data elements. </a:t>
            </a:r>
          </a:p>
          <a:p>
            <a:pPr marL="560387" lvl="1" indent="-225440" defTabSz="669888">
              <a:lnSpc>
                <a:spcPct val="102600"/>
              </a:lnSpc>
              <a:spcBef>
                <a:spcPts val="300"/>
              </a:spcBef>
              <a:defRPr sz="1188" b="1"/>
            </a:pPr>
            <a:r>
              <a:t>MANDATORY</a:t>
            </a:r>
            <a:r>
              <a:rPr b="0"/>
              <a:t>: these data elements must appear in every information exchange, they cannot be null.  Implementers must collect, display, and store these data elements.</a:t>
            </a:r>
          </a:p>
          <a:p>
            <a:pPr marL="560387" lvl="1" indent="-225440" defTabSz="669888">
              <a:lnSpc>
                <a:spcPct val="102600"/>
              </a:lnSpc>
              <a:spcBef>
                <a:spcPts val="300"/>
              </a:spcBef>
              <a:defRPr sz="1188" b="1"/>
            </a:pPr>
            <a:r>
              <a:t>SUPPORTED:</a:t>
            </a:r>
            <a:r>
              <a:rPr>
                <a:solidFill>
                  <a:srgbClr val="47D1FF"/>
                </a:solidFill>
              </a:rPr>
              <a:t> </a:t>
            </a:r>
            <a:r>
              <a:rPr b="0"/>
              <a:t>these data elements are required but may be omitted in some exchanges if the information not available. Implementers have to make every effort to collect and store these data elements. </a:t>
            </a:r>
          </a:p>
          <a:p>
            <a:pPr marL="560387" lvl="1" indent="-225440" defTabSz="669888">
              <a:lnSpc>
                <a:spcPct val="102600"/>
              </a:lnSpc>
              <a:spcBef>
                <a:spcPts val="300"/>
              </a:spcBef>
              <a:defRPr sz="1188" b="1"/>
            </a:pPr>
            <a:r>
              <a:t>NOT SUPPORTED:</a:t>
            </a:r>
            <a:r>
              <a:rPr>
                <a:solidFill>
                  <a:srgbClr val="47D1FF"/>
                </a:solidFill>
              </a:rPr>
              <a:t> </a:t>
            </a:r>
            <a:r>
              <a:rPr b="0"/>
              <a:t>these data elements appear in FHIM – are part of a class – but they are not necessary for the use cases and are not collected, displayed, or stored by systems that otherwise meet the requirements of the use cases. </a:t>
            </a:r>
          </a:p>
          <a:p>
            <a:pPr marL="251207" indent="-251207" defTabSz="669888">
              <a:lnSpc>
                <a:spcPct val="102600"/>
              </a:lnSpc>
              <a:spcBef>
                <a:spcPts val="300"/>
              </a:spcBef>
              <a:defRPr sz="1188"/>
            </a:pPr>
            <a:r>
              <a:t>Generated FHIR profiles: provide a FHIR representation of the data elements selected by the user; if a data element is marked as “not- supported” in the Profile Editor, the Profile Generator may omit the data element if it was not mapped to a FHIR data element. If the mapping exists, the data element carnality is set to 0..0 (to mark it as “not supported” in the FHIR resource).</a:t>
            </a:r>
          </a:p>
          <a:p>
            <a:pPr marL="251207" indent="-251207" defTabSz="669888">
              <a:lnSpc>
                <a:spcPct val="102600"/>
              </a:lnSpc>
              <a:spcBef>
                <a:spcPts val="300"/>
              </a:spcBef>
              <a:defRPr sz="1188" b="1"/>
            </a:pPr>
            <a:r>
              <a:t>FHIM templates are incorporated into Implementation Guides</a:t>
            </a:r>
          </a:p>
        </p:txBody>
      </p:sp>
      <p:sp>
        <p:nvSpPr>
          <p:cNvPr id="356" name="Date Placeholder 3"/>
          <p:cNvSpPr txBox="1"/>
          <p:nvPr/>
        </p:nvSpPr>
        <p:spPr>
          <a:xfrm>
            <a:off x="6628603" y="363240"/>
            <a:ext cx="2515400" cy="2692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r" defTabSz="457200">
              <a:defRPr sz="1200">
                <a:solidFill>
                  <a:srgbClr val="888888"/>
                </a:solidFill>
              </a:defRPr>
            </a:lvl1pPr>
          </a:lstStyle>
          <a:p>
            <a:r>
              <a:t>2019-07-01</a:t>
            </a:r>
          </a:p>
        </p:txBody>
      </p:sp>
      <p:pic>
        <p:nvPicPr>
          <p:cNvPr id="357" name="Graphic 5" descr="Graphic 5"/>
          <p:cNvPicPr>
            <a:picLocks noChangeAspect="1"/>
          </p:cNvPicPr>
          <p:nvPr/>
        </p:nvPicPr>
        <p:blipFill>
          <a:blip r:embed="rId2"/>
          <a:stretch>
            <a:fillRect/>
          </a:stretch>
        </p:blipFill>
        <p:spPr>
          <a:xfrm>
            <a:off x="137114" y="751436"/>
            <a:ext cx="685802" cy="685802"/>
          </a:xfrm>
          <a:prstGeom prst="rect">
            <a:avLst/>
          </a:prstGeom>
          <a:ln w="12700">
            <a:miter lim="400000"/>
          </a:ln>
        </p:spPr>
      </p:pic>
      <p:sp>
        <p:nvSpPr>
          <p:cNvPr id="358" name="Slide Number Placeholder 2"/>
          <p:cNvSpPr txBox="1">
            <a:spLocks noGrp="1"/>
          </p:cNvSpPr>
          <p:nvPr>
            <p:ph type="sldNum" sz="quarter" idx="4294967295"/>
          </p:nvPr>
        </p:nvSpPr>
        <p:spPr>
          <a:xfrm>
            <a:off x="4225738" y="4981215"/>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l">
              <a:defRPr sz="900" b="0">
                <a:latin typeface="Arial Narrow"/>
                <a:ea typeface="Arial Narrow"/>
                <a:cs typeface="Arial Narrow"/>
                <a:sym typeface="Arial Narrow"/>
              </a:defRPr>
            </a:lvl1pPr>
          </a:lstStyle>
          <a:p>
            <a:fld id="{86CB4B4D-7CA3-9044-876B-883B54F8677D}" type="slidenum">
              <a:t>18</a:t>
            </a:fld>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Title 1"/>
          <p:cNvSpPr txBox="1">
            <a:spLocks noGrp="1"/>
          </p:cNvSpPr>
          <p:nvPr>
            <p:ph type="title"/>
          </p:nvPr>
        </p:nvSpPr>
        <p:spPr>
          <a:xfrm>
            <a:off x="250825" y="17961"/>
            <a:ext cx="8642350" cy="1080908"/>
          </a:xfrm>
          <a:prstGeom prst="rect">
            <a:avLst/>
          </a:prstGeom>
        </p:spPr>
        <p:txBody>
          <a:bodyPr/>
          <a:lstStyle/>
          <a:p>
            <a:pPr>
              <a:defRPr sz="3200"/>
            </a:pPr>
            <a:r>
              <a:t>Use of Profiles for Conformance</a:t>
            </a:r>
            <a:br/>
            <a:r>
              <a:t>	 Testing/</a:t>
            </a:r>
            <a:r>
              <a:rPr sz="3000"/>
              <a:t>Validation</a:t>
            </a:r>
          </a:p>
        </p:txBody>
      </p:sp>
      <p:sp>
        <p:nvSpPr>
          <p:cNvPr id="361" name="Content Placeholder 2"/>
          <p:cNvSpPr txBox="1">
            <a:spLocks noGrp="1"/>
          </p:cNvSpPr>
          <p:nvPr>
            <p:ph type="body" idx="1"/>
          </p:nvPr>
        </p:nvSpPr>
        <p:spPr>
          <a:xfrm>
            <a:off x="250825" y="1168003"/>
            <a:ext cx="8642350" cy="3403997"/>
          </a:xfrm>
          <a:prstGeom prst="rect">
            <a:avLst/>
          </a:prstGeom>
        </p:spPr>
        <p:txBody>
          <a:bodyPr>
            <a:normAutofit lnSpcReduction="10000"/>
          </a:bodyPr>
          <a:lstStyle/>
          <a:p>
            <a:pPr marL="287074" indent="-287074" defTabSz="765533">
              <a:lnSpc>
                <a:spcPct val="80000"/>
              </a:lnSpc>
              <a:spcBef>
                <a:spcPts val="400"/>
              </a:spcBef>
              <a:defRPr sz="1380"/>
            </a:pPr>
            <a:r>
              <a:t>Conformance testing requires </a:t>
            </a:r>
            <a:r>
              <a:rPr b="1"/>
              <a:t>unambiguous</a:t>
            </a:r>
            <a:r>
              <a:t>, </a:t>
            </a:r>
            <a:r>
              <a:rPr b="1"/>
              <a:t>testable</a:t>
            </a:r>
            <a:r>
              <a:t> definitions for information exchanges using a standard based syntax; </a:t>
            </a:r>
          </a:p>
          <a:p>
            <a:pPr marL="287074" indent="-287074" defTabSz="765533">
              <a:lnSpc>
                <a:spcPct val="80000"/>
              </a:lnSpc>
              <a:spcBef>
                <a:spcPts val="400"/>
              </a:spcBef>
              <a:defRPr sz="1380"/>
            </a:pPr>
            <a:r>
              <a:t>Semantic interoperability requires a </a:t>
            </a:r>
            <a:r>
              <a:rPr b="1"/>
              <a:t>common model of content</a:t>
            </a:r>
            <a:r>
              <a:t> (i.e. data required to meet the exchange requirements) ; FHIM defines a common set of data elements organized into classes and provides a common model of content</a:t>
            </a:r>
          </a:p>
          <a:p>
            <a:pPr marL="287074" indent="-287074" defTabSz="765533">
              <a:lnSpc>
                <a:spcPct val="80000"/>
              </a:lnSpc>
              <a:spcBef>
                <a:spcPts val="400"/>
              </a:spcBef>
              <a:defRPr sz="1380"/>
            </a:pPr>
            <a:r>
              <a:t>FHIM contains the logical “content model” for a  </a:t>
            </a:r>
            <a:r>
              <a:rPr b="1"/>
              <a:t>FHIR profile</a:t>
            </a:r>
            <a:r>
              <a:t> or </a:t>
            </a:r>
            <a:r>
              <a:rPr b="1"/>
              <a:t>CDA template</a:t>
            </a:r>
            <a:r>
              <a:t> generated from a FHIM structure</a:t>
            </a:r>
          </a:p>
          <a:p>
            <a:pPr marL="640399" lvl="1" indent="-257630" defTabSz="765533">
              <a:lnSpc>
                <a:spcPct val="80000"/>
              </a:lnSpc>
              <a:spcBef>
                <a:spcPts val="400"/>
              </a:spcBef>
              <a:defRPr sz="1380"/>
            </a:pPr>
            <a:r>
              <a:t>The generated profiles can be used to test and validate standard implementations for certification at runtime </a:t>
            </a:r>
          </a:p>
          <a:p>
            <a:pPr marL="1098878" lvl="2" indent="-257630" defTabSz="765533">
              <a:lnSpc>
                <a:spcPct val="80000"/>
              </a:lnSpc>
              <a:spcBef>
                <a:spcPts val="400"/>
              </a:spcBef>
              <a:defRPr sz="1380"/>
            </a:pPr>
            <a:r>
              <a:t>Which data elements are mandatory/supported/not supported </a:t>
            </a:r>
          </a:p>
          <a:p>
            <a:pPr marL="1098878" lvl="2" indent="-257630" defTabSz="765533">
              <a:lnSpc>
                <a:spcPct val="80000"/>
              </a:lnSpc>
              <a:spcBef>
                <a:spcPts val="400"/>
              </a:spcBef>
              <a:defRPr sz="1380"/>
            </a:pPr>
            <a:r>
              <a:t>How the data is represented or coded</a:t>
            </a:r>
          </a:p>
          <a:p>
            <a:pPr marL="640399" lvl="1" indent="-257630" defTabSz="765533">
              <a:lnSpc>
                <a:spcPct val="80000"/>
              </a:lnSpc>
              <a:spcBef>
                <a:spcPts val="400"/>
              </a:spcBef>
              <a:defRPr sz="1380"/>
            </a:pPr>
            <a:r>
              <a:t>FHIM can support any standard syntax and create equivalent profiles (e.g. CDA, FHIR) that share a common model of content</a:t>
            </a:r>
          </a:p>
          <a:p>
            <a:pPr marL="287074" indent="-287074" defTabSz="765533">
              <a:lnSpc>
                <a:spcPct val="80000"/>
              </a:lnSpc>
              <a:spcBef>
                <a:spcPts val="400"/>
              </a:spcBef>
              <a:defRPr sz="1380"/>
            </a:pPr>
            <a:r>
              <a:t>Since FHIR is extensible, FHIM-based profile generation supports the management and harmonization of extensions across projects/organizations and</a:t>
            </a:r>
          </a:p>
          <a:p>
            <a:pPr marL="640399" lvl="1" indent="-257630" defTabSz="765533">
              <a:lnSpc>
                <a:spcPct val="80000"/>
              </a:lnSpc>
              <a:spcBef>
                <a:spcPts val="400"/>
              </a:spcBef>
              <a:defRPr sz="1380"/>
            </a:pPr>
            <a:r>
              <a:t>Avoids duplicate extensions</a:t>
            </a:r>
          </a:p>
          <a:p>
            <a:pPr marL="640399" lvl="1" indent="-257630" defTabSz="765533">
              <a:lnSpc>
                <a:spcPct val="80000"/>
              </a:lnSpc>
              <a:spcBef>
                <a:spcPts val="400"/>
              </a:spcBef>
              <a:defRPr sz="1380"/>
            </a:pPr>
            <a:r>
              <a:t>Reuses extensions across a jurisdiction (e.g. US)</a:t>
            </a:r>
          </a:p>
        </p:txBody>
      </p:sp>
      <p:sp>
        <p:nvSpPr>
          <p:cNvPr id="362" name="Date Placeholder 3"/>
          <p:cNvSpPr txBox="1"/>
          <p:nvPr/>
        </p:nvSpPr>
        <p:spPr>
          <a:xfrm>
            <a:off x="6628603" y="352444"/>
            <a:ext cx="2515400" cy="2692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r" defTabSz="457200">
              <a:defRPr sz="1200">
                <a:solidFill>
                  <a:srgbClr val="888888"/>
                </a:solidFill>
              </a:defRPr>
            </a:lvl1pPr>
          </a:lstStyle>
          <a:p>
            <a:r>
              <a:t>2019-07-01</a:t>
            </a:r>
          </a:p>
        </p:txBody>
      </p:sp>
      <p:pic>
        <p:nvPicPr>
          <p:cNvPr id="363" name="Graphic 5" descr="Graphic 5"/>
          <p:cNvPicPr>
            <a:picLocks noChangeAspect="1"/>
          </p:cNvPicPr>
          <p:nvPr/>
        </p:nvPicPr>
        <p:blipFill>
          <a:blip r:embed="rId2"/>
          <a:stretch>
            <a:fillRect/>
          </a:stretch>
        </p:blipFill>
        <p:spPr>
          <a:xfrm>
            <a:off x="137114" y="494186"/>
            <a:ext cx="685802" cy="685804"/>
          </a:xfrm>
          <a:prstGeom prst="rect">
            <a:avLst/>
          </a:prstGeom>
          <a:ln w="12700">
            <a:miter lim="400000"/>
          </a:ln>
        </p:spPr>
      </p:pic>
      <p:sp>
        <p:nvSpPr>
          <p:cNvPr id="364" name="Slide Number Placeholder 2"/>
          <p:cNvSpPr txBox="1">
            <a:spLocks noGrp="1"/>
          </p:cNvSpPr>
          <p:nvPr>
            <p:ph type="sldNum" sz="quarter" idx="4294967295"/>
          </p:nvPr>
        </p:nvSpPr>
        <p:spPr>
          <a:xfrm>
            <a:off x="4225738" y="4981215"/>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l">
              <a:defRPr sz="900" b="0">
                <a:latin typeface="Arial Narrow"/>
                <a:ea typeface="Arial Narrow"/>
                <a:cs typeface="Arial Narrow"/>
                <a:sym typeface="Arial Narrow"/>
              </a:defRPr>
            </a:lvl1pPr>
          </a:lstStyle>
          <a:p>
            <a:fld id="{86CB4B4D-7CA3-9044-876B-883B54F8677D}" type="slidenum">
              <a:t>19</a:t>
            </a:fld>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Title 1"/>
          <p:cNvSpPr txBox="1">
            <a:spLocks noGrp="1"/>
          </p:cNvSpPr>
          <p:nvPr>
            <p:ph type="title"/>
          </p:nvPr>
        </p:nvSpPr>
        <p:spPr>
          <a:xfrm>
            <a:off x="0" y="411956"/>
            <a:ext cx="8893175" cy="481013"/>
          </a:xfrm>
          <a:prstGeom prst="rect">
            <a:avLst/>
          </a:prstGeom>
        </p:spPr>
        <p:txBody>
          <a:bodyPr>
            <a:normAutofit fontScale="90000"/>
          </a:bodyPr>
          <a:lstStyle>
            <a:lvl1pPr algn="ctr">
              <a:defRPr sz="3200"/>
            </a:lvl1pPr>
          </a:lstStyle>
          <a:p>
            <a:r>
              <a:t>FHIM Profile Builder </a:t>
            </a:r>
          </a:p>
        </p:txBody>
      </p:sp>
      <p:sp>
        <p:nvSpPr>
          <p:cNvPr id="150" name="Text Placeholder 2"/>
          <p:cNvSpPr txBox="1"/>
          <p:nvPr/>
        </p:nvSpPr>
        <p:spPr>
          <a:xfrm>
            <a:off x="2912511" y="2921098"/>
            <a:ext cx="3068153" cy="14695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p>
            <a:pPr>
              <a:spcBef>
                <a:spcPts val="600"/>
              </a:spcBef>
              <a:defRPr sz="2500">
                <a:solidFill>
                  <a:srgbClr val="00667F"/>
                </a:solidFill>
                <a:latin typeface="Arial"/>
                <a:ea typeface="Arial"/>
                <a:cs typeface="Arial"/>
                <a:sym typeface="Arial"/>
              </a:defRPr>
            </a:pPr>
            <a:endParaRPr dirty="0"/>
          </a:p>
          <a:p>
            <a:pPr>
              <a:spcBef>
                <a:spcPts val="600"/>
              </a:spcBef>
              <a:buClr>
                <a:srgbClr val="00667F"/>
              </a:buClr>
              <a:defRPr sz="2500" b="1">
                <a:solidFill>
                  <a:srgbClr val="00667F"/>
                </a:solidFill>
                <a:latin typeface="Arial"/>
                <a:ea typeface="Arial"/>
                <a:cs typeface="Arial"/>
                <a:sym typeface="Arial"/>
              </a:defRPr>
            </a:pPr>
            <a:r>
              <a:rPr dirty="0"/>
              <a:t>Introduction</a:t>
            </a:r>
          </a:p>
        </p:txBody>
      </p:sp>
      <p:pic>
        <p:nvPicPr>
          <p:cNvPr id="152" name="Picture 11" descr="Picture 11"/>
          <p:cNvPicPr>
            <a:picLocks noChangeAspect="1"/>
          </p:cNvPicPr>
          <p:nvPr/>
        </p:nvPicPr>
        <p:blipFill>
          <a:blip r:embed="rId2"/>
          <a:stretch>
            <a:fillRect/>
          </a:stretch>
        </p:blipFill>
        <p:spPr>
          <a:xfrm>
            <a:off x="234288" y="136185"/>
            <a:ext cx="1470528" cy="883907"/>
          </a:xfrm>
          <a:prstGeom prst="rect">
            <a:avLst/>
          </a:prstGeom>
          <a:ln w="12700">
            <a:miter lim="400000"/>
          </a:ln>
        </p:spPr>
      </p:pic>
      <p:pic>
        <p:nvPicPr>
          <p:cNvPr id="2" name="Picture 1">
            <a:extLst>
              <a:ext uri="{FF2B5EF4-FFF2-40B4-BE49-F238E27FC236}">
                <a16:creationId xmlns:a16="http://schemas.microsoft.com/office/drawing/2014/main" id="{67116682-7A45-48DE-A3AB-625C19906F00}"/>
              </a:ext>
            </a:extLst>
          </p:cNvPr>
          <p:cNvPicPr>
            <a:picLocks noChangeAspect="1"/>
          </p:cNvPicPr>
          <p:nvPr/>
        </p:nvPicPr>
        <p:blipFill>
          <a:blip r:embed="rId3"/>
          <a:stretch>
            <a:fillRect/>
          </a:stretch>
        </p:blipFill>
        <p:spPr>
          <a:xfrm>
            <a:off x="2641506" y="1039437"/>
            <a:ext cx="3610162" cy="1532313"/>
          </a:xfrm>
          <a:prstGeom prst="rect">
            <a:avLst/>
          </a:prstGeom>
        </p:spPr>
      </p:pic>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 name="Title 4"/>
          <p:cNvSpPr txBox="1"/>
          <p:nvPr/>
        </p:nvSpPr>
        <p:spPr>
          <a:xfrm>
            <a:off x="923397" y="-2"/>
            <a:ext cx="3932240" cy="698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b">
            <a:normAutofit/>
          </a:bodyPr>
          <a:lstStyle>
            <a:lvl1pPr>
              <a:lnSpc>
                <a:spcPct val="90000"/>
              </a:lnSpc>
              <a:defRPr sz="3200"/>
            </a:lvl1pPr>
          </a:lstStyle>
          <a:p>
            <a:r>
              <a:t>Login screen</a:t>
            </a:r>
          </a:p>
        </p:txBody>
      </p:sp>
      <p:sp>
        <p:nvSpPr>
          <p:cNvPr id="367" name="Text Placeholder 5"/>
          <p:cNvSpPr txBox="1"/>
          <p:nvPr/>
        </p:nvSpPr>
        <p:spPr>
          <a:xfrm>
            <a:off x="0" y="1438132"/>
            <a:ext cx="3309252" cy="3811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p>
            <a:pPr marL="285750" indent="-285750">
              <a:lnSpc>
                <a:spcPct val="90000"/>
              </a:lnSpc>
              <a:spcBef>
                <a:spcPts val="1000"/>
              </a:spcBef>
              <a:buSzPct val="100000"/>
              <a:buFont typeface="Arial"/>
              <a:buChar char="•"/>
              <a:defRPr>
                <a:latin typeface="+mn-lt"/>
                <a:ea typeface="+mn-ea"/>
                <a:cs typeface="+mn-cs"/>
                <a:sym typeface="Calibri"/>
              </a:defRPr>
            </a:pPr>
            <a:r>
              <a:t>Google OAuth2 </a:t>
            </a:r>
            <a:r>
              <a:rPr sz="1600">
                <a:latin typeface="Arial Narrow"/>
                <a:ea typeface="Arial Narrow"/>
                <a:cs typeface="Arial Narrow"/>
                <a:sym typeface="Arial Narrow"/>
              </a:rPr>
              <a:t>developer</a:t>
            </a:r>
            <a:r>
              <a:t> SDK (firebase)</a:t>
            </a:r>
            <a:endParaRPr sz="1600"/>
          </a:p>
          <a:p>
            <a:pPr marL="285750" indent="-285750">
              <a:lnSpc>
                <a:spcPct val="90000"/>
              </a:lnSpc>
              <a:spcBef>
                <a:spcPts val="1000"/>
              </a:spcBef>
              <a:buSzPct val="100000"/>
              <a:buFont typeface="Arial"/>
              <a:buChar char="•"/>
              <a:defRPr sz="1600">
                <a:latin typeface="+mn-lt"/>
                <a:ea typeface="+mn-ea"/>
                <a:cs typeface="+mn-cs"/>
                <a:sym typeface="Calibri"/>
              </a:defRPr>
            </a:pPr>
            <a:endParaRPr sz="1600"/>
          </a:p>
          <a:p>
            <a:pPr>
              <a:lnSpc>
                <a:spcPct val="90000"/>
              </a:lnSpc>
              <a:spcBef>
                <a:spcPts val="1000"/>
              </a:spcBef>
              <a:defRPr>
                <a:latin typeface="+mn-lt"/>
                <a:ea typeface="+mn-ea"/>
                <a:cs typeface="+mn-cs"/>
                <a:sym typeface="Calibri"/>
              </a:defRPr>
            </a:pPr>
            <a:r>
              <a:t>Future enhancement:</a:t>
            </a:r>
            <a:endParaRPr sz="1600"/>
          </a:p>
          <a:p>
            <a:pPr marL="285750" indent="-285750">
              <a:lnSpc>
                <a:spcPct val="90000"/>
              </a:lnSpc>
              <a:spcBef>
                <a:spcPts val="1000"/>
              </a:spcBef>
              <a:buSzPct val="100000"/>
              <a:buFont typeface="Arial"/>
              <a:buChar char="•"/>
              <a:defRPr>
                <a:latin typeface="+mn-lt"/>
                <a:ea typeface="+mn-ea"/>
                <a:cs typeface="+mn-cs"/>
                <a:sym typeface="Calibri"/>
              </a:defRPr>
            </a:pPr>
            <a:r>
              <a:t>This capability should reuse Open Group authorization server intended to give members access to tools and resources</a:t>
            </a:r>
          </a:p>
        </p:txBody>
      </p:sp>
      <p:pic>
        <p:nvPicPr>
          <p:cNvPr id="368" name="Picture 37" descr="Picture 37"/>
          <p:cNvPicPr>
            <a:picLocks noChangeAspect="1"/>
          </p:cNvPicPr>
          <p:nvPr/>
        </p:nvPicPr>
        <p:blipFill>
          <a:blip r:embed="rId2"/>
          <a:stretch>
            <a:fillRect/>
          </a:stretch>
        </p:blipFill>
        <p:spPr>
          <a:xfrm>
            <a:off x="3423987" y="150607"/>
            <a:ext cx="4127128" cy="2949064"/>
          </a:xfrm>
          <a:prstGeom prst="rect">
            <a:avLst/>
          </a:prstGeom>
          <a:ln w="12700">
            <a:miter lim="400000"/>
          </a:ln>
          <a:effectLst>
            <a:outerShdw blurRad="292100" dist="139700" dir="2700000" rotWithShape="0">
              <a:srgbClr val="333333">
                <a:alpha val="64999"/>
              </a:srgbClr>
            </a:outerShdw>
          </a:effectLst>
        </p:spPr>
      </p:pic>
      <p:pic>
        <p:nvPicPr>
          <p:cNvPr id="369" name="Picture 38" descr="Picture 38"/>
          <p:cNvPicPr>
            <a:picLocks noChangeAspect="1"/>
          </p:cNvPicPr>
          <p:nvPr/>
        </p:nvPicPr>
        <p:blipFill>
          <a:blip r:embed="rId3"/>
          <a:stretch>
            <a:fillRect/>
          </a:stretch>
        </p:blipFill>
        <p:spPr>
          <a:xfrm>
            <a:off x="5806633" y="989368"/>
            <a:ext cx="3204633" cy="3522649"/>
          </a:xfrm>
          <a:prstGeom prst="rect">
            <a:avLst/>
          </a:prstGeom>
          <a:ln w="12700">
            <a:miter lim="400000"/>
          </a:ln>
          <a:effectLst>
            <a:outerShdw blurRad="292100" dist="139700" dir="2700000" rotWithShape="0">
              <a:srgbClr val="333333">
                <a:alpha val="64999"/>
              </a:srgbClr>
            </a:outerShdw>
          </a:effectLst>
        </p:spPr>
      </p:pic>
      <p:pic>
        <p:nvPicPr>
          <p:cNvPr id="370" name="Graphic 9" descr="Graphic 9"/>
          <p:cNvPicPr>
            <a:picLocks noChangeAspect="1"/>
          </p:cNvPicPr>
          <p:nvPr/>
        </p:nvPicPr>
        <p:blipFill>
          <a:blip r:embed="rId4"/>
          <a:stretch>
            <a:fillRect/>
          </a:stretch>
        </p:blipFill>
        <p:spPr>
          <a:xfrm>
            <a:off x="923397" y="610864"/>
            <a:ext cx="914401" cy="914401"/>
          </a:xfrm>
          <a:prstGeom prst="rect">
            <a:avLst/>
          </a:prstGeom>
          <a:ln w="12700">
            <a:miter lim="400000"/>
          </a:ln>
        </p:spPr>
      </p:pic>
      <p:pic>
        <p:nvPicPr>
          <p:cNvPr id="371" name="Graphic 8" descr="Graphic 8"/>
          <p:cNvPicPr>
            <a:picLocks noChangeAspect="1"/>
          </p:cNvPicPr>
          <p:nvPr/>
        </p:nvPicPr>
        <p:blipFill>
          <a:blip r:embed="rId5"/>
          <a:stretch>
            <a:fillRect/>
          </a:stretch>
        </p:blipFill>
        <p:spPr>
          <a:xfrm>
            <a:off x="-48371" y="-108205"/>
            <a:ext cx="914401" cy="914405"/>
          </a:xfrm>
          <a:prstGeom prst="rect">
            <a:avLst/>
          </a:prstGeom>
          <a:ln w="12700">
            <a:miter lim="400000"/>
          </a:ln>
        </p:spPr>
      </p:pic>
      <p:sp>
        <p:nvSpPr>
          <p:cNvPr id="8" name="TextBox 7">
            <a:extLst>
              <a:ext uri="{FF2B5EF4-FFF2-40B4-BE49-F238E27FC236}">
                <a16:creationId xmlns:a16="http://schemas.microsoft.com/office/drawing/2014/main" id="{2A4BCE43-9FFC-4E01-A4EF-F794523A0BA0}"/>
              </a:ext>
            </a:extLst>
          </p:cNvPr>
          <p:cNvSpPr txBox="1"/>
          <p:nvPr/>
        </p:nvSpPr>
        <p:spPr>
          <a:xfrm>
            <a:off x="4556223" y="1449362"/>
            <a:ext cx="898448" cy="338550"/>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80000"/>
              </a:lnSpc>
              <a:spcBef>
                <a:spcPts val="0"/>
              </a:spcBef>
              <a:spcAft>
                <a:spcPts val="0"/>
              </a:spcAft>
              <a:buClrTx/>
              <a:buSzTx/>
              <a:buFontTx/>
              <a:buNone/>
              <a:tabLst/>
            </a:pPr>
            <a:r>
              <a:rPr kumimoji="0" lang="en-US" b="0" i="0" u="none" strike="noStrike" cap="none" spc="0" normalizeH="0" baseline="0" dirty="0">
                <a:ln>
                  <a:noFill/>
                </a:ln>
                <a:solidFill>
                  <a:schemeClr val="tx1"/>
                </a:solidFill>
                <a:effectLst/>
                <a:uFillTx/>
                <a:latin typeface="Arial Rounded MT Bold" panose="020F0704030504030204" pitchFamily="34" charset="0"/>
                <a:cs typeface="Arial" panose="020B0604020202020204" pitchFamily="34" charset="0"/>
                <a:sym typeface="Helvetica"/>
              </a:rPr>
              <a:t>Profile </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 name="Slide Number Placeholder 2"/>
          <p:cNvSpPr txBox="1">
            <a:spLocks noGrp="1"/>
          </p:cNvSpPr>
          <p:nvPr>
            <p:ph type="sldNum" sz="quarter" idx="4294967295"/>
          </p:nvPr>
        </p:nvSpPr>
        <p:spPr>
          <a:xfrm>
            <a:off x="4225738" y="4981215"/>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l">
              <a:defRPr sz="900" b="0">
                <a:latin typeface="Arial Narrow"/>
                <a:ea typeface="Arial Narrow"/>
                <a:cs typeface="Arial Narrow"/>
                <a:sym typeface="Arial Narrow"/>
              </a:defRPr>
            </a:lvl1pPr>
          </a:lstStyle>
          <a:p>
            <a:fld id="{86CB4B4D-7CA3-9044-876B-883B54F8677D}" type="slidenum">
              <a:t>21</a:t>
            </a:fld>
            <a:endParaRPr/>
          </a:p>
        </p:txBody>
      </p:sp>
      <p:sp>
        <p:nvSpPr>
          <p:cNvPr id="374" name="Title 4"/>
          <p:cNvSpPr txBox="1"/>
          <p:nvPr/>
        </p:nvSpPr>
        <p:spPr>
          <a:xfrm>
            <a:off x="1286907" y="191404"/>
            <a:ext cx="3285095" cy="4887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b">
            <a:normAutofit/>
          </a:bodyPr>
          <a:lstStyle>
            <a:lvl1pPr defTabSz="758951">
              <a:lnSpc>
                <a:spcPct val="81000"/>
              </a:lnSpc>
              <a:defRPr sz="2600"/>
            </a:lvl1pPr>
          </a:lstStyle>
          <a:p>
            <a:r>
              <a:t>Search</a:t>
            </a:r>
          </a:p>
        </p:txBody>
      </p:sp>
      <p:sp>
        <p:nvSpPr>
          <p:cNvPr id="375" name="Text Placeholder 5"/>
          <p:cNvSpPr txBox="1"/>
          <p:nvPr/>
        </p:nvSpPr>
        <p:spPr>
          <a:xfrm>
            <a:off x="38367" y="1039469"/>
            <a:ext cx="3285096" cy="36616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p>
            <a:pPr marL="285750" indent="-285750">
              <a:lnSpc>
                <a:spcPct val="90000"/>
              </a:lnSpc>
              <a:spcBef>
                <a:spcPts val="1000"/>
              </a:spcBef>
              <a:buSzPct val="100000"/>
              <a:buFont typeface="Arial"/>
              <a:buChar char="•"/>
              <a:defRPr sz="1800">
                <a:latin typeface="Arial Narrow"/>
                <a:ea typeface="Arial Narrow"/>
                <a:cs typeface="Arial Narrow"/>
                <a:sym typeface="Arial Narrow"/>
              </a:defRPr>
            </a:pPr>
            <a:r>
              <a:t>Enter a “structure name” to search classes and templates defined in FHIM</a:t>
            </a:r>
            <a:endParaRPr sz="1600"/>
          </a:p>
          <a:p>
            <a:pPr marL="285750" indent="-285750">
              <a:lnSpc>
                <a:spcPct val="90000"/>
              </a:lnSpc>
              <a:spcBef>
                <a:spcPts val="1000"/>
              </a:spcBef>
              <a:buSzPct val="100000"/>
              <a:buFont typeface="Arial"/>
              <a:buChar char="•"/>
              <a:defRPr sz="1800">
                <a:latin typeface="Arial Narrow"/>
                <a:ea typeface="Arial Narrow"/>
                <a:cs typeface="Arial Narrow"/>
                <a:sym typeface="Arial Narrow"/>
              </a:defRPr>
            </a:pPr>
            <a:r>
              <a:t>The search string will use the structure name:</a:t>
            </a:r>
            <a:endParaRPr sz="1600"/>
          </a:p>
          <a:p>
            <a:pPr marL="742950" lvl="1" indent="-285750">
              <a:lnSpc>
                <a:spcPct val="90000"/>
              </a:lnSpc>
              <a:spcBef>
                <a:spcPts val="500"/>
              </a:spcBef>
              <a:buSzPct val="100000"/>
              <a:buFont typeface="Arial"/>
              <a:buChar char="•"/>
              <a:defRPr sz="1800">
                <a:latin typeface="Arial Narrow"/>
                <a:ea typeface="Arial Narrow"/>
                <a:cs typeface="Arial Narrow"/>
                <a:sym typeface="Arial Narrow"/>
              </a:defRPr>
            </a:pPr>
            <a:r>
              <a:t>Class name</a:t>
            </a:r>
            <a:endParaRPr sz="1400"/>
          </a:p>
          <a:p>
            <a:pPr marL="742950" lvl="1" indent="-285750">
              <a:lnSpc>
                <a:spcPct val="90000"/>
              </a:lnSpc>
              <a:spcBef>
                <a:spcPts val="500"/>
              </a:spcBef>
              <a:buSzPct val="100000"/>
              <a:buFont typeface="Arial"/>
              <a:buChar char="•"/>
              <a:defRPr sz="1800">
                <a:latin typeface="Arial Narrow"/>
                <a:ea typeface="Arial Narrow"/>
                <a:cs typeface="Arial Narrow"/>
                <a:sym typeface="Arial Narrow"/>
              </a:defRPr>
            </a:pPr>
            <a:r>
              <a:t>A composite name for Template</a:t>
            </a:r>
            <a:endParaRPr sz="1400"/>
          </a:p>
          <a:p>
            <a:pPr marL="1200150" lvl="2" indent="-285750">
              <a:lnSpc>
                <a:spcPct val="90000"/>
              </a:lnSpc>
              <a:spcBef>
                <a:spcPts val="500"/>
              </a:spcBef>
              <a:buSzPct val="100000"/>
              <a:buFont typeface="Arial"/>
              <a:buChar char="•"/>
              <a:defRPr sz="1600">
                <a:latin typeface="Arial Narrow"/>
                <a:ea typeface="Arial Narrow"/>
                <a:cs typeface="Arial Narrow"/>
                <a:sym typeface="Arial Narrow"/>
              </a:defRPr>
            </a:pPr>
            <a:r>
              <a:t>Base class name</a:t>
            </a:r>
            <a:endParaRPr sz="1200"/>
          </a:p>
          <a:p>
            <a:pPr marL="1200150" lvl="2" indent="-285750">
              <a:lnSpc>
                <a:spcPct val="90000"/>
              </a:lnSpc>
              <a:spcBef>
                <a:spcPts val="500"/>
              </a:spcBef>
              <a:buSzPct val="100000"/>
              <a:buFont typeface="Arial"/>
              <a:buChar char="•"/>
              <a:defRPr sz="1600">
                <a:latin typeface="Arial Narrow"/>
                <a:ea typeface="Arial Narrow"/>
                <a:cs typeface="Arial Narrow"/>
                <a:sym typeface="Arial Narrow"/>
              </a:defRPr>
            </a:pPr>
            <a:r>
              <a:t>Organization</a:t>
            </a:r>
            <a:endParaRPr sz="1200"/>
          </a:p>
          <a:p>
            <a:pPr marL="1200150" lvl="2" indent="-285750">
              <a:lnSpc>
                <a:spcPct val="90000"/>
              </a:lnSpc>
              <a:spcBef>
                <a:spcPts val="500"/>
              </a:spcBef>
              <a:buSzPct val="100000"/>
              <a:buFont typeface="Arial"/>
              <a:buChar char="•"/>
              <a:defRPr sz="1600">
                <a:latin typeface="Arial Narrow"/>
                <a:ea typeface="Arial Narrow"/>
                <a:cs typeface="Arial Narrow"/>
                <a:sym typeface="Arial Narrow"/>
              </a:defRPr>
            </a:pPr>
            <a:r>
              <a:t>Template title</a:t>
            </a:r>
            <a:endParaRPr sz="1200"/>
          </a:p>
          <a:p>
            <a:pPr marL="1200150" lvl="2" indent="-285750">
              <a:lnSpc>
                <a:spcPct val="90000"/>
              </a:lnSpc>
              <a:spcBef>
                <a:spcPts val="500"/>
              </a:spcBef>
              <a:buSzPct val="100000"/>
              <a:buFont typeface="Arial"/>
              <a:buChar char="•"/>
              <a:defRPr sz="1600">
                <a:latin typeface="Arial Narrow"/>
                <a:ea typeface="Arial Narrow"/>
                <a:cs typeface="Arial Narrow"/>
                <a:sym typeface="Arial Narrow"/>
              </a:defRPr>
            </a:pPr>
            <a:r>
              <a:t>Template version</a:t>
            </a:r>
          </a:p>
        </p:txBody>
      </p:sp>
      <p:pic>
        <p:nvPicPr>
          <p:cNvPr id="376" name="Picture 21" descr="Picture 21"/>
          <p:cNvPicPr>
            <a:picLocks noChangeAspect="1"/>
          </p:cNvPicPr>
          <p:nvPr/>
        </p:nvPicPr>
        <p:blipFill>
          <a:blip r:embed="rId2"/>
          <a:stretch>
            <a:fillRect/>
          </a:stretch>
        </p:blipFill>
        <p:spPr>
          <a:xfrm>
            <a:off x="3323461" y="1039469"/>
            <a:ext cx="5734478" cy="3326634"/>
          </a:xfrm>
          <a:prstGeom prst="rect">
            <a:avLst/>
          </a:prstGeom>
          <a:ln w="12700">
            <a:miter lim="400000"/>
          </a:ln>
          <a:effectLst>
            <a:outerShdw blurRad="292100" dist="139700" dir="2700000" rotWithShape="0">
              <a:srgbClr val="333333">
                <a:alpha val="64999"/>
              </a:srgbClr>
            </a:outerShdw>
          </a:effectLst>
        </p:spPr>
      </p:pic>
      <p:pic>
        <p:nvPicPr>
          <p:cNvPr id="377" name="Graphic 8" descr="Graphic 8"/>
          <p:cNvPicPr>
            <a:picLocks noChangeAspect="1"/>
          </p:cNvPicPr>
          <p:nvPr/>
        </p:nvPicPr>
        <p:blipFill>
          <a:blip r:embed="rId3"/>
          <a:stretch>
            <a:fillRect/>
          </a:stretch>
        </p:blipFill>
        <p:spPr>
          <a:xfrm>
            <a:off x="-48371" y="-108205"/>
            <a:ext cx="914401" cy="914405"/>
          </a:xfrm>
          <a:prstGeom prst="rect">
            <a:avLst/>
          </a:prstGeom>
          <a:ln w="12700">
            <a:miter lim="400000"/>
          </a:ln>
        </p:spPr>
      </p:pic>
      <p:sp>
        <p:nvSpPr>
          <p:cNvPr id="7" name="TextBox 6">
            <a:extLst>
              <a:ext uri="{FF2B5EF4-FFF2-40B4-BE49-F238E27FC236}">
                <a16:creationId xmlns:a16="http://schemas.microsoft.com/office/drawing/2014/main" id="{93541C28-296C-4C59-A0B9-B70319154DDD}"/>
              </a:ext>
            </a:extLst>
          </p:cNvPr>
          <p:cNvSpPr txBox="1"/>
          <p:nvPr/>
        </p:nvSpPr>
        <p:spPr>
          <a:xfrm>
            <a:off x="3352804" y="1071837"/>
            <a:ext cx="1762051" cy="307773"/>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chemeClr val="bg1"/>
                </a:solidFill>
                <a:effectLst/>
                <a:uFillTx/>
                <a:latin typeface="Arial Rounded MT Bold" panose="020F0704030504030204" pitchFamily="34" charset="0"/>
                <a:cs typeface="Arial" panose="020B0604020202020204" pitchFamily="34" charset="0"/>
                <a:sym typeface="Helvetica"/>
              </a:rPr>
              <a:t>Profile Editor</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9" name="Graphic 4" descr="Graphic 4"/>
          <p:cNvPicPr>
            <a:picLocks noChangeAspect="1"/>
          </p:cNvPicPr>
          <p:nvPr/>
        </p:nvPicPr>
        <p:blipFill>
          <a:blip r:embed="rId2"/>
          <a:stretch>
            <a:fillRect/>
          </a:stretch>
        </p:blipFill>
        <p:spPr>
          <a:xfrm>
            <a:off x="644403" y="135981"/>
            <a:ext cx="685802" cy="685802"/>
          </a:xfrm>
          <a:prstGeom prst="rect">
            <a:avLst/>
          </a:prstGeom>
          <a:ln w="12700">
            <a:miter lim="400000"/>
          </a:ln>
        </p:spPr>
      </p:pic>
      <p:sp>
        <p:nvSpPr>
          <p:cNvPr id="380" name="Slide Number Placeholder 2"/>
          <p:cNvSpPr txBox="1">
            <a:spLocks noGrp="1"/>
          </p:cNvSpPr>
          <p:nvPr>
            <p:ph type="sldNum" sz="quarter" idx="4294967295"/>
          </p:nvPr>
        </p:nvSpPr>
        <p:spPr>
          <a:xfrm>
            <a:off x="4225738" y="4981215"/>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l">
              <a:defRPr sz="900" b="0">
                <a:latin typeface="Arial Narrow"/>
                <a:ea typeface="Arial Narrow"/>
                <a:cs typeface="Arial Narrow"/>
                <a:sym typeface="Arial Narrow"/>
              </a:defRPr>
            </a:lvl1pPr>
          </a:lstStyle>
          <a:p>
            <a:fld id="{86CB4B4D-7CA3-9044-876B-883B54F8677D}" type="slidenum">
              <a:t>22</a:t>
            </a:fld>
            <a:endParaRPr/>
          </a:p>
        </p:txBody>
      </p:sp>
      <p:sp>
        <p:nvSpPr>
          <p:cNvPr id="381" name="Title 4"/>
          <p:cNvSpPr txBox="1"/>
          <p:nvPr/>
        </p:nvSpPr>
        <p:spPr>
          <a:xfrm>
            <a:off x="1448523" y="148594"/>
            <a:ext cx="1652043" cy="551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b">
            <a:normAutofit/>
          </a:bodyPr>
          <a:lstStyle>
            <a:lvl1pPr defTabSz="868680">
              <a:lnSpc>
                <a:spcPct val="90000"/>
              </a:lnSpc>
              <a:defRPr sz="3000"/>
            </a:lvl1pPr>
          </a:lstStyle>
          <a:p>
            <a:r>
              <a:t>Search</a:t>
            </a:r>
          </a:p>
        </p:txBody>
      </p:sp>
      <p:sp>
        <p:nvSpPr>
          <p:cNvPr id="382" name="Text Placeholder 5"/>
          <p:cNvSpPr txBox="1"/>
          <p:nvPr/>
        </p:nvSpPr>
        <p:spPr>
          <a:xfrm>
            <a:off x="-2" y="790383"/>
            <a:ext cx="3218886" cy="39099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p>
            <a:pPr marL="285750" indent="-285750">
              <a:lnSpc>
                <a:spcPct val="72000"/>
              </a:lnSpc>
              <a:spcBef>
                <a:spcPts val="1000"/>
              </a:spcBef>
              <a:buSzPct val="100000"/>
              <a:buFont typeface="Arial"/>
              <a:buChar char="•"/>
              <a:defRPr sz="1400">
                <a:latin typeface="+mn-lt"/>
                <a:ea typeface="+mn-ea"/>
                <a:cs typeface="+mn-cs"/>
                <a:sym typeface="Calibri"/>
              </a:defRPr>
            </a:pPr>
            <a:r>
              <a:t>The structured returned from the server are displayed by “structure name” and “type”</a:t>
            </a:r>
            <a:endParaRPr sz="1100"/>
          </a:p>
          <a:p>
            <a:pPr marL="285750" indent="-285750">
              <a:lnSpc>
                <a:spcPct val="72000"/>
              </a:lnSpc>
              <a:spcBef>
                <a:spcPts val="1000"/>
              </a:spcBef>
              <a:buSzPct val="100000"/>
              <a:buFont typeface="Arial"/>
              <a:buChar char="•"/>
              <a:defRPr sz="1400">
                <a:latin typeface="+mn-lt"/>
                <a:ea typeface="+mn-ea"/>
                <a:cs typeface="+mn-cs"/>
                <a:sym typeface="Calibri"/>
              </a:defRPr>
            </a:pPr>
            <a:r>
              <a:t>They can be sorted by those columns</a:t>
            </a:r>
            <a:endParaRPr sz="1100"/>
          </a:p>
          <a:p>
            <a:pPr marL="742950" lvl="1" indent="-285750">
              <a:lnSpc>
                <a:spcPct val="72000"/>
              </a:lnSpc>
              <a:spcBef>
                <a:spcPts val="500"/>
              </a:spcBef>
              <a:buSzPct val="100000"/>
              <a:buFont typeface="Arial"/>
              <a:buChar char="•"/>
              <a:defRPr sz="1200">
                <a:latin typeface="+mn-lt"/>
                <a:ea typeface="+mn-ea"/>
                <a:cs typeface="+mn-cs"/>
                <a:sym typeface="Calibri"/>
              </a:defRPr>
            </a:pPr>
            <a:r>
              <a:t>By default they are all sorted by class name</a:t>
            </a:r>
            <a:endParaRPr sz="900"/>
          </a:p>
          <a:p>
            <a:pPr marL="742950" lvl="1" indent="-285750">
              <a:lnSpc>
                <a:spcPct val="72000"/>
              </a:lnSpc>
              <a:spcBef>
                <a:spcPts val="500"/>
              </a:spcBef>
              <a:buSzPct val="100000"/>
              <a:buFont typeface="Arial"/>
              <a:buChar char="•"/>
              <a:defRPr sz="1200">
                <a:latin typeface="+mn-lt"/>
                <a:ea typeface="+mn-ea"/>
                <a:cs typeface="+mn-cs"/>
                <a:sym typeface="Calibri"/>
              </a:defRPr>
            </a:pPr>
            <a:r>
              <a:t>This way the users can find everything related to the specific class with one query</a:t>
            </a:r>
            <a:endParaRPr sz="900"/>
          </a:p>
          <a:p>
            <a:pPr marL="285750" indent="-285750">
              <a:lnSpc>
                <a:spcPct val="72000"/>
              </a:lnSpc>
              <a:spcBef>
                <a:spcPts val="1000"/>
              </a:spcBef>
              <a:buSzPct val="100000"/>
              <a:buFont typeface="Arial"/>
              <a:buChar char="•"/>
              <a:defRPr sz="1400">
                <a:latin typeface="+mn-lt"/>
                <a:ea typeface="+mn-ea"/>
                <a:cs typeface="+mn-cs"/>
                <a:sym typeface="Calibri"/>
              </a:defRPr>
            </a:pPr>
            <a:r>
              <a:t>The structure name consists </a:t>
            </a:r>
            <a:endParaRPr sz="1100"/>
          </a:p>
          <a:p>
            <a:pPr marL="742950" lvl="1" indent="-285750">
              <a:lnSpc>
                <a:spcPct val="72000"/>
              </a:lnSpc>
              <a:spcBef>
                <a:spcPts val="500"/>
              </a:spcBef>
              <a:buSzPct val="100000"/>
              <a:buFont typeface="Arial"/>
              <a:buChar char="•"/>
              <a:defRPr sz="1100">
                <a:latin typeface="+mn-lt"/>
                <a:ea typeface="+mn-ea"/>
                <a:cs typeface="+mn-cs"/>
                <a:sym typeface="Calibri"/>
              </a:defRPr>
            </a:pPr>
            <a:r>
              <a:t>The class name if the type is “class”</a:t>
            </a:r>
            <a:endParaRPr sz="900"/>
          </a:p>
          <a:p>
            <a:pPr marL="742950" lvl="1" indent="-285750">
              <a:lnSpc>
                <a:spcPct val="72000"/>
              </a:lnSpc>
              <a:spcBef>
                <a:spcPts val="500"/>
              </a:spcBef>
              <a:buSzPct val="100000"/>
              <a:buFont typeface="Arial"/>
              <a:buChar char="•"/>
              <a:defRPr sz="1100">
                <a:latin typeface="+mn-lt"/>
                <a:ea typeface="+mn-ea"/>
                <a:cs typeface="+mn-cs"/>
                <a:sym typeface="Calibri"/>
              </a:defRPr>
            </a:pPr>
            <a:r>
              <a:t>A composite name for if the type of of structure is “template”</a:t>
            </a:r>
            <a:endParaRPr sz="900"/>
          </a:p>
          <a:p>
            <a:pPr marL="1200150" lvl="2" indent="-285750">
              <a:lnSpc>
                <a:spcPct val="72000"/>
              </a:lnSpc>
              <a:spcBef>
                <a:spcPts val="500"/>
              </a:spcBef>
              <a:buSzPct val="100000"/>
              <a:buFont typeface="Arial"/>
              <a:buChar char="•"/>
              <a:defRPr sz="900">
                <a:latin typeface="+mn-lt"/>
                <a:ea typeface="+mn-ea"/>
                <a:cs typeface="+mn-cs"/>
                <a:sym typeface="Calibri"/>
              </a:defRPr>
            </a:pPr>
            <a:r>
              <a:t>Base class name (E.g. </a:t>
            </a:r>
            <a:r>
              <a:rPr>
                <a:latin typeface="Courier New"/>
                <a:ea typeface="Courier New"/>
                <a:cs typeface="Courier New"/>
                <a:sym typeface="Courier New"/>
              </a:rPr>
              <a:t>ImmunizationReport</a:t>
            </a:r>
            <a:r>
              <a:t>)</a:t>
            </a:r>
            <a:endParaRPr sz="800"/>
          </a:p>
          <a:p>
            <a:pPr marL="1200150" lvl="2" indent="-285750">
              <a:lnSpc>
                <a:spcPct val="72000"/>
              </a:lnSpc>
              <a:spcBef>
                <a:spcPts val="500"/>
              </a:spcBef>
              <a:buSzPct val="100000"/>
              <a:buFont typeface="Arial"/>
              <a:buChar char="•"/>
              <a:defRPr sz="900">
                <a:latin typeface="+mn-lt"/>
                <a:ea typeface="+mn-ea"/>
                <a:cs typeface="+mn-cs"/>
                <a:sym typeface="Calibri"/>
              </a:defRPr>
            </a:pPr>
            <a:r>
              <a:t>Organization (e.g </a:t>
            </a:r>
            <a:r>
              <a:rPr>
                <a:latin typeface="Courier New"/>
                <a:ea typeface="Courier New"/>
                <a:cs typeface="Courier New"/>
                <a:sym typeface="Courier New"/>
              </a:rPr>
              <a:t>FHA</a:t>
            </a:r>
            <a:r>
              <a:t>)</a:t>
            </a:r>
            <a:endParaRPr sz="800"/>
          </a:p>
          <a:p>
            <a:pPr marL="1200150" lvl="2" indent="-285750">
              <a:lnSpc>
                <a:spcPct val="72000"/>
              </a:lnSpc>
              <a:spcBef>
                <a:spcPts val="500"/>
              </a:spcBef>
              <a:buSzPct val="100000"/>
              <a:buFont typeface="Arial"/>
              <a:buChar char="•"/>
              <a:defRPr sz="900">
                <a:latin typeface="+mn-lt"/>
                <a:ea typeface="+mn-ea"/>
                <a:cs typeface="+mn-cs"/>
                <a:sym typeface="Calibri"/>
              </a:defRPr>
            </a:pPr>
            <a:r>
              <a:t>Implementation Guide (e.g. </a:t>
            </a:r>
            <a:r>
              <a:rPr>
                <a:latin typeface="Courier New"/>
                <a:ea typeface="Courier New"/>
                <a:cs typeface="Courier New"/>
                <a:sym typeface="Courier New"/>
              </a:rPr>
              <a:t>US-Core, Argonaut, CRN</a:t>
            </a:r>
            <a:r>
              <a:t>)</a:t>
            </a:r>
            <a:endParaRPr sz="800"/>
          </a:p>
          <a:p>
            <a:pPr marL="1200150" lvl="2" indent="-285750">
              <a:lnSpc>
                <a:spcPct val="72000"/>
              </a:lnSpc>
              <a:spcBef>
                <a:spcPts val="500"/>
              </a:spcBef>
              <a:buSzPct val="100000"/>
              <a:buFont typeface="Arial"/>
              <a:buChar char="•"/>
              <a:defRPr sz="900">
                <a:latin typeface="+mn-lt"/>
                <a:ea typeface="+mn-ea"/>
                <a:cs typeface="+mn-cs"/>
                <a:sym typeface="Calibri"/>
              </a:defRPr>
            </a:pPr>
            <a:r>
              <a:t>Template title  (e.g. </a:t>
            </a:r>
            <a:r>
              <a:rPr>
                <a:latin typeface="Courier New"/>
                <a:ea typeface="Courier New"/>
                <a:cs typeface="Courier New"/>
                <a:sym typeface="Courier New"/>
              </a:rPr>
              <a:t>Immunization</a:t>
            </a:r>
            <a:r>
              <a:t>)</a:t>
            </a:r>
            <a:endParaRPr sz="800"/>
          </a:p>
          <a:p>
            <a:pPr marL="1200150" lvl="2" indent="-285750">
              <a:lnSpc>
                <a:spcPct val="72000"/>
              </a:lnSpc>
              <a:spcBef>
                <a:spcPts val="500"/>
              </a:spcBef>
              <a:buSzPct val="100000"/>
              <a:buFont typeface="Arial"/>
              <a:buChar char="•"/>
              <a:defRPr sz="900">
                <a:latin typeface="+mn-lt"/>
                <a:ea typeface="+mn-ea"/>
                <a:cs typeface="+mn-cs"/>
                <a:sym typeface="Calibri"/>
              </a:defRPr>
            </a:pPr>
            <a:r>
              <a:t>Template version (e.g. </a:t>
            </a:r>
            <a:r>
              <a:rPr>
                <a:latin typeface="Courier New"/>
                <a:ea typeface="Courier New"/>
                <a:cs typeface="Courier New"/>
                <a:sym typeface="Courier New"/>
              </a:rPr>
              <a:t>STU4, 1.1</a:t>
            </a:r>
            <a:r>
              <a:t>, etc.)</a:t>
            </a:r>
          </a:p>
        </p:txBody>
      </p:sp>
      <p:pic>
        <p:nvPicPr>
          <p:cNvPr id="383" name="Picture 7" descr="Picture 7"/>
          <p:cNvPicPr>
            <a:picLocks noChangeAspect="1"/>
          </p:cNvPicPr>
          <p:nvPr/>
        </p:nvPicPr>
        <p:blipFill>
          <a:blip r:embed="rId3"/>
          <a:stretch>
            <a:fillRect/>
          </a:stretch>
        </p:blipFill>
        <p:spPr>
          <a:xfrm>
            <a:off x="3218882" y="-352501"/>
            <a:ext cx="5925118" cy="4625896"/>
          </a:xfrm>
          <a:prstGeom prst="rect">
            <a:avLst/>
          </a:prstGeom>
          <a:ln w="12700">
            <a:miter lim="400000"/>
          </a:ln>
          <a:effectLst>
            <a:outerShdw blurRad="292100" dist="139700" dir="2700000" rotWithShape="0">
              <a:srgbClr val="333333">
                <a:alpha val="64999"/>
              </a:srgbClr>
            </a:outerShdw>
          </a:effectLst>
        </p:spPr>
      </p:pic>
      <p:sp>
        <p:nvSpPr>
          <p:cNvPr id="384" name="Rectangle: Rounded Corners 8"/>
          <p:cNvSpPr/>
          <p:nvPr/>
        </p:nvSpPr>
        <p:spPr>
          <a:xfrm>
            <a:off x="3218882" y="1366481"/>
            <a:ext cx="5066864" cy="625463"/>
          </a:xfrm>
          <a:prstGeom prst="roundRect">
            <a:avLst>
              <a:gd name="adj" fmla="val 16667"/>
            </a:avLst>
          </a:prstGeom>
          <a:ln w="25400">
            <a:solidFill>
              <a:srgbClr val="007095"/>
            </a:solidFill>
          </a:ln>
        </p:spPr>
        <p:txBody>
          <a:bodyPr lIns="45718" tIns="45718" rIns="45718" bIns="45718" anchor="ctr"/>
          <a:lstStyle/>
          <a:p>
            <a:pPr algn="ctr">
              <a:defRPr sz="1800">
                <a:solidFill>
                  <a:srgbClr val="FFFFFF"/>
                </a:solidFill>
                <a:latin typeface="+mn-lt"/>
                <a:ea typeface="+mn-ea"/>
                <a:cs typeface="+mn-cs"/>
                <a:sym typeface="Calibri"/>
              </a:defRPr>
            </a:pPr>
            <a:endParaRPr/>
          </a:p>
        </p:txBody>
      </p:sp>
      <p:sp>
        <p:nvSpPr>
          <p:cNvPr id="385" name="Rectangle: Rounded Corners 9"/>
          <p:cNvSpPr/>
          <p:nvPr/>
        </p:nvSpPr>
        <p:spPr>
          <a:xfrm>
            <a:off x="3218882" y="2093495"/>
            <a:ext cx="5066864" cy="1515981"/>
          </a:xfrm>
          <a:prstGeom prst="roundRect">
            <a:avLst>
              <a:gd name="adj" fmla="val 16667"/>
            </a:avLst>
          </a:prstGeom>
          <a:ln w="25400">
            <a:solidFill>
              <a:srgbClr val="007095"/>
            </a:solidFill>
          </a:ln>
        </p:spPr>
        <p:txBody>
          <a:bodyPr lIns="45718" tIns="45718" rIns="45718" bIns="45718" anchor="ctr"/>
          <a:lstStyle/>
          <a:p>
            <a:pPr algn="ctr">
              <a:defRPr sz="1800">
                <a:solidFill>
                  <a:srgbClr val="FFFFFF"/>
                </a:solidFill>
                <a:latin typeface="+mn-lt"/>
                <a:ea typeface="+mn-ea"/>
                <a:cs typeface="+mn-cs"/>
                <a:sym typeface="Calibri"/>
              </a:defRPr>
            </a:pPr>
            <a:endParaRPr/>
          </a:p>
        </p:txBody>
      </p:sp>
      <p:grpSp>
        <p:nvGrpSpPr>
          <p:cNvPr id="388" name="Speech Bubble: Rectangle with Corners Rounded 10"/>
          <p:cNvGrpSpPr/>
          <p:nvPr/>
        </p:nvGrpSpPr>
        <p:grpSpPr>
          <a:xfrm>
            <a:off x="7526818" y="722579"/>
            <a:ext cx="1617184" cy="656180"/>
            <a:chOff x="0" y="0"/>
            <a:chExt cx="1617182" cy="656178"/>
          </a:xfrm>
        </p:grpSpPr>
        <p:sp>
          <p:nvSpPr>
            <p:cNvPr id="386" name="Shape"/>
            <p:cNvSpPr/>
            <p:nvPr/>
          </p:nvSpPr>
          <p:spPr>
            <a:xfrm>
              <a:off x="-1" y="0"/>
              <a:ext cx="1617184" cy="656180"/>
            </a:xfrm>
            <a:custGeom>
              <a:avLst/>
              <a:gdLst/>
              <a:ahLst/>
              <a:cxnLst>
                <a:cxn ang="0">
                  <a:pos x="wd2" y="hd2"/>
                </a:cxn>
                <a:cxn ang="5400000">
                  <a:pos x="wd2" y="hd2"/>
                </a:cxn>
                <a:cxn ang="10800000">
                  <a:pos x="wd2" y="hd2"/>
                </a:cxn>
                <a:cxn ang="16200000">
                  <a:pos x="wd2" y="hd2"/>
                </a:cxn>
              </a:cxnLst>
              <a:rect l="0" t="0" r="r" b="b"/>
              <a:pathLst>
                <a:path w="21600" h="21600" extrusionOk="0">
                  <a:moveTo>
                    <a:pt x="9387" y="3361"/>
                  </a:moveTo>
                  <a:cubicBezTo>
                    <a:pt x="9387" y="1505"/>
                    <a:pt x="9997" y="0"/>
                    <a:pt x="10751" y="0"/>
                  </a:cubicBezTo>
                  <a:lnTo>
                    <a:pt x="20236" y="0"/>
                  </a:lnTo>
                  <a:cubicBezTo>
                    <a:pt x="20989" y="0"/>
                    <a:pt x="21600" y="1505"/>
                    <a:pt x="21600" y="3361"/>
                  </a:cubicBezTo>
                  <a:lnTo>
                    <a:pt x="21600" y="16806"/>
                  </a:lnTo>
                  <a:cubicBezTo>
                    <a:pt x="21600" y="18662"/>
                    <a:pt x="20989" y="20167"/>
                    <a:pt x="20236" y="20167"/>
                  </a:cubicBezTo>
                  <a:lnTo>
                    <a:pt x="10751" y="20167"/>
                  </a:lnTo>
                  <a:cubicBezTo>
                    <a:pt x="9997" y="20167"/>
                    <a:pt x="9387" y="18662"/>
                    <a:pt x="9387" y="16806"/>
                  </a:cubicBezTo>
                  <a:lnTo>
                    <a:pt x="0" y="21600"/>
                  </a:lnTo>
                  <a:lnTo>
                    <a:pt x="9387" y="11764"/>
                  </a:lnTo>
                  <a:close/>
                </a:path>
              </a:pathLst>
            </a:custGeom>
            <a:solidFill>
              <a:srgbClr val="A7A7A7"/>
            </a:solidFill>
            <a:ln w="25400" cap="flat">
              <a:solidFill>
                <a:srgbClr val="007095"/>
              </a:solidFill>
              <a:prstDash val="solid"/>
              <a:round/>
            </a:ln>
            <a:effectLst/>
          </p:spPr>
          <p:txBody>
            <a:bodyPr wrap="square" lIns="45718" tIns="45718" rIns="45718" bIns="45718" numCol="1" anchor="ctr">
              <a:noAutofit/>
            </a:bodyPr>
            <a:lstStyle/>
            <a:p>
              <a:pPr algn="ctr">
                <a:defRPr sz="1800">
                  <a:solidFill>
                    <a:srgbClr val="FFFFFF"/>
                  </a:solidFill>
                  <a:latin typeface="+mn-lt"/>
                  <a:ea typeface="+mn-ea"/>
                  <a:cs typeface="+mn-cs"/>
                  <a:sym typeface="Calibri"/>
                </a:defRPr>
              </a:pPr>
              <a:endParaRPr/>
            </a:p>
          </p:txBody>
        </p:sp>
        <p:sp>
          <p:nvSpPr>
            <p:cNvPr id="387" name="classes"/>
            <p:cNvSpPr txBox="1"/>
            <p:nvPr/>
          </p:nvSpPr>
          <p:spPr>
            <a:xfrm>
              <a:off x="732687" y="127253"/>
              <a:ext cx="854589" cy="35813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sz="1800">
                  <a:solidFill>
                    <a:srgbClr val="FFFFFF"/>
                  </a:solidFill>
                  <a:latin typeface="+mn-lt"/>
                  <a:ea typeface="+mn-ea"/>
                  <a:cs typeface="+mn-cs"/>
                  <a:sym typeface="Calibri"/>
                </a:defRPr>
              </a:lvl1pPr>
            </a:lstStyle>
            <a:p>
              <a:r>
                <a:t>classes</a:t>
              </a:r>
            </a:p>
          </p:txBody>
        </p:sp>
      </p:grpSp>
      <p:grpSp>
        <p:nvGrpSpPr>
          <p:cNvPr id="391" name="Speech Bubble: Rectangle with Corners Rounded 11"/>
          <p:cNvGrpSpPr/>
          <p:nvPr/>
        </p:nvGrpSpPr>
        <p:grpSpPr>
          <a:xfrm>
            <a:off x="7601028" y="3021477"/>
            <a:ext cx="1542975" cy="612650"/>
            <a:chOff x="0" y="0"/>
            <a:chExt cx="1542974" cy="612649"/>
          </a:xfrm>
        </p:grpSpPr>
        <p:sp>
          <p:nvSpPr>
            <p:cNvPr id="389" name="Shape"/>
            <p:cNvSpPr/>
            <p:nvPr/>
          </p:nvSpPr>
          <p:spPr>
            <a:xfrm>
              <a:off x="-1" y="0"/>
              <a:ext cx="1542975" cy="612650"/>
            </a:xfrm>
            <a:custGeom>
              <a:avLst/>
              <a:gdLst/>
              <a:ahLst/>
              <a:cxnLst>
                <a:cxn ang="0">
                  <a:pos x="wd2" y="hd2"/>
                </a:cxn>
                <a:cxn ang="5400000">
                  <a:pos x="wd2" y="hd2"/>
                </a:cxn>
                <a:cxn ang="10800000">
                  <a:pos x="wd2" y="hd2"/>
                </a:cxn>
                <a:cxn ang="16200000">
                  <a:pos x="wd2" y="hd2"/>
                </a:cxn>
              </a:cxnLst>
              <a:rect l="0" t="0" r="r" b="b"/>
              <a:pathLst>
                <a:path w="21600" h="21600" extrusionOk="0">
                  <a:moveTo>
                    <a:pt x="4532" y="3600"/>
                  </a:moveTo>
                  <a:cubicBezTo>
                    <a:pt x="4532" y="1612"/>
                    <a:pt x="5172" y="0"/>
                    <a:pt x="5962" y="0"/>
                  </a:cubicBezTo>
                  <a:lnTo>
                    <a:pt x="20171" y="0"/>
                  </a:lnTo>
                  <a:cubicBezTo>
                    <a:pt x="20960" y="0"/>
                    <a:pt x="21600" y="1612"/>
                    <a:pt x="21600" y="3600"/>
                  </a:cubicBezTo>
                  <a:lnTo>
                    <a:pt x="21600" y="18000"/>
                  </a:lnTo>
                  <a:cubicBezTo>
                    <a:pt x="21600" y="19988"/>
                    <a:pt x="20960" y="21600"/>
                    <a:pt x="20171" y="21600"/>
                  </a:cubicBezTo>
                  <a:lnTo>
                    <a:pt x="5962" y="21600"/>
                  </a:lnTo>
                  <a:cubicBezTo>
                    <a:pt x="5172" y="21600"/>
                    <a:pt x="4532" y="19988"/>
                    <a:pt x="4532" y="18000"/>
                  </a:cubicBezTo>
                  <a:lnTo>
                    <a:pt x="0" y="20804"/>
                  </a:lnTo>
                  <a:lnTo>
                    <a:pt x="4532" y="12600"/>
                  </a:lnTo>
                  <a:close/>
                </a:path>
              </a:pathLst>
            </a:custGeom>
            <a:solidFill>
              <a:schemeClr val="accent1"/>
            </a:solidFill>
            <a:ln w="25400" cap="flat">
              <a:solidFill>
                <a:srgbClr val="007095"/>
              </a:solidFill>
              <a:prstDash val="solid"/>
              <a:round/>
            </a:ln>
            <a:effectLst/>
          </p:spPr>
          <p:txBody>
            <a:bodyPr wrap="square" lIns="45718" tIns="45718" rIns="45718" bIns="45718" numCol="1" anchor="ctr">
              <a:noAutofit/>
            </a:bodyPr>
            <a:lstStyle/>
            <a:p>
              <a:pPr algn="ctr">
                <a:defRPr sz="1800">
                  <a:solidFill>
                    <a:srgbClr val="FFFFFF"/>
                  </a:solidFill>
                  <a:latin typeface="+mn-lt"/>
                  <a:ea typeface="+mn-ea"/>
                  <a:cs typeface="+mn-cs"/>
                  <a:sym typeface="Calibri"/>
                </a:defRPr>
              </a:pPr>
              <a:endParaRPr/>
            </a:p>
          </p:txBody>
        </p:sp>
        <p:sp>
          <p:nvSpPr>
            <p:cNvPr id="390" name="templates"/>
            <p:cNvSpPr txBox="1"/>
            <p:nvPr/>
          </p:nvSpPr>
          <p:spPr>
            <a:xfrm>
              <a:off x="353678" y="127254"/>
              <a:ext cx="1159389" cy="35813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sz="1800">
                  <a:solidFill>
                    <a:srgbClr val="FFFFFF"/>
                  </a:solidFill>
                  <a:latin typeface="+mn-lt"/>
                  <a:ea typeface="+mn-ea"/>
                  <a:cs typeface="+mn-cs"/>
                  <a:sym typeface="Calibri"/>
                </a:defRPr>
              </a:lvl1pPr>
            </a:lstStyle>
            <a:p>
              <a:r>
                <a:t>templates</a:t>
              </a:r>
            </a:p>
          </p:txBody>
        </p:sp>
      </p:grpSp>
      <p:sp>
        <p:nvSpPr>
          <p:cNvPr id="392" name="Rectangle: Rounded Corners 12"/>
          <p:cNvSpPr/>
          <p:nvPr/>
        </p:nvSpPr>
        <p:spPr>
          <a:xfrm>
            <a:off x="3426245" y="2434369"/>
            <a:ext cx="1017419" cy="289461"/>
          </a:xfrm>
          <a:prstGeom prst="roundRect">
            <a:avLst>
              <a:gd name="adj" fmla="val 16667"/>
            </a:avLst>
          </a:prstGeom>
          <a:ln w="28575">
            <a:solidFill>
              <a:srgbClr val="007095"/>
            </a:solidFill>
          </a:ln>
        </p:spPr>
        <p:txBody>
          <a:bodyPr lIns="45718" tIns="45718" rIns="45718" bIns="45718" anchor="ctr"/>
          <a:lstStyle/>
          <a:p>
            <a:pPr algn="ctr">
              <a:defRPr sz="1800">
                <a:solidFill>
                  <a:srgbClr val="FFFFFF"/>
                </a:solidFill>
                <a:latin typeface="+mn-lt"/>
                <a:ea typeface="+mn-ea"/>
                <a:cs typeface="+mn-cs"/>
                <a:sym typeface="Calibri"/>
              </a:defRPr>
            </a:pPr>
            <a:endParaRPr/>
          </a:p>
        </p:txBody>
      </p:sp>
      <p:grpSp>
        <p:nvGrpSpPr>
          <p:cNvPr id="395" name="Speech Bubble: Rectangle with Corners Rounded 13"/>
          <p:cNvGrpSpPr/>
          <p:nvPr/>
        </p:nvGrpSpPr>
        <p:grpSpPr>
          <a:xfrm>
            <a:off x="3338109" y="3403346"/>
            <a:ext cx="1233894" cy="882304"/>
            <a:chOff x="0" y="0"/>
            <a:chExt cx="1233892" cy="882303"/>
          </a:xfrm>
        </p:grpSpPr>
        <p:sp>
          <p:nvSpPr>
            <p:cNvPr id="393" name="Shape"/>
            <p:cNvSpPr/>
            <p:nvPr/>
          </p:nvSpPr>
          <p:spPr>
            <a:xfrm>
              <a:off x="-1" y="0"/>
              <a:ext cx="1233894" cy="870049"/>
            </a:xfrm>
            <a:custGeom>
              <a:avLst/>
              <a:gdLst/>
              <a:ahLst/>
              <a:cxnLst>
                <a:cxn ang="0">
                  <a:pos x="wd2" y="hd2"/>
                </a:cxn>
                <a:cxn ang="5400000">
                  <a:pos x="wd2" y="hd2"/>
                </a:cxn>
                <a:cxn ang="10800000">
                  <a:pos x="wd2" y="hd2"/>
                </a:cxn>
                <a:cxn ang="16200000">
                  <a:pos x="wd2" y="hd2"/>
                </a:cxn>
              </a:cxnLst>
              <a:rect l="0" t="0" r="r" b="b"/>
              <a:pathLst>
                <a:path w="21600" h="21600" extrusionOk="0">
                  <a:moveTo>
                    <a:pt x="0" y="9180"/>
                  </a:moveTo>
                  <a:cubicBezTo>
                    <a:pt x="0" y="7808"/>
                    <a:pt x="784" y="6696"/>
                    <a:pt x="1752" y="6696"/>
                  </a:cubicBezTo>
                  <a:lnTo>
                    <a:pt x="3600" y="6696"/>
                  </a:lnTo>
                  <a:lnTo>
                    <a:pt x="6450" y="0"/>
                  </a:lnTo>
                  <a:lnTo>
                    <a:pt x="9000" y="6696"/>
                  </a:lnTo>
                  <a:lnTo>
                    <a:pt x="19848" y="6696"/>
                  </a:lnTo>
                  <a:cubicBezTo>
                    <a:pt x="20816" y="6696"/>
                    <a:pt x="21600" y="7808"/>
                    <a:pt x="21600" y="9180"/>
                  </a:cubicBezTo>
                  <a:lnTo>
                    <a:pt x="21600" y="19116"/>
                  </a:lnTo>
                  <a:cubicBezTo>
                    <a:pt x="21600" y="20488"/>
                    <a:pt x="20816" y="21600"/>
                    <a:pt x="19848" y="21600"/>
                  </a:cubicBezTo>
                  <a:lnTo>
                    <a:pt x="1752" y="21600"/>
                  </a:lnTo>
                  <a:cubicBezTo>
                    <a:pt x="784" y="21600"/>
                    <a:pt x="0" y="20488"/>
                    <a:pt x="0" y="19116"/>
                  </a:cubicBezTo>
                  <a:lnTo>
                    <a:pt x="0" y="9180"/>
                  </a:lnTo>
                  <a:close/>
                </a:path>
              </a:pathLst>
            </a:custGeom>
            <a:solidFill>
              <a:schemeClr val="accent1"/>
            </a:solidFill>
            <a:ln w="25400" cap="flat">
              <a:solidFill>
                <a:srgbClr val="007095"/>
              </a:solidFill>
              <a:prstDash val="solid"/>
              <a:round/>
            </a:ln>
            <a:effectLst/>
          </p:spPr>
          <p:txBody>
            <a:bodyPr wrap="square" lIns="45718" tIns="45718" rIns="45718" bIns="45718" numCol="1" anchor="ctr">
              <a:noAutofit/>
            </a:bodyPr>
            <a:lstStyle/>
            <a:p>
              <a:pPr algn="ctr">
                <a:defRPr sz="1800">
                  <a:solidFill>
                    <a:srgbClr val="FFFFFF"/>
                  </a:solidFill>
                  <a:latin typeface="+mn-lt"/>
                  <a:ea typeface="+mn-ea"/>
                  <a:cs typeface="+mn-cs"/>
                  <a:sym typeface="Calibri"/>
                </a:defRPr>
              </a:pPr>
              <a:endParaRPr/>
            </a:p>
          </p:txBody>
        </p:sp>
        <p:sp>
          <p:nvSpPr>
            <p:cNvPr id="394" name="FHIM class name"/>
            <p:cNvSpPr txBox="1"/>
            <p:nvPr/>
          </p:nvSpPr>
          <p:spPr>
            <a:xfrm>
              <a:off x="29304" y="257465"/>
              <a:ext cx="1175284" cy="62483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sz="1800">
                  <a:solidFill>
                    <a:srgbClr val="FFFFFF"/>
                  </a:solidFill>
                  <a:latin typeface="+mn-lt"/>
                  <a:ea typeface="+mn-ea"/>
                  <a:cs typeface="+mn-cs"/>
                  <a:sym typeface="Calibri"/>
                </a:defRPr>
              </a:lvl1pPr>
            </a:lstStyle>
            <a:p>
              <a:r>
                <a:t>FHIM class name</a:t>
              </a:r>
            </a:p>
          </p:txBody>
        </p:sp>
      </p:grpSp>
      <p:grpSp>
        <p:nvGrpSpPr>
          <p:cNvPr id="398" name="Speech Bubble: Rectangle with Corners Rounded 14"/>
          <p:cNvGrpSpPr/>
          <p:nvPr/>
        </p:nvGrpSpPr>
        <p:grpSpPr>
          <a:xfrm>
            <a:off x="5268771" y="3577178"/>
            <a:ext cx="2006326" cy="729885"/>
            <a:chOff x="0" y="0"/>
            <a:chExt cx="2006325" cy="729883"/>
          </a:xfrm>
        </p:grpSpPr>
        <p:sp>
          <p:nvSpPr>
            <p:cNvPr id="396" name="Shape"/>
            <p:cNvSpPr/>
            <p:nvPr/>
          </p:nvSpPr>
          <p:spPr>
            <a:xfrm>
              <a:off x="-1" y="0"/>
              <a:ext cx="2006326" cy="702378"/>
            </a:xfrm>
            <a:custGeom>
              <a:avLst/>
              <a:gdLst/>
              <a:ahLst/>
              <a:cxnLst>
                <a:cxn ang="0">
                  <a:pos x="wd2" y="hd2"/>
                </a:cxn>
                <a:cxn ang="5400000">
                  <a:pos x="wd2" y="hd2"/>
                </a:cxn>
                <a:cxn ang="10800000">
                  <a:pos x="wd2" y="hd2"/>
                </a:cxn>
                <a:cxn ang="16200000">
                  <a:pos x="wd2" y="hd2"/>
                </a:cxn>
              </a:cxnLst>
              <a:rect l="0" t="0" r="r" b="b"/>
              <a:pathLst>
                <a:path w="21600" h="21600" extrusionOk="0">
                  <a:moveTo>
                    <a:pt x="0" y="8950"/>
                  </a:moveTo>
                  <a:cubicBezTo>
                    <a:pt x="0" y="7553"/>
                    <a:pt x="397" y="6420"/>
                    <a:pt x="886" y="6420"/>
                  </a:cubicBezTo>
                  <a:lnTo>
                    <a:pt x="12600" y="6420"/>
                  </a:lnTo>
                  <a:lnTo>
                    <a:pt x="16052" y="0"/>
                  </a:lnTo>
                  <a:lnTo>
                    <a:pt x="18000" y="6420"/>
                  </a:lnTo>
                  <a:lnTo>
                    <a:pt x="20714" y="6420"/>
                  </a:lnTo>
                  <a:cubicBezTo>
                    <a:pt x="21203" y="6420"/>
                    <a:pt x="21600" y="7553"/>
                    <a:pt x="21600" y="8950"/>
                  </a:cubicBezTo>
                  <a:lnTo>
                    <a:pt x="21600" y="19070"/>
                  </a:lnTo>
                  <a:cubicBezTo>
                    <a:pt x="21600" y="20467"/>
                    <a:pt x="21203" y="21600"/>
                    <a:pt x="20714" y="21600"/>
                  </a:cubicBezTo>
                  <a:lnTo>
                    <a:pt x="886" y="21600"/>
                  </a:lnTo>
                  <a:cubicBezTo>
                    <a:pt x="397" y="21600"/>
                    <a:pt x="0" y="20467"/>
                    <a:pt x="0" y="19070"/>
                  </a:cubicBezTo>
                  <a:lnTo>
                    <a:pt x="0" y="8950"/>
                  </a:lnTo>
                  <a:close/>
                </a:path>
              </a:pathLst>
            </a:custGeom>
            <a:solidFill>
              <a:schemeClr val="accent1"/>
            </a:solidFill>
            <a:ln w="25400" cap="flat">
              <a:solidFill>
                <a:srgbClr val="007095"/>
              </a:solidFill>
              <a:prstDash val="solid"/>
              <a:round/>
            </a:ln>
            <a:effectLst/>
          </p:spPr>
          <p:txBody>
            <a:bodyPr wrap="square" lIns="45718" tIns="45718" rIns="45718" bIns="45718" numCol="1" anchor="ctr">
              <a:noAutofit/>
            </a:bodyPr>
            <a:lstStyle/>
            <a:p>
              <a:pPr algn="ctr">
                <a:defRPr sz="1800">
                  <a:solidFill>
                    <a:srgbClr val="FFFFFF"/>
                  </a:solidFill>
                  <a:latin typeface="+mn-lt"/>
                  <a:ea typeface="+mn-ea"/>
                  <a:cs typeface="+mn-cs"/>
                  <a:sym typeface="Calibri"/>
                </a:defRPr>
              </a:pPr>
              <a:endParaRPr/>
            </a:p>
          </p:txBody>
        </p:sp>
        <p:sp>
          <p:nvSpPr>
            <p:cNvPr id="397" name="10 entries per page – set by server"/>
            <p:cNvSpPr txBox="1"/>
            <p:nvPr/>
          </p:nvSpPr>
          <p:spPr>
            <a:xfrm>
              <a:off x="24096" y="181245"/>
              <a:ext cx="1958134" cy="54863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sz="1600">
                  <a:solidFill>
                    <a:srgbClr val="FFFFFF"/>
                  </a:solidFill>
                  <a:latin typeface="Arial Narrow"/>
                  <a:ea typeface="Arial Narrow"/>
                  <a:cs typeface="Arial Narrow"/>
                  <a:sym typeface="Arial Narrow"/>
                </a:defRPr>
              </a:lvl1pPr>
            </a:lstStyle>
            <a:p>
              <a:r>
                <a:t>10 entries per page – set by server</a:t>
              </a:r>
            </a:p>
          </p:txBody>
        </p:sp>
      </p:grpSp>
      <p:sp>
        <p:nvSpPr>
          <p:cNvPr id="22" name="TextBox 21">
            <a:extLst>
              <a:ext uri="{FF2B5EF4-FFF2-40B4-BE49-F238E27FC236}">
                <a16:creationId xmlns:a16="http://schemas.microsoft.com/office/drawing/2014/main" id="{6927F0B4-5571-468D-B8F8-E2C396002FE4}"/>
              </a:ext>
            </a:extLst>
          </p:cNvPr>
          <p:cNvSpPr txBox="1"/>
          <p:nvPr/>
        </p:nvSpPr>
        <p:spPr>
          <a:xfrm>
            <a:off x="3210787" y="-310158"/>
            <a:ext cx="1762051" cy="307773"/>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chemeClr val="bg1"/>
                </a:solidFill>
                <a:effectLst/>
                <a:uFillTx/>
                <a:latin typeface="Arial Rounded MT Bold" panose="020F0704030504030204" pitchFamily="34" charset="0"/>
                <a:cs typeface="Arial" panose="020B0604020202020204" pitchFamily="34" charset="0"/>
                <a:sym typeface="Helvetica"/>
              </a:rPr>
              <a:t>Profile Editor</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 name="Title 1"/>
          <p:cNvSpPr txBox="1"/>
          <p:nvPr/>
        </p:nvSpPr>
        <p:spPr>
          <a:xfrm>
            <a:off x="96138" y="557577"/>
            <a:ext cx="2676139" cy="90967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b">
            <a:normAutofit/>
          </a:bodyPr>
          <a:lstStyle/>
          <a:p>
            <a:pPr defTabSz="859536">
              <a:lnSpc>
                <a:spcPct val="72000"/>
              </a:lnSpc>
              <a:defRPr sz="2200"/>
            </a:pPr>
            <a:r>
              <a:t>Create a template from a FHIM </a:t>
            </a:r>
            <a:r>
              <a:rPr b="1"/>
              <a:t>class</a:t>
            </a:r>
          </a:p>
        </p:txBody>
      </p:sp>
      <p:sp>
        <p:nvSpPr>
          <p:cNvPr id="401" name="Text Placeholder 3"/>
          <p:cNvSpPr txBox="1"/>
          <p:nvPr/>
        </p:nvSpPr>
        <p:spPr>
          <a:xfrm>
            <a:off x="125411" y="1414696"/>
            <a:ext cx="2676139" cy="3344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p>
            <a:pPr>
              <a:lnSpc>
                <a:spcPct val="90000"/>
              </a:lnSpc>
              <a:spcBef>
                <a:spcPts val="1000"/>
              </a:spcBef>
              <a:defRPr sz="1400">
                <a:latin typeface="+mn-lt"/>
                <a:ea typeface="+mn-ea"/>
                <a:cs typeface="+mn-cs"/>
                <a:sym typeface="Calibri"/>
              </a:defRPr>
            </a:pPr>
            <a:endParaRPr/>
          </a:p>
          <a:p>
            <a:pPr>
              <a:lnSpc>
                <a:spcPct val="90000"/>
              </a:lnSpc>
              <a:spcBef>
                <a:spcPts val="1000"/>
              </a:spcBef>
              <a:defRPr sz="1400">
                <a:latin typeface="+mn-lt"/>
                <a:ea typeface="+mn-ea"/>
                <a:cs typeface="+mn-cs"/>
                <a:sym typeface="Calibri"/>
              </a:defRPr>
            </a:pPr>
            <a:r>
              <a:t>If the user selects a </a:t>
            </a:r>
            <a:r>
              <a:rPr b="1"/>
              <a:t>class</a:t>
            </a:r>
            <a:r>
              <a:t> from the list, the user may edit “usage” and metadata:</a:t>
            </a:r>
          </a:p>
          <a:p>
            <a:pPr marL="285750" indent="-285750">
              <a:lnSpc>
                <a:spcPct val="90000"/>
              </a:lnSpc>
              <a:spcBef>
                <a:spcPts val="1000"/>
              </a:spcBef>
              <a:buSzPct val="100000"/>
              <a:buFont typeface="Arial"/>
              <a:buChar char="•"/>
              <a:defRPr sz="1400">
                <a:latin typeface="+mn-lt"/>
                <a:ea typeface="+mn-ea"/>
                <a:cs typeface="+mn-cs"/>
                <a:sym typeface="Calibri"/>
              </a:defRPr>
            </a:pPr>
            <a:endParaRPr/>
          </a:p>
          <a:p>
            <a:pPr marL="285750" indent="-285750">
              <a:lnSpc>
                <a:spcPct val="90000"/>
              </a:lnSpc>
              <a:spcBef>
                <a:spcPts val="1000"/>
              </a:spcBef>
              <a:buSzPct val="100000"/>
              <a:buFont typeface="Arial"/>
              <a:buChar char="•"/>
              <a:defRPr sz="1400">
                <a:latin typeface="+mn-lt"/>
                <a:ea typeface="+mn-ea"/>
                <a:cs typeface="+mn-cs"/>
                <a:sym typeface="Calibri"/>
              </a:defRPr>
            </a:pPr>
            <a:r>
              <a:t>Organization responsible for the project, implementation guide, and profile </a:t>
            </a:r>
          </a:p>
          <a:p>
            <a:pPr marL="285750" indent="-285750">
              <a:lnSpc>
                <a:spcPct val="90000"/>
              </a:lnSpc>
              <a:spcBef>
                <a:spcPts val="1000"/>
              </a:spcBef>
              <a:buSzPct val="100000"/>
              <a:buFont typeface="Arial"/>
              <a:buChar char="•"/>
              <a:defRPr sz="1400">
                <a:latin typeface="+mn-lt"/>
                <a:ea typeface="+mn-ea"/>
                <a:cs typeface="+mn-cs"/>
                <a:sym typeface="Calibri"/>
              </a:defRPr>
            </a:pPr>
            <a:r>
              <a:t>Implementation Guide that contains the template</a:t>
            </a:r>
          </a:p>
          <a:p>
            <a:pPr marL="285750" indent="-285750">
              <a:lnSpc>
                <a:spcPct val="90000"/>
              </a:lnSpc>
              <a:spcBef>
                <a:spcPts val="1000"/>
              </a:spcBef>
              <a:buSzPct val="100000"/>
              <a:buFont typeface="Arial"/>
              <a:buChar char="•"/>
              <a:defRPr sz="1400">
                <a:latin typeface="+mn-lt"/>
                <a:ea typeface="+mn-ea"/>
                <a:cs typeface="+mn-cs"/>
                <a:sym typeface="Calibri"/>
              </a:defRPr>
            </a:pPr>
            <a:r>
              <a:t>Template title</a:t>
            </a:r>
          </a:p>
          <a:p>
            <a:pPr marL="285750" indent="-285750">
              <a:lnSpc>
                <a:spcPct val="90000"/>
              </a:lnSpc>
              <a:spcBef>
                <a:spcPts val="1000"/>
              </a:spcBef>
              <a:buSzPct val="100000"/>
              <a:buFont typeface="Arial"/>
              <a:buChar char="•"/>
              <a:defRPr sz="1400">
                <a:latin typeface="+mn-lt"/>
                <a:ea typeface="+mn-ea"/>
                <a:cs typeface="+mn-cs"/>
                <a:sym typeface="Calibri"/>
              </a:defRPr>
            </a:pPr>
            <a:r>
              <a:t>Template version </a:t>
            </a:r>
          </a:p>
        </p:txBody>
      </p:sp>
      <p:pic>
        <p:nvPicPr>
          <p:cNvPr id="402" name="Picture 23" descr="Picture 23"/>
          <p:cNvPicPr>
            <a:picLocks noChangeAspect="1"/>
          </p:cNvPicPr>
          <p:nvPr/>
        </p:nvPicPr>
        <p:blipFill>
          <a:blip r:embed="rId2"/>
          <a:stretch>
            <a:fillRect/>
          </a:stretch>
        </p:blipFill>
        <p:spPr>
          <a:xfrm>
            <a:off x="2801548" y="-31785"/>
            <a:ext cx="6342452" cy="5175287"/>
          </a:xfrm>
          <a:prstGeom prst="rect">
            <a:avLst/>
          </a:prstGeom>
          <a:ln w="12700">
            <a:miter lim="400000"/>
          </a:ln>
        </p:spPr>
      </p:pic>
      <p:sp>
        <p:nvSpPr>
          <p:cNvPr id="403" name="Rectangle: Rounded Corners 24"/>
          <p:cNvSpPr/>
          <p:nvPr/>
        </p:nvSpPr>
        <p:spPr>
          <a:xfrm>
            <a:off x="2838356" y="3190875"/>
            <a:ext cx="2911916" cy="1674435"/>
          </a:xfrm>
          <a:prstGeom prst="roundRect">
            <a:avLst>
              <a:gd name="adj" fmla="val 16667"/>
            </a:avLst>
          </a:prstGeom>
          <a:ln w="25400">
            <a:solidFill>
              <a:srgbClr val="007095"/>
            </a:solidFill>
          </a:ln>
        </p:spPr>
        <p:txBody>
          <a:bodyPr lIns="45718" tIns="45718" rIns="45718" bIns="45718" anchor="ctr"/>
          <a:lstStyle/>
          <a:p>
            <a:pPr algn="ctr">
              <a:defRPr sz="1800">
                <a:solidFill>
                  <a:srgbClr val="FFFFFF"/>
                </a:solidFill>
                <a:latin typeface="+mn-lt"/>
                <a:ea typeface="+mn-ea"/>
                <a:cs typeface="+mn-cs"/>
                <a:sym typeface="Calibri"/>
              </a:defRPr>
            </a:pPr>
            <a:endParaRPr/>
          </a:p>
        </p:txBody>
      </p:sp>
      <p:sp>
        <p:nvSpPr>
          <p:cNvPr id="404" name="Rectangle: Rounded Corners 25"/>
          <p:cNvSpPr/>
          <p:nvPr/>
        </p:nvSpPr>
        <p:spPr>
          <a:xfrm>
            <a:off x="50800" y="2501375"/>
            <a:ext cx="2750752" cy="2137793"/>
          </a:xfrm>
          <a:prstGeom prst="roundRect">
            <a:avLst>
              <a:gd name="adj" fmla="val 16667"/>
            </a:avLst>
          </a:prstGeom>
          <a:ln w="25400">
            <a:solidFill>
              <a:srgbClr val="007095"/>
            </a:solidFill>
          </a:ln>
        </p:spPr>
        <p:txBody>
          <a:bodyPr lIns="45718" tIns="45718" rIns="45718" bIns="45718" anchor="ctr"/>
          <a:lstStyle/>
          <a:p>
            <a:pPr algn="ctr">
              <a:defRPr sz="1800">
                <a:solidFill>
                  <a:srgbClr val="FFFFFF"/>
                </a:solidFill>
                <a:latin typeface="+mn-lt"/>
                <a:ea typeface="+mn-ea"/>
                <a:cs typeface="+mn-cs"/>
                <a:sym typeface="Calibri"/>
              </a:defRPr>
            </a:pPr>
            <a:endParaRPr/>
          </a:p>
        </p:txBody>
      </p:sp>
      <p:sp>
        <p:nvSpPr>
          <p:cNvPr id="405" name="Arrow: Bent 26"/>
          <p:cNvSpPr/>
          <p:nvPr/>
        </p:nvSpPr>
        <p:spPr>
          <a:xfrm rot="5400000">
            <a:off x="2939920" y="2692998"/>
            <a:ext cx="375770" cy="64905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7034"/>
                </a:lnTo>
                <a:cubicBezTo>
                  <a:pt x="0" y="4013"/>
                  <a:pt x="4231" y="1563"/>
                  <a:pt x="9450" y="1563"/>
                </a:cubicBezTo>
                <a:lnTo>
                  <a:pt x="16200" y="1563"/>
                </a:lnTo>
                <a:lnTo>
                  <a:pt x="16200" y="0"/>
                </a:lnTo>
                <a:lnTo>
                  <a:pt x="21600" y="3126"/>
                </a:lnTo>
                <a:lnTo>
                  <a:pt x="16200" y="6253"/>
                </a:lnTo>
                <a:lnTo>
                  <a:pt x="16200" y="4689"/>
                </a:lnTo>
                <a:lnTo>
                  <a:pt x="9450" y="4689"/>
                </a:lnTo>
                <a:cubicBezTo>
                  <a:pt x="7213" y="4689"/>
                  <a:pt x="5400" y="5739"/>
                  <a:pt x="5400" y="7034"/>
                </a:cubicBezTo>
                <a:lnTo>
                  <a:pt x="5400" y="21600"/>
                </a:lnTo>
                <a:close/>
              </a:path>
            </a:pathLst>
          </a:custGeom>
          <a:solidFill>
            <a:schemeClr val="accent1"/>
          </a:solidFill>
          <a:ln w="25400">
            <a:solidFill>
              <a:srgbClr val="007095"/>
            </a:solidFill>
          </a:ln>
        </p:spPr>
        <p:txBody>
          <a:bodyPr lIns="45718" tIns="45718" rIns="45718" bIns="45718" anchor="ctr"/>
          <a:lstStyle/>
          <a:p>
            <a:pPr algn="ctr">
              <a:defRPr sz="1800">
                <a:latin typeface="+mn-lt"/>
                <a:ea typeface="+mn-ea"/>
                <a:cs typeface="+mn-cs"/>
                <a:sym typeface="Calibri"/>
              </a:defRPr>
            </a:pPr>
            <a:endParaRPr/>
          </a:p>
        </p:txBody>
      </p:sp>
      <p:sp>
        <p:nvSpPr>
          <p:cNvPr id="406" name="Rectangle: Rounded Corners 27"/>
          <p:cNvSpPr/>
          <p:nvPr/>
        </p:nvSpPr>
        <p:spPr>
          <a:xfrm>
            <a:off x="2938958" y="582679"/>
            <a:ext cx="1355358" cy="283371"/>
          </a:xfrm>
          <a:prstGeom prst="roundRect">
            <a:avLst>
              <a:gd name="adj" fmla="val 16667"/>
            </a:avLst>
          </a:prstGeom>
          <a:ln w="25400">
            <a:solidFill>
              <a:srgbClr val="007095"/>
            </a:solidFill>
          </a:ln>
        </p:spPr>
        <p:txBody>
          <a:bodyPr lIns="45718" tIns="45718" rIns="45718" bIns="45718" anchor="ctr"/>
          <a:lstStyle/>
          <a:p>
            <a:pPr algn="ctr">
              <a:defRPr sz="1800">
                <a:solidFill>
                  <a:srgbClr val="FFFFFF"/>
                </a:solidFill>
                <a:latin typeface="+mn-lt"/>
                <a:ea typeface="+mn-ea"/>
                <a:cs typeface="+mn-cs"/>
                <a:sym typeface="Calibri"/>
              </a:defRPr>
            </a:pPr>
            <a:endParaRPr/>
          </a:p>
        </p:txBody>
      </p:sp>
      <p:grpSp>
        <p:nvGrpSpPr>
          <p:cNvPr id="409" name="Speech Bubble: Rectangle with Corners Rounded 28"/>
          <p:cNvGrpSpPr/>
          <p:nvPr/>
        </p:nvGrpSpPr>
        <p:grpSpPr>
          <a:xfrm>
            <a:off x="4281901" y="278191"/>
            <a:ext cx="2480852" cy="587858"/>
            <a:chOff x="0" y="0"/>
            <a:chExt cx="2480851" cy="587856"/>
          </a:xfrm>
        </p:grpSpPr>
        <p:sp>
          <p:nvSpPr>
            <p:cNvPr id="407" name="Shape"/>
            <p:cNvSpPr/>
            <p:nvPr/>
          </p:nvSpPr>
          <p:spPr>
            <a:xfrm>
              <a:off x="-1" y="-1"/>
              <a:ext cx="2480853" cy="587858"/>
            </a:xfrm>
            <a:custGeom>
              <a:avLst/>
              <a:gdLst/>
              <a:ahLst/>
              <a:cxnLst>
                <a:cxn ang="0">
                  <a:pos x="wd2" y="hd2"/>
                </a:cxn>
                <a:cxn ang="5400000">
                  <a:pos x="wd2" y="hd2"/>
                </a:cxn>
                <a:cxn ang="10800000">
                  <a:pos x="wd2" y="hd2"/>
                </a:cxn>
                <a:cxn ang="16200000">
                  <a:pos x="wd2" y="hd2"/>
                </a:cxn>
              </a:cxnLst>
              <a:rect l="0" t="0" r="r" b="b"/>
              <a:pathLst>
                <a:path w="21600" h="21600" extrusionOk="0">
                  <a:moveTo>
                    <a:pt x="2526" y="3600"/>
                  </a:moveTo>
                  <a:cubicBezTo>
                    <a:pt x="2526" y="1612"/>
                    <a:pt x="2908" y="0"/>
                    <a:pt x="3379" y="0"/>
                  </a:cubicBezTo>
                  <a:lnTo>
                    <a:pt x="20747" y="0"/>
                  </a:lnTo>
                  <a:cubicBezTo>
                    <a:pt x="21218" y="0"/>
                    <a:pt x="21600" y="1612"/>
                    <a:pt x="21600" y="3600"/>
                  </a:cubicBezTo>
                  <a:lnTo>
                    <a:pt x="21600" y="18000"/>
                  </a:lnTo>
                  <a:cubicBezTo>
                    <a:pt x="21600" y="19988"/>
                    <a:pt x="21218" y="21600"/>
                    <a:pt x="20747" y="21600"/>
                  </a:cubicBezTo>
                  <a:lnTo>
                    <a:pt x="3379" y="21600"/>
                  </a:lnTo>
                  <a:cubicBezTo>
                    <a:pt x="2908" y="21600"/>
                    <a:pt x="2526" y="19988"/>
                    <a:pt x="2526" y="18000"/>
                  </a:cubicBezTo>
                  <a:lnTo>
                    <a:pt x="0" y="14974"/>
                  </a:lnTo>
                  <a:lnTo>
                    <a:pt x="2526" y="12600"/>
                  </a:lnTo>
                  <a:close/>
                </a:path>
              </a:pathLst>
            </a:custGeom>
            <a:solidFill>
              <a:schemeClr val="accent2"/>
            </a:solidFill>
            <a:ln w="25400" cap="flat">
              <a:solidFill>
                <a:srgbClr val="007095"/>
              </a:solidFill>
              <a:prstDash val="solid"/>
              <a:round/>
            </a:ln>
            <a:effectLst/>
          </p:spPr>
          <p:txBody>
            <a:bodyPr wrap="square" lIns="45718" tIns="45718" rIns="45718" bIns="45718" numCol="1" anchor="ctr">
              <a:noAutofit/>
            </a:bodyPr>
            <a:lstStyle/>
            <a:p>
              <a:pPr algn="ctr">
                <a:defRPr sz="1800">
                  <a:solidFill>
                    <a:srgbClr val="FFFFFF"/>
                  </a:solidFill>
                  <a:latin typeface="+mn-lt"/>
                  <a:ea typeface="+mn-ea"/>
                  <a:cs typeface="+mn-cs"/>
                  <a:sym typeface="Calibri"/>
                </a:defRPr>
              </a:pPr>
              <a:endParaRPr/>
            </a:p>
          </p:txBody>
        </p:sp>
        <p:sp>
          <p:nvSpPr>
            <p:cNvPr id="408" name="FHIM Class that will be used for the template"/>
            <p:cNvSpPr txBox="1"/>
            <p:nvPr/>
          </p:nvSpPr>
          <p:spPr>
            <a:xfrm>
              <a:off x="318795" y="19607"/>
              <a:ext cx="2133359" cy="54863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sz="1600">
                  <a:solidFill>
                    <a:srgbClr val="FFFFFF"/>
                  </a:solidFill>
                  <a:latin typeface="Arial Narrow"/>
                  <a:ea typeface="Arial Narrow"/>
                  <a:cs typeface="Arial Narrow"/>
                  <a:sym typeface="Arial Narrow"/>
                </a:defRPr>
              </a:lvl1pPr>
            </a:lstStyle>
            <a:p>
              <a:r>
                <a:t>FHIM Class that will be used for the template</a:t>
              </a:r>
            </a:p>
          </p:txBody>
        </p:sp>
      </p:grpSp>
      <p:grpSp>
        <p:nvGrpSpPr>
          <p:cNvPr id="412" name="Oval 29"/>
          <p:cNvGrpSpPr/>
          <p:nvPr/>
        </p:nvGrpSpPr>
        <p:grpSpPr>
          <a:xfrm>
            <a:off x="1109574" y="-24288"/>
            <a:ext cx="424917" cy="459740"/>
            <a:chOff x="0" y="0"/>
            <a:chExt cx="424916" cy="459738"/>
          </a:xfrm>
        </p:grpSpPr>
        <p:sp>
          <p:nvSpPr>
            <p:cNvPr id="410" name="Oval"/>
            <p:cNvSpPr/>
            <p:nvPr/>
          </p:nvSpPr>
          <p:spPr>
            <a:xfrm>
              <a:off x="-1" y="55675"/>
              <a:ext cx="424918" cy="348393"/>
            </a:xfrm>
            <a:prstGeom prst="ellipse">
              <a:avLst/>
            </a:prstGeom>
            <a:solidFill>
              <a:schemeClr val="accent1"/>
            </a:solidFill>
            <a:ln w="25400" cap="flat">
              <a:solidFill>
                <a:srgbClr val="007095"/>
              </a:solidFill>
              <a:prstDash val="solid"/>
              <a:round/>
            </a:ln>
            <a:effectLst/>
          </p:spPr>
          <p:txBody>
            <a:bodyPr wrap="square" lIns="45718" tIns="45718" rIns="45718" bIns="45718" numCol="1" anchor="ctr">
              <a:noAutofit/>
            </a:bodyPr>
            <a:lstStyle/>
            <a:p>
              <a:pPr algn="ctr">
                <a:defRPr sz="1800">
                  <a:solidFill>
                    <a:srgbClr val="FFFFFF"/>
                  </a:solidFill>
                  <a:latin typeface="+mn-lt"/>
                  <a:ea typeface="+mn-ea"/>
                  <a:cs typeface="+mn-cs"/>
                  <a:sym typeface="Calibri"/>
                </a:defRPr>
              </a:pPr>
              <a:endParaRPr/>
            </a:p>
          </p:txBody>
        </p:sp>
        <p:sp>
          <p:nvSpPr>
            <p:cNvPr id="411" name="1"/>
            <p:cNvSpPr txBox="1"/>
            <p:nvPr/>
          </p:nvSpPr>
          <p:spPr>
            <a:xfrm>
              <a:off x="62227" y="0"/>
              <a:ext cx="300462" cy="45973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sz="2400" b="1">
                  <a:solidFill>
                    <a:srgbClr val="FFFFFF"/>
                  </a:solidFill>
                  <a:latin typeface="Abadi"/>
                  <a:ea typeface="Abadi"/>
                  <a:cs typeface="Abadi"/>
                  <a:sym typeface="Abadi"/>
                </a:defRPr>
              </a:lvl1pPr>
            </a:lstStyle>
            <a:p>
              <a:r>
                <a:t>1</a:t>
              </a:r>
            </a:p>
          </p:txBody>
        </p:sp>
      </p:grpSp>
      <p:pic>
        <p:nvPicPr>
          <p:cNvPr id="413" name="Graphic 8" descr="Graphic 8"/>
          <p:cNvPicPr>
            <a:picLocks noChangeAspect="1"/>
          </p:cNvPicPr>
          <p:nvPr/>
        </p:nvPicPr>
        <p:blipFill>
          <a:blip r:embed="rId3"/>
          <a:stretch>
            <a:fillRect/>
          </a:stretch>
        </p:blipFill>
        <p:spPr>
          <a:xfrm>
            <a:off x="-114419" y="-179009"/>
            <a:ext cx="914401" cy="914404"/>
          </a:xfrm>
          <a:prstGeom prst="rect">
            <a:avLst/>
          </a:prstGeom>
          <a:ln w="12700">
            <a:miter lim="400000"/>
          </a:ln>
        </p:spPr>
      </p:pic>
      <p:sp>
        <p:nvSpPr>
          <p:cNvPr id="17" name="TextBox 16">
            <a:extLst>
              <a:ext uri="{FF2B5EF4-FFF2-40B4-BE49-F238E27FC236}">
                <a16:creationId xmlns:a16="http://schemas.microsoft.com/office/drawing/2014/main" id="{70A1DD65-0CF1-4E28-8879-5637BBD29AC9}"/>
              </a:ext>
            </a:extLst>
          </p:cNvPr>
          <p:cNvSpPr txBox="1"/>
          <p:nvPr/>
        </p:nvSpPr>
        <p:spPr>
          <a:xfrm>
            <a:off x="5105710" y="-8092"/>
            <a:ext cx="1762051" cy="261606"/>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bg1"/>
                </a:solidFill>
                <a:effectLst/>
                <a:uFillTx/>
                <a:latin typeface="Arial Rounded MT Bold" panose="020F0704030504030204" pitchFamily="34" charset="0"/>
                <a:cs typeface="Arial" panose="020B0604020202020204" pitchFamily="34" charset="0"/>
                <a:sym typeface="Helvetica"/>
              </a:rPr>
              <a:t>Profile</a:t>
            </a:r>
            <a:r>
              <a:rPr kumimoji="0" lang="en-US" sz="1050" b="0" i="0" u="none" strike="noStrike" cap="none" spc="0" normalizeH="0" baseline="0" dirty="0">
                <a:ln>
                  <a:noFill/>
                </a:ln>
                <a:solidFill>
                  <a:schemeClr val="bg1"/>
                </a:solidFill>
                <a:effectLst/>
                <a:uFillTx/>
                <a:latin typeface="Arial Rounded MT Bold" panose="020F0704030504030204" pitchFamily="34" charset="0"/>
                <a:cs typeface="Arial" panose="020B0604020202020204" pitchFamily="34" charset="0"/>
                <a:sym typeface="Helvetica"/>
              </a:rPr>
              <a:t> Editor</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5" name="Picture 22" descr="Picture 22"/>
          <p:cNvPicPr>
            <a:picLocks noChangeAspect="1"/>
          </p:cNvPicPr>
          <p:nvPr/>
        </p:nvPicPr>
        <p:blipFill>
          <a:blip r:embed="rId2"/>
          <a:stretch>
            <a:fillRect/>
          </a:stretch>
        </p:blipFill>
        <p:spPr>
          <a:xfrm>
            <a:off x="2738419" y="23823"/>
            <a:ext cx="6396057" cy="5143954"/>
          </a:xfrm>
          <a:prstGeom prst="rect">
            <a:avLst/>
          </a:prstGeom>
          <a:ln w="12700">
            <a:miter lim="400000"/>
          </a:ln>
        </p:spPr>
      </p:pic>
      <p:sp>
        <p:nvSpPr>
          <p:cNvPr id="416" name="Title 1"/>
          <p:cNvSpPr txBox="1"/>
          <p:nvPr/>
        </p:nvSpPr>
        <p:spPr>
          <a:xfrm>
            <a:off x="124340" y="635207"/>
            <a:ext cx="2348110" cy="10552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b">
            <a:normAutofit/>
          </a:bodyPr>
          <a:lstStyle/>
          <a:p>
            <a:pPr defTabSz="896111">
              <a:lnSpc>
                <a:spcPct val="72000"/>
              </a:lnSpc>
              <a:defRPr sz="2600"/>
            </a:pPr>
            <a:r>
              <a:t>Create a template from a FHIM </a:t>
            </a:r>
            <a:r>
              <a:rPr b="1"/>
              <a:t>class</a:t>
            </a:r>
          </a:p>
        </p:txBody>
      </p:sp>
      <p:sp>
        <p:nvSpPr>
          <p:cNvPr id="417" name="Text Placeholder 3"/>
          <p:cNvSpPr txBox="1"/>
          <p:nvPr/>
        </p:nvSpPr>
        <p:spPr>
          <a:xfrm>
            <a:off x="10038" y="1541545"/>
            <a:ext cx="2728383" cy="33638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p>
            <a:pPr>
              <a:lnSpc>
                <a:spcPct val="81000"/>
              </a:lnSpc>
              <a:spcBef>
                <a:spcPts val="1000"/>
              </a:spcBef>
              <a:defRPr sz="1400">
                <a:latin typeface="+mn-lt"/>
                <a:ea typeface="+mn-ea"/>
                <a:cs typeface="+mn-cs"/>
                <a:sym typeface="Calibri"/>
              </a:defRPr>
            </a:pPr>
            <a:endParaRPr/>
          </a:p>
          <a:p>
            <a:pPr marL="285750" indent="-285750">
              <a:lnSpc>
                <a:spcPct val="81000"/>
              </a:lnSpc>
              <a:spcBef>
                <a:spcPts val="1000"/>
              </a:spcBef>
              <a:buSzPct val="100000"/>
              <a:buFont typeface="Arial"/>
              <a:buChar char="•"/>
              <a:defRPr sz="1400">
                <a:latin typeface="+mn-lt"/>
                <a:ea typeface="+mn-ea"/>
                <a:cs typeface="+mn-cs"/>
                <a:sym typeface="Calibri"/>
              </a:defRPr>
            </a:pPr>
            <a:r>
              <a:t>If the user identifies which data element/attributes of the FHIM class are either </a:t>
            </a:r>
            <a:r>
              <a:rPr b="1"/>
              <a:t>mandatory</a:t>
            </a:r>
            <a:r>
              <a:t>, </a:t>
            </a:r>
            <a:r>
              <a:rPr b="1"/>
              <a:t>supported</a:t>
            </a:r>
            <a:r>
              <a:t>, or not required or prohibited (</a:t>
            </a:r>
            <a:r>
              <a:rPr b="1"/>
              <a:t>not supported</a:t>
            </a:r>
            <a:r>
              <a:t>).</a:t>
            </a:r>
          </a:p>
          <a:p>
            <a:pPr marL="285750" indent="-285750">
              <a:lnSpc>
                <a:spcPct val="81000"/>
              </a:lnSpc>
              <a:spcBef>
                <a:spcPts val="1000"/>
              </a:spcBef>
              <a:buSzPct val="100000"/>
              <a:buFont typeface="Arial"/>
              <a:buChar char="•"/>
              <a:defRPr sz="1400">
                <a:latin typeface="+mn-lt"/>
                <a:ea typeface="+mn-ea"/>
                <a:cs typeface="+mn-cs"/>
                <a:sym typeface="Calibri"/>
              </a:defRPr>
            </a:pPr>
            <a:endParaRPr/>
          </a:p>
          <a:p>
            <a:pPr marL="285750" indent="-285750">
              <a:lnSpc>
                <a:spcPct val="81000"/>
              </a:lnSpc>
              <a:spcBef>
                <a:spcPts val="1000"/>
              </a:spcBef>
              <a:buSzPct val="100000"/>
              <a:buFont typeface="Arial"/>
              <a:buChar char="•"/>
              <a:defRPr sz="1400">
                <a:latin typeface="+mn-lt"/>
                <a:ea typeface="+mn-ea"/>
                <a:cs typeface="+mn-cs"/>
                <a:sym typeface="Calibri"/>
              </a:defRPr>
            </a:pPr>
            <a:endParaRPr/>
          </a:p>
          <a:p>
            <a:pPr marL="285750" indent="-285750">
              <a:lnSpc>
                <a:spcPct val="81000"/>
              </a:lnSpc>
              <a:spcBef>
                <a:spcPts val="1000"/>
              </a:spcBef>
              <a:buSzPct val="100000"/>
              <a:buFont typeface="Arial"/>
              <a:buChar char="•"/>
              <a:defRPr sz="1400">
                <a:latin typeface="+mn-lt"/>
                <a:ea typeface="+mn-ea"/>
                <a:cs typeface="+mn-cs"/>
                <a:sym typeface="Calibri"/>
              </a:defRPr>
            </a:pPr>
            <a:endParaRPr/>
          </a:p>
          <a:p>
            <a:pPr marL="285750" indent="-285750">
              <a:lnSpc>
                <a:spcPct val="81000"/>
              </a:lnSpc>
              <a:spcBef>
                <a:spcPts val="1000"/>
              </a:spcBef>
              <a:buSzPct val="100000"/>
              <a:buFont typeface="Arial"/>
              <a:buChar char="•"/>
              <a:defRPr sz="1400">
                <a:latin typeface="+mn-lt"/>
                <a:ea typeface="+mn-ea"/>
                <a:cs typeface="+mn-cs"/>
                <a:sym typeface="Calibri"/>
              </a:defRPr>
            </a:pPr>
            <a:r>
              <a:t>The </a:t>
            </a:r>
            <a:r>
              <a:rPr b="1"/>
              <a:t>Save</a:t>
            </a:r>
            <a:r>
              <a:t> button is disabled until the metadata is filled out       </a:t>
            </a:r>
            <a:r>
              <a:rPr>
                <a:latin typeface="Wingdings"/>
                <a:ea typeface="Wingdings"/>
                <a:cs typeface="Wingdings"/>
                <a:sym typeface="Wingdings"/>
              </a:rPr>
              <a:t> </a:t>
            </a:r>
          </a:p>
        </p:txBody>
      </p:sp>
      <p:sp>
        <p:nvSpPr>
          <p:cNvPr id="418" name="Rectangle: Rounded Corners 25"/>
          <p:cNvSpPr/>
          <p:nvPr/>
        </p:nvSpPr>
        <p:spPr>
          <a:xfrm>
            <a:off x="2738419" y="3305175"/>
            <a:ext cx="2948006" cy="1482906"/>
          </a:xfrm>
          <a:prstGeom prst="roundRect">
            <a:avLst>
              <a:gd name="adj" fmla="val 16667"/>
            </a:avLst>
          </a:prstGeom>
          <a:ln w="25400">
            <a:solidFill>
              <a:srgbClr val="007095"/>
            </a:solidFill>
          </a:ln>
        </p:spPr>
        <p:txBody>
          <a:bodyPr lIns="45718" tIns="45718" rIns="45718" bIns="45718" anchor="ctr"/>
          <a:lstStyle/>
          <a:p>
            <a:pPr algn="ctr">
              <a:defRPr sz="1800">
                <a:solidFill>
                  <a:srgbClr val="FFFFFF"/>
                </a:solidFill>
                <a:latin typeface="+mn-lt"/>
                <a:ea typeface="+mn-ea"/>
                <a:cs typeface="+mn-cs"/>
                <a:sym typeface="Calibri"/>
              </a:defRPr>
            </a:pPr>
            <a:endParaRPr/>
          </a:p>
        </p:txBody>
      </p:sp>
      <p:sp>
        <p:nvSpPr>
          <p:cNvPr id="419" name="Rectangle: Rounded Corners 26"/>
          <p:cNvSpPr/>
          <p:nvPr/>
        </p:nvSpPr>
        <p:spPr>
          <a:xfrm>
            <a:off x="5993596" y="1219200"/>
            <a:ext cx="731055" cy="157264"/>
          </a:xfrm>
          <a:prstGeom prst="roundRect">
            <a:avLst>
              <a:gd name="adj" fmla="val 16667"/>
            </a:avLst>
          </a:prstGeom>
          <a:ln w="25400">
            <a:solidFill>
              <a:srgbClr val="007095"/>
            </a:solidFill>
          </a:ln>
        </p:spPr>
        <p:txBody>
          <a:bodyPr lIns="45718" tIns="45718" rIns="45718" bIns="45718" anchor="ctr"/>
          <a:lstStyle/>
          <a:p>
            <a:pPr algn="ctr">
              <a:defRPr sz="1800">
                <a:solidFill>
                  <a:srgbClr val="FFFFFF"/>
                </a:solidFill>
                <a:latin typeface="+mn-lt"/>
                <a:ea typeface="+mn-ea"/>
                <a:cs typeface="+mn-cs"/>
                <a:sym typeface="Calibri"/>
              </a:defRPr>
            </a:pPr>
            <a:endParaRPr/>
          </a:p>
        </p:txBody>
      </p:sp>
      <p:grpSp>
        <p:nvGrpSpPr>
          <p:cNvPr id="422" name="Speech Bubble: Rectangle with Corners Rounded 27"/>
          <p:cNvGrpSpPr/>
          <p:nvPr/>
        </p:nvGrpSpPr>
        <p:grpSpPr>
          <a:xfrm>
            <a:off x="6724649" y="639868"/>
            <a:ext cx="1498641" cy="547109"/>
            <a:chOff x="0" y="0"/>
            <a:chExt cx="1498640" cy="547108"/>
          </a:xfrm>
        </p:grpSpPr>
        <p:sp>
          <p:nvSpPr>
            <p:cNvPr id="420" name="Shape"/>
            <p:cNvSpPr/>
            <p:nvPr/>
          </p:nvSpPr>
          <p:spPr>
            <a:xfrm>
              <a:off x="-1" y="0"/>
              <a:ext cx="1498642" cy="547109"/>
            </a:xfrm>
            <a:custGeom>
              <a:avLst/>
              <a:gdLst/>
              <a:ahLst/>
              <a:cxnLst>
                <a:cxn ang="0">
                  <a:pos x="wd2" y="hd2"/>
                </a:cxn>
                <a:cxn ang="5400000">
                  <a:pos x="wd2" y="hd2"/>
                </a:cxn>
                <a:cxn ang="10800000">
                  <a:pos x="wd2" y="hd2"/>
                </a:cxn>
                <a:cxn ang="16200000">
                  <a:pos x="wd2" y="hd2"/>
                </a:cxn>
              </a:cxnLst>
              <a:rect l="0" t="0" r="r" b="b"/>
              <a:pathLst>
                <a:path w="21600" h="21600" extrusionOk="0">
                  <a:moveTo>
                    <a:pt x="0" y="2650"/>
                  </a:moveTo>
                  <a:cubicBezTo>
                    <a:pt x="0" y="1186"/>
                    <a:pt x="433" y="0"/>
                    <a:pt x="967" y="0"/>
                  </a:cubicBezTo>
                  <a:lnTo>
                    <a:pt x="20633" y="0"/>
                  </a:lnTo>
                  <a:cubicBezTo>
                    <a:pt x="21167" y="0"/>
                    <a:pt x="21600" y="1186"/>
                    <a:pt x="21600" y="2650"/>
                  </a:cubicBezTo>
                  <a:lnTo>
                    <a:pt x="21600" y="13247"/>
                  </a:lnTo>
                  <a:cubicBezTo>
                    <a:pt x="21600" y="14711"/>
                    <a:pt x="21167" y="15897"/>
                    <a:pt x="20633" y="15897"/>
                  </a:cubicBezTo>
                  <a:lnTo>
                    <a:pt x="9000" y="15897"/>
                  </a:lnTo>
                  <a:lnTo>
                    <a:pt x="265" y="21600"/>
                  </a:lnTo>
                  <a:lnTo>
                    <a:pt x="3600" y="15897"/>
                  </a:lnTo>
                  <a:lnTo>
                    <a:pt x="967" y="15897"/>
                  </a:lnTo>
                  <a:cubicBezTo>
                    <a:pt x="433" y="15897"/>
                    <a:pt x="0" y="14711"/>
                    <a:pt x="0" y="13247"/>
                  </a:cubicBezTo>
                  <a:lnTo>
                    <a:pt x="0" y="9273"/>
                  </a:lnTo>
                  <a:close/>
                </a:path>
              </a:pathLst>
            </a:custGeom>
            <a:solidFill>
              <a:srgbClr val="A7A7A7"/>
            </a:solidFill>
            <a:ln w="25400" cap="flat">
              <a:solidFill>
                <a:srgbClr val="007095"/>
              </a:solidFill>
              <a:prstDash val="solid"/>
              <a:round/>
            </a:ln>
            <a:effectLst/>
          </p:spPr>
          <p:txBody>
            <a:bodyPr wrap="square" lIns="45718" tIns="45718" rIns="45718" bIns="45718" numCol="1" anchor="ctr">
              <a:noAutofit/>
            </a:bodyPr>
            <a:lstStyle/>
            <a:p>
              <a:pPr algn="ctr">
                <a:defRPr sz="1800">
                  <a:solidFill>
                    <a:srgbClr val="FFFFFF"/>
                  </a:solidFill>
                  <a:latin typeface="+mn-lt"/>
                  <a:ea typeface="+mn-ea"/>
                  <a:cs typeface="+mn-cs"/>
                  <a:sym typeface="Calibri"/>
                </a:defRPr>
              </a:pPr>
              <a:endParaRPr/>
            </a:p>
          </p:txBody>
        </p:sp>
        <p:sp>
          <p:nvSpPr>
            <p:cNvPr id="421" name="Mandatory"/>
            <p:cNvSpPr txBox="1"/>
            <p:nvPr/>
          </p:nvSpPr>
          <p:spPr>
            <a:xfrm>
              <a:off x="19656" y="22254"/>
              <a:ext cx="1459328" cy="35813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sz="1800">
                  <a:solidFill>
                    <a:srgbClr val="FFFFFF"/>
                  </a:solidFill>
                  <a:latin typeface="Arial Narrow"/>
                  <a:ea typeface="Arial Narrow"/>
                  <a:cs typeface="Arial Narrow"/>
                  <a:sym typeface="Arial Narrow"/>
                </a:defRPr>
              </a:lvl1pPr>
            </a:lstStyle>
            <a:p>
              <a:r>
                <a:t>Mandatory</a:t>
              </a:r>
            </a:p>
          </p:txBody>
        </p:sp>
      </p:grpSp>
      <p:sp>
        <p:nvSpPr>
          <p:cNvPr id="423" name="Rectangle: Rounded Corners 28"/>
          <p:cNvSpPr/>
          <p:nvPr/>
        </p:nvSpPr>
        <p:spPr>
          <a:xfrm>
            <a:off x="5993596" y="1504621"/>
            <a:ext cx="731055" cy="157266"/>
          </a:xfrm>
          <a:prstGeom prst="roundRect">
            <a:avLst>
              <a:gd name="adj" fmla="val 16667"/>
            </a:avLst>
          </a:prstGeom>
          <a:ln w="25400">
            <a:solidFill>
              <a:srgbClr val="007095"/>
            </a:solidFill>
          </a:ln>
        </p:spPr>
        <p:txBody>
          <a:bodyPr lIns="45718" tIns="45718" rIns="45718" bIns="45718" anchor="ctr"/>
          <a:lstStyle/>
          <a:p>
            <a:pPr algn="ctr">
              <a:defRPr sz="1800">
                <a:solidFill>
                  <a:srgbClr val="FFFFFF"/>
                </a:solidFill>
                <a:latin typeface="+mn-lt"/>
                <a:ea typeface="+mn-ea"/>
                <a:cs typeface="+mn-cs"/>
                <a:sym typeface="Calibri"/>
              </a:defRPr>
            </a:pPr>
            <a:endParaRPr/>
          </a:p>
        </p:txBody>
      </p:sp>
      <p:grpSp>
        <p:nvGrpSpPr>
          <p:cNvPr id="426" name="Speech Bubble: Rectangle with Corners Rounded 29"/>
          <p:cNvGrpSpPr/>
          <p:nvPr/>
        </p:nvGrpSpPr>
        <p:grpSpPr>
          <a:xfrm>
            <a:off x="6673121" y="1225112"/>
            <a:ext cx="2147032" cy="624839"/>
            <a:chOff x="0" y="0"/>
            <a:chExt cx="2147030" cy="624838"/>
          </a:xfrm>
        </p:grpSpPr>
        <p:sp>
          <p:nvSpPr>
            <p:cNvPr id="424" name="Shape"/>
            <p:cNvSpPr/>
            <p:nvPr/>
          </p:nvSpPr>
          <p:spPr>
            <a:xfrm>
              <a:off x="0" y="45223"/>
              <a:ext cx="2147031" cy="534395"/>
            </a:xfrm>
            <a:custGeom>
              <a:avLst/>
              <a:gdLst/>
              <a:ahLst/>
              <a:cxnLst>
                <a:cxn ang="0">
                  <a:pos x="wd2" y="hd2"/>
                </a:cxn>
                <a:cxn ang="5400000">
                  <a:pos x="wd2" y="hd2"/>
                </a:cxn>
                <a:cxn ang="10800000">
                  <a:pos x="wd2" y="hd2"/>
                </a:cxn>
                <a:cxn ang="16200000">
                  <a:pos x="wd2" y="hd2"/>
                </a:cxn>
              </a:cxnLst>
              <a:rect l="0" t="0" r="r" b="b"/>
              <a:pathLst>
                <a:path w="21600" h="21600" extrusionOk="0">
                  <a:moveTo>
                    <a:pt x="2417" y="3600"/>
                  </a:moveTo>
                  <a:cubicBezTo>
                    <a:pt x="2417" y="1612"/>
                    <a:pt x="2819" y="0"/>
                    <a:pt x="3313" y="0"/>
                  </a:cubicBezTo>
                  <a:lnTo>
                    <a:pt x="20704" y="0"/>
                  </a:lnTo>
                  <a:cubicBezTo>
                    <a:pt x="21199" y="0"/>
                    <a:pt x="21600" y="1612"/>
                    <a:pt x="21600" y="3600"/>
                  </a:cubicBezTo>
                  <a:lnTo>
                    <a:pt x="21600" y="18000"/>
                  </a:lnTo>
                  <a:cubicBezTo>
                    <a:pt x="21600" y="19988"/>
                    <a:pt x="21199" y="21600"/>
                    <a:pt x="20704" y="21600"/>
                  </a:cubicBezTo>
                  <a:lnTo>
                    <a:pt x="3313" y="21600"/>
                  </a:lnTo>
                  <a:cubicBezTo>
                    <a:pt x="2819" y="21600"/>
                    <a:pt x="2417" y="19988"/>
                    <a:pt x="2417" y="18000"/>
                  </a:cubicBezTo>
                  <a:lnTo>
                    <a:pt x="0" y="14978"/>
                  </a:lnTo>
                  <a:lnTo>
                    <a:pt x="2417" y="12600"/>
                  </a:lnTo>
                  <a:close/>
                </a:path>
              </a:pathLst>
            </a:custGeom>
            <a:solidFill>
              <a:srgbClr val="A7A7A7"/>
            </a:solidFill>
            <a:ln w="25400" cap="flat">
              <a:solidFill>
                <a:srgbClr val="007095"/>
              </a:solidFill>
              <a:prstDash val="solid"/>
              <a:round/>
            </a:ln>
            <a:effectLst/>
          </p:spPr>
          <p:txBody>
            <a:bodyPr wrap="square" lIns="45718" tIns="45718" rIns="45718" bIns="45718" numCol="1" anchor="ctr">
              <a:noAutofit/>
            </a:bodyPr>
            <a:lstStyle/>
            <a:p>
              <a:pPr algn="ctr">
                <a:defRPr sz="1800">
                  <a:solidFill>
                    <a:srgbClr val="FFFFFF"/>
                  </a:solidFill>
                  <a:latin typeface="+mn-lt"/>
                  <a:ea typeface="+mn-ea"/>
                  <a:cs typeface="+mn-cs"/>
                  <a:sym typeface="Calibri"/>
                </a:defRPr>
              </a:pPr>
              <a:endParaRPr/>
            </a:p>
          </p:txBody>
        </p:sp>
        <p:sp>
          <p:nvSpPr>
            <p:cNvPr id="425" name="Not supported by the project"/>
            <p:cNvSpPr txBox="1"/>
            <p:nvPr/>
          </p:nvSpPr>
          <p:spPr>
            <a:xfrm>
              <a:off x="266374" y="0"/>
              <a:ext cx="1854571" cy="62483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sz="1800">
                  <a:solidFill>
                    <a:srgbClr val="FFFFFF"/>
                  </a:solidFill>
                  <a:latin typeface="Arial Narrow"/>
                  <a:ea typeface="Arial Narrow"/>
                  <a:cs typeface="Arial Narrow"/>
                  <a:sym typeface="Arial Narrow"/>
                </a:defRPr>
              </a:lvl1pPr>
            </a:lstStyle>
            <a:p>
              <a:r>
                <a:t>Not supported by the project</a:t>
              </a:r>
            </a:p>
          </p:txBody>
        </p:sp>
      </p:grpSp>
      <p:grpSp>
        <p:nvGrpSpPr>
          <p:cNvPr id="429" name="Speech Bubble: Rectangle with Corners Rounded 30"/>
          <p:cNvGrpSpPr/>
          <p:nvPr/>
        </p:nvGrpSpPr>
        <p:grpSpPr>
          <a:xfrm>
            <a:off x="6799404" y="2648715"/>
            <a:ext cx="2335074" cy="923163"/>
            <a:chOff x="0" y="0"/>
            <a:chExt cx="2335072" cy="923162"/>
          </a:xfrm>
        </p:grpSpPr>
        <p:sp>
          <p:nvSpPr>
            <p:cNvPr id="427" name="Shape"/>
            <p:cNvSpPr/>
            <p:nvPr/>
          </p:nvSpPr>
          <p:spPr>
            <a:xfrm>
              <a:off x="0" y="-1"/>
              <a:ext cx="2335074" cy="923164"/>
            </a:xfrm>
            <a:custGeom>
              <a:avLst/>
              <a:gdLst/>
              <a:ahLst/>
              <a:cxnLst>
                <a:cxn ang="0">
                  <a:pos x="wd2" y="hd2"/>
                </a:cxn>
                <a:cxn ang="5400000">
                  <a:pos x="wd2" y="hd2"/>
                </a:cxn>
                <a:cxn ang="10800000">
                  <a:pos x="wd2" y="hd2"/>
                </a:cxn>
                <a:cxn ang="16200000">
                  <a:pos x="wd2" y="hd2"/>
                </a:cxn>
              </a:cxnLst>
              <a:rect l="0" t="0" r="r" b="b"/>
              <a:pathLst>
                <a:path w="21600" h="21600" extrusionOk="0">
                  <a:moveTo>
                    <a:pt x="1693" y="3600"/>
                  </a:moveTo>
                  <a:cubicBezTo>
                    <a:pt x="1693" y="1612"/>
                    <a:pt x="2330" y="0"/>
                    <a:pt x="3116" y="0"/>
                  </a:cubicBezTo>
                  <a:lnTo>
                    <a:pt x="20177" y="0"/>
                  </a:lnTo>
                  <a:cubicBezTo>
                    <a:pt x="20963" y="0"/>
                    <a:pt x="21600" y="1612"/>
                    <a:pt x="21600" y="3600"/>
                  </a:cubicBezTo>
                  <a:lnTo>
                    <a:pt x="21600" y="18000"/>
                  </a:lnTo>
                  <a:cubicBezTo>
                    <a:pt x="21600" y="19988"/>
                    <a:pt x="20963" y="21600"/>
                    <a:pt x="20177" y="21600"/>
                  </a:cubicBezTo>
                  <a:lnTo>
                    <a:pt x="3116" y="21600"/>
                  </a:lnTo>
                  <a:cubicBezTo>
                    <a:pt x="2330" y="21600"/>
                    <a:pt x="1693" y="19988"/>
                    <a:pt x="1693" y="18000"/>
                  </a:cubicBezTo>
                  <a:lnTo>
                    <a:pt x="0" y="13273"/>
                  </a:lnTo>
                  <a:lnTo>
                    <a:pt x="1693" y="12600"/>
                  </a:lnTo>
                  <a:close/>
                </a:path>
              </a:pathLst>
            </a:custGeom>
            <a:solidFill>
              <a:schemeClr val="accent2"/>
            </a:solidFill>
            <a:ln w="25400" cap="flat">
              <a:solidFill>
                <a:srgbClr val="007095"/>
              </a:solidFill>
              <a:prstDash val="solid"/>
              <a:round/>
            </a:ln>
            <a:effectLst/>
          </p:spPr>
          <p:txBody>
            <a:bodyPr wrap="square" lIns="45718" tIns="45718" rIns="45718" bIns="45718" numCol="1" anchor="ctr">
              <a:noAutofit/>
            </a:bodyPr>
            <a:lstStyle/>
            <a:p>
              <a:pPr algn="ctr">
                <a:defRPr sz="1800">
                  <a:solidFill>
                    <a:srgbClr val="FFFFFF"/>
                  </a:solidFill>
                  <a:latin typeface="+mn-lt"/>
                  <a:ea typeface="+mn-ea"/>
                  <a:cs typeface="+mn-cs"/>
                  <a:sym typeface="Calibri"/>
                </a:defRPr>
              </a:pPr>
              <a:endParaRPr/>
            </a:p>
          </p:txBody>
        </p:sp>
        <p:sp>
          <p:nvSpPr>
            <p:cNvPr id="428" name="Select the usage based on project requirements"/>
            <p:cNvSpPr txBox="1"/>
            <p:nvPr/>
          </p:nvSpPr>
          <p:spPr>
            <a:xfrm>
              <a:off x="228096" y="149160"/>
              <a:ext cx="2061912" cy="62483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sz="1800">
                  <a:solidFill>
                    <a:srgbClr val="FFFFFF"/>
                  </a:solidFill>
                  <a:latin typeface="Arial Narrow"/>
                  <a:ea typeface="Arial Narrow"/>
                  <a:cs typeface="Arial Narrow"/>
                  <a:sym typeface="Arial Narrow"/>
                </a:defRPr>
              </a:lvl1pPr>
            </a:lstStyle>
            <a:p>
              <a:r>
                <a:t>Select the usage based on project requirements </a:t>
              </a:r>
            </a:p>
          </p:txBody>
        </p:sp>
      </p:grpSp>
      <p:grpSp>
        <p:nvGrpSpPr>
          <p:cNvPr id="432" name="Oval 31"/>
          <p:cNvGrpSpPr/>
          <p:nvPr/>
        </p:nvGrpSpPr>
        <p:grpSpPr>
          <a:xfrm>
            <a:off x="1130072" y="8253"/>
            <a:ext cx="488314" cy="459740"/>
            <a:chOff x="0" y="0"/>
            <a:chExt cx="488313" cy="459738"/>
          </a:xfrm>
        </p:grpSpPr>
        <p:sp>
          <p:nvSpPr>
            <p:cNvPr id="430" name="Oval"/>
            <p:cNvSpPr/>
            <p:nvPr/>
          </p:nvSpPr>
          <p:spPr>
            <a:xfrm>
              <a:off x="-1" y="28477"/>
              <a:ext cx="488315" cy="402789"/>
            </a:xfrm>
            <a:prstGeom prst="ellipse">
              <a:avLst/>
            </a:prstGeom>
            <a:solidFill>
              <a:schemeClr val="accent1"/>
            </a:solidFill>
            <a:ln w="25400" cap="flat">
              <a:solidFill>
                <a:srgbClr val="007095"/>
              </a:solidFill>
              <a:prstDash val="solid"/>
              <a:round/>
            </a:ln>
            <a:effectLst/>
          </p:spPr>
          <p:txBody>
            <a:bodyPr wrap="square" lIns="45718" tIns="45718" rIns="45718" bIns="45718" numCol="1" anchor="ctr">
              <a:noAutofit/>
            </a:bodyPr>
            <a:lstStyle/>
            <a:p>
              <a:pPr algn="ctr">
                <a:defRPr sz="1800">
                  <a:solidFill>
                    <a:srgbClr val="FFFFFF"/>
                  </a:solidFill>
                  <a:latin typeface="+mn-lt"/>
                  <a:ea typeface="+mn-ea"/>
                  <a:cs typeface="+mn-cs"/>
                  <a:sym typeface="Calibri"/>
                </a:defRPr>
              </a:pPr>
              <a:endParaRPr/>
            </a:p>
          </p:txBody>
        </p:sp>
        <p:sp>
          <p:nvSpPr>
            <p:cNvPr id="431" name="2"/>
            <p:cNvSpPr txBox="1"/>
            <p:nvPr/>
          </p:nvSpPr>
          <p:spPr>
            <a:xfrm>
              <a:off x="71511" y="0"/>
              <a:ext cx="345291" cy="45973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sz="2400" b="1">
                  <a:solidFill>
                    <a:srgbClr val="FFFFFF"/>
                  </a:solidFill>
                  <a:latin typeface="Abadi"/>
                  <a:ea typeface="Abadi"/>
                  <a:cs typeface="Abadi"/>
                  <a:sym typeface="Abadi"/>
                </a:defRPr>
              </a:lvl1pPr>
            </a:lstStyle>
            <a:p>
              <a:r>
                <a:t>2</a:t>
              </a:r>
            </a:p>
          </p:txBody>
        </p:sp>
      </p:grpSp>
      <p:pic>
        <p:nvPicPr>
          <p:cNvPr id="433" name="Graphic 8" descr="Graphic 8"/>
          <p:cNvPicPr>
            <a:picLocks noChangeAspect="1"/>
          </p:cNvPicPr>
          <p:nvPr/>
        </p:nvPicPr>
        <p:blipFill>
          <a:blip r:embed="rId3"/>
          <a:stretch>
            <a:fillRect/>
          </a:stretch>
        </p:blipFill>
        <p:spPr>
          <a:xfrm>
            <a:off x="-48371" y="-108205"/>
            <a:ext cx="914401" cy="914405"/>
          </a:xfrm>
          <a:prstGeom prst="rect">
            <a:avLst/>
          </a:prstGeom>
          <a:ln w="12700">
            <a:miter lim="400000"/>
          </a:ln>
        </p:spPr>
      </p:pic>
      <p:sp>
        <p:nvSpPr>
          <p:cNvPr id="21" name="TextBox 20">
            <a:extLst>
              <a:ext uri="{FF2B5EF4-FFF2-40B4-BE49-F238E27FC236}">
                <a16:creationId xmlns:a16="http://schemas.microsoft.com/office/drawing/2014/main" id="{23081AA1-4162-4D51-B509-4F60221A51D1}"/>
              </a:ext>
            </a:extLst>
          </p:cNvPr>
          <p:cNvSpPr txBox="1"/>
          <p:nvPr/>
        </p:nvSpPr>
        <p:spPr>
          <a:xfrm>
            <a:off x="5105710" y="24276"/>
            <a:ext cx="1762051" cy="261606"/>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50" b="0" i="0" u="none" strike="noStrike" cap="none" spc="0" normalizeH="0" baseline="0" dirty="0">
                <a:ln>
                  <a:noFill/>
                </a:ln>
                <a:solidFill>
                  <a:schemeClr val="bg1"/>
                </a:solidFill>
                <a:effectLst/>
                <a:uFillTx/>
                <a:latin typeface="Arial Rounded MT Bold" panose="020F0704030504030204" pitchFamily="34" charset="0"/>
                <a:cs typeface="Arial" panose="020B0604020202020204" pitchFamily="34" charset="0"/>
                <a:sym typeface="Helvetica"/>
              </a:rPr>
              <a:t>Profile</a:t>
            </a:r>
            <a:r>
              <a:rPr kumimoji="0" lang="en-US" sz="1100" b="0" i="0" u="none" strike="noStrike" cap="none" spc="0" normalizeH="0" baseline="0" dirty="0">
                <a:ln>
                  <a:noFill/>
                </a:ln>
                <a:solidFill>
                  <a:schemeClr val="bg1"/>
                </a:solidFill>
                <a:effectLst/>
                <a:uFillTx/>
                <a:latin typeface="Arial Rounded MT Bold" panose="020F0704030504030204" pitchFamily="34" charset="0"/>
                <a:cs typeface="Arial" panose="020B0604020202020204" pitchFamily="34" charset="0"/>
                <a:sym typeface="Helvetica"/>
              </a:rPr>
              <a:t> Editor</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5" name="Picture 11" descr="Picture 11"/>
          <p:cNvPicPr>
            <a:picLocks noChangeAspect="1"/>
          </p:cNvPicPr>
          <p:nvPr/>
        </p:nvPicPr>
        <p:blipFill>
          <a:blip r:embed="rId2"/>
          <a:stretch>
            <a:fillRect/>
          </a:stretch>
        </p:blipFill>
        <p:spPr>
          <a:xfrm>
            <a:off x="3408009" y="0"/>
            <a:ext cx="5744689" cy="5143499"/>
          </a:xfrm>
          <a:prstGeom prst="rect">
            <a:avLst/>
          </a:prstGeom>
          <a:ln w="12700">
            <a:miter lim="400000"/>
          </a:ln>
        </p:spPr>
      </p:pic>
      <p:sp>
        <p:nvSpPr>
          <p:cNvPr id="436" name="Title 1"/>
          <p:cNvSpPr txBox="1"/>
          <p:nvPr/>
        </p:nvSpPr>
        <p:spPr>
          <a:xfrm>
            <a:off x="-9877" y="758087"/>
            <a:ext cx="3695703" cy="7062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b">
            <a:normAutofit/>
          </a:bodyPr>
          <a:lstStyle/>
          <a:p>
            <a:pPr algn="ctr" defTabSz="804672">
              <a:lnSpc>
                <a:spcPct val="72000"/>
              </a:lnSpc>
              <a:defRPr sz="2300"/>
            </a:pPr>
            <a:r>
              <a:t>Create a template from a FHIM </a:t>
            </a:r>
            <a:r>
              <a:rPr b="1"/>
              <a:t>class</a:t>
            </a:r>
          </a:p>
        </p:txBody>
      </p:sp>
      <p:sp>
        <p:nvSpPr>
          <p:cNvPr id="437" name="Text Placeholder 3"/>
          <p:cNvSpPr txBox="1"/>
          <p:nvPr/>
        </p:nvSpPr>
        <p:spPr>
          <a:xfrm>
            <a:off x="267936" y="1257299"/>
            <a:ext cx="3140075" cy="3886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p>
            <a:pPr>
              <a:lnSpc>
                <a:spcPct val="81000"/>
              </a:lnSpc>
              <a:spcBef>
                <a:spcPts val="1000"/>
              </a:spcBef>
              <a:defRPr sz="1400">
                <a:latin typeface="Arial Narrow"/>
                <a:ea typeface="Arial Narrow"/>
                <a:cs typeface="Arial Narrow"/>
                <a:sym typeface="Arial Narrow"/>
              </a:defRPr>
            </a:pPr>
            <a:endParaRPr/>
          </a:p>
          <a:p>
            <a:pPr marL="285750" indent="-285750">
              <a:lnSpc>
                <a:spcPct val="81000"/>
              </a:lnSpc>
              <a:spcBef>
                <a:spcPts val="1000"/>
              </a:spcBef>
              <a:buSzPct val="100000"/>
              <a:buFont typeface="Arial"/>
              <a:buChar char="•"/>
              <a:defRPr sz="1400">
                <a:latin typeface="Arial Narrow"/>
                <a:ea typeface="Arial Narrow"/>
                <a:cs typeface="Arial Narrow"/>
                <a:sym typeface="Arial Narrow"/>
              </a:defRPr>
            </a:pPr>
            <a:r>
              <a:t>The user may go the next page until all the data element/attribute are annotated according to the project requirements.</a:t>
            </a:r>
          </a:p>
          <a:p>
            <a:pPr marL="285750" indent="-285750">
              <a:lnSpc>
                <a:spcPct val="81000"/>
              </a:lnSpc>
              <a:spcBef>
                <a:spcPts val="1000"/>
              </a:spcBef>
              <a:buSzPct val="100000"/>
              <a:buFont typeface="Arial"/>
              <a:buChar char="•"/>
              <a:defRPr sz="1400">
                <a:latin typeface="Arial Narrow"/>
                <a:ea typeface="Arial Narrow"/>
                <a:cs typeface="Arial Narrow"/>
                <a:sym typeface="Arial Narrow"/>
              </a:defRPr>
            </a:pPr>
            <a:endParaRPr/>
          </a:p>
          <a:p>
            <a:pPr marL="285750" indent="-285750">
              <a:lnSpc>
                <a:spcPct val="81000"/>
              </a:lnSpc>
              <a:spcBef>
                <a:spcPts val="1000"/>
              </a:spcBef>
              <a:buSzPct val="100000"/>
              <a:buFont typeface="Arial"/>
              <a:buChar char="•"/>
              <a:defRPr sz="1400">
                <a:latin typeface="Arial Narrow"/>
                <a:ea typeface="Arial Narrow"/>
                <a:cs typeface="Arial Narrow"/>
                <a:sym typeface="Arial Narrow"/>
              </a:defRPr>
            </a:pPr>
            <a:endParaRPr/>
          </a:p>
          <a:p>
            <a:pPr marL="285750" indent="-285750">
              <a:lnSpc>
                <a:spcPct val="81000"/>
              </a:lnSpc>
              <a:spcBef>
                <a:spcPts val="1000"/>
              </a:spcBef>
              <a:buSzPct val="100000"/>
              <a:buFont typeface="Arial"/>
              <a:buChar char="•"/>
              <a:defRPr sz="1400">
                <a:latin typeface="Arial Narrow"/>
                <a:ea typeface="Arial Narrow"/>
                <a:cs typeface="Arial Narrow"/>
                <a:sym typeface="Arial Narrow"/>
              </a:defRPr>
            </a:pPr>
            <a:endParaRPr/>
          </a:p>
          <a:p>
            <a:pPr marL="285750" indent="-285750">
              <a:lnSpc>
                <a:spcPct val="81000"/>
              </a:lnSpc>
              <a:spcBef>
                <a:spcPts val="1000"/>
              </a:spcBef>
              <a:buSzPct val="100000"/>
              <a:buFont typeface="Arial"/>
              <a:buChar char="•"/>
              <a:defRPr sz="1400">
                <a:latin typeface="Arial Narrow"/>
                <a:ea typeface="Arial Narrow"/>
                <a:cs typeface="Arial Narrow"/>
                <a:sym typeface="Arial Narrow"/>
              </a:defRPr>
            </a:pPr>
            <a:r>
              <a:t>The </a:t>
            </a:r>
            <a:r>
              <a:rPr b="1"/>
              <a:t>Save</a:t>
            </a:r>
            <a:r>
              <a:t> button is enabled when all the metadata is filled and the profiled can saved in FHIM using its FHIR-based API.</a:t>
            </a:r>
          </a:p>
          <a:p>
            <a:pPr marL="285750" indent="-285750">
              <a:lnSpc>
                <a:spcPct val="81000"/>
              </a:lnSpc>
              <a:spcBef>
                <a:spcPts val="1000"/>
              </a:spcBef>
              <a:buSzPct val="100000"/>
              <a:buFont typeface="Arial"/>
              <a:buChar char="•"/>
              <a:defRPr sz="1400">
                <a:latin typeface="Arial Narrow"/>
                <a:ea typeface="Arial Narrow"/>
                <a:cs typeface="Arial Narrow"/>
                <a:sym typeface="Arial Narrow"/>
              </a:defRPr>
            </a:pPr>
            <a:r>
              <a:t>Save will close the template editor and take user back to the search dashboard.</a:t>
            </a:r>
          </a:p>
        </p:txBody>
      </p:sp>
      <p:sp>
        <p:nvSpPr>
          <p:cNvPr id="438" name="Rectangle: Rounded Corners 14"/>
          <p:cNvSpPr/>
          <p:nvPr/>
        </p:nvSpPr>
        <p:spPr>
          <a:xfrm>
            <a:off x="3408009" y="3175474"/>
            <a:ext cx="2116491" cy="1853726"/>
          </a:xfrm>
          <a:prstGeom prst="roundRect">
            <a:avLst>
              <a:gd name="adj" fmla="val 16667"/>
            </a:avLst>
          </a:prstGeom>
          <a:ln w="25400">
            <a:solidFill>
              <a:srgbClr val="007095"/>
            </a:solidFill>
          </a:ln>
        </p:spPr>
        <p:txBody>
          <a:bodyPr lIns="45718" tIns="45718" rIns="45718" bIns="45718" anchor="ctr"/>
          <a:lstStyle/>
          <a:p>
            <a:pPr algn="ctr">
              <a:defRPr sz="1800">
                <a:solidFill>
                  <a:srgbClr val="FFFFFF"/>
                </a:solidFill>
                <a:latin typeface="+mn-lt"/>
                <a:ea typeface="+mn-ea"/>
                <a:cs typeface="+mn-cs"/>
                <a:sym typeface="Calibri"/>
              </a:defRPr>
            </a:pPr>
            <a:endParaRPr/>
          </a:p>
        </p:txBody>
      </p:sp>
      <p:grpSp>
        <p:nvGrpSpPr>
          <p:cNvPr id="441" name="Speech Bubble: Rectangle with Corners Rounded 15"/>
          <p:cNvGrpSpPr/>
          <p:nvPr/>
        </p:nvGrpSpPr>
        <p:grpSpPr>
          <a:xfrm>
            <a:off x="6270557" y="2865956"/>
            <a:ext cx="1732850" cy="1325047"/>
            <a:chOff x="0" y="0"/>
            <a:chExt cx="1732848" cy="1325045"/>
          </a:xfrm>
        </p:grpSpPr>
        <p:sp>
          <p:nvSpPr>
            <p:cNvPr id="439" name="Shape"/>
            <p:cNvSpPr/>
            <p:nvPr/>
          </p:nvSpPr>
          <p:spPr>
            <a:xfrm>
              <a:off x="0" y="0"/>
              <a:ext cx="1732849" cy="1325047"/>
            </a:xfrm>
            <a:custGeom>
              <a:avLst/>
              <a:gdLst/>
              <a:ahLst/>
              <a:cxnLst>
                <a:cxn ang="0">
                  <a:pos x="wd2" y="hd2"/>
                </a:cxn>
                <a:cxn ang="5400000">
                  <a:pos x="wd2" y="hd2"/>
                </a:cxn>
                <a:cxn ang="10800000">
                  <a:pos x="wd2" y="hd2"/>
                </a:cxn>
                <a:cxn ang="16200000">
                  <a:pos x="wd2" y="hd2"/>
                </a:cxn>
              </a:cxnLst>
              <a:rect l="0" t="0" r="r" b="b"/>
              <a:pathLst>
                <a:path w="21600" h="21600" extrusionOk="0">
                  <a:moveTo>
                    <a:pt x="0" y="10690"/>
                  </a:moveTo>
                  <a:cubicBezTo>
                    <a:pt x="0" y="9485"/>
                    <a:pt x="747" y="8508"/>
                    <a:pt x="1669" y="8508"/>
                  </a:cubicBezTo>
                  <a:lnTo>
                    <a:pt x="3600" y="8508"/>
                  </a:lnTo>
                  <a:lnTo>
                    <a:pt x="2549" y="0"/>
                  </a:lnTo>
                  <a:lnTo>
                    <a:pt x="9000" y="8508"/>
                  </a:lnTo>
                  <a:lnTo>
                    <a:pt x="19931" y="8508"/>
                  </a:lnTo>
                  <a:cubicBezTo>
                    <a:pt x="20853" y="8508"/>
                    <a:pt x="21600" y="9485"/>
                    <a:pt x="21600" y="10690"/>
                  </a:cubicBezTo>
                  <a:lnTo>
                    <a:pt x="21600" y="19418"/>
                  </a:lnTo>
                  <a:cubicBezTo>
                    <a:pt x="21600" y="20623"/>
                    <a:pt x="20853" y="21600"/>
                    <a:pt x="19931" y="21600"/>
                  </a:cubicBezTo>
                  <a:lnTo>
                    <a:pt x="1669" y="21600"/>
                  </a:lnTo>
                  <a:cubicBezTo>
                    <a:pt x="747" y="21600"/>
                    <a:pt x="0" y="20623"/>
                    <a:pt x="0" y="19418"/>
                  </a:cubicBezTo>
                  <a:lnTo>
                    <a:pt x="0" y="10690"/>
                  </a:lnTo>
                  <a:close/>
                </a:path>
              </a:pathLst>
            </a:custGeom>
            <a:solidFill>
              <a:srgbClr val="A7A7A7"/>
            </a:solidFill>
            <a:ln w="25400" cap="flat">
              <a:solidFill>
                <a:srgbClr val="007095"/>
              </a:solidFill>
              <a:prstDash val="solid"/>
              <a:round/>
            </a:ln>
            <a:effectLst/>
          </p:spPr>
          <p:txBody>
            <a:bodyPr wrap="square" lIns="45718" tIns="45718" rIns="45718" bIns="45718" numCol="1" anchor="ctr">
              <a:noAutofit/>
            </a:bodyPr>
            <a:lstStyle/>
            <a:p>
              <a:pPr algn="ctr">
                <a:defRPr sz="1800">
                  <a:solidFill>
                    <a:srgbClr val="FFFFFF"/>
                  </a:solidFill>
                  <a:latin typeface="+mn-lt"/>
                  <a:ea typeface="+mn-ea"/>
                  <a:cs typeface="+mn-cs"/>
                  <a:sym typeface="Calibri"/>
                </a:defRPr>
              </a:pPr>
              <a:endParaRPr/>
            </a:p>
          </p:txBody>
        </p:sp>
        <p:sp>
          <p:nvSpPr>
            <p:cNvPr id="440" name="Update all the data elements"/>
            <p:cNvSpPr txBox="1"/>
            <p:nvPr/>
          </p:nvSpPr>
          <p:spPr>
            <a:xfrm>
              <a:off x="39205" y="611053"/>
              <a:ext cx="1654438" cy="62483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sz="1800">
                  <a:solidFill>
                    <a:srgbClr val="FFFFFF"/>
                  </a:solidFill>
                  <a:latin typeface="+mn-lt"/>
                  <a:ea typeface="+mn-ea"/>
                  <a:cs typeface="+mn-cs"/>
                  <a:sym typeface="Calibri"/>
                </a:defRPr>
              </a:lvl1pPr>
            </a:lstStyle>
            <a:p>
              <a:r>
                <a:t>Update all the data elements</a:t>
              </a:r>
            </a:p>
          </p:txBody>
        </p:sp>
      </p:grpSp>
      <p:grpSp>
        <p:nvGrpSpPr>
          <p:cNvPr id="444" name="Oval 16"/>
          <p:cNvGrpSpPr/>
          <p:nvPr/>
        </p:nvGrpSpPr>
        <p:grpSpPr>
          <a:xfrm>
            <a:off x="1589044" y="-11698"/>
            <a:ext cx="497861" cy="459740"/>
            <a:chOff x="0" y="0"/>
            <a:chExt cx="497860" cy="459738"/>
          </a:xfrm>
        </p:grpSpPr>
        <p:sp>
          <p:nvSpPr>
            <p:cNvPr id="442" name="Oval"/>
            <p:cNvSpPr/>
            <p:nvPr/>
          </p:nvSpPr>
          <p:spPr>
            <a:xfrm>
              <a:off x="0" y="11696"/>
              <a:ext cx="497861" cy="436351"/>
            </a:xfrm>
            <a:prstGeom prst="ellipse">
              <a:avLst/>
            </a:prstGeom>
            <a:solidFill>
              <a:schemeClr val="accent1"/>
            </a:solidFill>
            <a:ln w="25400" cap="flat">
              <a:solidFill>
                <a:srgbClr val="007095"/>
              </a:solidFill>
              <a:prstDash val="solid"/>
              <a:round/>
            </a:ln>
            <a:effectLst/>
          </p:spPr>
          <p:txBody>
            <a:bodyPr wrap="square" lIns="45718" tIns="45718" rIns="45718" bIns="45718" numCol="1" anchor="ctr">
              <a:noAutofit/>
            </a:bodyPr>
            <a:lstStyle/>
            <a:p>
              <a:pPr algn="ctr">
                <a:defRPr sz="1800">
                  <a:solidFill>
                    <a:srgbClr val="FFFFFF"/>
                  </a:solidFill>
                  <a:latin typeface="+mn-lt"/>
                  <a:ea typeface="+mn-ea"/>
                  <a:cs typeface="+mn-cs"/>
                  <a:sym typeface="Calibri"/>
                </a:defRPr>
              </a:pPr>
              <a:endParaRPr/>
            </a:p>
          </p:txBody>
        </p:sp>
        <p:sp>
          <p:nvSpPr>
            <p:cNvPr id="443" name="3"/>
            <p:cNvSpPr txBox="1"/>
            <p:nvPr/>
          </p:nvSpPr>
          <p:spPr>
            <a:xfrm>
              <a:off x="72908" y="0"/>
              <a:ext cx="352042" cy="45973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sz="2400" b="1">
                  <a:solidFill>
                    <a:srgbClr val="FFFFFF"/>
                  </a:solidFill>
                  <a:latin typeface="Abadi"/>
                  <a:ea typeface="Abadi"/>
                  <a:cs typeface="Abadi"/>
                  <a:sym typeface="Abadi"/>
                </a:defRPr>
              </a:lvl1pPr>
            </a:lstStyle>
            <a:p>
              <a:r>
                <a:t>3</a:t>
              </a:r>
            </a:p>
          </p:txBody>
        </p:sp>
      </p:grpSp>
      <p:pic>
        <p:nvPicPr>
          <p:cNvPr id="445" name="Graphic 8" descr="Graphic 8"/>
          <p:cNvPicPr>
            <a:picLocks noChangeAspect="1"/>
          </p:cNvPicPr>
          <p:nvPr/>
        </p:nvPicPr>
        <p:blipFill>
          <a:blip r:embed="rId3"/>
          <a:stretch>
            <a:fillRect/>
          </a:stretch>
        </p:blipFill>
        <p:spPr>
          <a:xfrm>
            <a:off x="-48371" y="-108205"/>
            <a:ext cx="914401" cy="914405"/>
          </a:xfrm>
          <a:prstGeom prst="rect">
            <a:avLst/>
          </a:prstGeom>
          <a:ln w="12700">
            <a:miter lim="400000"/>
          </a:ln>
        </p:spPr>
      </p:pic>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Title 1"/>
          <p:cNvSpPr txBox="1"/>
          <p:nvPr/>
        </p:nvSpPr>
        <p:spPr>
          <a:xfrm>
            <a:off x="28575" y="333279"/>
            <a:ext cx="2737026" cy="8007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b">
            <a:normAutofit/>
          </a:bodyPr>
          <a:lstStyle>
            <a:lvl1pPr>
              <a:lnSpc>
                <a:spcPct val="90000"/>
              </a:lnSpc>
              <a:defRPr sz="2800"/>
            </a:lvl1pPr>
          </a:lstStyle>
          <a:p>
            <a:r>
              <a:t>Edit a template</a:t>
            </a:r>
          </a:p>
        </p:txBody>
      </p:sp>
      <p:sp>
        <p:nvSpPr>
          <p:cNvPr id="448" name="Text Placeholder 3"/>
          <p:cNvSpPr txBox="1"/>
          <p:nvPr/>
        </p:nvSpPr>
        <p:spPr>
          <a:xfrm>
            <a:off x="0" y="1486801"/>
            <a:ext cx="2765601" cy="3656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p>
            <a:pPr>
              <a:lnSpc>
                <a:spcPct val="90000"/>
              </a:lnSpc>
              <a:spcBef>
                <a:spcPts val="1000"/>
              </a:spcBef>
              <a:defRPr sz="1600">
                <a:latin typeface="+mn-lt"/>
                <a:ea typeface="+mn-ea"/>
                <a:cs typeface="+mn-cs"/>
                <a:sym typeface="Calibri"/>
              </a:defRPr>
            </a:pPr>
            <a:endParaRPr/>
          </a:p>
          <a:p>
            <a:pPr>
              <a:lnSpc>
                <a:spcPct val="90000"/>
              </a:lnSpc>
              <a:spcBef>
                <a:spcPts val="1000"/>
              </a:spcBef>
              <a:defRPr sz="1600">
                <a:latin typeface="+mn-lt"/>
                <a:ea typeface="+mn-ea"/>
                <a:cs typeface="+mn-cs"/>
                <a:sym typeface="Calibri"/>
              </a:defRPr>
            </a:pPr>
            <a:r>
              <a:t>If the user selects a </a:t>
            </a:r>
            <a:r>
              <a:rPr b="1"/>
              <a:t>template</a:t>
            </a:r>
            <a:r>
              <a:t> from the list of matching results, the user may edit “</a:t>
            </a:r>
            <a:r>
              <a:rPr b="1"/>
              <a:t>usage</a:t>
            </a:r>
            <a:r>
              <a:t>” and metadata:</a:t>
            </a:r>
          </a:p>
          <a:p>
            <a:pPr marL="285750" indent="-285750">
              <a:lnSpc>
                <a:spcPct val="90000"/>
              </a:lnSpc>
              <a:spcBef>
                <a:spcPts val="1000"/>
              </a:spcBef>
              <a:buSzPct val="100000"/>
              <a:buFont typeface="Arial"/>
              <a:buChar char="•"/>
              <a:defRPr sz="1600">
                <a:latin typeface="+mn-lt"/>
                <a:ea typeface="+mn-ea"/>
                <a:cs typeface="+mn-cs"/>
                <a:sym typeface="Calibri"/>
              </a:defRPr>
            </a:pPr>
            <a:r>
              <a:t>Organization</a:t>
            </a:r>
          </a:p>
          <a:p>
            <a:pPr marL="285750" indent="-285750">
              <a:lnSpc>
                <a:spcPct val="90000"/>
              </a:lnSpc>
              <a:spcBef>
                <a:spcPts val="1000"/>
              </a:spcBef>
              <a:buSzPct val="100000"/>
              <a:buFont typeface="Arial"/>
              <a:buChar char="•"/>
              <a:defRPr sz="1600">
                <a:latin typeface="+mn-lt"/>
                <a:ea typeface="+mn-ea"/>
                <a:cs typeface="+mn-cs"/>
                <a:sym typeface="Calibri"/>
              </a:defRPr>
            </a:pPr>
            <a:r>
              <a:t>Implementation Guide that contains the template</a:t>
            </a:r>
          </a:p>
          <a:p>
            <a:pPr marL="285750" indent="-285750">
              <a:lnSpc>
                <a:spcPct val="90000"/>
              </a:lnSpc>
              <a:spcBef>
                <a:spcPts val="1000"/>
              </a:spcBef>
              <a:buSzPct val="100000"/>
              <a:buFont typeface="Arial"/>
              <a:buChar char="•"/>
              <a:defRPr sz="1600">
                <a:latin typeface="+mn-lt"/>
                <a:ea typeface="+mn-ea"/>
                <a:cs typeface="+mn-cs"/>
                <a:sym typeface="Calibri"/>
              </a:defRPr>
            </a:pPr>
            <a:r>
              <a:t>Template title</a:t>
            </a:r>
          </a:p>
          <a:p>
            <a:pPr marL="285750" indent="-285750">
              <a:lnSpc>
                <a:spcPct val="90000"/>
              </a:lnSpc>
              <a:spcBef>
                <a:spcPts val="1000"/>
              </a:spcBef>
              <a:buSzPct val="100000"/>
              <a:buFont typeface="Arial"/>
              <a:buChar char="•"/>
              <a:defRPr sz="1600">
                <a:latin typeface="+mn-lt"/>
                <a:ea typeface="+mn-ea"/>
                <a:cs typeface="+mn-cs"/>
                <a:sym typeface="Calibri"/>
              </a:defRPr>
            </a:pPr>
            <a:r>
              <a:t>Template version </a:t>
            </a:r>
          </a:p>
        </p:txBody>
      </p:sp>
      <p:pic>
        <p:nvPicPr>
          <p:cNvPr id="449" name="Picture 4" descr="Picture 4"/>
          <p:cNvPicPr>
            <a:picLocks noChangeAspect="1"/>
          </p:cNvPicPr>
          <p:nvPr/>
        </p:nvPicPr>
        <p:blipFill>
          <a:blip r:embed="rId2"/>
          <a:stretch>
            <a:fillRect/>
          </a:stretch>
        </p:blipFill>
        <p:spPr>
          <a:xfrm>
            <a:off x="2748551" y="0"/>
            <a:ext cx="6395450" cy="5158867"/>
          </a:xfrm>
          <a:prstGeom prst="rect">
            <a:avLst/>
          </a:prstGeom>
          <a:ln w="12700">
            <a:miter lim="400000"/>
          </a:ln>
          <a:effectLst>
            <a:outerShdw blurRad="292100" dist="139700" dir="2700000" rotWithShape="0">
              <a:srgbClr val="333333">
                <a:alpha val="64999"/>
              </a:srgbClr>
            </a:outerShdw>
          </a:effectLst>
        </p:spPr>
      </p:pic>
      <p:sp>
        <p:nvSpPr>
          <p:cNvPr id="450" name="Rectangle: Rounded Corners 5"/>
          <p:cNvSpPr/>
          <p:nvPr/>
        </p:nvSpPr>
        <p:spPr>
          <a:xfrm>
            <a:off x="2730761" y="3040930"/>
            <a:ext cx="1498339" cy="1750145"/>
          </a:xfrm>
          <a:prstGeom prst="roundRect">
            <a:avLst>
              <a:gd name="adj" fmla="val 16667"/>
            </a:avLst>
          </a:prstGeom>
          <a:ln w="25400">
            <a:solidFill>
              <a:srgbClr val="007095"/>
            </a:solidFill>
          </a:ln>
        </p:spPr>
        <p:txBody>
          <a:bodyPr lIns="45718" tIns="45718" rIns="45718" bIns="45718" anchor="ctr"/>
          <a:lstStyle/>
          <a:p>
            <a:pPr algn="ctr">
              <a:defRPr sz="1800">
                <a:solidFill>
                  <a:srgbClr val="FFFFFF"/>
                </a:solidFill>
                <a:latin typeface="+mn-lt"/>
                <a:ea typeface="+mn-ea"/>
                <a:cs typeface="+mn-cs"/>
                <a:sym typeface="Calibri"/>
              </a:defRPr>
            </a:pPr>
            <a:endParaRPr/>
          </a:p>
        </p:txBody>
      </p:sp>
      <p:sp>
        <p:nvSpPr>
          <p:cNvPr id="451" name="Rectangle: Rounded Corners 6"/>
          <p:cNvSpPr/>
          <p:nvPr/>
        </p:nvSpPr>
        <p:spPr>
          <a:xfrm>
            <a:off x="5922597" y="1952013"/>
            <a:ext cx="1040178" cy="819762"/>
          </a:xfrm>
          <a:prstGeom prst="roundRect">
            <a:avLst>
              <a:gd name="adj" fmla="val 16667"/>
            </a:avLst>
          </a:prstGeom>
          <a:ln w="28575">
            <a:solidFill>
              <a:srgbClr val="007095"/>
            </a:solidFill>
          </a:ln>
        </p:spPr>
        <p:txBody>
          <a:bodyPr lIns="45718" tIns="45718" rIns="45718" bIns="45718" anchor="ctr"/>
          <a:lstStyle/>
          <a:p>
            <a:pPr algn="ctr">
              <a:defRPr sz="1800">
                <a:solidFill>
                  <a:srgbClr val="FFFFFF"/>
                </a:solidFill>
                <a:latin typeface="+mn-lt"/>
                <a:ea typeface="+mn-ea"/>
                <a:cs typeface="+mn-cs"/>
                <a:sym typeface="Calibri"/>
              </a:defRPr>
            </a:pPr>
            <a:endParaRPr/>
          </a:p>
        </p:txBody>
      </p:sp>
      <p:sp>
        <p:nvSpPr>
          <p:cNvPr id="452" name="Rectangle: Rounded Corners 7"/>
          <p:cNvSpPr/>
          <p:nvPr/>
        </p:nvSpPr>
        <p:spPr>
          <a:xfrm>
            <a:off x="28575" y="2530660"/>
            <a:ext cx="762000" cy="241117"/>
          </a:xfrm>
          <a:prstGeom prst="roundRect">
            <a:avLst>
              <a:gd name="adj" fmla="val 35971"/>
            </a:avLst>
          </a:prstGeom>
          <a:ln w="28575">
            <a:solidFill>
              <a:srgbClr val="007095"/>
            </a:solidFill>
          </a:ln>
        </p:spPr>
        <p:txBody>
          <a:bodyPr lIns="45718" tIns="45718" rIns="45718" bIns="45718" anchor="ctr"/>
          <a:lstStyle/>
          <a:p>
            <a:pPr algn="ctr">
              <a:defRPr sz="1800">
                <a:solidFill>
                  <a:srgbClr val="FFFFFF"/>
                </a:solidFill>
                <a:latin typeface="+mn-lt"/>
                <a:ea typeface="+mn-ea"/>
                <a:cs typeface="+mn-cs"/>
                <a:sym typeface="Calibri"/>
              </a:defRPr>
            </a:pPr>
            <a:endParaRPr/>
          </a:p>
        </p:txBody>
      </p:sp>
      <p:sp>
        <p:nvSpPr>
          <p:cNvPr id="453" name="Connector: Elbow 8"/>
          <p:cNvSpPr/>
          <p:nvPr/>
        </p:nvSpPr>
        <p:spPr>
          <a:xfrm>
            <a:off x="191269" y="2528683"/>
            <a:ext cx="5731328" cy="14445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0800" y="21600"/>
                </a:lnTo>
                <a:lnTo>
                  <a:pt x="21600" y="21600"/>
                </a:lnTo>
              </a:path>
            </a:pathLst>
          </a:custGeom>
          <a:ln>
            <a:solidFill>
              <a:schemeClr val="accent2"/>
            </a:solidFill>
            <a:prstDash val="dash"/>
          </a:ln>
        </p:spPr>
        <p:txBody>
          <a:bodyPr lIns="45718" tIns="45718" rIns="45718" bIns="45718"/>
          <a:lstStyle/>
          <a:p>
            <a:pPr>
              <a:defRPr>
                <a:latin typeface="+mn-lt"/>
                <a:ea typeface="+mn-ea"/>
                <a:cs typeface="+mn-cs"/>
                <a:sym typeface="Calibri"/>
              </a:defRPr>
            </a:pPr>
            <a:endParaRPr/>
          </a:p>
        </p:txBody>
      </p:sp>
      <p:pic>
        <p:nvPicPr>
          <p:cNvPr id="454" name="Graphic 8" descr="Graphic 8"/>
          <p:cNvPicPr>
            <a:picLocks noChangeAspect="1"/>
          </p:cNvPicPr>
          <p:nvPr/>
        </p:nvPicPr>
        <p:blipFill>
          <a:blip r:embed="rId3"/>
          <a:stretch>
            <a:fillRect/>
          </a:stretch>
        </p:blipFill>
        <p:spPr>
          <a:xfrm>
            <a:off x="-48371" y="-108205"/>
            <a:ext cx="914401" cy="914405"/>
          </a:xfrm>
          <a:prstGeom prst="rect">
            <a:avLst/>
          </a:prstGeom>
          <a:ln w="12700">
            <a:miter lim="400000"/>
          </a:ln>
        </p:spPr>
      </p:pic>
      <p:sp>
        <p:nvSpPr>
          <p:cNvPr id="10" name="TextBox 9">
            <a:extLst>
              <a:ext uri="{FF2B5EF4-FFF2-40B4-BE49-F238E27FC236}">
                <a16:creationId xmlns:a16="http://schemas.microsoft.com/office/drawing/2014/main" id="{D0CF8857-0B8F-424D-8778-4FEABE9CA2F8}"/>
              </a:ext>
            </a:extLst>
          </p:cNvPr>
          <p:cNvSpPr txBox="1"/>
          <p:nvPr/>
        </p:nvSpPr>
        <p:spPr>
          <a:xfrm>
            <a:off x="5065250" y="24276"/>
            <a:ext cx="1762051" cy="261606"/>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chemeClr val="bg1"/>
                </a:solidFill>
                <a:effectLst/>
                <a:uFillTx/>
                <a:latin typeface="Arial Rounded MT Bold" panose="020F0704030504030204" pitchFamily="34" charset="0"/>
                <a:cs typeface="Arial" panose="020B0604020202020204" pitchFamily="34" charset="0"/>
                <a:sym typeface="Helvetica"/>
              </a:rPr>
              <a:t>Profile Editor</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 name="Title 4"/>
          <p:cNvSpPr txBox="1"/>
          <p:nvPr/>
        </p:nvSpPr>
        <p:spPr>
          <a:xfrm>
            <a:off x="809591" y="19387"/>
            <a:ext cx="2576113" cy="915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b">
            <a:normAutofit/>
          </a:bodyPr>
          <a:lstStyle>
            <a:lvl1pPr>
              <a:lnSpc>
                <a:spcPct val="90000"/>
              </a:lnSpc>
              <a:defRPr sz="2400">
                <a:latin typeface="+mn-lt"/>
                <a:ea typeface="+mn-ea"/>
                <a:cs typeface="+mn-cs"/>
                <a:sym typeface="Calibri"/>
              </a:defRPr>
            </a:lvl1pPr>
          </a:lstStyle>
          <a:p>
            <a:r>
              <a:t>Search – after saving a template</a:t>
            </a:r>
          </a:p>
        </p:txBody>
      </p:sp>
      <p:sp>
        <p:nvSpPr>
          <p:cNvPr id="457" name="Text Placeholder 5"/>
          <p:cNvSpPr txBox="1"/>
          <p:nvPr/>
        </p:nvSpPr>
        <p:spPr>
          <a:xfrm>
            <a:off x="-48372" y="1108363"/>
            <a:ext cx="3358664" cy="36195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p>
            <a:pPr marL="285750" indent="-285750">
              <a:lnSpc>
                <a:spcPct val="90000"/>
              </a:lnSpc>
              <a:spcBef>
                <a:spcPts val="1000"/>
              </a:spcBef>
              <a:buSzPct val="100000"/>
              <a:buFont typeface="Arial"/>
              <a:buChar char="•"/>
              <a:defRPr sz="1600">
                <a:latin typeface="Arial Narrow"/>
                <a:ea typeface="Arial Narrow"/>
                <a:cs typeface="Arial Narrow"/>
                <a:sym typeface="Arial Narrow"/>
              </a:defRPr>
            </a:pPr>
            <a:r>
              <a:t>If the search string is left blank, all the structures will be queried and displayed in alphabetical order, by structure name</a:t>
            </a:r>
          </a:p>
          <a:p>
            <a:pPr marL="742950" lvl="1" indent="-285750">
              <a:lnSpc>
                <a:spcPct val="90000"/>
              </a:lnSpc>
              <a:spcBef>
                <a:spcPts val="500"/>
              </a:spcBef>
              <a:buSzPct val="100000"/>
              <a:buFont typeface="Arial"/>
              <a:buChar char="•"/>
              <a:defRPr sz="1600">
                <a:latin typeface="Arial Narrow"/>
                <a:ea typeface="Arial Narrow"/>
                <a:cs typeface="Arial Narrow"/>
                <a:sym typeface="Arial Narrow"/>
              </a:defRPr>
            </a:pPr>
            <a:r>
              <a:t>Template structure names contain the base class</a:t>
            </a:r>
            <a:endParaRPr sz="1400"/>
          </a:p>
          <a:p>
            <a:pPr marL="285750" indent="-285750">
              <a:lnSpc>
                <a:spcPct val="90000"/>
              </a:lnSpc>
              <a:spcBef>
                <a:spcPts val="1000"/>
              </a:spcBef>
              <a:buSzPct val="100000"/>
              <a:buFont typeface="Arial"/>
              <a:buChar char="•"/>
              <a:defRPr sz="1600">
                <a:latin typeface="Arial Narrow"/>
                <a:ea typeface="Arial Narrow"/>
                <a:cs typeface="Arial Narrow"/>
                <a:sym typeface="Arial Narrow"/>
              </a:defRPr>
            </a:pPr>
            <a:r>
              <a:t>After saving changes, a search operation will retrieve the latest.</a:t>
            </a:r>
          </a:p>
          <a:p>
            <a:pPr>
              <a:lnSpc>
                <a:spcPct val="90000"/>
              </a:lnSpc>
              <a:spcBef>
                <a:spcPts val="1000"/>
              </a:spcBef>
              <a:defRPr sz="1600">
                <a:latin typeface="Arial Narrow"/>
                <a:ea typeface="Arial Narrow"/>
                <a:cs typeface="Arial Narrow"/>
                <a:sym typeface="Arial Narrow"/>
              </a:defRPr>
            </a:pPr>
            <a:r>
              <a:t>Future enhancement:</a:t>
            </a:r>
          </a:p>
          <a:p>
            <a:pPr marL="285750" indent="-285750">
              <a:lnSpc>
                <a:spcPct val="90000"/>
              </a:lnSpc>
              <a:spcBef>
                <a:spcPts val="1000"/>
              </a:spcBef>
              <a:buSzPct val="100000"/>
              <a:buFont typeface="Arial"/>
              <a:buChar char="•"/>
              <a:defRPr sz="1600">
                <a:latin typeface="Arial Narrow"/>
                <a:ea typeface="Arial Narrow"/>
                <a:cs typeface="Arial Narrow"/>
                <a:sym typeface="Arial Narrow"/>
              </a:defRPr>
            </a:pPr>
            <a:r>
              <a:t>Each update creates a new version, future enhancements may access previous versions of a template</a:t>
            </a:r>
          </a:p>
        </p:txBody>
      </p:sp>
      <p:pic>
        <p:nvPicPr>
          <p:cNvPr id="458" name="Graphic 6" descr="Graphic 6"/>
          <p:cNvPicPr>
            <a:picLocks noChangeAspect="1"/>
          </p:cNvPicPr>
          <p:nvPr/>
        </p:nvPicPr>
        <p:blipFill>
          <a:blip r:embed="rId2"/>
          <a:stretch>
            <a:fillRect/>
          </a:stretch>
        </p:blipFill>
        <p:spPr>
          <a:xfrm>
            <a:off x="2125273" y="4312227"/>
            <a:ext cx="831274" cy="831274"/>
          </a:xfrm>
          <a:prstGeom prst="rect">
            <a:avLst/>
          </a:prstGeom>
          <a:ln w="12700">
            <a:miter lim="400000"/>
          </a:ln>
        </p:spPr>
      </p:pic>
      <p:pic>
        <p:nvPicPr>
          <p:cNvPr id="459" name="Picture 5" descr="Picture 5"/>
          <p:cNvPicPr>
            <a:picLocks noChangeAspect="1"/>
          </p:cNvPicPr>
          <p:nvPr/>
        </p:nvPicPr>
        <p:blipFill>
          <a:blip r:embed="rId3"/>
          <a:stretch>
            <a:fillRect/>
          </a:stretch>
        </p:blipFill>
        <p:spPr>
          <a:xfrm>
            <a:off x="3385704" y="0"/>
            <a:ext cx="5758296" cy="5143500"/>
          </a:xfrm>
          <a:prstGeom prst="rect">
            <a:avLst/>
          </a:prstGeom>
          <a:ln w="12700">
            <a:miter lim="400000"/>
          </a:ln>
          <a:effectLst>
            <a:outerShdw blurRad="292100" dist="139700" dir="2700000" rotWithShape="0">
              <a:srgbClr val="333333">
                <a:alpha val="64999"/>
              </a:srgbClr>
            </a:outerShdw>
          </a:effectLst>
        </p:spPr>
      </p:pic>
      <p:pic>
        <p:nvPicPr>
          <p:cNvPr id="460" name="Graphic 8" descr="Graphic 8"/>
          <p:cNvPicPr>
            <a:picLocks noChangeAspect="1"/>
          </p:cNvPicPr>
          <p:nvPr/>
        </p:nvPicPr>
        <p:blipFill>
          <a:blip r:embed="rId4"/>
          <a:stretch>
            <a:fillRect/>
          </a:stretch>
        </p:blipFill>
        <p:spPr>
          <a:xfrm>
            <a:off x="-48371" y="-108205"/>
            <a:ext cx="914401" cy="914405"/>
          </a:xfrm>
          <a:prstGeom prst="rect">
            <a:avLst/>
          </a:prstGeom>
          <a:ln w="12700">
            <a:miter lim="400000"/>
          </a:ln>
        </p:spPr>
      </p:pic>
      <p:sp>
        <p:nvSpPr>
          <p:cNvPr id="2" name="TextBox 1">
            <a:extLst>
              <a:ext uri="{FF2B5EF4-FFF2-40B4-BE49-F238E27FC236}">
                <a16:creationId xmlns:a16="http://schemas.microsoft.com/office/drawing/2014/main" id="{69792099-3F8B-4E8B-A16A-1EF63A6C6977}"/>
              </a:ext>
            </a:extLst>
          </p:cNvPr>
          <p:cNvSpPr txBox="1"/>
          <p:nvPr/>
        </p:nvSpPr>
        <p:spPr>
          <a:xfrm>
            <a:off x="3404472" y="32368"/>
            <a:ext cx="1762051" cy="276995"/>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chemeClr val="bg1"/>
                </a:solidFill>
                <a:effectLst/>
                <a:uFillTx/>
                <a:latin typeface="Arial Rounded MT Bold" panose="020F0704030504030204" pitchFamily="34" charset="0"/>
                <a:cs typeface="Arial" panose="020B0604020202020204" pitchFamily="34" charset="0"/>
                <a:sym typeface="Helvetica"/>
              </a:rPr>
              <a:t>Profile Editor</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2" name="Picture 8" descr="Picture 8"/>
          <p:cNvPicPr>
            <a:picLocks noChangeAspect="1"/>
          </p:cNvPicPr>
          <p:nvPr/>
        </p:nvPicPr>
        <p:blipFill>
          <a:blip r:embed="rId2"/>
          <a:stretch>
            <a:fillRect/>
          </a:stretch>
        </p:blipFill>
        <p:spPr>
          <a:xfrm>
            <a:off x="1387639" y="614983"/>
            <a:ext cx="5279231" cy="4593431"/>
          </a:xfrm>
          <a:prstGeom prst="rect">
            <a:avLst/>
          </a:prstGeom>
          <a:ln w="12700">
            <a:miter lim="400000"/>
          </a:ln>
        </p:spPr>
      </p:pic>
      <p:sp>
        <p:nvSpPr>
          <p:cNvPr id="463" name="Rectangle 5"/>
          <p:cNvSpPr/>
          <p:nvPr/>
        </p:nvSpPr>
        <p:spPr>
          <a:xfrm>
            <a:off x="1469948" y="3290360"/>
            <a:ext cx="4426528" cy="583181"/>
          </a:xfrm>
          <a:prstGeom prst="rect">
            <a:avLst/>
          </a:prstGeom>
          <a:ln w="25400">
            <a:solidFill>
              <a:srgbClr val="007095"/>
            </a:solidFill>
          </a:ln>
        </p:spPr>
        <p:txBody>
          <a:bodyPr lIns="45718" tIns="45718" rIns="45718" bIns="45718" anchor="ctr"/>
          <a:lstStyle/>
          <a:p>
            <a:pPr algn="ctr">
              <a:defRPr sz="1500">
                <a:ln w="38100" cap="flat">
                  <a:solidFill>
                    <a:srgbClr val="744500"/>
                  </a:solidFill>
                  <a:prstDash val="solid"/>
                  <a:round/>
                </a:ln>
                <a:noFill/>
              </a:defRPr>
            </a:pPr>
            <a:endParaRPr/>
          </a:p>
        </p:txBody>
      </p:sp>
      <p:grpSp>
        <p:nvGrpSpPr>
          <p:cNvPr id="466" name="Speech Bubble: Rectangle with Corners Rounded 6"/>
          <p:cNvGrpSpPr/>
          <p:nvPr/>
        </p:nvGrpSpPr>
        <p:grpSpPr>
          <a:xfrm>
            <a:off x="5901722" y="2901674"/>
            <a:ext cx="1904003" cy="548637"/>
            <a:chOff x="-1" y="0"/>
            <a:chExt cx="1904002" cy="548635"/>
          </a:xfrm>
        </p:grpSpPr>
        <p:sp>
          <p:nvSpPr>
            <p:cNvPr id="464" name="Shape"/>
            <p:cNvSpPr/>
            <p:nvPr/>
          </p:nvSpPr>
          <p:spPr>
            <a:xfrm>
              <a:off x="-2" y="44576"/>
              <a:ext cx="1904004" cy="459491"/>
            </a:xfrm>
            <a:custGeom>
              <a:avLst/>
              <a:gdLst/>
              <a:ahLst/>
              <a:cxnLst>
                <a:cxn ang="0">
                  <a:pos x="wd2" y="hd2"/>
                </a:cxn>
                <a:cxn ang="5400000">
                  <a:pos x="wd2" y="hd2"/>
                </a:cxn>
                <a:cxn ang="10800000">
                  <a:pos x="wd2" y="hd2"/>
                </a:cxn>
                <a:cxn ang="16200000">
                  <a:pos x="wd2" y="hd2"/>
                </a:cxn>
              </a:cxnLst>
              <a:rect l="0" t="0" r="r" b="b"/>
              <a:pathLst>
                <a:path w="21600" h="21600" extrusionOk="0">
                  <a:moveTo>
                    <a:pt x="9004" y="3600"/>
                  </a:moveTo>
                  <a:cubicBezTo>
                    <a:pt x="9004" y="1612"/>
                    <a:pt x="9393" y="0"/>
                    <a:pt x="9873" y="0"/>
                  </a:cubicBezTo>
                  <a:lnTo>
                    <a:pt x="20731" y="0"/>
                  </a:lnTo>
                  <a:cubicBezTo>
                    <a:pt x="21211" y="0"/>
                    <a:pt x="21600" y="1612"/>
                    <a:pt x="21600" y="3600"/>
                  </a:cubicBezTo>
                  <a:lnTo>
                    <a:pt x="21600" y="18000"/>
                  </a:lnTo>
                  <a:cubicBezTo>
                    <a:pt x="21600" y="19988"/>
                    <a:pt x="21211" y="21600"/>
                    <a:pt x="20731" y="21600"/>
                  </a:cubicBezTo>
                  <a:lnTo>
                    <a:pt x="9873" y="21600"/>
                  </a:lnTo>
                  <a:cubicBezTo>
                    <a:pt x="9393" y="21600"/>
                    <a:pt x="9004" y="19988"/>
                    <a:pt x="9004" y="18000"/>
                  </a:cubicBezTo>
                  <a:lnTo>
                    <a:pt x="0" y="16608"/>
                  </a:lnTo>
                  <a:lnTo>
                    <a:pt x="9004" y="12600"/>
                  </a:lnTo>
                  <a:close/>
                </a:path>
              </a:pathLst>
            </a:custGeom>
            <a:solidFill>
              <a:schemeClr val="accent1"/>
            </a:solidFill>
            <a:ln w="25400" cap="flat">
              <a:solidFill>
                <a:srgbClr val="007095"/>
              </a:solidFill>
              <a:prstDash val="solid"/>
              <a:round/>
            </a:ln>
            <a:effectLst/>
          </p:spPr>
          <p:txBody>
            <a:bodyPr wrap="square" lIns="45718" tIns="45718" rIns="45718" bIns="45718" numCol="1" anchor="ctr">
              <a:noAutofit/>
            </a:bodyPr>
            <a:lstStyle/>
            <a:p>
              <a:pPr algn="ctr">
                <a:defRPr>
                  <a:solidFill>
                    <a:srgbClr val="FFFFFF"/>
                  </a:solidFill>
                </a:defRPr>
              </a:pPr>
              <a:endParaRPr/>
            </a:p>
          </p:txBody>
        </p:sp>
        <p:sp>
          <p:nvSpPr>
            <p:cNvPr id="465" name="Structure Name"/>
            <p:cNvSpPr txBox="1"/>
            <p:nvPr/>
          </p:nvSpPr>
          <p:spPr>
            <a:xfrm>
              <a:off x="816151" y="0"/>
              <a:ext cx="1065419" cy="5486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sz="1500">
                  <a:solidFill>
                    <a:srgbClr val="FFFFFF"/>
                  </a:solidFill>
                </a:defRPr>
              </a:lvl1pPr>
            </a:lstStyle>
            <a:p>
              <a:r>
                <a:t>Structure Name</a:t>
              </a:r>
            </a:p>
          </p:txBody>
        </p:sp>
      </p:grpSp>
      <p:sp>
        <p:nvSpPr>
          <p:cNvPr id="467" name="Rectangle 9"/>
          <p:cNvSpPr/>
          <p:nvPr/>
        </p:nvSpPr>
        <p:spPr>
          <a:xfrm>
            <a:off x="1465376" y="2705334"/>
            <a:ext cx="4426528" cy="583181"/>
          </a:xfrm>
          <a:prstGeom prst="rect">
            <a:avLst/>
          </a:prstGeom>
          <a:ln w="25400">
            <a:solidFill>
              <a:srgbClr val="007095"/>
            </a:solidFill>
          </a:ln>
        </p:spPr>
        <p:txBody>
          <a:bodyPr lIns="45718" tIns="45718" rIns="45718" bIns="45718" anchor="ctr"/>
          <a:lstStyle/>
          <a:p>
            <a:pPr algn="ctr">
              <a:defRPr sz="1500">
                <a:ln w="38100" cap="flat">
                  <a:solidFill>
                    <a:srgbClr val="744500"/>
                  </a:solidFill>
                  <a:prstDash val="solid"/>
                  <a:round/>
                </a:ln>
                <a:noFill/>
              </a:defRPr>
            </a:pPr>
            <a:endParaRPr/>
          </a:p>
        </p:txBody>
      </p:sp>
      <p:grpSp>
        <p:nvGrpSpPr>
          <p:cNvPr id="470" name="Speech Bubble: Rectangle with Corners Rounded 10"/>
          <p:cNvGrpSpPr/>
          <p:nvPr/>
        </p:nvGrpSpPr>
        <p:grpSpPr>
          <a:xfrm>
            <a:off x="5868574" y="2307132"/>
            <a:ext cx="1904002" cy="548637"/>
            <a:chOff x="0" y="0"/>
            <a:chExt cx="1904001" cy="548635"/>
          </a:xfrm>
        </p:grpSpPr>
        <p:sp>
          <p:nvSpPr>
            <p:cNvPr id="468" name="Shape"/>
            <p:cNvSpPr/>
            <p:nvPr/>
          </p:nvSpPr>
          <p:spPr>
            <a:xfrm>
              <a:off x="-1" y="44576"/>
              <a:ext cx="1904002" cy="459491"/>
            </a:xfrm>
            <a:custGeom>
              <a:avLst/>
              <a:gdLst/>
              <a:ahLst/>
              <a:cxnLst>
                <a:cxn ang="0">
                  <a:pos x="wd2" y="hd2"/>
                </a:cxn>
                <a:cxn ang="5400000">
                  <a:pos x="wd2" y="hd2"/>
                </a:cxn>
                <a:cxn ang="10800000">
                  <a:pos x="wd2" y="hd2"/>
                </a:cxn>
                <a:cxn ang="16200000">
                  <a:pos x="wd2" y="hd2"/>
                </a:cxn>
              </a:cxnLst>
              <a:rect l="0" t="0" r="r" b="b"/>
              <a:pathLst>
                <a:path w="21600" h="21600" extrusionOk="0">
                  <a:moveTo>
                    <a:pt x="9004" y="3600"/>
                  </a:moveTo>
                  <a:cubicBezTo>
                    <a:pt x="9004" y="1612"/>
                    <a:pt x="9393" y="0"/>
                    <a:pt x="9873" y="0"/>
                  </a:cubicBezTo>
                  <a:lnTo>
                    <a:pt x="20731" y="0"/>
                  </a:lnTo>
                  <a:cubicBezTo>
                    <a:pt x="21211" y="0"/>
                    <a:pt x="21600" y="1612"/>
                    <a:pt x="21600" y="3600"/>
                  </a:cubicBezTo>
                  <a:lnTo>
                    <a:pt x="21600" y="18000"/>
                  </a:lnTo>
                  <a:cubicBezTo>
                    <a:pt x="21600" y="19988"/>
                    <a:pt x="21211" y="21600"/>
                    <a:pt x="20731" y="21600"/>
                  </a:cubicBezTo>
                  <a:lnTo>
                    <a:pt x="9873" y="21600"/>
                  </a:lnTo>
                  <a:cubicBezTo>
                    <a:pt x="9393" y="21600"/>
                    <a:pt x="9004" y="19988"/>
                    <a:pt x="9004" y="18000"/>
                  </a:cubicBezTo>
                  <a:lnTo>
                    <a:pt x="0" y="16608"/>
                  </a:lnTo>
                  <a:lnTo>
                    <a:pt x="9004" y="12600"/>
                  </a:lnTo>
                  <a:close/>
                </a:path>
              </a:pathLst>
            </a:custGeom>
            <a:solidFill>
              <a:schemeClr val="accent1"/>
            </a:solidFill>
            <a:ln w="25400" cap="flat">
              <a:solidFill>
                <a:srgbClr val="007095"/>
              </a:solidFill>
              <a:prstDash val="solid"/>
              <a:round/>
            </a:ln>
            <a:effectLst/>
          </p:spPr>
          <p:txBody>
            <a:bodyPr wrap="square" lIns="45718" tIns="45718" rIns="45718" bIns="45718" numCol="1" anchor="ctr">
              <a:noAutofit/>
            </a:bodyPr>
            <a:lstStyle/>
            <a:p>
              <a:pPr algn="ctr">
                <a:defRPr>
                  <a:solidFill>
                    <a:srgbClr val="FFFFFF"/>
                  </a:solidFill>
                </a:defRPr>
              </a:pPr>
              <a:endParaRPr/>
            </a:p>
          </p:txBody>
        </p:sp>
        <p:sp>
          <p:nvSpPr>
            <p:cNvPr id="469" name="Template Version"/>
            <p:cNvSpPr txBox="1"/>
            <p:nvPr/>
          </p:nvSpPr>
          <p:spPr>
            <a:xfrm>
              <a:off x="816151" y="0"/>
              <a:ext cx="1065418" cy="5486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sz="1500">
                  <a:solidFill>
                    <a:srgbClr val="FFFFFF"/>
                  </a:solidFill>
                </a:defRPr>
              </a:lvl1pPr>
            </a:lstStyle>
            <a:p>
              <a:r>
                <a:t>Template Version</a:t>
              </a:r>
            </a:p>
          </p:txBody>
        </p:sp>
      </p:grpSp>
      <p:sp>
        <p:nvSpPr>
          <p:cNvPr id="471" name="Rectangle 11"/>
          <p:cNvSpPr/>
          <p:nvPr/>
        </p:nvSpPr>
        <p:spPr>
          <a:xfrm>
            <a:off x="1465376" y="3875003"/>
            <a:ext cx="4426528" cy="583182"/>
          </a:xfrm>
          <a:prstGeom prst="rect">
            <a:avLst/>
          </a:prstGeom>
          <a:ln w="25400">
            <a:solidFill>
              <a:srgbClr val="007095"/>
            </a:solidFill>
          </a:ln>
        </p:spPr>
        <p:txBody>
          <a:bodyPr lIns="45718" tIns="45718" rIns="45718" bIns="45718" anchor="ctr"/>
          <a:lstStyle/>
          <a:p>
            <a:pPr algn="ctr">
              <a:defRPr sz="1500">
                <a:ln w="38100" cap="flat">
                  <a:solidFill>
                    <a:srgbClr val="744500"/>
                  </a:solidFill>
                  <a:prstDash val="solid"/>
                  <a:round/>
                </a:ln>
                <a:noFill/>
              </a:defRPr>
            </a:pPr>
            <a:endParaRPr/>
          </a:p>
        </p:txBody>
      </p:sp>
      <p:grpSp>
        <p:nvGrpSpPr>
          <p:cNvPr id="474" name="Speech Bubble: Rectangle with Corners Rounded 12"/>
          <p:cNvGrpSpPr/>
          <p:nvPr/>
        </p:nvGrpSpPr>
        <p:grpSpPr>
          <a:xfrm>
            <a:off x="5901915" y="3500611"/>
            <a:ext cx="1904002" cy="548637"/>
            <a:chOff x="0" y="0"/>
            <a:chExt cx="1904001" cy="548635"/>
          </a:xfrm>
        </p:grpSpPr>
        <p:sp>
          <p:nvSpPr>
            <p:cNvPr id="472" name="Shape"/>
            <p:cNvSpPr/>
            <p:nvPr/>
          </p:nvSpPr>
          <p:spPr>
            <a:xfrm>
              <a:off x="-1" y="44576"/>
              <a:ext cx="1904002" cy="459491"/>
            </a:xfrm>
            <a:custGeom>
              <a:avLst/>
              <a:gdLst/>
              <a:ahLst/>
              <a:cxnLst>
                <a:cxn ang="0">
                  <a:pos x="wd2" y="hd2"/>
                </a:cxn>
                <a:cxn ang="5400000">
                  <a:pos x="wd2" y="hd2"/>
                </a:cxn>
                <a:cxn ang="10800000">
                  <a:pos x="wd2" y="hd2"/>
                </a:cxn>
                <a:cxn ang="16200000">
                  <a:pos x="wd2" y="hd2"/>
                </a:cxn>
              </a:cxnLst>
              <a:rect l="0" t="0" r="r" b="b"/>
              <a:pathLst>
                <a:path w="21600" h="21600" extrusionOk="0">
                  <a:moveTo>
                    <a:pt x="9004" y="3600"/>
                  </a:moveTo>
                  <a:cubicBezTo>
                    <a:pt x="9004" y="1612"/>
                    <a:pt x="9393" y="0"/>
                    <a:pt x="9873" y="0"/>
                  </a:cubicBezTo>
                  <a:lnTo>
                    <a:pt x="20731" y="0"/>
                  </a:lnTo>
                  <a:cubicBezTo>
                    <a:pt x="21211" y="0"/>
                    <a:pt x="21600" y="1612"/>
                    <a:pt x="21600" y="3600"/>
                  </a:cubicBezTo>
                  <a:lnTo>
                    <a:pt x="21600" y="18000"/>
                  </a:lnTo>
                  <a:cubicBezTo>
                    <a:pt x="21600" y="19988"/>
                    <a:pt x="21211" y="21600"/>
                    <a:pt x="20731" y="21600"/>
                  </a:cubicBezTo>
                  <a:lnTo>
                    <a:pt x="9873" y="21600"/>
                  </a:lnTo>
                  <a:cubicBezTo>
                    <a:pt x="9393" y="21600"/>
                    <a:pt x="9004" y="19988"/>
                    <a:pt x="9004" y="18000"/>
                  </a:cubicBezTo>
                  <a:lnTo>
                    <a:pt x="0" y="16608"/>
                  </a:lnTo>
                  <a:lnTo>
                    <a:pt x="9004" y="12600"/>
                  </a:lnTo>
                  <a:close/>
                </a:path>
              </a:pathLst>
            </a:custGeom>
            <a:solidFill>
              <a:schemeClr val="accent1"/>
            </a:solidFill>
            <a:ln w="25400" cap="flat">
              <a:solidFill>
                <a:srgbClr val="007095"/>
              </a:solidFill>
              <a:prstDash val="solid"/>
              <a:round/>
            </a:ln>
            <a:effectLst/>
          </p:spPr>
          <p:txBody>
            <a:bodyPr wrap="square" lIns="45718" tIns="45718" rIns="45718" bIns="45718" numCol="1" anchor="ctr">
              <a:noAutofit/>
            </a:bodyPr>
            <a:lstStyle/>
            <a:p>
              <a:pPr algn="ctr">
                <a:defRPr>
                  <a:solidFill>
                    <a:srgbClr val="FFFFFF"/>
                  </a:solidFill>
                </a:defRPr>
              </a:pPr>
              <a:endParaRPr/>
            </a:p>
          </p:txBody>
        </p:sp>
        <p:sp>
          <p:nvSpPr>
            <p:cNvPr id="473" name="Template Name"/>
            <p:cNvSpPr txBox="1"/>
            <p:nvPr/>
          </p:nvSpPr>
          <p:spPr>
            <a:xfrm>
              <a:off x="816151" y="0"/>
              <a:ext cx="1065418" cy="5486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sz="1500">
                  <a:solidFill>
                    <a:srgbClr val="FFFFFF"/>
                  </a:solidFill>
                </a:defRPr>
              </a:lvl1pPr>
            </a:lstStyle>
            <a:p>
              <a:r>
                <a:t>Template Name</a:t>
              </a:r>
            </a:p>
          </p:txBody>
        </p:sp>
      </p:grpSp>
      <p:sp>
        <p:nvSpPr>
          <p:cNvPr id="475" name="Rectangle 13"/>
          <p:cNvSpPr/>
          <p:nvPr/>
        </p:nvSpPr>
        <p:spPr>
          <a:xfrm>
            <a:off x="1469948" y="4523271"/>
            <a:ext cx="4426528" cy="583182"/>
          </a:xfrm>
          <a:prstGeom prst="rect">
            <a:avLst/>
          </a:prstGeom>
          <a:ln w="25400">
            <a:solidFill>
              <a:srgbClr val="007095"/>
            </a:solidFill>
          </a:ln>
        </p:spPr>
        <p:txBody>
          <a:bodyPr lIns="45718" tIns="45718" rIns="45718" bIns="45718" anchor="ctr"/>
          <a:lstStyle/>
          <a:p>
            <a:pPr algn="ctr">
              <a:defRPr sz="1500">
                <a:ln w="38100" cap="flat">
                  <a:solidFill>
                    <a:srgbClr val="744500"/>
                  </a:solidFill>
                  <a:prstDash val="solid"/>
                  <a:round/>
                </a:ln>
                <a:noFill/>
              </a:defRPr>
            </a:pPr>
            <a:endParaRPr/>
          </a:p>
        </p:txBody>
      </p:sp>
      <p:grpSp>
        <p:nvGrpSpPr>
          <p:cNvPr id="478" name="Speech Bubble: Rectangle with Corners Rounded 14"/>
          <p:cNvGrpSpPr/>
          <p:nvPr/>
        </p:nvGrpSpPr>
        <p:grpSpPr>
          <a:xfrm>
            <a:off x="5908562" y="4079146"/>
            <a:ext cx="2677887" cy="459492"/>
            <a:chOff x="0" y="-1"/>
            <a:chExt cx="2677885" cy="459490"/>
          </a:xfrm>
        </p:grpSpPr>
        <p:sp>
          <p:nvSpPr>
            <p:cNvPr id="476" name="Shape"/>
            <p:cNvSpPr/>
            <p:nvPr/>
          </p:nvSpPr>
          <p:spPr>
            <a:xfrm>
              <a:off x="-1" y="-2"/>
              <a:ext cx="2677887" cy="459492"/>
            </a:xfrm>
            <a:custGeom>
              <a:avLst/>
              <a:gdLst/>
              <a:ahLst/>
              <a:cxnLst>
                <a:cxn ang="0">
                  <a:pos x="wd2" y="hd2"/>
                </a:cxn>
                <a:cxn ang="5400000">
                  <a:pos x="wd2" y="hd2"/>
                </a:cxn>
                <a:cxn ang="10800000">
                  <a:pos x="wd2" y="hd2"/>
                </a:cxn>
                <a:cxn ang="16200000">
                  <a:pos x="wd2" y="hd2"/>
                </a:cxn>
              </a:cxnLst>
              <a:rect l="0" t="0" r="r" b="b"/>
              <a:pathLst>
                <a:path w="21600" h="21600" extrusionOk="0">
                  <a:moveTo>
                    <a:pt x="6424" y="3600"/>
                  </a:moveTo>
                  <a:cubicBezTo>
                    <a:pt x="6424" y="1612"/>
                    <a:pt x="6700" y="0"/>
                    <a:pt x="7042" y="0"/>
                  </a:cubicBezTo>
                  <a:lnTo>
                    <a:pt x="20982" y="0"/>
                  </a:lnTo>
                  <a:cubicBezTo>
                    <a:pt x="21323" y="0"/>
                    <a:pt x="21600" y="1612"/>
                    <a:pt x="21600" y="3600"/>
                  </a:cubicBezTo>
                  <a:lnTo>
                    <a:pt x="21600" y="18000"/>
                  </a:lnTo>
                  <a:cubicBezTo>
                    <a:pt x="21600" y="19988"/>
                    <a:pt x="21323" y="21600"/>
                    <a:pt x="20982" y="21600"/>
                  </a:cubicBezTo>
                  <a:lnTo>
                    <a:pt x="7042" y="21600"/>
                  </a:lnTo>
                  <a:cubicBezTo>
                    <a:pt x="6700" y="21600"/>
                    <a:pt x="6424" y="19988"/>
                    <a:pt x="6424" y="18000"/>
                  </a:cubicBezTo>
                  <a:lnTo>
                    <a:pt x="0" y="20906"/>
                  </a:lnTo>
                  <a:lnTo>
                    <a:pt x="6424" y="12600"/>
                  </a:lnTo>
                  <a:close/>
                </a:path>
              </a:pathLst>
            </a:custGeom>
            <a:solidFill>
              <a:schemeClr val="accent1"/>
            </a:solidFill>
            <a:ln w="25400" cap="flat">
              <a:solidFill>
                <a:srgbClr val="007095"/>
              </a:solidFill>
              <a:prstDash val="solid"/>
              <a:round/>
            </a:ln>
            <a:effectLst/>
          </p:spPr>
          <p:txBody>
            <a:bodyPr wrap="square" lIns="45718" tIns="45718" rIns="45718" bIns="45718" numCol="1" anchor="ctr">
              <a:noAutofit/>
            </a:bodyPr>
            <a:lstStyle/>
            <a:p>
              <a:pPr algn="ctr">
                <a:defRPr>
                  <a:solidFill>
                    <a:srgbClr val="FFFFFF"/>
                  </a:solidFill>
                </a:defRPr>
              </a:pPr>
              <a:endParaRPr/>
            </a:p>
          </p:txBody>
        </p:sp>
        <p:sp>
          <p:nvSpPr>
            <p:cNvPr id="477" name="Implementation Organization Name"/>
            <p:cNvSpPr txBox="1"/>
            <p:nvPr/>
          </p:nvSpPr>
          <p:spPr>
            <a:xfrm>
              <a:off x="818838" y="69725"/>
              <a:ext cx="1836616" cy="3200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sz="1500">
                  <a:solidFill>
                    <a:srgbClr val="FFFFFF"/>
                  </a:solidFill>
                </a:defRPr>
              </a:lvl1pPr>
            </a:lstStyle>
            <a:p>
              <a:r>
                <a:t> Organization Name</a:t>
              </a:r>
            </a:p>
          </p:txBody>
        </p:sp>
      </p:grpSp>
      <p:sp>
        <p:nvSpPr>
          <p:cNvPr id="479" name="Rectangle 15"/>
          <p:cNvSpPr/>
          <p:nvPr/>
        </p:nvSpPr>
        <p:spPr>
          <a:xfrm>
            <a:off x="1487090" y="1494901"/>
            <a:ext cx="4426530" cy="583179"/>
          </a:xfrm>
          <a:prstGeom prst="rect">
            <a:avLst/>
          </a:prstGeom>
          <a:ln w="25400">
            <a:solidFill>
              <a:srgbClr val="007095"/>
            </a:solidFill>
          </a:ln>
        </p:spPr>
        <p:txBody>
          <a:bodyPr lIns="45718" tIns="45718" rIns="45718" bIns="45718" anchor="ctr"/>
          <a:lstStyle/>
          <a:p>
            <a:pPr algn="ctr">
              <a:defRPr sz="1500">
                <a:ln w="38100" cap="flat">
                  <a:solidFill>
                    <a:srgbClr val="744500"/>
                  </a:solidFill>
                  <a:prstDash val="solid"/>
                  <a:round/>
                </a:ln>
                <a:noFill/>
              </a:defRPr>
            </a:pPr>
            <a:endParaRPr/>
          </a:p>
        </p:txBody>
      </p:sp>
      <p:grpSp>
        <p:nvGrpSpPr>
          <p:cNvPr id="482" name="Speech Bubble: Rectangle with Corners Rounded 16"/>
          <p:cNvGrpSpPr/>
          <p:nvPr/>
        </p:nvGrpSpPr>
        <p:grpSpPr>
          <a:xfrm>
            <a:off x="5919710" y="1282425"/>
            <a:ext cx="2311284" cy="548637"/>
            <a:chOff x="0" y="0"/>
            <a:chExt cx="2311282" cy="548635"/>
          </a:xfrm>
        </p:grpSpPr>
        <p:sp>
          <p:nvSpPr>
            <p:cNvPr id="480" name="Shape"/>
            <p:cNvSpPr/>
            <p:nvPr/>
          </p:nvSpPr>
          <p:spPr>
            <a:xfrm>
              <a:off x="-1" y="44576"/>
              <a:ext cx="2311284" cy="459491"/>
            </a:xfrm>
            <a:custGeom>
              <a:avLst/>
              <a:gdLst/>
              <a:ahLst/>
              <a:cxnLst>
                <a:cxn ang="0">
                  <a:pos x="wd2" y="hd2"/>
                </a:cxn>
                <a:cxn ang="5400000">
                  <a:pos x="wd2" y="hd2"/>
                </a:cxn>
                <a:cxn ang="10800000">
                  <a:pos x="wd2" y="hd2"/>
                </a:cxn>
                <a:cxn ang="16200000">
                  <a:pos x="wd2" y="hd2"/>
                </a:cxn>
              </a:cxnLst>
              <a:rect l="0" t="0" r="r" b="b"/>
              <a:pathLst>
                <a:path w="21600" h="21600" extrusionOk="0">
                  <a:moveTo>
                    <a:pt x="7410" y="3600"/>
                  </a:moveTo>
                  <a:cubicBezTo>
                    <a:pt x="7410" y="1612"/>
                    <a:pt x="7730" y="0"/>
                    <a:pt x="8126" y="0"/>
                  </a:cubicBezTo>
                  <a:lnTo>
                    <a:pt x="20884" y="0"/>
                  </a:lnTo>
                  <a:cubicBezTo>
                    <a:pt x="21280" y="0"/>
                    <a:pt x="21600" y="1612"/>
                    <a:pt x="21600" y="3600"/>
                  </a:cubicBezTo>
                  <a:lnTo>
                    <a:pt x="21600" y="18000"/>
                  </a:lnTo>
                  <a:cubicBezTo>
                    <a:pt x="21600" y="19988"/>
                    <a:pt x="21280" y="21600"/>
                    <a:pt x="20884" y="21600"/>
                  </a:cubicBezTo>
                  <a:lnTo>
                    <a:pt x="8126" y="21600"/>
                  </a:lnTo>
                  <a:cubicBezTo>
                    <a:pt x="7730" y="21600"/>
                    <a:pt x="7410" y="19988"/>
                    <a:pt x="7410" y="18000"/>
                  </a:cubicBezTo>
                  <a:lnTo>
                    <a:pt x="0" y="17037"/>
                  </a:lnTo>
                  <a:lnTo>
                    <a:pt x="7410" y="12600"/>
                  </a:lnTo>
                  <a:close/>
                </a:path>
              </a:pathLst>
            </a:custGeom>
            <a:solidFill>
              <a:schemeClr val="accent1"/>
            </a:solidFill>
            <a:ln w="25400" cap="flat">
              <a:solidFill>
                <a:srgbClr val="007095"/>
              </a:solidFill>
              <a:prstDash val="solid"/>
              <a:round/>
            </a:ln>
            <a:effectLst/>
          </p:spPr>
          <p:txBody>
            <a:bodyPr wrap="square" lIns="45718" tIns="45718" rIns="45718" bIns="45718" numCol="1" anchor="ctr">
              <a:noAutofit/>
            </a:bodyPr>
            <a:lstStyle/>
            <a:p>
              <a:pPr algn="ctr">
                <a:defRPr>
                  <a:solidFill>
                    <a:srgbClr val="FFFFFF"/>
                  </a:solidFill>
                </a:defRPr>
              </a:pPr>
              <a:endParaRPr/>
            </a:p>
          </p:txBody>
        </p:sp>
        <p:sp>
          <p:nvSpPr>
            <p:cNvPr id="481" name="Implementation Guide"/>
            <p:cNvSpPr txBox="1"/>
            <p:nvPr/>
          </p:nvSpPr>
          <p:spPr>
            <a:xfrm>
              <a:off x="815307" y="0"/>
              <a:ext cx="1473545" cy="5486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sz="1500">
                  <a:solidFill>
                    <a:srgbClr val="FFFFFF"/>
                  </a:solidFill>
                </a:defRPr>
              </a:lvl1pPr>
            </a:lstStyle>
            <a:p>
              <a:r>
                <a:t>Implementation Guide</a:t>
              </a:r>
            </a:p>
          </p:txBody>
        </p:sp>
      </p:grpSp>
      <p:sp>
        <p:nvSpPr>
          <p:cNvPr id="483" name="Slide Number Placeholder 2"/>
          <p:cNvSpPr txBox="1">
            <a:spLocks noGrp="1"/>
          </p:cNvSpPr>
          <p:nvPr>
            <p:ph type="sldNum" sz="quarter" idx="4294967295"/>
          </p:nvPr>
        </p:nvSpPr>
        <p:spPr>
          <a:xfrm>
            <a:off x="4160428" y="4866915"/>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l">
              <a:defRPr sz="900" b="0">
                <a:latin typeface="Arial Narrow"/>
                <a:ea typeface="Arial Narrow"/>
                <a:cs typeface="Arial Narrow"/>
                <a:sym typeface="Arial Narrow"/>
              </a:defRPr>
            </a:lvl1pPr>
          </a:lstStyle>
          <a:p>
            <a:fld id="{86CB4B4D-7CA3-9044-876B-883B54F8677D}" type="slidenum">
              <a:t>28</a:t>
            </a:fld>
            <a:endParaRPr/>
          </a:p>
        </p:txBody>
      </p:sp>
      <p:sp>
        <p:nvSpPr>
          <p:cNvPr id="484" name="Title 3"/>
          <p:cNvSpPr txBox="1">
            <a:spLocks noGrp="1"/>
          </p:cNvSpPr>
          <p:nvPr>
            <p:ph type="title"/>
          </p:nvPr>
        </p:nvSpPr>
        <p:spPr>
          <a:xfrm>
            <a:off x="800720" y="165816"/>
            <a:ext cx="8027145" cy="481014"/>
          </a:xfrm>
          <a:prstGeom prst="rect">
            <a:avLst/>
          </a:prstGeom>
          <a:solidFill>
            <a:srgbClr val="FFFFFF"/>
          </a:solidFill>
        </p:spPr>
        <p:txBody>
          <a:bodyPr/>
          <a:lstStyle>
            <a:lvl1pPr defTabSz="813816">
              <a:defRPr sz="2800"/>
            </a:lvl1pPr>
          </a:lstStyle>
          <a:p>
            <a:r>
              <a:t>FHIM Template as a StructureDefinition</a:t>
            </a:r>
          </a:p>
        </p:txBody>
      </p:sp>
      <p:pic>
        <p:nvPicPr>
          <p:cNvPr id="485" name="Graphic 8" descr="Graphic 8"/>
          <p:cNvPicPr>
            <a:picLocks noChangeAspect="1"/>
          </p:cNvPicPr>
          <p:nvPr/>
        </p:nvPicPr>
        <p:blipFill>
          <a:blip r:embed="rId3"/>
          <a:stretch>
            <a:fillRect/>
          </a:stretch>
        </p:blipFill>
        <p:spPr>
          <a:xfrm>
            <a:off x="-113681" y="-108205"/>
            <a:ext cx="914402" cy="914405"/>
          </a:xfrm>
          <a:prstGeom prst="rect">
            <a:avLst/>
          </a:prstGeom>
          <a:ln w="12700">
            <a:miter lim="400000"/>
          </a:ln>
        </p:spPr>
      </p:pic>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 name="Title 1"/>
          <p:cNvSpPr txBox="1">
            <a:spLocks noGrp="1"/>
          </p:cNvSpPr>
          <p:nvPr>
            <p:ph type="title"/>
          </p:nvPr>
        </p:nvSpPr>
        <p:spPr>
          <a:xfrm>
            <a:off x="870256" y="107022"/>
            <a:ext cx="8022919" cy="647291"/>
          </a:xfrm>
          <a:prstGeom prst="rect">
            <a:avLst/>
          </a:prstGeom>
          <a:solidFill>
            <a:srgbClr val="FFFFFF"/>
          </a:solidFill>
        </p:spPr>
        <p:txBody>
          <a:bodyPr/>
          <a:lstStyle>
            <a:lvl1pPr defTabSz="813816">
              <a:defRPr sz="2500"/>
            </a:lvl1pPr>
          </a:lstStyle>
          <a:p>
            <a:r>
              <a:t>FHIM Class as a  StructureDefinition (FHIR R3, R4)</a:t>
            </a:r>
          </a:p>
        </p:txBody>
      </p:sp>
      <p:pic>
        <p:nvPicPr>
          <p:cNvPr id="488" name="Picture 2" descr="Picture 2"/>
          <p:cNvPicPr>
            <a:picLocks noChangeAspect="1"/>
          </p:cNvPicPr>
          <p:nvPr/>
        </p:nvPicPr>
        <p:blipFill>
          <a:blip r:embed="rId2"/>
          <a:stretch>
            <a:fillRect/>
          </a:stretch>
        </p:blipFill>
        <p:spPr>
          <a:xfrm>
            <a:off x="318642" y="1305498"/>
            <a:ext cx="4686471" cy="2999346"/>
          </a:xfrm>
          <a:prstGeom prst="rect">
            <a:avLst/>
          </a:prstGeom>
          <a:ln w="12700">
            <a:miter lim="400000"/>
          </a:ln>
        </p:spPr>
      </p:pic>
      <p:pic>
        <p:nvPicPr>
          <p:cNvPr id="489" name="Picture 3" descr="Picture 3"/>
          <p:cNvPicPr>
            <a:picLocks noChangeAspect="1"/>
          </p:cNvPicPr>
          <p:nvPr/>
        </p:nvPicPr>
        <p:blipFill>
          <a:blip r:embed="rId3"/>
          <a:stretch>
            <a:fillRect/>
          </a:stretch>
        </p:blipFill>
        <p:spPr>
          <a:xfrm>
            <a:off x="5173681" y="1281835"/>
            <a:ext cx="3716931" cy="3149071"/>
          </a:xfrm>
          <a:prstGeom prst="rect">
            <a:avLst/>
          </a:prstGeom>
          <a:ln w="12700">
            <a:miter lim="400000"/>
          </a:ln>
        </p:spPr>
      </p:pic>
      <p:sp>
        <p:nvSpPr>
          <p:cNvPr id="490" name="Rectangle 5"/>
          <p:cNvSpPr/>
          <p:nvPr/>
        </p:nvSpPr>
        <p:spPr>
          <a:xfrm>
            <a:off x="495309" y="2743129"/>
            <a:ext cx="1388084" cy="131667"/>
          </a:xfrm>
          <a:prstGeom prst="rect">
            <a:avLst/>
          </a:prstGeom>
          <a:ln w="25400">
            <a:solidFill>
              <a:srgbClr val="007095"/>
            </a:solidFill>
          </a:ln>
        </p:spPr>
        <p:txBody>
          <a:bodyPr lIns="45718" tIns="45718" rIns="45718" bIns="45718" anchor="ctr"/>
          <a:lstStyle/>
          <a:p>
            <a:pPr algn="ctr">
              <a:defRPr sz="1500">
                <a:ln w="38100" cap="flat">
                  <a:solidFill>
                    <a:srgbClr val="744500"/>
                  </a:solidFill>
                  <a:prstDash val="solid"/>
                  <a:round/>
                </a:ln>
                <a:noFill/>
              </a:defRPr>
            </a:pPr>
            <a:endParaRPr/>
          </a:p>
        </p:txBody>
      </p:sp>
      <p:grpSp>
        <p:nvGrpSpPr>
          <p:cNvPr id="493" name="Speech Bubble: Rectangle with Corners Rounded 7"/>
          <p:cNvGrpSpPr/>
          <p:nvPr/>
        </p:nvGrpSpPr>
        <p:grpSpPr>
          <a:xfrm>
            <a:off x="1824074" y="2752993"/>
            <a:ext cx="2123307" cy="548637"/>
            <a:chOff x="-1" y="0"/>
            <a:chExt cx="2123305" cy="548635"/>
          </a:xfrm>
        </p:grpSpPr>
        <p:sp>
          <p:nvSpPr>
            <p:cNvPr id="491" name="Shape"/>
            <p:cNvSpPr/>
            <p:nvPr/>
          </p:nvSpPr>
          <p:spPr>
            <a:xfrm>
              <a:off x="-2" y="16159"/>
              <a:ext cx="2123307" cy="516329"/>
            </a:xfrm>
            <a:custGeom>
              <a:avLst/>
              <a:gdLst/>
              <a:ahLst/>
              <a:cxnLst>
                <a:cxn ang="0">
                  <a:pos x="wd2" y="hd2"/>
                </a:cxn>
                <a:cxn ang="5400000">
                  <a:pos x="wd2" y="hd2"/>
                </a:cxn>
                <a:cxn ang="10800000">
                  <a:pos x="wd2" y="hd2"/>
                </a:cxn>
                <a:cxn ang="16200000">
                  <a:pos x="wd2" y="hd2"/>
                </a:cxn>
              </a:cxnLst>
              <a:rect l="0" t="0" r="r" b="b"/>
              <a:pathLst>
                <a:path w="21600" h="21600" extrusionOk="0">
                  <a:moveTo>
                    <a:pt x="9350" y="3600"/>
                  </a:moveTo>
                  <a:cubicBezTo>
                    <a:pt x="9350" y="1612"/>
                    <a:pt x="9742" y="0"/>
                    <a:pt x="10226" y="0"/>
                  </a:cubicBezTo>
                  <a:lnTo>
                    <a:pt x="20725" y="0"/>
                  </a:lnTo>
                  <a:cubicBezTo>
                    <a:pt x="21208" y="0"/>
                    <a:pt x="21600" y="1612"/>
                    <a:pt x="21600" y="3600"/>
                  </a:cubicBezTo>
                  <a:lnTo>
                    <a:pt x="21600" y="18000"/>
                  </a:lnTo>
                  <a:cubicBezTo>
                    <a:pt x="21600" y="19988"/>
                    <a:pt x="21208" y="21600"/>
                    <a:pt x="20725" y="21600"/>
                  </a:cubicBezTo>
                  <a:lnTo>
                    <a:pt x="10226" y="21600"/>
                  </a:lnTo>
                  <a:cubicBezTo>
                    <a:pt x="9742" y="21600"/>
                    <a:pt x="9350" y="19988"/>
                    <a:pt x="9350" y="18000"/>
                  </a:cubicBezTo>
                  <a:lnTo>
                    <a:pt x="9350" y="9000"/>
                  </a:lnTo>
                  <a:lnTo>
                    <a:pt x="0" y="2126"/>
                  </a:lnTo>
                  <a:lnTo>
                    <a:pt x="9350" y="3600"/>
                  </a:lnTo>
                  <a:close/>
                </a:path>
              </a:pathLst>
            </a:custGeom>
            <a:solidFill>
              <a:schemeClr val="accent1"/>
            </a:solidFill>
            <a:ln w="25400" cap="flat">
              <a:solidFill>
                <a:srgbClr val="007095"/>
              </a:solidFill>
              <a:prstDash val="solid"/>
              <a:round/>
            </a:ln>
            <a:effectLst/>
          </p:spPr>
          <p:txBody>
            <a:bodyPr wrap="square" lIns="45718" tIns="45718" rIns="45718" bIns="45718" numCol="1" anchor="ctr">
              <a:noAutofit/>
            </a:bodyPr>
            <a:lstStyle/>
            <a:p>
              <a:pPr algn="ctr">
                <a:defRPr>
                  <a:solidFill>
                    <a:srgbClr val="FFFFFF"/>
                  </a:solidFill>
                </a:defRPr>
              </a:pPr>
              <a:endParaRPr/>
            </a:p>
          </p:txBody>
        </p:sp>
        <p:sp>
          <p:nvSpPr>
            <p:cNvPr id="492" name="Structure Name"/>
            <p:cNvSpPr txBox="1"/>
            <p:nvPr/>
          </p:nvSpPr>
          <p:spPr>
            <a:xfrm>
              <a:off x="944328" y="0"/>
              <a:ext cx="1153770" cy="5486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sz="1500">
                  <a:solidFill>
                    <a:srgbClr val="FFFFFF"/>
                  </a:solidFill>
                </a:defRPr>
              </a:lvl1pPr>
            </a:lstStyle>
            <a:p>
              <a:r>
                <a:t>Structure Name</a:t>
              </a:r>
            </a:p>
          </p:txBody>
        </p:sp>
      </p:grpSp>
      <p:grpSp>
        <p:nvGrpSpPr>
          <p:cNvPr id="496" name="Speech Bubble: Rectangle with Corners Rounded 8"/>
          <p:cNvGrpSpPr/>
          <p:nvPr/>
        </p:nvGrpSpPr>
        <p:grpSpPr>
          <a:xfrm>
            <a:off x="7438558" y="2458467"/>
            <a:ext cx="1204183" cy="1359488"/>
            <a:chOff x="0" y="-1"/>
            <a:chExt cx="1204181" cy="1359486"/>
          </a:xfrm>
        </p:grpSpPr>
        <p:sp>
          <p:nvSpPr>
            <p:cNvPr id="494" name="Shape"/>
            <p:cNvSpPr/>
            <p:nvPr/>
          </p:nvSpPr>
          <p:spPr>
            <a:xfrm>
              <a:off x="-1" y="-2"/>
              <a:ext cx="1204183" cy="1343341"/>
            </a:xfrm>
            <a:custGeom>
              <a:avLst/>
              <a:gdLst/>
              <a:ahLst/>
              <a:cxnLst>
                <a:cxn ang="0">
                  <a:pos x="wd2" y="hd2"/>
                </a:cxn>
                <a:cxn ang="5400000">
                  <a:pos x="wd2" y="hd2"/>
                </a:cxn>
                <a:cxn ang="10800000">
                  <a:pos x="wd2" y="hd2"/>
                </a:cxn>
                <a:cxn ang="16200000">
                  <a:pos x="wd2" y="hd2"/>
                </a:cxn>
              </a:cxnLst>
              <a:rect l="0" t="0" r="r" b="b"/>
              <a:pathLst>
                <a:path w="21600" h="21600" extrusionOk="0">
                  <a:moveTo>
                    <a:pt x="0" y="14682"/>
                  </a:moveTo>
                  <a:cubicBezTo>
                    <a:pt x="0" y="13917"/>
                    <a:pt x="691" y="13298"/>
                    <a:pt x="1544" y="13298"/>
                  </a:cubicBezTo>
                  <a:lnTo>
                    <a:pt x="3600" y="13298"/>
                  </a:lnTo>
                  <a:lnTo>
                    <a:pt x="7460" y="0"/>
                  </a:lnTo>
                  <a:lnTo>
                    <a:pt x="9000" y="13298"/>
                  </a:lnTo>
                  <a:lnTo>
                    <a:pt x="20056" y="13298"/>
                  </a:lnTo>
                  <a:cubicBezTo>
                    <a:pt x="20909" y="13298"/>
                    <a:pt x="21600" y="13917"/>
                    <a:pt x="21600" y="14682"/>
                  </a:cubicBezTo>
                  <a:lnTo>
                    <a:pt x="21600" y="14681"/>
                  </a:lnTo>
                  <a:lnTo>
                    <a:pt x="21600" y="20216"/>
                  </a:lnTo>
                  <a:cubicBezTo>
                    <a:pt x="21600" y="20980"/>
                    <a:pt x="20909" y="21600"/>
                    <a:pt x="20056" y="21600"/>
                  </a:cubicBezTo>
                  <a:lnTo>
                    <a:pt x="1544" y="21600"/>
                  </a:lnTo>
                  <a:cubicBezTo>
                    <a:pt x="691" y="21600"/>
                    <a:pt x="0" y="20980"/>
                    <a:pt x="0" y="20216"/>
                  </a:cubicBezTo>
                  <a:lnTo>
                    <a:pt x="0" y="14681"/>
                  </a:lnTo>
                  <a:close/>
                </a:path>
              </a:pathLst>
            </a:custGeom>
            <a:solidFill>
              <a:schemeClr val="accent1"/>
            </a:solidFill>
            <a:ln w="25400" cap="flat">
              <a:solidFill>
                <a:srgbClr val="007095"/>
              </a:solidFill>
              <a:prstDash val="solid"/>
              <a:round/>
            </a:ln>
            <a:effectLst/>
          </p:spPr>
          <p:txBody>
            <a:bodyPr wrap="square" lIns="45718" tIns="45718" rIns="45718" bIns="45718" numCol="1" anchor="ctr">
              <a:noAutofit/>
            </a:bodyPr>
            <a:lstStyle/>
            <a:p>
              <a:pPr algn="ctr">
                <a:defRPr>
                  <a:solidFill>
                    <a:srgbClr val="FFFFFF"/>
                  </a:solidFill>
                </a:defRPr>
              </a:pPr>
              <a:endParaRPr/>
            </a:p>
          </p:txBody>
        </p:sp>
        <p:sp>
          <p:nvSpPr>
            <p:cNvPr id="495" name="Usage extension"/>
            <p:cNvSpPr txBox="1"/>
            <p:nvPr/>
          </p:nvSpPr>
          <p:spPr>
            <a:xfrm>
              <a:off x="25205" y="810849"/>
              <a:ext cx="1153772" cy="5486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sz="1500">
                  <a:solidFill>
                    <a:srgbClr val="FFFFFF"/>
                  </a:solidFill>
                </a:defRPr>
              </a:lvl1pPr>
            </a:lstStyle>
            <a:p>
              <a:r>
                <a:t>Usage extension</a:t>
              </a:r>
            </a:p>
          </p:txBody>
        </p:sp>
      </p:grpSp>
      <p:sp>
        <p:nvSpPr>
          <p:cNvPr id="497" name="Rectangle 9"/>
          <p:cNvSpPr/>
          <p:nvPr/>
        </p:nvSpPr>
        <p:spPr>
          <a:xfrm>
            <a:off x="5483361" y="1575916"/>
            <a:ext cx="3159375" cy="995834"/>
          </a:xfrm>
          <a:prstGeom prst="rect">
            <a:avLst/>
          </a:prstGeom>
          <a:ln w="25400">
            <a:solidFill>
              <a:srgbClr val="007095"/>
            </a:solidFill>
          </a:ln>
        </p:spPr>
        <p:txBody>
          <a:bodyPr lIns="45718" tIns="45718" rIns="45718" bIns="45718" anchor="ctr"/>
          <a:lstStyle/>
          <a:p>
            <a:pPr algn="ctr">
              <a:defRPr sz="1500">
                <a:ln w="38100" cap="flat">
                  <a:solidFill>
                    <a:srgbClr val="744500"/>
                  </a:solidFill>
                  <a:prstDash val="solid"/>
                  <a:round/>
                </a:ln>
                <a:noFill/>
              </a:defRPr>
            </a:pPr>
            <a:endParaRPr/>
          </a:p>
        </p:txBody>
      </p:sp>
      <p:sp>
        <p:nvSpPr>
          <p:cNvPr id="498" name="Rectangle 10"/>
          <p:cNvSpPr/>
          <p:nvPr/>
        </p:nvSpPr>
        <p:spPr>
          <a:xfrm>
            <a:off x="591321" y="3285475"/>
            <a:ext cx="2051295" cy="146188"/>
          </a:xfrm>
          <a:prstGeom prst="rect">
            <a:avLst/>
          </a:prstGeom>
          <a:ln w="25400">
            <a:solidFill>
              <a:srgbClr val="007095"/>
            </a:solidFill>
          </a:ln>
        </p:spPr>
        <p:txBody>
          <a:bodyPr lIns="45718" tIns="45718" rIns="45718" bIns="45718" anchor="ctr"/>
          <a:lstStyle/>
          <a:p>
            <a:pPr algn="ctr">
              <a:defRPr sz="1500">
                <a:ln w="38100" cap="flat">
                  <a:solidFill>
                    <a:srgbClr val="744500"/>
                  </a:solidFill>
                  <a:prstDash val="solid"/>
                  <a:round/>
                </a:ln>
                <a:noFill/>
              </a:defRPr>
            </a:pPr>
            <a:endParaRPr/>
          </a:p>
        </p:txBody>
      </p:sp>
      <p:grpSp>
        <p:nvGrpSpPr>
          <p:cNvPr id="501" name="Speech Bubble: Rectangle with Corners Rounded 11"/>
          <p:cNvGrpSpPr/>
          <p:nvPr/>
        </p:nvGrpSpPr>
        <p:grpSpPr>
          <a:xfrm>
            <a:off x="2514449" y="3418610"/>
            <a:ext cx="1592951" cy="691980"/>
            <a:chOff x="-1" y="-1"/>
            <a:chExt cx="1592950" cy="691978"/>
          </a:xfrm>
        </p:grpSpPr>
        <p:sp>
          <p:nvSpPr>
            <p:cNvPr id="499" name="Shape"/>
            <p:cNvSpPr/>
            <p:nvPr/>
          </p:nvSpPr>
          <p:spPr>
            <a:xfrm>
              <a:off x="-2" y="-2"/>
              <a:ext cx="1592951" cy="675830"/>
            </a:xfrm>
            <a:custGeom>
              <a:avLst/>
              <a:gdLst/>
              <a:ahLst/>
              <a:cxnLst>
                <a:cxn ang="0">
                  <a:pos x="wd2" y="hd2"/>
                </a:cxn>
                <a:cxn ang="5400000">
                  <a:pos x="wd2" y="hd2"/>
                </a:cxn>
                <a:cxn ang="10800000">
                  <a:pos x="wd2" y="hd2"/>
                </a:cxn>
                <a:cxn ang="16200000">
                  <a:pos x="wd2" y="hd2"/>
                </a:cxn>
              </a:cxnLst>
              <a:rect l="0" t="0" r="r" b="b"/>
              <a:pathLst>
                <a:path w="21600" h="21600" extrusionOk="0">
                  <a:moveTo>
                    <a:pt x="5272" y="7848"/>
                  </a:moveTo>
                  <a:cubicBezTo>
                    <a:pt x="5272" y="6329"/>
                    <a:pt x="5794" y="5098"/>
                    <a:pt x="6439" y="5098"/>
                  </a:cubicBezTo>
                  <a:lnTo>
                    <a:pt x="20433" y="5098"/>
                  </a:lnTo>
                  <a:cubicBezTo>
                    <a:pt x="21078" y="5098"/>
                    <a:pt x="21600" y="6329"/>
                    <a:pt x="21600" y="7848"/>
                  </a:cubicBezTo>
                  <a:lnTo>
                    <a:pt x="21600" y="18850"/>
                  </a:lnTo>
                  <a:cubicBezTo>
                    <a:pt x="21600" y="20369"/>
                    <a:pt x="21078" y="21600"/>
                    <a:pt x="20433" y="21600"/>
                  </a:cubicBezTo>
                  <a:lnTo>
                    <a:pt x="6439" y="21600"/>
                  </a:lnTo>
                  <a:cubicBezTo>
                    <a:pt x="5794" y="21600"/>
                    <a:pt x="5272" y="20369"/>
                    <a:pt x="5272" y="18850"/>
                  </a:cubicBezTo>
                  <a:lnTo>
                    <a:pt x="5272" y="11974"/>
                  </a:lnTo>
                  <a:lnTo>
                    <a:pt x="0" y="0"/>
                  </a:lnTo>
                  <a:lnTo>
                    <a:pt x="5272" y="7848"/>
                  </a:lnTo>
                  <a:close/>
                </a:path>
              </a:pathLst>
            </a:custGeom>
            <a:solidFill>
              <a:schemeClr val="accent1"/>
            </a:solidFill>
            <a:ln w="25400" cap="flat">
              <a:solidFill>
                <a:srgbClr val="007095"/>
              </a:solidFill>
              <a:prstDash val="solid"/>
              <a:round/>
            </a:ln>
            <a:effectLst/>
          </p:spPr>
          <p:txBody>
            <a:bodyPr wrap="square" lIns="45718" tIns="45718" rIns="45718" bIns="45718" numCol="1" anchor="ctr">
              <a:noAutofit/>
            </a:bodyPr>
            <a:lstStyle/>
            <a:p>
              <a:pPr algn="ctr">
                <a:defRPr>
                  <a:solidFill>
                    <a:srgbClr val="FFFFFF"/>
                  </a:solidFill>
                </a:defRPr>
              </a:pPr>
              <a:endParaRPr/>
            </a:p>
          </p:txBody>
        </p:sp>
        <p:sp>
          <p:nvSpPr>
            <p:cNvPr id="500" name="Structure Type"/>
            <p:cNvSpPr txBox="1"/>
            <p:nvPr/>
          </p:nvSpPr>
          <p:spPr>
            <a:xfrm>
              <a:off x="413972" y="143341"/>
              <a:ext cx="1153772" cy="5486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sz="1500">
                  <a:solidFill>
                    <a:srgbClr val="FFFFFF"/>
                  </a:solidFill>
                </a:defRPr>
              </a:lvl1pPr>
            </a:lstStyle>
            <a:p>
              <a:r>
                <a:t>Structure Type</a:t>
              </a:r>
            </a:p>
          </p:txBody>
        </p:sp>
      </p:grpSp>
      <p:sp>
        <p:nvSpPr>
          <p:cNvPr id="502" name="Slide Number Placeholder 2"/>
          <p:cNvSpPr txBox="1">
            <a:spLocks noGrp="1"/>
          </p:cNvSpPr>
          <p:nvPr>
            <p:ph type="sldNum" sz="quarter" idx="4294967295"/>
          </p:nvPr>
        </p:nvSpPr>
        <p:spPr>
          <a:xfrm>
            <a:off x="4225738" y="4981215"/>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l">
              <a:defRPr sz="900" b="0">
                <a:latin typeface="Arial Narrow"/>
                <a:ea typeface="Arial Narrow"/>
                <a:cs typeface="Arial Narrow"/>
                <a:sym typeface="Arial Narrow"/>
              </a:defRPr>
            </a:lvl1pPr>
          </a:lstStyle>
          <a:p>
            <a:fld id="{86CB4B4D-7CA3-9044-876B-883B54F8677D}" type="slidenum">
              <a:t>29</a:t>
            </a:fld>
            <a:endParaRPr/>
          </a:p>
        </p:txBody>
      </p:sp>
      <p:pic>
        <p:nvPicPr>
          <p:cNvPr id="503" name="Graphic 8" descr="Graphic 8"/>
          <p:cNvPicPr>
            <a:picLocks noChangeAspect="1"/>
          </p:cNvPicPr>
          <p:nvPr/>
        </p:nvPicPr>
        <p:blipFill>
          <a:blip r:embed="rId4"/>
          <a:stretch>
            <a:fillRect/>
          </a:stretch>
        </p:blipFill>
        <p:spPr>
          <a:xfrm>
            <a:off x="-48371" y="-108205"/>
            <a:ext cx="914401" cy="914405"/>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extBox 1"/>
          <p:cNvSpPr txBox="1"/>
          <p:nvPr/>
        </p:nvSpPr>
        <p:spPr>
          <a:xfrm>
            <a:off x="502276" y="1104198"/>
            <a:ext cx="7815813" cy="24199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a:latin typeface="Arial"/>
                <a:ea typeface="Arial"/>
                <a:cs typeface="Arial"/>
                <a:sym typeface="Arial"/>
              </a:defRPr>
            </a:lvl1pPr>
          </a:lstStyle>
          <a:p>
            <a:r>
              <a:t>The FHIM is a model of Health Data.  It harmonizes content (information, terminologies and value sets) across government, private sector and standards organizations.  It provides an integrated picture of health information, the provenance of that information and the context of that information.  The FHIM can be used to generate health information exchange standards (e.g., FHIR profiles) that support the interoperable exchange of information between health organizations.</a:t>
            </a:r>
          </a:p>
        </p:txBody>
      </p:sp>
      <p:sp>
        <p:nvSpPr>
          <p:cNvPr id="155" name="Title 1"/>
          <p:cNvSpPr txBox="1"/>
          <p:nvPr/>
        </p:nvSpPr>
        <p:spPr>
          <a:xfrm>
            <a:off x="257405" y="128843"/>
            <a:ext cx="8305555" cy="43707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b="1">
                <a:solidFill>
                  <a:srgbClr val="007C66"/>
                </a:solidFill>
                <a:latin typeface="Arial"/>
                <a:ea typeface="Arial"/>
                <a:cs typeface="Arial"/>
                <a:sym typeface="Arial"/>
              </a:defRPr>
            </a:lvl1pPr>
          </a:lstStyle>
          <a:p>
            <a:r>
              <a:t> What Is The Federated Health Information Model (FHIM)</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 name="Title 4"/>
          <p:cNvSpPr txBox="1">
            <a:spLocks noGrp="1"/>
          </p:cNvSpPr>
          <p:nvPr>
            <p:ph type="title"/>
          </p:nvPr>
        </p:nvSpPr>
        <p:spPr>
          <a:xfrm>
            <a:off x="777490" y="331984"/>
            <a:ext cx="7205748" cy="792245"/>
          </a:xfrm>
          <a:prstGeom prst="rect">
            <a:avLst/>
          </a:prstGeom>
          <a:solidFill>
            <a:srgbClr val="FFFFFF"/>
          </a:solidFill>
        </p:spPr>
        <p:txBody>
          <a:bodyPr/>
          <a:lstStyle>
            <a:lvl1pPr defTabSz="768094">
              <a:defRPr sz="2300"/>
            </a:lvl1pPr>
          </a:lstStyle>
          <a:p>
            <a:r>
              <a:t>FHIM Class Data Mapping: User interface to StructureDefinition</a:t>
            </a:r>
          </a:p>
        </p:txBody>
      </p:sp>
      <p:sp>
        <p:nvSpPr>
          <p:cNvPr id="506" name="Text Placeholder 5"/>
          <p:cNvSpPr txBox="1">
            <a:spLocks noGrp="1"/>
          </p:cNvSpPr>
          <p:nvPr>
            <p:ph type="body" sz="quarter" idx="1"/>
          </p:nvPr>
        </p:nvSpPr>
        <p:spPr>
          <a:xfrm>
            <a:off x="599071" y="1685132"/>
            <a:ext cx="4310062" cy="601462"/>
          </a:xfrm>
          <a:prstGeom prst="rect">
            <a:avLst/>
          </a:prstGeom>
        </p:spPr>
        <p:txBody>
          <a:bodyPr/>
          <a:lstStyle/>
          <a:p>
            <a:r>
              <a:t>StructureDefinition elements:</a:t>
            </a:r>
          </a:p>
        </p:txBody>
      </p:sp>
      <p:sp>
        <p:nvSpPr>
          <p:cNvPr id="507" name="Content Placeholder 6"/>
          <p:cNvSpPr txBox="1"/>
          <p:nvPr/>
        </p:nvSpPr>
        <p:spPr>
          <a:xfrm>
            <a:off x="594912" y="2288675"/>
            <a:ext cx="5141860" cy="22234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p>
            <a:pPr marL="342900" indent="-342900">
              <a:lnSpc>
                <a:spcPct val="80000"/>
              </a:lnSpc>
              <a:spcBef>
                <a:spcPts val="600"/>
              </a:spcBef>
              <a:buClr>
                <a:srgbClr val="00667F"/>
              </a:buClr>
              <a:buSzPct val="100000"/>
              <a:buFont typeface="Arial"/>
              <a:buChar char="•"/>
              <a:defRPr sz="1600">
                <a:solidFill>
                  <a:srgbClr val="00667F"/>
                </a:solidFill>
                <a:latin typeface="Courier New"/>
                <a:ea typeface="Courier New"/>
                <a:cs typeface="Courier New"/>
                <a:sym typeface="Courier New"/>
              </a:defRPr>
            </a:pPr>
            <a:r>
              <a:t>"</a:t>
            </a:r>
            <a:r>
              <a:rPr b="1"/>
              <a:t>name</a:t>
            </a:r>
            <a:r>
              <a:t>": "ClassNameUNeed"</a:t>
            </a:r>
            <a:endParaRPr sz="3200">
              <a:latin typeface="Arial"/>
              <a:ea typeface="Arial"/>
              <a:cs typeface="Arial"/>
              <a:sym typeface="Arial"/>
            </a:endParaRPr>
          </a:p>
          <a:p>
            <a:pPr marL="342900" indent="-342900">
              <a:lnSpc>
                <a:spcPct val="80000"/>
              </a:lnSpc>
              <a:spcBef>
                <a:spcPts val="600"/>
              </a:spcBef>
              <a:buClr>
                <a:srgbClr val="00667F"/>
              </a:buClr>
              <a:buSzPct val="100000"/>
              <a:buFont typeface="Arial"/>
              <a:buChar char="•"/>
              <a:defRPr sz="1600">
                <a:solidFill>
                  <a:srgbClr val="00667F"/>
                </a:solidFill>
                <a:latin typeface="Courier New"/>
                <a:ea typeface="Courier New"/>
                <a:cs typeface="Courier New"/>
                <a:sym typeface="Courier New"/>
              </a:defRPr>
            </a:pPr>
            <a:r>
              <a:t>"</a:t>
            </a:r>
            <a:r>
              <a:rPr b="1"/>
              <a:t>type</a:t>
            </a:r>
            <a:r>
              <a:t>": "http://fhims.org/fhim/class"</a:t>
            </a:r>
            <a:endParaRPr sz="3200">
              <a:latin typeface="Arial"/>
              <a:ea typeface="Arial"/>
              <a:cs typeface="Arial"/>
              <a:sym typeface="Arial"/>
            </a:endParaRPr>
          </a:p>
          <a:p>
            <a:pPr marL="342900" indent="-342900">
              <a:lnSpc>
                <a:spcPct val="80000"/>
              </a:lnSpc>
              <a:spcBef>
                <a:spcPts val="600"/>
              </a:spcBef>
              <a:buClr>
                <a:srgbClr val="00667F"/>
              </a:buClr>
              <a:buSzPct val="100000"/>
              <a:buFont typeface="Arial"/>
              <a:buChar char="•"/>
              <a:defRPr sz="1600">
                <a:solidFill>
                  <a:srgbClr val="00667F"/>
                </a:solidFill>
                <a:latin typeface="Courier New"/>
                <a:ea typeface="Courier New"/>
                <a:cs typeface="Courier New"/>
                <a:sym typeface="Courier New"/>
              </a:defRPr>
            </a:pPr>
            <a:r>
              <a:t>"</a:t>
            </a:r>
            <a:r>
              <a:rPr b="1"/>
              <a:t>snapshot</a:t>
            </a:r>
            <a:r>
              <a:t>.</a:t>
            </a:r>
            <a:r>
              <a:rPr b="1"/>
              <a:t>element</a:t>
            </a:r>
            <a:r>
              <a:t>[].</a:t>
            </a:r>
            <a:r>
              <a:rPr b="1"/>
              <a:t>id”</a:t>
            </a:r>
            <a:endParaRPr sz="3200">
              <a:latin typeface="Arial"/>
              <a:ea typeface="Arial"/>
              <a:cs typeface="Arial"/>
              <a:sym typeface="Arial"/>
            </a:endParaRPr>
          </a:p>
          <a:p>
            <a:pPr marL="342900" indent="-342900">
              <a:lnSpc>
                <a:spcPct val="80000"/>
              </a:lnSpc>
              <a:spcBef>
                <a:spcPts val="600"/>
              </a:spcBef>
              <a:buClr>
                <a:srgbClr val="00667F"/>
              </a:buClr>
              <a:buSzPct val="100000"/>
              <a:buFont typeface="Arial"/>
              <a:buChar char="•"/>
              <a:defRPr sz="1600">
                <a:solidFill>
                  <a:srgbClr val="00667F"/>
                </a:solidFill>
                <a:latin typeface="Courier New"/>
                <a:ea typeface="Courier New"/>
                <a:cs typeface="Courier New"/>
                <a:sym typeface="Courier New"/>
              </a:defRPr>
            </a:pPr>
            <a:r>
              <a:t>"</a:t>
            </a:r>
            <a:r>
              <a:rPr b="1"/>
              <a:t>snapshot</a:t>
            </a:r>
            <a:r>
              <a:t>.</a:t>
            </a:r>
            <a:r>
              <a:rPr b="1"/>
              <a:t>type</a:t>
            </a:r>
            <a:r>
              <a:t>[].</a:t>
            </a:r>
            <a:r>
              <a:rPr b="1"/>
              <a:t>code”</a:t>
            </a:r>
            <a:endParaRPr sz="3200">
              <a:latin typeface="Arial"/>
              <a:ea typeface="Arial"/>
              <a:cs typeface="Arial"/>
              <a:sym typeface="Arial"/>
            </a:endParaRPr>
          </a:p>
          <a:p>
            <a:pPr marL="342900" indent="-342900">
              <a:lnSpc>
                <a:spcPct val="80000"/>
              </a:lnSpc>
              <a:spcBef>
                <a:spcPts val="600"/>
              </a:spcBef>
              <a:buClr>
                <a:srgbClr val="00667F"/>
              </a:buClr>
              <a:buSzPct val="100000"/>
              <a:buFont typeface="Arial"/>
              <a:buChar char="•"/>
              <a:defRPr sz="1600" b="1">
                <a:solidFill>
                  <a:srgbClr val="00667F"/>
                </a:solidFill>
                <a:latin typeface="Courier New"/>
                <a:ea typeface="Courier New"/>
                <a:cs typeface="Courier New"/>
                <a:sym typeface="Courier New"/>
              </a:defRPr>
            </a:pPr>
            <a:r>
              <a:t>“snapshot.extension[@url=‘</a:t>
            </a:r>
            <a:br/>
            <a:r>
              <a:t>http://fhims.org/fhim/usage’].valueString”</a:t>
            </a:r>
          </a:p>
        </p:txBody>
      </p:sp>
      <p:sp>
        <p:nvSpPr>
          <p:cNvPr id="508" name="Text Placeholder 7"/>
          <p:cNvSpPr>
            <a:spLocks noGrp="1"/>
          </p:cNvSpPr>
          <p:nvPr>
            <p:ph type="body" idx="13"/>
          </p:nvPr>
        </p:nvSpPr>
        <p:spPr>
          <a:xfrm>
            <a:off x="6097835" y="1651860"/>
            <a:ext cx="3025485" cy="601682"/>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marL="0" indent="0">
              <a:buSzTx/>
              <a:buNone/>
              <a:defRPr sz="2100">
                <a:solidFill>
                  <a:schemeClr val="accent1"/>
                </a:solidFill>
              </a:defRPr>
            </a:lvl1pPr>
          </a:lstStyle>
          <a:p>
            <a:r>
              <a:t>User Interface Labels:</a:t>
            </a:r>
          </a:p>
        </p:txBody>
      </p:sp>
      <p:sp>
        <p:nvSpPr>
          <p:cNvPr id="509" name="Content Placeholder 8"/>
          <p:cNvSpPr txBox="1"/>
          <p:nvPr/>
        </p:nvSpPr>
        <p:spPr>
          <a:xfrm>
            <a:off x="6097835" y="2250729"/>
            <a:ext cx="3025485" cy="18653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p>
            <a:pPr marL="342900" indent="-342900">
              <a:lnSpc>
                <a:spcPct val="80000"/>
              </a:lnSpc>
              <a:spcBef>
                <a:spcPts val="600"/>
              </a:spcBef>
              <a:buClr>
                <a:srgbClr val="00667F"/>
              </a:buClr>
              <a:buSzPct val="100000"/>
              <a:buFont typeface="Arial"/>
              <a:buChar char="•"/>
              <a:defRPr sz="2300" b="1">
                <a:solidFill>
                  <a:srgbClr val="00667F"/>
                </a:solidFill>
                <a:latin typeface="Courier New"/>
                <a:ea typeface="Courier New"/>
                <a:cs typeface="Courier New"/>
                <a:sym typeface="Courier New"/>
              </a:defRPr>
            </a:pPr>
            <a:r>
              <a:t>Structure Name</a:t>
            </a:r>
            <a:endParaRPr>
              <a:latin typeface="Arial"/>
              <a:ea typeface="Arial"/>
              <a:cs typeface="Arial"/>
              <a:sym typeface="Arial"/>
            </a:endParaRPr>
          </a:p>
          <a:p>
            <a:pPr marL="342900" indent="-342900">
              <a:lnSpc>
                <a:spcPct val="80000"/>
              </a:lnSpc>
              <a:spcBef>
                <a:spcPts val="600"/>
              </a:spcBef>
              <a:buClr>
                <a:srgbClr val="00667F"/>
              </a:buClr>
              <a:buSzPct val="100000"/>
              <a:buFont typeface="Arial"/>
              <a:buChar char="•"/>
              <a:defRPr sz="2300" b="1">
                <a:solidFill>
                  <a:srgbClr val="00667F"/>
                </a:solidFill>
                <a:latin typeface="Courier New"/>
                <a:ea typeface="Courier New"/>
                <a:cs typeface="Courier New"/>
                <a:sym typeface="Courier New"/>
              </a:defRPr>
            </a:pPr>
            <a:r>
              <a:t>Structure type</a:t>
            </a:r>
            <a:endParaRPr>
              <a:latin typeface="Arial"/>
              <a:ea typeface="Arial"/>
              <a:cs typeface="Arial"/>
              <a:sym typeface="Arial"/>
            </a:endParaRPr>
          </a:p>
          <a:p>
            <a:pPr marL="342900" indent="-342900">
              <a:lnSpc>
                <a:spcPct val="80000"/>
              </a:lnSpc>
              <a:spcBef>
                <a:spcPts val="600"/>
              </a:spcBef>
              <a:buClr>
                <a:srgbClr val="00667F"/>
              </a:buClr>
              <a:buSzPct val="100000"/>
              <a:buFont typeface="Arial"/>
              <a:buChar char="•"/>
              <a:defRPr sz="2300" b="1">
                <a:solidFill>
                  <a:srgbClr val="00667F"/>
                </a:solidFill>
                <a:latin typeface="Courier New"/>
                <a:ea typeface="Courier New"/>
                <a:cs typeface="Courier New"/>
                <a:sym typeface="Courier New"/>
              </a:defRPr>
            </a:pPr>
            <a:r>
              <a:t>Data Element</a:t>
            </a:r>
            <a:endParaRPr>
              <a:latin typeface="Arial"/>
              <a:ea typeface="Arial"/>
              <a:cs typeface="Arial"/>
              <a:sym typeface="Arial"/>
            </a:endParaRPr>
          </a:p>
          <a:p>
            <a:pPr marL="342900" indent="-342900">
              <a:lnSpc>
                <a:spcPct val="80000"/>
              </a:lnSpc>
              <a:spcBef>
                <a:spcPts val="600"/>
              </a:spcBef>
              <a:buClr>
                <a:srgbClr val="00667F"/>
              </a:buClr>
              <a:buSzPct val="100000"/>
              <a:buFont typeface="Arial"/>
              <a:buChar char="•"/>
              <a:defRPr sz="2300" b="1">
                <a:solidFill>
                  <a:srgbClr val="00667F"/>
                </a:solidFill>
                <a:latin typeface="Courier New"/>
                <a:ea typeface="Courier New"/>
                <a:cs typeface="Courier New"/>
                <a:sym typeface="Courier New"/>
              </a:defRPr>
            </a:pPr>
            <a:r>
              <a:t>Type</a:t>
            </a:r>
            <a:endParaRPr>
              <a:latin typeface="Arial"/>
              <a:ea typeface="Arial"/>
              <a:cs typeface="Arial"/>
              <a:sym typeface="Arial"/>
            </a:endParaRPr>
          </a:p>
          <a:p>
            <a:pPr marL="342900" indent="-342900">
              <a:lnSpc>
                <a:spcPct val="80000"/>
              </a:lnSpc>
              <a:spcBef>
                <a:spcPts val="600"/>
              </a:spcBef>
              <a:buClr>
                <a:srgbClr val="00667F"/>
              </a:buClr>
              <a:buSzPct val="100000"/>
              <a:buFont typeface="Arial"/>
              <a:buChar char="•"/>
              <a:defRPr sz="2300" b="1">
                <a:solidFill>
                  <a:srgbClr val="00667F"/>
                </a:solidFill>
                <a:latin typeface="Courier New"/>
                <a:ea typeface="Courier New"/>
                <a:cs typeface="Courier New"/>
                <a:sym typeface="Courier New"/>
              </a:defRPr>
            </a:pPr>
            <a:r>
              <a:t>Usage</a:t>
            </a:r>
          </a:p>
        </p:txBody>
      </p:sp>
      <p:pic>
        <p:nvPicPr>
          <p:cNvPr id="510" name="Graphic 9" descr="Graphic 9"/>
          <p:cNvPicPr>
            <a:picLocks noChangeAspect="1"/>
          </p:cNvPicPr>
          <p:nvPr/>
        </p:nvPicPr>
        <p:blipFill>
          <a:blip r:embed="rId2"/>
          <a:stretch>
            <a:fillRect/>
          </a:stretch>
        </p:blipFill>
        <p:spPr>
          <a:xfrm>
            <a:off x="0" y="298613"/>
            <a:ext cx="685802" cy="685804"/>
          </a:xfrm>
          <a:prstGeom prst="rect">
            <a:avLst/>
          </a:prstGeom>
          <a:ln w="12700">
            <a:miter lim="400000"/>
          </a:ln>
        </p:spPr>
      </p:pic>
      <p:sp>
        <p:nvSpPr>
          <p:cNvPr id="511" name="Slide Number Placeholder 2"/>
          <p:cNvSpPr txBox="1">
            <a:spLocks noGrp="1"/>
          </p:cNvSpPr>
          <p:nvPr>
            <p:ph type="sldNum" sz="quarter" idx="4294967295"/>
          </p:nvPr>
        </p:nvSpPr>
        <p:spPr>
          <a:xfrm>
            <a:off x="4225738" y="4981215"/>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l">
              <a:defRPr sz="900" b="0">
                <a:latin typeface="Arial Narrow"/>
                <a:ea typeface="Arial Narrow"/>
                <a:cs typeface="Arial Narrow"/>
                <a:sym typeface="Arial Narrow"/>
              </a:defRPr>
            </a:lvl1pPr>
          </a:lstStyle>
          <a:p>
            <a:fld id="{86CB4B4D-7CA3-9044-876B-883B54F8677D}" type="slidenum">
              <a:t>30</a:t>
            </a:fld>
            <a:endParaRP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 name="Title 1"/>
          <p:cNvSpPr txBox="1">
            <a:spLocks noGrp="1"/>
          </p:cNvSpPr>
          <p:nvPr>
            <p:ph type="title"/>
          </p:nvPr>
        </p:nvSpPr>
        <p:spPr>
          <a:xfrm>
            <a:off x="1206499" y="294754"/>
            <a:ext cx="7355121" cy="528456"/>
          </a:xfrm>
          <a:prstGeom prst="rect">
            <a:avLst/>
          </a:prstGeom>
          <a:solidFill>
            <a:srgbClr val="FFFFFF"/>
          </a:solidFill>
        </p:spPr>
        <p:txBody>
          <a:bodyPr/>
          <a:lstStyle>
            <a:lvl1pPr>
              <a:defRPr sz="3200"/>
            </a:lvl1pPr>
          </a:lstStyle>
          <a:p>
            <a:r>
              <a:t>Template attributes</a:t>
            </a:r>
          </a:p>
        </p:txBody>
      </p:sp>
      <p:sp>
        <p:nvSpPr>
          <p:cNvPr id="514" name="Text Placeholder 2"/>
          <p:cNvSpPr txBox="1">
            <a:spLocks noGrp="1"/>
          </p:cNvSpPr>
          <p:nvPr>
            <p:ph type="body" sz="quarter" idx="1"/>
          </p:nvPr>
        </p:nvSpPr>
        <p:spPr>
          <a:xfrm>
            <a:off x="243700" y="1627296"/>
            <a:ext cx="3483868" cy="601461"/>
          </a:xfrm>
          <a:prstGeom prst="rect">
            <a:avLst/>
          </a:prstGeom>
        </p:spPr>
        <p:txBody>
          <a:bodyPr/>
          <a:lstStyle/>
          <a:p>
            <a:r>
              <a:t>StructureDefinition</a:t>
            </a:r>
          </a:p>
        </p:txBody>
      </p:sp>
      <p:sp>
        <p:nvSpPr>
          <p:cNvPr id="515" name="Content Placeholder 3"/>
          <p:cNvSpPr txBox="1"/>
          <p:nvPr/>
        </p:nvSpPr>
        <p:spPr>
          <a:xfrm>
            <a:off x="223093" y="2230833"/>
            <a:ext cx="4717975" cy="18704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p>
            <a:pPr marL="342900" indent="-342900">
              <a:lnSpc>
                <a:spcPct val="72000"/>
              </a:lnSpc>
              <a:spcBef>
                <a:spcPts val="600"/>
              </a:spcBef>
              <a:buClr>
                <a:srgbClr val="00667F"/>
              </a:buClr>
              <a:buSzPct val="100000"/>
              <a:buFont typeface="Arial"/>
              <a:buChar char="•"/>
              <a:defRPr sz="1500" b="1">
                <a:solidFill>
                  <a:srgbClr val="00667F"/>
                </a:solidFill>
                <a:latin typeface="Courier New"/>
                <a:ea typeface="Courier New"/>
                <a:cs typeface="Courier New"/>
                <a:sym typeface="Courier New"/>
              </a:defRPr>
            </a:pPr>
            <a:r>
              <a:t>"publisher": “</a:t>
            </a:r>
            <a:r>
              <a:rPr b="0"/>
              <a:t>MyOrg</a:t>
            </a:r>
            <a:r>
              <a:t>“</a:t>
            </a:r>
            <a:endParaRPr>
              <a:latin typeface="Arial"/>
              <a:ea typeface="Arial"/>
              <a:cs typeface="Arial"/>
              <a:sym typeface="Arial"/>
            </a:endParaRPr>
          </a:p>
          <a:p>
            <a:pPr marL="342900" indent="-342900">
              <a:lnSpc>
                <a:spcPct val="72000"/>
              </a:lnSpc>
              <a:spcBef>
                <a:spcPts val="600"/>
              </a:spcBef>
              <a:buClr>
                <a:srgbClr val="00667F"/>
              </a:buClr>
              <a:buSzPct val="100000"/>
              <a:buFont typeface="Arial"/>
              <a:buChar char="•"/>
              <a:defRPr sz="1500" b="1">
                <a:solidFill>
                  <a:srgbClr val="00667F"/>
                </a:solidFill>
                <a:latin typeface="Courier New"/>
                <a:ea typeface="Courier New"/>
                <a:cs typeface="Courier New"/>
                <a:sym typeface="Courier New"/>
              </a:defRPr>
            </a:pPr>
            <a:r>
              <a:t>"implicitRules": “</a:t>
            </a:r>
            <a:r>
              <a:rPr b="0"/>
              <a:t>MyImplementationGuide</a:t>
            </a:r>
            <a:r>
              <a:t>“</a:t>
            </a:r>
            <a:endParaRPr>
              <a:latin typeface="Arial"/>
              <a:ea typeface="Arial"/>
              <a:cs typeface="Arial"/>
              <a:sym typeface="Arial"/>
            </a:endParaRPr>
          </a:p>
          <a:p>
            <a:pPr marL="342900" indent="-342900">
              <a:lnSpc>
                <a:spcPct val="72000"/>
              </a:lnSpc>
              <a:spcBef>
                <a:spcPts val="600"/>
              </a:spcBef>
              <a:buClr>
                <a:srgbClr val="00667F"/>
              </a:buClr>
              <a:buSzPct val="100000"/>
              <a:buFont typeface="Arial"/>
              <a:buChar char="•"/>
              <a:defRPr sz="1500" b="1">
                <a:solidFill>
                  <a:srgbClr val="00667F"/>
                </a:solidFill>
                <a:latin typeface="Courier New"/>
                <a:ea typeface="Courier New"/>
                <a:cs typeface="Courier New"/>
                <a:sym typeface="Courier New"/>
              </a:defRPr>
            </a:pPr>
            <a:r>
              <a:t>“title” : “</a:t>
            </a:r>
            <a:r>
              <a:rPr b="0"/>
              <a:t>MyTemplate</a:t>
            </a:r>
            <a:r>
              <a:t>”</a:t>
            </a:r>
            <a:endParaRPr>
              <a:latin typeface="Arial"/>
              <a:ea typeface="Arial"/>
              <a:cs typeface="Arial"/>
              <a:sym typeface="Arial"/>
            </a:endParaRPr>
          </a:p>
          <a:p>
            <a:pPr marL="342900" indent="-342900">
              <a:lnSpc>
                <a:spcPct val="72000"/>
              </a:lnSpc>
              <a:spcBef>
                <a:spcPts val="600"/>
              </a:spcBef>
              <a:buClr>
                <a:srgbClr val="00667F"/>
              </a:buClr>
              <a:buSzPct val="100000"/>
              <a:buFont typeface="Arial"/>
              <a:buChar char="•"/>
              <a:defRPr sz="1500" b="1">
                <a:solidFill>
                  <a:srgbClr val="00667F"/>
                </a:solidFill>
                <a:latin typeface="Arial"/>
                <a:ea typeface="Arial"/>
                <a:cs typeface="Arial"/>
                <a:sym typeface="Arial"/>
              </a:defRPr>
            </a:pPr>
            <a:r>
              <a:t>"</a:t>
            </a:r>
            <a:r>
              <a:rPr>
                <a:latin typeface="Courier New"/>
                <a:ea typeface="Courier New"/>
                <a:cs typeface="Courier New"/>
                <a:sym typeface="Courier New"/>
              </a:rPr>
              <a:t>name</a:t>
            </a:r>
            <a:r>
              <a:t>": is a concatenation of  "</a:t>
            </a:r>
            <a:r>
              <a:rPr>
                <a:latin typeface="Courier New"/>
                <a:ea typeface="Courier New"/>
                <a:cs typeface="Courier New"/>
                <a:sym typeface="Courier New"/>
              </a:rPr>
              <a:t>ClassName.MyOrg.MyImplementationGuide.MyTemplate.ProfileVersion</a:t>
            </a:r>
            <a:r>
              <a:t>“</a:t>
            </a:r>
          </a:p>
          <a:p>
            <a:pPr marL="342900" indent="-342900">
              <a:lnSpc>
                <a:spcPct val="72000"/>
              </a:lnSpc>
              <a:spcBef>
                <a:spcPts val="600"/>
              </a:spcBef>
              <a:buClr>
                <a:srgbClr val="00667F"/>
              </a:buClr>
              <a:buSzPct val="100000"/>
              <a:buFont typeface="Arial"/>
              <a:buChar char="•"/>
              <a:defRPr sz="1500" b="1">
                <a:solidFill>
                  <a:srgbClr val="00667F"/>
                </a:solidFill>
                <a:latin typeface="Courier New"/>
                <a:ea typeface="Courier New"/>
                <a:cs typeface="Courier New"/>
                <a:sym typeface="Courier New"/>
              </a:defRPr>
            </a:pPr>
            <a:r>
              <a:t>“version”: “1.1”</a:t>
            </a:r>
          </a:p>
        </p:txBody>
      </p:sp>
      <p:sp>
        <p:nvSpPr>
          <p:cNvPr id="516" name="Text Placeholder 4"/>
          <p:cNvSpPr>
            <a:spLocks noGrp="1"/>
          </p:cNvSpPr>
          <p:nvPr>
            <p:ph type="body" idx="13"/>
          </p:nvPr>
        </p:nvSpPr>
        <p:spPr>
          <a:xfrm>
            <a:off x="5077755" y="537317"/>
            <a:ext cx="3483865" cy="601682"/>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marL="0" indent="0">
              <a:buSzTx/>
              <a:buNone/>
              <a:defRPr sz="2100">
                <a:solidFill>
                  <a:schemeClr val="accent1"/>
                </a:solidFill>
              </a:defRPr>
            </a:lvl1pPr>
          </a:lstStyle>
          <a:p>
            <a:r>
              <a:t>User Interface:</a:t>
            </a:r>
          </a:p>
        </p:txBody>
      </p:sp>
      <p:sp>
        <p:nvSpPr>
          <p:cNvPr id="517" name="Rectangle: Rounded Corners 13"/>
          <p:cNvSpPr/>
          <p:nvPr/>
        </p:nvSpPr>
        <p:spPr>
          <a:xfrm>
            <a:off x="624584" y="3294522"/>
            <a:ext cx="1160326" cy="202386"/>
          </a:xfrm>
          <a:prstGeom prst="roundRect">
            <a:avLst>
              <a:gd name="adj" fmla="val 16667"/>
            </a:avLst>
          </a:prstGeom>
          <a:ln w="57150">
            <a:solidFill>
              <a:srgbClr val="007095"/>
            </a:solidFill>
          </a:ln>
        </p:spPr>
        <p:txBody>
          <a:bodyPr lIns="45718" tIns="45718" rIns="45718" bIns="45718" anchor="ctr"/>
          <a:lstStyle/>
          <a:p>
            <a:pPr algn="ctr">
              <a:defRPr sz="1500">
                <a:solidFill>
                  <a:srgbClr val="FFFFFF"/>
                </a:solidFill>
              </a:defRPr>
            </a:pPr>
            <a:endParaRPr/>
          </a:p>
        </p:txBody>
      </p:sp>
      <p:sp>
        <p:nvSpPr>
          <p:cNvPr id="518" name="Connector: Elbow 15"/>
          <p:cNvSpPr/>
          <p:nvPr/>
        </p:nvSpPr>
        <p:spPr>
          <a:xfrm rot="5400000">
            <a:off x="1945159" y="-167892"/>
            <a:ext cx="1624764" cy="5317787"/>
          </a:xfrm>
          <a:custGeom>
            <a:avLst/>
            <a:gdLst/>
            <a:ahLst/>
            <a:cxnLst>
              <a:cxn ang="0">
                <a:pos x="wd2" y="hd2"/>
              </a:cxn>
              <a:cxn ang="5400000">
                <a:pos x="wd2" y="hd2"/>
              </a:cxn>
              <a:cxn ang="10800000">
                <a:pos x="wd2" y="hd2"/>
              </a:cxn>
              <a:cxn ang="16200000">
                <a:pos x="wd2" y="hd2"/>
              </a:cxn>
            </a:cxnLst>
            <a:rect l="0" t="0" r="r" b="b"/>
            <a:pathLst>
              <a:path w="21600" h="21600" extrusionOk="0">
                <a:moveTo>
                  <a:pt x="327" y="0"/>
                </a:moveTo>
                <a:lnTo>
                  <a:pt x="0" y="0"/>
                </a:lnTo>
                <a:lnTo>
                  <a:pt x="0" y="21600"/>
                </a:lnTo>
                <a:lnTo>
                  <a:pt x="21600" y="21600"/>
                </a:lnTo>
                <a:lnTo>
                  <a:pt x="21600" y="17281"/>
                </a:lnTo>
              </a:path>
            </a:pathLst>
          </a:custGeom>
          <a:ln>
            <a:solidFill>
              <a:srgbClr val="0095C7"/>
            </a:solidFill>
          </a:ln>
        </p:spPr>
        <p:txBody>
          <a:bodyPr lIns="45718" tIns="45718" rIns="45718" bIns="45718"/>
          <a:lstStyle/>
          <a:p>
            <a:endParaRPr/>
          </a:p>
        </p:txBody>
      </p:sp>
      <p:pic>
        <p:nvPicPr>
          <p:cNvPr id="519" name="Graphic 14" descr="Graphic 14"/>
          <p:cNvPicPr>
            <a:picLocks noChangeAspect="1"/>
          </p:cNvPicPr>
          <p:nvPr/>
        </p:nvPicPr>
        <p:blipFill>
          <a:blip r:embed="rId2"/>
          <a:stretch>
            <a:fillRect/>
          </a:stretch>
        </p:blipFill>
        <p:spPr>
          <a:xfrm>
            <a:off x="109503" y="216080"/>
            <a:ext cx="685802" cy="685804"/>
          </a:xfrm>
          <a:prstGeom prst="rect">
            <a:avLst/>
          </a:prstGeom>
          <a:ln w="12700">
            <a:miter lim="400000"/>
          </a:ln>
        </p:spPr>
      </p:pic>
      <p:pic>
        <p:nvPicPr>
          <p:cNvPr id="520" name="Picture 10" descr="Picture 10"/>
          <p:cNvPicPr>
            <a:picLocks noChangeAspect="1"/>
          </p:cNvPicPr>
          <p:nvPr/>
        </p:nvPicPr>
        <p:blipFill>
          <a:blip r:embed="rId3"/>
          <a:stretch>
            <a:fillRect/>
          </a:stretch>
        </p:blipFill>
        <p:spPr>
          <a:xfrm>
            <a:off x="4941067" y="1316679"/>
            <a:ext cx="4436270" cy="3750472"/>
          </a:xfrm>
          <a:prstGeom prst="rect">
            <a:avLst/>
          </a:prstGeom>
          <a:ln w="12700">
            <a:miter lim="400000"/>
          </a:ln>
        </p:spPr>
      </p:pic>
      <p:sp>
        <p:nvSpPr>
          <p:cNvPr id="521" name="Rectangle: Rounded Corners 17"/>
          <p:cNvSpPr/>
          <p:nvPr/>
        </p:nvSpPr>
        <p:spPr>
          <a:xfrm>
            <a:off x="4941067" y="1696697"/>
            <a:ext cx="1035965" cy="173128"/>
          </a:xfrm>
          <a:prstGeom prst="roundRect">
            <a:avLst>
              <a:gd name="adj" fmla="val 16667"/>
            </a:avLst>
          </a:prstGeom>
          <a:ln w="57150">
            <a:solidFill>
              <a:srgbClr val="007095"/>
            </a:solidFill>
          </a:ln>
        </p:spPr>
        <p:txBody>
          <a:bodyPr lIns="45718" tIns="45718" rIns="45718" bIns="45718" anchor="ctr"/>
          <a:lstStyle/>
          <a:p>
            <a:pPr algn="ctr">
              <a:defRPr sz="1500">
                <a:solidFill>
                  <a:srgbClr val="FFFFFF"/>
                </a:solidFill>
              </a:defRPr>
            </a:pPr>
            <a:endParaRPr/>
          </a:p>
        </p:txBody>
      </p:sp>
      <p:sp>
        <p:nvSpPr>
          <p:cNvPr id="522" name="Slide Number Placeholder 2"/>
          <p:cNvSpPr txBox="1">
            <a:spLocks noGrp="1"/>
          </p:cNvSpPr>
          <p:nvPr>
            <p:ph type="sldNum" sz="quarter" idx="4294967295"/>
          </p:nvPr>
        </p:nvSpPr>
        <p:spPr>
          <a:xfrm>
            <a:off x="4225738" y="4981215"/>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l">
              <a:defRPr sz="900" b="0">
                <a:latin typeface="Arial Narrow"/>
                <a:ea typeface="Arial Narrow"/>
                <a:cs typeface="Arial Narrow"/>
                <a:sym typeface="Arial Narrow"/>
              </a:defRPr>
            </a:lvl1pPr>
          </a:lstStyle>
          <a:p>
            <a:fld id="{86CB4B4D-7CA3-9044-876B-883B54F8677D}" type="slidenum">
              <a:t>31</a:t>
            </a:fld>
            <a:endParaRP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 name="Title 1"/>
          <p:cNvSpPr txBox="1">
            <a:spLocks noGrp="1"/>
          </p:cNvSpPr>
          <p:nvPr>
            <p:ph type="title"/>
          </p:nvPr>
        </p:nvSpPr>
        <p:spPr>
          <a:xfrm>
            <a:off x="0" y="411956"/>
            <a:ext cx="8893175" cy="481013"/>
          </a:xfrm>
          <a:prstGeom prst="rect">
            <a:avLst/>
          </a:prstGeom>
        </p:spPr>
        <p:txBody>
          <a:bodyPr>
            <a:normAutofit fontScale="90000"/>
          </a:bodyPr>
          <a:lstStyle>
            <a:lvl1pPr algn="ctr">
              <a:defRPr sz="3200"/>
            </a:lvl1pPr>
          </a:lstStyle>
          <a:p>
            <a:r>
              <a:t>FHIM Profile Builder </a:t>
            </a:r>
          </a:p>
        </p:txBody>
      </p:sp>
      <p:sp>
        <p:nvSpPr>
          <p:cNvPr id="525" name="Text Placeholder 2"/>
          <p:cNvSpPr txBox="1"/>
          <p:nvPr/>
        </p:nvSpPr>
        <p:spPr>
          <a:xfrm>
            <a:off x="2305466" y="2947651"/>
            <a:ext cx="4282243" cy="14695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p>
            <a:pPr defTabSz="795527">
              <a:spcBef>
                <a:spcPts val="500"/>
              </a:spcBef>
              <a:defRPr sz="2175">
                <a:solidFill>
                  <a:srgbClr val="00667F"/>
                </a:solidFill>
                <a:latin typeface="Arial"/>
                <a:ea typeface="Arial"/>
                <a:cs typeface="Arial"/>
                <a:sym typeface="Arial"/>
              </a:defRPr>
            </a:pPr>
            <a:endParaRPr/>
          </a:p>
          <a:p>
            <a:pPr defTabSz="795527">
              <a:spcBef>
                <a:spcPts val="500"/>
              </a:spcBef>
              <a:buClr>
                <a:srgbClr val="00667F"/>
              </a:buClr>
              <a:defRPr sz="2175" b="1">
                <a:solidFill>
                  <a:srgbClr val="00667F"/>
                </a:solidFill>
                <a:latin typeface="Arial"/>
                <a:ea typeface="Arial"/>
                <a:cs typeface="Arial"/>
                <a:sym typeface="Arial"/>
              </a:defRPr>
            </a:pPr>
            <a:r>
              <a:t>Conclusions and Next Steps</a:t>
            </a:r>
          </a:p>
        </p:txBody>
      </p:sp>
      <p:pic>
        <p:nvPicPr>
          <p:cNvPr id="527" name="Picture 11" descr="Picture 11"/>
          <p:cNvPicPr>
            <a:picLocks noChangeAspect="1"/>
          </p:cNvPicPr>
          <p:nvPr/>
        </p:nvPicPr>
        <p:blipFill>
          <a:blip r:embed="rId2"/>
          <a:stretch>
            <a:fillRect/>
          </a:stretch>
        </p:blipFill>
        <p:spPr>
          <a:xfrm>
            <a:off x="234288" y="136185"/>
            <a:ext cx="1470528" cy="883907"/>
          </a:xfrm>
          <a:prstGeom prst="rect">
            <a:avLst/>
          </a:prstGeom>
          <a:ln w="12700">
            <a:miter lim="400000"/>
          </a:ln>
        </p:spPr>
      </p:pic>
      <p:pic>
        <p:nvPicPr>
          <p:cNvPr id="2" name="Picture 1">
            <a:extLst>
              <a:ext uri="{FF2B5EF4-FFF2-40B4-BE49-F238E27FC236}">
                <a16:creationId xmlns:a16="http://schemas.microsoft.com/office/drawing/2014/main" id="{B5596F19-FA84-4678-833E-964A02E0F8D8}"/>
              </a:ext>
            </a:extLst>
          </p:cNvPr>
          <p:cNvPicPr>
            <a:picLocks noChangeAspect="1"/>
          </p:cNvPicPr>
          <p:nvPr/>
        </p:nvPicPr>
        <p:blipFill>
          <a:blip r:embed="rId3"/>
          <a:stretch>
            <a:fillRect/>
          </a:stretch>
        </p:blipFill>
        <p:spPr>
          <a:xfrm>
            <a:off x="2582478" y="892969"/>
            <a:ext cx="3591551" cy="1524414"/>
          </a:xfrm>
          <a:prstGeom prst="rect">
            <a:avLst/>
          </a:prstGeom>
        </p:spPr>
      </p:pic>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 name="Title 1"/>
          <p:cNvSpPr txBox="1">
            <a:spLocks noGrp="1"/>
          </p:cNvSpPr>
          <p:nvPr>
            <p:ph type="title"/>
          </p:nvPr>
        </p:nvSpPr>
        <p:spPr>
          <a:xfrm>
            <a:off x="191813" y="171449"/>
            <a:ext cx="8642351" cy="481013"/>
          </a:xfrm>
          <a:prstGeom prst="rect">
            <a:avLst/>
          </a:prstGeom>
          <a:solidFill>
            <a:schemeClr val="accent3">
              <a:lumOff val="38860"/>
            </a:schemeClr>
          </a:solidFill>
        </p:spPr>
        <p:txBody>
          <a:bodyPr/>
          <a:lstStyle>
            <a:lvl1pPr defTabSz="804672">
              <a:defRPr sz="2464"/>
            </a:lvl1pPr>
          </a:lstStyle>
          <a:p>
            <a:r>
              <a:t>Comparison of US Core and FPB Generated FHIR Profiles </a:t>
            </a:r>
          </a:p>
        </p:txBody>
      </p:sp>
      <p:sp>
        <p:nvSpPr>
          <p:cNvPr id="530" name="TextBox 2"/>
          <p:cNvSpPr txBox="1"/>
          <p:nvPr/>
        </p:nvSpPr>
        <p:spPr>
          <a:xfrm>
            <a:off x="122356" y="711456"/>
            <a:ext cx="8899288" cy="400474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marL="171450" indent="-171450">
              <a:lnSpc>
                <a:spcPct val="114000"/>
              </a:lnSpc>
              <a:buSzPct val="100000"/>
              <a:buFont typeface="Arial"/>
              <a:buChar char="•"/>
              <a:defRPr sz="1600" b="1">
                <a:latin typeface="Arial"/>
                <a:ea typeface="Arial"/>
                <a:cs typeface="Arial"/>
                <a:sym typeface="Arial"/>
              </a:defRPr>
            </a:pPr>
            <a:r>
              <a:rPr dirty="0"/>
              <a:t>Task</a:t>
            </a:r>
            <a:r>
              <a:rPr b="0" dirty="0"/>
              <a:t>: Using the FHIM Profile Builder Model Driven Architecture approach, generate the equivalent of US Core FHIR profiles (that were originally developed manually)</a:t>
            </a:r>
            <a:endParaRPr dirty="0">
              <a:latin typeface="+mn-lt"/>
              <a:ea typeface="+mn-ea"/>
              <a:cs typeface="+mn-cs"/>
              <a:sym typeface="Calibri"/>
            </a:endParaRPr>
          </a:p>
          <a:p>
            <a:pPr marL="171450" indent="-171450">
              <a:lnSpc>
                <a:spcPct val="114000"/>
              </a:lnSpc>
              <a:buSzPct val="100000"/>
              <a:buFont typeface="Arial"/>
              <a:buChar char="•"/>
              <a:defRPr sz="1600" b="1">
                <a:latin typeface="Arial"/>
                <a:ea typeface="Arial"/>
                <a:cs typeface="Arial"/>
                <a:sym typeface="Arial"/>
              </a:defRPr>
            </a:pPr>
            <a:r>
              <a:rPr dirty="0"/>
              <a:t>Objective</a:t>
            </a:r>
            <a:r>
              <a:rPr b="0" dirty="0"/>
              <a:t>:  Validate that the FHIM and FPB modeling services can produce high quality, accurate and consistent FHIR profiles that are equivalent to US Core FHIR profiles.</a:t>
            </a:r>
            <a:endParaRPr dirty="0">
              <a:latin typeface="+mn-lt"/>
              <a:ea typeface="+mn-ea"/>
              <a:cs typeface="+mn-cs"/>
              <a:sym typeface="Calibri"/>
            </a:endParaRPr>
          </a:p>
          <a:p>
            <a:pPr marL="171450" indent="-171450">
              <a:lnSpc>
                <a:spcPct val="114000"/>
              </a:lnSpc>
              <a:buSzPct val="100000"/>
              <a:buFont typeface="Arial"/>
              <a:buChar char="•"/>
              <a:defRPr sz="1600" b="1">
                <a:latin typeface="Arial"/>
                <a:ea typeface="Arial"/>
                <a:cs typeface="Arial"/>
                <a:sym typeface="Arial"/>
              </a:defRPr>
            </a:pPr>
            <a:r>
              <a:rPr dirty="0"/>
              <a:t>Use Case</a:t>
            </a:r>
            <a:r>
              <a:rPr b="0" dirty="0"/>
              <a:t>: The Immunization for US Core FHIR profile.  This profile sets the minimum expectations for the Immunization resource to record, fetch and search immunization history associated with a patient. It identifies which core elements, extensions, vocabularies and value sets SHALL be present in the resource when using this profile.</a:t>
            </a:r>
            <a:endParaRPr dirty="0">
              <a:latin typeface="+mn-lt"/>
              <a:ea typeface="+mn-ea"/>
              <a:cs typeface="+mn-cs"/>
              <a:sym typeface="Calibri"/>
            </a:endParaRPr>
          </a:p>
          <a:p>
            <a:pPr marL="171450" lvl="2" indent="-171450">
              <a:lnSpc>
                <a:spcPct val="114000"/>
              </a:lnSpc>
              <a:buSzPct val="100000"/>
              <a:buFont typeface="Arial"/>
              <a:buChar char="•"/>
              <a:defRPr sz="1600" b="1">
                <a:latin typeface="Arial"/>
                <a:ea typeface="Arial"/>
                <a:cs typeface="Arial"/>
                <a:sym typeface="Arial"/>
              </a:defRPr>
            </a:pPr>
            <a:r>
              <a:rPr dirty="0"/>
              <a:t>Usage scenarios: </a:t>
            </a:r>
            <a:r>
              <a:rPr b="0" dirty="0"/>
              <a:t>for the US Core FHIR Immunization profile are:</a:t>
            </a:r>
            <a:endParaRPr dirty="0">
              <a:latin typeface="+mn-lt"/>
              <a:ea typeface="+mn-ea"/>
              <a:cs typeface="+mn-cs"/>
              <a:sym typeface="Calibri"/>
            </a:endParaRPr>
          </a:p>
          <a:p>
            <a:pPr lvl="5">
              <a:lnSpc>
                <a:spcPct val="114000"/>
              </a:lnSpc>
              <a:defRPr sz="1600">
                <a:latin typeface="Arial"/>
                <a:ea typeface="Arial"/>
                <a:cs typeface="Arial"/>
                <a:sym typeface="Arial"/>
              </a:defRPr>
            </a:pPr>
            <a:r>
              <a:rPr dirty="0"/>
              <a:t>	Query for immunizations belonging to a Patient</a:t>
            </a:r>
            <a:endParaRPr dirty="0">
              <a:latin typeface="+mn-lt"/>
              <a:ea typeface="+mn-ea"/>
              <a:cs typeface="+mn-cs"/>
              <a:sym typeface="Calibri"/>
            </a:endParaRPr>
          </a:p>
          <a:p>
            <a:pPr lvl="4">
              <a:lnSpc>
                <a:spcPct val="114000"/>
              </a:lnSpc>
              <a:defRPr sz="1600">
                <a:latin typeface="Arial"/>
                <a:ea typeface="Arial"/>
                <a:cs typeface="Arial"/>
                <a:sym typeface="Arial"/>
              </a:defRPr>
            </a:pPr>
            <a:r>
              <a:rPr dirty="0"/>
              <a:t>	Record immunizations belonging to a Patient</a:t>
            </a:r>
            <a:endParaRPr dirty="0">
              <a:latin typeface="+mn-lt"/>
              <a:ea typeface="+mn-ea"/>
              <a:cs typeface="+mn-cs"/>
              <a:sym typeface="Calibri"/>
            </a:endParaRPr>
          </a:p>
          <a:p>
            <a:pPr marL="171450" indent="-171450">
              <a:lnSpc>
                <a:spcPct val="114000"/>
              </a:lnSpc>
              <a:buSzPct val="100000"/>
              <a:buFont typeface="Arial"/>
              <a:buChar char="•"/>
              <a:defRPr sz="1600" b="1">
                <a:latin typeface="Arial"/>
                <a:ea typeface="Arial"/>
                <a:cs typeface="Arial"/>
                <a:sym typeface="Arial"/>
              </a:defRPr>
            </a:pPr>
            <a:r>
              <a:rPr dirty="0"/>
              <a:t>Conclusion</a:t>
            </a:r>
            <a:r>
              <a:rPr b="0" dirty="0"/>
              <a:t>: The FPB generated FHIR profiles duplicate the intent and semantics of the original US Core FHIR profiles.  Every element detailed in US Core FHIR Profiles were replicated by the FHIM generated version. </a:t>
            </a:r>
            <a:endParaRPr dirty="0">
              <a:latin typeface="+mn-lt"/>
              <a:ea typeface="+mn-ea"/>
              <a:cs typeface="+mn-cs"/>
              <a:sym typeface="Calibri"/>
            </a:endParaRP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 name="Title 1"/>
          <p:cNvSpPr txBox="1">
            <a:spLocks noGrp="1"/>
          </p:cNvSpPr>
          <p:nvPr>
            <p:ph type="title"/>
          </p:nvPr>
        </p:nvSpPr>
        <p:spPr>
          <a:xfrm>
            <a:off x="778545" y="177106"/>
            <a:ext cx="7202457" cy="786936"/>
          </a:xfrm>
          <a:prstGeom prst="rect">
            <a:avLst/>
          </a:prstGeom>
        </p:spPr>
        <p:txBody>
          <a:bodyPr/>
          <a:lstStyle/>
          <a:p>
            <a:r>
              <a:t>FHIM Profile Builder Benefits</a:t>
            </a:r>
          </a:p>
        </p:txBody>
      </p:sp>
      <p:sp>
        <p:nvSpPr>
          <p:cNvPr id="533" name="Content Placeholder 2"/>
          <p:cNvSpPr txBox="1">
            <a:spLocks noGrp="1"/>
          </p:cNvSpPr>
          <p:nvPr>
            <p:ph type="body" idx="1"/>
          </p:nvPr>
        </p:nvSpPr>
        <p:spPr>
          <a:xfrm>
            <a:off x="304800" y="1035237"/>
            <a:ext cx="8445500" cy="3198672"/>
          </a:xfrm>
          <a:prstGeom prst="rect">
            <a:avLst/>
          </a:prstGeom>
        </p:spPr>
        <p:txBody>
          <a:bodyPr/>
          <a:lstStyle/>
          <a:p>
            <a:pPr marL="0" indent="0">
              <a:lnSpc>
                <a:spcPct val="114000"/>
              </a:lnSpc>
              <a:spcBef>
                <a:spcPts val="400"/>
              </a:spcBef>
              <a:buSzTx/>
              <a:buNone/>
              <a:defRPr sz="1800"/>
            </a:pPr>
            <a:r>
              <a:t>The FPB Model Driven Architecture approach addresses both modeling and implementation issues and accelerates creation of FHIR profiles and implementation guides by:</a:t>
            </a:r>
          </a:p>
          <a:p>
            <a:pPr marL="457200" indent="-457200">
              <a:lnSpc>
                <a:spcPct val="114000"/>
              </a:lnSpc>
              <a:spcBef>
                <a:spcPts val="400"/>
              </a:spcBef>
              <a:buFontTx/>
              <a:buAutoNum type="arabicPeriod"/>
              <a:defRPr sz="1800"/>
            </a:pPr>
            <a:r>
              <a:t>Providing tools that are easier to use and that</a:t>
            </a:r>
          </a:p>
          <a:p>
            <a:pPr marL="457200" indent="-457200">
              <a:lnSpc>
                <a:spcPct val="114000"/>
              </a:lnSpc>
              <a:spcBef>
                <a:spcPts val="400"/>
              </a:spcBef>
              <a:buFontTx/>
              <a:buAutoNum type="arabicPeriod"/>
              <a:defRPr sz="1800"/>
            </a:pPr>
            <a:r>
              <a:t>Generate profiles and guides more efficiently</a:t>
            </a:r>
          </a:p>
          <a:p>
            <a:pPr marL="457200" indent="-457200">
              <a:lnSpc>
                <a:spcPct val="114000"/>
              </a:lnSpc>
              <a:spcBef>
                <a:spcPts val="400"/>
              </a:spcBef>
              <a:buFontTx/>
              <a:buAutoNum type="arabicPeriod"/>
              <a:defRPr sz="1800"/>
            </a:pPr>
            <a:r>
              <a:t>With improved accuracy and improved reuse</a:t>
            </a:r>
          </a:p>
          <a:p>
            <a:pPr marL="457200" indent="-457200">
              <a:lnSpc>
                <a:spcPct val="114000"/>
              </a:lnSpc>
              <a:spcBef>
                <a:spcPts val="400"/>
              </a:spcBef>
              <a:buFontTx/>
              <a:buAutoNum type="arabicPeriod"/>
              <a:defRPr sz="1800"/>
            </a:pPr>
            <a:r>
              <a:t>Making users more effective and productive</a:t>
            </a:r>
          </a:p>
          <a:p>
            <a:pPr marL="457200" indent="-457200">
              <a:lnSpc>
                <a:spcPct val="114000"/>
              </a:lnSpc>
              <a:spcBef>
                <a:spcPts val="400"/>
              </a:spcBef>
              <a:buFontTx/>
              <a:buAutoNum type="arabicPeriod"/>
              <a:defRPr sz="1800"/>
            </a:pPr>
            <a:r>
              <a:t>Reducing implementation variability  </a:t>
            </a:r>
          </a:p>
          <a:p>
            <a:pPr marL="457200" indent="-457200">
              <a:lnSpc>
                <a:spcPct val="114000"/>
              </a:lnSpc>
              <a:spcBef>
                <a:spcPts val="400"/>
              </a:spcBef>
              <a:buFontTx/>
              <a:buAutoNum type="arabicPeriod"/>
              <a:defRPr sz="1800"/>
            </a:pPr>
            <a:r>
              <a:t>Maintaining traceability to legislation, policies and requirements.</a:t>
            </a:r>
          </a:p>
        </p:txBody>
      </p:sp>
      <p:sp>
        <p:nvSpPr>
          <p:cNvPr id="534" name="Slide Number Placeholder 2"/>
          <p:cNvSpPr txBox="1">
            <a:spLocks noGrp="1"/>
          </p:cNvSpPr>
          <p:nvPr>
            <p:ph type="sldNum" sz="quarter" idx="4294967295"/>
          </p:nvPr>
        </p:nvSpPr>
        <p:spPr>
          <a:xfrm>
            <a:off x="4444882" y="4870012"/>
            <a:ext cx="249467" cy="23113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t"/>
          <a:lstStyle>
            <a:lvl1pPr>
              <a:defRPr sz="900" b="0">
                <a:latin typeface="Verdana"/>
                <a:ea typeface="Verdana"/>
                <a:cs typeface="Verdana"/>
                <a:sym typeface="Verdana"/>
              </a:defRPr>
            </a:lvl1pPr>
          </a:lstStyle>
          <a:p>
            <a:fld id="{86CB4B4D-7CA3-9044-876B-883B54F8677D}" type="slidenum">
              <a:t>34</a:t>
            </a:fld>
            <a:endParaRP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 name="Title 1"/>
          <p:cNvSpPr txBox="1">
            <a:spLocks noGrp="1"/>
          </p:cNvSpPr>
          <p:nvPr>
            <p:ph type="title"/>
          </p:nvPr>
        </p:nvSpPr>
        <p:spPr>
          <a:xfrm>
            <a:off x="250825" y="106597"/>
            <a:ext cx="8642350" cy="928601"/>
          </a:xfrm>
          <a:prstGeom prst="rect">
            <a:avLst/>
          </a:prstGeom>
        </p:spPr>
        <p:txBody>
          <a:bodyPr/>
          <a:lstStyle/>
          <a:p>
            <a:pPr defTabSz="877822">
              <a:defRPr sz="3400"/>
            </a:pPr>
            <a:r>
              <a:t>Comparison of US Core and FPB Profiles</a:t>
            </a:r>
            <a:br/>
            <a:r>
              <a:rPr sz="2000"/>
              <a:t>Using US Core FHIR Exchange Requirements for Immunizations</a:t>
            </a:r>
          </a:p>
        </p:txBody>
      </p:sp>
      <p:graphicFrame>
        <p:nvGraphicFramePr>
          <p:cNvPr id="537" name="Table 4"/>
          <p:cNvGraphicFramePr/>
          <p:nvPr/>
        </p:nvGraphicFramePr>
        <p:xfrm>
          <a:off x="668002" y="1074073"/>
          <a:ext cx="7097866" cy="3456054"/>
        </p:xfrm>
        <a:graphic>
          <a:graphicData uri="http://schemas.openxmlformats.org/drawingml/2006/table">
            <a:tbl>
              <a:tblPr firstRow="1">
                <a:tableStyleId>{4C3C2611-4C71-4FC5-86AE-919BDF0F9419}</a:tableStyleId>
              </a:tblPr>
              <a:tblGrid>
                <a:gridCol w="2365955">
                  <a:extLst>
                    <a:ext uri="{9D8B030D-6E8A-4147-A177-3AD203B41FA5}">
                      <a16:colId xmlns:a16="http://schemas.microsoft.com/office/drawing/2014/main" val="20000"/>
                    </a:ext>
                  </a:extLst>
                </a:gridCol>
                <a:gridCol w="2742416">
                  <a:extLst>
                    <a:ext uri="{9D8B030D-6E8A-4147-A177-3AD203B41FA5}">
                      <a16:colId xmlns:a16="http://schemas.microsoft.com/office/drawing/2014/main" val="20001"/>
                    </a:ext>
                  </a:extLst>
                </a:gridCol>
                <a:gridCol w="1989495">
                  <a:extLst>
                    <a:ext uri="{9D8B030D-6E8A-4147-A177-3AD203B41FA5}">
                      <a16:colId xmlns:a16="http://schemas.microsoft.com/office/drawing/2014/main" val="20002"/>
                    </a:ext>
                  </a:extLst>
                </a:gridCol>
              </a:tblGrid>
              <a:tr h="462979">
                <a:tc>
                  <a:txBody>
                    <a:bodyPr/>
                    <a:lstStyle/>
                    <a:p>
                      <a:pPr>
                        <a:defRPr sz="1800" b="0"/>
                      </a:pPr>
                      <a:r>
                        <a:rPr sz="2000" b="1">
                          <a:solidFill>
                            <a:srgbClr val="007C66"/>
                          </a:solidFill>
                          <a:latin typeface="Arial Narrow"/>
                          <a:ea typeface="Arial Narrow"/>
                          <a:cs typeface="Arial Narrow"/>
                          <a:sym typeface="Arial Narrow"/>
                        </a:rPr>
                        <a:t>FHIR US Core Immunization Element</a:t>
                      </a:r>
                    </a:p>
                  </a:txBody>
                  <a:tcPr marL="34290" marR="34290" marT="34290" marB="34290" horzOverflow="overflow"/>
                </a:tc>
                <a:tc>
                  <a:txBody>
                    <a:bodyPr/>
                    <a:lstStyle/>
                    <a:p>
                      <a:pPr>
                        <a:defRPr sz="1800" b="0"/>
                      </a:pPr>
                      <a:r>
                        <a:rPr sz="2000" b="1">
                          <a:solidFill>
                            <a:srgbClr val="007C66"/>
                          </a:solidFill>
                          <a:latin typeface="Arial Narrow"/>
                          <a:ea typeface="Arial Narrow"/>
                          <a:cs typeface="Arial Narrow"/>
                          <a:sym typeface="Arial Narrow"/>
                        </a:rPr>
                        <a:t>FHIM Vacination Event Element</a:t>
                      </a:r>
                    </a:p>
                  </a:txBody>
                  <a:tcPr marL="34290" marR="34290" marT="34290" marB="34290" horzOverflow="overflow"/>
                </a:tc>
                <a:tc>
                  <a:txBody>
                    <a:bodyPr/>
                    <a:lstStyle/>
                    <a:p>
                      <a:pPr>
                        <a:defRPr sz="1800" b="0"/>
                      </a:pPr>
                      <a:r>
                        <a:rPr sz="2000" b="1">
                          <a:solidFill>
                            <a:srgbClr val="007C66"/>
                          </a:solidFill>
                          <a:latin typeface="Arial Narrow"/>
                          <a:ea typeface="Arial Narrow"/>
                          <a:cs typeface="Arial Narrow"/>
                          <a:sym typeface="Arial Narrow"/>
                        </a:rPr>
                        <a:t>Congruent</a:t>
                      </a:r>
                    </a:p>
                  </a:txBody>
                  <a:tcPr marL="34290" marR="34290" marT="34290" marB="34290" horzOverflow="overflow"/>
                </a:tc>
                <a:extLst>
                  <a:ext uri="{0D108BD9-81ED-4DB2-BD59-A6C34878D82A}">
                    <a16:rowId xmlns:a16="http://schemas.microsoft.com/office/drawing/2014/main" val="10000"/>
                  </a:ext>
                </a:extLst>
              </a:tr>
              <a:tr h="462979">
                <a:tc>
                  <a:txBody>
                    <a:bodyPr/>
                    <a:lstStyle/>
                    <a:p>
                      <a:pPr>
                        <a:defRPr sz="1800"/>
                      </a:pPr>
                      <a:r>
                        <a:rPr sz="2000">
                          <a:solidFill>
                            <a:srgbClr val="007C66"/>
                          </a:solidFill>
                          <a:latin typeface="Arial Narrow"/>
                          <a:ea typeface="Arial Narrow"/>
                          <a:cs typeface="Arial Narrow"/>
                          <a:sym typeface="Arial Narrow"/>
                        </a:rPr>
                        <a:t>status</a:t>
                      </a:r>
                    </a:p>
                  </a:txBody>
                  <a:tcPr marL="34290" marR="34290" marT="34290" marB="34290" horzOverflow="overflow"/>
                </a:tc>
                <a:tc>
                  <a:txBody>
                    <a:bodyPr/>
                    <a:lstStyle/>
                    <a:p>
                      <a:pPr>
                        <a:defRPr sz="1800"/>
                      </a:pPr>
                      <a:r>
                        <a:rPr sz="2000">
                          <a:solidFill>
                            <a:srgbClr val="007C66"/>
                          </a:solidFill>
                          <a:latin typeface="Arial Narrow"/>
                          <a:ea typeface="Arial Narrow"/>
                          <a:cs typeface="Arial Narrow"/>
                          <a:sym typeface="Arial Narrow"/>
                        </a:rPr>
                        <a:t>status</a:t>
                      </a:r>
                    </a:p>
                  </a:txBody>
                  <a:tcPr marL="34290" marR="34290" marT="34290" marB="34290" horzOverflow="overflow"/>
                </a:tc>
                <a:tc>
                  <a:txBody>
                    <a:bodyPr/>
                    <a:lstStyle/>
                    <a:p>
                      <a:pPr>
                        <a:defRPr sz="1800"/>
                      </a:pPr>
                      <a:r>
                        <a:rPr sz="2000" b="1">
                          <a:solidFill>
                            <a:srgbClr val="007C66"/>
                          </a:solidFill>
                          <a:latin typeface="Arial Narrow"/>
                          <a:ea typeface="Arial Narrow"/>
                          <a:cs typeface="Arial Narrow"/>
                          <a:sym typeface="Arial Narrow"/>
                        </a:rPr>
                        <a:t>Yes</a:t>
                      </a:r>
                    </a:p>
                  </a:txBody>
                  <a:tcPr marL="34290" marR="34290" marT="34290" marB="34290" horzOverflow="overflow"/>
                </a:tc>
                <a:extLst>
                  <a:ext uri="{0D108BD9-81ED-4DB2-BD59-A6C34878D82A}">
                    <a16:rowId xmlns:a16="http://schemas.microsoft.com/office/drawing/2014/main" val="10001"/>
                  </a:ext>
                </a:extLst>
              </a:tr>
              <a:tr h="462979">
                <a:tc>
                  <a:txBody>
                    <a:bodyPr/>
                    <a:lstStyle/>
                    <a:p>
                      <a:pPr>
                        <a:defRPr sz="1800"/>
                      </a:pPr>
                      <a:r>
                        <a:rPr sz="2000">
                          <a:solidFill>
                            <a:srgbClr val="007C66"/>
                          </a:solidFill>
                          <a:latin typeface="Arial Narrow"/>
                          <a:ea typeface="Arial Narrow"/>
                          <a:cs typeface="Arial Narrow"/>
                          <a:sym typeface="Arial Narrow"/>
                        </a:rPr>
                        <a:t>statusReason</a:t>
                      </a:r>
                    </a:p>
                  </a:txBody>
                  <a:tcPr marL="34290" marR="34290" marT="34290" marB="34290" horzOverflow="overflow"/>
                </a:tc>
                <a:tc>
                  <a:txBody>
                    <a:bodyPr/>
                    <a:lstStyle/>
                    <a:p>
                      <a:pPr>
                        <a:defRPr sz="1800"/>
                      </a:pPr>
                      <a:r>
                        <a:rPr sz="2000">
                          <a:solidFill>
                            <a:srgbClr val="007C66"/>
                          </a:solidFill>
                          <a:latin typeface="Arial Narrow"/>
                          <a:ea typeface="Arial Narrow"/>
                          <a:cs typeface="Arial Narrow"/>
                          <a:sym typeface="Arial Narrow"/>
                        </a:rPr>
                        <a:t>statusReason</a:t>
                      </a:r>
                    </a:p>
                  </a:txBody>
                  <a:tcPr marL="34290" marR="34290" marT="34290" marB="34290" horzOverflow="overflow"/>
                </a:tc>
                <a:tc>
                  <a:txBody>
                    <a:bodyPr/>
                    <a:lstStyle/>
                    <a:p>
                      <a:pPr>
                        <a:defRPr sz="1800"/>
                      </a:pPr>
                      <a:r>
                        <a:rPr sz="2000" b="1">
                          <a:solidFill>
                            <a:srgbClr val="007C66"/>
                          </a:solidFill>
                          <a:latin typeface="Arial Narrow"/>
                          <a:ea typeface="Arial Narrow"/>
                          <a:cs typeface="Arial Narrow"/>
                          <a:sym typeface="Arial Narrow"/>
                        </a:rPr>
                        <a:t>Yes</a:t>
                      </a:r>
                    </a:p>
                  </a:txBody>
                  <a:tcPr marL="34290" marR="34290" marT="34290" marB="34290" horzOverflow="overflow"/>
                </a:tc>
                <a:extLst>
                  <a:ext uri="{0D108BD9-81ED-4DB2-BD59-A6C34878D82A}">
                    <a16:rowId xmlns:a16="http://schemas.microsoft.com/office/drawing/2014/main" val="10002"/>
                  </a:ext>
                </a:extLst>
              </a:tr>
              <a:tr h="462979">
                <a:tc>
                  <a:txBody>
                    <a:bodyPr/>
                    <a:lstStyle/>
                    <a:p>
                      <a:pPr>
                        <a:defRPr sz="1800"/>
                      </a:pPr>
                      <a:r>
                        <a:rPr sz="2000">
                          <a:solidFill>
                            <a:srgbClr val="007C66"/>
                          </a:solidFill>
                          <a:latin typeface="Arial Narrow"/>
                          <a:ea typeface="Arial Narrow"/>
                          <a:cs typeface="Arial Narrow"/>
                          <a:sym typeface="Arial Narrow"/>
                        </a:rPr>
                        <a:t>vaccineCode</a:t>
                      </a:r>
                    </a:p>
                  </a:txBody>
                  <a:tcPr marL="34290" marR="34290" marT="34290" marB="34290" horzOverflow="overflow"/>
                </a:tc>
                <a:tc>
                  <a:txBody>
                    <a:bodyPr/>
                    <a:lstStyle/>
                    <a:p>
                      <a:pPr>
                        <a:defRPr sz="1800"/>
                      </a:pPr>
                      <a:r>
                        <a:rPr sz="2000">
                          <a:solidFill>
                            <a:srgbClr val="007C66"/>
                          </a:solidFill>
                          <a:latin typeface="Arial Narrow"/>
                          <a:ea typeface="Arial Narrow"/>
                          <a:cs typeface="Arial Narrow"/>
                          <a:sym typeface="Arial Narrow"/>
                        </a:rPr>
                        <a:t>vaccineCode</a:t>
                      </a:r>
                    </a:p>
                  </a:txBody>
                  <a:tcPr marL="34290" marR="34290" marT="34290" marB="34290" horzOverflow="overflow"/>
                </a:tc>
                <a:tc>
                  <a:txBody>
                    <a:bodyPr/>
                    <a:lstStyle/>
                    <a:p>
                      <a:pPr>
                        <a:defRPr sz="1800"/>
                      </a:pPr>
                      <a:r>
                        <a:rPr sz="2000" b="1">
                          <a:solidFill>
                            <a:srgbClr val="007C66"/>
                          </a:solidFill>
                          <a:latin typeface="Arial Narrow"/>
                          <a:ea typeface="Arial Narrow"/>
                          <a:cs typeface="Arial Narrow"/>
                          <a:sym typeface="Arial Narrow"/>
                        </a:rPr>
                        <a:t>Yes</a:t>
                      </a:r>
                    </a:p>
                  </a:txBody>
                  <a:tcPr marL="34290" marR="34290" marT="34290" marB="34290" horzOverflow="overflow"/>
                </a:tc>
                <a:extLst>
                  <a:ext uri="{0D108BD9-81ED-4DB2-BD59-A6C34878D82A}">
                    <a16:rowId xmlns:a16="http://schemas.microsoft.com/office/drawing/2014/main" val="10003"/>
                  </a:ext>
                </a:extLst>
              </a:tr>
              <a:tr h="462979">
                <a:tc>
                  <a:txBody>
                    <a:bodyPr/>
                    <a:lstStyle/>
                    <a:p>
                      <a:pPr>
                        <a:defRPr sz="1800"/>
                      </a:pPr>
                      <a:r>
                        <a:rPr sz="2000">
                          <a:solidFill>
                            <a:srgbClr val="007C66"/>
                          </a:solidFill>
                          <a:latin typeface="Arial Narrow"/>
                          <a:ea typeface="Arial Narrow"/>
                          <a:cs typeface="Arial Narrow"/>
                          <a:sym typeface="Arial Narrow"/>
                        </a:rPr>
                        <a:t>patient</a:t>
                      </a:r>
                    </a:p>
                  </a:txBody>
                  <a:tcPr marL="34290" marR="34290" marT="34290" marB="34290" horzOverflow="overflow"/>
                </a:tc>
                <a:tc>
                  <a:txBody>
                    <a:bodyPr/>
                    <a:lstStyle/>
                    <a:p>
                      <a:pPr>
                        <a:defRPr sz="1800"/>
                      </a:pPr>
                      <a:r>
                        <a:rPr sz="2000">
                          <a:solidFill>
                            <a:srgbClr val="007C66"/>
                          </a:solidFill>
                          <a:latin typeface="Arial Narrow"/>
                          <a:ea typeface="Arial Narrow"/>
                          <a:cs typeface="Arial Narrow"/>
                          <a:sym typeface="Arial Narrow"/>
                        </a:rPr>
                        <a:t>patient</a:t>
                      </a:r>
                    </a:p>
                  </a:txBody>
                  <a:tcPr marL="34290" marR="34290" marT="34290" marB="34290" horzOverflow="overflow"/>
                </a:tc>
                <a:tc>
                  <a:txBody>
                    <a:bodyPr/>
                    <a:lstStyle/>
                    <a:p>
                      <a:pPr>
                        <a:defRPr sz="1800"/>
                      </a:pPr>
                      <a:r>
                        <a:rPr sz="2000" b="1">
                          <a:solidFill>
                            <a:srgbClr val="007C66"/>
                          </a:solidFill>
                          <a:latin typeface="Arial Narrow"/>
                          <a:ea typeface="Arial Narrow"/>
                          <a:cs typeface="Arial Narrow"/>
                          <a:sym typeface="Arial Narrow"/>
                        </a:rPr>
                        <a:t>Yes</a:t>
                      </a:r>
                    </a:p>
                  </a:txBody>
                  <a:tcPr marL="34290" marR="34290" marT="34290" marB="34290" horzOverflow="overflow"/>
                </a:tc>
                <a:extLst>
                  <a:ext uri="{0D108BD9-81ED-4DB2-BD59-A6C34878D82A}">
                    <a16:rowId xmlns:a16="http://schemas.microsoft.com/office/drawing/2014/main" val="10004"/>
                  </a:ext>
                </a:extLst>
              </a:tr>
              <a:tr h="462979">
                <a:tc>
                  <a:txBody>
                    <a:bodyPr/>
                    <a:lstStyle/>
                    <a:p>
                      <a:pPr>
                        <a:defRPr sz="1800"/>
                      </a:pPr>
                      <a:r>
                        <a:rPr sz="2000">
                          <a:solidFill>
                            <a:srgbClr val="007C66"/>
                          </a:solidFill>
                          <a:latin typeface="Arial Narrow"/>
                          <a:ea typeface="Arial Narrow"/>
                          <a:cs typeface="Arial Narrow"/>
                          <a:sym typeface="Arial Narrow"/>
                        </a:rPr>
                        <a:t>occurrenceDateTime</a:t>
                      </a:r>
                    </a:p>
                  </a:txBody>
                  <a:tcPr marL="34290" marR="34290" marT="34290" marB="34290" horzOverflow="overflow"/>
                </a:tc>
                <a:tc>
                  <a:txBody>
                    <a:bodyPr/>
                    <a:lstStyle/>
                    <a:p>
                      <a:pPr>
                        <a:defRPr sz="1800"/>
                      </a:pPr>
                      <a:r>
                        <a:rPr sz="2000">
                          <a:solidFill>
                            <a:srgbClr val="007C66"/>
                          </a:solidFill>
                          <a:latin typeface="Arial Narrow"/>
                          <a:ea typeface="Arial Narrow"/>
                          <a:cs typeface="Arial Narrow"/>
                          <a:sym typeface="Arial Narrow"/>
                        </a:rPr>
                        <a:t>dateTIme</a:t>
                      </a:r>
                    </a:p>
                  </a:txBody>
                  <a:tcPr marL="34290" marR="34290" marT="34290" marB="34290" horzOverflow="overflow"/>
                </a:tc>
                <a:tc>
                  <a:txBody>
                    <a:bodyPr/>
                    <a:lstStyle/>
                    <a:p>
                      <a:pPr>
                        <a:defRPr sz="1800"/>
                      </a:pPr>
                      <a:r>
                        <a:rPr sz="2000" b="1">
                          <a:solidFill>
                            <a:srgbClr val="007C66"/>
                          </a:solidFill>
                          <a:latin typeface="Arial Narrow"/>
                          <a:ea typeface="Arial Narrow"/>
                          <a:cs typeface="Arial Narrow"/>
                          <a:sym typeface="Arial Narrow"/>
                        </a:rPr>
                        <a:t>Yes</a:t>
                      </a:r>
                    </a:p>
                  </a:txBody>
                  <a:tcPr marL="34290" marR="34290" marT="34290" marB="34290" horzOverflow="overflow"/>
                </a:tc>
                <a:extLst>
                  <a:ext uri="{0D108BD9-81ED-4DB2-BD59-A6C34878D82A}">
                    <a16:rowId xmlns:a16="http://schemas.microsoft.com/office/drawing/2014/main" val="10005"/>
                  </a:ext>
                </a:extLst>
              </a:tr>
              <a:tr h="462979">
                <a:tc>
                  <a:txBody>
                    <a:bodyPr/>
                    <a:lstStyle/>
                    <a:p>
                      <a:pPr>
                        <a:defRPr sz="1800"/>
                      </a:pPr>
                      <a:r>
                        <a:rPr sz="2000">
                          <a:solidFill>
                            <a:srgbClr val="007C66"/>
                          </a:solidFill>
                          <a:latin typeface="Arial Narrow"/>
                          <a:ea typeface="Arial Narrow"/>
                          <a:cs typeface="Arial Narrow"/>
                          <a:sym typeface="Arial Narrow"/>
                        </a:rPr>
                        <a:t>primarySource</a:t>
                      </a:r>
                    </a:p>
                  </a:txBody>
                  <a:tcPr marL="34290" marR="34290" marT="34290" marB="34290" horzOverflow="overflow"/>
                </a:tc>
                <a:tc>
                  <a:txBody>
                    <a:bodyPr/>
                    <a:lstStyle/>
                    <a:p>
                      <a:pPr>
                        <a:defRPr sz="1800"/>
                      </a:pPr>
                      <a:r>
                        <a:rPr sz="2000">
                          <a:solidFill>
                            <a:srgbClr val="007C66"/>
                          </a:solidFill>
                          <a:latin typeface="Arial Narrow"/>
                          <a:ea typeface="Arial Narrow"/>
                          <a:cs typeface="Arial Narrow"/>
                          <a:sym typeface="Arial Narrow"/>
                        </a:rPr>
                        <a:t>source</a:t>
                      </a:r>
                    </a:p>
                  </a:txBody>
                  <a:tcPr marL="34290" marR="34290" marT="34290" marB="34290" horzOverflow="overflow"/>
                </a:tc>
                <a:tc>
                  <a:txBody>
                    <a:bodyPr/>
                    <a:lstStyle/>
                    <a:p>
                      <a:pPr>
                        <a:defRPr sz="1800"/>
                      </a:pPr>
                      <a:r>
                        <a:rPr sz="2000" b="1">
                          <a:solidFill>
                            <a:srgbClr val="007C66"/>
                          </a:solidFill>
                          <a:latin typeface="Arial Narrow"/>
                          <a:ea typeface="Arial Narrow"/>
                          <a:cs typeface="Arial Narrow"/>
                          <a:sym typeface="Arial Narrow"/>
                        </a:rPr>
                        <a:t>Yes</a:t>
                      </a:r>
                    </a:p>
                  </a:txBody>
                  <a:tcPr marL="34290" marR="34290" marT="34290" marB="34290" horzOverflow="overflow"/>
                </a:tc>
                <a:extLst>
                  <a:ext uri="{0D108BD9-81ED-4DB2-BD59-A6C34878D82A}">
                    <a16:rowId xmlns:a16="http://schemas.microsoft.com/office/drawing/2014/main" val="10006"/>
                  </a:ext>
                </a:extLst>
              </a:tr>
            </a:tbl>
          </a:graphicData>
        </a:graphic>
      </p:graphicFrame>
      <p:sp>
        <p:nvSpPr>
          <p:cNvPr id="538" name="Slide Number Placeholder 2"/>
          <p:cNvSpPr txBox="1">
            <a:spLocks noGrp="1"/>
          </p:cNvSpPr>
          <p:nvPr>
            <p:ph type="sldNum" sz="quarter" idx="4294967295"/>
          </p:nvPr>
        </p:nvSpPr>
        <p:spPr>
          <a:xfrm>
            <a:off x="4225738" y="4981215"/>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l">
              <a:defRPr sz="900" b="0">
                <a:latin typeface="Arial Narrow"/>
                <a:ea typeface="Arial Narrow"/>
                <a:cs typeface="Arial Narrow"/>
                <a:sym typeface="Arial Narrow"/>
              </a:defRPr>
            </a:lvl1pPr>
          </a:lstStyle>
          <a:p>
            <a:fld id="{86CB4B4D-7CA3-9044-876B-883B54F8677D}" type="slidenum">
              <a:t>35</a:t>
            </a:fld>
            <a:endParaRP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 name="Title 1"/>
          <p:cNvSpPr txBox="1">
            <a:spLocks noGrp="1"/>
          </p:cNvSpPr>
          <p:nvPr>
            <p:ph type="title"/>
          </p:nvPr>
        </p:nvSpPr>
        <p:spPr>
          <a:xfrm>
            <a:off x="250825" y="233980"/>
            <a:ext cx="8642350" cy="481013"/>
          </a:xfrm>
          <a:prstGeom prst="rect">
            <a:avLst/>
          </a:prstGeom>
        </p:spPr>
        <p:txBody>
          <a:bodyPr/>
          <a:lstStyle>
            <a:lvl1pPr>
              <a:defRPr sz="2800"/>
            </a:lvl1pPr>
          </a:lstStyle>
          <a:p>
            <a:r>
              <a:t>FPB Profile Editor: Future enhancements</a:t>
            </a:r>
          </a:p>
        </p:txBody>
      </p:sp>
      <p:sp>
        <p:nvSpPr>
          <p:cNvPr id="541" name="Content Placeholder 2"/>
          <p:cNvSpPr txBox="1">
            <a:spLocks noGrp="1"/>
          </p:cNvSpPr>
          <p:nvPr>
            <p:ph type="body" idx="1"/>
          </p:nvPr>
        </p:nvSpPr>
        <p:spPr>
          <a:xfrm>
            <a:off x="847703" y="755688"/>
            <a:ext cx="8222554" cy="3961787"/>
          </a:xfrm>
          <a:prstGeom prst="rect">
            <a:avLst/>
          </a:prstGeom>
        </p:spPr>
        <p:txBody>
          <a:bodyPr>
            <a:normAutofit lnSpcReduction="10000"/>
          </a:bodyPr>
          <a:lstStyle/>
          <a:p>
            <a:pPr marL="342899" indent="-342899">
              <a:buFontTx/>
              <a:buAutoNum type="arabicPeriod"/>
              <a:defRPr sz="2000"/>
            </a:pPr>
            <a:r>
              <a:rPr dirty="0"/>
              <a:t>Allow users to organize their profiles into Implementation Guides</a:t>
            </a:r>
          </a:p>
          <a:p>
            <a:pPr lvl="1">
              <a:defRPr sz="2000"/>
            </a:pPr>
            <a:r>
              <a:rPr dirty="0"/>
              <a:t>Use FHIR </a:t>
            </a:r>
            <a:r>
              <a:rPr dirty="0" err="1"/>
              <a:t>ImplementationGuide</a:t>
            </a:r>
            <a:r>
              <a:rPr dirty="0"/>
              <a:t> resource to store the information in FHIM or an associated FHIR server</a:t>
            </a:r>
          </a:p>
          <a:p>
            <a:pPr marL="342899" indent="-342899">
              <a:buFontTx/>
              <a:buAutoNum type="arabicPeriod"/>
              <a:defRPr sz="2000"/>
            </a:pPr>
            <a:r>
              <a:rPr dirty="0"/>
              <a:t>Create FHIR profiles to describe the constraints needed to represent FHIM logical content as FHIR </a:t>
            </a:r>
            <a:r>
              <a:rPr dirty="0" err="1"/>
              <a:t>StructureDefinition</a:t>
            </a:r>
            <a:r>
              <a:rPr dirty="0"/>
              <a:t> resources using the FHIR API specification (Search, Create, Update operations) </a:t>
            </a:r>
          </a:p>
          <a:p>
            <a:pPr lvl="1">
              <a:defRPr sz="2000"/>
            </a:pPr>
            <a:r>
              <a:rPr dirty="0"/>
              <a:t>Examples provided in </a:t>
            </a:r>
            <a:r>
              <a:rPr dirty="0" err="1"/>
              <a:t>Github</a:t>
            </a:r>
            <a:r>
              <a:rPr dirty="0"/>
              <a:t> FPB Profile Editor project: </a:t>
            </a:r>
            <a:r>
              <a:rPr u="sng" dirty="0">
                <a:solidFill>
                  <a:srgbClr val="0000FF"/>
                </a:solidFill>
                <a:uFill>
                  <a:solidFill>
                    <a:srgbClr val="0000FF"/>
                  </a:solidFill>
                </a:uFill>
                <a:hlinkClick r:id="rId2"/>
              </a:rPr>
              <a:t>https://github.com/FHIMS/FHIMProfileBuilderWeb</a:t>
            </a:r>
          </a:p>
          <a:p>
            <a:pPr marL="342899" indent="-342899">
              <a:buFontTx/>
              <a:buAutoNum type="arabicPeriod"/>
              <a:defRPr sz="2000"/>
            </a:pPr>
            <a:r>
              <a:rPr dirty="0"/>
              <a:t>Create a FHIM template based on a another existing FHIM template (e.g., create an organization-specific template from a US-Core specification template)</a:t>
            </a:r>
          </a:p>
          <a:p>
            <a:pPr lvl="1">
              <a:defRPr sz="2000"/>
            </a:pPr>
            <a:r>
              <a:rPr dirty="0"/>
              <a:t>Change the base structure from a “class” to a “template”</a:t>
            </a:r>
          </a:p>
        </p:txBody>
      </p:sp>
      <p:sp>
        <p:nvSpPr>
          <p:cNvPr id="542" name="Date Placeholder 3"/>
          <p:cNvSpPr txBox="1"/>
          <p:nvPr/>
        </p:nvSpPr>
        <p:spPr>
          <a:xfrm>
            <a:off x="7232829" y="350350"/>
            <a:ext cx="1837429" cy="2692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r" defTabSz="457200">
              <a:defRPr sz="1200">
                <a:solidFill>
                  <a:srgbClr val="888888"/>
                </a:solidFill>
              </a:defRPr>
            </a:lvl1pPr>
          </a:lstStyle>
          <a:p>
            <a:r>
              <a:t>2019-07-01</a:t>
            </a:r>
          </a:p>
        </p:txBody>
      </p:sp>
      <p:pic>
        <p:nvPicPr>
          <p:cNvPr id="543" name="Graphic 5" descr="Graphic 5"/>
          <p:cNvPicPr>
            <a:picLocks noChangeAspect="1"/>
          </p:cNvPicPr>
          <p:nvPr/>
        </p:nvPicPr>
        <p:blipFill>
          <a:blip r:embed="rId3"/>
          <a:stretch>
            <a:fillRect/>
          </a:stretch>
        </p:blipFill>
        <p:spPr>
          <a:xfrm>
            <a:off x="137114" y="626078"/>
            <a:ext cx="685802" cy="685804"/>
          </a:xfrm>
          <a:prstGeom prst="rect">
            <a:avLst/>
          </a:prstGeom>
          <a:ln w="12700">
            <a:miter lim="400000"/>
          </a:ln>
        </p:spPr>
      </p:pic>
      <p:sp>
        <p:nvSpPr>
          <p:cNvPr id="544" name="Slide Number Placeholder 2"/>
          <p:cNvSpPr txBox="1">
            <a:spLocks noGrp="1"/>
          </p:cNvSpPr>
          <p:nvPr>
            <p:ph type="sldNum" sz="quarter" idx="4294967295"/>
          </p:nvPr>
        </p:nvSpPr>
        <p:spPr>
          <a:xfrm>
            <a:off x="4225738" y="4981215"/>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l">
              <a:defRPr sz="900" b="0">
                <a:latin typeface="Arial Narrow"/>
                <a:ea typeface="Arial Narrow"/>
                <a:cs typeface="Arial Narrow"/>
                <a:sym typeface="Arial Narrow"/>
              </a:defRPr>
            </a:lvl1pPr>
          </a:lstStyle>
          <a:p>
            <a:fld id="{86CB4B4D-7CA3-9044-876B-883B54F8677D}" type="slidenum">
              <a:t>36</a:t>
            </a:fld>
            <a:endParaRP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 name="Title 1"/>
          <p:cNvSpPr txBox="1">
            <a:spLocks noGrp="1"/>
          </p:cNvSpPr>
          <p:nvPr>
            <p:ph type="title"/>
          </p:nvPr>
        </p:nvSpPr>
        <p:spPr>
          <a:xfrm>
            <a:off x="250825" y="244462"/>
            <a:ext cx="7912414" cy="481014"/>
          </a:xfrm>
          <a:prstGeom prst="rect">
            <a:avLst/>
          </a:prstGeom>
        </p:spPr>
        <p:txBody>
          <a:bodyPr/>
          <a:lstStyle>
            <a:lvl1pPr defTabSz="804672">
              <a:defRPr sz="2464"/>
            </a:lvl1pPr>
          </a:lstStyle>
          <a:p>
            <a:r>
              <a:t>FPB Profile Editor: Future enhancements (continued)</a:t>
            </a:r>
          </a:p>
        </p:txBody>
      </p:sp>
      <p:sp>
        <p:nvSpPr>
          <p:cNvPr id="547" name="Content Placeholder 2"/>
          <p:cNvSpPr txBox="1">
            <a:spLocks noGrp="1"/>
          </p:cNvSpPr>
          <p:nvPr>
            <p:ph type="body" idx="1"/>
          </p:nvPr>
        </p:nvSpPr>
        <p:spPr>
          <a:xfrm>
            <a:off x="771503" y="1396512"/>
            <a:ext cx="8222554" cy="3166254"/>
          </a:xfrm>
          <a:prstGeom prst="rect">
            <a:avLst/>
          </a:prstGeom>
        </p:spPr>
        <p:txBody>
          <a:bodyPr/>
          <a:lstStyle/>
          <a:p>
            <a:pPr defTabSz="749808">
              <a:spcBef>
                <a:spcPts val="400"/>
              </a:spcBef>
              <a:buFont typeface="+mj-lt"/>
              <a:buAutoNum type="arabicPeriod" startAt="4"/>
              <a:defRPr sz="1640"/>
            </a:pPr>
            <a:r>
              <a:rPr dirty="0"/>
              <a:t>Connect the Profile Editor to a FHIR Terminology Server to access existing value sets</a:t>
            </a:r>
          </a:p>
          <a:p>
            <a:pPr marL="627242" lvl="1" indent="-252338" defTabSz="749808">
              <a:spcBef>
                <a:spcPts val="400"/>
              </a:spcBef>
              <a:defRPr sz="1640"/>
            </a:pPr>
            <a:r>
              <a:rPr dirty="0"/>
              <a:t>Support changes to value set members and adding terminology constraints to coded information from the FHIM</a:t>
            </a:r>
          </a:p>
          <a:p>
            <a:pPr marL="281177" indent="-281177" defTabSz="749808">
              <a:spcBef>
                <a:spcPts val="400"/>
              </a:spcBef>
              <a:buFontTx/>
              <a:buAutoNum type="arabicPeriod" startAt="4"/>
              <a:defRPr sz="1640"/>
            </a:pPr>
            <a:r>
              <a:rPr dirty="0"/>
              <a:t>Add more options to the Profile Generator in addition to FHIR Profiles Integration with a Terminology Server</a:t>
            </a:r>
          </a:p>
          <a:p>
            <a:pPr marL="281177" indent="-281177" defTabSz="749808">
              <a:spcBef>
                <a:spcPts val="400"/>
              </a:spcBef>
              <a:buFontTx/>
              <a:buAutoNum type="arabicPeriod" startAt="4"/>
              <a:defRPr sz="1640"/>
            </a:pPr>
            <a:r>
              <a:rPr dirty="0"/>
              <a:t>Create a set of FHIM templates corresponding to US Core FHIR profiles</a:t>
            </a:r>
          </a:p>
          <a:p>
            <a:pPr marL="562355" lvl="1" indent="-187452" defTabSz="749808">
              <a:spcBef>
                <a:spcPts val="400"/>
              </a:spcBef>
              <a:buFontTx/>
              <a:defRPr sz="1640"/>
            </a:pPr>
            <a:r>
              <a:rPr dirty="0"/>
              <a:t>These pre-loaded templates can then be used to efficiently create extensions to US Core FHIR Profiles that are conformant to the existing US Core FHIR profiles</a:t>
            </a:r>
          </a:p>
          <a:p>
            <a:pPr marL="281177" indent="-281177" defTabSz="749808">
              <a:spcBef>
                <a:spcPts val="400"/>
              </a:spcBef>
              <a:buFontTx/>
              <a:buAutoNum type="arabicPeriod" startAt="4"/>
              <a:defRPr sz="1640"/>
            </a:pPr>
            <a:r>
              <a:rPr dirty="0"/>
              <a:t>A possible Profile Editor enhancement is </a:t>
            </a:r>
            <a:r>
              <a:rPr dirty="0" err="1"/>
              <a:t>GoldenLayout</a:t>
            </a:r>
            <a:r>
              <a:rPr dirty="0"/>
              <a:t> </a:t>
            </a:r>
            <a:br>
              <a:rPr dirty="0"/>
            </a:br>
            <a:r>
              <a:rPr u="sng" dirty="0">
                <a:solidFill>
                  <a:srgbClr val="0000FF"/>
                </a:solidFill>
                <a:uFill>
                  <a:solidFill>
                    <a:srgbClr val="0000FF"/>
                  </a:solidFill>
                </a:uFill>
                <a:hlinkClick r:id="rId2"/>
              </a:rPr>
              <a:t>https://golden-layout.com/</a:t>
            </a:r>
            <a:r>
              <a:rPr dirty="0"/>
              <a:t> </a:t>
            </a:r>
          </a:p>
        </p:txBody>
      </p:sp>
      <p:sp>
        <p:nvSpPr>
          <p:cNvPr id="548" name="Date Placeholder 3"/>
          <p:cNvSpPr txBox="1"/>
          <p:nvPr/>
        </p:nvSpPr>
        <p:spPr>
          <a:xfrm>
            <a:off x="7232829" y="350350"/>
            <a:ext cx="1837429" cy="2692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r" defTabSz="457200">
              <a:defRPr sz="1200">
                <a:solidFill>
                  <a:srgbClr val="888888"/>
                </a:solidFill>
              </a:defRPr>
            </a:lvl1pPr>
          </a:lstStyle>
          <a:p>
            <a:r>
              <a:t>2019-07-01</a:t>
            </a:r>
          </a:p>
        </p:txBody>
      </p:sp>
      <p:pic>
        <p:nvPicPr>
          <p:cNvPr id="549" name="Graphic 5" descr="Graphic 5"/>
          <p:cNvPicPr>
            <a:picLocks noChangeAspect="1"/>
          </p:cNvPicPr>
          <p:nvPr/>
        </p:nvPicPr>
        <p:blipFill>
          <a:blip r:embed="rId3"/>
          <a:stretch>
            <a:fillRect/>
          </a:stretch>
        </p:blipFill>
        <p:spPr>
          <a:xfrm>
            <a:off x="137114" y="626078"/>
            <a:ext cx="685802" cy="685804"/>
          </a:xfrm>
          <a:prstGeom prst="rect">
            <a:avLst/>
          </a:prstGeom>
          <a:ln w="12700">
            <a:miter lim="400000"/>
          </a:ln>
        </p:spPr>
      </p:pic>
      <p:sp>
        <p:nvSpPr>
          <p:cNvPr id="550" name="Slide Number Placeholder 2"/>
          <p:cNvSpPr txBox="1">
            <a:spLocks noGrp="1"/>
          </p:cNvSpPr>
          <p:nvPr>
            <p:ph type="sldNum" sz="quarter" idx="4294967295"/>
          </p:nvPr>
        </p:nvSpPr>
        <p:spPr>
          <a:xfrm>
            <a:off x="4225738" y="4981215"/>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l">
              <a:defRPr sz="900" b="0">
                <a:latin typeface="Arial Narrow"/>
                <a:ea typeface="Arial Narrow"/>
                <a:cs typeface="Arial Narrow"/>
                <a:sym typeface="Arial Narrow"/>
              </a:defRPr>
            </a:lvl1pPr>
          </a:lstStyle>
          <a:p>
            <a:fld id="{86CB4B4D-7CA3-9044-876B-883B54F8677D}" type="slidenum">
              <a:t>37</a:t>
            </a:fld>
            <a:endParaRP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 name="Rectangle 8"/>
          <p:cNvSpPr/>
          <p:nvPr/>
        </p:nvSpPr>
        <p:spPr>
          <a:xfrm>
            <a:off x="5893117" y="0"/>
            <a:ext cx="3250883" cy="5143500"/>
          </a:xfrm>
          <a:prstGeom prst="rect">
            <a:avLst/>
          </a:prstGeom>
          <a:solidFill>
            <a:srgbClr val="FFFFFF"/>
          </a:solidFill>
          <a:ln w="12700">
            <a:miter lim="400000"/>
          </a:ln>
        </p:spPr>
        <p:txBody>
          <a:bodyPr lIns="45718" tIns="45718" rIns="45718" bIns="45718" anchor="ctr"/>
          <a:lstStyle/>
          <a:p>
            <a:pPr algn="ctr">
              <a:defRPr sz="1500">
                <a:solidFill>
                  <a:srgbClr val="FFFFFF"/>
                </a:solidFill>
                <a:latin typeface="+mn-lt"/>
                <a:ea typeface="+mn-ea"/>
                <a:cs typeface="+mn-cs"/>
                <a:sym typeface="Calibri"/>
              </a:defRPr>
            </a:pPr>
            <a:endParaRPr/>
          </a:p>
        </p:txBody>
      </p:sp>
      <p:sp>
        <p:nvSpPr>
          <p:cNvPr id="553" name="TextBox 3"/>
          <p:cNvSpPr txBox="1"/>
          <p:nvPr/>
        </p:nvSpPr>
        <p:spPr>
          <a:xfrm>
            <a:off x="5893117" y="3395514"/>
            <a:ext cx="3250884" cy="16687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4290" tIns="34290" rIns="34290" bIns="34290" anchor="ctr">
            <a:spAutoFit/>
          </a:bodyPr>
          <a:lstStyle/>
          <a:p>
            <a:pPr algn="ctr">
              <a:defRPr sz="3600">
                <a:latin typeface="+mn-lt"/>
                <a:ea typeface="+mn-ea"/>
                <a:cs typeface="+mn-cs"/>
                <a:sym typeface="Calibri"/>
              </a:defRPr>
            </a:pPr>
            <a:r>
              <a:t>Questions &amp; Discussion</a:t>
            </a:r>
          </a:p>
          <a:p>
            <a:pPr algn="ctr">
              <a:defRPr sz="3600">
                <a:latin typeface="+mn-lt"/>
                <a:ea typeface="+mn-ea"/>
                <a:cs typeface="+mn-cs"/>
                <a:sym typeface="Calibri"/>
              </a:defRPr>
            </a:pPr>
            <a:r>
              <a:t>Thank You</a:t>
            </a:r>
          </a:p>
        </p:txBody>
      </p:sp>
      <p:sp>
        <p:nvSpPr>
          <p:cNvPr id="554" name="TextBox 4"/>
          <p:cNvSpPr txBox="1"/>
          <p:nvPr/>
        </p:nvSpPr>
        <p:spPr>
          <a:xfrm>
            <a:off x="5966338" y="1885876"/>
            <a:ext cx="3177663" cy="11826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4290" tIns="34290" rIns="34290" bIns="34290" anchor="ctr">
            <a:spAutoFit/>
          </a:bodyPr>
          <a:lstStyle/>
          <a:p>
            <a:pPr algn="ctr">
              <a:defRPr sz="1400" i="1">
                <a:solidFill>
                  <a:srgbClr val="008000"/>
                </a:solidFill>
                <a:latin typeface="Times New Roman"/>
                <a:ea typeface="Times New Roman"/>
                <a:cs typeface="Times New Roman"/>
                <a:sym typeface="Times New Roman"/>
              </a:defRPr>
            </a:pPr>
            <a:r>
              <a:t>FHIM Profile Builder Point of Contact: </a:t>
            </a:r>
          </a:p>
          <a:p>
            <a:pPr algn="ctr">
              <a:lnSpc>
                <a:spcPct val="114000"/>
              </a:lnSpc>
              <a:spcBef>
                <a:spcPts val="400"/>
              </a:spcBef>
              <a:defRPr sz="1400" i="1">
                <a:solidFill>
                  <a:srgbClr val="008000"/>
                </a:solidFill>
                <a:latin typeface="Times New Roman"/>
                <a:ea typeface="Times New Roman"/>
                <a:cs typeface="Times New Roman"/>
                <a:sym typeface="Times New Roman"/>
              </a:defRPr>
            </a:pPr>
            <a:r>
              <a:t>Jason Lee, Director, OpenGroup Healthcare Vertical</a:t>
            </a:r>
            <a:endParaRPr>
              <a:latin typeface="Arial Narrow"/>
              <a:ea typeface="Arial Narrow"/>
              <a:cs typeface="Arial Narrow"/>
              <a:sym typeface="Arial Narrow"/>
            </a:endParaRPr>
          </a:p>
          <a:p>
            <a:pPr algn="ctr">
              <a:defRPr sz="1400" i="1" u="sng">
                <a:solidFill>
                  <a:srgbClr val="0000FF"/>
                </a:solidFill>
                <a:uFill>
                  <a:solidFill>
                    <a:srgbClr val="0000FF"/>
                  </a:solidFill>
                </a:uFill>
                <a:latin typeface="Times New Roman"/>
                <a:ea typeface="Times New Roman"/>
                <a:cs typeface="Times New Roman"/>
                <a:sym typeface="Times New Roman"/>
              </a:defRPr>
            </a:pPr>
            <a:r>
              <a:rPr>
                <a:hlinkClick r:id="rId2"/>
              </a:rPr>
              <a:t>j.lee@opengroup.org</a:t>
            </a:r>
            <a:r>
              <a:rPr u="none">
                <a:solidFill>
                  <a:srgbClr val="008000"/>
                </a:solidFill>
                <a:uFillTx/>
              </a:rPr>
              <a:t>  </a:t>
            </a:r>
            <a:endParaRPr sz="2800">
              <a:solidFill>
                <a:srgbClr val="008000"/>
              </a:solidFill>
            </a:endParaRPr>
          </a:p>
          <a:p>
            <a:pPr algn="ctr">
              <a:defRPr sz="1400" i="1">
                <a:solidFill>
                  <a:srgbClr val="008000"/>
                </a:solidFill>
                <a:latin typeface="Times New Roman"/>
                <a:ea typeface="Times New Roman"/>
                <a:cs typeface="Times New Roman"/>
                <a:sym typeface="Times New Roman"/>
              </a:defRPr>
            </a:pPr>
            <a:r>
              <a:t>(774) 444-0880 @jasonsleephd </a:t>
            </a:r>
          </a:p>
        </p:txBody>
      </p:sp>
      <p:pic>
        <p:nvPicPr>
          <p:cNvPr id="555" name="Picture1" descr="Picture1"/>
          <p:cNvPicPr>
            <a:picLocks noChangeAspect="1"/>
          </p:cNvPicPr>
          <p:nvPr/>
        </p:nvPicPr>
        <p:blipFill>
          <a:blip r:embed="rId3"/>
          <a:stretch>
            <a:fillRect/>
          </a:stretch>
        </p:blipFill>
        <p:spPr>
          <a:xfrm>
            <a:off x="6218871" y="416243"/>
            <a:ext cx="2486979" cy="1211581"/>
          </a:xfrm>
          <a:prstGeom prst="rect">
            <a:avLst/>
          </a:prstGeom>
          <a:ln w="12700">
            <a:miter lim="400000"/>
          </a:ln>
        </p:spPr>
      </p:pic>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 name="TextBox 1"/>
          <p:cNvSpPr txBox="1"/>
          <p:nvPr/>
        </p:nvSpPr>
        <p:spPr>
          <a:xfrm>
            <a:off x="160232" y="883033"/>
            <a:ext cx="4414808" cy="24621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marL="171450" indent="-171450">
              <a:buSzPct val="100000"/>
              <a:buFont typeface="Arial"/>
              <a:buChar char="•"/>
              <a:defRPr sz="1000" u="sng">
                <a:latin typeface="Arial"/>
                <a:ea typeface="Arial"/>
                <a:cs typeface="Arial"/>
                <a:sym typeface="Arial"/>
              </a:defRPr>
            </a:pPr>
            <a:r>
              <a:rPr dirty="0"/>
              <a:t>Binding</a:t>
            </a:r>
            <a:r>
              <a:rPr u="none" dirty="0"/>
              <a:t> is the association of a medical term with a terminology or code system or value set, such as SNOMED, LOINC, </a:t>
            </a:r>
            <a:r>
              <a:rPr u="none" dirty="0" err="1"/>
              <a:t>RxNorm</a:t>
            </a:r>
            <a:r>
              <a:rPr u="none" dirty="0"/>
              <a:t> terminology and codes.</a:t>
            </a:r>
            <a:endParaRPr dirty="0">
              <a:latin typeface="+mn-lt"/>
              <a:ea typeface="+mn-ea"/>
              <a:cs typeface="+mn-cs"/>
              <a:sym typeface="Calibri"/>
            </a:endParaRPr>
          </a:p>
          <a:p>
            <a:pPr marL="171450" indent="-171450">
              <a:buSzPct val="100000"/>
              <a:buFont typeface="Arial"/>
              <a:buChar char="•"/>
              <a:defRPr sz="1000" u="sng">
                <a:latin typeface="Arial"/>
                <a:ea typeface="Arial"/>
                <a:cs typeface="Arial"/>
                <a:sym typeface="Arial"/>
              </a:defRPr>
            </a:pPr>
            <a:r>
              <a:rPr dirty="0"/>
              <a:t>Classes</a:t>
            </a:r>
            <a:r>
              <a:rPr u="none" dirty="0"/>
              <a:t>: (in information modeling) sets, collections, concepts, types of objects, or kinds of things.</a:t>
            </a:r>
            <a:endParaRPr dirty="0">
              <a:latin typeface="+mn-lt"/>
              <a:ea typeface="+mn-ea"/>
              <a:cs typeface="+mn-cs"/>
              <a:sym typeface="Calibri"/>
            </a:endParaRPr>
          </a:p>
          <a:p>
            <a:pPr marL="171450" indent="-171450">
              <a:buSzPct val="100000"/>
              <a:buFont typeface="Arial"/>
              <a:buChar char="•"/>
              <a:defRPr sz="1000" u="sng">
                <a:latin typeface="Arial"/>
                <a:ea typeface="Arial"/>
                <a:cs typeface="Arial"/>
                <a:sym typeface="Arial"/>
              </a:defRPr>
            </a:pPr>
            <a:r>
              <a:rPr dirty="0"/>
              <a:t>Domain</a:t>
            </a:r>
            <a:r>
              <a:rPr u="none" dirty="0"/>
              <a:t>: a set of classes, attributes and relationships that describe a subject area.</a:t>
            </a:r>
            <a:endParaRPr dirty="0">
              <a:latin typeface="+mn-lt"/>
              <a:ea typeface="+mn-ea"/>
              <a:cs typeface="+mn-cs"/>
              <a:sym typeface="Calibri"/>
            </a:endParaRPr>
          </a:p>
          <a:p>
            <a:pPr marL="171450" indent="-171450">
              <a:buSzPct val="100000"/>
              <a:buFont typeface="Arial"/>
              <a:buChar char="•"/>
              <a:defRPr sz="1000" u="sng">
                <a:latin typeface="Arial"/>
                <a:ea typeface="Arial"/>
                <a:cs typeface="Arial"/>
                <a:sym typeface="Arial"/>
              </a:defRPr>
            </a:pPr>
            <a:r>
              <a:rPr dirty="0"/>
              <a:t>Domain Model</a:t>
            </a:r>
            <a:r>
              <a:rPr u="none" dirty="0"/>
              <a:t>: a conceptual model of a system which describes the various entities involved in that system and their relationships. In UML modeling, a class diagram is used to represent the domain model.</a:t>
            </a:r>
            <a:endParaRPr dirty="0">
              <a:latin typeface="+mn-lt"/>
              <a:ea typeface="+mn-ea"/>
              <a:cs typeface="+mn-cs"/>
              <a:sym typeface="Calibri"/>
            </a:endParaRPr>
          </a:p>
          <a:p>
            <a:pPr marL="171450" indent="-171450">
              <a:buSzPct val="100000"/>
              <a:buFont typeface="Arial"/>
              <a:buChar char="•"/>
              <a:defRPr sz="1000" u="sng">
                <a:latin typeface="Arial"/>
                <a:ea typeface="Arial"/>
                <a:cs typeface="Arial"/>
                <a:sym typeface="Arial"/>
              </a:defRPr>
            </a:pPr>
            <a:r>
              <a:rPr dirty="0"/>
              <a:t>Element</a:t>
            </a:r>
            <a:r>
              <a:rPr u="none" dirty="0"/>
              <a:t>: an item in a UML information model (e.g., class, data attribute, relationship, etc.).</a:t>
            </a:r>
            <a:endParaRPr dirty="0">
              <a:latin typeface="+mn-lt"/>
              <a:ea typeface="+mn-ea"/>
              <a:cs typeface="+mn-cs"/>
              <a:sym typeface="Calibri"/>
            </a:endParaRPr>
          </a:p>
          <a:p>
            <a:pPr marL="171450" indent="-171450">
              <a:buSzPct val="100000"/>
              <a:buFont typeface="Arial"/>
              <a:buChar char="•"/>
              <a:defRPr sz="1000" u="sng">
                <a:latin typeface="Arial"/>
                <a:ea typeface="Arial"/>
                <a:cs typeface="Arial"/>
                <a:sym typeface="Arial"/>
              </a:defRPr>
            </a:pPr>
            <a:r>
              <a:rPr dirty="0"/>
              <a:t>Information Model</a:t>
            </a:r>
            <a:r>
              <a:rPr u="none" dirty="0"/>
              <a:t>: (in software engineering) a representation of concepts, relationships, constraints, rules and operations to specify data semantics for a chosen domain of discourse. It can provide sharable, stable, and organized structure of information requirements for the domain context.</a:t>
            </a:r>
          </a:p>
        </p:txBody>
      </p:sp>
      <p:sp>
        <p:nvSpPr>
          <p:cNvPr id="558" name="Title 1"/>
          <p:cNvSpPr txBox="1"/>
          <p:nvPr/>
        </p:nvSpPr>
        <p:spPr>
          <a:xfrm>
            <a:off x="-1" y="-4706"/>
            <a:ext cx="8128064" cy="43707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b="1">
                <a:solidFill>
                  <a:srgbClr val="007C66"/>
                </a:solidFill>
                <a:latin typeface="Arial"/>
                <a:ea typeface="Arial"/>
                <a:cs typeface="Arial"/>
                <a:sym typeface="Arial"/>
              </a:defRPr>
            </a:lvl1pPr>
          </a:lstStyle>
          <a:p>
            <a:r>
              <a:t>Glossary</a:t>
            </a:r>
          </a:p>
        </p:txBody>
      </p:sp>
      <p:sp>
        <p:nvSpPr>
          <p:cNvPr id="559" name="TextBox 3"/>
          <p:cNvSpPr txBox="1"/>
          <p:nvPr/>
        </p:nvSpPr>
        <p:spPr>
          <a:xfrm>
            <a:off x="4595186" y="881263"/>
            <a:ext cx="4085940" cy="35797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marL="171450" indent="-171450">
              <a:buSzPct val="100000"/>
              <a:buFont typeface="Arial"/>
              <a:buChar char="•"/>
              <a:defRPr sz="1000" u="sng">
                <a:latin typeface="Arial"/>
                <a:ea typeface="Arial"/>
                <a:cs typeface="Arial"/>
                <a:sym typeface="Arial"/>
              </a:defRPr>
            </a:pPr>
            <a:r>
              <a:rPr lang="en-US" dirty="0"/>
              <a:t>Logical Information Model</a:t>
            </a:r>
            <a:r>
              <a:rPr lang="en-US" u="none" dirty="0"/>
              <a:t>: (in systems engineering) a representation of information, organized in terms of classes and relationships and is independent of any particular technology (database) platform. The logical information model can become the basis of a physical data model and inform the design of a database. Logical information and physical data models are very different in their objectives, goals and content.</a:t>
            </a:r>
            <a:endParaRPr lang="en-US" dirty="0">
              <a:latin typeface="+mn-lt"/>
              <a:ea typeface="+mn-ea"/>
              <a:cs typeface="+mn-cs"/>
              <a:sym typeface="Calibri"/>
            </a:endParaRPr>
          </a:p>
          <a:p>
            <a:pPr marL="171450" indent="-171450">
              <a:buSzPct val="100000"/>
              <a:buFont typeface="Arial"/>
              <a:buChar char="•"/>
              <a:defRPr sz="1000" u="sng">
                <a:latin typeface="Arial"/>
                <a:ea typeface="Arial"/>
                <a:cs typeface="Arial"/>
                <a:sym typeface="Arial"/>
              </a:defRPr>
            </a:pPr>
            <a:r>
              <a:rPr dirty="0"/>
              <a:t>Physical Data Model</a:t>
            </a:r>
            <a:r>
              <a:rPr u="none" dirty="0"/>
              <a:t>: a representation of a data design which takes into account the facilities and constraints of a given database management system.</a:t>
            </a:r>
            <a:endParaRPr dirty="0">
              <a:latin typeface="+mn-lt"/>
              <a:ea typeface="+mn-ea"/>
              <a:cs typeface="+mn-cs"/>
              <a:sym typeface="Calibri"/>
            </a:endParaRPr>
          </a:p>
          <a:p>
            <a:pPr marL="171450" indent="-171450">
              <a:buSzPct val="100000"/>
              <a:buFont typeface="Arial"/>
              <a:buChar char="•"/>
              <a:defRPr sz="1000" u="sng">
                <a:latin typeface="Arial"/>
                <a:ea typeface="Arial"/>
                <a:cs typeface="Arial"/>
                <a:sym typeface="Arial"/>
              </a:defRPr>
            </a:pPr>
            <a:r>
              <a:rPr dirty="0"/>
              <a:t>Reusable:</a:t>
            </a:r>
            <a:r>
              <a:rPr u="none" dirty="0"/>
              <a:t> implies that an IT component has been modularized, standardized and tested so that it can be efficiently and effectively used, in similar contexts, by others. </a:t>
            </a:r>
            <a:endParaRPr dirty="0">
              <a:latin typeface="+mn-lt"/>
              <a:ea typeface="+mn-ea"/>
              <a:cs typeface="+mn-cs"/>
              <a:sym typeface="Calibri"/>
            </a:endParaRPr>
          </a:p>
          <a:p>
            <a:pPr marL="171450" indent="-171450">
              <a:buSzPct val="100000"/>
              <a:buFont typeface="Arial"/>
              <a:buChar char="•"/>
              <a:defRPr sz="1000" u="sng">
                <a:latin typeface="Arial"/>
                <a:ea typeface="Arial"/>
                <a:cs typeface="Arial"/>
                <a:sym typeface="Arial"/>
              </a:defRPr>
            </a:pPr>
            <a:r>
              <a:rPr dirty="0"/>
              <a:t>Semantic Data Model</a:t>
            </a:r>
            <a:r>
              <a:rPr u="none" dirty="0"/>
              <a:t>: (in software engineering) a data modeling technique to define the meaning of data within the context of its interrelationships with other data. A semantic data model is an abstraction which defines how the stored symbols relate to the real world. A semantic data model is sometimes called a conceptual data model.</a:t>
            </a:r>
            <a:endParaRPr dirty="0">
              <a:latin typeface="+mn-lt"/>
              <a:ea typeface="+mn-ea"/>
              <a:cs typeface="+mn-cs"/>
              <a:sym typeface="Calibri"/>
            </a:endParaRPr>
          </a:p>
          <a:p>
            <a:pPr marL="171450" indent="-171450">
              <a:buSzPct val="100000"/>
              <a:buFont typeface="Arial"/>
              <a:buChar char="•"/>
              <a:defRPr sz="1000" u="sng">
                <a:latin typeface="Arial"/>
                <a:ea typeface="Arial"/>
                <a:cs typeface="Arial"/>
                <a:sym typeface="Arial"/>
              </a:defRPr>
            </a:pPr>
            <a:r>
              <a:rPr dirty="0"/>
              <a:t>Terminology</a:t>
            </a:r>
            <a:r>
              <a:rPr u="none" dirty="0"/>
              <a:t>: is the study of terms and their use. Terminology denotes a formal discipline which systematically studies the labeling or designating of concepts particular to one or more subject areas of human activity, through research and analysis of terms in context, for the purpose of documenting and promoting correct usage.</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Why Do We Need the FHIM"/>
          <p:cNvSpPr txBox="1">
            <a:spLocks noGrp="1"/>
          </p:cNvSpPr>
          <p:nvPr>
            <p:ph type="title"/>
          </p:nvPr>
        </p:nvSpPr>
        <p:spPr>
          <a:xfrm>
            <a:off x="250825" y="195660"/>
            <a:ext cx="8642350" cy="481014"/>
          </a:xfrm>
          <a:prstGeom prst="rect">
            <a:avLst/>
          </a:prstGeom>
        </p:spPr>
        <p:txBody>
          <a:bodyPr/>
          <a:lstStyle>
            <a:lvl1pPr defTabSz="877822">
              <a:defRPr sz="3000"/>
            </a:lvl1pPr>
          </a:lstStyle>
          <a:p>
            <a:r>
              <a:t>Why Do We Need the FHIM</a:t>
            </a:r>
          </a:p>
        </p:txBody>
      </p:sp>
      <p:sp>
        <p:nvSpPr>
          <p:cNvPr id="158" name="Slide Number"/>
          <p:cNvSpPr txBox="1">
            <a:spLocks noGrp="1"/>
          </p:cNvSpPr>
          <p:nvPr>
            <p:ph type="sldNum" sz="quarter" idx="4294967295"/>
          </p:nvPr>
        </p:nvSpPr>
        <p:spPr>
          <a:xfrm>
            <a:off x="4506115" y="4911958"/>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b="0"/>
            </a:lvl1pPr>
          </a:lstStyle>
          <a:p>
            <a:fld id="{86CB4B4D-7CA3-9044-876B-883B54F8677D}" type="slidenum">
              <a:t>4</a:t>
            </a:fld>
            <a:endParaRPr/>
          </a:p>
        </p:txBody>
      </p:sp>
      <p:sp>
        <p:nvSpPr>
          <p:cNvPr id="159" name="One of the highest value propositions for the FHIM lies in its ability to assist developers and clinical stakeholders by building re-useable (without special effort) interoperability components (e.g., FHIR profiles).…"/>
          <p:cNvSpPr txBox="1"/>
          <p:nvPr/>
        </p:nvSpPr>
        <p:spPr>
          <a:xfrm>
            <a:off x="250825" y="853529"/>
            <a:ext cx="8699612" cy="39451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marL="280734" indent="-280734">
              <a:spcBef>
                <a:spcPts val="600"/>
              </a:spcBef>
              <a:buSzPct val="100000"/>
              <a:buChar char="•"/>
              <a:defRPr sz="1700">
                <a:solidFill>
                  <a:srgbClr val="00667F"/>
                </a:solidFill>
                <a:latin typeface="Arial"/>
                <a:ea typeface="Arial"/>
                <a:cs typeface="Arial"/>
                <a:sym typeface="Arial"/>
              </a:defRPr>
            </a:pPr>
            <a:r>
              <a:t>One of the highest value propositions for the FHIM lies in its ability to assist developers and clinical stakeholders by building interoperability components, using HL7 FHIR, CDA, V2, etc. which can be used by other developers and stakeholders (without special effort) in their APIs, component’s and services.  </a:t>
            </a:r>
          </a:p>
          <a:p>
            <a:pPr marL="280734" indent="-280734">
              <a:spcBef>
                <a:spcPts val="600"/>
              </a:spcBef>
              <a:buSzPct val="100000"/>
              <a:buChar char="•"/>
              <a:defRPr sz="1700">
                <a:solidFill>
                  <a:srgbClr val="00667F"/>
                </a:solidFill>
                <a:latin typeface="Arial"/>
                <a:ea typeface="Arial"/>
                <a:cs typeface="Arial"/>
                <a:sym typeface="Arial"/>
              </a:defRPr>
            </a:pPr>
            <a:r>
              <a:t>FHIR is immensely popular, in large part because it is easy to use and solves the data transfer problem in interoperability. </a:t>
            </a:r>
          </a:p>
          <a:p>
            <a:pPr marL="280734" indent="-280734">
              <a:spcBef>
                <a:spcPts val="600"/>
              </a:spcBef>
              <a:buSzPct val="100000"/>
              <a:buChar char="•"/>
              <a:defRPr sz="1700">
                <a:solidFill>
                  <a:srgbClr val="00667F"/>
                </a:solidFill>
                <a:latin typeface="Arial"/>
                <a:ea typeface="Arial"/>
                <a:cs typeface="Arial"/>
                <a:sym typeface="Arial"/>
              </a:defRPr>
            </a:pPr>
            <a:r>
              <a:t>However, FHIR, by design, does not ensure that health data that is meaningfully shared in one implementation instance can be meaningfully shared in any other implementations. </a:t>
            </a:r>
          </a:p>
          <a:p>
            <a:pPr marL="280734" indent="-280734">
              <a:spcBef>
                <a:spcPts val="600"/>
              </a:spcBef>
              <a:buSzPct val="100000"/>
              <a:buChar char="•"/>
              <a:defRPr sz="1700">
                <a:solidFill>
                  <a:srgbClr val="00667F"/>
                </a:solidFill>
                <a:latin typeface="Arial"/>
                <a:ea typeface="Arial"/>
                <a:cs typeface="Arial"/>
                <a:sym typeface="Arial"/>
              </a:defRPr>
            </a:pPr>
            <a:r>
              <a:t>As a result, the widespread adoption of FHIR is producing thousands of profiles that cannot be reused without special effort. </a:t>
            </a:r>
          </a:p>
          <a:p>
            <a:pPr marL="280734" indent="-280734">
              <a:spcBef>
                <a:spcPts val="600"/>
              </a:spcBef>
              <a:buSzPct val="100000"/>
              <a:buChar char="•"/>
              <a:defRPr sz="1700">
                <a:solidFill>
                  <a:srgbClr val="00667F"/>
                </a:solidFill>
                <a:latin typeface="Arial"/>
                <a:ea typeface="Arial"/>
                <a:cs typeface="Arial"/>
                <a:sym typeface="Arial"/>
              </a:defRPr>
            </a:pPr>
            <a:r>
              <a:t>A FHIM profile builder would assist the FHIR, CDA, V2 communities by producing consistent-reusable standard-based profiles, and thereby help significantly advance interoperability.</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itle 1"/>
          <p:cNvSpPr txBox="1">
            <a:spLocks noGrp="1"/>
          </p:cNvSpPr>
          <p:nvPr>
            <p:ph type="title"/>
          </p:nvPr>
        </p:nvSpPr>
        <p:spPr>
          <a:prstGeom prst="rect">
            <a:avLst/>
          </a:prstGeom>
        </p:spPr>
        <p:txBody>
          <a:bodyPr/>
          <a:lstStyle>
            <a:lvl1pPr defTabSz="877822">
              <a:defRPr sz="3000"/>
            </a:lvl1pPr>
          </a:lstStyle>
          <a:p>
            <a:r>
              <a:t>FHIM Profile Builder (FPB) Operations</a:t>
            </a:r>
          </a:p>
        </p:txBody>
      </p:sp>
      <p:pic>
        <p:nvPicPr>
          <p:cNvPr id="162" name="Content Placeholder 3" descr="Content Placeholder 3"/>
          <p:cNvPicPr>
            <a:picLocks noChangeAspect="1"/>
          </p:cNvPicPr>
          <p:nvPr/>
        </p:nvPicPr>
        <p:blipFill>
          <a:blip r:embed="rId2"/>
          <a:srcRect t="1115" b="1112"/>
          <a:stretch>
            <a:fillRect/>
          </a:stretch>
        </p:blipFill>
        <p:spPr>
          <a:xfrm>
            <a:off x="312155" y="1326563"/>
            <a:ext cx="6172204" cy="3394474"/>
          </a:xfrm>
          <a:prstGeom prst="rect">
            <a:avLst/>
          </a:prstGeom>
          <a:ln w="12700">
            <a:miter lim="400000"/>
          </a:ln>
        </p:spPr>
      </p:pic>
      <p:grpSp>
        <p:nvGrpSpPr>
          <p:cNvPr id="165" name="Oval Callout 6"/>
          <p:cNvGrpSpPr/>
          <p:nvPr/>
        </p:nvGrpSpPr>
        <p:grpSpPr>
          <a:xfrm>
            <a:off x="5001940" y="1239733"/>
            <a:ext cx="946054" cy="572764"/>
            <a:chOff x="0" y="0"/>
            <a:chExt cx="946053" cy="572763"/>
          </a:xfrm>
        </p:grpSpPr>
        <p:sp>
          <p:nvSpPr>
            <p:cNvPr id="163" name="Quote Bubble"/>
            <p:cNvSpPr/>
            <p:nvPr/>
          </p:nvSpPr>
          <p:spPr>
            <a:xfrm>
              <a:off x="-1" y="-1"/>
              <a:ext cx="946055" cy="572764"/>
            </a:xfrm>
            <a:prstGeom prst="wedgeEllipseCallout">
              <a:avLst>
                <a:gd name="adj1" fmla="val -84779"/>
                <a:gd name="adj2" fmla="val 64747"/>
              </a:avLst>
            </a:prstGeom>
            <a:solidFill>
              <a:srgbClr val="B3FFB3"/>
            </a:solidFill>
            <a:ln w="9525" cap="flat">
              <a:solidFill>
                <a:srgbClr val="FFFFFF"/>
              </a:solidFill>
              <a:prstDash val="solid"/>
              <a:round/>
            </a:ln>
            <a:effectLst/>
          </p:spPr>
          <p:txBody>
            <a:bodyPr wrap="square" lIns="45718" tIns="45718" rIns="45718" bIns="45718" numCol="1" anchor="ctr">
              <a:noAutofit/>
            </a:bodyPr>
            <a:lstStyle/>
            <a:p>
              <a:pPr algn="ctr">
                <a:defRPr sz="1500">
                  <a:solidFill>
                    <a:srgbClr val="FFFFFF"/>
                  </a:solidFill>
                  <a:latin typeface="Verdana"/>
                  <a:ea typeface="Verdana"/>
                  <a:cs typeface="Verdana"/>
                  <a:sym typeface="Verdana"/>
                </a:defRPr>
              </a:pPr>
              <a:endParaRPr/>
            </a:p>
          </p:txBody>
        </p:sp>
        <p:sp>
          <p:nvSpPr>
            <p:cNvPr id="164" name="FHIM"/>
            <p:cNvSpPr txBox="1"/>
            <p:nvPr/>
          </p:nvSpPr>
          <p:spPr>
            <a:xfrm>
              <a:off x="138543" y="144137"/>
              <a:ext cx="668964" cy="284479"/>
            </a:xfrm>
            <a:prstGeom prst="rect">
              <a:avLst/>
            </a:prstGeom>
            <a:solidFill>
              <a:srgbClr val="B3FFB3"/>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tIns="34289" rIns="34289" bIns="34289" numCol="1" anchor="ctr">
              <a:spAutoFit/>
            </a:bodyPr>
            <a:lstStyle>
              <a:lvl1pPr algn="ctr">
                <a:defRPr sz="1500" b="1">
                  <a:latin typeface="Arial Narrow"/>
                  <a:ea typeface="Arial Narrow"/>
                  <a:cs typeface="Arial Narrow"/>
                  <a:sym typeface="Arial Narrow"/>
                </a:defRPr>
              </a:lvl1pPr>
            </a:lstStyle>
            <a:p>
              <a:r>
                <a:t>2. FHIM </a:t>
              </a:r>
            </a:p>
          </p:txBody>
        </p:sp>
      </p:grpSp>
      <p:grpSp>
        <p:nvGrpSpPr>
          <p:cNvPr id="168" name="Group 22"/>
          <p:cNvGrpSpPr/>
          <p:nvPr/>
        </p:nvGrpSpPr>
        <p:grpSpPr>
          <a:xfrm>
            <a:off x="924863" y="1431836"/>
            <a:ext cx="1570318" cy="284479"/>
            <a:chOff x="-1" y="0"/>
            <a:chExt cx="1570317" cy="284478"/>
          </a:xfrm>
        </p:grpSpPr>
        <p:sp>
          <p:nvSpPr>
            <p:cNvPr id="166" name="Quote Bubble"/>
            <p:cNvSpPr/>
            <p:nvPr/>
          </p:nvSpPr>
          <p:spPr>
            <a:xfrm>
              <a:off x="-2" y="4012"/>
              <a:ext cx="1570319" cy="276458"/>
            </a:xfrm>
            <a:prstGeom prst="wedgeEllipseCallout">
              <a:avLst>
                <a:gd name="adj1" fmla="val 96185"/>
                <a:gd name="adj2" fmla="val 14743"/>
              </a:avLst>
            </a:prstGeom>
            <a:solidFill>
              <a:srgbClr val="E6E6E6"/>
            </a:solidFill>
            <a:ln w="9525" cap="flat">
              <a:solidFill>
                <a:schemeClr val="accent5"/>
              </a:solidFill>
              <a:prstDash val="solid"/>
              <a:round/>
            </a:ln>
            <a:effectLst/>
          </p:spPr>
          <p:txBody>
            <a:bodyPr wrap="square" lIns="45718" tIns="45718" rIns="45718" bIns="45718" numCol="1" anchor="ctr">
              <a:noAutofit/>
            </a:bodyPr>
            <a:lstStyle/>
            <a:p>
              <a:pPr algn="ctr">
                <a:defRPr sz="1500">
                  <a:solidFill>
                    <a:srgbClr val="FFFFFF"/>
                  </a:solidFill>
                  <a:latin typeface="Verdana"/>
                  <a:ea typeface="Verdana"/>
                  <a:cs typeface="Verdana"/>
                  <a:sym typeface="Verdana"/>
                </a:defRPr>
              </a:pPr>
              <a:endParaRPr/>
            </a:p>
          </p:txBody>
        </p:sp>
        <p:sp>
          <p:nvSpPr>
            <p:cNvPr id="167" name="Terminology"/>
            <p:cNvSpPr txBox="1"/>
            <p:nvPr/>
          </p:nvSpPr>
          <p:spPr>
            <a:xfrm>
              <a:off x="-1" y="-1"/>
              <a:ext cx="1570316" cy="28447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tIns="34289" rIns="34289" bIns="34289" numCol="1" anchor="ctr">
              <a:spAutoFit/>
            </a:bodyPr>
            <a:lstStyle>
              <a:lvl1pPr algn="ctr">
                <a:defRPr sz="1500" b="1">
                  <a:latin typeface="Arial Narrow"/>
                  <a:ea typeface="Arial Narrow"/>
                  <a:cs typeface="Arial Narrow"/>
                  <a:sym typeface="Arial Narrow"/>
                </a:defRPr>
              </a:lvl1pPr>
            </a:lstStyle>
            <a:p>
              <a:r>
                <a:t>3. Terminology</a:t>
              </a:r>
            </a:p>
          </p:txBody>
        </p:sp>
      </p:grpSp>
      <p:grpSp>
        <p:nvGrpSpPr>
          <p:cNvPr id="171" name="Oval Callout 8"/>
          <p:cNvGrpSpPr/>
          <p:nvPr/>
        </p:nvGrpSpPr>
        <p:grpSpPr>
          <a:xfrm>
            <a:off x="183173" y="3508716"/>
            <a:ext cx="1616991" cy="284479"/>
            <a:chOff x="0" y="0"/>
            <a:chExt cx="1616989" cy="284478"/>
          </a:xfrm>
        </p:grpSpPr>
        <p:sp>
          <p:nvSpPr>
            <p:cNvPr id="169" name="Quote Bubble"/>
            <p:cNvSpPr/>
            <p:nvPr/>
          </p:nvSpPr>
          <p:spPr>
            <a:xfrm>
              <a:off x="-1" y="4012"/>
              <a:ext cx="1616990" cy="276455"/>
            </a:xfrm>
            <a:prstGeom prst="wedgeEllipseCallout">
              <a:avLst>
                <a:gd name="adj1" fmla="val 12172"/>
                <a:gd name="adj2" fmla="val -407554"/>
              </a:avLst>
            </a:prstGeom>
            <a:solidFill>
              <a:srgbClr val="D5DBEB"/>
            </a:solidFill>
            <a:ln w="9525" cap="flat">
              <a:solidFill>
                <a:schemeClr val="accent1"/>
              </a:solidFill>
              <a:prstDash val="solid"/>
              <a:round/>
            </a:ln>
            <a:effectLst/>
          </p:spPr>
          <p:txBody>
            <a:bodyPr wrap="square" lIns="45718" tIns="45718" rIns="45718" bIns="45718" numCol="1" anchor="ctr">
              <a:noAutofit/>
            </a:bodyPr>
            <a:lstStyle/>
            <a:p>
              <a:pPr algn="ctr">
                <a:defRPr sz="1500">
                  <a:solidFill>
                    <a:srgbClr val="FFFFFF"/>
                  </a:solidFill>
                  <a:latin typeface="Verdana"/>
                  <a:ea typeface="Verdana"/>
                  <a:cs typeface="Verdana"/>
                  <a:sym typeface="Verdana"/>
                </a:defRPr>
              </a:pPr>
              <a:endParaRPr/>
            </a:p>
          </p:txBody>
        </p:sp>
        <p:sp>
          <p:nvSpPr>
            <p:cNvPr id="170" name="Use Case"/>
            <p:cNvSpPr txBox="1"/>
            <p:nvPr/>
          </p:nvSpPr>
          <p:spPr>
            <a:xfrm>
              <a:off x="236801" y="0"/>
              <a:ext cx="1143384" cy="28447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tIns="34289" rIns="34289" bIns="34289" numCol="1" anchor="ctr">
              <a:spAutoFit/>
            </a:bodyPr>
            <a:lstStyle>
              <a:lvl1pPr algn="ctr">
                <a:defRPr sz="1500" b="1">
                  <a:latin typeface="Arial Narrow"/>
                  <a:ea typeface="Arial Narrow"/>
                  <a:cs typeface="Arial Narrow"/>
                  <a:sym typeface="Arial Narrow"/>
                </a:defRPr>
              </a:lvl1pPr>
            </a:lstStyle>
            <a:p>
              <a:r>
                <a:t>1. Use Case</a:t>
              </a:r>
            </a:p>
          </p:txBody>
        </p:sp>
      </p:grpSp>
      <p:grpSp>
        <p:nvGrpSpPr>
          <p:cNvPr id="174" name="Oval Callout 9"/>
          <p:cNvGrpSpPr/>
          <p:nvPr/>
        </p:nvGrpSpPr>
        <p:grpSpPr>
          <a:xfrm>
            <a:off x="1976319" y="4292871"/>
            <a:ext cx="2617376" cy="344255"/>
            <a:chOff x="0" y="0"/>
            <a:chExt cx="2617375" cy="344253"/>
          </a:xfrm>
        </p:grpSpPr>
        <p:sp>
          <p:nvSpPr>
            <p:cNvPr id="172" name="Quote Bubble"/>
            <p:cNvSpPr/>
            <p:nvPr/>
          </p:nvSpPr>
          <p:spPr>
            <a:xfrm>
              <a:off x="-1" y="-1"/>
              <a:ext cx="2617376" cy="344254"/>
            </a:xfrm>
            <a:prstGeom prst="wedgeEllipseCallout">
              <a:avLst>
                <a:gd name="adj1" fmla="val -12199"/>
                <a:gd name="adj2" fmla="val -340625"/>
              </a:avLst>
            </a:prstGeom>
            <a:solidFill>
              <a:srgbClr val="B8FAFA"/>
            </a:solidFill>
            <a:ln w="9525" cap="flat">
              <a:solidFill>
                <a:schemeClr val="accent1"/>
              </a:solidFill>
              <a:prstDash val="solid"/>
              <a:round/>
            </a:ln>
            <a:effectLst/>
          </p:spPr>
          <p:txBody>
            <a:bodyPr wrap="square" lIns="45718" tIns="45718" rIns="45718" bIns="45718" numCol="1" anchor="ctr">
              <a:noAutofit/>
            </a:bodyPr>
            <a:lstStyle/>
            <a:p>
              <a:pPr algn="ctr">
                <a:defRPr sz="1500">
                  <a:solidFill>
                    <a:srgbClr val="FFFFFF"/>
                  </a:solidFill>
                  <a:latin typeface="Verdana"/>
                  <a:ea typeface="Verdana"/>
                  <a:cs typeface="Verdana"/>
                  <a:sym typeface="Verdana"/>
                </a:defRPr>
              </a:pPr>
              <a:endParaRPr/>
            </a:p>
          </p:txBody>
        </p:sp>
        <p:sp>
          <p:nvSpPr>
            <p:cNvPr id="173" name="MDHT Transformation"/>
            <p:cNvSpPr txBox="1"/>
            <p:nvPr/>
          </p:nvSpPr>
          <p:spPr>
            <a:xfrm>
              <a:off x="291391" y="29882"/>
              <a:ext cx="2040945" cy="28447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tIns="34289" rIns="34289" bIns="34289" numCol="1" anchor="ctr">
              <a:spAutoFit/>
            </a:bodyPr>
            <a:lstStyle>
              <a:lvl1pPr algn="ctr">
                <a:defRPr sz="1500" b="1">
                  <a:latin typeface="Arial Narrow"/>
                  <a:ea typeface="Arial Narrow"/>
                  <a:cs typeface="Arial Narrow"/>
                  <a:sym typeface="Arial Narrow"/>
                </a:defRPr>
              </a:lvl1pPr>
            </a:lstStyle>
            <a:p>
              <a:r>
                <a:t>4. MDHT Transformation</a:t>
              </a:r>
            </a:p>
          </p:txBody>
        </p:sp>
      </p:grpSp>
      <p:grpSp>
        <p:nvGrpSpPr>
          <p:cNvPr id="177" name="Group 3"/>
          <p:cNvGrpSpPr/>
          <p:nvPr/>
        </p:nvGrpSpPr>
        <p:grpSpPr>
          <a:xfrm>
            <a:off x="4818467" y="2063467"/>
            <a:ext cx="1851508" cy="875229"/>
            <a:chOff x="0" y="-1"/>
            <a:chExt cx="1851507" cy="875228"/>
          </a:xfrm>
        </p:grpSpPr>
        <p:sp>
          <p:nvSpPr>
            <p:cNvPr id="175" name="Quote Bubble"/>
            <p:cNvSpPr/>
            <p:nvPr/>
          </p:nvSpPr>
          <p:spPr>
            <a:xfrm>
              <a:off x="-1" y="-2"/>
              <a:ext cx="1851509" cy="875230"/>
            </a:xfrm>
            <a:prstGeom prst="wedgeEllipseCallout">
              <a:avLst>
                <a:gd name="adj1" fmla="val -29638"/>
                <a:gd name="adj2" fmla="val 180883"/>
              </a:avLst>
            </a:prstGeom>
            <a:solidFill>
              <a:schemeClr val="accent2"/>
            </a:solidFill>
            <a:ln w="9525" cap="flat">
              <a:solidFill>
                <a:srgbClr val="D5DBEB"/>
              </a:solidFill>
              <a:prstDash val="solid"/>
              <a:round/>
            </a:ln>
            <a:effectLst/>
          </p:spPr>
          <p:txBody>
            <a:bodyPr wrap="square" lIns="45718" tIns="45718" rIns="45718" bIns="45718" numCol="1" anchor="ctr">
              <a:noAutofit/>
            </a:bodyPr>
            <a:lstStyle/>
            <a:p>
              <a:pPr algn="ctr">
                <a:defRPr sz="1500">
                  <a:solidFill>
                    <a:srgbClr val="FFFFFF"/>
                  </a:solidFill>
                  <a:latin typeface="Verdana"/>
                  <a:ea typeface="Verdana"/>
                  <a:cs typeface="Verdana"/>
                  <a:sym typeface="Verdana"/>
                </a:defRPr>
              </a:pPr>
              <a:endParaRPr/>
            </a:p>
          </p:txBody>
        </p:sp>
        <p:sp>
          <p:nvSpPr>
            <p:cNvPr id="176" name="FHIR…"/>
            <p:cNvSpPr txBox="1"/>
            <p:nvPr/>
          </p:nvSpPr>
          <p:spPr>
            <a:xfrm>
              <a:off x="271145" y="61822"/>
              <a:ext cx="1309215" cy="71627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tIns="34289" rIns="34289" bIns="34289" numCol="1" anchor="ctr">
              <a:spAutoFit/>
            </a:bodyPr>
            <a:lstStyle/>
            <a:p>
              <a:pPr algn="ctr">
                <a:defRPr sz="1500" b="1">
                  <a:solidFill>
                    <a:srgbClr val="FFFFFF"/>
                  </a:solidFill>
                  <a:latin typeface="Arial Narrow"/>
                  <a:ea typeface="Arial Narrow"/>
                  <a:cs typeface="Arial Narrow"/>
                  <a:sym typeface="Arial Narrow"/>
                </a:defRPr>
              </a:pPr>
              <a:r>
                <a:t>5. FHIR</a:t>
              </a:r>
            </a:p>
            <a:p>
              <a:pPr algn="ctr">
                <a:defRPr sz="1500" b="1">
                  <a:solidFill>
                    <a:srgbClr val="FFFFFF"/>
                  </a:solidFill>
                  <a:latin typeface="Arial Narrow"/>
                  <a:ea typeface="Arial Narrow"/>
                  <a:cs typeface="Arial Narrow"/>
                  <a:sym typeface="Arial Narrow"/>
                </a:defRPr>
              </a:pPr>
              <a:r>
                <a:t>Implementation Guide</a:t>
              </a:r>
            </a:p>
          </p:txBody>
        </p:sp>
      </p:grpSp>
      <p:pic>
        <p:nvPicPr>
          <p:cNvPr id="178" name="Picture 11" descr="Picture 11"/>
          <p:cNvPicPr>
            <a:picLocks noChangeAspect="1"/>
          </p:cNvPicPr>
          <p:nvPr/>
        </p:nvPicPr>
        <p:blipFill>
          <a:blip r:embed="rId3"/>
          <a:stretch>
            <a:fillRect/>
          </a:stretch>
        </p:blipFill>
        <p:spPr>
          <a:xfrm>
            <a:off x="5134524" y="3668662"/>
            <a:ext cx="232769" cy="501566"/>
          </a:xfrm>
          <a:prstGeom prst="rect">
            <a:avLst/>
          </a:prstGeom>
          <a:ln w="12700">
            <a:miter lim="400000"/>
          </a:ln>
        </p:spPr>
      </p:pic>
      <p:sp>
        <p:nvSpPr>
          <p:cNvPr id="179" name="Slide Number Placeholder 2"/>
          <p:cNvSpPr txBox="1">
            <a:spLocks noGrp="1"/>
          </p:cNvSpPr>
          <p:nvPr>
            <p:ph type="sldNum" sz="quarter" idx="4294967295"/>
          </p:nvPr>
        </p:nvSpPr>
        <p:spPr>
          <a:xfrm>
            <a:off x="4216213" y="4981215"/>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l">
              <a:defRPr sz="900" b="0">
                <a:latin typeface="Arial Narrow"/>
                <a:ea typeface="Arial Narrow"/>
                <a:cs typeface="Arial Narrow"/>
                <a:sym typeface="Arial Narrow"/>
              </a:defRPr>
            </a:lvl1pPr>
          </a:lstStyle>
          <a:p>
            <a:fld id="{86CB4B4D-7CA3-9044-876B-883B54F8677D}" type="slidenum">
              <a:t>5</a:t>
            </a:fld>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p:tmAbs val="0"/>
                                  </p:iterate>
                                  <p:childTnLst>
                                    <p:set>
                                      <p:cBhvr>
                                        <p:cTn id="6" fill="hold"/>
                                        <p:tgtEl>
                                          <p:spTgt spid="171"/>
                                        </p:tgtEl>
                                        <p:attrNameLst>
                                          <p:attrName>style.visibility</p:attrName>
                                        </p:attrNameLst>
                                      </p:cBhvr>
                                      <p:to>
                                        <p:strVal val="visible"/>
                                      </p:to>
                                    </p:set>
                                    <p:anim calcmode="lin" valueType="num">
                                      <p:cBhvr>
                                        <p:cTn id="7" dur="1000" fill="hold"/>
                                        <p:tgtEl>
                                          <p:spTgt spid="171"/>
                                        </p:tgtEl>
                                        <p:attrNameLst>
                                          <p:attrName>ppt_x</p:attrName>
                                        </p:attrNameLst>
                                      </p:cBhvr>
                                      <p:tavLst>
                                        <p:tav tm="0">
                                          <p:val>
                                            <p:strVal val="#ppt_x"/>
                                          </p:val>
                                        </p:tav>
                                        <p:tav tm="100000">
                                          <p:val>
                                            <p:strVal val="#ppt_x"/>
                                          </p:val>
                                        </p:tav>
                                      </p:tavLst>
                                    </p:anim>
                                    <p:anim calcmode="lin" valueType="num">
                                      <p:cBhvr>
                                        <p:cTn id="8" dur="1000" fill="hold"/>
                                        <p:tgtEl>
                                          <p:spTgt spid="171"/>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2" fill="hold" grpId="0" nodeType="afterEffect">
                                  <p:stCondLst>
                                    <p:cond delay="0"/>
                                  </p:stCondLst>
                                  <p:iterate>
                                    <p:tmAbs val="0"/>
                                  </p:iterate>
                                  <p:childTnLst>
                                    <p:set>
                                      <p:cBhvr>
                                        <p:cTn id="11" fill="hold"/>
                                        <p:tgtEl>
                                          <p:spTgt spid="165"/>
                                        </p:tgtEl>
                                        <p:attrNameLst>
                                          <p:attrName>style.visibility</p:attrName>
                                        </p:attrNameLst>
                                      </p:cBhvr>
                                      <p:to>
                                        <p:strVal val="visible"/>
                                      </p:to>
                                    </p:set>
                                    <p:anim calcmode="lin" valueType="num">
                                      <p:cBhvr>
                                        <p:cTn id="12" dur="1000" fill="hold"/>
                                        <p:tgtEl>
                                          <p:spTgt spid="165"/>
                                        </p:tgtEl>
                                        <p:attrNameLst>
                                          <p:attrName>ppt_x</p:attrName>
                                        </p:attrNameLst>
                                      </p:cBhvr>
                                      <p:tavLst>
                                        <p:tav tm="0">
                                          <p:val>
                                            <p:strVal val="1+#ppt_w/2"/>
                                          </p:val>
                                        </p:tav>
                                        <p:tav tm="100000">
                                          <p:val>
                                            <p:strVal val="#ppt_x"/>
                                          </p:val>
                                        </p:tav>
                                      </p:tavLst>
                                    </p:anim>
                                    <p:anim calcmode="lin" valueType="num">
                                      <p:cBhvr>
                                        <p:cTn id="13" dur="1000" fill="hold"/>
                                        <p:tgtEl>
                                          <p:spTgt spid="165"/>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2" presetClass="entr" presetSubtype="8" fill="hold" grpId="0" nodeType="afterEffect">
                                  <p:stCondLst>
                                    <p:cond delay="0"/>
                                  </p:stCondLst>
                                  <p:iterate>
                                    <p:tmAbs val="0"/>
                                  </p:iterate>
                                  <p:childTnLst>
                                    <p:set>
                                      <p:cBhvr>
                                        <p:cTn id="16" fill="hold"/>
                                        <p:tgtEl>
                                          <p:spTgt spid="168"/>
                                        </p:tgtEl>
                                        <p:attrNameLst>
                                          <p:attrName>style.visibility</p:attrName>
                                        </p:attrNameLst>
                                      </p:cBhvr>
                                      <p:to>
                                        <p:strVal val="visible"/>
                                      </p:to>
                                    </p:set>
                                    <p:anim calcmode="lin" valueType="num">
                                      <p:cBhvr>
                                        <p:cTn id="17" dur="1000" fill="hold"/>
                                        <p:tgtEl>
                                          <p:spTgt spid="168"/>
                                        </p:tgtEl>
                                        <p:attrNameLst>
                                          <p:attrName>ppt_x</p:attrName>
                                        </p:attrNameLst>
                                      </p:cBhvr>
                                      <p:tavLst>
                                        <p:tav tm="0">
                                          <p:val>
                                            <p:strVal val="0-#ppt_w/2"/>
                                          </p:val>
                                        </p:tav>
                                        <p:tav tm="100000">
                                          <p:val>
                                            <p:strVal val="#ppt_x"/>
                                          </p:val>
                                        </p:tav>
                                      </p:tavLst>
                                    </p:anim>
                                    <p:anim calcmode="lin" valueType="num">
                                      <p:cBhvr>
                                        <p:cTn id="18" dur="1000" fill="hold"/>
                                        <p:tgtEl>
                                          <p:spTgt spid="168"/>
                                        </p:tgtEl>
                                        <p:attrNameLst>
                                          <p:attrName>ppt_y</p:attrName>
                                        </p:attrNameLst>
                                      </p:cBhvr>
                                      <p:tavLst>
                                        <p:tav tm="0">
                                          <p:val>
                                            <p:strVal val="#ppt_y"/>
                                          </p:val>
                                        </p:tav>
                                        <p:tav tm="100000">
                                          <p:val>
                                            <p:strVal val="#ppt_y"/>
                                          </p:val>
                                        </p:tav>
                                      </p:tavLst>
                                    </p:anim>
                                  </p:childTnLst>
                                </p:cTn>
                              </p:par>
                            </p:childTnLst>
                          </p:cTn>
                        </p:par>
                        <p:par>
                          <p:cTn id="19" fill="hold">
                            <p:stCondLst>
                              <p:cond delay="3000"/>
                            </p:stCondLst>
                            <p:childTnLst>
                              <p:par>
                                <p:cTn id="20" presetID="2" presetClass="entr" presetSubtype="4" fill="hold" grpId="0" nodeType="afterEffect">
                                  <p:stCondLst>
                                    <p:cond delay="0"/>
                                  </p:stCondLst>
                                  <p:iterate>
                                    <p:tmAbs val="0"/>
                                  </p:iterate>
                                  <p:childTnLst>
                                    <p:set>
                                      <p:cBhvr>
                                        <p:cTn id="21" fill="hold"/>
                                        <p:tgtEl>
                                          <p:spTgt spid="174"/>
                                        </p:tgtEl>
                                        <p:attrNameLst>
                                          <p:attrName>style.visibility</p:attrName>
                                        </p:attrNameLst>
                                      </p:cBhvr>
                                      <p:to>
                                        <p:strVal val="visible"/>
                                      </p:to>
                                    </p:set>
                                    <p:anim calcmode="lin" valueType="num">
                                      <p:cBhvr>
                                        <p:cTn id="22" dur="1000" fill="hold"/>
                                        <p:tgtEl>
                                          <p:spTgt spid="174"/>
                                        </p:tgtEl>
                                        <p:attrNameLst>
                                          <p:attrName>ppt_x</p:attrName>
                                        </p:attrNameLst>
                                      </p:cBhvr>
                                      <p:tavLst>
                                        <p:tav tm="0">
                                          <p:val>
                                            <p:strVal val="#ppt_x"/>
                                          </p:val>
                                        </p:tav>
                                        <p:tav tm="100000">
                                          <p:val>
                                            <p:strVal val="#ppt_x"/>
                                          </p:val>
                                        </p:tav>
                                      </p:tavLst>
                                    </p:anim>
                                    <p:anim calcmode="lin" valueType="num">
                                      <p:cBhvr>
                                        <p:cTn id="23" dur="1000" fill="hold"/>
                                        <p:tgtEl>
                                          <p:spTgt spid="174"/>
                                        </p:tgtEl>
                                        <p:attrNameLst>
                                          <p:attrName>ppt_y</p:attrName>
                                        </p:attrNameLst>
                                      </p:cBhvr>
                                      <p:tavLst>
                                        <p:tav tm="0">
                                          <p:val>
                                            <p:strVal val="1+#ppt_h/2"/>
                                          </p:val>
                                        </p:tav>
                                        <p:tav tm="100000">
                                          <p:val>
                                            <p:strVal val="#ppt_y"/>
                                          </p:val>
                                        </p:tav>
                                      </p:tavLst>
                                    </p:anim>
                                  </p:childTnLst>
                                </p:cTn>
                              </p:par>
                            </p:childTnLst>
                          </p:cTn>
                        </p:par>
                        <p:par>
                          <p:cTn id="24" fill="hold">
                            <p:stCondLst>
                              <p:cond delay="4000"/>
                            </p:stCondLst>
                            <p:childTnLst>
                              <p:par>
                                <p:cTn id="25" presetID="2" presetClass="entr" presetSubtype="3" fill="hold" grpId="0" nodeType="afterEffect">
                                  <p:stCondLst>
                                    <p:cond delay="0"/>
                                  </p:stCondLst>
                                  <p:iterate>
                                    <p:tmAbs val="0"/>
                                  </p:iterate>
                                  <p:childTnLst>
                                    <p:set>
                                      <p:cBhvr>
                                        <p:cTn id="26" fill="hold"/>
                                        <p:tgtEl>
                                          <p:spTgt spid="177"/>
                                        </p:tgtEl>
                                        <p:attrNameLst>
                                          <p:attrName>style.visibility</p:attrName>
                                        </p:attrNameLst>
                                      </p:cBhvr>
                                      <p:to>
                                        <p:strVal val="visible"/>
                                      </p:to>
                                    </p:set>
                                    <p:anim calcmode="lin" valueType="num">
                                      <p:cBhvr>
                                        <p:cTn id="27" dur="1000" fill="hold"/>
                                        <p:tgtEl>
                                          <p:spTgt spid="177"/>
                                        </p:tgtEl>
                                        <p:attrNameLst>
                                          <p:attrName>ppt_x</p:attrName>
                                        </p:attrNameLst>
                                      </p:cBhvr>
                                      <p:tavLst>
                                        <p:tav tm="0">
                                          <p:val>
                                            <p:strVal val="1+#ppt_w/2"/>
                                          </p:val>
                                        </p:tav>
                                        <p:tav tm="100000">
                                          <p:val>
                                            <p:strVal val="#ppt_x"/>
                                          </p:val>
                                        </p:tav>
                                      </p:tavLst>
                                    </p:anim>
                                    <p:anim calcmode="lin" valueType="num">
                                      <p:cBhvr>
                                        <p:cTn id="28" dur="1000" fill="hold"/>
                                        <p:tgtEl>
                                          <p:spTgt spid="17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animBg="1" advAuto="0"/>
      <p:bldP spid="168" grpId="0" animBg="1" advAuto="0"/>
      <p:bldP spid="171" grpId="0" animBg="1" advAuto="0"/>
      <p:bldP spid="174" grpId="0" animBg="1" advAuto="0"/>
      <p:bldP spid="177" grpId="0"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FPB Operations - High Level Overview (FHIR example)"/>
          <p:cNvSpPr txBox="1">
            <a:spLocks noGrp="1"/>
          </p:cNvSpPr>
          <p:nvPr>
            <p:ph type="title"/>
          </p:nvPr>
        </p:nvSpPr>
        <p:spPr>
          <a:xfrm>
            <a:off x="250825" y="252610"/>
            <a:ext cx="8642350" cy="733033"/>
          </a:xfrm>
          <a:prstGeom prst="rect">
            <a:avLst/>
          </a:prstGeom>
        </p:spPr>
        <p:txBody>
          <a:bodyPr>
            <a:normAutofit fontScale="90000"/>
          </a:bodyPr>
          <a:lstStyle/>
          <a:p>
            <a:pPr defTabSz="786384">
              <a:defRPr sz="2580"/>
            </a:pPr>
            <a:r>
              <a:t>FPB Operations - High Level Overview</a:t>
            </a:r>
            <a:br/>
            <a:r>
              <a:t>(FHIR example)</a:t>
            </a:r>
          </a:p>
        </p:txBody>
      </p:sp>
      <p:sp>
        <p:nvSpPr>
          <p:cNvPr id="182" name="Step 1) Define the Use Case describes the business scenario for the exchange, for example sending patient conditions to the SSA to determine disability status.…"/>
          <p:cNvSpPr txBox="1">
            <a:spLocks noGrp="1"/>
          </p:cNvSpPr>
          <p:nvPr>
            <p:ph type="body" idx="1"/>
          </p:nvPr>
        </p:nvSpPr>
        <p:spPr>
          <a:prstGeom prst="rect">
            <a:avLst/>
          </a:prstGeom>
        </p:spPr>
        <p:txBody>
          <a:bodyPr>
            <a:normAutofit lnSpcReduction="10000"/>
          </a:bodyPr>
          <a:lstStyle/>
          <a:p>
            <a:pPr marL="285750" lvl="1" indent="-285750" defTabSz="512063">
              <a:spcBef>
                <a:spcPts val="300"/>
              </a:spcBef>
              <a:buClrTx/>
              <a:buSzTx/>
              <a:defRPr sz="1679"/>
            </a:pPr>
            <a:r>
              <a:rPr dirty="0"/>
              <a:t>Step 1) Define the Use Case describes the business scenario for the exchange, for example sending patient conditions to the SSA to determine disability status.</a:t>
            </a:r>
          </a:p>
          <a:p>
            <a:pPr defTabSz="512063">
              <a:spcBef>
                <a:spcPts val="300"/>
              </a:spcBef>
              <a:buSzTx/>
              <a:defRPr sz="1679"/>
            </a:pPr>
            <a:r>
              <a:rPr dirty="0"/>
              <a:t>Step 2) Use/Extend/Constrain the FHIM to define the structural information components of the exchange (Patient, Gender, Substance Administration, Health Concern, etc.)</a:t>
            </a:r>
          </a:p>
          <a:p>
            <a:pPr defTabSz="512063">
              <a:spcBef>
                <a:spcPts val="300"/>
              </a:spcBef>
              <a:buSzTx/>
              <a:defRPr sz="1679"/>
            </a:pPr>
            <a:r>
              <a:rPr dirty="0"/>
              <a:t>Step 3) The Terminology value sets defined in the FHIM extend the model.  The value sets are used to define content restrictions (semantics) on information components.  An example is setting the possible values for the Administrative Gender to Male, Female, Unknown</a:t>
            </a:r>
          </a:p>
          <a:p>
            <a:pPr defTabSz="512063">
              <a:spcBef>
                <a:spcPts val="300"/>
              </a:spcBef>
              <a:buSzTx/>
              <a:defRPr sz="1679"/>
            </a:pPr>
            <a:r>
              <a:rPr dirty="0"/>
              <a:t>Step 4) MDHT Model Transformation Services are able to compare and contrast the FHIM content with the target platform standard (FHIR) and create the platform specific models used to generate the FHIR Profiles and Implementation Guides</a:t>
            </a:r>
          </a:p>
          <a:p>
            <a:pPr defTabSz="512063">
              <a:spcBef>
                <a:spcPts val="300"/>
              </a:spcBef>
              <a:buSzTx/>
              <a:defRPr sz="1679"/>
            </a:pPr>
            <a:r>
              <a:rPr dirty="0"/>
              <a:t>Step 5) Publish the resulting FHIR implementation guide with FHIR profiles</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FPB Operations - Detailed Description (FHIR example)"/>
          <p:cNvSpPr txBox="1">
            <a:spLocks noGrp="1"/>
          </p:cNvSpPr>
          <p:nvPr>
            <p:ph type="title"/>
          </p:nvPr>
        </p:nvSpPr>
        <p:spPr>
          <a:xfrm>
            <a:off x="250825" y="233266"/>
            <a:ext cx="8642350" cy="659703"/>
          </a:xfrm>
          <a:prstGeom prst="rect">
            <a:avLst/>
          </a:prstGeom>
        </p:spPr>
        <p:txBody>
          <a:bodyPr>
            <a:normAutofit fontScale="90000"/>
          </a:bodyPr>
          <a:lstStyle/>
          <a:p>
            <a:pPr defTabSz="685800">
              <a:defRPr sz="2250"/>
            </a:pPr>
            <a:r>
              <a:rPr dirty="0"/>
              <a:t>FPB Operations - Detailed Description</a:t>
            </a:r>
            <a:br>
              <a:rPr dirty="0"/>
            </a:br>
            <a:r>
              <a:rPr dirty="0"/>
              <a:t>(FHIR example)</a:t>
            </a:r>
          </a:p>
        </p:txBody>
      </p:sp>
      <p:sp>
        <p:nvSpPr>
          <p:cNvPr id="185" name="The FHIM is an example of a Domain Specific Model (DSM) whose focus is to define health information exchange requirements.  DSM’s help support higher levels of abstraction and simplify the methodology. The FHIM has modeled a series of health exchange components which can be mixed, matched, and specialized to easily define a specific information exchange use case and the corresponding information needed to implement such an exchange.  The addition of the FHIM User Interface (UI) has simplified this even more to breakdown the requirements to the simplest level used in exchanges.…"/>
          <p:cNvSpPr txBox="1">
            <a:spLocks noGrp="1"/>
          </p:cNvSpPr>
          <p:nvPr>
            <p:ph type="body" idx="1"/>
          </p:nvPr>
        </p:nvSpPr>
        <p:spPr>
          <a:xfrm>
            <a:off x="250825" y="896627"/>
            <a:ext cx="8642350" cy="4229266"/>
          </a:xfrm>
          <a:prstGeom prst="rect">
            <a:avLst/>
          </a:prstGeom>
        </p:spPr>
        <p:txBody>
          <a:bodyPr/>
          <a:lstStyle/>
          <a:p>
            <a:pPr marL="0" indent="0" defTabSz="365760">
              <a:spcBef>
                <a:spcPts val="0"/>
              </a:spcBef>
              <a:buSzTx/>
              <a:buNone/>
              <a:defRPr sz="1200"/>
            </a:pPr>
            <a:endParaRPr dirty="0"/>
          </a:p>
          <a:p>
            <a:pPr marL="0" indent="0" defTabSz="365760">
              <a:spcBef>
                <a:spcPts val="200"/>
              </a:spcBef>
              <a:buSzTx/>
              <a:buNone/>
              <a:defRPr sz="1200"/>
            </a:pPr>
            <a:r>
              <a:rPr dirty="0"/>
              <a:t>The FHIM is an example of a Domain Specific Model (DSM) whose focus is to define health information exchange requirements.  DSM’s help support higher levels of abstraction and simplify the methodology. The FHIM has modeled a series of health exchange components which can be mixed, matched, and specialized to easily define a specific information exchange use case and the corresponding information needed to implement such an exchange.  The addition of the FHIM User Interface (UI) has simplified this even more to breakdown the requirements to the simplest level used in exchanges.</a:t>
            </a:r>
          </a:p>
          <a:p>
            <a:pPr marL="0" indent="0" defTabSz="365760">
              <a:spcBef>
                <a:spcPts val="0"/>
              </a:spcBef>
              <a:buSzTx/>
              <a:buNone/>
              <a:defRPr sz="1200"/>
            </a:pPr>
            <a:r>
              <a:rPr dirty="0"/>
              <a:t> </a:t>
            </a:r>
          </a:p>
          <a:p>
            <a:pPr marL="0" indent="0" defTabSz="365760">
              <a:spcBef>
                <a:spcPts val="200"/>
              </a:spcBef>
              <a:buSzTx/>
              <a:buNone/>
              <a:defRPr sz="1200"/>
            </a:pPr>
            <a:r>
              <a:rPr dirty="0"/>
              <a:t>One aspect of most DSMs is the ability to leverage the model to generate consumables such as reports, web pages, documentation, test cases, and source code.  The FHIM is used to generate such consumables but the FHIM itself is agnostic to a particular standard such as HL7 FHIR or HL7 CDA.  The FHIM DSM uses other DSMs to support a broader range of exchange definitions.  In particular, the FHIM leverages DSMs for CDA, NIEM, and FHIR.   This example will focus on the FHIR DSM.</a:t>
            </a:r>
          </a:p>
          <a:p>
            <a:pPr marL="0" indent="0" defTabSz="365760">
              <a:spcBef>
                <a:spcPts val="0"/>
              </a:spcBef>
              <a:buSzTx/>
              <a:buNone/>
              <a:defRPr sz="1200"/>
            </a:pPr>
            <a:endParaRPr dirty="0"/>
          </a:p>
          <a:p>
            <a:pPr defTabSz="365760">
              <a:spcBef>
                <a:spcPts val="200"/>
              </a:spcBef>
              <a:buSzTx/>
              <a:defRPr sz="1200"/>
            </a:pPr>
            <a:r>
              <a:rPr dirty="0"/>
              <a:t>Step 1) Define the Use Case (scope).  Scope essentially is the list of domain components required for the exchange</a:t>
            </a:r>
          </a:p>
          <a:p>
            <a:pPr defTabSz="365760">
              <a:spcBef>
                <a:spcPts val="200"/>
              </a:spcBef>
              <a:buSzTx/>
              <a:defRPr sz="1200"/>
            </a:pPr>
            <a:r>
              <a:rPr dirty="0"/>
              <a:t>Step 2) Identify which components from the FHIM can be used to satisfy these requirements.  (Model additional information in the FHIM to support the requirements if necessary)  Using the FPB UI apply any specializations for the exchange definition. Typical specializations are to set an element of the FHIM to required or not required for the exchange. (Example:  If part of the use case requires support for a workflow/process that needs the BMI you could set the height and weight attributes of the patient to required. Whereas if the exchange was focused on the eligibility of the patient for disability, patient allergies would not be required.)</a:t>
            </a:r>
          </a:p>
          <a:p>
            <a:pPr marL="0" indent="0" defTabSz="365760">
              <a:spcBef>
                <a:spcPts val="200"/>
              </a:spcBef>
              <a:buSzTx/>
              <a:buNone/>
              <a:defRPr sz="1200"/>
            </a:pPr>
            <a:endParaRPr dirty="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FPB Operations - Detailed Description Continued (FHIR example)"/>
          <p:cNvSpPr txBox="1"/>
          <p:nvPr/>
        </p:nvSpPr>
        <p:spPr>
          <a:xfrm>
            <a:off x="346328" y="178745"/>
            <a:ext cx="8150701" cy="6221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ormAutofit lnSpcReduction="10000"/>
          </a:bodyPr>
          <a:lstStyle/>
          <a:p>
            <a:pPr defTabSz="530351">
              <a:defRPr sz="2088" b="1">
                <a:solidFill>
                  <a:srgbClr val="007C66"/>
                </a:solidFill>
                <a:latin typeface="Arial"/>
                <a:ea typeface="Arial"/>
                <a:cs typeface="Arial"/>
                <a:sym typeface="Arial"/>
              </a:defRPr>
            </a:pPr>
            <a:r>
              <a:rPr dirty="0"/>
              <a:t>FPB Operations - Detailed Description Continued</a:t>
            </a:r>
            <a:br>
              <a:rPr dirty="0"/>
            </a:br>
            <a:r>
              <a:rPr dirty="0"/>
              <a:t>(FHIR example)</a:t>
            </a:r>
          </a:p>
        </p:txBody>
      </p:sp>
      <p:sp>
        <p:nvSpPr>
          <p:cNvPr id="189" name="Step 3) Specify terminology requirements. A full discussion of the application of terminology requirements is beyond the scope of this presentation but the general intent is to explicitly define the semantics and contents of the information exchange components.  This is done through a series of UML profiles on the FHIM model itself.…"/>
          <p:cNvSpPr txBox="1">
            <a:spLocks noGrp="1"/>
          </p:cNvSpPr>
          <p:nvPr>
            <p:ph type="body" idx="1"/>
          </p:nvPr>
        </p:nvSpPr>
        <p:spPr>
          <a:xfrm>
            <a:off x="250825" y="1038472"/>
            <a:ext cx="8642350" cy="3783162"/>
          </a:xfrm>
          <a:prstGeom prst="rect">
            <a:avLst/>
          </a:prstGeom>
        </p:spPr>
        <p:txBody>
          <a:bodyPr>
            <a:normAutofit lnSpcReduction="10000"/>
          </a:bodyPr>
          <a:lstStyle/>
          <a:p>
            <a:pPr defTabSz="393192">
              <a:spcBef>
                <a:spcPts val="200"/>
              </a:spcBef>
              <a:buSzTx/>
              <a:defRPr sz="1290"/>
            </a:pPr>
            <a:r>
              <a:rPr dirty="0"/>
              <a:t>Step 3) Specify terminology requirements. A full discussion of the application of terminology requirements is beyond the scope of this presentation but the general intent is to explicitly define the semantics and contents of the information exchange components.  This is done through a series of UML profiles on the FHIM model itself.</a:t>
            </a:r>
          </a:p>
          <a:p>
            <a:pPr defTabSz="393192">
              <a:spcBef>
                <a:spcPts val="200"/>
              </a:spcBef>
              <a:buSzTx/>
              <a:defRPr sz="1290"/>
            </a:pPr>
            <a:r>
              <a:rPr dirty="0"/>
              <a:t> Step 4) Transform the FHIM DSM into the FHIR DSM.  For a FHIR implementation a java base model comparison approach is used to transform the requirements in the FHIM DSM to the FHIR DSM.  The FHIR DSM that is generated produces the FHIR Structured Definitions representing the requirements originally defined in the FHIM.  </a:t>
            </a:r>
          </a:p>
          <a:p>
            <a:pPr marL="0" indent="0" defTabSz="393192">
              <a:spcBef>
                <a:spcPts val="0"/>
              </a:spcBef>
              <a:buSzTx/>
              <a:buNone/>
              <a:defRPr sz="1290"/>
            </a:pPr>
            <a:r>
              <a:rPr dirty="0"/>
              <a:t> </a:t>
            </a:r>
          </a:p>
          <a:p>
            <a:pPr marL="0" indent="0" defTabSz="393192">
              <a:spcBef>
                <a:spcPts val="200"/>
              </a:spcBef>
              <a:buSzTx/>
              <a:buNone/>
              <a:defRPr sz="1290"/>
            </a:pPr>
            <a:r>
              <a:rPr dirty="0"/>
              <a:t> As an example, we can walk through the process used to generate the US Core profile for Immunizations from the FHIM.  The approach uses part of the Model Driven Message Interoperability standard called the Semantic Element Exchange Registry (SEER ) to define the mappings from the FHIM to the corresponding FHIR components.  The SEER defines a series of semantically clear definitions used to annotate the FHIM and the FHIR DSM.  These annotations are independent and follow a canonical pattern allowing for many-to-many mappings.  In other words, you do not need to keep remapping the FHIM every time a new target DSM is defined.  The SEER has an element called Immunization which is used to annotate the </a:t>
            </a:r>
            <a:r>
              <a:rPr dirty="0" err="1"/>
              <a:t>VaccineEvent</a:t>
            </a:r>
            <a:r>
              <a:rPr dirty="0"/>
              <a:t> in the FHIM and the Immunization resource.  Similarly, other elements are annotated such as </a:t>
            </a:r>
            <a:r>
              <a:rPr dirty="0" err="1"/>
              <a:t>vaccineCode</a:t>
            </a:r>
            <a:r>
              <a:rPr dirty="0"/>
              <a:t> in both FHIM and FHIR using </a:t>
            </a:r>
            <a:r>
              <a:rPr dirty="0" err="1"/>
              <a:t>ImmunizationAdministeredMedicationCode</a:t>
            </a:r>
            <a:r>
              <a:rPr dirty="0"/>
              <a:t>.  The names can vary but the SEER is meant to align the semantics of the elements. The FHIM PB will compare and contrast the differences and create the appropriate deltas in the FHIR DSM to represent the requirements in the FHIM such as cardinality or value sets constraints. The FHIR DSM then produces the Structured Definition for the elements.</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itle 1"/>
          <p:cNvSpPr txBox="1">
            <a:spLocks noGrp="1"/>
          </p:cNvSpPr>
          <p:nvPr>
            <p:ph type="title"/>
          </p:nvPr>
        </p:nvSpPr>
        <p:spPr>
          <a:xfrm>
            <a:off x="1270061" y="37312"/>
            <a:ext cx="6858001" cy="661832"/>
          </a:xfrm>
          <a:prstGeom prst="rect">
            <a:avLst/>
          </a:prstGeom>
        </p:spPr>
        <p:txBody>
          <a:bodyPr/>
          <a:lstStyle>
            <a:lvl1pPr>
              <a:defRPr sz="3100"/>
            </a:lvl1pPr>
          </a:lstStyle>
          <a:p>
            <a:r>
              <a:t>FPB Services</a:t>
            </a:r>
          </a:p>
        </p:txBody>
      </p:sp>
      <p:grpSp>
        <p:nvGrpSpPr>
          <p:cNvPr id="216" name="Group"/>
          <p:cNvGrpSpPr/>
          <p:nvPr/>
        </p:nvGrpSpPr>
        <p:grpSpPr>
          <a:xfrm>
            <a:off x="1263164" y="1338703"/>
            <a:ext cx="6346987" cy="2636764"/>
            <a:chOff x="-1" y="0"/>
            <a:chExt cx="6346986" cy="2636762"/>
          </a:xfrm>
        </p:grpSpPr>
        <p:sp>
          <p:nvSpPr>
            <p:cNvPr id="192" name="Up-Down Arrow 15"/>
            <p:cNvSpPr/>
            <p:nvPr/>
          </p:nvSpPr>
          <p:spPr>
            <a:xfrm rot="7786299">
              <a:off x="1671238" y="377860"/>
              <a:ext cx="352551" cy="1763962"/>
            </a:xfrm>
            <a:custGeom>
              <a:avLst/>
              <a:gdLst/>
              <a:ahLst/>
              <a:cxnLst>
                <a:cxn ang="0">
                  <a:pos x="wd2" y="hd2"/>
                </a:cxn>
                <a:cxn ang="5400000">
                  <a:pos x="wd2" y="hd2"/>
                </a:cxn>
                <a:cxn ang="10800000">
                  <a:pos x="wd2" y="hd2"/>
                </a:cxn>
                <a:cxn ang="16200000">
                  <a:pos x="wd2" y="hd2"/>
                </a:cxn>
              </a:cxnLst>
              <a:rect l="0" t="0" r="r" b="b"/>
              <a:pathLst>
                <a:path w="21600" h="21600" extrusionOk="0">
                  <a:moveTo>
                    <a:pt x="0" y="2158"/>
                  </a:moveTo>
                  <a:lnTo>
                    <a:pt x="10800" y="0"/>
                  </a:lnTo>
                  <a:lnTo>
                    <a:pt x="21600" y="2158"/>
                  </a:lnTo>
                  <a:lnTo>
                    <a:pt x="16200" y="2158"/>
                  </a:lnTo>
                  <a:lnTo>
                    <a:pt x="16200" y="19442"/>
                  </a:lnTo>
                  <a:lnTo>
                    <a:pt x="21600" y="19442"/>
                  </a:lnTo>
                  <a:lnTo>
                    <a:pt x="10800" y="21600"/>
                  </a:lnTo>
                  <a:lnTo>
                    <a:pt x="0" y="19442"/>
                  </a:lnTo>
                  <a:lnTo>
                    <a:pt x="5400" y="19442"/>
                  </a:lnTo>
                  <a:lnTo>
                    <a:pt x="5400" y="2158"/>
                  </a:lnTo>
                  <a:close/>
                </a:path>
              </a:pathLst>
            </a:custGeom>
            <a:solidFill>
              <a:srgbClr val="D9D9D9"/>
            </a:solidFill>
            <a:ln w="9525" cap="flat">
              <a:solidFill>
                <a:srgbClr val="0095C7"/>
              </a:solidFill>
              <a:prstDash val="solid"/>
              <a:round/>
            </a:ln>
            <a:effectLst>
              <a:outerShdw blurRad="38100" dist="23000" dir="5400000" rotWithShape="0">
                <a:srgbClr val="000000">
                  <a:alpha val="35000"/>
                </a:srgbClr>
              </a:outerShdw>
            </a:effectLst>
          </p:spPr>
          <p:txBody>
            <a:bodyPr wrap="square" lIns="45718" tIns="45718" rIns="45718" bIns="45718" numCol="1" anchor="ctr">
              <a:noAutofit/>
            </a:bodyPr>
            <a:lstStyle/>
            <a:p>
              <a:pPr algn="ctr">
                <a:defRPr sz="1500" b="1">
                  <a:latin typeface="Arial Narrow"/>
                  <a:ea typeface="Arial Narrow"/>
                  <a:cs typeface="Arial Narrow"/>
                  <a:sym typeface="Arial Narrow"/>
                </a:defRPr>
              </a:pPr>
              <a:endParaRPr/>
            </a:p>
          </p:txBody>
        </p:sp>
        <p:sp>
          <p:nvSpPr>
            <p:cNvPr id="193" name="Left-Right Arrow 21"/>
            <p:cNvSpPr/>
            <p:nvPr/>
          </p:nvSpPr>
          <p:spPr>
            <a:xfrm>
              <a:off x="1351231" y="278344"/>
              <a:ext cx="804894" cy="312462"/>
            </a:xfrm>
            <a:prstGeom prst="leftRightArrow">
              <a:avLst>
                <a:gd name="adj1" fmla="val 50000"/>
                <a:gd name="adj2" fmla="val 50000"/>
              </a:avLst>
            </a:prstGeom>
            <a:solidFill>
              <a:srgbClr val="D9D9D9"/>
            </a:solidFill>
            <a:ln w="9525" cap="flat">
              <a:solidFill>
                <a:srgbClr val="0095C7"/>
              </a:solidFill>
              <a:prstDash val="solid"/>
              <a:round/>
            </a:ln>
            <a:effectLst>
              <a:outerShdw blurRad="38100" dist="23000" dir="5400000" rotWithShape="0">
                <a:srgbClr val="000000">
                  <a:alpha val="35000"/>
                </a:srgbClr>
              </a:outerShdw>
            </a:effectLst>
          </p:spPr>
          <p:txBody>
            <a:bodyPr wrap="square" lIns="45718" tIns="45718" rIns="45718" bIns="45718" numCol="1" anchor="ctr">
              <a:noAutofit/>
            </a:bodyPr>
            <a:lstStyle/>
            <a:p>
              <a:pPr algn="ctr">
                <a:defRPr sz="1500" b="1">
                  <a:latin typeface="Arial Narrow"/>
                  <a:ea typeface="Arial Narrow"/>
                  <a:cs typeface="Arial Narrow"/>
                  <a:sym typeface="Arial Narrow"/>
                </a:defRPr>
              </a:pPr>
              <a:endParaRPr/>
            </a:p>
          </p:txBody>
        </p:sp>
        <p:grpSp>
          <p:nvGrpSpPr>
            <p:cNvPr id="197" name="Cloud 3"/>
            <p:cNvGrpSpPr/>
            <p:nvPr/>
          </p:nvGrpSpPr>
          <p:grpSpPr>
            <a:xfrm>
              <a:off x="-1" y="0"/>
              <a:ext cx="1370220" cy="941496"/>
              <a:chOff x="29" y="-10"/>
              <a:chExt cx="1370218" cy="941495"/>
            </a:xfrm>
          </p:grpSpPr>
          <p:sp>
            <p:nvSpPr>
              <p:cNvPr id="194" name="Shape"/>
              <p:cNvSpPr/>
              <p:nvPr/>
            </p:nvSpPr>
            <p:spPr>
              <a:xfrm>
                <a:off x="29" y="-11"/>
                <a:ext cx="1370220" cy="941496"/>
              </a:xfrm>
              <a:custGeom>
                <a:avLst/>
                <a:gdLst/>
                <a:ahLst/>
                <a:cxnLst>
                  <a:cxn ang="0">
                    <a:pos x="wd2" y="hd2"/>
                  </a:cxn>
                  <a:cxn ang="5400000">
                    <a:pos x="wd2" y="hd2"/>
                  </a:cxn>
                  <a:cxn ang="10800000">
                    <a:pos x="wd2" y="hd2"/>
                  </a:cxn>
                  <a:cxn ang="16200000">
                    <a:pos x="wd2" y="hd2"/>
                  </a:cxn>
                </a:cxnLst>
                <a:rect l="0" t="0" r="r" b="b"/>
                <a:pathLst>
                  <a:path w="20879" h="20684" extrusionOk="0">
                    <a:moveTo>
                      <a:pt x="1901" y="6800"/>
                    </a:move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cubicBezTo>
                      <a:pt x="1666" y="17096"/>
                      <a:pt x="620" y="15986"/>
                      <a:pt x="485" y="14435"/>
                    </a:cubicBezTo>
                    <a:cubicBezTo>
                      <a:pt x="412" y="13608"/>
                      <a:pt x="615" y="12780"/>
                      <a:pt x="1038" y="12172"/>
                    </a:cubicBezTo>
                    <a:cubicBezTo>
                      <a:pt x="39" y="11379"/>
                      <a:pt x="-297" y="9639"/>
                      <a:pt x="288" y="8285"/>
                    </a:cubicBezTo>
                    <a:cubicBezTo>
                      <a:pt x="626" y="7504"/>
                      <a:pt x="1218" y="6988"/>
                      <a:pt x="1883" y="6895"/>
                    </a:cubicBezTo>
                    <a:close/>
                  </a:path>
                </a:pathLst>
              </a:custGeom>
              <a:solidFill>
                <a:srgbClr val="EEF4F9"/>
              </a:solidFill>
              <a:ln w="9525" cap="flat">
                <a:solidFill>
                  <a:srgbClr val="000000"/>
                </a:solidFill>
                <a:prstDash val="solid"/>
                <a:round/>
              </a:ln>
              <a:effectLst>
                <a:outerShdw blurRad="38100" dist="23000" dir="5400000" rotWithShape="0">
                  <a:srgbClr val="000000">
                    <a:alpha val="35000"/>
                  </a:srgbClr>
                </a:outerShdw>
              </a:effectLst>
            </p:spPr>
            <p:txBody>
              <a:bodyPr wrap="square" lIns="45718" tIns="45718" rIns="45718" bIns="45718" numCol="1" anchor="ctr">
                <a:noAutofit/>
              </a:bodyPr>
              <a:lstStyle/>
              <a:p>
                <a:pPr algn="ctr">
                  <a:defRPr>
                    <a:solidFill>
                      <a:srgbClr val="FFFFFF"/>
                    </a:solidFill>
                    <a:latin typeface="Arial"/>
                    <a:ea typeface="Arial"/>
                    <a:cs typeface="Arial"/>
                    <a:sym typeface="Arial"/>
                  </a:defRPr>
                </a:pPr>
                <a:endParaRPr/>
              </a:p>
            </p:txBody>
          </p:sp>
          <p:sp>
            <p:nvSpPr>
              <p:cNvPr id="195" name="Shape"/>
              <p:cNvSpPr/>
              <p:nvPr/>
            </p:nvSpPr>
            <p:spPr>
              <a:xfrm>
                <a:off x="69453" y="47908"/>
                <a:ext cx="1255462" cy="799282"/>
              </a:xfrm>
              <a:custGeom>
                <a:avLst/>
                <a:gdLst/>
                <a:ahLst/>
                <a:cxnLst>
                  <a:cxn ang="0">
                    <a:pos x="wd2" y="hd2"/>
                  </a:cxn>
                  <a:cxn ang="5400000">
                    <a:pos x="wd2" y="hd2"/>
                  </a:cxn>
                  <a:cxn ang="10800000">
                    <a:pos x="wd2" y="hd2"/>
                  </a:cxn>
                  <a:cxn ang="16200000">
                    <a:pos x="wd2" y="hd2"/>
                  </a:cxn>
                </a:cxnLst>
                <a:rect l="0" t="0" r="r" b="b"/>
                <a:pathLst>
                  <a:path w="21600" h="21600" extrusionOk="0">
                    <a:moveTo>
                      <a:pt x="1380" y="14010"/>
                    </a:moveTo>
                    <a:cubicBezTo>
                      <a:pt x="899" y="14066"/>
                      <a:pt x="417" y="13902"/>
                      <a:pt x="0" y="13542"/>
                    </a:cubicBezTo>
                    <a:moveTo>
                      <a:pt x="2598" y="19137"/>
                    </a:moveTo>
                    <a:cubicBezTo>
                      <a:pt x="2405" y="19250"/>
                      <a:pt x="2202" y="19325"/>
                      <a:pt x="1994" y="19361"/>
                    </a:cubicBezTo>
                    <a:moveTo>
                      <a:pt x="7802" y="21600"/>
                    </a:moveTo>
                    <a:cubicBezTo>
                      <a:pt x="7657" y="21279"/>
                      <a:pt x="7535" y="20936"/>
                      <a:pt x="7438" y="20577"/>
                    </a:cubicBezTo>
                    <a:moveTo>
                      <a:pt x="14532" y="19050"/>
                    </a:moveTo>
                    <a:cubicBezTo>
                      <a:pt x="14510" y="19430"/>
                      <a:pt x="14462" y="19806"/>
                      <a:pt x="14386" y="20172"/>
                    </a:cubicBezTo>
                    <a:moveTo>
                      <a:pt x="17421" y="12116"/>
                    </a:moveTo>
                    <a:cubicBezTo>
                      <a:pt x="18505" y="12890"/>
                      <a:pt x="19193" y="14504"/>
                      <a:pt x="19193" y="16273"/>
                    </a:cubicBezTo>
                    <a:moveTo>
                      <a:pt x="21600" y="7649"/>
                    </a:moveTo>
                    <a:cubicBezTo>
                      <a:pt x="21423" y="8256"/>
                      <a:pt x="21153" y="8794"/>
                      <a:pt x="20811" y="9222"/>
                    </a:cubicBezTo>
                    <a:moveTo>
                      <a:pt x="19707" y="1814"/>
                    </a:moveTo>
                    <a:cubicBezTo>
                      <a:pt x="19737" y="2059"/>
                      <a:pt x="19751" y="2307"/>
                      <a:pt x="19749" y="2556"/>
                    </a:cubicBezTo>
                    <a:moveTo>
                      <a:pt x="14668" y="947"/>
                    </a:moveTo>
                    <a:cubicBezTo>
                      <a:pt x="14771" y="605"/>
                      <a:pt x="14907" y="286"/>
                      <a:pt x="15073" y="0"/>
                    </a:cubicBezTo>
                    <a:moveTo>
                      <a:pt x="10888" y="1399"/>
                    </a:moveTo>
                    <a:cubicBezTo>
                      <a:pt x="10930" y="1115"/>
                      <a:pt x="10996" y="841"/>
                      <a:pt x="11084" y="582"/>
                    </a:cubicBezTo>
                    <a:moveTo>
                      <a:pt x="6452" y="1676"/>
                    </a:moveTo>
                    <a:cubicBezTo>
                      <a:pt x="6709" y="1897"/>
                      <a:pt x="6947" y="2163"/>
                      <a:pt x="7160" y="2469"/>
                    </a:cubicBezTo>
                    <a:moveTo>
                      <a:pt x="1072" y="7905"/>
                    </a:moveTo>
                    <a:cubicBezTo>
                      <a:pt x="1016" y="7632"/>
                      <a:pt x="974" y="7353"/>
                      <a:pt x="948" y="7071"/>
                    </a:cubicBezTo>
                  </a:path>
                </a:pathLst>
              </a:custGeom>
              <a:noFill/>
              <a:ln w="9525" cap="flat">
                <a:solidFill>
                  <a:srgbClr val="000000"/>
                </a:solidFill>
                <a:prstDash val="solid"/>
                <a:round/>
              </a:ln>
              <a:effectLst/>
            </p:spPr>
            <p:txBody>
              <a:bodyPr wrap="square" lIns="45718" tIns="45718" rIns="45718" bIns="45718" numCol="1" anchor="ctr">
                <a:noAutofit/>
              </a:bodyPr>
              <a:lstStyle/>
              <a:p>
                <a:pPr algn="ctr">
                  <a:defRPr>
                    <a:solidFill>
                      <a:srgbClr val="FFFFFF"/>
                    </a:solidFill>
                    <a:latin typeface="Arial"/>
                    <a:ea typeface="Arial"/>
                    <a:cs typeface="Arial"/>
                    <a:sym typeface="Arial"/>
                  </a:defRPr>
                </a:pPr>
                <a:endParaRPr/>
              </a:p>
            </p:txBody>
          </p:sp>
          <p:sp>
            <p:nvSpPr>
              <p:cNvPr id="196" name="FHIM…"/>
              <p:cNvSpPr txBox="1"/>
              <p:nvPr/>
            </p:nvSpPr>
            <p:spPr>
              <a:xfrm>
                <a:off x="189624" y="183398"/>
                <a:ext cx="893817" cy="5232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p>
                <a:pPr algn="ctr">
                  <a:defRPr sz="1500" b="1">
                    <a:latin typeface="Arial Narrow"/>
                    <a:ea typeface="Arial Narrow"/>
                    <a:cs typeface="Arial Narrow"/>
                    <a:sym typeface="Arial Narrow"/>
                  </a:defRPr>
                </a:pPr>
                <a:r>
                  <a:t>FHIM</a:t>
                </a:r>
                <a:endParaRPr>
                  <a:solidFill>
                    <a:srgbClr val="FFFFFF"/>
                  </a:solidFill>
                </a:endParaRPr>
              </a:p>
              <a:p>
                <a:pPr algn="ctr">
                  <a:defRPr sz="1500" b="1">
                    <a:latin typeface="Arial Narrow"/>
                    <a:ea typeface="Arial Narrow"/>
                    <a:cs typeface="Arial Narrow"/>
                    <a:sym typeface="Arial Narrow"/>
                  </a:defRPr>
                </a:pPr>
                <a:r>
                  <a:t>Services</a:t>
                </a:r>
              </a:p>
            </p:txBody>
          </p:sp>
        </p:grpSp>
        <p:grpSp>
          <p:nvGrpSpPr>
            <p:cNvPr id="200" name="Wave 17"/>
            <p:cNvGrpSpPr/>
            <p:nvPr/>
          </p:nvGrpSpPr>
          <p:grpSpPr>
            <a:xfrm>
              <a:off x="115583" y="1709129"/>
              <a:ext cx="1139125" cy="866924"/>
              <a:chOff x="0" y="10"/>
              <a:chExt cx="1139124" cy="866923"/>
            </a:xfrm>
          </p:grpSpPr>
          <p:sp>
            <p:nvSpPr>
              <p:cNvPr id="198" name="Shape"/>
              <p:cNvSpPr/>
              <p:nvPr/>
            </p:nvSpPr>
            <p:spPr>
              <a:xfrm>
                <a:off x="-1" y="10"/>
                <a:ext cx="1139124" cy="866925"/>
              </a:xfrm>
              <a:custGeom>
                <a:avLst/>
                <a:gdLst/>
                <a:ahLst/>
                <a:cxnLst>
                  <a:cxn ang="0">
                    <a:pos x="wd2" y="hd2"/>
                  </a:cxn>
                  <a:cxn ang="5400000">
                    <a:pos x="wd2" y="hd2"/>
                  </a:cxn>
                  <a:cxn ang="10800000">
                    <a:pos x="wd2" y="hd2"/>
                  </a:cxn>
                  <a:cxn ang="16200000">
                    <a:pos x="wd2" y="hd2"/>
                  </a:cxn>
                </a:cxnLst>
                <a:rect l="0" t="0" r="r" b="b"/>
                <a:pathLst>
                  <a:path w="21600" h="13514" extrusionOk="0">
                    <a:moveTo>
                      <a:pt x="0" y="1641"/>
                    </a:moveTo>
                    <a:cubicBezTo>
                      <a:pt x="7200" y="-4043"/>
                      <a:pt x="14400" y="7325"/>
                      <a:pt x="21600" y="1641"/>
                    </a:cubicBezTo>
                    <a:lnTo>
                      <a:pt x="21600" y="11873"/>
                    </a:lnTo>
                    <a:cubicBezTo>
                      <a:pt x="14400" y="17557"/>
                      <a:pt x="7200" y="6189"/>
                      <a:pt x="0" y="11873"/>
                    </a:cubicBezTo>
                    <a:close/>
                  </a:path>
                </a:pathLst>
              </a:custGeom>
              <a:solidFill>
                <a:srgbClr val="EEF4F9"/>
              </a:solidFill>
              <a:ln w="9525" cap="flat">
                <a:solidFill>
                  <a:srgbClr val="000000"/>
                </a:solidFill>
                <a:prstDash val="solid"/>
                <a:round/>
              </a:ln>
              <a:effectLst>
                <a:outerShdw blurRad="38100" dist="23000" dir="5400000" rotWithShape="0">
                  <a:srgbClr val="000000">
                    <a:alpha val="35000"/>
                  </a:srgbClr>
                </a:outerShdw>
              </a:effectLst>
            </p:spPr>
            <p:txBody>
              <a:bodyPr wrap="square" lIns="45718" tIns="45718" rIns="45718" bIns="45718" numCol="1" anchor="ctr">
                <a:noAutofit/>
              </a:bodyPr>
              <a:lstStyle/>
              <a:p>
                <a:pPr algn="ctr">
                  <a:defRPr>
                    <a:solidFill>
                      <a:srgbClr val="FFFFFF"/>
                    </a:solidFill>
                    <a:latin typeface="Arial"/>
                    <a:ea typeface="Arial"/>
                    <a:cs typeface="Arial"/>
                    <a:sym typeface="Arial"/>
                  </a:defRPr>
                </a:pPr>
                <a:endParaRPr/>
              </a:p>
            </p:txBody>
          </p:sp>
          <p:sp>
            <p:nvSpPr>
              <p:cNvPr id="199" name="Praxis User Interface"/>
              <p:cNvSpPr txBox="1"/>
              <p:nvPr/>
            </p:nvSpPr>
            <p:spPr>
              <a:xfrm>
                <a:off x="-1" y="279767"/>
                <a:ext cx="1139125" cy="3073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sz="1500" b="1">
                    <a:latin typeface="Arial Narrow"/>
                    <a:ea typeface="Arial Narrow"/>
                    <a:cs typeface="Arial Narrow"/>
                    <a:sym typeface="Arial Narrow"/>
                  </a:defRPr>
                </a:lvl1pPr>
              </a:lstStyle>
              <a:p>
                <a:r>
                  <a:t>Profile Editor</a:t>
                </a:r>
              </a:p>
            </p:txBody>
          </p:sp>
        </p:grpSp>
        <p:sp>
          <p:nvSpPr>
            <p:cNvPr id="201" name="Left-Right Arrow 21"/>
            <p:cNvSpPr/>
            <p:nvPr/>
          </p:nvSpPr>
          <p:spPr>
            <a:xfrm rot="5400000">
              <a:off x="238172" y="1201526"/>
              <a:ext cx="862800" cy="312465"/>
            </a:xfrm>
            <a:prstGeom prst="leftRightArrow">
              <a:avLst>
                <a:gd name="adj1" fmla="val 50000"/>
                <a:gd name="adj2" fmla="val 50000"/>
              </a:avLst>
            </a:prstGeom>
            <a:solidFill>
              <a:srgbClr val="D9D9D9"/>
            </a:solidFill>
            <a:ln w="9525" cap="flat">
              <a:solidFill>
                <a:srgbClr val="0095C7"/>
              </a:solidFill>
              <a:prstDash val="solid"/>
              <a:round/>
            </a:ln>
            <a:effectLst>
              <a:outerShdw blurRad="38100" dist="23000" dir="5400000" rotWithShape="0">
                <a:srgbClr val="000000">
                  <a:alpha val="35000"/>
                </a:srgbClr>
              </a:outerShdw>
            </a:effectLst>
          </p:spPr>
          <p:txBody>
            <a:bodyPr wrap="square" lIns="45718" tIns="45718" rIns="45718" bIns="45718" numCol="1" anchor="ctr">
              <a:noAutofit/>
            </a:bodyPr>
            <a:lstStyle/>
            <a:p>
              <a:pPr algn="ctr">
                <a:defRPr sz="1500" b="1">
                  <a:latin typeface="Arial Narrow"/>
                  <a:ea typeface="Arial Narrow"/>
                  <a:cs typeface="Arial Narrow"/>
                  <a:sym typeface="Arial Narrow"/>
                </a:defRPr>
              </a:pPr>
              <a:endParaRPr/>
            </a:p>
          </p:txBody>
        </p:sp>
        <p:grpSp>
          <p:nvGrpSpPr>
            <p:cNvPr id="205" name="Cloud 5"/>
            <p:cNvGrpSpPr/>
            <p:nvPr/>
          </p:nvGrpSpPr>
          <p:grpSpPr>
            <a:xfrm>
              <a:off x="2131229" y="69222"/>
              <a:ext cx="1706415" cy="696460"/>
              <a:chOff x="36" y="-8"/>
              <a:chExt cx="1706414" cy="696458"/>
            </a:xfrm>
          </p:grpSpPr>
          <p:sp>
            <p:nvSpPr>
              <p:cNvPr id="202" name="Shape"/>
              <p:cNvSpPr/>
              <p:nvPr/>
            </p:nvSpPr>
            <p:spPr>
              <a:xfrm>
                <a:off x="36" y="-9"/>
                <a:ext cx="1706415" cy="696460"/>
              </a:xfrm>
              <a:custGeom>
                <a:avLst/>
                <a:gdLst/>
                <a:ahLst/>
                <a:cxnLst>
                  <a:cxn ang="0">
                    <a:pos x="wd2" y="hd2"/>
                  </a:cxn>
                  <a:cxn ang="5400000">
                    <a:pos x="wd2" y="hd2"/>
                  </a:cxn>
                  <a:cxn ang="10800000">
                    <a:pos x="wd2" y="hd2"/>
                  </a:cxn>
                  <a:cxn ang="16200000">
                    <a:pos x="wd2" y="hd2"/>
                  </a:cxn>
                </a:cxnLst>
                <a:rect l="0" t="0" r="r" b="b"/>
                <a:pathLst>
                  <a:path w="20879" h="20684" extrusionOk="0">
                    <a:moveTo>
                      <a:pt x="1901" y="6800"/>
                    </a:move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cubicBezTo>
                      <a:pt x="1666" y="17096"/>
                      <a:pt x="620" y="15986"/>
                      <a:pt x="485" y="14435"/>
                    </a:cubicBezTo>
                    <a:cubicBezTo>
                      <a:pt x="412" y="13608"/>
                      <a:pt x="615" y="12780"/>
                      <a:pt x="1038" y="12172"/>
                    </a:cubicBezTo>
                    <a:cubicBezTo>
                      <a:pt x="39" y="11379"/>
                      <a:pt x="-297" y="9639"/>
                      <a:pt x="288" y="8285"/>
                    </a:cubicBezTo>
                    <a:cubicBezTo>
                      <a:pt x="626" y="7504"/>
                      <a:pt x="1218" y="6988"/>
                      <a:pt x="1883" y="6895"/>
                    </a:cubicBezTo>
                    <a:close/>
                  </a:path>
                </a:pathLst>
              </a:custGeom>
              <a:solidFill>
                <a:srgbClr val="C2F0FF"/>
              </a:solidFill>
              <a:ln w="9525" cap="flat">
                <a:solidFill>
                  <a:srgbClr val="0095C7"/>
                </a:solidFill>
                <a:prstDash val="solid"/>
                <a:round/>
              </a:ln>
              <a:effectLst>
                <a:outerShdw blurRad="38100" dist="23000" dir="5400000" rotWithShape="0">
                  <a:srgbClr val="000000">
                    <a:alpha val="35000"/>
                  </a:srgbClr>
                </a:outerShdw>
              </a:effectLst>
            </p:spPr>
            <p:txBody>
              <a:bodyPr wrap="square" lIns="45718" tIns="45718" rIns="45718" bIns="45718" numCol="1" anchor="ctr">
                <a:noAutofit/>
              </a:bodyPr>
              <a:lstStyle/>
              <a:p>
                <a:pPr algn="ctr">
                  <a:defRPr>
                    <a:solidFill>
                      <a:srgbClr val="FFFFFF"/>
                    </a:solidFill>
                    <a:latin typeface="Arial"/>
                    <a:ea typeface="Arial"/>
                    <a:cs typeface="Arial"/>
                    <a:sym typeface="Arial"/>
                  </a:defRPr>
                </a:pPr>
                <a:endParaRPr/>
              </a:p>
            </p:txBody>
          </p:sp>
          <p:sp>
            <p:nvSpPr>
              <p:cNvPr id="203" name="Shape"/>
              <p:cNvSpPr/>
              <p:nvPr/>
            </p:nvSpPr>
            <p:spPr>
              <a:xfrm>
                <a:off x="86495" y="35441"/>
                <a:ext cx="1563502" cy="591256"/>
              </a:xfrm>
              <a:custGeom>
                <a:avLst/>
                <a:gdLst/>
                <a:ahLst/>
                <a:cxnLst>
                  <a:cxn ang="0">
                    <a:pos x="wd2" y="hd2"/>
                  </a:cxn>
                  <a:cxn ang="5400000">
                    <a:pos x="wd2" y="hd2"/>
                  </a:cxn>
                  <a:cxn ang="10800000">
                    <a:pos x="wd2" y="hd2"/>
                  </a:cxn>
                  <a:cxn ang="16200000">
                    <a:pos x="wd2" y="hd2"/>
                  </a:cxn>
                </a:cxnLst>
                <a:rect l="0" t="0" r="r" b="b"/>
                <a:pathLst>
                  <a:path w="21600" h="21600" extrusionOk="0">
                    <a:moveTo>
                      <a:pt x="1380" y="14010"/>
                    </a:moveTo>
                    <a:cubicBezTo>
                      <a:pt x="899" y="14066"/>
                      <a:pt x="417" y="13902"/>
                      <a:pt x="0" y="13542"/>
                    </a:cubicBezTo>
                    <a:moveTo>
                      <a:pt x="2598" y="19137"/>
                    </a:moveTo>
                    <a:cubicBezTo>
                      <a:pt x="2405" y="19250"/>
                      <a:pt x="2202" y="19325"/>
                      <a:pt x="1994" y="19361"/>
                    </a:cubicBezTo>
                    <a:moveTo>
                      <a:pt x="7802" y="21600"/>
                    </a:moveTo>
                    <a:cubicBezTo>
                      <a:pt x="7657" y="21279"/>
                      <a:pt x="7535" y="20936"/>
                      <a:pt x="7438" y="20577"/>
                    </a:cubicBezTo>
                    <a:moveTo>
                      <a:pt x="14532" y="19050"/>
                    </a:moveTo>
                    <a:cubicBezTo>
                      <a:pt x="14510" y="19430"/>
                      <a:pt x="14462" y="19806"/>
                      <a:pt x="14386" y="20172"/>
                    </a:cubicBezTo>
                    <a:moveTo>
                      <a:pt x="17421" y="12116"/>
                    </a:moveTo>
                    <a:cubicBezTo>
                      <a:pt x="18505" y="12890"/>
                      <a:pt x="19193" y="14504"/>
                      <a:pt x="19193" y="16273"/>
                    </a:cubicBezTo>
                    <a:moveTo>
                      <a:pt x="21600" y="7649"/>
                    </a:moveTo>
                    <a:cubicBezTo>
                      <a:pt x="21423" y="8256"/>
                      <a:pt x="21153" y="8794"/>
                      <a:pt x="20811" y="9222"/>
                    </a:cubicBezTo>
                    <a:moveTo>
                      <a:pt x="19707" y="1814"/>
                    </a:moveTo>
                    <a:cubicBezTo>
                      <a:pt x="19737" y="2059"/>
                      <a:pt x="19751" y="2307"/>
                      <a:pt x="19749" y="2556"/>
                    </a:cubicBezTo>
                    <a:moveTo>
                      <a:pt x="14668" y="947"/>
                    </a:moveTo>
                    <a:cubicBezTo>
                      <a:pt x="14771" y="605"/>
                      <a:pt x="14907" y="286"/>
                      <a:pt x="15073" y="0"/>
                    </a:cubicBezTo>
                    <a:moveTo>
                      <a:pt x="10888" y="1399"/>
                    </a:moveTo>
                    <a:cubicBezTo>
                      <a:pt x="10930" y="1115"/>
                      <a:pt x="10996" y="841"/>
                      <a:pt x="11084" y="582"/>
                    </a:cubicBezTo>
                    <a:moveTo>
                      <a:pt x="6452" y="1676"/>
                    </a:moveTo>
                    <a:cubicBezTo>
                      <a:pt x="6709" y="1897"/>
                      <a:pt x="6947" y="2163"/>
                      <a:pt x="7160" y="2469"/>
                    </a:cubicBezTo>
                    <a:moveTo>
                      <a:pt x="1072" y="7905"/>
                    </a:moveTo>
                    <a:cubicBezTo>
                      <a:pt x="1016" y="7632"/>
                      <a:pt x="974" y="7353"/>
                      <a:pt x="948" y="7071"/>
                    </a:cubicBezTo>
                  </a:path>
                </a:pathLst>
              </a:custGeom>
              <a:noFill/>
              <a:ln w="9525" cap="flat">
                <a:solidFill>
                  <a:srgbClr val="0095C7"/>
                </a:solidFill>
                <a:prstDash val="solid"/>
                <a:round/>
              </a:ln>
              <a:effectLst/>
            </p:spPr>
            <p:txBody>
              <a:bodyPr wrap="square" lIns="45718" tIns="45718" rIns="45718" bIns="45718" numCol="1" anchor="ctr">
                <a:noAutofit/>
              </a:bodyPr>
              <a:lstStyle/>
              <a:p>
                <a:pPr algn="ctr">
                  <a:defRPr>
                    <a:solidFill>
                      <a:srgbClr val="FFFFFF"/>
                    </a:solidFill>
                    <a:latin typeface="Arial"/>
                    <a:ea typeface="Arial"/>
                    <a:cs typeface="Arial"/>
                    <a:sym typeface="Arial"/>
                  </a:defRPr>
                </a:pPr>
                <a:endParaRPr/>
              </a:p>
            </p:txBody>
          </p:sp>
          <p:sp>
            <p:nvSpPr>
              <p:cNvPr id="204" name="Terminology Services"/>
              <p:cNvSpPr txBox="1"/>
              <p:nvPr/>
            </p:nvSpPr>
            <p:spPr>
              <a:xfrm>
                <a:off x="236151" y="67573"/>
                <a:ext cx="1113122" cy="5232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sz="1500" b="1">
                    <a:latin typeface="Arial Narrow"/>
                    <a:ea typeface="Arial Narrow"/>
                    <a:cs typeface="Arial Narrow"/>
                    <a:sym typeface="Arial Narrow"/>
                  </a:defRPr>
                </a:lvl1pPr>
              </a:lstStyle>
              <a:p>
                <a:r>
                  <a:t>Terminology Services</a:t>
                </a:r>
              </a:p>
            </p:txBody>
          </p:sp>
        </p:grpSp>
        <p:sp>
          <p:nvSpPr>
            <p:cNvPr id="206" name="Up-Down Arrow 11"/>
            <p:cNvSpPr/>
            <p:nvPr/>
          </p:nvSpPr>
          <p:spPr>
            <a:xfrm rot="16200000">
              <a:off x="1654172" y="1553326"/>
              <a:ext cx="367867" cy="1139120"/>
            </a:xfrm>
            <a:custGeom>
              <a:avLst/>
              <a:gdLst/>
              <a:ahLst/>
              <a:cxnLst>
                <a:cxn ang="0">
                  <a:pos x="wd2" y="hd2"/>
                </a:cxn>
                <a:cxn ang="5400000">
                  <a:pos x="wd2" y="hd2"/>
                </a:cxn>
                <a:cxn ang="10800000">
                  <a:pos x="wd2" y="hd2"/>
                </a:cxn>
                <a:cxn ang="16200000">
                  <a:pos x="wd2" y="hd2"/>
                </a:cxn>
              </a:cxnLst>
              <a:rect l="0" t="0" r="r" b="b"/>
              <a:pathLst>
                <a:path w="21600" h="21600" extrusionOk="0">
                  <a:moveTo>
                    <a:pt x="0" y="3488"/>
                  </a:moveTo>
                  <a:lnTo>
                    <a:pt x="10800" y="0"/>
                  </a:lnTo>
                  <a:lnTo>
                    <a:pt x="21600" y="3488"/>
                  </a:lnTo>
                  <a:lnTo>
                    <a:pt x="16200" y="3488"/>
                  </a:lnTo>
                  <a:lnTo>
                    <a:pt x="16200" y="18112"/>
                  </a:lnTo>
                  <a:lnTo>
                    <a:pt x="21600" y="18112"/>
                  </a:lnTo>
                  <a:lnTo>
                    <a:pt x="10800" y="21600"/>
                  </a:lnTo>
                  <a:lnTo>
                    <a:pt x="0" y="18112"/>
                  </a:lnTo>
                  <a:lnTo>
                    <a:pt x="5400" y="18112"/>
                  </a:lnTo>
                  <a:lnTo>
                    <a:pt x="5400" y="3488"/>
                  </a:lnTo>
                  <a:close/>
                </a:path>
              </a:pathLst>
            </a:custGeom>
            <a:solidFill>
              <a:srgbClr val="D9D9D9"/>
            </a:solidFill>
            <a:ln w="9525" cap="flat">
              <a:solidFill>
                <a:srgbClr val="0095C7"/>
              </a:solidFill>
              <a:prstDash val="solid"/>
              <a:round/>
            </a:ln>
            <a:effectLst>
              <a:outerShdw blurRad="38100" dist="23000" dir="5400000" rotWithShape="0">
                <a:srgbClr val="000000">
                  <a:alpha val="35000"/>
                </a:srgbClr>
              </a:outerShdw>
            </a:effectLst>
          </p:spPr>
          <p:txBody>
            <a:bodyPr wrap="square" lIns="45718" tIns="45718" rIns="45718" bIns="45718" numCol="1" anchor="ctr">
              <a:noAutofit/>
            </a:bodyPr>
            <a:lstStyle/>
            <a:p>
              <a:pPr algn="ctr">
                <a:defRPr sz="1500" b="1">
                  <a:latin typeface="Arial Narrow"/>
                  <a:ea typeface="Arial Narrow"/>
                  <a:cs typeface="Arial Narrow"/>
                  <a:sym typeface="Arial Narrow"/>
                </a:defRPr>
              </a:pPr>
              <a:endParaRPr/>
            </a:p>
          </p:txBody>
        </p:sp>
        <p:grpSp>
          <p:nvGrpSpPr>
            <p:cNvPr id="210" name="Cloud 6"/>
            <p:cNvGrpSpPr/>
            <p:nvPr/>
          </p:nvGrpSpPr>
          <p:grpSpPr>
            <a:xfrm>
              <a:off x="2366252" y="1656566"/>
              <a:ext cx="1583569" cy="980196"/>
              <a:chOff x="33" y="-11"/>
              <a:chExt cx="1583567" cy="980195"/>
            </a:xfrm>
          </p:grpSpPr>
          <p:sp>
            <p:nvSpPr>
              <p:cNvPr id="207" name="Shape"/>
              <p:cNvSpPr/>
              <p:nvPr/>
            </p:nvSpPr>
            <p:spPr>
              <a:xfrm>
                <a:off x="33" y="-12"/>
                <a:ext cx="1583569" cy="980197"/>
              </a:xfrm>
              <a:custGeom>
                <a:avLst/>
                <a:gdLst/>
                <a:ahLst/>
                <a:cxnLst>
                  <a:cxn ang="0">
                    <a:pos x="wd2" y="hd2"/>
                  </a:cxn>
                  <a:cxn ang="5400000">
                    <a:pos x="wd2" y="hd2"/>
                  </a:cxn>
                  <a:cxn ang="10800000">
                    <a:pos x="wd2" y="hd2"/>
                  </a:cxn>
                  <a:cxn ang="16200000">
                    <a:pos x="wd2" y="hd2"/>
                  </a:cxn>
                </a:cxnLst>
                <a:rect l="0" t="0" r="r" b="b"/>
                <a:pathLst>
                  <a:path w="20879" h="20684" extrusionOk="0">
                    <a:moveTo>
                      <a:pt x="1901" y="6800"/>
                    </a:move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cubicBezTo>
                      <a:pt x="1666" y="17096"/>
                      <a:pt x="620" y="15986"/>
                      <a:pt x="485" y="14435"/>
                    </a:cubicBezTo>
                    <a:cubicBezTo>
                      <a:pt x="412" y="13608"/>
                      <a:pt x="615" y="12780"/>
                      <a:pt x="1038" y="12172"/>
                    </a:cubicBezTo>
                    <a:cubicBezTo>
                      <a:pt x="39" y="11379"/>
                      <a:pt x="-297" y="9639"/>
                      <a:pt x="288" y="8285"/>
                    </a:cubicBezTo>
                    <a:cubicBezTo>
                      <a:pt x="626" y="7504"/>
                      <a:pt x="1218" y="6988"/>
                      <a:pt x="1883" y="6895"/>
                    </a:cubicBezTo>
                    <a:close/>
                  </a:path>
                </a:pathLst>
              </a:custGeom>
              <a:solidFill>
                <a:srgbClr val="EEF4F9"/>
              </a:solidFill>
              <a:ln w="9525" cap="flat">
                <a:solidFill>
                  <a:srgbClr val="000000"/>
                </a:solidFill>
                <a:prstDash val="solid"/>
                <a:round/>
              </a:ln>
              <a:effectLst>
                <a:outerShdw blurRad="38100" dist="23000" dir="5400000" rotWithShape="0">
                  <a:srgbClr val="000000">
                    <a:alpha val="35000"/>
                  </a:srgbClr>
                </a:outerShdw>
              </a:effectLst>
            </p:spPr>
            <p:txBody>
              <a:bodyPr wrap="square" lIns="45718" tIns="45718" rIns="45718" bIns="45718" numCol="1" anchor="ctr">
                <a:noAutofit/>
              </a:bodyPr>
              <a:lstStyle/>
              <a:p>
                <a:pPr algn="ctr">
                  <a:defRPr>
                    <a:solidFill>
                      <a:srgbClr val="FFFFFF"/>
                    </a:solidFill>
                    <a:latin typeface="Arial"/>
                    <a:ea typeface="Arial"/>
                    <a:cs typeface="Arial"/>
                    <a:sym typeface="Arial"/>
                  </a:defRPr>
                </a:pPr>
                <a:endParaRPr/>
              </a:p>
            </p:txBody>
          </p:sp>
          <p:sp>
            <p:nvSpPr>
              <p:cNvPr id="208" name="Shape"/>
              <p:cNvSpPr/>
              <p:nvPr/>
            </p:nvSpPr>
            <p:spPr>
              <a:xfrm>
                <a:off x="80270" y="49879"/>
                <a:ext cx="1450941" cy="832134"/>
              </a:xfrm>
              <a:custGeom>
                <a:avLst/>
                <a:gdLst/>
                <a:ahLst/>
                <a:cxnLst>
                  <a:cxn ang="0">
                    <a:pos x="wd2" y="hd2"/>
                  </a:cxn>
                  <a:cxn ang="5400000">
                    <a:pos x="wd2" y="hd2"/>
                  </a:cxn>
                  <a:cxn ang="10800000">
                    <a:pos x="wd2" y="hd2"/>
                  </a:cxn>
                  <a:cxn ang="16200000">
                    <a:pos x="wd2" y="hd2"/>
                  </a:cxn>
                </a:cxnLst>
                <a:rect l="0" t="0" r="r" b="b"/>
                <a:pathLst>
                  <a:path w="21600" h="21600" extrusionOk="0">
                    <a:moveTo>
                      <a:pt x="1380" y="14010"/>
                    </a:moveTo>
                    <a:cubicBezTo>
                      <a:pt x="899" y="14066"/>
                      <a:pt x="417" y="13902"/>
                      <a:pt x="0" y="13542"/>
                    </a:cubicBezTo>
                    <a:moveTo>
                      <a:pt x="2598" y="19137"/>
                    </a:moveTo>
                    <a:cubicBezTo>
                      <a:pt x="2405" y="19250"/>
                      <a:pt x="2202" y="19325"/>
                      <a:pt x="1994" y="19361"/>
                    </a:cubicBezTo>
                    <a:moveTo>
                      <a:pt x="7802" y="21600"/>
                    </a:moveTo>
                    <a:cubicBezTo>
                      <a:pt x="7657" y="21279"/>
                      <a:pt x="7535" y="20936"/>
                      <a:pt x="7438" y="20577"/>
                    </a:cubicBezTo>
                    <a:moveTo>
                      <a:pt x="14532" y="19050"/>
                    </a:moveTo>
                    <a:cubicBezTo>
                      <a:pt x="14510" y="19430"/>
                      <a:pt x="14462" y="19806"/>
                      <a:pt x="14386" y="20172"/>
                    </a:cubicBezTo>
                    <a:moveTo>
                      <a:pt x="17421" y="12116"/>
                    </a:moveTo>
                    <a:cubicBezTo>
                      <a:pt x="18505" y="12890"/>
                      <a:pt x="19193" y="14504"/>
                      <a:pt x="19193" y="16273"/>
                    </a:cubicBezTo>
                    <a:moveTo>
                      <a:pt x="21600" y="7649"/>
                    </a:moveTo>
                    <a:cubicBezTo>
                      <a:pt x="21423" y="8256"/>
                      <a:pt x="21153" y="8794"/>
                      <a:pt x="20811" y="9222"/>
                    </a:cubicBezTo>
                    <a:moveTo>
                      <a:pt x="19707" y="1814"/>
                    </a:moveTo>
                    <a:cubicBezTo>
                      <a:pt x="19737" y="2059"/>
                      <a:pt x="19751" y="2307"/>
                      <a:pt x="19749" y="2556"/>
                    </a:cubicBezTo>
                    <a:moveTo>
                      <a:pt x="14668" y="947"/>
                    </a:moveTo>
                    <a:cubicBezTo>
                      <a:pt x="14771" y="605"/>
                      <a:pt x="14907" y="286"/>
                      <a:pt x="15073" y="0"/>
                    </a:cubicBezTo>
                    <a:moveTo>
                      <a:pt x="10888" y="1399"/>
                    </a:moveTo>
                    <a:cubicBezTo>
                      <a:pt x="10930" y="1115"/>
                      <a:pt x="10996" y="841"/>
                      <a:pt x="11084" y="582"/>
                    </a:cubicBezTo>
                    <a:moveTo>
                      <a:pt x="6452" y="1676"/>
                    </a:moveTo>
                    <a:cubicBezTo>
                      <a:pt x="6709" y="1897"/>
                      <a:pt x="6947" y="2163"/>
                      <a:pt x="7160" y="2469"/>
                    </a:cubicBezTo>
                    <a:moveTo>
                      <a:pt x="1072" y="7905"/>
                    </a:moveTo>
                    <a:cubicBezTo>
                      <a:pt x="1016" y="7632"/>
                      <a:pt x="974" y="7353"/>
                      <a:pt x="948" y="7071"/>
                    </a:cubicBezTo>
                  </a:path>
                </a:pathLst>
              </a:custGeom>
              <a:noFill/>
              <a:ln w="9525" cap="flat">
                <a:solidFill>
                  <a:srgbClr val="000000"/>
                </a:solidFill>
                <a:prstDash val="solid"/>
                <a:round/>
              </a:ln>
              <a:effectLst/>
            </p:spPr>
            <p:txBody>
              <a:bodyPr wrap="square" lIns="45718" tIns="45718" rIns="45718" bIns="45718" numCol="1" anchor="ctr">
                <a:noAutofit/>
              </a:bodyPr>
              <a:lstStyle/>
              <a:p>
                <a:pPr algn="ctr">
                  <a:defRPr>
                    <a:solidFill>
                      <a:srgbClr val="FFFFFF"/>
                    </a:solidFill>
                    <a:latin typeface="Arial"/>
                    <a:ea typeface="Arial"/>
                    <a:cs typeface="Arial"/>
                    <a:sym typeface="Arial"/>
                  </a:defRPr>
                </a:pPr>
                <a:endParaRPr/>
              </a:p>
            </p:txBody>
          </p:sp>
          <p:sp>
            <p:nvSpPr>
              <p:cNvPr id="209" name="Translation Services"/>
              <p:cNvSpPr txBox="1"/>
              <p:nvPr/>
            </p:nvSpPr>
            <p:spPr>
              <a:xfrm>
                <a:off x="219151" y="93739"/>
                <a:ext cx="1032987" cy="7391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p>
                <a:pPr algn="ctr">
                  <a:defRPr sz="1500" b="1">
                    <a:latin typeface="Arial Narrow"/>
                    <a:ea typeface="Arial Narrow"/>
                    <a:cs typeface="Arial Narrow"/>
                    <a:sym typeface="Arial Narrow"/>
                  </a:defRPr>
                </a:pPr>
                <a:r>
                  <a:t>MDHT</a:t>
                </a:r>
              </a:p>
              <a:p>
                <a:pPr algn="ctr">
                  <a:defRPr sz="1500" b="1">
                    <a:latin typeface="Arial Narrow"/>
                    <a:ea typeface="Arial Narrow"/>
                    <a:cs typeface="Arial Narrow"/>
                    <a:sym typeface="Arial Narrow"/>
                  </a:defRPr>
                </a:pPr>
                <a:r>
                  <a:t>Translation Services</a:t>
                </a:r>
              </a:p>
            </p:txBody>
          </p:sp>
        </p:grpSp>
        <p:sp>
          <p:nvSpPr>
            <p:cNvPr id="211" name="Up-Down Arrow 11"/>
            <p:cNvSpPr/>
            <p:nvPr/>
          </p:nvSpPr>
          <p:spPr>
            <a:xfrm rot="16200000">
              <a:off x="4305356" y="1613260"/>
              <a:ext cx="367868" cy="1000282"/>
            </a:xfrm>
            <a:custGeom>
              <a:avLst/>
              <a:gdLst/>
              <a:ahLst/>
              <a:cxnLst>
                <a:cxn ang="0">
                  <a:pos x="wd2" y="hd2"/>
                </a:cxn>
                <a:cxn ang="5400000">
                  <a:pos x="wd2" y="hd2"/>
                </a:cxn>
                <a:cxn ang="10800000">
                  <a:pos x="wd2" y="hd2"/>
                </a:cxn>
                <a:cxn ang="16200000">
                  <a:pos x="wd2" y="hd2"/>
                </a:cxn>
              </a:cxnLst>
              <a:rect l="0" t="0" r="r" b="b"/>
              <a:pathLst>
                <a:path w="21600" h="21600" extrusionOk="0">
                  <a:moveTo>
                    <a:pt x="0" y="3972"/>
                  </a:moveTo>
                  <a:lnTo>
                    <a:pt x="10800" y="0"/>
                  </a:lnTo>
                  <a:lnTo>
                    <a:pt x="21600" y="3972"/>
                  </a:lnTo>
                  <a:lnTo>
                    <a:pt x="16200" y="3972"/>
                  </a:lnTo>
                  <a:lnTo>
                    <a:pt x="16200" y="17628"/>
                  </a:lnTo>
                  <a:lnTo>
                    <a:pt x="21600" y="17628"/>
                  </a:lnTo>
                  <a:lnTo>
                    <a:pt x="10800" y="21600"/>
                  </a:lnTo>
                  <a:lnTo>
                    <a:pt x="0" y="17628"/>
                  </a:lnTo>
                  <a:lnTo>
                    <a:pt x="5400" y="17628"/>
                  </a:lnTo>
                  <a:lnTo>
                    <a:pt x="5400" y="3972"/>
                  </a:lnTo>
                  <a:close/>
                </a:path>
              </a:pathLst>
            </a:custGeom>
            <a:solidFill>
              <a:srgbClr val="D9D9D9"/>
            </a:solidFill>
            <a:ln w="9525" cap="flat">
              <a:solidFill>
                <a:srgbClr val="0095C7"/>
              </a:solidFill>
              <a:prstDash val="solid"/>
              <a:round/>
            </a:ln>
            <a:effectLst>
              <a:outerShdw blurRad="38100" dist="23000" dir="5400000" rotWithShape="0">
                <a:srgbClr val="000000">
                  <a:alpha val="35000"/>
                </a:srgbClr>
              </a:outerShdw>
            </a:effectLst>
          </p:spPr>
          <p:txBody>
            <a:bodyPr wrap="square" lIns="45718" tIns="45718" rIns="45718" bIns="45718" numCol="1" anchor="ctr">
              <a:noAutofit/>
            </a:bodyPr>
            <a:lstStyle/>
            <a:p>
              <a:pPr algn="ctr">
                <a:defRPr sz="1500" b="1">
                  <a:latin typeface="Arial Narrow"/>
                  <a:ea typeface="Arial Narrow"/>
                  <a:cs typeface="Arial Narrow"/>
                  <a:sym typeface="Arial Narrow"/>
                </a:defRPr>
              </a:pPr>
              <a:endParaRPr/>
            </a:p>
          </p:txBody>
        </p:sp>
        <p:grpSp>
          <p:nvGrpSpPr>
            <p:cNvPr id="214" name="Cloud 28"/>
            <p:cNvGrpSpPr/>
            <p:nvPr/>
          </p:nvGrpSpPr>
          <p:grpSpPr>
            <a:xfrm>
              <a:off x="4988418" y="1682816"/>
              <a:ext cx="1358567" cy="927740"/>
              <a:chOff x="28" y="-11"/>
              <a:chExt cx="1358565" cy="927739"/>
            </a:xfrm>
          </p:grpSpPr>
          <p:sp>
            <p:nvSpPr>
              <p:cNvPr id="212" name="Shape"/>
              <p:cNvSpPr/>
              <p:nvPr/>
            </p:nvSpPr>
            <p:spPr>
              <a:xfrm>
                <a:off x="28" y="-11"/>
                <a:ext cx="1358565" cy="927739"/>
              </a:xfrm>
              <a:custGeom>
                <a:avLst/>
                <a:gdLst/>
                <a:ahLst/>
                <a:cxnLst>
                  <a:cxn ang="0">
                    <a:pos x="wd2" y="hd2"/>
                  </a:cxn>
                  <a:cxn ang="5400000">
                    <a:pos x="wd2" y="hd2"/>
                  </a:cxn>
                  <a:cxn ang="10800000">
                    <a:pos x="wd2" y="hd2"/>
                  </a:cxn>
                  <a:cxn ang="16200000">
                    <a:pos x="wd2" y="hd2"/>
                  </a:cxn>
                </a:cxnLst>
                <a:rect l="0" t="0" r="r" b="b"/>
                <a:pathLst>
                  <a:path w="20879" h="20684" extrusionOk="0">
                    <a:moveTo>
                      <a:pt x="1901" y="6800"/>
                    </a:move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cubicBezTo>
                      <a:pt x="1666" y="17096"/>
                      <a:pt x="620" y="15986"/>
                      <a:pt x="485" y="14435"/>
                    </a:cubicBezTo>
                    <a:cubicBezTo>
                      <a:pt x="412" y="13608"/>
                      <a:pt x="615" y="12780"/>
                      <a:pt x="1038" y="12172"/>
                    </a:cubicBezTo>
                    <a:cubicBezTo>
                      <a:pt x="39" y="11379"/>
                      <a:pt x="-297" y="9639"/>
                      <a:pt x="288" y="8285"/>
                    </a:cubicBezTo>
                    <a:cubicBezTo>
                      <a:pt x="626" y="7504"/>
                      <a:pt x="1218" y="6988"/>
                      <a:pt x="1883" y="6895"/>
                    </a:cubicBezTo>
                    <a:close/>
                  </a:path>
                </a:pathLst>
              </a:custGeom>
              <a:solidFill>
                <a:schemeClr val="accent6"/>
              </a:solidFill>
              <a:ln w="12700" cap="flat">
                <a:noFill/>
                <a:miter lim="400000"/>
              </a:ln>
              <a:effectLst>
                <a:outerShdw blurRad="38100" dist="23000" dir="5400000" rotWithShape="0">
                  <a:srgbClr val="000000">
                    <a:alpha val="35000"/>
                  </a:srgbClr>
                </a:outerShdw>
              </a:effectLst>
            </p:spPr>
            <p:txBody>
              <a:bodyPr wrap="square" lIns="45718" tIns="45718" rIns="45718" bIns="45718" numCol="1" anchor="ctr">
                <a:noAutofit/>
              </a:bodyPr>
              <a:lstStyle/>
              <a:p>
                <a:pPr algn="ctr">
                  <a:defRPr>
                    <a:solidFill>
                      <a:srgbClr val="FFFFFF"/>
                    </a:solidFill>
                    <a:latin typeface="Arial"/>
                    <a:ea typeface="Arial"/>
                    <a:cs typeface="Arial"/>
                    <a:sym typeface="Arial"/>
                  </a:defRPr>
                </a:pPr>
                <a:endParaRPr/>
              </a:p>
            </p:txBody>
          </p:sp>
          <p:sp>
            <p:nvSpPr>
              <p:cNvPr id="213" name="FHIR…"/>
              <p:cNvSpPr txBox="1"/>
              <p:nvPr/>
            </p:nvSpPr>
            <p:spPr>
              <a:xfrm>
                <a:off x="188014" y="68945"/>
                <a:ext cx="886213" cy="7391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p>
                <a:pPr algn="ctr">
                  <a:defRPr sz="1500" b="1">
                    <a:solidFill>
                      <a:srgbClr val="FFFFFF"/>
                    </a:solidFill>
                    <a:latin typeface="Arial Narrow"/>
                    <a:ea typeface="Arial Narrow"/>
                    <a:cs typeface="Arial Narrow"/>
                    <a:sym typeface="Arial Narrow"/>
                  </a:defRPr>
                </a:pPr>
                <a:r>
                  <a:rPr dirty="0"/>
                  <a:t>FHIR</a:t>
                </a:r>
              </a:p>
              <a:p>
                <a:pPr algn="ctr">
                  <a:defRPr sz="1500" b="1">
                    <a:solidFill>
                      <a:srgbClr val="FFFFFF"/>
                    </a:solidFill>
                    <a:latin typeface="Arial Narrow"/>
                    <a:ea typeface="Arial Narrow"/>
                    <a:cs typeface="Arial Narrow"/>
                    <a:sym typeface="Arial Narrow"/>
                  </a:defRPr>
                </a:pPr>
                <a:r>
                  <a:rPr dirty="0"/>
                  <a:t>Profile</a:t>
                </a:r>
              </a:p>
              <a:p>
                <a:pPr algn="ctr">
                  <a:defRPr sz="1500" b="1">
                    <a:solidFill>
                      <a:srgbClr val="FFFFFF"/>
                    </a:solidFill>
                    <a:latin typeface="Arial Narrow"/>
                    <a:ea typeface="Arial Narrow"/>
                    <a:cs typeface="Arial Narrow"/>
                    <a:sym typeface="Arial Narrow"/>
                  </a:defRPr>
                </a:pPr>
                <a:r>
                  <a:rPr dirty="0"/>
                  <a:t>Services</a:t>
                </a:r>
              </a:p>
            </p:txBody>
          </p:sp>
        </p:grpSp>
        <p:pic>
          <p:nvPicPr>
            <p:cNvPr id="215" name="Picture 2" descr="Picture 2"/>
            <p:cNvPicPr>
              <a:picLocks noChangeAspect="1"/>
            </p:cNvPicPr>
            <p:nvPr/>
          </p:nvPicPr>
          <p:blipFill>
            <a:blip r:embed="rId2"/>
            <a:stretch>
              <a:fillRect/>
            </a:stretch>
          </p:blipFill>
          <p:spPr>
            <a:xfrm>
              <a:off x="5397001" y="1220165"/>
              <a:ext cx="468482" cy="773828"/>
            </a:xfrm>
            <a:prstGeom prst="rect">
              <a:avLst/>
            </a:prstGeom>
            <a:ln w="12700" cap="flat">
              <a:noFill/>
              <a:miter lim="400000"/>
            </a:ln>
            <a:effectLst/>
          </p:spPr>
        </p:pic>
      </p:grpSp>
      <p:sp>
        <p:nvSpPr>
          <p:cNvPr id="217" name="Slide Number Placeholder 2"/>
          <p:cNvSpPr txBox="1">
            <a:spLocks noGrp="1"/>
          </p:cNvSpPr>
          <p:nvPr>
            <p:ph type="sldNum" sz="quarter" idx="4294967295"/>
          </p:nvPr>
        </p:nvSpPr>
        <p:spPr>
          <a:xfrm>
            <a:off x="4225738" y="4981215"/>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l">
              <a:defRPr sz="900" b="0">
                <a:latin typeface="Arial Narrow"/>
                <a:ea typeface="Arial Narrow"/>
                <a:cs typeface="Arial Narrow"/>
                <a:sym typeface="Arial Narrow"/>
              </a:defRPr>
            </a:lvl1pPr>
          </a:lstStyle>
          <a:p>
            <a:fld id="{86CB4B4D-7CA3-9044-876B-883B54F8677D}" type="slidenum">
              <a:t>9</a:t>
            </a:fld>
            <a:endParaRPr/>
          </a:p>
        </p:txBody>
      </p:sp>
      <p:grpSp>
        <p:nvGrpSpPr>
          <p:cNvPr id="29" name="Process 8">
            <a:extLst>
              <a:ext uri="{FF2B5EF4-FFF2-40B4-BE49-F238E27FC236}">
                <a16:creationId xmlns:a16="http://schemas.microsoft.com/office/drawing/2014/main" id="{D94FC459-266D-4E08-960A-FC5FAE5F6CBF}"/>
              </a:ext>
            </a:extLst>
          </p:cNvPr>
          <p:cNvGrpSpPr/>
          <p:nvPr/>
        </p:nvGrpSpPr>
        <p:grpSpPr>
          <a:xfrm>
            <a:off x="7234932" y="324098"/>
            <a:ext cx="1152959" cy="1097072"/>
            <a:chOff x="-1" y="-6"/>
            <a:chExt cx="1399828" cy="1402930"/>
          </a:xfrm>
        </p:grpSpPr>
        <p:sp>
          <p:nvSpPr>
            <p:cNvPr id="30" name="Rectangle">
              <a:extLst>
                <a:ext uri="{FF2B5EF4-FFF2-40B4-BE49-F238E27FC236}">
                  <a16:creationId xmlns:a16="http://schemas.microsoft.com/office/drawing/2014/main" id="{D8194B2E-A615-4963-9356-321DD9254B6E}"/>
                </a:ext>
              </a:extLst>
            </p:cNvPr>
            <p:cNvSpPr/>
            <p:nvPr/>
          </p:nvSpPr>
          <p:spPr>
            <a:xfrm>
              <a:off x="35452" y="-6"/>
              <a:ext cx="1364375" cy="1402930"/>
            </a:xfrm>
            <a:prstGeom prst="rect">
              <a:avLst/>
            </a:prstGeom>
            <a:solidFill>
              <a:srgbClr val="C2F0FF"/>
            </a:solidFill>
            <a:ln w="12700" cap="flat">
              <a:noFill/>
              <a:miter lim="400000"/>
            </a:ln>
            <a:effectLst>
              <a:outerShdw blurRad="38100" dist="23000" dir="5400000" rotWithShape="0">
                <a:srgbClr val="000000">
                  <a:alpha val="35000"/>
                </a:srgbClr>
              </a:outerShdw>
            </a:effectLst>
          </p:spPr>
          <p:txBody>
            <a:bodyPr wrap="square" lIns="45718" tIns="45718" rIns="45718" bIns="45718" numCol="1" anchor="ctr">
              <a:noAutofit/>
            </a:bodyPr>
            <a:lstStyle/>
            <a:p>
              <a:pPr algn="ctr">
                <a:defRPr sz="1500" b="1">
                  <a:latin typeface="Arial Narrow"/>
                  <a:ea typeface="Arial Narrow"/>
                  <a:cs typeface="Arial Narrow"/>
                  <a:sym typeface="Arial Narrow"/>
                </a:defRPr>
              </a:pPr>
              <a:endParaRPr/>
            </a:p>
          </p:txBody>
        </p:sp>
        <p:sp>
          <p:nvSpPr>
            <p:cNvPr id="31" name="MDHT…">
              <a:extLst>
                <a:ext uri="{FF2B5EF4-FFF2-40B4-BE49-F238E27FC236}">
                  <a16:creationId xmlns:a16="http://schemas.microsoft.com/office/drawing/2014/main" id="{038300B1-C1C6-4C9F-B501-ADA87ACCF0F8}"/>
                </a:ext>
              </a:extLst>
            </p:cNvPr>
            <p:cNvSpPr txBox="1"/>
            <p:nvPr/>
          </p:nvSpPr>
          <p:spPr>
            <a:xfrm>
              <a:off x="-1" y="309047"/>
              <a:ext cx="1364375" cy="78482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p>
              <a:pPr algn="ctr">
                <a:defRPr sz="1500" b="1">
                  <a:latin typeface="Arial Narrow"/>
                  <a:ea typeface="Arial Narrow"/>
                  <a:cs typeface="Arial Narrow"/>
                  <a:sym typeface="Arial Narrow"/>
                </a:defRPr>
              </a:pPr>
              <a:endParaRPr dirty="0"/>
            </a:p>
            <a:p>
              <a:pPr algn="ctr">
                <a:defRPr sz="1500" b="1">
                  <a:latin typeface="Arial Narrow"/>
                  <a:ea typeface="Arial Narrow"/>
                  <a:cs typeface="Arial Narrow"/>
                  <a:sym typeface="Arial Narrow"/>
                </a:defRPr>
              </a:pPr>
              <a:r>
                <a:rPr lang="en-US" dirty="0"/>
                <a:t>Profile Generator</a:t>
              </a:r>
              <a:endParaRPr dirty="0">
                <a:solidFill>
                  <a:srgbClr val="FFFFFF"/>
                </a:solidFill>
              </a:endParaRPr>
            </a:p>
          </p:txBody>
        </p:sp>
      </p:grpSp>
    </p:spTree>
  </p:cSld>
  <p:clrMapOvr>
    <a:masterClrMapping/>
  </p:clrMapOvr>
  <p:transition spd="med"/>
</p:sld>
</file>

<file path=ppt/theme/theme1.xml><?xml version="1.0" encoding="utf-8"?>
<a:theme xmlns:a="http://schemas.openxmlformats.org/drawingml/2006/main" name="Default Theme">
  <a:themeElements>
    <a:clrScheme name="Default Theme">
      <a:dk1>
        <a:srgbClr val="000000"/>
      </a:dk1>
      <a:lt1>
        <a:srgbClr val="FFFFFF"/>
      </a:lt1>
      <a:dk2>
        <a:srgbClr val="A7A7A7"/>
      </a:dk2>
      <a:lt2>
        <a:srgbClr val="535353"/>
      </a:lt2>
      <a:accent1>
        <a:srgbClr val="0099CC"/>
      </a:accent1>
      <a:accent2>
        <a:srgbClr val="FF9900"/>
      </a:accent2>
      <a:accent3>
        <a:srgbClr val="8F8F8F"/>
      </a:accent3>
      <a:accent4>
        <a:srgbClr val="707070"/>
      </a:accent4>
      <a:accent5>
        <a:srgbClr val="AACAE2"/>
      </a:accent5>
      <a:accent6>
        <a:srgbClr val="E78A00"/>
      </a:accent6>
      <a:hlink>
        <a:srgbClr val="0000FF"/>
      </a:hlink>
      <a:folHlink>
        <a:srgbClr val="FF00FF"/>
      </a:folHlink>
    </a:clrScheme>
    <a:fontScheme name="Default Theme">
      <a:majorFont>
        <a:latin typeface="Helvetica"/>
        <a:ea typeface="Helvetica"/>
        <a:cs typeface="Helvetica"/>
      </a:majorFont>
      <a:minorFont>
        <a:latin typeface="Calibri"/>
        <a:ea typeface="Calibri"/>
        <a:cs typeface="Calibri"/>
      </a:minorFont>
    </a:fontScheme>
    <a:fmtScheme name="Default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Theme">
  <a:themeElements>
    <a:clrScheme name="Default Theme">
      <a:dk1>
        <a:srgbClr val="000000"/>
      </a:dk1>
      <a:lt1>
        <a:srgbClr val="FFFFFF"/>
      </a:lt1>
      <a:dk2>
        <a:srgbClr val="A7A7A7"/>
      </a:dk2>
      <a:lt2>
        <a:srgbClr val="535353"/>
      </a:lt2>
      <a:accent1>
        <a:srgbClr val="0099CC"/>
      </a:accent1>
      <a:accent2>
        <a:srgbClr val="FF9900"/>
      </a:accent2>
      <a:accent3>
        <a:srgbClr val="8F8F8F"/>
      </a:accent3>
      <a:accent4>
        <a:srgbClr val="707070"/>
      </a:accent4>
      <a:accent5>
        <a:srgbClr val="AACAE2"/>
      </a:accent5>
      <a:accent6>
        <a:srgbClr val="E78A00"/>
      </a:accent6>
      <a:hlink>
        <a:srgbClr val="0000FF"/>
      </a:hlink>
      <a:folHlink>
        <a:srgbClr val="FF00FF"/>
      </a:folHlink>
    </a:clrScheme>
    <a:fontScheme name="Default Theme">
      <a:majorFont>
        <a:latin typeface="Helvetica"/>
        <a:ea typeface="Helvetica"/>
        <a:cs typeface="Helvetica"/>
      </a:majorFont>
      <a:minorFont>
        <a:latin typeface="Calibri"/>
        <a:ea typeface="Calibri"/>
        <a:cs typeface="Calibri"/>
      </a:minorFont>
    </a:fontScheme>
    <a:fmtScheme name="Default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199</TotalTime>
  <Words>3361</Words>
  <Application>Microsoft Office PowerPoint</Application>
  <PresentationFormat>On-screen Show (16:9)</PresentationFormat>
  <Paragraphs>388</Paragraphs>
  <Slides>39</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39</vt:i4>
      </vt:variant>
    </vt:vector>
  </HeadingPairs>
  <TitlesOfParts>
    <vt:vector size="51" baseType="lpstr">
      <vt:lpstr>Abadi</vt:lpstr>
      <vt:lpstr>Arial</vt:lpstr>
      <vt:lpstr>Arial Narrow</vt:lpstr>
      <vt:lpstr>Arial Rounded MT Bold</vt:lpstr>
      <vt:lpstr>Calibri</vt:lpstr>
      <vt:lpstr>Century Gothic</vt:lpstr>
      <vt:lpstr>Courier New</vt:lpstr>
      <vt:lpstr>Helvetica</vt:lpstr>
      <vt:lpstr>Times New Roman</vt:lpstr>
      <vt:lpstr>Verdana</vt:lpstr>
      <vt:lpstr>Wingdings</vt:lpstr>
      <vt:lpstr>Default Theme</vt:lpstr>
      <vt:lpstr>PowerPoint Presentation</vt:lpstr>
      <vt:lpstr>FHIM Profile Builder </vt:lpstr>
      <vt:lpstr>PowerPoint Presentation</vt:lpstr>
      <vt:lpstr>Why Do We Need the FHIM</vt:lpstr>
      <vt:lpstr>FHIM Profile Builder (FPB) Operations</vt:lpstr>
      <vt:lpstr>FPB Operations - High Level Overview (FHIR example)</vt:lpstr>
      <vt:lpstr>FPB Operations - Detailed Description (FHIR example)</vt:lpstr>
      <vt:lpstr>PowerPoint Presentation</vt:lpstr>
      <vt:lpstr>FPB Services</vt:lpstr>
      <vt:lpstr>PowerPoint Presentation</vt:lpstr>
      <vt:lpstr>FHIM Profile Builder Service Platform Vision  Supports Many Information Exchange Standards</vt:lpstr>
      <vt:lpstr>How FHIM Helps Address Implementation Syntax-and-Semantic Variability Problems</vt:lpstr>
      <vt:lpstr>How FHIM Helps Address Implementation  Syntax-and-Semantic Variability Problems</vt:lpstr>
      <vt:lpstr>FHIM Profile Builder </vt:lpstr>
      <vt:lpstr>Legend</vt:lpstr>
      <vt:lpstr>FPB: Profile editor overview</vt:lpstr>
      <vt:lpstr>FPB: Profile editor overview (continued)</vt:lpstr>
      <vt:lpstr>FHIM Templates</vt:lpstr>
      <vt:lpstr>Use of Profiles for Conformance   Testing/Validation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FHIM Template as a StructureDefinition</vt:lpstr>
      <vt:lpstr>FHIM Class as a  StructureDefinition (FHIR R3, R4)</vt:lpstr>
      <vt:lpstr>FHIM Class Data Mapping: User interface to StructureDefinition</vt:lpstr>
      <vt:lpstr>Template attributes</vt:lpstr>
      <vt:lpstr>FHIM Profile Builder </vt:lpstr>
      <vt:lpstr>Comparison of US Core and FPB Generated FHIR Profiles </vt:lpstr>
      <vt:lpstr>FHIM Profile Builder Benefits</vt:lpstr>
      <vt:lpstr>Comparison of US Core and FPB Profiles Using US Core FHIR Exchange Requirements for Immunizations</vt:lpstr>
      <vt:lpstr>FPB Profile Editor: Future enhancements</vt:lpstr>
      <vt:lpstr>FPB Profile Editor: Future enhancements (continued)</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 Hufnagel</dc:creator>
  <cp:lastModifiedBy>Stephen Hufnagel</cp:lastModifiedBy>
  <cp:revision>4</cp:revision>
  <dcterms:modified xsi:type="dcterms:W3CDTF">2019-08-03T15:48:51Z</dcterms:modified>
</cp:coreProperties>
</file>