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95" r:id="rId5"/>
    <p:sldMasterId id="2147484007" r:id="rId6"/>
  </p:sldMasterIdLst>
  <p:notesMasterIdLst>
    <p:notesMasterId r:id="rId23"/>
  </p:notesMasterIdLst>
  <p:sldIdLst>
    <p:sldId id="256" r:id="rId7"/>
    <p:sldId id="321" r:id="rId8"/>
    <p:sldId id="323" r:id="rId9"/>
    <p:sldId id="281" r:id="rId10"/>
    <p:sldId id="287" r:id="rId11"/>
    <p:sldId id="313" r:id="rId12"/>
    <p:sldId id="325" r:id="rId13"/>
    <p:sldId id="314" r:id="rId14"/>
    <p:sldId id="315" r:id="rId15"/>
    <p:sldId id="317" r:id="rId16"/>
    <p:sldId id="316" r:id="rId17"/>
    <p:sldId id="324" r:id="rId18"/>
    <p:sldId id="318" r:id="rId19"/>
    <p:sldId id="319" r:id="rId20"/>
    <p:sldId id="320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6" autoAdjust="0"/>
    <p:restoredTop sz="81935" autoAdjust="0"/>
  </p:normalViewPr>
  <p:slideViewPr>
    <p:cSldViewPr>
      <p:cViewPr>
        <p:scale>
          <a:sx n="70" d="100"/>
          <a:sy n="70" d="100"/>
        </p:scale>
        <p:origin x="-906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07366-3B80-4602-AE2C-A310778307B7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8A7E-77E2-4D28-AAFC-36522F852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7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Do we always create all models</a:t>
            </a:r>
            <a:r>
              <a:rPr lang="en-US" baseline="0" dirty="0" smtClean="0"/>
              <a:t> and Artifact mentioned above?</a:t>
            </a:r>
          </a:p>
          <a:p>
            <a:pPr marL="228600" indent="-228600">
              <a:buAutoNum type="arabicPeriod"/>
            </a:pPr>
            <a:r>
              <a:rPr lang="en-US" dirty="0" smtClean="0"/>
              <a:t>Can we take Mobile App as an</a:t>
            </a:r>
            <a:r>
              <a:rPr lang="en-US" baseline="0" dirty="0" smtClean="0"/>
              <a:t> example to understand?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8A7E-77E2-4D28-AAFC-36522F852EA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8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ackground cover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80" y="3178162"/>
            <a:ext cx="7772400" cy="730127"/>
          </a:xfrm>
        </p:spPr>
        <p:txBody>
          <a:bodyPr>
            <a:normAutofit/>
          </a:bodyPr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696" y="4004454"/>
            <a:ext cx="7753584" cy="914813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1077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534" y="2760397"/>
            <a:ext cx="6798733" cy="1125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2533" y="3886200"/>
            <a:ext cx="6798733" cy="142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643063" y="5308600"/>
            <a:ext cx="6797675" cy="804863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>
                <a:solidFill>
                  <a:schemeClr val="bg1"/>
                </a:solidFill>
              </a:defRPr>
            </a:lvl2pPr>
            <a:lvl3pPr>
              <a:buNone/>
              <a:defRPr sz="1400">
                <a:solidFill>
                  <a:schemeClr val="bg1"/>
                </a:solidFill>
              </a:defRPr>
            </a:lvl3pPr>
            <a:lvl4pPr>
              <a:buNone/>
              <a:defRPr sz="1400">
                <a:solidFill>
                  <a:schemeClr val="bg1"/>
                </a:solidFill>
              </a:defRPr>
            </a:lvl4pPr>
            <a:lvl5pP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2454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ackground cover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80" y="3178162"/>
            <a:ext cx="7772400" cy="730127"/>
          </a:xfrm>
        </p:spPr>
        <p:txBody>
          <a:bodyPr>
            <a:normAutofit/>
          </a:bodyPr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696" y="4004454"/>
            <a:ext cx="7753584" cy="914813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650"/>
            <a:ext cx="8229600" cy="4190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5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081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237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2139"/>
            <a:ext cx="4040188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237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2139"/>
            <a:ext cx="4041775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89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17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7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97295"/>
            <a:ext cx="5111750" cy="41288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97296"/>
            <a:ext cx="3008313" cy="412886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8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650"/>
            <a:ext cx="8229600" cy="4190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5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2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10779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534" y="2760397"/>
            <a:ext cx="6798733" cy="1125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2533" y="3886200"/>
            <a:ext cx="6798733" cy="142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643063" y="5308600"/>
            <a:ext cx="6797675" cy="804863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>
                <a:solidFill>
                  <a:schemeClr val="bg1"/>
                </a:solidFill>
              </a:defRPr>
            </a:lvl2pPr>
            <a:lvl3pPr>
              <a:buNone/>
              <a:defRPr sz="1400">
                <a:solidFill>
                  <a:schemeClr val="bg1"/>
                </a:solidFill>
              </a:defRPr>
            </a:lvl3pPr>
            <a:lvl4pPr>
              <a:buNone/>
              <a:defRPr sz="1400">
                <a:solidFill>
                  <a:schemeClr val="bg1"/>
                </a:solidFill>
              </a:defRPr>
            </a:lvl4pPr>
            <a:lvl5pP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24546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ackground cover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80" y="3178162"/>
            <a:ext cx="7772400" cy="730127"/>
          </a:xfrm>
        </p:spPr>
        <p:txBody>
          <a:bodyPr>
            <a:normAutofit/>
          </a:bodyPr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696" y="4004454"/>
            <a:ext cx="7753584" cy="914813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650"/>
            <a:ext cx="8229600" cy="4190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237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2139"/>
            <a:ext cx="4040188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237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2139"/>
            <a:ext cx="4041775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0819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97295"/>
            <a:ext cx="5111750" cy="41288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97296"/>
            <a:ext cx="3008313" cy="412886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534" y="2760397"/>
            <a:ext cx="6798733" cy="1125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2533" y="3886200"/>
            <a:ext cx="6798733" cy="142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643063" y="5308600"/>
            <a:ext cx="6797675" cy="804863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>
                <a:solidFill>
                  <a:schemeClr val="bg1"/>
                </a:solidFill>
              </a:defRPr>
            </a:lvl2pPr>
            <a:lvl3pPr>
              <a:buNone/>
              <a:defRPr sz="1400">
                <a:solidFill>
                  <a:schemeClr val="bg1"/>
                </a:solidFill>
              </a:defRPr>
            </a:lvl3pPr>
            <a:lvl4pPr>
              <a:buNone/>
              <a:defRPr sz="1400">
                <a:solidFill>
                  <a:schemeClr val="bg1"/>
                </a:solidFill>
              </a:defRPr>
            </a:lvl4pPr>
            <a:lvl5pP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237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2139"/>
            <a:ext cx="4040188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237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2139"/>
            <a:ext cx="4041775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1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97295"/>
            <a:ext cx="5111750" cy="41288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97296"/>
            <a:ext cx="3008313" cy="412886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8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background interior.pd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49438"/>
            <a:ext cx="8229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3613" y="6249988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Georgia" pitchFamily="18" charset="0"/>
              </a:defRPr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30" name="Picture 4" descr="Department of Veterans Affairs, Veterans Health Administration, Office of Health Information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11225" y="495300"/>
            <a:ext cx="1651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6284913"/>
            <a:ext cx="43116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pc="100" dirty="0">
                <a:solidFill>
                  <a:prstClr val="white">
                    <a:lumMod val="65000"/>
                  </a:prstClr>
                </a:solidFill>
                <a:latin typeface="Arial" charset="0"/>
                <a:ea typeface="ＭＳ Ｐゴシック" charset="0"/>
                <a:cs typeface="ＭＳ Ｐゴシック" charset="0"/>
              </a:rPr>
              <a:t>VETERANS HEALTH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42032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ＭＳ Ｐゴシック" charset="0"/>
          <a:cs typeface="Georg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Georg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Georgia" charset="0"/>
          <a:cs typeface="Georg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Georgia" charset="0"/>
          <a:cs typeface="Georgi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Georgia" charset="0"/>
          <a:cs typeface="Georgi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Georgia"/>
          <a:ea typeface="Georgia" charset="0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background interior.pd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49438"/>
            <a:ext cx="8229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3613" y="6249988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Georgia" pitchFamily="18" charset="0"/>
              </a:defRPr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30" name="Picture 4" descr="Department of Veterans Affairs, Veterans Health Administration, Office of Health Information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11225" y="495300"/>
            <a:ext cx="1651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6284913"/>
            <a:ext cx="43116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pc="100" dirty="0">
                <a:solidFill>
                  <a:prstClr val="white">
                    <a:lumMod val="65000"/>
                  </a:prstClr>
                </a:solidFill>
                <a:latin typeface="Arial" charset="0"/>
                <a:ea typeface="ＭＳ Ｐゴシック" charset="0"/>
                <a:cs typeface="ＭＳ Ｐゴシック" charset="0"/>
              </a:rPr>
              <a:t>VETERANS HEALTH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42032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ＭＳ Ｐゴシック" charset="0"/>
          <a:cs typeface="Georg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Georg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Georgia" charset="0"/>
          <a:cs typeface="Georg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Georgia" charset="0"/>
          <a:cs typeface="Georgi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Georgia" charset="0"/>
          <a:cs typeface="Georgi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Georgia"/>
          <a:ea typeface="Georgia" charset="0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background interior.pd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49438"/>
            <a:ext cx="8229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3613" y="6249988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Georgia" pitchFamily="18" charset="0"/>
              </a:defRPr>
            </a:lvl1pPr>
          </a:lstStyle>
          <a:p>
            <a:fld id="{51F42476-24BF-4290-A40E-C8A22B8B4F4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30" name="Picture 4" descr="Department of Veterans Affairs, Veterans Health Administration, Office of Health Information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11225" y="495300"/>
            <a:ext cx="1651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6284913"/>
            <a:ext cx="43116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spc="1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VETERANS HEALTH ADMINISTRATION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ＭＳ Ｐゴシック" charset="0"/>
          <a:cs typeface="Georg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charset="0"/>
          <a:ea typeface="ＭＳ Ｐゴシック" charset="0"/>
          <a:cs typeface="Georgi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Georg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Georgia" charset="0"/>
          <a:cs typeface="Georg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Georgia" charset="0"/>
          <a:cs typeface="Georgi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Georgia" charset="0"/>
          <a:cs typeface="Georgi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Georgia"/>
          <a:ea typeface="Georgia" charset="0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80" y="3178162"/>
            <a:ext cx="7772400" cy="2155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alibri" pitchFamily="34" charset="0"/>
                <a:ea typeface="ＭＳ Ｐゴシック"/>
                <a:cs typeface="Georgia" pitchFamily="18" charset="0"/>
              </a:rPr>
              <a:t>Office </a:t>
            </a:r>
            <a:r>
              <a:rPr lang="en-US" dirty="0">
                <a:latin typeface="Calibri" pitchFamily="34" charset="0"/>
                <a:ea typeface="ＭＳ Ｐゴシック"/>
                <a:cs typeface="Georgia" pitchFamily="18" charset="0"/>
              </a:rPr>
              <a:t>of Informatics and Analytics (OIA)</a:t>
            </a:r>
            <a:br>
              <a:rPr lang="en-US" dirty="0">
                <a:latin typeface="Calibri" pitchFamily="34" charset="0"/>
                <a:ea typeface="ＭＳ Ｐゴシック"/>
                <a:cs typeface="Georgia" pitchFamily="18" charset="0"/>
              </a:rPr>
            </a:br>
            <a:r>
              <a:rPr lang="en-US" dirty="0">
                <a:latin typeface="Calibri" pitchFamily="34" charset="0"/>
                <a:ea typeface="ＭＳ Ｐゴシック"/>
                <a:cs typeface="Georgia" pitchFamily="18" charset="0"/>
              </a:rPr>
              <a:t>Strategic Investment Management (SIM)</a:t>
            </a:r>
            <a:br>
              <a:rPr lang="en-US" dirty="0">
                <a:latin typeface="Calibri" pitchFamily="34" charset="0"/>
                <a:ea typeface="ＭＳ Ｐゴシック"/>
                <a:cs typeface="Georgia" pitchFamily="18" charset="0"/>
              </a:rPr>
            </a:br>
            <a:r>
              <a:rPr lang="en-US" dirty="0">
                <a:latin typeface="Calibri" pitchFamily="34" charset="0"/>
                <a:ea typeface="ＭＳ Ｐゴシック"/>
                <a:cs typeface="Georgia" pitchFamily="18" charset="0"/>
              </a:rPr>
              <a:t>Business </a:t>
            </a:r>
            <a:r>
              <a:rPr lang="en-US" dirty="0" smtClean="0">
                <a:latin typeface="Calibri" pitchFamily="34" charset="0"/>
                <a:ea typeface="ＭＳ Ｐゴシック"/>
                <a:cs typeface="Georgia" pitchFamily="18" charset="0"/>
              </a:rPr>
              <a:t>Architecture </a:t>
            </a:r>
            <a:r>
              <a:rPr lang="en-US" dirty="0">
                <a:latin typeface="Calibri" pitchFamily="34" charset="0"/>
                <a:ea typeface="ＭＳ Ｐゴシック"/>
                <a:cs typeface="Georgia" pitchFamily="18" charset="0"/>
              </a:rPr>
              <a:t>(BA</a:t>
            </a:r>
            <a:r>
              <a:rPr lang="en-US" dirty="0" smtClean="0">
                <a:latin typeface="Calibri" pitchFamily="34" charset="0"/>
                <a:ea typeface="ＭＳ Ｐゴシック"/>
                <a:cs typeface="Georgia" pitchFamily="18" charset="0"/>
              </a:rPr>
              <a:t>)</a:t>
            </a:r>
            <a:br>
              <a:rPr lang="en-US" dirty="0" smtClean="0">
                <a:latin typeface="Calibri" pitchFamily="34" charset="0"/>
                <a:ea typeface="ＭＳ Ｐゴシック"/>
                <a:cs typeface="Georgia" pitchFamily="18" charset="0"/>
              </a:rPr>
            </a:br>
            <a:r>
              <a:rPr lang="en-US" dirty="0" smtClean="0">
                <a:latin typeface="Calibri" pitchFamily="34" charset="0"/>
                <a:ea typeface="ＭＳ Ｐゴシック"/>
                <a:cs typeface="Georgia" pitchFamily="18" charset="0"/>
              </a:rPr>
              <a:t>Business Information </a:t>
            </a:r>
            <a:r>
              <a:rPr lang="en-US" dirty="0">
                <a:latin typeface="Calibri" pitchFamily="34" charset="0"/>
                <a:ea typeface="ＭＳ Ｐゴシック"/>
                <a:cs typeface="Georgia" pitchFamily="18" charset="0"/>
              </a:rPr>
              <a:t>Architecture (</a:t>
            </a:r>
            <a:r>
              <a:rPr lang="en-US" dirty="0" smtClean="0">
                <a:latin typeface="Calibri" pitchFamily="34" charset="0"/>
                <a:ea typeface="ＭＳ Ｐゴシック"/>
                <a:cs typeface="Georgia" pitchFamily="18" charset="0"/>
              </a:rPr>
              <a:t>BIA)</a:t>
            </a:r>
            <a:r>
              <a:rPr lang="en-US" sz="2700" dirty="0" smtClean="0">
                <a:latin typeface="Calibri" pitchFamily="34" charset="0"/>
                <a:ea typeface="ＭＳ Ｐゴシック"/>
                <a:cs typeface="Georgia" pitchFamily="18" charset="0"/>
              </a:rPr>
              <a:t/>
            </a:r>
            <a:br>
              <a:rPr lang="en-US" sz="2700" dirty="0" smtClean="0">
                <a:latin typeface="Calibri" pitchFamily="34" charset="0"/>
                <a:ea typeface="ＭＳ Ｐゴシック"/>
                <a:cs typeface="Georgia" pitchFamily="18" charset="0"/>
              </a:rPr>
            </a:br>
            <a:r>
              <a:rPr lang="en-US" sz="2700" dirty="0" smtClean="0">
                <a:latin typeface="Calibri" pitchFamily="34" charset="0"/>
                <a:ea typeface="ＭＳ Ｐゴシック"/>
                <a:cs typeface="Georgia" pitchFamily="18" charset="0"/>
              </a:rPr>
              <a:t/>
            </a:r>
            <a:br>
              <a:rPr lang="en-US" sz="2700" dirty="0" smtClean="0">
                <a:latin typeface="Calibri" pitchFamily="34" charset="0"/>
                <a:ea typeface="ＭＳ Ｐゴシック"/>
                <a:cs typeface="Georgia" pitchFamily="18" charset="0"/>
              </a:rPr>
            </a:br>
            <a:r>
              <a:rPr lang="en-US" sz="2700" dirty="0" smtClean="0">
                <a:latin typeface="Calibri" pitchFamily="34" charset="0"/>
                <a:ea typeface="ＭＳ Ｐゴシック"/>
                <a:cs typeface="Georgia" pitchFamily="18" charset="0"/>
              </a:rPr>
              <a:t>BIA Logical Information Models Conformance to </a:t>
            </a:r>
            <a:r>
              <a:rPr lang="en-US" sz="2700" dirty="0">
                <a:latin typeface="Calibri" pitchFamily="34" charset="0"/>
                <a:ea typeface="ＭＳ Ｐゴシック"/>
                <a:cs typeface="Georgia" pitchFamily="18" charset="0"/>
              </a:rPr>
              <a:t>FHIM</a:t>
            </a:r>
            <a:br>
              <a:rPr lang="en-US" sz="2700" dirty="0">
                <a:latin typeface="Calibri" pitchFamily="34" charset="0"/>
                <a:ea typeface="ＭＳ Ｐゴシック"/>
                <a:cs typeface="Georgia" pitchFamily="18" charset="0"/>
              </a:rPr>
            </a:br>
            <a:r>
              <a:rPr lang="en-US" dirty="0">
                <a:latin typeface="Calibri" pitchFamily="34" charset="0"/>
                <a:ea typeface="ＭＳ Ｐゴシック"/>
                <a:cs typeface="Georgia" pitchFamily="18" charset="0"/>
              </a:rPr>
              <a:t>Patient Generated Data – Blood Pressure and Mental Health Quality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10300"/>
            <a:ext cx="457200" cy="457200"/>
          </a:xfrm>
        </p:spPr>
        <p:txBody>
          <a:bodyPr/>
          <a:lstStyle/>
          <a:p>
            <a:fld id="{51F42476-24BF-4290-A40E-C8A22B8B4F4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0" y="5619750"/>
            <a:ext cx="3429000" cy="3429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Presented by:  </a:t>
            </a:r>
            <a:r>
              <a:rPr lang="en-US" sz="1800" dirty="0" smtClean="0"/>
              <a:t>BIA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42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2476-24BF-4290-A40E-C8A22B8B4F4D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10600" cy="473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analysis, the BIA team concluded that the Mobile Applications: PGD – Blood Pressure information model partially conforms to the FHIM</a:t>
            </a:r>
          </a:p>
          <a:p>
            <a:r>
              <a:rPr lang="en-US" dirty="0" smtClean="0"/>
              <a:t>It has not yet been determined whether the model conforms to other standards such as the Federal Health Interoperability Resources (FHIR)</a:t>
            </a:r>
          </a:p>
          <a:p>
            <a:r>
              <a:rPr lang="en-US" dirty="0" smtClean="0"/>
              <a:t>The BIA team recommends that a similar analysis should be conducted against the FHIR or other standards</a:t>
            </a:r>
          </a:p>
          <a:p>
            <a:r>
              <a:rPr lang="en-US" dirty="0" smtClean="0"/>
              <a:t>The BIA team also recommends that a similar conformance analysis be conducted for other information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2476-24BF-4290-A40E-C8A22B8B4F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MENTAL HEALTH QUALITY AND CLINICAL OUTCOMES REPORTING SYSTEM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BIA team </a:t>
            </a:r>
            <a:r>
              <a:rPr lang="en-US" smtClean="0"/>
              <a:t>conducted a similar </a:t>
            </a:r>
            <a:r>
              <a:rPr lang="en-US" dirty="0" smtClean="0"/>
              <a:t>conformance analysis to the FHIM for Mental Health Quality and Clinical Outcomes Reporting System (MHQ&amp;COR).</a:t>
            </a:r>
          </a:p>
          <a:p>
            <a:r>
              <a:rPr lang="en-US" dirty="0" smtClean="0"/>
              <a:t>The MHQ&amp;COR information model contains:</a:t>
            </a:r>
          </a:p>
          <a:p>
            <a:pPr lvl="1"/>
            <a:r>
              <a:rPr lang="en-US" dirty="0" smtClean="0"/>
              <a:t> 87 classes total</a:t>
            </a:r>
          </a:p>
          <a:p>
            <a:pPr lvl="1"/>
            <a:r>
              <a:rPr lang="en-US" dirty="0" smtClean="0"/>
              <a:t>21 of which are local classes </a:t>
            </a:r>
          </a:p>
          <a:p>
            <a:pPr lvl="1"/>
            <a:r>
              <a:rPr lang="en-US" dirty="0" smtClean="0"/>
              <a:t>66 are external classes </a:t>
            </a:r>
          </a:p>
          <a:p>
            <a:pPr lvl="1"/>
            <a:r>
              <a:rPr lang="en-US" dirty="0" smtClean="0"/>
              <a:t>921 attributes with some being enumerations.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2476-24BF-4290-A40E-C8A22B8B4F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been found that the local classes and attributes in the MHQ&amp;COR information model sampled against the FHIM do not show conformance.</a:t>
            </a:r>
          </a:p>
          <a:p>
            <a:r>
              <a:rPr lang="en-US" dirty="0" smtClean="0"/>
              <a:t>As for external classes, there are:</a:t>
            </a:r>
          </a:p>
          <a:p>
            <a:pPr lvl="1"/>
            <a:r>
              <a:rPr lang="en-US" dirty="0"/>
              <a:t>8 classes and 28 attributes that conform the FHIM</a:t>
            </a:r>
          </a:p>
          <a:p>
            <a:pPr lvl="1"/>
            <a:r>
              <a:rPr lang="en-US" dirty="0"/>
              <a:t>3 classes and 4 attributes that conform partially, and </a:t>
            </a:r>
          </a:p>
          <a:p>
            <a:pPr lvl="1"/>
            <a:r>
              <a:rPr lang="en-US" dirty="0"/>
              <a:t>55 classes and 540 attributes that do not conform to the FHIM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2476-24BF-4290-A40E-C8A22B8B4F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Recommendations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MHQ&amp;COR information model shows that a majority of local classes and attributes do not conform to the FHIM.</a:t>
            </a:r>
          </a:p>
          <a:p>
            <a:r>
              <a:rPr lang="en-US" dirty="0" smtClean="0"/>
              <a:t>There is a small percentage of external classes and attributes that do conform or partially conform to the FHIM.</a:t>
            </a:r>
          </a:p>
          <a:p>
            <a:r>
              <a:rPr lang="en-US" dirty="0" smtClean="0"/>
              <a:t>It is possible that these classes have not been modeled for the FHIM yet or is still in progress.</a:t>
            </a:r>
          </a:p>
          <a:p>
            <a:r>
              <a:rPr lang="en-US" dirty="0" smtClean="0"/>
              <a:t>A discussion should be held within the BIA team to determine which classes and attributes could be introduced to the FHIM for inclusion into the framework for use in other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2476-24BF-4290-A40E-C8A22B8B4F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510915\AppData\Local\Microsoft\Windows\Temporary Internet Files\Content.IE5\GDURKLW7\MP90039883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4267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2476-24BF-4290-A40E-C8A22B8B4F4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0637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73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Methodology</a:t>
            </a:r>
          </a:p>
          <a:p>
            <a:pPr marL="0" indent="0">
              <a:buNone/>
            </a:pPr>
            <a:r>
              <a:rPr lang="en-US" dirty="0" smtClean="0"/>
              <a:t>Mobile Applications: PGD – Blood Pressure</a:t>
            </a:r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Conclusions and Recommendations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Mental Health Quality and Clinical Outcomes Reporting Services</a:t>
            </a:r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Conclusions and Recommendations</a:t>
            </a:r>
          </a:p>
          <a:p>
            <a:pPr marL="0" indent="0">
              <a:buNone/>
            </a:pPr>
            <a:r>
              <a:rPr lang="en-US" dirty="0" smtClean="0"/>
              <a:t>Questions and Answers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2476-24BF-4290-A40E-C8A22B8B4F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OVERVIEW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Purpose</a:t>
            </a:r>
          </a:p>
          <a:p>
            <a:r>
              <a:rPr lang="en-US" dirty="0" smtClean="0"/>
              <a:t>To compare and analyze similarities and gaps between the logical information model and the Federal Health Information Model (FHIM)</a:t>
            </a:r>
          </a:p>
          <a:p>
            <a:r>
              <a:rPr lang="en-US" dirty="0"/>
              <a:t>T</a:t>
            </a:r>
            <a:r>
              <a:rPr lang="en-US" dirty="0" smtClean="0"/>
              <a:t>o determine the degree of conformance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Rationale</a:t>
            </a:r>
          </a:p>
          <a:p>
            <a:r>
              <a:rPr lang="en-US" dirty="0" smtClean="0"/>
              <a:t>This analysis is important to understand differences within VHA models and to promote commonality wherever possible to allow for interoperable exchange of information regarding a Veteran’s Electronic Health Record</a:t>
            </a:r>
          </a:p>
          <a:p>
            <a:r>
              <a:rPr lang="en-US" dirty="0" smtClean="0"/>
              <a:t>Conformance to accepted standards will ensure greater interoperability of Health Information Exchanges (HIE) within the VA Enterprise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E41BC-F3C7-4440-964A-79A2B9AB8CF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The FHIM is an information model of healthcare data and is intended to coordinate the efforts of partner agencies with the development of Electronic Medical Records, information, and terminology standards.</a:t>
            </a:r>
          </a:p>
          <a:p>
            <a:r>
              <a:rPr lang="en-US" dirty="0" smtClean="0"/>
              <a:t>The BIA team began participating in FHIM meetings in November 2013 to gain a better understanding of its structures and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2476-24BF-4290-A40E-C8A22B8B4F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BIA team used logical information models which contains the data dictionary, and a class diagram.</a:t>
            </a:r>
          </a:p>
          <a:p>
            <a:r>
              <a:rPr lang="en-US" dirty="0" smtClean="0"/>
              <a:t>Files were extracted from Rational Software Architect (RSA) and stored in the BIA SharePoint repository</a:t>
            </a:r>
          </a:p>
          <a:p>
            <a:r>
              <a:rPr lang="en-US" dirty="0" smtClean="0"/>
              <a:t>The data dictionary contains: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Class documentation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Multiplicity</a:t>
            </a:r>
          </a:p>
          <a:p>
            <a:pPr lvl="2"/>
            <a:r>
              <a:rPr lang="en-US" dirty="0" smtClean="0"/>
              <a:t>Attribute Documentation</a:t>
            </a:r>
          </a:p>
          <a:p>
            <a:r>
              <a:rPr lang="en-US" dirty="0" smtClean="0"/>
              <a:t>The FHIM was search for all information elements. </a:t>
            </a:r>
          </a:p>
          <a:p>
            <a:r>
              <a:rPr lang="en-US" dirty="0" smtClean="0"/>
              <a:t>Domains for each information element were recorded in a conformance matrix.</a:t>
            </a:r>
          </a:p>
          <a:p>
            <a:r>
              <a:rPr lang="en-US" dirty="0"/>
              <a:t>Each class and attribute in the information model was searched for in the FHIM to identify whether or not the class exists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2476-24BF-4290-A40E-C8A22B8B4F4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MOBILE APPLICATIONS: 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PGD – BLOOD PRESSURE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Mobile Applications: PGD – Blood Pressure information model consists of 26 classes,  115 attributes, and 6 domains</a:t>
            </a:r>
          </a:p>
          <a:p>
            <a:r>
              <a:rPr lang="en-US" dirty="0" smtClean="0"/>
              <a:t>13 classes and 48 attributes have corresponding classes/attributes in the FHIM</a:t>
            </a:r>
          </a:p>
          <a:p>
            <a:r>
              <a:rPr lang="en-US" dirty="0" smtClean="0"/>
              <a:t>There are 4 classes: Address, Device, Provenance, and </a:t>
            </a:r>
            <a:r>
              <a:rPr lang="en-US" dirty="0" err="1" smtClean="0"/>
              <a:t>VitalSignObservation</a:t>
            </a:r>
            <a:r>
              <a:rPr lang="en-US" dirty="0" smtClean="0"/>
              <a:t> which fully conformed to the FHIM</a:t>
            </a:r>
          </a:p>
          <a:p>
            <a:r>
              <a:rPr lang="en-US" dirty="0" smtClean="0"/>
              <a:t>Many attributes in the FHIM were found to be named slightly different than those in the PGD LIM </a:t>
            </a:r>
          </a:p>
          <a:p>
            <a:r>
              <a:rPr lang="en-US" dirty="0" smtClean="0"/>
              <a:t>There were some classes that did not exist in the FHIM and some attributes were found in different classes in the FHIM</a:t>
            </a:r>
          </a:p>
          <a:p>
            <a:r>
              <a:rPr lang="en-US" dirty="0" smtClean="0"/>
              <a:t>There was a combination of 9 classes and 21 attributes that conform to the FHIM, 3 classes and 27 attributes conform partially, and 14 classes and 67 attributes do not conform.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2476-24BF-4290-A40E-C8A22B8B4F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Mobile Applications: PGD – Blood Pressure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2476-24BF-4290-A40E-C8A22B8B4F4D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010400" cy="489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6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PT_VHA_Template">
  <a:themeElements>
    <a:clrScheme name="Custom 5">
      <a:dk1>
        <a:sysClr val="windowText" lastClr="000000"/>
      </a:dk1>
      <a:lt1>
        <a:sysClr val="window" lastClr="FFFFFF"/>
      </a:lt1>
      <a:dk2>
        <a:srgbClr val="FFFFFE"/>
      </a:dk2>
      <a:lt2>
        <a:srgbClr val="FFFFFE"/>
      </a:lt2>
      <a:accent1>
        <a:srgbClr val="0083BE"/>
      </a:accent1>
      <a:accent2>
        <a:srgbClr val="78BE20"/>
      </a:accent2>
      <a:accent3>
        <a:srgbClr val="C4262E"/>
      </a:accent3>
      <a:accent4>
        <a:srgbClr val="FF7F32"/>
      </a:accent4>
      <a:accent5>
        <a:srgbClr val="F3CF45"/>
      </a:accent5>
      <a:accent6>
        <a:srgbClr val="FFFFF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5_PPT_VHA_Template">
  <a:themeElements>
    <a:clrScheme name="Custom 5">
      <a:dk1>
        <a:sysClr val="windowText" lastClr="000000"/>
      </a:dk1>
      <a:lt1>
        <a:sysClr val="window" lastClr="FFFFFF"/>
      </a:lt1>
      <a:dk2>
        <a:srgbClr val="FFFFFE"/>
      </a:dk2>
      <a:lt2>
        <a:srgbClr val="FFFFFE"/>
      </a:lt2>
      <a:accent1>
        <a:srgbClr val="0083BE"/>
      </a:accent1>
      <a:accent2>
        <a:srgbClr val="78BE20"/>
      </a:accent2>
      <a:accent3>
        <a:srgbClr val="C4262E"/>
      </a:accent3>
      <a:accent4>
        <a:srgbClr val="FF7F32"/>
      </a:accent4>
      <a:accent5>
        <a:srgbClr val="F3CF45"/>
      </a:accent5>
      <a:accent6>
        <a:srgbClr val="FFFFF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PT_VHA_Template">
  <a:themeElements>
    <a:clrScheme name="Custom 5">
      <a:dk1>
        <a:sysClr val="windowText" lastClr="000000"/>
      </a:dk1>
      <a:lt1>
        <a:sysClr val="window" lastClr="FFFFFF"/>
      </a:lt1>
      <a:dk2>
        <a:srgbClr val="FFFFFE"/>
      </a:dk2>
      <a:lt2>
        <a:srgbClr val="FFFFFE"/>
      </a:lt2>
      <a:accent1>
        <a:srgbClr val="0083BE"/>
      </a:accent1>
      <a:accent2>
        <a:srgbClr val="78BE20"/>
      </a:accent2>
      <a:accent3>
        <a:srgbClr val="C4262E"/>
      </a:accent3>
      <a:accent4>
        <a:srgbClr val="FF7F32"/>
      </a:accent4>
      <a:accent5>
        <a:srgbClr val="F3CF45"/>
      </a:accent5>
      <a:accent6>
        <a:srgbClr val="FFFFF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FFFFFE"/>
    </a:dk2>
    <a:lt2>
      <a:srgbClr val="FFFFFE"/>
    </a:lt2>
    <a:accent1>
      <a:srgbClr val="0083BE"/>
    </a:accent1>
    <a:accent2>
      <a:srgbClr val="78BE20"/>
    </a:accent2>
    <a:accent3>
      <a:srgbClr val="C4262E"/>
    </a:accent3>
    <a:accent4>
      <a:srgbClr val="FF7F32"/>
    </a:accent4>
    <a:accent5>
      <a:srgbClr val="F3CF45"/>
    </a:accent5>
    <a:accent6>
      <a:srgbClr val="FFFFFE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FFFFFE"/>
    </a:dk2>
    <a:lt2>
      <a:srgbClr val="FFFFFE"/>
    </a:lt2>
    <a:accent1>
      <a:srgbClr val="0083BE"/>
    </a:accent1>
    <a:accent2>
      <a:srgbClr val="78BE20"/>
    </a:accent2>
    <a:accent3>
      <a:srgbClr val="C4262E"/>
    </a:accent3>
    <a:accent4>
      <a:srgbClr val="FF7F32"/>
    </a:accent4>
    <a:accent5>
      <a:srgbClr val="F3CF45"/>
    </a:accent5>
    <a:accent6>
      <a:srgbClr val="FFFFFE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0x010100C21005A825E5304E8FEAD4227DDFCA7B</ContentTypeId>
    <Version0 xmlns="A80510C2-E525-4E30-8FEA-D4227DDFCA7B">2014-06-16T04:00:00+00:00</Version0>
    <TemplateUrl xmlns="http://schemas.microsoft.com/sharepoint/v3" xsi:nil="true"/>
    <_SourceUrl xmlns="http://schemas.microsoft.com/sharepoint/v3" xsi:nil="true"/>
    <Author0 xmlns="A80510C2-E525-4E30-8FEA-D4227DDFCA7B">Sandy Ho</Author0>
    <xd_ProgID xmlns="http://schemas.microsoft.com/sharepoint/v3" xsi:nil="true"/>
    <Order xmlns="http://schemas.microsoft.com/sharepoint/v3">803400</Order>
    <_SharedFileIndex xmlns="http://schemas.microsoft.com/sharepoint/v3" xsi:nil="true"/>
    <MetaInfo xmlns="http://schemas.microsoft.com/sharepoint/v3" xsi:nil="true"/>
    <xd_Signature xmlns="http://schemas.microsoft.com/sharepoint/v3">false</xd_Signatur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421D4A5AD384991D5350D1371FA7F" ma:contentTypeVersion="0" ma:contentTypeDescription="Create a new document." ma:contentTypeScope="" ma:versionID="6c7fc042a6f33553bbbac5ace3c97e2e">
  <xsd:schema xmlns:xsd="http://www.w3.org/2001/XMLSchema" xmlns:xs="http://www.w3.org/2001/XMLSchema" xmlns:p="http://schemas.microsoft.com/office/2006/metadata/properties" xmlns:ns1="http://schemas.microsoft.com/sharepoint/v3" xmlns:ns2="A80510C2-E525-4E30-8FEA-D4227DDFCA7B" targetNamespace="http://schemas.microsoft.com/office/2006/metadata/properties" ma:root="true" ma:fieldsID="d78fde52818908723e11af919571d8e3" ns1:_="" ns2:_="">
    <xsd:import namespace="http://schemas.microsoft.com/sharepoint/v3"/>
    <xsd:import namespace="A80510C2-E525-4E30-8FEA-D4227DDFCA7B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Version0" minOccurs="0"/>
                <xsd:element ref="ns2:Author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510C2-E525-4E30-8FEA-D4227DDFCA7B" elementFormDefault="qualified">
    <xsd:import namespace="http://schemas.microsoft.com/office/2006/documentManagement/types"/>
    <xsd:import namespace="http://schemas.microsoft.com/office/infopath/2007/PartnerControls"/>
    <xsd:element name="Version0" ma:index="9" nillable="true" ma:displayName="Version Date" ma:default="[today]" ma:format="DateOnly" ma:internalName="Version0">
      <xsd:simpleType>
        <xsd:restriction base="dms:DateTime"/>
      </xsd:simpleType>
    </xsd:element>
    <xsd:element name="Author0" ma:index="10" nillable="true" ma:displayName="Author" ma:default="BIA" ma:internalName="Autho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128E26-0F61-4963-A6E9-24FD54EA0C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B3DFCC-8F61-41CC-A410-E1A6D9C949FD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A80510C2-E525-4E30-8FEA-D4227DDFCA7B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D57DCE2-81BF-4BB2-A8AA-5E9094367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0510C2-E525-4E30-8FEA-D4227DDFCA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25078</TotalTime>
  <Words>754</Words>
  <Application>Microsoft Office PowerPoint</Application>
  <PresentationFormat>On-screen Show (4:3)</PresentationFormat>
  <Paragraphs>91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1_PPT_VHA_Template</vt:lpstr>
      <vt:lpstr>25_PPT_VHA_Template</vt:lpstr>
      <vt:lpstr>PPT_VHA_Template</vt:lpstr>
      <vt:lpstr> Office of Informatics and Analytics (OIA) Strategic Investment Management (SIM) Business Architecture (BA) Business Information Architecture (BIA)  BIA Logical Information Models Conformance to FHIM Patient Generated Data – Blood Pressure and Mental Health Quality</vt:lpstr>
      <vt:lpstr>Table of Contents</vt:lpstr>
      <vt:lpstr>PowerPoint Presentation</vt:lpstr>
      <vt:lpstr>Background</vt:lpstr>
      <vt:lpstr>Background (cont.)</vt:lpstr>
      <vt:lpstr>Methodology</vt:lpstr>
      <vt:lpstr>PowerPoint Presentation</vt:lpstr>
      <vt:lpstr>Findings</vt:lpstr>
      <vt:lpstr>Classes of Mobile Applications: PGD – Blood Pressure</vt:lpstr>
      <vt:lpstr>Findings (continued)</vt:lpstr>
      <vt:lpstr>Conclusions and Recommendations</vt:lpstr>
      <vt:lpstr>PowerPoint Presentation</vt:lpstr>
      <vt:lpstr>Findings</vt:lpstr>
      <vt:lpstr>Findings  (cont.)</vt:lpstr>
      <vt:lpstr>Conclusions and Recommendations </vt:lpstr>
      <vt:lpstr>Q &amp; A</vt:lpstr>
    </vt:vector>
  </TitlesOfParts>
  <Company>Systems Made Simple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Department of Veterans Affairs</cp:lastModifiedBy>
  <cp:revision>335</cp:revision>
  <dcterms:created xsi:type="dcterms:W3CDTF">2013-07-08T13:42:08Z</dcterms:created>
  <dcterms:modified xsi:type="dcterms:W3CDTF">2016-03-16T17:20:42Z</dcterms:modified>
</cp:coreProperties>
</file>