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5"/>
    <p:sldMasterId id="2147483679" r:id="rId6"/>
  </p:sldMasterIdLst>
  <p:notesMasterIdLst>
    <p:notesMasterId r:id="rId24"/>
  </p:notesMasterIdLst>
  <p:handoutMasterIdLst>
    <p:handoutMasterId r:id="rId25"/>
  </p:handoutMasterIdLst>
  <p:sldIdLst>
    <p:sldId id="465" r:id="rId7"/>
    <p:sldId id="554" r:id="rId8"/>
    <p:sldId id="542" r:id="rId9"/>
    <p:sldId id="506" r:id="rId10"/>
    <p:sldId id="549" r:id="rId11"/>
    <p:sldId id="509" r:id="rId12"/>
    <p:sldId id="531" r:id="rId13"/>
    <p:sldId id="533" r:id="rId14"/>
    <p:sldId id="556" r:id="rId15"/>
    <p:sldId id="502" r:id="rId16"/>
    <p:sldId id="503" r:id="rId17"/>
    <p:sldId id="513" r:id="rId18"/>
    <p:sldId id="501" r:id="rId19"/>
    <p:sldId id="555" r:id="rId20"/>
    <p:sldId id="471" r:id="rId21"/>
    <p:sldId id="496" r:id="rId22"/>
    <p:sldId id="485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8EF764-BAF4-431F-862E-AFA061ECE8F7}">
          <p14:sldIdLst>
            <p14:sldId id="465"/>
            <p14:sldId id="554"/>
            <p14:sldId id="542"/>
            <p14:sldId id="506"/>
            <p14:sldId id="549"/>
            <p14:sldId id="509"/>
            <p14:sldId id="531"/>
            <p14:sldId id="533"/>
            <p14:sldId id="556"/>
            <p14:sldId id="502"/>
            <p14:sldId id="503"/>
            <p14:sldId id="513"/>
            <p14:sldId id="501"/>
            <p14:sldId id="555"/>
            <p14:sldId id="471"/>
            <p14:sldId id="496"/>
            <p14:sldId id="48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2" autoAdjust="0"/>
    <p:restoredTop sz="99693" autoAdjust="0"/>
  </p:normalViewPr>
  <p:slideViewPr>
    <p:cSldViewPr>
      <p:cViewPr>
        <p:scale>
          <a:sx n="90" d="100"/>
          <a:sy n="90" d="100"/>
        </p:scale>
        <p:origin x="-58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2" d="100"/>
        <a:sy n="92" d="100"/>
      </p:scale>
      <p:origin x="0" y="78"/>
    </p:cViewPr>
  </p:sorterViewPr>
  <p:notesViewPr>
    <p:cSldViewPr>
      <p:cViewPr varScale="1">
        <p:scale>
          <a:sx n="80" d="100"/>
          <a:sy n="80" d="100"/>
        </p:scale>
        <p:origin x="-1974" y="-102"/>
      </p:cViewPr>
      <p:guideLst>
        <p:guide orient="horz" pos="2909"/>
        <p:guide orient="horz" pos="3024"/>
        <p:guide pos="220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38EFA263-9BBA-4E17-BD15-8DB54F4AD24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8B89A1E8-34F6-4188-BD0E-BEDA82ADF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1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0297863D-62C3-4FCE-8D6E-CEF6E7FF9773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7" tIns="47604" rIns="95207" bIns="4760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5207" tIns="47604" rIns="95207" bIns="476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C4C54939-C608-486A-BE30-E8A8CF81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7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62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dirty="0"/>
              <a:t>No one asset can address the need.</a:t>
            </a:r>
            <a:r>
              <a:rPr lang="en-US" sz="1400" baseline="0" dirty="0"/>
              <a:t> </a:t>
            </a:r>
            <a:r>
              <a:rPr lang="en-US" sz="1400" dirty="0"/>
              <a:t>Each asset offers a unique contribution; SOLOR offers the terminology base; FHIM, the trunk of the tree; CIMI, CQF, etc. the leaves on the tree; FHIR accelerates implementation; tooling makes models meaningful to implementers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Circumstances are conducive:  licensing flexibility; current state of each asset individually warrants a new (shared) vision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Integration brings together/streamlines efforts/creates efficiencies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3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7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BLUF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(Bottom Line Up Front)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As 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: no shared terminology content (floor 1), no shared information models (floor 2), then they are building from the 3rd floor up. No shared value from the 3rd floor up.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Future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State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: shared terminology content (floor 1), shared information models (floor 2), sharable value built on floors above.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In a perfect world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the following would be done concurrently and with close collaboration</a:t>
            </a:r>
            <a:endParaRPr lang="en-US" sz="1200" kern="12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u="sng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Recommended Solution Part 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: We integrate SOLOR into FHIM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Concurrently, resolving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SOLAR gaps</a:t>
            </a:r>
            <a:endParaRPr lang="en-US" sz="1200" kern="12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u="sng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Recommended</a:t>
            </a:r>
            <a:r>
              <a:rPr lang="en-US" sz="1200" b="0" u="sng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Solution Part 2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: We integrate CIMI, FHIM and CQF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u="sng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Recommended</a:t>
            </a:r>
            <a:r>
              <a:rPr lang="en-US" sz="1200" b="0" u="sng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Solution Part 3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: We follow Agile refinement cycles through pilots and implementations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sng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Recommended Solution Part 3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: We develop adequate documentation, test cases, fixtures and supporting resources</a:t>
            </a:r>
          </a:p>
          <a:p>
            <a:pPr marL="0" indent="0">
              <a:buFont typeface="+mj-lt"/>
              <a:buNone/>
            </a:pPr>
            <a:endParaRPr lang="en-US" sz="1200" b="1" kern="12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In the real world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,</a:t>
            </a:r>
            <a:r>
              <a:rPr lang="en-US" sz="1200" b="0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we are asking:</a:t>
            </a:r>
            <a:endParaRPr lang="en-US" sz="1200" kern="12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the Federal Partners to provide resources to make efficient and effective progress in the near, mid and long term.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the Federal Partners to work together to deliver—in an ongoing way—a single integrated terminology system (SOLOR), that meets all US regulatory requirements, while simplifying implementation for developers.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the FHA to facilitate Federal Partner governance and configuration management of this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ONC OTS to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endorse this initiative 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facility resources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We are asking the IPO to provide coordination and facilitation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We are asking HL7 to facilitate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international, commercial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academic peer review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ballot governance and configuration management.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Coordination of an ISO ballot (this will be several years from now)</a:t>
            </a:r>
          </a:p>
          <a:p>
            <a:pPr lvl="0"/>
            <a:endParaRPr lang="en-US" sz="1200" dirty="0">
              <a:latin typeface="Arial Narrow" panose="020B0606020202030204" pitchFamily="34" charset="0"/>
            </a:endParaRPr>
          </a:p>
          <a:p>
            <a:pPr lvl="0"/>
            <a:endParaRPr lang="en-US" sz="1200" dirty="0">
              <a:latin typeface="Arial Narrow" panose="020B0606020202030204" pitchFamily="34" charset="0"/>
            </a:endParaRPr>
          </a:p>
          <a:p>
            <a:pPr lvl="1"/>
            <a:endParaRPr lang="en-US" sz="1200" dirty="0">
              <a:latin typeface="Arial Narrow" panose="020B0606020202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Analogy of the Challenge:  Today’s efforts occur as if we’re always trying to build the ultimate skyscraper, starting on the 3</a:t>
            </a:r>
            <a:r>
              <a:rPr lang="en-US" sz="1200" baseline="30000" dirty="0">
                <a:latin typeface="Arial Narrow" panose="020B0606020202030204" pitchFamily="34" charset="0"/>
              </a:rPr>
              <a:t>rd</a:t>
            </a:r>
            <a:r>
              <a:rPr lang="en-US" sz="1200" dirty="0">
                <a:latin typeface="Arial Narrow" panose="020B0606020202030204" pitchFamily="34" charset="0"/>
              </a:rPr>
              <a:t> Floor.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Inconsistencies exist/become extended producing transformational (mapping) efforts = models, models everywhere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The problem is that today’s healthcare systems do not capture information and its context consistently, and consequently, they cannot easily share-or-merge information from different sources to create a computable operational-picture (aka longitudinal patient-records, care plans, clinical knowledge and other shared healthcare information across time, multiple care locations and differing contexts).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If continued and unchecked, even the best of implementation accelerators, like FHIR  with its extensions and profiles, allow far too much implementation variation; where, each project often creates, from scratch, yet, another information model, e.g. through a mapping exercise.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The missed opportunity is to leverage a shared logical Reference Information Model minimizing the duplicative-work, avoiding inconsistencies and avoiding the necessity to engage these SMEs, these resources and our larger community. This is the “models, models everywhere phenomenon ”. As an example,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 Narrow" panose="020B0606020202030204" pitchFamily="34" charset="0"/>
              </a:rPr>
              <a:t>Standards, in general, use different formats and rules for ‘simple’ things like: name, address, dates. Resulting in EHR-systems that after decades cannot uniformly exchange this ‘simple’ ubiquitous data; let alone ‘complex’ clinical health data.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 Narrow" panose="020B0606020202030204" pitchFamily="34" charset="0"/>
              </a:rPr>
              <a:t>the HL7 EHR Interoperability workgroup, in its analysis “Record Entry Lifecycle Event Metadata using FHIR,” found substantial provenance (who, what, when, where and how) inconsistencies among FHIR resources .</a:t>
            </a:r>
          </a:p>
          <a:p>
            <a:pPr marL="1085850" lvl="2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Arial Narrow" panose="020B0606020202030204" pitchFamily="34" charset="0"/>
              </a:rPr>
              <a:t>http://wiki.hl7.org/index.php?title=EHR_Interoperability_WG 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 Narrow" panose="020B0606020202030204" pitchFamily="34" charset="0"/>
              </a:rPr>
              <a:t>The SOLOR/LEGO team found FHIR tries to define things such as attributes for anatomy, that are not based on a particular model of anatomy, and thus you get semantic overlap, with the burden of reconciliation, which may not even be possible, if left to the end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alone does not work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continued and unchecked, even the best of implementation accelerators, like FHIR with its extensions and profiles, allow far too much implementation variation; where, each project often creates, from scratch, yet, another information model, e.g. through a mapping exercise. The missed opportunity is to leverage a shared CLIM minimizing duplicative-work, avoiding inconsistencies and avoiding the necessity to engage these SMEs, these resources and our larger community. This is the “Models/Standards, Models/Standards Everywhere Conundrum”. As an example,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 use different formats and rules for ‘simple’ things like: name, address, dates or gender. Resulting in EHR-systems that after decades cannot uniformly exchange this ‘simple’ ubiquitous data; let alone ‘complex’ clinical health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HL7 EHR Interoperability workgroup, in its analysis of “Record Entry Lifecycle Event Metadata using FHIR,” found substantial provenance (who, what, when, where and how) inconsistencies among FHIR resources.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SOLOR and LEGO team found FHIR tries to define things such as attributes for anatomy, that are not based on a particular model of anatomy, and thus you get semantic overlap, with the burden of reconciliation, which may not even be possible, if left to the end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Guiding Principles</a:t>
            </a:r>
            <a:endParaRPr lang="en-US" sz="1600" dirty="0"/>
          </a:p>
          <a:p>
            <a:pPr lvl="1"/>
            <a:r>
              <a:rPr lang="en-US" sz="1400" dirty="0"/>
              <a:t>Benefit:  Organizes the manner resources interact to help minimize </a:t>
            </a:r>
            <a:r>
              <a:rPr lang="en-US" sz="1400" dirty="0" smtClean="0"/>
              <a:t>inconsistencies emphasizing SOLOR</a:t>
            </a:r>
            <a:r>
              <a:rPr lang="en-US" sz="1400" baseline="0" dirty="0" smtClean="0"/>
              <a:t> as base</a:t>
            </a:r>
            <a:endParaRPr lang="en-US" sz="1400" dirty="0"/>
          </a:p>
          <a:p>
            <a:pPr lvl="1"/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0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54939-C608-486A-BE30-E8A8CF819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DB7380-9603-43D8-BFF4-722408AEB0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00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295400"/>
            <a:ext cx="36576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24400" y="1295400"/>
            <a:ext cx="35814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3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 txBox="1">
            <a:spLocks/>
          </p:cNvSpPr>
          <p:nvPr userDrawn="1"/>
        </p:nvSpPr>
        <p:spPr bwMode="auto">
          <a:xfrm>
            <a:off x="228600" y="6458310"/>
            <a:ext cx="2133600" cy="365125"/>
          </a:xfrm>
          <a:prstGeom prst="rect">
            <a:avLst/>
          </a:prstGeom>
          <a:extLst/>
        </p:spPr>
        <p:txBody>
          <a:bodyPr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dirty="0">
              <a:solidFill>
                <a:srgbClr val="898989"/>
              </a:solidFill>
            </a:endParaRPr>
          </a:p>
        </p:txBody>
      </p:sp>
      <p:grpSp>
        <p:nvGrpSpPr>
          <p:cNvPr id="15" name="Group 42"/>
          <p:cNvGrpSpPr>
            <a:grpSpLocks/>
          </p:cNvGrpSpPr>
          <p:nvPr userDrawn="1"/>
        </p:nvGrpSpPr>
        <p:grpSpPr bwMode="auto">
          <a:xfrm>
            <a:off x="533400" y="4114800"/>
            <a:ext cx="8001000" cy="152400"/>
            <a:chOff x="336" y="2592"/>
            <a:chExt cx="5040" cy="144"/>
          </a:xfrm>
        </p:grpSpPr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7" name="Rectangle 40"/>
            <p:cNvSpPr>
              <a:spLocks noChangeArrowheads="1"/>
            </p:cNvSpPr>
            <p:nvPr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4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E0607A-8BEF-4DA1-818F-451B9EB3320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157B-4E11-4BBA-B398-71C0F401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pencimi.org/" TargetMode="External"/><Relationship Id="rId1" Type="http://schemas.openxmlformats.org/officeDocument/2006/relationships/theme" Target="../theme/theme1.xml"/><Relationship Id="rId5" Type="http://schemas.openxmlformats.org/officeDocument/2006/relationships/image" Target="../media/image2.gif"/><Relationship Id="rId4" Type="http://schemas.openxmlformats.org/officeDocument/2006/relationships/hyperlink" Target="http://www.hl7.org/index.cfm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cimi.org/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l7.org/index.cfm" TargetMode="Externa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7" name="Picture 6" descr="Home">
            <a:hlinkClick r:id="rId2" tooltip="&quot;Home&quot;"/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14763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L7">
            <a:hlinkClick r:id="rId4"/>
          </p:cNvPr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274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L7">
            <a:hlinkClick r:id="rId6"/>
          </p:cNvPr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28575"/>
            <a:ext cx="868362" cy="11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44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MS PGothic" pitchFamily="34" charset="-128"/>
            </a:endParaRPr>
          </a:p>
        </p:txBody>
      </p:sp>
      <p:grpSp>
        <p:nvGrpSpPr>
          <p:cNvPr id="2056" name="Group 42"/>
          <p:cNvGrpSpPr>
            <a:grpSpLocks/>
          </p:cNvGrpSpPr>
          <p:nvPr/>
        </p:nvGrpSpPr>
        <p:grpSpPr bwMode="auto">
          <a:xfrm>
            <a:off x="0" y="914400"/>
            <a:ext cx="9144000" cy="46038"/>
            <a:chOff x="336" y="2592"/>
            <a:chExt cx="5040" cy="144"/>
          </a:xfrm>
        </p:grpSpPr>
        <p:sp>
          <p:nvSpPr>
            <p:cNvPr id="2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59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2060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00C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cs typeface="Arial" charset="0"/>
              </a:endParaRPr>
            </a:p>
          </p:txBody>
        </p:sp>
      </p:grpSp>
      <p:pic>
        <p:nvPicPr>
          <p:cNvPr id="12" name="Picture 11" descr="Home">
            <a:hlinkClick r:id="rId8" tooltip="&quot;Home&quot;"/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-4127"/>
            <a:ext cx="838201" cy="994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2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12" r:id="rId2"/>
    <p:sldLayoutId id="2147483711" r:id="rId3"/>
    <p:sldLayoutId id="214748371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MS PGothic" panose="020B0600070205080204" pitchFamily="34" charset="-128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b/s!AlkpZJej6nh_k9dfYSeXPGjTRJ2cAg" TargetMode="External"/><Relationship Id="rId3" Type="http://schemas.openxmlformats.org/officeDocument/2006/relationships/hyperlink" Target="https://1drv.ms/w/s!AlkpZJej6nh_k9dQ2qQnRuQM8gbu8A" TargetMode="External"/><Relationship Id="rId7" Type="http://schemas.openxmlformats.org/officeDocument/2006/relationships/hyperlink" Target="https://1drv.ms/u/s!AlkpZJej6nh_k9dK5WOB8zkkUuaKg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drv.ms/b/s!AlkpZJej6nh_k9daUH18BNQFOwtNrg" TargetMode="External"/><Relationship Id="rId11" Type="http://schemas.openxmlformats.org/officeDocument/2006/relationships/hyperlink" Target="https://1drv.ms/w/s!AlkpZJej6nh_k9dYlvNWaZ3DLPKSYg" TargetMode="External"/><Relationship Id="rId5" Type="http://schemas.openxmlformats.org/officeDocument/2006/relationships/hyperlink" Target="https://1drv.ms/p/s!AlkpZJej6nh_k9dE-b_DAO8HSNNT6Q" TargetMode="External"/><Relationship Id="rId10" Type="http://schemas.openxmlformats.org/officeDocument/2006/relationships/hyperlink" Target="https://1drv.ms/w/s!AlkpZJej6nh_k6ZUeG7W6TaWcbTZ4Q" TargetMode="External"/><Relationship Id="rId4" Type="http://schemas.openxmlformats.org/officeDocument/2006/relationships/hyperlink" Target="https://1drv.ms/w/s!AlkpZJej6nh_k9YPmsR8Hl6zTlQ0NQ" TargetMode="External"/><Relationship Id="rId9" Type="http://schemas.openxmlformats.org/officeDocument/2006/relationships/hyperlink" Target="https://1drv.ms/x/s!AlkpZJej6nh_k9dgBSgLrTfaKYcG2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opengroup.org/bookstore/catalog/w16a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178" y="0"/>
            <a:ext cx="8686800" cy="400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en-US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Information Model Integration </a:t>
            </a:r>
          </a:p>
          <a:p>
            <a:pPr lvl="0" algn="ctr"/>
            <a:r>
              <a:rPr lang="en-US" altLang="en-US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Recommendations</a:t>
            </a:r>
          </a:p>
          <a:p>
            <a:pPr lvl="0" algn="ctr"/>
            <a:r>
              <a:rPr lang="en-US" altLang="en-US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  <a:p>
            <a:pPr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“CIMI+FHIM+SOLOR+CQF Integration” </a:t>
            </a:r>
          </a:p>
          <a:p>
            <a:pPr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CIMI Sponsored HL7 Investigative-Study, Task Force and</a:t>
            </a:r>
          </a:p>
          <a:p>
            <a:pPr lvl="0"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ONC, FHA, IPO DOD VA sponsored HIEA Technical Forum </a:t>
            </a:r>
          </a:p>
          <a:p>
            <a:pPr lvl="0"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for Core Information Modeling SMEs </a:t>
            </a:r>
          </a:p>
          <a:p>
            <a:pPr lvl="0"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Report Out</a:t>
            </a:r>
          </a:p>
          <a:p>
            <a:pPr lvl="0" algn="ctr"/>
            <a:endParaRPr lang="en-US" altLang="en-US" sz="24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0" algn="ctr"/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September 7, 2016 FHA Managing Board </a:t>
            </a:r>
          </a:p>
          <a:p>
            <a:pPr lvl="0" algn="ctr"/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September </a:t>
            </a:r>
            <a:r>
              <a:rPr lang="en-US" alt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18-22, </a:t>
            </a:r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2016 HL7 Meeting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267200"/>
            <a:ext cx="8991600" cy="121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Presented by:</a:t>
            </a:r>
          </a:p>
          <a:p>
            <a:pPr indent="-57150" algn="ctr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Nona Hall, Steve Wagner, Steve Hufnagel</a:t>
            </a:r>
            <a:endParaRPr lang="en-US" altLang="en-US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4542426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Terminology Problem			SOLOR Solution</a:t>
            </a:r>
          </a:p>
          <a:p>
            <a:pPr algn="ctr"/>
            <a:endParaRPr lang="en-US" sz="2400" b="1" dirty="0">
              <a:latin typeface="Arial Black" panose="020B0A04020102020204" pitchFamily="34" charset="0"/>
            </a:endParaRPr>
          </a:p>
          <a:p>
            <a:pPr algn="ctr"/>
            <a:r>
              <a:rPr lang="en-US" sz="2400" b="1" dirty="0">
                <a:latin typeface="Arial Black" panose="020B0A04020102020204" pitchFamily="34" charset="0"/>
              </a:rPr>
              <a:t>Serving as Terminology Foundation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SOLOR Benefits: </a:t>
            </a:r>
            <a:r>
              <a:rPr lang="en-US" sz="2400" dirty="0">
                <a:latin typeface="Arial Narrow" panose="020B0606020202030204" pitchFamily="34" charset="0"/>
              </a:rPr>
              <a:t>Normalized structure and form of clinical terminology improves software reuse, shared tooling, reduced learning curve, shared post-coordination models, simplified data analysis … no more mapping!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Solution: Step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Terminology Foundation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fld id="{C1480740-3974-4991-96C6-DB4F6D2DED1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" y="1279451"/>
            <a:ext cx="4350108" cy="2987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066800"/>
            <a:ext cx="4724400" cy="32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9067800" cy="579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</a:t>
            </a:r>
            <a:r>
              <a:rPr lang="en-US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CIMI-FHIM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fld id="{1AD1157B-4E11-4BBA-B398-71C0F40116DB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990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CQF Knowledge Artifacts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SOLOR Terminology</a:t>
            </a:r>
          </a:p>
        </p:txBody>
      </p:sp>
    </p:spTree>
    <p:extLst>
      <p:ext uri="{BB962C8B-B14F-4D97-AF65-F5344CB8AC3E}">
        <p14:creationId xmlns:p14="http://schemas.microsoft.com/office/powerpoint/2010/main" val="34543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Proposed </a:t>
            </a:r>
            <a:r>
              <a:rPr lang="en-US" dirty="0" smtClean="0">
                <a:latin typeface="Arial Narrow" panose="020B0606020202030204" pitchFamily="34" charset="0"/>
              </a:rPr>
              <a:t>Solution: Step 2</a:t>
            </a:r>
            <a:r>
              <a:rPr lang="en-US" dirty="0">
                <a:latin typeface="Arial Narrow" panose="020B0606020202030204" pitchFamily="34" charset="0"/>
              </a:rPr>
              <a:t/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Integrated Model Stack - Each Plays a Role</a:t>
            </a:r>
          </a:p>
        </p:txBody>
      </p:sp>
      <p:pic>
        <p:nvPicPr>
          <p:cNvPr id="8" name="Picture 7" descr="Whispy Tree by dear_theophilus - Tree with thin branches and leav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65" y="1752600"/>
            <a:ext cx="5078470" cy="4818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4022793" y="5711945"/>
            <a:ext cx="1162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SOLOR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4888468"/>
            <a:ext cx="977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FHIM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4267200"/>
            <a:ext cx="6832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CIMI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4571" y="3124200"/>
            <a:ext cx="572593" cy="6864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b="1" dirty="0"/>
              <a:t>CQI</a:t>
            </a:r>
          </a:p>
          <a:p>
            <a:pPr algn="ctr">
              <a:lnSpc>
                <a:spcPct val="70000"/>
              </a:lnSpc>
            </a:pPr>
            <a:r>
              <a:rPr lang="en-US" b="1" dirty="0"/>
              <a:t>C	QF</a:t>
            </a:r>
          </a:p>
          <a:p>
            <a:pPr algn="ctr">
              <a:lnSpc>
                <a:spcPct val="70000"/>
              </a:lnSpc>
            </a:pPr>
            <a:r>
              <a:rPr lang="en-US" b="1" dirty="0"/>
              <a:t>CDS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2145268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600" y="3200400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1466" y="2788206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923903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866" y="2069068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3600" y="1960602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000" y="5033248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1656" y="1535668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60624" y="5029200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51663" y="3142655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38600" y="3974068"/>
            <a:ext cx="4267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	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59493" y="4343400"/>
            <a:ext cx="1123001" cy="5756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Other</a:t>
            </a:r>
          </a:p>
          <a:p>
            <a:pPr algn="ctr">
              <a:lnSpc>
                <a:spcPct val="70000"/>
              </a:lnSpc>
            </a:pPr>
            <a:r>
              <a:rPr lang="en-US" b="1" dirty="0"/>
              <a:t>Initiatives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5666" y="3962400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52466" y="2831068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6600" y="2057400"/>
            <a:ext cx="6479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DCM</a:t>
            </a:r>
          </a:p>
        </p:txBody>
      </p:sp>
    </p:spTree>
    <p:extLst>
      <p:ext uri="{BB962C8B-B14F-4D97-AF65-F5344CB8AC3E}">
        <p14:creationId xmlns:p14="http://schemas.microsoft.com/office/powerpoint/2010/main" val="8599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830" y="990600"/>
            <a:ext cx="9117170" cy="586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 Step 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Apps based on Integrated/reusable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569075"/>
            <a:ext cx="2133600" cy="365125"/>
          </a:xfrm>
        </p:spPr>
        <p:txBody>
          <a:bodyPr/>
          <a:lstStyle/>
          <a:p>
            <a:fld id="{1AD1157B-4E11-4BBA-B398-71C0F40116D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91400" y="3352800"/>
            <a:ext cx="1676400" cy="16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44" y="3657600"/>
            <a:ext cx="1555556" cy="9906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200400" y="1295400"/>
            <a:ext cx="1676400" cy="1600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1542871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CLIM </a:t>
            </a:r>
          </a:p>
          <a:p>
            <a:pPr algn="ctr"/>
            <a:r>
              <a:rPr lang="en-US" dirty="0"/>
              <a:t>{SOLOR, FHIM, CIMI, CQF} 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1371601"/>
            <a:ext cx="1676400" cy="1600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171003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HL7/ISO</a:t>
            </a:r>
          </a:p>
          <a:p>
            <a:pPr algn="ctr"/>
            <a:r>
              <a:rPr lang="en-US" dirty="0"/>
              <a:t>Balloted</a:t>
            </a:r>
          </a:p>
          <a:p>
            <a:pPr algn="ctr"/>
            <a:r>
              <a:rPr lang="en-US" dirty="0"/>
              <a:t>CLIM</a:t>
            </a:r>
          </a:p>
        </p:txBody>
      </p:sp>
    </p:spTree>
    <p:extLst>
      <p:ext uri="{BB962C8B-B14F-4D97-AF65-F5344CB8AC3E}">
        <p14:creationId xmlns:p14="http://schemas.microsoft.com/office/powerpoint/2010/main" val="2712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Work Breakdown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1295400"/>
            <a:ext cx="8077200" cy="4953000"/>
          </a:xfrm>
        </p:spPr>
        <p:txBody>
          <a:bodyPr/>
          <a:lstStyle/>
          <a:p>
            <a:r>
              <a:rPr lang="en-US" dirty="0"/>
              <a:t>Governance and Project Criteria</a:t>
            </a:r>
          </a:p>
          <a:p>
            <a:r>
              <a:rPr lang="en-US" dirty="0"/>
              <a:t>Pilot Project Selection and Development</a:t>
            </a:r>
          </a:p>
          <a:p>
            <a:pPr lvl="1"/>
            <a:r>
              <a:rPr lang="en-US" dirty="0"/>
              <a:t>Skin Assessment / ADL / PC Wound Care</a:t>
            </a:r>
          </a:p>
          <a:p>
            <a:pPr lvl="1"/>
            <a:r>
              <a:rPr lang="en-US" dirty="0" smtClean="0"/>
              <a:t>ACOG “Data Element” Definition</a:t>
            </a:r>
            <a:endParaRPr lang="en-US" dirty="0"/>
          </a:p>
          <a:p>
            <a:pPr lvl="1"/>
            <a:r>
              <a:rPr lang="en-US" dirty="0" smtClean="0"/>
              <a:t>CQI/CQF continued steps (underway)</a:t>
            </a:r>
            <a:endParaRPr lang="en-US" dirty="0"/>
          </a:p>
          <a:p>
            <a:pPr lvl="1"/>
            <a:r>
              <a:rPr lang="en-US" dirty="0"/>
              <a:t>FHIR JET </a:t>
            </a:r>
            <a:r>
              <a:rPr lang="en-US" dirty="0" smtClean="0"/>
              <a:t>SIGG (underway)</a:t>
            </a:r>
            <a:endParaRPr lang="en-US" dirty="0"/>
          </a:p>
          <a:p>
            <a:pPr lvl="1"/>
            <a:r>
              <a:rPr lang="en-US" dirty="0" err="1" smtClean="0"/>
              <a:t>Connectathon</a:t>
            </a:r>
            <a:r>
              <a:rPr lang="en-US" dirty="0" smtClean="0"/>
              <a:t> outcomes  </a:t>
            </a:r>
            <a:endParaRPr lang="en-US" dirty="0"/>
          </a:p>
          <a:p>
            <a:pPr lvl="1"/>
            <a:r>
              <a:rPr lang="en-US" dirty="0"/>
              <a:t>Health Data </a:t>
            </a:r>
            <a:r>
              <a:rPr lang="en-US" dirty="0" smtClean="0"/>
              <a:t>Sharing Business Line </a:t>
            </a:r>
            <a:r>
              <a:rPr lang="en-US" dirty="0" err="1" smtClean="0"/>
              <a:t>Wkgp</a:t>
            </a:r>
            <a:r>
              <a:rPr lang="en-US" dirty="0" smtClean="0"/>
              <a:t> Engagement</a:t>
            </a:r>
            <a:endParaRPr lang="en-US" dirty="0"/>
          </a:p>
          <a:p>
            <a:pPr lvl="1"/>
            <a:r>
              <a:rPr lang="en-US" dirty="0"/>
              <a:t>Explore EHRS Functional Model</a:t>
            </a:r>
          </a:p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433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Success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ea typeface="MS PGothic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0547" y="1189037"/>
            <a:ext cx="8229600" cy="5364163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Increased awareness related to Information/Tooling &amp; Integration efforts</a:t>
            </a:r>
          </a:p>
          <a:p>
            <a:pPr lvl="1"/>
            <a:r>
              <a:rPr lang="en-US" sz="2600" dirty="0"/>
              <a:t>Distinction </a:t>
            </a:r>
          </a:p>
          <a:p>
            <a:pPr lvl="1"/>
            <a:r>
              <a:rPr lang="en-US" sz="2600" dirty="0"/>
              <a:t>Utility</a:t>
            </a:r>
          </a:p>
          <a:p>
            <a:r>
              <a:rPr lang="en-US" sz="3800" dirty="0"/>
              <a:t>Advocacy to insert/jump start with (formal) information Modeling Assets routinely into projects / standards development efforts</a:t>
            </a:r>
          </a:p>
          <a:p>
            <a:r>
              <a:rPr lang="en-US" sz="3800" dirty="0"/>
              <a:t>Advocacy to support follow-on efforts / Implementation Practicality</a:t>
            </a:r>
          </a:p>
          <a:p>
            <a:pPr lvl="1"/>
            <a:r>
              <a:rPr lang="en-US" sz="2600" dirty="0"/>
              <a:t>Sustain Core SME Framework to refine integration recommendations </a:t>
            </a:r>
          </a:p>
          <a:p>
            <a:pPr lvl="1"/>
            <a:r>
              <a:rPr lang="en-US" sz="2600" dirty="0"/>
              <a:t>Expand  / Invest in building upon current  SME base</a:t>
            </a:r>
          </a:p>
          <a:p>
            <a:pPr lvl="1"/>
            <a:r>
              <a:rPr lang="en-US" sz="2600" dirty="0"/>
              <a:t>Apply insights / recommendations from Info Modeling Tech Forum into final report </a:t>
            </a:r>
          </a:p>
          <a:p>
            <a:pPr lvl="1"/>
            <a:r>
              <a:rPr lang="en-US" sz="2600" dirty="0"/>
              <a:t>Build out near term, mid term &amp; long term efforts via work breakdown </a:t>
            </a:r>
          </a:p>
          <a:p>
            <a:pPr lvl="1"/>
            <a:r>
              <a:rPr lang="en-US" sz="2600" dirty="0"/>
              <a:t>Assess / layout resourcing implications tied to report </a:t>
            </a:r>
          </a:p>
          <a:p>
            <a:pPr lvl="1"/>
            <a:r>
              <a:rPr lang="en-US" sz="2600" dirty="0"/>
              <a:t>Conduct follow up Modeling Meeting with FHIR colleagues, 15 Sep 2016</a:t>
            </a:r>
          </a:p>
          <a:p>
            <a:pPr lvl="1"/>
            <a:r>
              <a:rPr lang="en-US" sz="2600" dirty="0"/>
              <a:t>Submit final report  during Sep 2016 HL7 CIMI Workgroup</a:t>
            </a:r>
          </a:p>
          <a:p>
            <a:pPr lvl="1"/>
            <a:r>
              <a:rPr lang="en-US" sz="2600" dirty="0"/>
              <a:t>Sustain predictable stakeholder contact</a:t>
            </a:r>
          </a:p>
          <a:p>
            <a:r>
              <a:rPr lang="en-US" sz="3800" dirty="0"/>
              <a:t>Supportive of Integration</a:t>
            </a:r>
          </a:p>
          <a:p>
            <a:pPr lvl="1"/>
            <a:r>
              <a:rPr lang="en-US" sz="2600" dirty="0" smtClean="0"/>
              <a:t>Leverage options to sustain co sponsorship engage via Project(s), e.g., Technical Learning Community</a:t>
            </a:r>
          </a:p>
          <a:p>
            <a:pPr lvl="1"/>
            <a:r>
              <a:rPr lang="en-US" sz="2600" dirty="0" smtClean="0"/>
              <a:t>Repurpose </a:t>
            </a:r>
            <a:r>
              <a:rPr lang="en-US" sz="2600" dirty="0"/>
              <a:t>efforts / Replace building models to build models with active engagements</a:t>
            </a:r>
          </a:p>
          <a:p>
            <a:pPr lvl="1"/>
            <a:r>
              <a:rPr lang="en-US" sz="2600" dirty="0"/>
              <a:t>Acknowledge / enhance usability interests </a:t>
            </a:r>
          </a:p>
          <a:p>
            <a:pPr lvl="1"/>
            <a:r>
              <a:rPr lang="en-US" sz="2600" dirty="0"/>
              <a:t>Acknowledge / enhance SME base, User Community Partnerships &amp; Stakeholder Community Contacts to guide a shifting in commitments &amp; to gauge progress.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96300" cy="5711825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4463"/>
            <a:ext cx="2133600" cy="365125"/>
          </a:xfrm>
          <a:prstGeom prst="rect">
            <a:avLst/>
          </a:prstGeom>
        </p:spPr>
        <p:txBody>
          <a:bodyPr/>
          <a:lstStyle/>
          <a:p>
            <a:fld id="{85F3D03D-AFED-4261-B312-8B7BF185A915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3505200" y="4089400"/>
            <a:ext cx="2209800" cy="2159000"/>
            <a:chOff x="3505200" y="3937000"/>
            <a:chExt cx="2209800" cy="2159000"/>
          </a:xfrm>
        </p:grpSpPr>
        <p:pic>
          <p:nvPicPr>
            <p:cNvPr id="5" name="Picture 2" descr="http://cache4.asset-cache.net/xt/80054954.jpg?v=1&amp;g=fs1%7C0%7CPDI%7C54%7C954&amp;s=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3937000"/>
              <a:ext cx="2159000" cy="215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505200" y="4514671"/>
              <a:ext cx="2209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(CIMI-FHIM-SOLOR-CQF) Acronym challenge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1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fld id="{C1480740-3974-4991-96C6-DB4F6D2DED1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197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b="1" dirty="0">
                <a:latin typeface="Arial Narrow" panose="020B0606020202030204" pitchFamily="34" charset="0"/>
              </a:rPr>
              <a:t>Related Documents </a:t>
            </a:r>
            <a:r>
              <a:rPr lang="en-US" sz="2000" dirty="0">
                <a:latin typeface="Arial Narrow" panose="020B0606020202030204" pitchFamily="34" charset="0"/>
              </a:rPr>
              <a:t>are viewable and downloadable at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Final Report DOCX		</a:t>
            </a:r>
            <a:r>
              <a:rPr lang="en-US" sz="2000" u="sng" dirty="0">
                <a:latin typeface="Arial Narrow" panose="020B0606020202030204" pitchFamily="34" charset="0"/>
                <a:hlinkClick r:id="rId3"/>
              </a:rPr>
              <a:t>https://1drv.ms/w/s!AlkpZJej6nh_k9dQ2qQnRuQM8gbu8A</a:t>
            </a:r>
            <a:r>
              <a:rPr lang="en-US" sz="2000" dirty="0">
                <a:latin typeface="Arial Narrow" panose="020B0606020202030204" pitchFamily="34" charset="0"/>
              </a:rPr>
              <a:t> 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Final Report PDF		</a:t>
            </a:r>
            <a:r>
              <a:rPr lang="en-US" sz="2000" u="sng" dirty="0">
                <a:latin typeface="Arial Narrow" panose="020B0606020202030204" pitchFamily="34" charset="0"/>
                <a:hlinkClick r:id="rId3"/>
              </a:rPr>
              <a:t>https://1drv.ms/w/s!AlkpZJej6nh_k9dQ2qQnRuQM8gbu8A</a:t>
            </a:r>
            <a:r>
              <a:rPr lang="en-US" sz="2000" dirty="0">
                <a:latin typeface="Arial Narrow" panose="020B0606020202030204" pitchFamily="34" charset="0"/>
              </a:rPr>
              <a:t> 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Preliminary Rpt. DOCX	</a:t>
            </a:r>
            <a:r>
              <a:rPr lang="en-US" sz="2000" u="sng" dirty="0">
                <a:latin typeface="Arial Narrow" panose="020B0606020202030204" pitchFamily="34" charset="0"/>
                <a:hlinkClick r:id="rId4"/>
              </a:rPr>
              <a:t>https://1drv.ms/w/s!AlkpZJej6nh_k9YPmsR8Hl6zTlQ0NQ</a:t>
            </a:r>
            <a:r>
              <a:rPr lang="en-US" sz="2000" dirty="0">
                <a:latin typeface="Arial Narrow" panose="020B0606020202030204" pitchFamily="34" charset="0"/>
              </a:rPr>
              <a:t> 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Preliminary Rpt. PDF	</a:t>
            </a:r>
            <a:r>
              <a:rPr lang="en-US" sz="2000" u="sng" dirty="0">
                <a:latin typeface="Arial Narrow" panose="020B0606020202030204" pitchFamily="34" charset="0"/>
                <a:hlinkClick r:id="rId4"/>
              </a:rPr>
              <a:t>https://1drv.ms/w/s!AlkpZJej6nh_k9YPmsR8Hl6zTlQ0NQ</a:t>
            </a:r>
            <a:r>
              <a:rPr lang="en-US" sz="2000" dirty="0">
                <a:latin typeface="Arial Narrow" panose="020B0606020202030204" pitchFamily="34" charset="0"/>
              </a:rPr>
              <a:t> 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Briefing Slides		</a:t>
            </a:r>
            <a:r>
              <a:rPr lang="en-US" sz="2000" u="sng" dirty="0">
                <a:latin typeface="Arial Narrow" panose="020B0606020202030204" pitchFamily="34" charset="0"/>
                <a:hlinkClick r:id="rId5"/>
              </a:rPr>
              <a:t>https://1drv.ms/p/s!AlkpZJej6nh_k9dE-b_DAO8HSNNT6Q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Slides-Notes Pages PDF	</a:t>
            </a:r>
            <a:r>
              <a:rPr lang="en-US" sz="2000" u="sng" dirty="0">
                <a:latin typeface="Arial Narrow" panose="020B0606020202030204" pitchFamily="34" charset="0"/>
                <a:hlinkClick r:id="rId6"/>
              </a:rPr>
              <a:t>https://1drv.ms/b/s!AlkpZJej6nh_k9daUH18BNQFOwtNrg</a:t>
            </a:r>
            <a:r>
              <a:rPr lang="en-US" sz="2000" dirty="0">
                <a:latin typeface="Arial Narrow" panose="020B0606020202030204" pitchFamily="34" charset="0"/>
              </a:rPr>
              <a:t> 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Work Breakdown MPP	</a:t>
            </a:r>
            <a:r>
              <a:rPr lang="en-US" sz="2000" u="sng" dirty="0">
                <a:latin typeface="Arial Narrow" panose="020B0606020202030204" pitchFamily="34" charset="0"/>
                <a:hlinkClick r:id="rId7"/>
              </a:rPr>
              <a:t>https://1drv.ms/u/s!AlkpZJej6nh_k9dK5WOB8zkkUuaKgA</a:t>
            </a:r>
            <a:r>
              <a:rPr lang="en-US" sz="2000" dirty="0">
                <a:latin typeface="Arial Narrow" panose="020B0606020202030204" pitchFamily="34" charset="0"/>
              </a:rPr>
              <a:t> 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Work Breakdown PDF	</a:t>
            </a:r>
            <a:r>
              <a:rPr lang="en-US" sz="2000" u="sng" dirty="0">
                <a:latin typeface="Arial Narrow" panose="020B0606020202030204" pitchFamily="34" charset="0"/>
                <a:hlinkClick r:id="rId8"/>
              </a:rPr>
              <a:t>https://1drv.ms/b/s!AlkpZJej6nh_k9dfYSeXPGjTRJ2cAg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Work Breakdown XLSD	</a:t>
            </a:r>
            <a:r>
              <a:rPr lang="en-US" sz="2000" u="sng" dirty="0">
                <a:latin typeface="Arial Narrow" panose="020B0606020202030204" pitchFamily="34" charset="0"/>
                <a:hlinkClick r:id="rId9"/>
              </a:rPr>
              <a:t>https://1drv.ms/x/s!AlkpZJej6nh_k9dgBSgLrTfaKYcG2A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CIMI Practitioners’ Guide 	</a:t>
            </a:r>
            <a:r>
              <a:rPr lang="en-US" sz="2000" u="sng" dirty="0">
                <a:latin typeface="Arial Narrow" panose="020B0606020202030204" pitchFamily="34" charset="0"/>
                <a:hlinkClick r:id="rId10"/>
              </a:rPr>
              <a:t>https://1drv.ms/w/s!AlkpZJej6nh_k6ZUeG7W6TaWcbTZ4Q</a:t>
            </a:r>
            <a:r>
              <a:rPr lang="en-US" sz="2000" u="sng" dirty="0">
                <a:latin typeface="Arial Narrow" panose="020B0606020202030204" pitchFamily="34" charset="0"/>
              </a:rPr>
              <a:t> 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HL7 Project Scope Stmt. 	</a:t>
            </a:r>
            <a:r>
              <a:rPr lang="en-US" sz="2000" u="sng" dirty="0">
                <a:latin typeface="Arial Narrow" panose="020B0606020202030204" pitchFamily="34" charset="0"/>
                <a:hlinkClick r:id="rId11"/>
              </a:rPr>
              <a:t>https://1drv.ms/w/s!AlkpZJej6nh_k9dYlvNWaZ3DLPKSYg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endParaRPr lang="en-US" sz="4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5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oal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Problem/Current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Recommendations  </a:t>
            </a:r>
          </a:p>
          <a:p>
            <a:r>
              <a:rPr lang="en-US" dirty="0" smtClean="0"/>
              <a:t>High </a:t>
            </a:r>
            <a:r>
              <a:rPr lang="en-US" dirty="0"/>
              <a:t>Level WBS - Pilot </a:t>
            </a:r>
            <a:r>
              <a:rPr lang="en-US" dirty="0" smtClean="0"/>
              <a:t>Considerations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Attributes </a:t>
            </a:r>
            <a:r>
              <a:rPr lang="en-US" dirty="0"/>
              <a:t>of </a:t>
            </a:r>
            <a:r>
              <a:rPr lang="en-US" dirty="0" smtClean="0"/>
              <a:t>Success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59506-D6B1-B842-AAB5-13291BE98BD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508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163"/>
            <a:ext cx="8229600" cy="868363"/>
          </a:xfrm>
        </p:spPr>
        <p:txBody>
          <a:bodyPr/>
          <a:lstStyle/>
          <a:p>
            <a:r>
              <a:rPr lang="en-US" dirty="0"/>
              <a:t>Approach:  Integration/Convergence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4525963"/>
          </a:xfrm>
        </p:spPr>
        <p:txBody>
          <a:bodyPr/>
          <a:lstStyle/>
          <a:p>
            <a:r>
              <a:rPr lang="en-US" sz="2000" dirty="0"/>
              <a:t>Key to Success:  Drawing upon our strong SME base!</a:t>
            </a:r>
          </a:p>
          <a:p>
            <a:r>
              <a:rPr lang="en-US" sz="2000" dirty="0"/>
              <a:t>Where We’ve Been?</a:t>
            </a:r>
          </a:p>
          <a:p>
            <a:pPr lvl="1"/>
            <a:r>
              <a:rPr lang="en-US" sz="1800" dirty="0"/>
              <a:t>FHIM Value / Evaluation, report provided Jun 2016 FHA Managing Board  </a:t>
            </a:r>
          </a:p>
          <a:p>
            <a:pPr lvl="1"/>
            <a:r>
              <a:rPr lang="en-US" sz="1800" dirty="0"/>
              <a:t>FHIM-CIMI Investigative Study presented Jan 2016 HL7 </a:t>
            </a:r>
            <a:r>
              <a:rPr lang="en-US" sz="1800" dirty="0" err="1"/>
              <a:t>Wkgp</a:t>
            </a:r>
            <a:r>
              <a:rPr lang="en-US" sz="1800" dirty="0"/>
              <a:t> Meeting</a:t>
            </a:r>
          </a:p>
          <a:p>
            <a:pPr lvl="1"/>
            <a:r>
              <a:rPr lang="en-US" sz="1800" dirty="0"/>
              <a:t>Core SME Framework </a:t>
            </a:r>
            <a:r>
              <a:rPr lang="en-US" sz="1800" dirty="0" smtClean="0"/>
              <a:t>established. </a:t>
            </a:r>
            <a:r>
              <a:rPr lang="en-US" sz="1800" dirty="0" err="1" smtClean="0"/>
              <a:t>SubTask</a:t>
            </a:r>
            <a:r>
              <a:rPr lang="en-US" sz="1800" dirty="0" smtClean="0"/>
              <a:t> Force initiated, Mar 2016</a:t>
            </a:r>
            <a:endParaRPr lang="en-US" sz="1800" dirty="0"/>
          </a:p>
          <a:p>
            <a:pPr lvl="1"/>
            <a:r>
              <a:rPr lang="en-US" sz="1800" dirty="0"/>
              <a:t>FHA, DoD/VA IPO and ONC/OST co sponsorship </a:t>
            </a:r>
            <a:r>
              <a:rPr lang="en-US" sz="1800" dirty="0" smtClean="0"/>
              <a:t>obtained</a:t>
            </a:r>
          </a:p>
          <a:p>
            <a:pPr lvl="1"/>
            <a:r>
              <a:rPr lang="en-US" sz="1800" dirty="0" smtClean="0"/>
              <a:t>May </a:t>
            </a:r>
            <a:r>
              <a:rPr lang="en-US" sz="1800" dirty="0"/>
              <a:t>2016 HL7 </a:t>
            </a:r>
            <a:r>
              <a:rPr lang="en-US" sz="1800" dirty="0" err="1"/>
              <a:t>Wkgp</a:t>
            </a:r>
            <a:r>
              <a:rPr lang="en-US" sz="1800" dirty="0"/>
              <a:t> Meeting leveraged to develop outline supportive of  two-day  </a:t>
            </a:r>
            <a:r>
              <a:rPr lang="en-US" sz="1800" dirty="0" smtClean="0"/>
              <a:t>event; select means (IPO HIEA Technical Forum)</a:t>
            </a:r>
            <a:endParaRPr lang="en-US" sz="1800" dirty="0"/>
          </a:p>
          <a:p>
            <a:pPr lvl="1"/>
            <a:r>
              <a:rPr lang="en-US" sz="1800" dirty="0"/>
              <a:t>SME Prep Sessions conducted to discuss/negotiate going forward efforts</a:t>
            </a:r>
          </a:p>
          <a:p>
            <a:pPr lvl="1"/>
            <a:r>
              <a:rPr lang="en-US" sz="1800" dirty="0"/>
              <a:t>Pre-Education Seminars</a:t>
            </a:r>
          </a:p>
          <a:p>
            <a:pPr lvl="1"/>
            <a:r>
              <a:rPr lang="en-US" sz="1800" dirty="0"/>
              <a:t>Aug 17-18, 2016 Information Modeling Technical Forum</a:t>
            </a:r>
          </a:p>
          <a:p>
            <a:pPr lvl="2"/>
            <a:r>
              <a:rPr lang="en-US" sz="1600" dirty="0"/>
              <a:t>Education, Collaboration &amp; Commitments between Stakeholders</a:t>
            </a:r>
          </a:p>
          <a:p>
            <a:pPr lvl="2"/>
            <a:r>
              <a:rPr lang="en-US" sz="1600" dirty="0"/>
              <a:t>Detailed Agenda Walk Through</a:t>
            </a:r>
          </a:p>
          <a:p>
            <a:pPr lvl="2"/>
            <a:r>
              <a:rPr lang="en-US" sz="1600" dirty="0"/>
              <a:t>Recommendations &amp; Next Steps</a:t>
            </a:r>
          </a:p>
          <a:p>
            <a:pPr lvl="1"/>
            <a:r>
              <a:rPr lang="en-US" sz="1800" dirty="0" smtClean="0"/>
              <a:t>Present Findings / Recommendations </a:t>
            </a:r>
            <a:r>
              <a:rPr lang="en-US" sz="1800" dirty="0"/>
              <a:t> </a:t>
            </a:r>
            <a:r>
              <a:rPr lang="en-US" sz="1800" dirty="0" smtClean="0"/>
              <a:t>via 7 Sep 2016 FHA Managing Board</a:t>
            </a:r>
          </a:p>
          <a:p>
            <a:pPr lvl="1"/>
            <a:r>
              <a:rPr lang="en-US" sz="1800" dirty="0" smtClean="0"/>
              <a:t>Discuss Findings/Recommendations </a:t>
            </a:r>
            <a:r>
              <a:rPr lang="en-US" sz="1800" dirty="0"/>
              <a:t>via 18-21 Sep 2016 HL7 </a:t>
            </a:r>
            <a:r>
              <a:rPr lang="en-US" sz="1800" dirty="0" smtClean="0"/>
              <a:t>Meeting; identify Next Steps</a:t>
            </a:r>
          </a:p>
          <a:p>
            <a:pPr lvl="1"/>
            <a:r>
              <a:rPr lang="en-US" sz="1800" dirty="0" smtClean="0"/>
              <a:t>Engage Communities to identify pilots / associated resources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61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51829"/>
            <a:ext cx="9144000" cy="3806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1" y="9906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goal is “To help people live the healthiest lives possible;” where, the foundation of a Learning Healthcare System is accurate, computable, data starting with the integration of CIMI, FHIM, SOLOR, CQF and other Information Models into a widely used HL7/ISO standard 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[Stan Huff]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44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5949937" y="2278796"/>
            <a:ext cx="2865284" cy="1302348"/>
            <a:chOff x="423958" y="1186003"/>
            <a:chExt cx="3820379" cy="1432583"/>
          </a:xfrm>
        </p:grpSpPr>
        <p:sp>
          <p:nvSpPr>
            <p:cNvPr id="65" name="Freeform 73"/>
            <p:cNvSpPr>
              <a:spLocks noChangeAspect="1" noEditPoints="1"/>
            </p:cNvSpPr>
            <p:nvPr/>
          </p:nvSpPr>
          <p:spPr bwMode="auto">
            <a:xfrm flipH="1">
              <a:off x="423958" y="1537944"/>
              <a:ext cx="764022" cy="1080642"/>
            </a:xfrm>
            <a:custGeom>
              <a:avLst/>
              <a:gdLst>
                <a:gd name="T0" fmla="*/ 207 w 222"/>
                <a:gd name="T1" fmla="*/ 156 h 314"/>
                <a:gd name="T2" fmla="*/ 214 w 222"/>
                <a:gd name="T3" fmla="*/ 144 h 314"/>
                <a:gd name="T4" fmla="*/ 147 w 222"/>
                <a:gd name="T5" fmla="*/ 13 h 314"/>
                <a:gd name="T6" fmla="*/ 153 w 222"/>
                <a:gd name="T7" fmla="*/ 0 h 314"/>
                <a:gd name="T8" fmla="*/ 8 w 222"/>
                <a:gd name="T9" fmla="*/ 13 h 314"/>
                <a:gd name="T10" fmla="*/ 14 w 222"/>
                <a:gd name="T11" fmla="*/ 287 h 314"/>
                <a:gd name="T12" fmla="*/ 0 w 222"/>
                <a:gd name="T13" fmla="*/ 314 h 314"/>
                <a:gd name="T14" fmla="*/ 222 w 222"/>
                <a:gd name="T15" fmla="*/ 287 h 314"/>
                <a:gd name="T16" fmla="*/ 69 w 222"/>
                <a:gd name="T17" fmla="*/ 276 h 314"/>
                <a:gd name="T18" fmla="*/ 42 w 222"/>
                <a:gd name="T19" fmla="*/ 236 h 314"/>
                <a:gd name="T20" fmla="*/ 69 w 222"/>
                <a:gd name="T21" fmla="*/ 276 h 314"/>
                <a:gd name="T22" fmla="*/ 42 w 222"/>
                <a:gd name="T23" fmla="*/ 211 h 314"/>
                <a:gd name="T24" fmla="*/ 69 w 222"/>
                <a:gd name="T25" fmla="*/ 171 h 314"/>
                <a:gd name="T26" fmla="*/ 69 w 222"/>
                <a:gd name="T27" fmla="*/ 144 h 314"/>
                <a:gd name="T28" fmla="*/ 42 w 222"/>
                <a:gd name="T29" fmla="*/ 104 h 314"/>
                <a:gd name="T30" fmla="*/ 69 w 222"/>
                <a:gd name="T31" fmla="*/ 144 h 314"/>
                <a:gd name="T32" fmla="*/ 42 w 222"/>
                <a:gd name="T33" fmla="*/ 78 h 314"/>
                <a:gd name="T34" fmla="*/ 69 w 222"/>
                <a:gd name="T35" fmla="*/ 38 h 314"/>
                <a:gd name="T36" fmla="*/ 119 w 222"/>
                <a:gd name="T37" fmla="*/ 287 h 314"/>
                <a:gd name="T38" fmla="*/ 90 w 222"/>
                <a:gd name="T39" fmla="*/ 236 h 314"/>
                <a:gd name="T40" fmla="*/ 119 w 222"/>
                <a:gd name="T41" fmla="*/ 287 h 314"/>
                <a:gd name="T42" fmla="*/ 90 w 222"/>
                <a:gd name="T43" fmla="*/ 211 h 314"/>
                <a:gd name="T44" fmla="*/ 119 w 222"/>
                <a:gd name="T45" fmla="*/ 171 h 314"/>
                <a:gd name="T46" fmla="*/ 119 w 222"/>
                <a:gd name="T47" fmla="*/ 144 h 314"/>
                <a:gd name="T48" fmla="*/ 90 w 222"/>
                <a:gd name="T49" fmla="*/ 104 h 314"/>
                <a:gd name="T50" fmla="*/ 119 w 222"/>
                <a:gd name="T51" fmla="*/ 144 h 314"/>
                <a:gd name="T52" fmla="*/ 90 w 222"/>
                <a:gd name="T53" fmla="*/ 78 h 314"/>
                <a:gd name="T54" fmla="*/ 119 w 222"/>
                <a:gd name="T55" fmla="*/ 38 h 314"/>
                <a:gd name="T56" fmla="*/ 189 w 222"/>
                <a:gd name="T57" fmla="*/ 276 h 314"/>
                <a:gd name="T58" fmla="*/ 159 w 222"/>
                <a:gd name="T59" fmla="*/ 236 h 314"/>
                <a:gd name="T60" fmla="*/ 189 w 222"/>
                <a:gd name="T61" fmla="*/ 276 h 314"/>
                <a:gd name="T62" fmla="*/ 159 w 222"/>
                <a:gd name="T63" fmla="*/ 211 h 314"/>
                <a:gd name="T64" fmla="*/ 189 w 222"/>
                <a:gd name="T65" fmla="*/ 17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314">
                  <a:moveTo>
                    <a:pt x="207" y="287"/>
                  </a:moveTo>
                  <a:lnTo>
                    <a:pt x="207" y="156"/>
                  </a:lnTo>
                  <a:lnTo>
                    <a:pt x="214" y="156"/>
                  </a:lnTo>
                  <a:lnTo>
                    <a:pt x="214" y="144"/>
                  </a:lnTo>
                  <a:lnTo>
                    <a:pt x="147" y="144"/>
                  </a:lnTo>
                  <a:lnTo>
                    <a:pt x="147" y="13"/>
                  </a:lnTo>
                  <a:lnTo>
                    <a:pt x="153" y="13"/>
                  </a:lnTo>
                  <a:lnTo>
                    <a:pt x="153" y="0"/>
                  </a:lnTo>
                  <a:lnTo>
                    <a:pt x="8" y="0"/>
                  </a:lnTo>
                  <a:lnTo>
                    <a:pt x="8" y="13"/>
                  </a:lnTo>
                  <a:lnTo>
                    <a:pt x="14" y="13"/>
                  </a:lnTo>
                  <a:lnTo>
                    <a:pt x="14" y="287"/>
                  </a:lnTo>
                  <a:lnTo>
                    <a:pt x="0" y="287"/>
                  </a:lnTo>
                  <a:lnTo>
                    <a:pt x="0" y="314"/>
                  </a:lnTo>
                  <a:lnTo>
                    <a:pt x="222" y="314"/>
                  </a:lnTo>
                  <a:lnTo>
                    <a:pt x="222" y="287"/>
                  </a:lnTo>
                  <a:lnTo>
                    <a:pt x="207" y="287"/>
                  </a:lnTo>
                  <a:close/>
                  <a:moveTo>
                    <a:pt x="69" y="276"/>
                  </a:moveTo>
                  <a:lnTo>
                    <a:pt x="42" y="276"/>
                  </a:lnTo>
                  <a:lnTo>
                    <a:pt x="42" y="236"/>
                  </a:lnTo>
                  <a:lnTo>
                    <a:pt x="69" y="236"/>
                  </a:lnTo>
                  <a:lnTo>
                    <a:pt x="69" y="276"/>
                  </a:lnTo>
                  <a:close/>
                  <a:moveTo>
                    <a:pt x="69" y="211"/>
                  </a:moveTo>
                  <a:lnTo>
                    <a:pt x="42" y="211"/>
                  </a:lnTo>
                  <a:lnTo>
                    <a:pt x="42" y="171"/>
                  </a:lnTo>
                  <a:lnTo>
                    <a:pt x="69" y="171"/>
                  </a:lnTo>
                  <a:lnTo>
                    <a:pt x="69" y="211"/>
                  </a:lnTo>
                  <a:close/>
                  <a:moveTo>
                    <a:pt x="69" y="144"/>
                  </a:moveTo>
                  <a:lnTo>
                    <a:pt x="42" y="144"/>
                  </a:lnTo>
                  <a:lnTo>
                    <a:pt x="42" y="104"/>
                  </a:lnTo>
                  <a:lnTo>
                    <a:pt x="69" y="104"/>
                  </a:lnTo>
                  <a:lnTo>
                    <a:pt x="69" y="144"/>
                  </a:lnTo>
                  <a:close/>
                  <a:moveTo>
                    <a:pt x="69" y="78"/>
                  </a:moveTo>
                  <a:lnTo>
                    <a:pt x="42" y="78"/>
                  </a:lnTo>
                  <a:lnTo>
                    <a:pt x="42" y="38"/>
                  </a:lnTo>
                  <a:lnTo>
                    <a:pt x="69" y="38"/>
                  </a:lnTo>
                  <a:lnTo>
                    <a:pt x="69" y="78"/>
                  </a:lnTo>
                  <a:close/>
                  <a:moveTo>
                    <a:pt x="119" y="287"/>
                  </a:moveTo>
                  <a:lnTo>
                    <a:pt x="90" y="287"/>
                  </a:lnTo>
                  <a:lnTo>
                    <a:pt x="90" y="236"/>
                  </a:lnTo>
                  <a:lnTo>
                    <a:pt x="119" y="236"/>
                  </a:lnTo>
                  <a:lnTo>
                    <a:pt x="119" y="287"/>
                  </a:lnTo>
                  <a:close/>
                  <a:moveTo>
                    <a:pt x="119" y="211"/>
                  </a:moveTo>
                  <a:lnTo>
                    <a:pt x="90" y="211"/>
                  </a:lnTo>
                  <a:lnTo>
                    <a:pt x="90" y="171"/>
                  </a:lnTo>
                  <a:lnTo>
                    <a:pt x="119" y="171"/>
                  </a:lnTo>
                  <a:lnTo>
                    <a:pt x="119" y="211"/>
                  </a:lnTo>
                  <a:close/>
                  <a:moveTo>
                    <a:pt x="119" y="144"/>
                  </a:moveTo>
                  <a:lnTo>
                    <a:pt x="90" y="144"/>
                  </a:lnTo>
                  <a:lnTo>
                    <a:pt x="90" y="104"/>
                  </a:lnTo>
                  <a:lnTo>
                    <a:pt x="119" y="104"/>
                  </a:lnTo>
                  <a:lnTo>
                    <a:pt x="119" y="144"/>
                  </a:lnTo>
                  <a:close/>
                  <a:moveTo>
                    <a:pt x="119" y="78"/>
                  </a:moveTo>
                  <a:lnTo>
                    <a:pt x="90" y="78"/>
                  </a:lnTo>
                  <a:lnTo>
                    <a:pt x="90" y="38"/>
                  </a:lnTo>
                  <a:lnTo>
                    <a:pt x="119" y="38"/>
                  </a:lnTo>
                  <a:lnTo>
                    <a:pt x="119" y="78"/>
                  </a:lnTo>
                  <a:close/>
                  <a:moveTo>
                    <a:pt x="189" y="276"/>
                  </a:moveTo>
                  <a:lnTo>
                    <a:pt x="159" y="276"/>
                  </a:lnTo>
                  <a:lnTo>
                    <a:pt x="159" y="236"/>
                  </a:lnTo>
                  <a:lnTo>
                    <a:pt x="189" y="236"/>
                  </a:lnTo>
                  <a:lnTo>
                    <a:pt x="189" y="276"/>
                  </a:lnTo>
                  <a:close/>
                  <a:moveTo>
                    <a:pt x="189" y="211"/>
                  </a:moveTo>
                  <a:lnTo>
                    <a:pt x="159" y="211"/>
                  </a:lnTo>
                  <a:lnTo>
                    <a:pt x="159" y="171"/>
                  </a:lnTo>
                  <a:lnTo>
                    <a:pt x="189" y="171"/>
                  </a:lnTo>
                  <a:lnTo>
                    <a:pt x="189" y="2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4"/>
            <p:cNvSpPr>
              <a:spLocks noChangeAspect="1" noEditPoints="1"/>
            </p:cNvSpPr>
            <p:nvPr/>
          </p:nvSpPr>
          <p:spPr bwMode="auto">
            <a:xfrm flipH="1">
              <a:off x="1672320" y="1186003"/>
              <a:ext cx="429378" cy="1432583"/>
            </a:xfrm>
            <a:custGeom>
              <a:avLst/>
              <a:gdLst>
                <a:gd name="T0" fmla="*/ 149 w 159"/>
                <a:gd name="T1" fmla="*/ 24 h 394"/>
                <a:gd name="T2" fmla="*/ 103 w 159"/>
                <a:gd name="T3" fmla="*/ 0 h 394"/>
                <a:gd name="T4" fmla="*/ 10 w 159"/>
                <a:gd name="T5" fmla="*/ 11 h 394"/>
                <a:gd name="T6" fmla="*/ 15 w 159"/>
                <a:gd name="T7" fmla="*/ 367 h 394"/>
                <a:gd name="T8" fmla="*/ 159 w 159"/>
                <a:gd name="T9" fmla="*/ 394 h 394"/>
                <a:gd name="T10" fmla="*/ 57 w 159"/>
                <a:gd name="T11" fmla="*/ 367 h 394"/>
                <a:gd name="T12" fmla="*/ 57 w 159"/>
                <a:gd name="T13" fmla="*/ 344 h 394"/>
                <a:gd name="T14" fmla="*/ 36 w 159"/>
                <a:gd name="T15" fmla="*/ 329 h 394"/>
                <a:gd name="T16" fmla="*/ 57 w 159"/>
                <a:gd name="T17" fmla="*/ 329 h 394"/>
                <a:gd name="T18" fmla="*/ 36 w 159"/>
                <a:gd name="T19" fmla="*/ 268 h 394"/>
                <a:gd name="T20" fmla="*/ 57 w 159"/>
                <a:gd name="T21" fmla="*/ 253 h 394"/>
                <a:gd name="T22" fmla="*/ 57 w 159"/>
                <a:gd name="T23" fmla="*/ 228 h 394"/>
                <a:gd name="T24" fmla="*/ 36 w 159"/>
                <a:gd name="T25" fmla="*/ 215 h 394"/>
                <a:gd name="T26" fmla="*/ 57 w 159"/>
                <a:gd name="T27" fmla="*/ 215 h 394"/>
                <a:gd name="T28" fmla="*/ 36 w 159"/>
                <a:gd name="T29" fmla="*/ 152 h 394"/>
                <a:gd name="T30" fmla="*/ 57 w 159"/>
                <a:gd name="T31" fmla="*/ 137 h 394"/>
                <a:gd name="T32" fmla="*/ 57 w 159"/>
                <a:gd name="T33" fmla="*/ 114 h 394"/>
                <a:gd name="T34" fmla="*/ 36 w 159"/>
                <a:gd name="T35" fmla="*/ 99 h 394"/>
                <a:gd name="T36" fmla="*/ 57 w 159"/>
                <a:gd name="T37" fmla="*/ 99 h 394"/>
                <a:gd name="T38" fmla="*/ 36 w 159"/>
                <a:gd name="T39" fmla="*/ 36 h 394"/>
                <a:gd name="T40" fmla="*/ 90 w 159"/>
                <a:gd name="T41" fmla="*/ 367 h 394"/>
                <a:gd name="T42" fmla="*/ 90 w 159"/>
                <a:gd name="T43" fmla="*/ 344 h 394"/>
                <a:gd name="T44" fmla="*/ 69 w 159"/>
                <a:gd name="T45" fmla="*/ 329 h 394"/>
                <a:gd name="T46" fmla="*/ 90 w 159"/>
                <a:gd name="T47" fmla="*/ 329 h 394"/>
                <a:gd name="T48" fmla="*/ 69 w 159"/>
                <a:gd name="T49" fmla="*/ 268 h 394"/>
                <a:gd name="T50" fmla="*/ 90 w 159"/>
                <a:gd name="T51" fmla="*/ 253 h 394"/>
                <a:gd name="T52" fmla="*/ 90 w 159"/>
                <a:gd name="T53" fmla="*/ 228 h 394"/>
                <a:gd name="T54" fmla="*/ 69 w 159"/>
                <a:gd name="T55" fmla="*/ 215 h 394"/>
                <a:gd name="T56" fmla="*/ 90 w 159"/>
                <a:gd name="T57" fmla="*/ 215 h 394"/>
                <a:gd name="T58" fmla="*/ 69 w 159"/>
                <a:gd name="T59" fmla="*/ 152 h 394"/>
                <a:gd name="T60" fmla="*/ 90 w 159"/>
                <a:gd name="T61" fmla="*/ 137 h 394"/>
                <a:gd name="T62" fmla="*/ 90 w 159"/>
                <a:gd name="T63" fmla="*/ 114 h 394"/>
                <a:gd name="T64" fmla="*/ 69 w 159"/>
                <a:gd name="T65" fmla="*/ 99 h 394"/>
                <a:gd name="T66" fmla="*/ 90 w 159"/>
                <a:gd name="T67" fmla="*/ 99 h 394"/>
                <a:gd name="T68" fmla="*/ 69 w 159"/>
                <a:gd name="T69" fmla="*/ 36 h 394"/>
                <a:gd name="T70" fmla="*/ 124 w 159"/>
                <a:gd name="T71" fmla="*/ 367 h 394"/>
                <a:gd name="T72" fmla="*/ 124 w 159"/>
                <a:gd name="T73" fmla="*/ 344 h 394"/>
                <a:gd name="T74" fmla="*/ 105 w 159"/>
                <a:gd name="T75" fmla="*/ 329 h 394"/>
                <a:gd name="T76" fmla="*/ 124 w 159"/>
                <a:gd name="T77" fmla="*/ 329 h 394"/>
                <a:gd name="T78" fmla="*/ 105 w 159"/>
                <a:gd name="T79" fmla="*/ 268 h 394"/>
                <a:gd name="T80" fmla="*/ 124 w 159"/>
                <a:gd name="T81" fmla="*/ 253 h 394"/>
                <a:gd name="T82" fmla="*/ 124 w 159"/>
                <a:gd name="T83" fmla="*/ 228 h 394"/>
                <a:gd name="T84" fmla="*/ 105 w 159"/>
                <a:gd name="T85" fmla="*/ 215 h 394"/>
                <a:gd name="T86" fmla="*/ 124 w 159"/>
                <a:gd name="T87" fmla="*/ 215 h 394"/>
                <a:gd name="T88" fmla="*/ 105 w 159"/>
                <a:gd name="T89" fmla="*/ 152 h 394"/>
                <a:gd name="T90" fmla="*/ 124 w 159"/>
                <a:gd name="T91" fmla="*/ 137 h 394"/>
                <a:gd name="T92" fmla="*/ 124 w 159"/>
                <a:gd name="T93" fmla="*/ 114 h 394"/>
                <a:gd name="T94" fmla="*/ 105 w 159"/>
                <a:gd name="T95" fmla="*/ 99 h 394"/>
                <a:gd name="T96" fmla="*/ 124 w 159"/>
                <a:gd name="T97" fmla="*/ 99 h 394"/>
                <a:gd name="T98" fmla="*/ 105 w 159"/>
                <a:gd name="T99" fmla="*/ 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394">
                  <a:moveTo>
                    <a:pt x="147" y="367"/>
                  </a:moveTo>
                  <a:lnTo>
                    <a:pt x="147" y="24"/>
                  </a:lnTo>
                  <a:lnTo>
                    <a:pt x="149" y="24"/>
                  </a:lnTo>
                  <a:lnTo>
                    <a:pt x="149" y="11"/>
                  </a:lnTo>
                  <a:lnTo>
                    <a:pt x="103" y="11"/>
                  </a:lnTo>
                  <a:lnTo>
                    <a:pt x="103" y="0"/>
                  </a:lnTo>
                  <a:lnTo>
                    <a:pt x="31" y="0"/>
                  </a:lnTo>
                  <a:lnTo>
                    <a:pt x="31" y="11"/>
                  </a:lnTo>
                  <a:lnTo>
                    <a:pt x="10" y="11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5" y="367"/>
                  </a:lnTo>
                  <a:lnTo>
                    <a:pt x="0" y="367"/>
                  </a:lnTo>
                  <a:lnTo>
                    <a:pt x="0" y="394"/>
                  </a:lnTo>
                  <a:lnTo>
                    <a:pt x="159" y="394"/>
                  </a:lnTo>
                  <a:lnTo>
                    <a:pt x="159" y="367"/>
                  </a:lnTo>
                  <a:lnTo>
                    <a:pt x="147" y="367"/>
                  </a:lnTo>
                  <a:close/>
                  <a:moveTo>
                    <a:pt x="57" y="367"/>
                  </a:moveTo>
                  <a:lnTo>
                    <a:pt x="36" y="367"/>
                  </a:lnTo>
                  <a:lnTo>
                    <a:pt x="36" y="344"/>
                  </a:lnTo>
                  <a:lnTo>
                    <a:pt x="57" y="344"/>
                  </a:lnTo>
                  <a:lnTo>
                    <a:pt x="57" y="367"/>
                  </a:lnTo>
                  <a:close/>
                  <a:moveTo>
                    <a:pt x="57" y="329"/>
                  </a:moveTo>
                  <a:lnTo>
                    <a:pt x="36" y="329"/>
                  </a:lnTo>
                  <a:lnTo>
                    <a:pt x="36" y="306"/>
                  </a:lnTo>
                  <a:lnTo>
                    <a:pt x="57" y="306"/>
                  </a:lnTo>
                  <a:lnTo>
                    <a:pt x="57" y="329"/>
                  </a:lnTo>
                  <a:close/>
                  <a:moveTo>
                    <a:pt x="57" y="291"/>
                  </a:moveTo>
                  <a:lnTo>
                    <a:pt x="36" y="291"/>
                  </a:lnTo>
                  <a:lnTo>
                    <a:pt x="36" y="268"/>
                  </a:lnTo>
                  <a:lnTo>
                    <a:pt x="57" y="268"/>
                  </a:lnTo>
                  <a:lnTo>
                    <a:pt x="57" y="291"/>
                  </a:lnTo>
                  <a:close/>
                  <a:moveTo>
                    <a:pt x="57" y="253"/>
                  </a:moveTo>
                  <a:lnTo>
                    <a:pt x="36" y="253"/>
                  </a:lnTo>
                  <a:lnTo>
                    <a:pt x="36" y="228"/>
                  </a:lnTo>
                  <a:lnTo>
                    <a:pt x="57" y="228"/>
                  </a:lnTo>
                  <a:lnTo>
                    <a:pt x="57" y="253"/>
                  </a:lnTo>
                  <a:close/>
                  <a:moveTo>
                    <a:pt x="57" y="215"/>
                  </a:moveTo>
                  <a:lnTo>
                    <a:pt x="36" y="215"/>
                  </a:lnTo>
                  <a:lnTo>
                    <a:pt x="36" y="190"/>
                  </a:lnTo>
                  <a:lnTo>
                    <a:pt x="57" y="190"/>
                  </a:lnTo>
                  <a:lnTo>
                    <a:pt x="57" y="215"/>
                  </a:lnTo>
                  <a:close/>
                  <a:moveTo>
                    <a:pt x="57" y="177"/>
                  </a:moveTo>
                  <a:lnTo>
                    <a:pt x="36" y="177"/>
                  </a:lnTo>
                  <a:lnTo>
                    <a:pt x="36" y="152"/>
                  </a:lnTo>
                  <a:lnTo>
                    <a:pt x="57" y="152"/>
                  </a:lnTo>
                  <a:lnTo>
                    <a:pt x="57" y="177"/>
                  </a:lnTo>
                  <a:close/>
                  <a:moveTo>
                    <a:pt x="57" y="137"/>
                  </a:moveTo>
                  <a:lnTo>
                    <a:pt x="36" y="137"/>
                  </a:lnTo>
                  <a:lnTo>
                    <a:pt x="36" y="114"/>
                  </a:lnTo>
                  <a:lnTo>
                    <a:pt x="57" y="114"/>
                  </a:lnTo>
                  <a:lnTo>
                    <a:pt x="57" y="137"/>
                  </a:lnTo>
                  <a:close/>
                  <a:moveTo>
                    <a:pt x="57" y="99"/>
                  </a:moveTo>
                  <a:lnTo>
                    <a:pt x="36" y="99"/>
                  </a:lnTo>
                  <a:lnTo>
                    <a:pt x="36" y="76"/>
                  </a:lnTo>
                  <a:lnTo>
                    <a:pt x="57" y="76"/>
                  </a:lnTo>
                  <a:lnTo>
                    <a:pt x="57" y="99"/>
                  </a:lnTo>
                  <a:close/>
                  <a:moveTo>
                    <a:pt x="57" y="61"/>
                  </a:moveTo>
                  <a:lnTo>
                    <a:pt x="36" y="61"/>
                  </a:lnTo>
                  <a:lnTo>
                    <a:pt x="36" y="36"/>
                  </a:lnTo>
                  <a:lnTo>
                    <a:pt x="57" y="36"/>
                  </a:lnTo>
                  <a:lnTo>
                    <a:pt x="57" y="61"/>
                  </a:lnTo>
                  <a:close/>
                  <a:moveTo>
                    <a:pt x="90" y="367"/>
                  </a:moveTo>
                  <a:lnTo>
                    <a:pt x="69" y="367"/>
                  </a:lnTo>
                  <a:lnTo>
                    <a:pt x="69" y="344"/>
                  </a:lnTo>
                  <a:lnTo>
                    <a:pt x="90" y="344"/>
                  </a:lnTo>
                  <a:lnTo>
                    <a:pt x="90" y="367"/>
                  </a:lnTo>
                  <a:close/>
                  <a:moveTo>
                    <a:pt x="90" y="329"/>
                  </a:moveTo>
                  <a:lnTo>
                    <a:pt x="69" y="329"/>
                  </a:lnTo>
                  <a:lnTo>
                    <a:pt x="69" y="306"/>
                  </a:lnTo>
                  <a:lnTo>
                    <a:pt x="90" y="306"/>
                  </a:lnTo>
                  <a:lnTo>
                    <a:pt x="90" y="329"/>
                  </a:lnTo>
                  <a:close/>
                  <a:moveTo>
                    <a:pt x="90" y="291"/>
                  </a:moveTo>
                  <a:lnTo>
                    <a:pt x="69" y="291"/>
                  </a:lnTo>
                  <a:lnTo>
                    <a:pt x="69" y="268"/>
                  </a:lnTo>
                  <a:lnTo>
                    <a:pt x="90" y="268"/>
                  </a:lnTo>
                  <a:lnTo>
                    <a:pt x="90" y="291"/>
                  </a:lnTo>
                  <a:close/>
                  <a:moveTo>
                    <a:pt x="90" y="253"/>
                  </a:moveTo>
                  <a:lnTo>
                    <a:pt x="69" y="253"/>
                  </a:lnTo>
                  <a:lnTo>
                    <a:pt x="69" y="228"/>
                  </a:lnTo>
                  <a:lnTo>
                    <a:pt x="90" y="228"/>
                  </a:lnTo>
                  <a:lnTo>
                    <a:pt x="90" y="253"/>
                  </a:lnTo>
                  <a:close/>
                  <a:moveTo>
                    <a:pt x="90" y="215"/>
                  </a:moveTo>
                  <a:lnTo>
                    <a:pt x="69" y="215"/>
                  </a:lnTo>
                  <a:lnTo>
                    <a:pt x="69" y="190"/>
                  </a:lnTo>
                  <a:lnTo>
                    <a:pt x="90" y="190"/>
                  </a:lnTo>
                  <a:lnTo>
                    <a:pt x="90" y="215"/>
                  </a:lnTo>
                  <a:close/>
                  <a:moveTo>
                    <a:pt x="90" y="177"/>
                  </a:moveTo>
                  <a:lnTo>
                    <a:pt x="69" y="177"/>
                  </a:lnTo>
                  <a:lnTo>
                    <a:pt x="69" y="152"/>
                  </a:lnTo>
                  <a:lnTo>
                    <a:pt x="90" y="152"/>
                  </a:lnTo>
                  <a:lnTo>
                    <a:pt x="90" y="177"/>
                  </a:lnTo>
                  <a:close/>
                  <a:moveTo>
                    <a:pt x="90" y="137"/>
                  </a:moveTo>
                  <a:lnTo>
                    <a:pt x="69" y="137"/>
                  </a:lnTo>
                  <a:lnTo>
                    <a:pt x="69" y="114"/>
                  </a:lnTo>
                  <a:lnTo>
                    <a:pt x="90" y="114"/>
                  </a:lnTo>
                  <a:lnTo>
                    <a:pt x="90" y="137"/>
                  </a:lnTo>
                  <a:close/>
                  <a:moveTo>
                    <a:pt x="90" y="99"/>
                  </a:moveTo>
                  <a:lnTo>
                    <a:pt x="69" y="99"/>
                  </a:lnTo>
                  <a:lnTo>
                    <a:pt x="69" y="76"/>
                  </a:lnTo>
                  <a:lnTo>
                    <a:pt x="90" y="76"/>
                  </a:lnTo>
                  <a:lnTo>
                    <a:pt x="90" y="99"/>
                  </a:lnTo>
                  <a:close/>
                  <a:moveTo>
                    <a:pt x="90" y="61"/>
                  </a:moveTo>
                  <a:lnTo>
                    <a:pt x="69" y="61"/>
                  </a:lnTo>
                  <a:lnTo>
                    <a:pt x="69" y="36"/>
                  </a:lnTo>
                  <a:lnTo>
                    <a:pt x="90" y="36"/>
                  </a:lnTo>
                  <a:lnTo>
                    <a:pt x="90" y="61"/>
                  </a:lnTo>
                  <a:close/>
                  <a:moveTo>
                    <a:pt x="124" y="367"/>
                  </a:moveTo>
                  <a:lnTo>
                    <a:pt x="105" y="367"/>
                  </a:lnTo>
                  <a:lnTo>
                    <a:pt x="105" y="344"/>
                  </a:lnTo>
                  <a:lnTo>
                    <a:pt x="124" y="344"/>
                  </a:lnTo>
                  <a:lnTo>
                    <a:pt x="124" y="367"/>
                  </a:lnTo>
                  <a:close/>
                  <a:moveTo>
                    <a:pt x="124" y="329"/>
                  </a:moveTo>
                  <a:lnTo>
                    <a:pt x="105" y="329"/>
                  </a:lnTo>
                  <a:lnTo>
                    <a:pt x="105" y="306"/>
                  </a:lnTo>
                  <a:lnTo>
                    <a:pt x="124" y="306"/>
                  </a:lnTo>
                  <a:lnTo>
                    <a:pt x="124" y="329"/>
                  </a:lnTo>
                  <a:close/>
                  <a:moveTo>
                    <a:pt x="124" y="291"/>
                  </a:moveTo>
                  <a:lnTo>
                    <a:pt x="105" y="291"/>
                  </a:lnTo>
                  <a:lnTo>
                    <a:pt x="105" y="268"/>
                  </a:lnTo>
                  <a:lnTo>
                    <a:pt x="124" y="268"/>
                  </a:lnTo>
                  <a:lnTo>
                    <a:pt x="124" y="291"/>
                  </a:lnTo>
                  <a:close/>
                  <a:moveTo>
                    <a:pt x="124" y="253"/>
                  </a:moveTo>
                  <a:lnTo>
                    <a:pt x="105" y="253"/>
                  </a:lnTo>
                  <a:lnTo>
                    <a:pt x="105" y="228"/>
                  </a:lnTo>
                  <a:lnTo>
                    <a:pt x="124" y="228"/>
                  </a:lnTo>
                  <a:lnTo>
                    <a:pt x="124" y="253"/>
                  </a:lnTo>
                  <a:close/>
                  <a:moveTo>
                    <a:pt x="124" y="215"/>
                  </a:moveTo>
                  <a:lnTo>
                    <a:pt x="105" y="215"/>
                  </a:lnTo>
                  <a:lnTo>
                    <a:pt x="105" y="190"/>
                  </a:lnTo>
                  <a:lnTo>
                    <a:pt x="124" y="190"/>
                  </a:lnTo>
                  <a:lnTo>
                    <a:pt x="124" y="215"/>
                  </a:lnTo>
                  <a:close/>
                  <a:moveTo>
                    <a:pt x="124" y="177"/>
                  </a:moveTo>
                  <a:lnTo>
                    <a:pt x="105" y="177"/>
                  </a:lnTo>
                  <a:lnTo>
                    <a:pt x="105" y="152"/>
                  </a:lnTo>
                  <a:lnTo>
                    <a:pt x="124" y="152"/>
                  </a:lnTo>
                  <a:lnTo>
                    <a:pt x="124" y="177"/>
                  </a:lnTo>
                  <a:close/>
                  <a:moveTo>
                    <a:pt x="124" y="137"/>
                  </a:moveTo>
                  <a:lnTo>
                    <a:pt x="105" y="137"/>
                  </a:lnTo>
                  <a:lnTo>
                    <a:pt x="105" y="114"/>
                  </a:lnTo>
                  <a:lnTo>
                    <a:pt x="124" y="114"/>
                  </a:lnTo>
                  <a:lnTo>
                    <a:pt x="124" y="137"/>
                  </a:lnTo>
                  <a:close/>
                  <a:moveTo>
                    <a:pt x="124" y="99"/>
                  </a:moveTo>
                  <a:lnTo>
                    <a:pt x="105" y="99"/>
                  </a:lnTo>
                  <a:lnTo>
                    <a:pt x="105" y="76"/>
                  </a:lnTo>
                  <a:lnTo>
                    <a:pt x="124" y="76"/>
                  </a:lnTo>
                  <a:lnTo>
                    <a:pt x="124" y="99"/>
                  </a:lnTo>
                  <a:close/>
                  <a:moveTo>
                    <a:pt x="124" y="61"/>
                  </a:moveTo>
                  <a:lnTo>
                    <a:pt x="105" y="61"/>
                  </a:lnTo>
                  <a:lnTo>
                    <a:pt x="105" y="36"/>
                  </a:lnTo>
                  <a:lnTo>
                    <a:pt x="124" y="36"/>
                  </a:lnTo>
                  <a:lnTo>
                    <a:pt x="124" y="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75"/>
            <p:cNvSpPr>
              <a:spLocks noChangeAspect="1" noEditPoints="1"/>
            </p:cNvSpPr>
            <p:nvPr/>
          </p:nvSpPr>
          <p:spPr bwMode="auto">
            <a:xfrm flipH="1">
              <a:off x="2101698" y="1537944"/>
              <a:ext cx="1378617" cy="1080641"/>
            </a:xfrm>
            <a:custGeom>
              <a:avLst/>
              <a:gdLst>
                <a:gd name="T0" fmla="*/ 334 w 347"/>
                <a:gd name="T1" fmla="*/ 245 h 272"/>
                <a:gd name="T2" fmla="*/ 334 w 347"/>
                <a:gd name="T3" fmla="*/ 40 h 272"/>
                <a:gd name="T4" fmla="*/ 341 w 347"/>
                <a:gd name="T5" fmla="*/ 40 h 272"/>
                <a:gd name="T6" fmla="*/ 341 w 347"/>
                <a:gd name="T7" fmla="*/ 28 h 272"/>
                <a:gd name="T8" fmla="*/ 276 w 347"/>
                <a:gd name="T9" fmla="*/ 28 h 272"/>
                <a:gd name="T10" fmla="*/ 276 w 347"/>
                <a:gd name="T11" fmla="*/ 0 h 272"/>
                <a:gd name="T12" fmla="*/ 74 w 347"/>
                <a:gd name="T13" fmla="*/ 0 h 272"/>
                <a:gd name="T14" fmla="*/ 74 w 347"/>
                <a:gd name="T15" fmla="*/ 28 h 272"/>
                <a:gd name="T16" fmla="*/ 7 w 347"/>
                <a:gd name="T17" fmla="*/ 28 h 272"/>
                <a:gd name="T18" fmla="*/ 7 w 347"/>
                <a:gd name="T19" fmla="*/ 40 h 272"/>
                <a:gd name="T20" fmla="*/ 13 w 347"/>
                <a:gd name="T21" fmla="*/ 40 h 272"/>
                <a:gd name="T22" fmla="*/ 13 w 347"/>
                <a:gd name="T23" fmla="*/ 245 h 272"/>
                <a:gd name="T24" fmla="*/ 0 w 347"/>
                <a:gd name="T25" fmla="*/ 245 h 272"/>
                <a:gd name="T26" fmla="*/ 0 w 347"/>
                <a:gd name="T27" fmla="*/ 272 h 272"/>
                <a:gd name="T28" fmla="*/ 347 w 347"/>
                <a:gd name="T29" fmla="*/ 272 h 272"/>
                <a:gd name="T30" fmla="*/ 347 w 347"/>
                <a:gd name="T31" fmla="*/ 245 h 272"/>
                <a:gd name="T32" fmla="*/ 334 w 347"/>
                <a:gd name="T33" fmla="*/ 245 h 272"/>
                <a:gd name="T34" fmla="*/ 129 w 347"/>
                <a:gd name="T35" fmla="*/ 232 h 272"/>
                <a:gd name="T36" fmla="*/ 36 w 347"/>
                <a:gd name="T37" fmla="*/ 232 h 272"/>
                <a:gd name="T38" fmla="*/ 36 w 347"/>
                <a:gd name="T39" fmla="*/ 190 h 272"/>
                <a:gd name="T40" fmla="*/ 129 w 347"/>
                <a:gd name="T41" fmla="*/ 190 h 272"/>
                <a:gd name="T42" fmla="*/ 129 w 347"/>
                <a:gd name="T43" fmla="*/ 232 h 272"/>
                <a:gd name="T44" fmla="*/ 129 w 347"/>
                <a:gd name="T45" fmla="*/ 165 h 272"/>
                <a:gd name="T46" fmla="*/ 36 w 347"/>
                <a:gd name="T47" fmla="*/ 165 h 272"/>
                <a:gd name="T48" fmla="*/ 36 w 347"/>
                <a:gd name="T49" fmla="*/ 123 h 272"/>
                <a:gd name="T50" fmla="*/ 129 w 347"/>
                <a:gd name="T51" fmla="*/ 123 h 272"/>
                <a:gd name="T52" fmla="*/ 129 w 347"/>
                <a:gd name="T53" fmla="*/ 165 h 272"/>
                <a:gd name="T54" fmla="*/ 129 w 347"/>
                <a:gd name="T55" fmla="*/ 99 h 272"/>
                <a:gd name="T56" fmla="*/ 36 w 347"/>
                <a:gd name="T57" fmla="*/ 99 h 272"/>
                <a:gd name="T58" fmla="*/ 36 w 347"/>
                <a:gd name="T59" fmla="*/ 55 h 272"/>
                <a:gd name="T60" fmla="*/ 129 w 347"/>
                <a:gd name="T61" fmla="*/ 55 h 272"/>
                <a:gd name="T62" fmla="*/ 129 w 347"/>
                <a:gd name="T63" fmla="*/ 99 h 272"/>
                <a:gd name="T64" fmla="*/ 196 w 347"/>
                <a:gd name="T65" fmla="*/ 245 h 272"/>
                <a:gd name="T66" fmla="*/ 154 w 347"/>
                <a:gd name="T67" fmla="*/ 245 h 272"/>
                <a:gd name="T68" fmla="*/ 154 w 347"/>
                <a:gd name="T69" fmla="*/ 190 h 272"/>
                <a:gd name="T70" fmla="*/ 196 w 347"/>
                <a:gd name="T71" fmla="*/ 190 h 272"/>
                <a:gd name="T72" fmla="*/ 196 w 347"/>
                <a:gd name="T73" fmla="*/ 245 h 272"/>
                <a:gd name="T74" fmla="*/ 196 w 347"/>
                <a:gd name="T75" fmla="*/ 165 h 272"/>
                <a:gd name="T76" fmla="*/ 154 w 347"/>
                <a:gd name="T77" fmla="*/ 165 h 272"/>
                <a:gd name="T78" fmla="*/ 154 w 347"/>
                <a:gd name="T79" fmla="*/ 123 h 272"/>
                <a:gd name="T80" fmla="*/ 196 w 347"/>
                <a:gd name="T81" fmla="*/ 123 h 272"/>
                <a:gd name="T82" fmla="*/ 196 w 347"/>
                <a:gd name="T83" fmla="*/ 165 h 272"/>
                <a:gd name="T84" fmla="*/ 196 w 347"/>
                <a:gd name="T85" fmla="*/ 99 h 272"/>
                <a:gd name="T86" fmla="*/ 154 w 347"/>
                <a:gd name="T87" fmla="*/ 99 h 272"/>
                <a:gd name="T88" fmla="*/ 154 w 347"/>
                <a:gd name="T89" fmla="*/ 55 h 272"/>
                <a:gd name="T90" fmla="*/ 196 w 347"/>
                <a:gd name="T91" fmla="*/ 55 h 272"/>
                <a:gd name="T92" fmla="*/ 196 w 347"/>
                <a:gd name="T93" fmla="*/ 99 h 272"/>
                <a:gd name="T94" fmla="*/ 313 w 347"/>
                <a:gd name="T95" fmla="*/ 232 h 272"/>
                <a:gd name="T96" fmla="*/ 219 w 347"/>
                <a:gd name="T97" fmla="*/ 232 h 272"/>
                <a:gd name="T98" fmla="*/ 219 w 347"/>
                <a:gd name="T99" fmla="*/ 190 h 272"/>
                <a:gd name="T100" fmla="*/ 313 w 347"/>
                <a:gd name="T101" fmla="*/ 190 h 272"/>
                <a:gd name="T102" fmla="*/ 313 w 347"/>
                <a:gd name="T103" fmla="*/ 232 h 272"/>
                <a:gd name="T104" fmla="*/ 313 w 347"/>
                <a:gd name="T105" fmla="*/ 165 h 272"/>
                <a:gd name="T106" fmla="*/ 219 w 347"/>
                <a:gd name="T107" fmla="*/ 165 h 272"/>
                <a:gd name="T108" fmla="*/ 219 w 347"/>
                <a:gd name="T109" fmla="*/ 123 h 272"/>
                <a:gd name="T110" fmla="*/ 313 w 347"/>
                <a:gd name="T111" fmla="*/ 123 h 272"/>
                <a:gd name="T112" fmla="*/ 313 w 347"/>
                <a:gd name="T113" fmla="*/ 165 h 272"/>
                <a:gd name="T114" fmla="*/ 313 w 347"/>
                <a:gd name="T115" fmla="*/ 99 h 272"/>
                <a:gd name="T116" fmla="*/ 219 w 347"/>
                <a:gd name="T117" fmla="*/ 99 h 272"/>
                <a:gd name="T118" fmla="*/ 219 w 347"/>
                <a:gd name="T119" fmla="*/ 55 h 272"/>
                <a:gd name="T120" fmla="*/ 313 w 347"/>
                <a:gd name="T121" fmla="*/ 55 h 272"/>
                <a:gd name="T122" fmla="*/ 313 w 347"/>
                <a:gd name="T123" fmla="*/ 9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" h="272">
                  <a:moveTo>
                    <a:pt x="334" y="245"/>
                  </a:moveTo>
                  <a:lnTo>
                    <a:pt x="334" y="40"/>
                  </a:lnTo>
                  <a:lnTo>
                    <a:pt x="341" y="40"/>
                  </a:lnTo>
                  <a:lnTo>
                    <a:pt x="341" y="28"/>
                  </a:lnTo>
                  <a:lnTo>
                    <a:pt x="276" y="28"/>
                  </a:lnTo>
                  <a:lnTo>
                    <a:pt x="276" y="0"/>
                  </a:lnTo>
                  <a:lnTo>
                    <a:pt x="74" y="0"/>
                  </a:lnTo>
                  <a:lnTo>
                    <a:pt x="74" y="28"/>
                  </a:lnTo>
                  <a:lnTo>
                    <a:pt x="7" y="28"/>
                  </a:lnTo>
                  <a:lnTo>
                    <a:pt x="7" y="40"/>
                  </a:lnTo>
                  <a:lnTo>
                    <a:pt x="13" y="40"/>
                  </a:lnTo>
                  <a:lnTo>
                    <a:pt x="13" y="245"/>
                  </a:lnTo>
                  <a:lnTo>
                    <a:pt x="0" y="245"/>
                  </a:lnTo>
                  <a:lnTo>
                    <a:pt x="0" y="272"/>
                  </a:lnTo>
                  <a:lnTo>
                    <a:pt x="347" y="272"/>
                  </a:lnTo>
                  <a:lnTo>
                    <a:pt x="347" y="245"/>
                  </a:lnTo>
                  <a:lnTo>
                    <a:pt x="334" y="245"/>
                  </a:lnTo>
                  <a:close/>
                  <a:moveTo>
                    <a:pt x="129" y="232"/>
                  </a:moveTo>
                  <a:lnTo>
                    <a:pt x="36" y="232"/>
                  </a:lnTo>
                  <a:lnTo>
                    <a:pt x="36" y="190"/>
                  </a:lnTo>
                  <a:lnTo>
                    <a:pt x="129" y="190"/>
                  </a:lnTo>
                  <a:lnTo>
                    <a:pt x="129" y="232"/>
                  </a:lnTo>
                  <a:close/>
                  <a:moveTo>
                    <a:pt x="129" y="165"/>
                  </a:moveTo>
                  <a:lnTo>
                    <a:pt x="36" y="165"/>
                  </a:lnTo>
                  <a:lnTo>
                    <a:pt x="36" y="123"/>
                  </a:lnTo>
                  <a:lnTo>
                    <a:pt x="129" y="123"/>
                  </a:lnTo>
                  <a:lnTo>
                    <a:pt x="129" y="165"/>
                  </a:lnTo>
                  <a:close/>
                  <a:moveTo>
                    <a:pt x="129" y="99"/>
                  </a:moveTo>
                  <a:lnTo>
                    <a:pt x="36" y="99"/>
                  </a:lnTo>
                  <a:lnTo>
                    <a:pt x="36" y="55"/>
                  </a:lnTo>
                  <a:lnTo>
                    <a:pt x="129" y="55"/>
                  </a:lnTo>
                  <a:lnTo>
                    <a:pt x="129" y="99"/>
                  </a:lnTo>
                  <a:close/>
                  <a:moveTo>
                    <a:pt x="196" y="245"/>
                  </a:moveTo>
                  <a:lnTo>
                    <a:pt x="154" y="245"/>
                  </a:lnTo>
                  <a:lnTo>
                    <a:pt x="154" y="190"/>
                  </a:lnTo>
                  <a:lnTo>
                    <a:pt x="196" y="190"/>
                  </a:lnTo>
                  <a:lnTo>
                    <a:pt x="196" y="245"/>
                  </a:lnTo>
                  <a:close/>
                  <a:moveTo>
                    <a:pt x="196" y="165"/>
                  </a:moveTo>
                  <a:lnTo>
                    <a:pt x="154" y="165"/>
                  </a:lnTo>
                  <a:lnTo>
                    <a:pt x="154" y="123"/>
                  </a:lnTo>
                  <a:lnTo>
                    <a:pt x="196" y="123"/>
                  </a:lnTo>
                  <a:lnTo>
                    <a:pt x="196" y="165"/>
                  </a:lnTo>
                  <a:close/>
                  <a:moveTo>
                    <a:pt x="196" y="99"/>
                  </a:moveTo>
                  <a:lnTo>
                    <a:pt x="154" y="99"/>
                  </a:lnTo>
                  <a:lnTo>
                    <a:pt x="154" y="55"/>
                  </a:lnTo>
                  <a:lnTo>
                    <a:pt x="196" y="55"/>
                  </a:lnTo>
                  <a:lnTo>
                    <a:pt x="196" y="99"/>
                  </a:lnTo>
                  <a:close/>
                  <a:moveTo>
                    <a:pt x="313" y="232"/>
                  </a:moveTo>
                  <a:lnTo>
                    <a:pt x="219" y="232"/>
                  </a:lnTo>
                  <a:lnTo>
                    <a:pt x="219" y="190"/>
                  </a:lnTo>
                  <a:lnTo>
                    <a:pt x="313" y="190"/>
                  </a:lnTo>
                  <a:lnTo>
                    <a:pt x="313" y="232"/>
                  </a:lnTo>
                  <a:close/>
                  <a:moveTo>
                    <a:pt x="313" y="165"/>
                  </a:moveTo>
                  <a:lnTo>
                    <a:pt x="219" y="165"/>
                  </a:lnTo>
                  <a:lnTo>
                    <a:pt x="219" y="123"/>
                  </a:lnTo>
                  <a:lnTo>
                    <a:pt x="313" y="123"/>
                  </a:lnTo>
                  <a:lnTo>
                    <a:pt x="313" y="165"/>
                  </a:lnTo>
                  <a:close/>
                  <a:moveTo>
                    <a:pt x="313" y="99"/>
                  </a:moveTo>
                  <a:lnTo>
                    <a:pt x="219" y="99"/>
                  </a:lnTo>
                  <a:lnTo>
                    <a:pt x="219" y="55"/>
                  </a:lnTo>
                  <a:lnTo>
                    <a:pt x="313" y="55"/>
                  </a:lnTo>
                  <a:lnTo>
                    <a:pt x="313" y="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3"/>
            <p:cNvSpPr>
              <a:spLocks noChangeAspect="1" noEditPoints="1"/>
            </p:cNvSpPr>
            <p:nvPr/>
          </p:nvSpPr>
          <p:spPr bwMode="auto">
            <a:xfrm>
              <a:off x="3480315" y="1537943"/>
              <a:ext cx="764022" cy="1080642"/>
            </a:xfrm>
            <a:custGeom>
              <a:avLst/>
              <a:gdLst>
                <a:gd name="T0" fmla="*/ 207 w 222"/>
                <a:gd name="T1" fmla="*/ 156 h 314"/>
                <a:gd name="T2" fmla="*/ 214 w 222"/>
                <a:gd name="T3" fmla="*/ 144 h 314"/>
                <a:gd name="T4" fmla="*/ 147 w 222"/>
                <a:gd name="T5" fmla="*/ 13 h 314"/>
                <a:gd name="T6" fmla="*/ 153 w 222"/>
                <a:gd name="T7" fmla="*/ 0 h 314"/>
                <a:gd name="T8" fmla="*/ 8 w 222"/>
                <a:gd name="T9" fmla="*/ 13 h 314"/>
                <a:gd name="T10" fmla="*/ 14 w 222"/>
                <a:gd name="T11" fmla="*/ 287 h 314"/>
                <a:gd name="T12" fmla="*/ 0 w 222"/>
                <a:gd name="T13" fmla="*/ 314 h 314"/>
                <a:gd name="T14" fmla="*/ 222 w 222"/>
                <a:gd name="T15" fmla="*/ 287 h 314"/>
                <a:gd name="T16" fmla="*/ 69 w 222"/>
                <a:gd name="T17" fmla="*/ 276 h 314"/>
                <a:gd name="T18" fmla="*/ 42 w 222"/>
                <a:gd name="T19" fmla="*/ 236 h 314"/>
                <a:gd name="T20" fmla="*/ 69 w 222"/>
                <a:gd name="T21" fmla="*/ 276 h 314"/>
                <a:gd name="T22" fmla="*/ 42 w 222"/>
                <a:gd name="T23" fmla="*/ 211 h 314"/>
                <a:gd name="T24" fmla="*/ 69 w 222"/>
                <a:gd name="T25" fmla="*/ 171 h 314"/>
                <a:gd name="T26" fmla="*/ 69 w 222"/>
                <a:gd name="T27" fmla="*/ 144 h 314"/>
                <a:gd name="T28" fmla="*/ 42 w 222"/>
                <a:gd name="T29" fmla="*/ 104 h 314"/>
                <a:gd name="T30" fmla="*/ 69 w 222"/>
                <a:gd name="T31" fmla="*/ 144 h 314"/>
                <a:gd name="T32" fmla="*/ 42 w 222"/>
                <a:gd name="T33" fmla="*/ 78 h 314"/>
                <a:gd name="T34" fmla="*/ 69 w 222"/>
                <a:gd name="T35" fmla="*/ 38 h 314"/>
                <a:gd name="T36" fmla="*/ 119 w 222"/>
                <a:gd name="T37" fmla="*/ 287 h 314"/>
                <a:gd name="T38" fmla="*/ 90 w 222"/>
                <a:gd name="T39" fmla="*/ 236 h 314"/>
                <a:gd name="T40" fmla="*/ 119 w 222"/>
                <a:gd name="T41" fmla="*/ 287 h 314"/>
                <a:gd name="T42" fmla="*/ 90 w 222"/>
                <a:gd name="T43" fmla="*/ 211 h 314"/>
                <a:gd name="T44" fmla="*/ 119 w 222"/>
                <a:gd name="T45" fmla="*/ 171 h 314"/>
                <a:gd name="T46" fmla="*/ 119 w 222"/>
                <a:gd name="T47" fmla="*/ 144 h 314"/>
                <a:gd name="T48" fmla="*/ 90 w 222"/>
                <a:gd name="T49" fmla="*/ 104 h 314"/>
                <a:gd name="T50" fmla="*/ 119 w 222"/>
                <a:gd name="T51" fmla="*/ 144 h 314"/>
                <a:gd name="T52" fmla="*/ 90 w 222"/>
                <a:gd name="T53" fmla="*/ 78 h 314"/>
                <a:gd name="T54" fmla="*/ 119 w 222"/>
                <a:gd name="T55" fmla="*/ 38 h 314"/>
                <a:gd name="T56" fmla="*/ 189 w 222"/>
                <a:gd name="T57" fmla="*/ 276 h 314"/>
                <a:gd name="T58" fmla="*/ 159 w 222"/>
                <a:gd name="T59" fmla="*/ 236 h 314"/>
                <a:gd name="T60" fmla="*/ 189 w 222"/>
                <a:gd name="T61" fmla="*/ 276 h 314"/>
                <a:gd name="T62" fmla="*/ 159 w 222"/>
                <a:gd name="T63" fmla="*/ 211 h 314"/>
                <a:gd name="T64" fmla="*/ 189 w 222"/>
                <a:gd name="T65" fmla="*/ 17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314">
                  <a:moveTo>
                    <a:pt x="207" y="287"/>
                  </a:moveTo>
                  <a:lnTo>
                    <a:pt x="207" y="156"/>
                  </a:lnTo>
                  <a:lnTo>
                    <a:pt x="214" y="156"/>
                  </a:lnTo>
                  <a:lnTo>
                    <a:pt x="214" y="144"/>
                  </a:lnTo>
                  <a:lnTo>
                    <a:pt x="147" y="144"/>
                  </a:lnTo>
                  <a:lnTo>
                    <a:pt x="147" y="13"/>
                  </a:lnTo>
                  <a:lnTo>
                    <a:pt x="153" y="13"/>
                  </a:lnTo>
                  <a:lnTo>
                    <a:pt x="153" y="0"/>
                  </a:lnTo>
                  <a:lnTo>
                    <a:pt x="8" y="0"/>
                  </a:lnTo>
                  <a:lnTo>
                    <a:pt x="8" y="13"/>
                  </a:lnTo>
                  <a:lnTo>
                    <a:pt x="14" y="13"/>
                  </a:lnTo>
                  <a:lnTo>
                    <a:pt x="14" y="287"/>
                  </a:lnTo>
                  <a:lnTo>
                    <a:pt x="0" y="287"/>
                  </a:lnTo>
                  <a:lnTo>
                    <a:pt x="0" y="314"/>
                  </a:lnTo>
                  <a:lnTo>
                    <a:pt x="222" y="314"/>
                  </a:lnTo>
                  <a:lnTo>
                    <a:pt x="222" y="287"/>
                  </a:lnTo>
                  <a:lnTo>
                    <a:pt x="207" y="287"/>
                  </a:lnTo>
                  <a:close/>
                  <a:moveTo>
                    <a:pt x="69" y="276"/>
                  </a:moveTo>
                  <a:lnTo>
                    <a:pt x="42" y="276"/>
                  </a:lnTo>
                  <a:lnTo>
                    <a:pt x="42" y="236"/>
                  </a:lnTo>
                  <a:lnTo>
                    <a:pt x="69" y="236"/>
                  </a:lnTo>
                  <a:lnTo>
                    <a:pt x="69" y="276"/>
                  </a:lnTo>
                  <a:close/>
                  <a:moveTo>
                    <a:pt x="69" y="211"/>
                  </a:moveTo>
                  <a:lnTo>
                    <a:pt x="42" y="211"/>
                  </a:lnTo>
                  <a:lnTo>
                    <a:pt x="42" y="171"/>
                  </a:lnTo>
                  <a:lnTo>
                    <a:pt x="69" y="171"/>
                  </a:lnTo>
                  <a:lnTo>
                    <a:pt x="69" y="211"/>
                  </a:lnTo>
                  <a:close/>
                  <a:moveTo>
                    <a:pt x="69" y="144"/>
                  </a:moveTo>
                  <a:lnTo>
                    <a:pt x="42" y="144"/>
                  </a:lnTo>
                  <a:lnTo>
                    <a:pt x="42" y="104"/>
                  </a:lnTo>
                  <a:lnTo>
                    <a:pt x="69" y="104"/>
                  </a:lnTo>
                  <a:lnTo>
                    <a:pt x="69" y="144"/>
                  </a:lnTo>
                  <a:close/>
                  <a:moveTo>
                    <a:pt x="69" y="78"/>
                  </a:moveTo>
                  <a:lnTo>
                    <a:pt x="42" y="78"/>
                  </a:lnTo>
                  <a:lnTo>
                    <a:pt x="42" y="38"/>
                  </a:lnTo>
                  <a:lnTo>
                    <a:pt x="69" y="38"/>
                  </a:lnTo>
                  <a:lnTo>
                    <a:pt x="69" y="78"/>
                  </a:lnTo>
                  <a:close/>
                  <a:moveTo>
                    <a:pt x="119" y="287"/>
                  </a:moveTo>
                  <a:lnTo>
                    <a:pt x="90" y="287"/>
                  </a:lnTo>
                  <a:lnTo>
                    <a:pt x="90" y="236"/>
                  </a:lnTo>
                  <a:lnTo>
                    <a:pt x="119" y="236"/>
                  </a:lnTo>
                  <a:lnTo>
                    <a:pt x="119" y="287"/>
                  </a:lnTo>
                  <a:close/>
                  <a:moveTo>
                    <a:pt x="119" y="211"/>
                  </a:moveTo>
                  <a:lnTo>
                    <a:pt x="90" y="211"/>
                  </a:lnTo>
                  <a:lnTo>
                    <a:pt x="90" y="171"/>
                  </a:lnTo>
                  <a:lnTo>
                    <a:pt x="119" y="171"/>
                  </a:lnTo>
                  <a:lnTo>
                    <a:pt x="119" y="211"/>
                  </a:lnTo>
                  <a:close/>
                  <a:moveTo>
                    <a:pt x="119" y="144"/>
                  </a:moveTo>
                  <a:lnTo>
                    <a:pt x="90" y="144"/>
                  </a:lnTo>
                  <a:lnTo>
                    <a:pt x="90" y="104"/>
                  </a:lnTo>
                  <a:lnTo>
                    <a:pt x="119" y="104"/>
                  </a:lnTo>
                  <a:lnTo>
                    <a:pt x="119" y="144"/>
                  </a:lnTo>
                  <a:close/>
                  <a:moveTo>
                    <a:pt x="119" y="78"/>
                  </a:moveTo>
                  <a:lnTo>
                    <a:pt x="90" y="78"/>
                  </a:lnTo>
                  <a:lnTo>
                    <a:pt x="90" y="38"/>
                  </a:lnTo>
                  <a:lnTo>
                    <a:pt x="119" y="38"/>
                  </a:lnTo>
                  <a:lnTo>
                    <a:pt x="119" y="78"/>
                  </a:lnTo>
                  <a:close/>
                  <a:moveTo>
                    <a:pt x="189" y="276"/>
                  </a:moveTo>
                  <a:lnTo>
                    <a:pt x="159" y="276"/>
                  </a:lnTo>
                  <a:lnTo>
                    <a:pt x="159" y="236"/>
                  </a:lnTo>
                  <a:lnTo>
                    <a:pt x="189" y="236"/>
                  </a:lnTo>
                  <a:lnTo>
                    <a:pt x="189" y="276"/>
                  </a:lnTo>
                  <a:close/>
                  <a:moveTo>
                    <a:pt x="189" y="211"/>
                  </a:moveTo>
                  <a:lnTo>
                    <a:pt x="159" y="211"/>
                  </a:lnTo>
                  <a:lnTo>
                    <a:pt x="159" y="171"/>
                  </a:lnTo>
                  <a:lnTo>
                    <a:pt x="189" y="171"/>
                  </a:lnTo>
                  <a:lnTo>
                    <a:pt x="189" y="2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4"/>
            <p:cNvSpPr>
              <a:spLocks noChangeAspect="1" noEditPoints="1"/>
            </p:cNvSpPr>
            <p:nvPr/>
          </p:nvSpPr>
          <p:spPr bwMode="auto">
            <a:xfrm flipH="1">
              <a:off x="1168836" y="1339912"/>
              <a:ext cx="519518" cy="1278674"/>
            </a:xfrm>
            <a:custGeom>
              <a:avLst/>
              <a:gdLst>
                <a:gd name="T0" fmla="*/ 149 w 159"/>
                <a:gd name="T1" fmla="*/ 24 h 394"/>
                <a:gd name="T2" fmla="*/ 103 w 159"/>
                <a:gd name="T3" fmla="*/ 0 h 394"/>
                <a:gd name="T4" fmla="*/ 10 w 159"/>
                <a:gd name="T5" fmla="*/ 11 h 394"/>
                <a:gd name="T6" fmla="*/ 15 w 159"/>
                <a:gd name="T7" fmla="*/ 367 h 394"/>
                <a:gd name="T8" fmla="*/ 159 w 159"/>
                <a:gd name="T9" fmla="*/ 394 h 394"/>
                <a:gd name="T10" fmla="*/ 57 w 159"/>
                <a:gd name="T11" fmla="*/ 367 h 394"/>
                <a:gd name="T12" fmla="*/ 57 w 159"/>
                <a:gd name="T13" fmla="*/ 344 h 394"/>
                <a:gd name="T14" fmla="*/ 36 w 159"/>
                <a:gd name="T15" fmla="*/ 329 h 394"/>
                <a:gd name="T16" fmla="*/ 57 w 159"/>
                <a:gd name="T17" fmla="*/ 329 h 394"/>
                <a:gd name="T18" fmla="*/ 36 w 159"/>
                <a:gd name="T19" fmla="*/ 268 h 394"/>
                <a:gd name="T20" fmla="*/ 57 w 159"/>
                <a:gd name="T21" fmla="*/ 253 h 394"/>
                <a:gd name="T22" fmla="*/ 57 w 159"/>
                <a:gd name="T23" fmla="*/ 228 h 394"/>
                <a:gd name="T24" fmla="*/ 36 w 159"/>
                <a:gd name="T25" fmla="*/ 215 h 394"/>
                <a:gd name="T26" fmla="*/ 57 w 159"/>
                <a:gd name="T27" fmla="*/ 215 h 394"/>
                <a:gd name="T28" fmla="*/ 36 w 159"/>
                <a:gd name="T29" fmla="*/ 152 h 394"/>
                <a:gd name="T30" fmla="*/ 57 w 159"/>
                <a:gd name="T31" fmla="*/ 137 h 394"/>
                <a:gd name="T32" fmla="*/ 57 w 159"/>
                <a:gd name="T33" fmla="*/ 114 h 394"/>
                <a:gd name="T34" fmla="*/ 36 w 159"/>
                <a:gd name="T35" fmla="*/ 99 h 394"/>
                <a:gd name="T36" fmla="*/ 57 w 159"/>
                <a:gd name="T37" fmla="*/ 99 h 394"/>
                <a:gd name="T38" fmla="*/ 36 w 159"/>
                <a:gd name="T39" fmla="*/ 36 h 394"/>
                <a:gd name="T40" fmla="*/ 90 w 159"/>
                <a:gd name="T41" fmla="*/ 367 h 394"/>
                <a:gd name="T42" fmla="*/ 90 w 159"/>
                <a:gd name="T43" fmla="*/ 344 h 394"/>
                <a:gd name="T44" fmla="*/ 69 w 159"/>
                <a:gd name="T45" fmla="*/ 329 h 394"/>
                <a:gd name="T46" fmla="*/ 90 w 159"/>
                <a:gd name="T47" fmla="*/ 329 h 394"/>
                <a:gd name="T48" fmla="*/ 69 w 159"/>
                <a:gd name="T49" fmla="*/ 268 h 394"/>
                <a:gd name="T50" fmla="*/ 90 w 159"/>
                <a:gd name="T51" fmla="*/ 253 h 394"/>
                <a:gd name="T52" fmla="*/ 90 w 159"/>
                <a:gd name="T53" fmla="*/ 228 h 394"/>
                <a:gd name="T54" fmla="*/ 69 w 159"/>
                <a:gd name="T55" fmla="*/ 215 h 394"/>
                <a:gd name="T56" fmla="*/ 90 w 159"/>
                <a:gd name="T57" fmla="*/ 215 h 394"/>
                <a:gd name="T58" fmla="*/ 69 w 159"/>
                <a:gd name="T59" fmla="*/ 152 h 394"/>
                <a:gd name="T60" fmla="*/ 90 w 159"/>
                <a:gd name="T61" fmla="*/ 137 h 394"/>
                <a:gd name="T62" fmla="*/ 90 w 159"/>
                <a:gd name="T63" fmla="*/ 114 h 394"/>
                <a:gd name="T64" fmla="*/ 69 w 159"/>
                <a:gd name="T65" fmla="*/ 99 h 394"/>
                <a:gd name="T66" fmla="*/ 90 w 159"/>
                <a:gd name="T67" fmla="*/ 99 h 394"/>
                <a:gd name="T68" fmla="*/ 69 w 159"/>
                <a:gd name="T69" fmla="*/ 36 h 394"/>
                <a:gd name="T70" fmla="*/ 124 w 159"/>
                <a:gd name="T71" fmla="*/ 367 h 394"/>
                <a:gd name="T72" fmla="*/ 124 w 159"/>
                <a:gd name="T73" fmla="*/ 344 h 394"/>
                <a:gd name="T74" fmla="*/ 105 w 159"/>
                <a:gd name="T75" fmla="*/ 329 h 394"/>
                <a:gd name="T76" fmla="*/ 124 w 159"/>
                <a:gd name="T77" fmla="*/ 329 h 394"/>
                <a:gd name="T78" fmla="*/ 105 w 159"/>
                <a:gd name="T79" fmla="*/ 268 h 394"/>
                <a:gd name="T80" fmla="*/ 124 w 159"/>
                <a:gd name="T81" fmla="*/ 253 h 394"/>
                <a:gd name="T82" fmla="*/ 124 w 159"/>
                <a:gd name="T83" fmla="*/ 228 h 394"/>
                <a:gd name="T84" fmla="*/ 105 w 159"/>
                <a:gd name="T85" fmla="*/ 215 h 394"/>
                <a:gd name="T86" fmla="*/ 124 w 159"/>
                <a:gd name="T87" fmla="*/ 215 h 394"/>
                <a:gd name="T88" fmla="*/ 105 w 159"/>
                <a:gd name="T89" fmla="*/ 152 h 394"/>
                <a:gd name="T90" fmla="*/ 124 w 159"/>
                <a:gd name="T91" fmla="*/ 137 h 394"/>
                <a:gd name="T92" fmla="*/ 124 w 159"/>
                <a:gd name="T93" fmla="*/ 114 h 394"/>
                <a:gd name="T94" fmla="*/ 105 w 159"/>
                <a:gd name="T95" fmla="*/ 99 h 394"/>
                <a:gd name="T96" fmla="*/ 124 w 159"/>
                <a:gd name="T97" fmla="*/ 99 h 394"/>
                <a:gd name="T98" fmla="*/ 105 w 159"/>
                <a:gd name="T99" fmla="*/ 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394">
                  <a:moveTo>
                    <a:pt x="147" y="367"/>
                  </a:moveTo>
                  <a:lnTo>
                    <a:pt x="147" y="24"/>
                  </a:lnTo>
                  <a:lnTo>
                    <a:pt x="149" y="24"/>
                  </a:lnTo>
                  <a:lnTo>
                    <a:pt x="149" y="11"/>
                  </a:lnTo>
                  <a:lnTo>
                    <a:pt x="103" y="11"/>
                  </a:lnTo>
                  <a:lnTo>
                    <a:pt x="103" y="0"/>
                  </a:lnTo>
                  <a:lnTo>
                    <a:pt x="31" y="0"/>
                  </a:lnTo>
                  <a:lnTo>
                    <a:pt x="31" y="11"/>
                  </a:lnTo>
                  <a:lnTo>
                    <a:pt x="10" y="11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5" y="367"/>
                  </a:lnTo>
                  <a:lnTo>
                    <a:pt x="0" y="367"/>
                  </a:lnTo>
                  <a:lnTo>
                    <a:pt x="0" y="394"/>
                  </a:lnTo>
                  <a:lnTo>
                    <a:pt x="159" y="394"/>
                  </a:lnTo>
                  <a:lnTo>
                    <a:pt x="159" y="367"/>
                  </a:lnTo>
                  <a:lnTo>
                    <a:pt x="147" y="367"/>
                  </a:lnTo>
                  <a:close/>
                  <a:moveTo>
                    <a:pt x="57" y="367"/>
                  </a:moveTo>
                  <a:lnTo>
                    <a:pt x="36" y="367"/>
                  </a:lnTo>
                  <a:lnTo>
                    <a:pt x="36" y="344"/>
                  </a:lnTo>
                  <a:lnTo>
                    <a:pt x="57" y="344"/>
                  </a:lnTo>
                  <a:lnTo>
                    <a:pt x="57" y="367"/>
                  </a:lnTo>
                  <a:close/>
                  <a:moveTo>
                    <a:pt x="57" y="329"/>
                  </a:moveTo>
                  <a:lnTo>
                    <a:pt x="36" y="329"/>
                  </a:lnTo>
                  <a:lnTo>
                    <a:pt x="36" y="306"/>
                  </a:lnTo>
                  <a:lnTo>
                    <a:pt x="57" y="306"/>
                  </a:lnTo>
                  <a:lnTo>
                    <a:pt x="57" y="329"/>
                  </a:lnTo>
                  <a:close/>
                  <a:moveTo>
                    <a:pt x="57" y="291"/>
                  </a:moveTo>
                  <a:lnTo>
                    <a:pt x="36" y="291"/>
                  </a:lnTo>
                  <a:lnTo>
                    <a:pt x="36" y="268"/>
                  </a:lnTo>
                  <a:lnTo>
                    <a:pt x="57" y="268"/>
                  </a:lnTo>
                  <a:lnTo>
                    <a:pt x="57" y="291"/>
                  </a:lnTo>
                  <a:close/>
                  <a:moveTo>
                    <a:pt x="57" y="253"/>
                  </a:moveTo>
                  <a:lnTo>
                    <a:pt x="36" y="253"/>
                  </a:lnTo>
                  <a:lnTo>
                    <a:pt x="36" y="228"/>
                  </a:lnTo>
                  <a:lnTo>
                    <a:pt x="57" y="228"/>
                  </a:lnTo>
                  <a:lnTo>
                    <a:pt x="57" y="253"/>
                  </a:lnTo>
                  <a:close/>
                  <a:moveTo>
                    <a:pt x="57" y="215"/>
                  </a:moveTo>
                  <a:lnTo>
                    <a:pt x="36" y="215"/>
                  </a:lnTo>
                  <a:lnTo>
                    <a:pt x="36" y="190"/>
                  </a:lnTo>
                  <a:lnTo>
                    <a:pt x="57" y="190"/>
                  </a:lnTo>
                  <a:lnTo>
                    <a:pt x="57" y="215"/>
                  </a:lnTo>
                  <a:close/>
                  <a:moveTo>
                    <a:pt x="57" y="177"/>
                  </a:moveTo>
                  <a:lnTo>
                    <a:pt x="36" y="177"/>
                  </a:lnTo>
                  <a:lnTo>
                    <a:pt x="36" y="152"/>
                  </a:lnTo>
                  <a:lnTo>
                    <a:pt x="57" y="152"/>
                  </a:lnTo>
                  <a:lnTo>
                    <a:pt x="57" y="177"/>
                  </a:lnTo>
                  <a:close/>
                  <a:moveTo>
                    <a:pt x="57" y="137"/>
                  </a:moveTo>
                  <a:lnTo>
                    <a:pt x="36" y="137"/>
                  </a:lnTo>
                  <a:lnTo>
                    <a:pt x="36" y="114"/>
                  </a:lnTo>
                  <a:lnTo>
                    <a:pt x="57" y="114"/>
                  </a:lnTo>
                  <a:lnTo>
                    <a:pt x="57" y="137"/>
                  </a:lnTo>
                  <a:close/>
                  <a:moveTo>
                    <a:pt x="57" y="99"/>
                  </a:moveTo>
                  <a:lnTo>
                    <a:pt x="36" y="99"/>
                  </a:lnTo>
                  <a:lnTo>
                    <a:pt x="36" y="76"/>
                  </a:lnTo>
                  <a:lnTo>
                    <a:pt x="57" y="76"/>
                  </a:lnTo>
                  <a:lnTo>
                    <a:pt x="57" y="99"/>
                  </a:lnTo>
                  <a:close/>
                  <a:moveTo>
                    <a:pt x="57" y="61"/>
                  </a:moveTo>
                  <a:lnTo>
                    <a:pt x="36" y="61"/>
                  </a:lnTo>
                  <a:lnTo>
                    <a:pt x="36" y="36"/>
                  </a:lnTo>
                  <a:lnTo>
                    <a:pt x="57" y="36"/>
                  </a:lnTo>
                  <a:lnTo>
                    <a:pt x="57" y="61"/>
                  </a:lnTo>
                  <a:close/>
                  <a:moveTo>
                    <a:pt x="90" y="367"/>
                  </a:moveTo>
                  <a:lnTo>
                    <a:pt x="69" y="367"/>
                  </a:lnTo>
                  <a:lnTo>
                    <a:pt x="69" y="344"/>
                  </a:lnTo>
                  <a:lnTo>
                    <a:pt x="90" y="344"/>
                  </a:lnTo>
                  <a:lnTo>
                    <a:pt x="90" y="367"/>
                  </a:lnTo>
                  <a:close/>
                  <a:moveTo>
                    <a:pt x="90" y="329"/>
                  </a:moveTo>
                  <a:lnTo>
                    <a:pt x="69" y="329"/>
                  </a:lnTo>
                  <a:lnTo>
                    <a:pt x="69" y="306"/>
                  </a:lnTo>
                  <a:lnTo>
                    <a:pt x="90" y="306"/>
                  </a:lnTo>
                  <a:lnTo>
                    <a:pt x="90" y="329"/>
                  </a:lnTo>
                  <a:close/>
                  <a:moveTo>
                    <a:pt x="90" y="291"/>
                  </a:moveTo>
                  <a:lnTo>
                    <a:pt x="69" y="291"/>
                  </a:lnTo>
                  <a:lnTo>
                    <a:pt x="69" y="268"/>
                  </a:lnTo>
                  <a:lnTo>
                    <a:pt x="90" y="268"/>
                  </a:lnTo>
                  <a:lnTo>
                    <a:pt x="90" y="291"/>
                  </a:lnTo>
                  <a:close/>
                  <a:moveTo>
                    <a:pt x="90" y="253"/>
                  </a:moveTo>
                  <a:lnTo>
                    <a:pt x="69" y="253"/>
                  </a:lnTo>
                  <a:lnTo>
                    <a:pt x="69" y="228"/>
                  </a:lnTo>
                  <a:lnTo>
                    <a:pt x="90" y="228"/>
                  </a:lnTo>
                  <a:lnTo>
                    <a:pt x="90" y="253"/>
                  </a:lnTo>
                  <a:close/>
                  <a:moveTo>
                    <a:pt x="90" y="215"/>
                  </a:moveTo>
                  <a:lnTo>
                    <a:pt x="69" y="215"/>
                  </a:lnTo>
                  <a:lnTo>
                    <a:pt x="69" y="190"/>
                  </a:lnTo>
                  <a:lnTo>
                    <a:pt x="90" y="190"/>
                  </a:lnTo>
                  <a:lnTo>
                    <a:pt x="90" y="215"/>
                  </a:lnTo>
                  <a:close/>
                  <a:moveTo>
                    <a:pt x="90" y="177"/>
                  </a:moveTo>
                  <a:lnTo>
                    <a:pt x="69" y="177"/>
                  </a:lnTo>
                  <a:lnTo>
                    <a:pt x="69" y="152"/>
                  </a:lnTo>
                  <a:lnTo>
                    <a:pt x="90" y="152"/>
                  </a:lnTo>
                  <a:lnTo>
                    <a:pt x="90" y="177"/>
                  </a:lnTo>
                  <a:close/>
                  <a:moveTo>
                    <a:pt x="90" y="137"/>
                  </a:moveTo>
                  <a:lnTo>
                    <a:pt x="69" y="137"/>
                  </a:lnTo>
                  <a:lnTo>
                    <a:pt x="69" y="114"/>
                  </a:lnTo>
                  <a:lnTo>
                    <a:pt x="90" y="114"/>
                  </a:lnTo>
                  <a:lnTo>
                    <a:pt x="90" y="137"/>
                  </a:lnTo>
                  <a:close/>
                  <a:moveTo>
                    <a:pt x="90" y="99"/>
                  </a:moveTo>
                  <a:lnTo>
                    <a:pt x="69" y="99"/>
                  </a:lnTo>
                  <a:lnTo>
                    <a:pt x="69" y="76"/>
                  </a:lnTo>
                  <a:lnTo>
                    <a:pt x="90" y="76"/>
                  </a:lnTo>
                  <a:lnTo>
                    <a:pt x="90" y="99"/>
                  </a:lnTo>
                  <a:close/>
                  <a:moveTo>
                    <a:pt x="90" y="61"/>
                  </a:moveTo>
                  <a:lnTo>
                    <a:pt x="69" y="61"/>
                  </a:lnTo>
                  <a:lnTo>
                    <a:pt x="69" y="36"/>
                  </a:lnTo>
                  <a:lnTo>
                    <a:pt x="90" y="36"/>
                  </a:lnTo>
                  <a:lnTo>
                    <a:pt x="90" y="61"/>
                  </a:lnTo>
                  <a:close/>
                  <a:moveTo>
                    <a:pt x="124" y="367"/>
                  </a:moveTo>
                  <a:lnTo>
                    <a:pt x="105" y="367"/>
                  </a:lnTo>
                  <a:lnTo>
                    <a:pt x="105" y="344"/>
                  </a:lnTo>
                  <a:lnTo>
                    <a:pt x="124" y="344"/>
                  </a:lnTo>
                  <a:lnTo>
                    <a:pt x="124" y="367"/>
                  </a:lnTo>
                  <a:close/>
                  <a:moveTo>
                    <a:pt x="124" y="329"/>
                  </a:moveTo>
                  <a:lnTo>
                    <a:pt x="105" y="329"/>
                  </a:lnTo>
                  <a:lnTo>
                    <a:pt x="105" y="306"/>
                  </a:lnTo>
                  <a:lnTo>
                    <a:pt x="124" y="306"/>
                  </a:lnTo>
                  <a:lnTo>
                    <a:pt x="124" y="329"/>
                  </a:lnTo>
                  <a:close/>
                  <a:moveTo>
                    <a:pt x="124" y="291"/>
                  </a:moveTo>
                  <a:lnTo>
                    <a:pt x="105" y="291"/>
                  </a:lnTo>
                  <a:lnTo>
                    <a:pt x="105" y="268"/>
                  </a:lnTo>
                  <a:lnTo>
                    <a:pt x="124" y="268"/>
                  </a:lnTo>
                  <a:lnTo>
                    <a:pt x="124" y="291"/>
                  </a:lnTo>
                  <a:close/>
                  <a:moveTo>
                    <a:pt x="124" y="253"/>
                  </a:moveTo>
                  <a:lnTo>
                    <a:pt x="105" y="253"/>
                  </a:lnTo>
                  <a:lnTo>
                    <a:pt x="105" y="228"/>
                  </a:lnTo>
                  <a:lnTo>
                    <a:pt x="124" y="228"/>
                  </a:lnTo>
                  <a:lnTo>
                    <a:pt x="124" y="253"/>
                  </a:lnTo>
                  <a:close/>
                  <a:moveTo>
                    <a:pt x="124" y="215"/>
                  </a:moveTo>
                  <a:lnTo>
                    <a:pt x="105" y="215"/>
                  </a:lnTo>
                  <a:lnTo>
                    <a:pt x="105" y="190"/>
                  </a:lnTo>
                  <a:lnTo>
                    <a:pt x="124" y="190"/>
                  </a:lnTo>
                  <a:lnTo>
                    <a:pt x="124" y="215"/>
                  </a:lnTo>
                  <a:close/>
                  <a:moveTo>
                    <a:pt x="124" y="177"/>
                  </a:moveTo>
                  <a:lnTo>
                    <a:pt x="105" y="177"/>
                  </a:lnTo>
                  <a:lnTo>
                    <a:pt x="105" y="152"/>
                  </a:lnTo>
                  <a:lnTo>
                    <a:pt x="124" y="152"/>
                  </a:lnTo>
                  <a:lnTo>
                    <a:pt x="124" y="177"/>
                  </a:lnTo>
                  <a:close/>
                  <a:moveTo>
                    <a:pt x="124" y="137"/>
                  </a:moveTo>
                  <a:lnTo>
                    <a:pt x="105" y="137"/>
                  </a:lnTo>
                  <a:lnTo>
                    <a:pt x="105" y="114"/>
                  </a:lnTo>
                  <a:lnTo>
                    <a:pt x="124" y="114"/>
                  </a:lnTo>
                  <a:lnTo>
                    <a:pt x="124" y="137"/>
                  </a:lnTo>
                  <a:close/>
                  <a:moveTo>
                    <a:pt x="124" y="99"/>
                  </a:moveTo>
                  <a:lnTo>
                    <a:pt x="105" y="99"/>
                  </a:lnTo>
                  <a:lnTo>
                    <a:pt x="105" y="76"/>
                  </a:lnTo>
                  <a:lnTo>
                    <a:pt x="124" y="76"/>
                  </a:lnTo>
                  <a:lnTo>
                    <a:pt x="124" y="99"/>
                  </a:lnTo>
                  <a:close/>
                  <a:moveTo>
                    <a:pt x="124" y="61"/>
                  </a:moveTo>
                  <a:lnTo>
                    <a:pt x="105" y="61"/>
                  </a:lnTo>
                  <a:lnTo>
                    <a:pt x="105" y="36"/>
                  </a:lnTo>
                  <a:lnTo>
                    <a:pt x="124" y="36"/>
                  </a:lnTo>
                  <a:lnTo>
                    <a:pt x="124" y="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5949937" y="3135710"/>
            <a:ext cx="2865284" cy="4454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 bwMode="gray">
          <a:xfrm>
            <a:off x="414011" y="1307246"/>
            <a:ext cx="5159620" cy="337457"/>
          </a:xfrm>
          <a:prstGeom prst="rect">
            <a:avLst/>
          </a:prstGeom>
          <a:solidFill>
            <a:srgbClr val="002C69"/>
          </a:solidFill>
          <a:ln w="19050" algn="ctr">
            <a:solidFill>
              <a:srgbClr val="00277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2000" b="1" dirty="0">
                <a:solidFill>
                  <a:sysClr val="window" lastClr="FFFFFF"/>
                </a:solidFill>
                <a:latin typeface="Arial"/>
              </a:rPr>
              <a:t>As-Is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553200" y="3211812"/>
            <a:ext cx="178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Shared Meaning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949937" y="1252928"/>
            <a:ext cx="2865284" cy="444843"/>
            <a:chOff x="8771887" y="361595"/>
            <a:chExt cx="2734498" cy="444843"/>
          </a:xfrm>
        </p:grpSpPr>
        <p:sp>
          <p:nvSpPr>
            <p:cNvPr id="75" name="Rectangle 74"/>
            <p:cNvSpPr/>
            <p:nvPr/>
          </p:nvSpPr>
          <p:spPr bwMode="gray">
            <a:xfrm>
              <a:off x="8771887" y="417229"/>
              <a:ext cx="2734498" cy="337457"/>
            </a:xfrm>
            <a:prstGeom prst="rect">
              <a:avLst/>
            </a:prstGeom>
            <a:solidFill>
              <a:srgbClr val="B0BB1C"/>
            </a:solidFill>
            <a:ln w="19050" algn="ctr">
              <a:solidFill>
                <a:srgbClr val="81BC00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lang="en-US" sz="2000" b="1" dirty="0">
                  <a:solidFill>
                    <a:sysClr val="window" lastClr="FFFFFF"/>
                  </a:solidFill>
                  <a:latin typeface="Arial"/>
                </a:rPr>
                <a:t>To-Be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11447598" y="361595"/>
              <a:ext cx="0" cy="444843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>
            <a:xfrm flipH="1">
              <a:off x="11352864" y="361595"/>
              <a:ext cx="0" cy="444843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>
            <a:xfrm flipH="1">
              <a:off x="11221059" y="361595"/>
              <a:ext cx="0" cy="444843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84" name="Chevron 83"/>
          <p:cNvSpPr/>
          <p:nvPr/>
        </p:nvSpPr>
        <p:spPr bwMode="gray">
          <a:xfrm>
            <a:off x="6115557" y="1723625"/>
            <a:ext cx="2621533" cy="478971"/>
          </a:xfrm>
          <a:prstGeom prst="chevron">
            <a:avLst/>
          </a:prstGeom>
          <a:solidFill>
            <a:srgbClr val="B0BB1C">
              <a:alpha val="40000"/>
            </a:srgbClr>
          </a:solidFill>
          <a:ln w="19050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Chevron 84"/>
          <p:cNvSpPr/>
          <p:nvPr/>
        </p:nvSpPr>
        <p:spPr bwMode="gray">
          <a:xfrm>
            <a:off x="6071467" y="1723625"/>
            <a:ext cx="2621533" cy="478971"/>
          </a:xfrm>
          <a:prstGeom prst="chevron">
            <a:avLst/>
          </a:prstGeom>
          <a:solidFill>
            <a:srgbClr val="B0BB1C">
              <a:alpha val="56000"/>
            </a:srgbClr>
          </a:solidFill>
          <a:ln w="19050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Chevron 85"/>
          <p:cNvSpPr/>
          <p:nvPr/>
        </p:nvSpPr>
        <p:spPr bwMode="gray">
          <a:xfrm>
            <a:off x="6072572" y="1720215"/>
            <a:ext cx="2621533" cy="478971"/>
          </a:xfrm>
          <a:prstGeom prst="chevron">
            <a:avLst/>
          </a:prstGeom>
          <a:solidFill>
            <a:srgbClr val="B0BB1C"/>
          </a:solidFill>
          <a:ln w="19050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algn="ctr">
              <a:lnSpc>
                <a:spcPct val="106000"/>
              </a:lnSpc>
              <a:buFont typeface="Wingdings 2" pitchFamily="18" charset="2"/>
              <a:buNone/>
              <a:defRPr/>
            </a:pPr>
            <a:r>
              <a:rPr lang="en-US" sz="1600" b="1" dirty="0">
                <a:solidFill>
                  <a:sysClr val="window" lastClr="FFFFFF"/>
                </a:solidFill>
                <a:latin typeface="Arial"/>
              </a:rPr>
              <a:t>Harmonized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462543" y="2278796"/>
            <a:ext cx="3103824" cy="1302348"/>
            <a:chOff x="3283390" y="1547948"/>
            <a:chExt cx="4138432" cy="1432583"/>
          </a:xfrm>
        </p:grpSpPr>
        <p:sp>
          <p:nvSpPr>
            <p:cNvPr id="89" name="Freeform 73"/>
            <p:cNvSpPr>
              <a:spLocks noChangeAspect="1" noEditPoints="1"/>
            </p:cNvSpPr>
            <p:nvPr/>
          </p:nvSpPr>
          <p:spPr bwMode="auto">
            <a:xfrm flipH="1">
              <a:off x="3283390" y="1899889"/>
              <a:ext cx="764022" cy="1080642"/>
            </a:xfrm>
            <a:custGeom>
              <a:avLst/>
              <a:gdLst>
                <a:gd name="T0" fmla="*/ 207 w 222"/>
                <a:gd name="T1" fmla="*/ 156 h 314"/>
                <a:gd name="T2" fmla="*/ 214 w 222"/>
                <a:gd name="T3" fmla="*/ 144 h 314"/>
                <a:gd name="T4" fmla="*/ 147 w 222"/>
                <a:gd name="T5" fmla="*/ 13 h 314"/>
                <a:gd name="T6" fmla="*/ 153 w 222"/>
                <a:gd name="T7" fmla="*/ 0 h 314"/>
                <a:gd name="T8" fmla="*/ 8 w 222"/>
                <a:gd name="T9" fmla="*/ 13 h 314"/>
                <a:gd name="T10" fmla="*/ 14 w 222"/>
                <a:gd name="T11" fmla="*/ 287 h 314"/>
                <a:gd name="T12" fmla="*/ 0 w 222"/>
                <a:gd name="T13" fmla="*/ 314 h 314"/>
                <a:gd name="T14" fmla="*/ 222 w 222"/>
                <a:gd name="T15" fmla="*/ 287 h 314"/>
                <a:gd name="T16" fmla="*/ 69 w 222"/>
                <a:gd name="T17" fmla="*/ 276 h 314"/>
                <a:gd name="T18" fmla="*/ 42 w 222"/>
                <a:gd name="T19" fmla="*/ 236 h 314"/>
                <a:gd name="T20" fmla="*/ 69 w 222"/>
                <a:gd name="T21" fmla="*/ 276 h 314"/>
                <a:gd name="T22" fmla="*/ 42 w 222"/>
                <a:gd name="T23" fmla="*/ 211 h 314"/>
                <a:gd name="T24" fmla="*/ 69 w 222"/>
                <a:gd name="T25" fmla="*/ 171 h 314"/>
                <a:gd name="T26" fmla="*/ 69 w 222"/>
                <a:gd name="T27" fmla="*/ 144 h 314"/>
                <a:gd name="T28" fmla="*/ 42 w 222"/>
                <a:gd name="T29" fmla="*/ 104 h 314"/>
                <a:gd name="T30" fmla="*/ 69 w 222"/>
                <a:gd name="T31" fmla="*/ 144 h 314"/>
                <a:gd name="T32" fmla="*/ 42 w 222"/>
                <a:gd name="T33" fmla="*/ 78 h 314"/>
                <a:gd name="T34" fmla="*/ 69 w 222"/>
                <a:gd name="T35" fmla="*/ 38 h 314"/>
                <a:gd name="T36" fmla="*/ 119 w 222"/>
                <a:gd name="T37" fmla="*/ 287 h 314"/>
                <a:gd name="T38" fmla="*/ 90 w 222"/>
                <a:gd name="T39" fmla="*/ 236 h 314"/>
                <a:gd name="T40" fmla="*/ 119 w 222"/>
                <a:gd name="T41" fmla="*/ 287 h 314"/>
                <a:gd name="T42" fmla="*/ 90 w 222"/>
                <a:gd name="T43" fmla="*/ 211 h 314"/>
                <a:gd name="T44" fmla="*/ 119 w 222"/>
                <a:gd name="T45" fmla="*/ 171 h 314"/>
                <a:gd name="T46" fmla="*/ 119 w 222"/>
                <a:gd name="T47" fmla="*/ 144 h 314"/>
                <a:gd name="T48" fmla="*/ 90 w 222"/>
                <a:gd name="T49" fmla="*/ 104 h 314"/>
                <a:gd name="T50" fmla="*/ 119 w 222"/>
                <a:gd name="T51" fmla="*/ 144 h 314"/>
                <a:gd name="T52" fmla="*/ 90 w 222"/>
                <a:gd name="T53" fmla="*/ 78 h 314"/>
                <a:gd name="T54" fmla="*/ 119 w 222"/>
                <a:gd name="T55" fmla="*/ 38 h 314"/>
                <a:gd name="T56" fmla="*/ 189 w 222"/>
                <a:gd name="T57" fmla="*/ 276 h 314"/>
                <a:gd name="T58" fmla="*/ 159 w 222"/>
                <a:gd name="T59" fmla="*/ 236 h 314"/>
                <a:gd name="T60" fmla="*/ 189 w 222"/>
                <a:gd name="T61" fmla="*/ 276 h 314"/>
                <a:gd name="T62" fmla="*/ 159 w 222"/>
                <a:gd name="T63" fmla="*/ 211 h 314"/>
                <a:gd name="T64" fmla="*/ 189 w 222"/>
                <a:gd name="T65" fmla="*/ 17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314">
                  <a:moveTo>
                    <a:pt x="207" y="287"/>
                  </a:moveTo>
                  <a:lnTo>
                    <a:pt x="207" y="156"/>
                  </a:lnTo>
                  <a:lnTo>
                    <a:pt x="214" y="156"/>
                  </a:lnTo>
                  <a:lnTo>
                    <a:pt x="214" y="144"/>
                  </a:lnTo>
                  <a:lnTo>
                    <a:pt x="147" y="144"/>
                  </a:lnTo>
                  <a:lnTo>
                    <a:pt x="147" y="13"/>
                  </a:lnTo>
                  <a:lnTo>
                    <a:pt x="153" y="13"/>
                  </a:lnTo>
                  <a:lnTo>
                    <a:pt x="153" y="0"/>
                  </a:lnTo>
                  <a:lnTo>
                    <a:pt x="8" y="0"/>
                  </a:lnTo>
                  <a:lnTo>
                    <a:pt x="8" y="13"/>
                  </a:lnTo>
                  <a:lnTo>
                    <a:pt x="14" y="13"/>
                  </a:lnTo>
                  <a:lnTo>
                    <a:pt x="14" y="287"/>
                  </a:lnTo>
                  <a:lnTo>
                    <a:pt x="0" y="287"/>
                  </a:lnTo>
                  <a:lnTo>
                    <a:pt x="0" y="314"/>
                  </a:lnTo>
                  <a:lnTo>
                    <a:pt x="222" y="314"/>
                  </a:lnTo>
                  <a:lnTo>
                    <a:pt x="222" y="287"/>
                  </a:lnTo>
                  <a:lnTo>
                    <a:pt x="207" y="287"/>
                  </a:lnTo>
                  <a:close/>
                  <a:moveTo>
                    <a:pt x="69" y="276"/>
                  </a:moveTo>
                  <a:lnTo>
                    <a:pt x="42" y="276"/>
                  </a:lnTo>
                  <a:lnTo>
                    <a:pt x="42" y="236"/>
                  </a:lnTo>
                  <a:lnTo>
                    <a:pt x="69" y="236"/>
                  </a:lnTo>
                  <a:lnTo>
                    <a:pt x="69" y="276"/>
                  </a:lnTo>
                  <a:close/>
                  <a:moveTo>
                    <a:pt x="69" y="211"/>
                  </a:moveTo>
                  <a:lnTo>
                    <a:pt x="42" y="211"/>
                  </a:lnTo>
                  <a:lnTo>
                    <a:pt x="42" y="171"/>
                  </a:lnTo>
                  <a:lnTo>
                    <a:pt x="69" y="171"/>
                  </a:lnTo>
                  <a:lnTo>
                    <a:pt x="69" y="211"/>
                  </a:lnTo>
                  <a:close/>
                  <a:moveTo>
                    <a:pt x="69" y="144"/>
                  </a:moveTo>
                  <a:lnTo>
                    <a:pt x="42" y="144"/>
                  </a:lnTo>
                  <a:lnTo>
                    <a:pt x="42" y="104"/>
                  </a:lnTo>
                  <a:lnTo>
                    <a:pt x="69" y="104"/>
                  </a:lnTo>
                  <a:lnTo>
                    <a:pt x="69" y="144"/>
                  </a:lnTo>
                  <a:close/>
                  <a:moveTo>
                    <a:pt x="69" y="78"/>
                  </a:moveTo>
                  <a:lnTo>
                    <a:pt x="42" y="78"/>
                  </a:lnTo>
                  <a:lnTo>
                    <a:pt x="42" y="38"/>
                  </a:lnTo>
                  <a:lnTo>
                    <a:pt x="69" y="38"/>
                  </a:lnTo>
                  <a:lnTo>
                    <a:pt x="69" y="78"/>
                  </a:lnTo>
                  <a:close/>
                  <a:moveTo>
                    <a:pt x="119" y="287"/>
                  </a:moveTo>
                  <a:lnTo>
                    <a:pt x="90" y="287"/>
                  </a:lnTo>
                  <a:lnTo>
                    <a:pt x="90" y="236"/>
                  </a:lnTo>
                  <a:lnTo>
                    <a:pt x="119" y="236"/>
                  </a:lnTo>
                  <a:lnTo>
                    <a:pt x="119" y="287"/>
                  </a:lnTo>
                  <a:close/>
                  <a:moveTo>
                    <a:pt x="119" y="211"/>
                  </a:moveTo>
                  <a:lnTo>
                    <a:pt x="90" y="211"/>
                  </a:lnTo>
                  <a:lnTo>
                    <a:pt x="90" y="171"/>
                  </a:lnTo>
                  <a:lnTo>
                    <a:pt x="119" y="171"/>
                  </a:lnTo>
                  <a:lnTo>
                    <a:pt x="119" y="211"/>
                  </a:lnTo>
                  <a:close/>
                  <a:moveTo>
                    <a:pt x="119" y="144"/>
                  </a:moveTo>
                  <a:lnTo>
                    <a:pt x="90" y="144"/>
                  </a:lnTo>
                  <a:lnTo>
                    <a:pt x="90" y="104"/>
                  </a:lnTo>
                  <a:lnTo>
                    <a:pt x="119" y="104"/>
                  </a:lnTo>
                  <a:lnTo>
                    <a:pt x="119" y="144"/>
                  </a:lnTo>
                  <a:close/>
                  <a:moveTo>
                    <a:pt x="119" y="78"/>
                  </a:moveTo>
                  <a:lnTo>
                    <a:pt x="90" y="78"/>
                  </a:lnTo>
                  <a:lnTo>
                    <a:pt x="90" y="38"/>
                  </a:lnTo>
                  <a:lnTo>
                    <a:pt x="119" y="38"/>
                  </a:lnTo>
                  <a:lnTo>
                    <a:pt x="119" y="78"/>
                  </a:lnTo>
                  <a:close/>
                  <a:moveTo>
                    <a:pt x="189" y="276"/>
                  </a:moveTo>
                  <a:lnTo>
                    <a:pt x="159" y="276"/>
                  </a:lnTo>
                  <a:lnTo>
                    <a:pt x="159" y="236"/>
                  </a:lnTo>
                  <a:lnTo>
                    <a:pt x="189" y="236"/>
                  </a:lnTo>
                  <a:lnTo>
                    <a:pt x="189" y="276"/>
                  </a:lnTo>
                  <a:close/>
                  <a:moveTo>
                    <a:pt x="189" y="211"/>
                  </a:moveTo>
                  <a:lnTo>
                    <a:pt x="159" y="211"/>
                  </a:lnTo>
                  <a:lnTo>
                    <a:pt x="159" y="171"/>
                  </a:lnTo>
                  <a:lnTo>
                    <a:pt x="189" y="171"/>
                  </a:lnTo>
                  <a:lnTo>
                    <a:pt x="189" y="2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4"/>
            <p:cNvSpPr>
              <a:spLocks noChangeAspect="1" noEditPoints="1"/>
            </p:cNvSpPr>
            <p:nvPr/>
          </p:nvSpPr>
          <p:spPr bwMode="auto">
            <a:xfrm flipH="1">
              <a:off x="4708368" y="1547948"/>
              <a:ext cx="429378" cy="1432583"/>
            </a:xfrm>
            <a:custGeom>
              <a:avLst/>
              <a:gdLst>
                <a:gd name="T0" fmla="*/ 149 w 159"/>
                <a:gd name="T1" fmla="*/ 24 h 394"/>
                <a:gd name="T2" fmla="*/ 103 w 159"/>
                <a:gd name="T3" fmla="*/ 0 h 394"/>
                <a:gd name="T4" fmla="*/ 10 w 159"/>
                <a:gd name="T5" fmla="*/ 11 h 394"/>
                <a:gd name="T6" fmla="*/ 15 w 159"/>
                <a:gd name="T7" fmla="*/ 367 h 394"/>
                <a:gd name="T8" fmla="*/ 159 w 159"/>
                <a:gd name="T9" fmla="*/ 394 h 394"/>
                <a:gd name="T10" fmla="*/ 57 w 159"/>
                <a:gd name="T11" fmla="*/ 367 h 394"/>
                <a:gd name="T12" fmla="*/ 57 w 159"/>
                <a:gd name="T13" fmla="*/ 344 h 394"/>
                <a:gd name="T14" fmla="*/ 36 w 159"/>
                <a:gd name="T15" fmla="*/ 329 h 394"/>
                <a:gd name="T16" fmla="*/ 57 w 159"/>
                <a:gd name="T17" fmla="*/ 329 h 394"/>
                <a:gd name="T18" fmla="*/ 36 w 159"/>
                <a:gd name="T19" fmla="*/ 268 h 394"/>
                <a:gd name="T20" fmla="*/ 57 w 159"/>
                <a:gd name="T21" fmla="*/ 253 h 394"/>
                <a:gd name="T22" fmla="*/ 57 w 159"/>
                <a:gd name="T23" fmla="*/ 228 h 394"/>
                <a:gd name="T24" fmla="*/ 36 w 159"/>
                <a:gd name="T25" fmla="*/ 215 h 394"/>
                <a:gd name="T26" fmla="*/ 57 w 159"/>
                <a:gd name="T27" fmla="*/ 215 h 394"/>
                <a:gd name="T28" fmla="*/ 36 w 159"/>
                <a:gd name="T29" fmla="*/ 152 h 394"/>
                <a:gd name="T30" fmla="*/ 57 w 159"/>
                <a:gd name="T31" fmla="*/ 137 h 394"/>
                <a:gd name="T32" fmla="*/ 57 w 159"/>
                <a:gd name="T33" fmla="*/ 114 h 394"/>
                <a:gd name="T34" fmla="*/ 36 w 159"/>
                <a:gd name="T35" fmla="*/ 99 h 394"/>
                <a:gd name="T36" fmla="*/ 57 w 159"/>
                <a:gd name="T37" fmla="*/ 99 h 394"/>
                <a:gd name="T38" fmla="*/ 36 w 159"/>
                <a:gd name="T39" fmla="*/ 36 h 394"/>
                <a:gd name="T40" fmla="*/ 90 w 159"/>
                <a:gd name="T41" fmla="*/ 367 h 394"/>
                <a:gd name="T42" fmla="*/ 90 w 159"/>
                <a:gd name="T43" fmla="*/ 344 h 394"/>
                <a:gd name="T44" fmla="*/ 69 w 159"/>
                <a:gd name="T45" fmla="*/ 329 h 394"/>
                <a:gd name="T46" fmla="*/ 90 w 159"/>
                <a:gd name="T47" fmla="*/ 329 h 394"/>
                <a:gd name="T48" fmla="*/ 69 w 159"/>
                <a:gd name="T49" fmla="*/ 268 h 394"/>
                <a:gd name="T50" fmla="*/ 90 w 159"/>
                <a:gd name="T51" fmla="*/ 253 h 394"/>
                <a:gd name="T52" fmla="*/ 90 w 159"/>
                <a:gd name="T53" fmla="*/ 228 h 394"/>
                <a:gd name="T54" fmla="*/ 69 w 159"/>
                <a:gd name="T55" fmla="*/ 215 h 394"/>
                <a:gd name="T56" fmla="*/ 90 w 159"/>
                <a:gd name="T57" fmla="*/ 215 h 394"/>
                <a:gd name="T58" fmla="*/ 69 w 159"/>
                <a:gd name="T59" fmla="*/ 152 h 394"/>
                <a:gd name="T60" fmla="*/ 90 w 159"/>
                <a:gd name="T61" fmla="*/ 137 h 394"/>
                <a:gd name="T62" fmla="*/ 90 w 159"/>
                <a:gd name="T63" fmla="*/ 114 h 394"/>
                <a:gd name="T64" fmla="*/ 69 w 159"/>
                <a:gd name="T65" fmla="*/ 99 h 394"/>
                <a:gd name="T66" fmla="*/ 90 w 159"/>
                <a:gd name="T67" fmla="*/ 99 h 394"/>
                <a:gd name="T68" fmla="*/ 69 w 159"/>
                <a:gd name="T69" fmla="*/ 36 h 394"/>
                <a:gd name="T70" fmla="*/ 124 w 159"/>
                <a:gd name="T71" fmla="*/ 367 h 394"/>
                <a:gd name="T72" fmla="*/ 124 w 159"/>
                <a:gd name="T73" fmla="*/ 344 h 394"/>
                <a:gd name="T74" fmla="*/ 105 w 159"/>
                <a:gd name="T75" fmla="*/ 329 h 394"/>
                <a:gd name="T76" fmla="*/ 124 w 159"/>
                <a:gd name="T77" fmla="*/ 329 h 394"/>
                <a:gd name="T78" fmla="*/ 105 w 159"/>
                <a:gd name="T79" fmla="*/ 268 h 394"/>
                <a:gd name="T80" fmla="*/ 124 w 159"/>
                <a:gd name="T81" fmla="*/ 253 h 394"/>
                <a:gd name="T82" fmla="*/ 124 w 159"/>
                <a:gd name="T83" fmla="*/ 228 h 394"/>
                <a:gd name="T84" fmla="*/ 105 w 159"/>
                <a:gd name="T85" fmla="*/ 215 h 394"/>
                <a:gd name="T86" fmla="*/ 124 w 159"/>
                <a:gd name="T87" fmla="*/ 215 h 394"/>
                <a:gd name="T88" fmla="*/ 105 w 159"/>
                <a:gd name="T89" fmla="*/ 152 h 394"/>
                <a:gd name="T90" fmla="*/ 124 w 159"/>
                <a:gd name="T91" fmla="*/ 137 h 394"/>
                <a:gd name="T92" fmla="*/ 124 w 159"/>
                <a:gd name="T93" fmla="*/ 114 h 394"/>
                <a:gd name="T94" fmla="*/ 105 w 159"/>
                <a:gd name="T95" fmla="*/ 99 h 394"/>
                <a:gd name="T96" fmla="*/ 124 w 159"/>
                <a:gd name="T97" fmla="*/ 99 h 394"/>
                <a:gd name="T98" fmla="*/ 105 w 159"/>
                <a:gd name="T99" fmla="*/ 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394">
                  <a:moveTo>
                    <a:pt x="147" y="367"/>
                  </a:moveTo>
                  <a:lnTo>
                    <a:pt x="147" y="24"/>
                  </a:lnTo>
                  <a:lnTo>
                    <a:pt x="149" y="24"/>
                  </a:lnTo>
                  <a:lnTo>
                    <a:pt x="149" y="11"/>
                  </a:lnTo>
                  <a:lnTo>
                    <a:pt x="103" y="11"/>
                  </a:lnTo>
                  <a:lnTo>
                    <a:pt x="103" y="0"/>
                  </a:lnTo>
                  <a:lnTo>
                    <a:pt x="31" y="0"/>
                  </a:lnTo>
                  <a:lnTo>
                    <a:pt x="31" y="11"/>
                  </a:lnTo>
                  <a:lnTo>
                    <a:pt x="10" y="11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5" y="367"/>
                  </a:lnTo>
                  <a:lnTo>
                    <a:pt x="0" y="367"/>
                  </a:lnTo>
                  <a:lnTo>
                    <a:pt x="0" y="394"/>
                  </a:lnTo>
                  <a:lnTo>
                    <a:pt x="159" y="394"/>
                  </a:lnTo>
                  <a:lnTo>
                    <a:pt x="159" y="367"/>
                  </a:lnTo>
                  <a:lnTo>
                    <a:pt x="147" y="367"/>
                  </a:lnTo>
                  <a:close/>
                  <a:moveTo>
                    <a:pt x="57" y="367"/>
                  </a:moveTo>
                  <a:lnTo>
                    <a:pt x="36" y="367"/>
                  </a:lnTo>
                  <a:lnTo>
                    <a:pt x="36" y="344"/>
                  </a:lnTo>
                  <a:lnTo>
                    <a:pt x="57" y="344"/>
                  </a:lnTo>
                  <a:lnTo>
                    <a:pt x="57" y="367"/>
                  </a:lnTo>
                  <a:close/>
                  <a:moveTo>
                    <a:pt x="57" y="329"/>
                  </a:moveTo>
                  <a:lnTo>
                    <a:pt x="36" y="329"/>
                  </a:lnTo>
                  <a:lnTo>
                    <a:pt x="36" y="306"/>
                  </a:lnTo>
                  <a:lnTo>
                    <a:pt x="57" y="306"/>
                  </a:lnTo>
                  <a:lnTo>
                    <a:pt x="57" y="329"/>
                  </a:lnTo>
                  <a:close/>
                  <a:moveTo>
                    <a:pt x="57" y="291"/>
                  </a:moveTo>
                  <a:lnTo>
                    <a:pt x="36" y="291"/>
                  </a:lnTo>
                  <a:lnTo>
                    <a:pt x="36" y="268"/>
                  </a:lnTo>
                  <a:lnTo>
                    <a:pt x="57" y="268"/>
                  </a:lnTo>
                  <a:lnTo>
                    <a:pt x="57" y="291"/>
                  </a:lnTo>
                  <a:close/>
                  <a:moveTo>
                    <a:pt x="57" y="253"/>
                  </a:moveTo>
                  <a:lnTo>
                    <a:pt x="36" y="253"/>
                  </a:lnTo>
                  <a:lnTo>
                    <a:pt x="36" y="228"/>
                  </a:lnTo>
                  <a:lnTo>
                    <a:pt x="57" y="228"/>
                  </a:lnTo>
                  <a:lnTo>
                    <a:pt x="57" y="253"/>
                  </a:lnTo>
                  <a:close/>
                  <a:moveTo>
                    <a:pt x="57" y="215"/>
                  </a:moveTo>
                  <a:lnTo>
                    <a:pt x="36" y="215"/>
                  </a:lnTo>
                  <a:lnTo>
                    <a:pt x="36" y="190"/>
                  </a:lnTo>
                  <a:lnTo>
                    <a:pt x="57" y="190"/>
                  </a:lnTo>
                  <a:lnTo>
                    <a:pt x="57" y="215"/>
                  </a:lnTo>
                  <a:close/>
                  <a:moveTo>
                    <a:pt x="57" y="177"/>
                  </a:moveTo>
                  <a:lnTo>
                    <a:pt x="36" y="177"/>
                  </a:lnTo>
                  <a:lnTo>
                    <a:pt x="36" y="152"/>
                  </a:lnTo>
                  <a:lnTo>
                    <a:pt x="57" y="152"/>
                  </a:lnTo>
                  <a:lnTo>
                    <a:pt x="57" y="177"/>
                  </a:lnTo>
                  <a:close/>
                  <a:moveTo>
                    <a:pt x="57" y="137"/>
                  </a:moveTo>
                  <a:lnTo>
                    <a:pt x="36" y="137"/>
                  </a:lnTo>
                  <a:lnTo>
                    <a:pt x="36" y="114"/>
                  </a:lnTo>
                  <a:lnTo>
                    <a:pt x="57" y="114"/>
                  </a:lnTo>
                  <a:lnTo>
                    <a:pt x="57" y="137"/>
                  </a:lnTo>
                  <a:close/>
                  <a:moveTo>
                    <a:pt x="57" y="99"/>
                  </a:moveTo>
                  <a:lnTo>
                    <a:pt x="36" y="99"/>
                  </a:lnTo>
                  <a:lnTo>
                    <a:pt x="36" y="76"/>
                  </a:lnTo>
                  <a:lnTo>
                    <a:pt x="57" y="76"/>
                  </a:lnTo>
                  <a:lnTo>
                    <a:pt x="57" y="99"/>
                  </a:lnTo>
                  <a:close/>
                  <a:moveTo>
                    <a:pt x="57" y="61"/>
                  </a:moveTo>
                  <a:lnTo>
                    <a:pt x="36" y="61"/>
                  </a:lnTo>
                  <a:lnTo>
                    <a:pt x="36" y="36"/>
                  </a:lnTo>
                  <a:lnTo>
                    <a:pt x="57" y="36"/>
                  </a:lnTo>
                  <a:lnTo>
                    <a:pt x="57" y="61"/>
                  </a:lnTo>
                  <a:close/>
                  <a:moveTo>
                    <a:pt x="90" y="367"/>
                  </a:moveTo>
                  <a:lnTo>
                    <a:pt x="69" y="367"/>
                  </a:lnTo>
                  <a:lnTo>
                    <a:pt x="69" y="344"/>
                  </a:lnTo>
                  <a:lnTo>
                    <a:pt x="90" y="344"/>
                  </a:lnTo>
                  <a:lnTo>
                    <a:pt x="90" y="367"/>
                  </a:lnTo>
                  <a:close/>
                  <a:moveTo>
                    <a:pt x="90" y="329"/>
                  </a:moveTo>
                  <a:lnTo>
                    <a:pt x="69" y="329"/>
                  </a:lnTo>
                  <a:lnTo>
                    <a:pt x="69" y="306"/>
                  </a:lnTo>
                  <a:lnTo>
                    <a:pt x="90" y="306"/>
                  </a:lnTo>
                  <a:lnTo>
                    <a:pt x="90" y="329"/>
                  </a:lnTo>
                  <a:close/>
                  <a:moveTo>
                    <a:pt x="90" y="291"/>
                  </a:moveTo>
                  <a:lnTo>
                    <a:pt x="69" y="291"/>
                  </a:lnTo>
                  <a:lnTo>
                    <a:pt x="69" y="268"/>
                  </a:lnTo>
                  <a:lnTo>
                    <a:pt x="90" y="268"/>
                  </a:lnTo>
                  <a:lnTo>
                    <a:pt x="90" y="291"/>
                  </a:lnTo>
                  <a:close/>
                  <a:moveTo>
                    <a:pt x="90" y="253"/>
                  </a:moveTo>
                  <a:lnTo>
                    <a:pt x="69" y="253"/>
                  </a:lnTo>
                  <a:lnTo>
                    <a:pt x="69" y="228"/>
                  </a:lnTo>
                  <a:lnTo>
                    <a:pt x="90" y="228"/>
                  </a:lnTo>
                  <a:lnTo>
                    <a:pt x="90" y="253"/>
                  </a:lnTo>
                  <a:close/>
                  <a:moveTo>
                    <a:pt x="90" y="215"/>
                  </a:moveTo>
                  <a:lnTo>
                    <a:pt x="69" y="215"/>
                  </a:lnTo>
                  <a:lnTo>
                    <a:pt x="69" y="190"/>
                  </a:lnTo>
                  <a:lnTo>
                    <a:pt x="90" y="190"/>
                  </a:lnTo>
                  <a:lnTo>
                    <a:pt x="90" y="215"/>
                  </a:lnTo>
                  <a:close/>
                  <a:moveTo>
                    <a:pt x="90" y="177"/>
                  </a:moveTo>
                  <a:lnTo>
                    <a:pt x="69" y="177"/>
                  </a:lnTo>
                  <a:lnTo>
                    <a:pt x="69" y="152"/>
                  </a:lnTo>
                  <a:lnTo>
                    <a:pt x="90" y="152"/>
                  </a:lnTo>
                  <a:lnTo>
                    <a:pt x="90" y="177"/>
                  </a:lnTo>
                  <a:close/>
                  <a:moveTo>
                    <a:pt x="90" y="137"/>
                  </a:moveTo>
                  <a:lnTo>
                    <a:pt x="69" y="137"/>
                  </a:lnTo>
                  <a:lnTo>
                    <a:pt x="69" y="114"/>
                  </a:lnTo>
                  <a:lnTo>
                    <a:pt x="90" y="114"/>
                  </a:lnTo>
                  <a:lnTo>
                    <a:pt x="90" y="137"/>
                  </a:lnTo>
                  <a:close/>
                  <a:moveTo>
                    <a:pt x="90" y="99"/>
                  </a:moveTo>
                  <a:lnTo>
                    <a:pt x="69" y="99"/>
                  </a:lnTo>
                  <a:lnTo>
                    <a:pt x="69" y="76"/>
                  </a:lnTo>
                  <a:lnTo>
                    <a:pt x="90" y="76"/>
                  </a:lnTo>
                  <a:lnTo>
                    <a:pt x="90" y="99"/>
                  </a:lnTo>
                  <a:close/>
                  <a:moveTo>
                    <a:pt x="90" y="61"/>
                  </a:moveTo>
                  <a:lnTo>
                    <a:pt x="69" y="61"/>
                  </a:lnTo>
                  <a:lnTo>
                    <a:pt x="69" y="36"/>
                  </a:lnTo>
                  <a:lnTo>
                    <a:pt x="90" y="36"/>
                  </a:lnTo>
                  <a:lnTo>
                    <a:pt x="90" y="61"/>
                  </a:lnTo>
                  <a:close/>
                  <a:moveTo>
                    <a:pt x="124" y="367"/>
                  </a:moveTo>
                  <a:lnTo>
                    <a:pt x="105" y="367"/>
                  </a:lnTo>
                  <a:lnTo>
                    <a:pt x="105" y="344"/>
                  </a:lnTo>
                  <a:lnTo>
                    <a:pt x="124" y="344"/>
                  </a:lnTo>
                  <a:lnTo>
                    <a:pt x="124" y="367"/>
                  </a:lnTo>
                  <a:close/>
                  <a:moveTo>
                    <a:pt x="124" y="329"/>
                  </a:moveTo>
                  <a:lnTo>
                    <a:pt x="105" y="329"/>
                  </a:lnTo>
                  <a:lnTo>
                    <a:pt x="105" y="306"/>
                  </a:lnTo>
                  <a:lnTo>
                    <a:pt x="124" y="306"/>
                  </a:lnTo>
                  <a:lnTo>
                    <a:pt x="124" y="329"/>
                  </a:lnTo>
                  <a:close/>
                  <a:moveTo>
                    <a:pt x="124" y="291"/>
                  </a:moveTo>
                  <a:lnTo>
                    <a:pt x="105" y="291"/>
                  </a:lnTo>
                  <a:lnTo>
                    <a:pt x="105" y="268"/>
                  </a:lnTo>
                  <a:lnTo>
                    <a:pt x="124" y="268"/>
                  </a:lnTo>
                  <a:lnTo>
                    <a:pt x="124" y="291"/>
                  </a:lnTo>
                  <a:close/>
                  <a:moveTo>
                    <a:pt x="124" y="253"/>
                  </a:moveTo>
                  <a:lnTo>
                    <a:pt x="105" y="253"/>
                  </a:lnTo>
                  <a:lnTo>
                    <a:pt x="105" y="228"/>
                  </a:lnTo>
                  <a:lnTo>
                    <a:pt x="124" y="228"/>
                  </a:lnTo>
                  <a:lnTo>
                    <a:pt x="124" y="253"/>
                  </a:lnTo>
                  <a:close/>
                  <a:moveTo>
                    <a:pt x="124" y="215"/>
                  </a:moveTo>
                  <a:lnTo>
                    <a:pt x="105" y="215"/>
                  </a:lnTo>
                  <a:lnTo>
                    <a:pt x="105" y="190"/>
                  </a:lnTo>
                  <a:lnTo>
                    <a:pt x="124" y="190"/>
                  </a:lnTo>
                  <a:lnTo>
                    <a:pt x="124" y="215"/>
                  </a:lnTo>
                  <a:close/>
                  <a:moveTo>
                    <a:pt x="124" y="177"/>
                  </a:moveTo>
                  <a:lnTo>
                    <a:pt x="105" y="177"/>
                  </a:lnTo>
                  <a:lnTo>
                    <a:pt x="105" y="152"/>
                  </a:lnTo>
                  <a:lnTo>
                    <a:pt x="124" y="152"/>
                  </a:lnTo>
                  <a:lnTo>
                    <a:pt x="124" y="177"/>
                  </a:lnTo>
                  <a:close/>
                  <a:moveTo>
                    <a:pt x="124" y="137"/>
                  </a:moveTo>
                  <a:lnTo>
                    <a:pt x="105" y="137"/>
                  </a:lnTo>
                  <a:lnTo>
                    <a:pt x="105" y="114"/>
                  </a:lnTo>
                  <a:lnTo>
                    <a:pt x="124" y="114"/>
                  </a:lnTo>
                  <a:lnTo>
                    <a:pt x="124" y="137"/>
                  </a:lnTo>
                  <a:close/>
                  <a:moveTo>
                    <a:pt x="124" y="99"/>
                  </a:moveTo>
                  <a:lnTo>
                    <a:pt x="105" y="99"/>
                  </a:lnTo>
                  <a:lnTo>
                    <a:pt x="105" y="76"/>
                  </a:lnTo>
                  <a:lnTo>
                    <a:pt x="124" y="76"/>
                  </a:lnTo>
                  <a:lnTo>
                    <a:pt x="124" y="99"/>
                  </a:lnTo>
                  <a:close/>
                  <a:moveTo>
                    <a:pt x="124" y="61"/>
                  </a:moveTo>
                  <a:lnTo>
                    <a:pt x="105" y="61"/>
                  </a:lnTo>
                  <a:lnTo>
                    <a:pt x="105" y="36"/>
                  </a:lnTo>
                  <a:lnTo>
                    <a:pt x="124" y="36"/>
                  </a:lnTo>
                  <a:lnTo>
                    <a:pt x="124" y="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75"/>
            <p:cNvSpPr>
              <a:spLocks noChangeAspect="1" noEditPoints="1"/>
            </p:cNvSpPr>
            <p:nvPr/>
          </p:nvSpPr>
          <p:spPr bwMode="auto">
            <a:xfrm flipH="1">
              <a:off x="5208465" y="1899889"/>
              <a:ext cx="1378617" cy="1080641"/>
            </a:xfrm>
            <a:custGeom>
              <a:avLst/>
              <a:gdLst>
                <a:gd name="T0" fmla="*/ 334 w 347"/>
                <a:gd name="T1" fmla="*/ 245 h 272"/>
                <a:gd name="T2" fmla="*/ 334 w 347"/>
                <a:gd name="T3" fmla="*/ 40 h 272"/>
                <a:gd name="T4" fmla="*/ 341 w 347"/>
                <a:gd name="T5" fmla="*/ 40 h 272"/>
                <a:gd name="T6" fmla="*/ 341 w 347"/>
                <a:gd name="T7" fmla="*/ 28 h 272"/>
                <a:gd name="T8" fmla="*/ 276 w 347"/>
                <a:gd name="T9" fmla="*/ 28 h 272"/>
                <a:gd name="T10" fmla="*/ 276 w 347"/>
                <a:gd name="T11" fmla="*/ 0 h 272"/>
                <a:gd name="T12" fmla="*/ 74 w 347"/>
                <a:gd name="T13" fmla="*/ 0 h 272"/>
                <a:gd name="T14" fmla="*/ 74 w 347"/>
                <a:gd name="T15" fmla="*/ 28 h 272"/>
                <a:gd name="T16" fmla="*/ 7 w 347"/>
                <a:gd name="T17" fmla="*/ 28 h 272"/>
                <a:gd name="T18" fmla="*/ 7 w 347"/>
                <a:gd name="T19" fmla="*/ 40 h 272"/>
                <a:gd name="T20" fmla="*/ 13 w 347"/>
                <a:gd name="T21" fmla="*/ 40 h 272"/>
                <a:gd name="T22" fmla="*/ 13 w 347"/>
                <a:gd name="T23" fmla="*/ 245 h 272"/>
                <a:gd name="T24" fmla="*/ 0 w 347"/>
                <a:gd name="T25" fmla="*/ 245 h 272"/>
                <a:gd name="T26" fmla="*/ 0 w 347"/>
                <a:gd name="T27" fmla="*/ 272 h 272"/>
                <a:gd name="T28" fmla="*/ 347 w 347"/>
                <a:gd name="T29" fmla="*/ 272 h 272"/>
                <a:gd name="T30" fmla="*/ 347 w 347"/>
                <a:gd name="T31" fmla="*/ 245 h 272"/>
                <a:gd name="T32" fmla="*/ 334 w 347"/>
                <a:gd name="T33" fmla="*/ 245 h 272"/>
                <a:gd name="T34" fmla="*/ 129 w 347"/>
                <a:gd name="T35" fmla="*/ 232 h 272"/>
                <a:gd name="T36" fmla="*/ 36 w 347"/>
                <a:gd name="T37" fmla="*/ 232 h 272"/>
                <a:gd name="T38" fmla="*/ 36 w 347"/>
                <a:gd name="T39" fmla="*/ 190 h 272"/>
                <a:gd name="T40" fmla="*/ 129 w 347"/>
                <a:gd name="T41" fmla="*/ 190 h 272"/>
                <a:gd name="T42" fmla="*/ 129 w 347"/>
                <a:gd name="T43" fmla="*/ 232 h 272"/>
                <a:gd name="T44" fmla="*/ 129 w 347"/>
                <a:gd name="T45" fmla="*/ 165 h 272"/>
                <a:gd name="T46" fmla="*/ 36 w 347"/>
                <a:gd name="T47" fmla="*/ 165 h 272"/>
                <a:gd name="T48" fmla="*/ 36 w 347"/>
                <a:gd name="T49" fmla="*/ 123 h 272"/>
                <a:gd name="T50" fmla="*/ 129 w 347"/>
                <a:gd name="T51" fmla="*/ 123 h 272"/>
                <a:gd name="T52" fmla="*/ 129 w 347"/>
                <a:gd name="T53" fmla="*/ 165 h 272"/>
                <a:gd name="T54" fmla="*/ 129 w 347"/>
                <a:gd name="T55" fmla="*/ 99 h 272"/>
                <a:gd name="T56" fmla="*/ 36 w 347"/>
                <a:gd name="T57" fmla="*/ 99 h 272"/>
                <a:gd name="T58" fmla="*/ 36 w 347"/>
                <a:gd name="T59" fmla="*/ 55 h 272"/>
                <a:gd name="T60" fmla="*/ 129 w 347"/>
                <a:gd name="T61" fmla="*/ 55 h 272"/>
                <a:gd name="T62" fmla="*/ 129 w 347"/>
                <a:gd name="T63" fmla="*/ 99 h 272"/>
                <a:gd name="T64" fmla="*/ 196 w 347"/>
                <a:gd name="T65" fmla="*/ 245 h 272"/>
                <a:gd name="T66" fmla="*/ 154 w 347"/>
                <a:gd name="T67" fmla="*/ 245 h 272"/>
                <a:gd name="T68" fmla="*/ 154 w 347"/>
                <a:gd name="T69" fmla="*/ 190 h 272"/>
                <a:gd name="T70" fmla="*/ 196 w 347"/>
                <a:gd name="T71" fmla="*/ 190 h 272"/>
                <a:gd name="T72" fmla="*/ 196 w 347"/>
                <a:gd name="T73" fmla="*/ 245 h 272"/>
                <a:gd name="T74" fmla="*/ 196 w 347"/>
                <a:gd name="T75" fmla="*/ 165 h 272"/>
                <a:gd name="T76" fmla="*/ 154 w 347"/>
                <a:gd name="T77" fmla="*/ 165 h 272"/>
                <a:gd name="T78" fmla="*/ 154 w 347"/>
                <a:gd name="T79" fmla="*/ 123 h 272"/>
                <a:gd name="T80" fmla="*/ 196 w 347"/>
                <a:gd name="T81" fmla="*/ 123 h 272"/>
                <a:gd name="T82" fmla="*/ 196 w 347"/>
                <a:gd name="T83" fmla="*/ 165 h 272"/>
                <a:gd name="T84" fmla="*/ 196 w 347"/>
                <a:gd name="T85" fmla="*/ 99 h 272"/>
                <a:gd name="T86" fmla="*/ 154 w 347"/>
                <a:gd name="T87" fmla="*/ 99 h 272"/>
                <a:gd name="T88" fmla="*/ 154 w 347"/>
                <a:gd name="T89" fmla="*/ 55 h 272"/>
                <a:gd name="T90" fmla="*/ 196 w 347"/>
                <a:gd name="T91" fmla="*/ 55 h 272"/>
                <a:gd name="T92" fmla="*/ 196 w 347"/>
                <a:gd name="T93" fmla="*/ 99 h 272"/>
                <a:gd name="T94" fmla="*/ 313 w 347"/>
                <a:gd name="T95" fmla="*/ 232 h 272"/>
                <a:gd name="T96" fmla="*/ 219 w 347"/>
                <a:gd name="T97" fmla="*/ 232 h 272"/>
                <a:gd name="T98" fmla="*/ 219 w 347"/>
                <a:gd name="T99" fmla="*/ 190 h 272"/>
                <a:gd name="T100" fmla="*/ 313 w 347"/>
                <a:gd name="T101" fmla="*/ 190 h 272"/>
                <a:gd name="T102" fmla="*/ 313 w 347"/>
                <a:gd name="T103" fmla="*/ 232 h 272"/>
                <a:gd name="T104" fmla="*/ 313 w 347"/>
                <a:gd name="T105" fmla="*/ 165 h 272"/>
                <a:gd name="T106" fmla="*/ 219 w 347"/>
                <a:gd name="T107" fmla="*/ 165 h 272"/>
                <a:gd name="T108" fmla="*/ 219 w 347"/>
                <a:gd name="T109" fmla="*/ 123 h 272"/>
                <a:gd name="T110" fmla="*/ 313 w 347"/>
                <a:gd name="T111" fmla="*/ 123 h 272"/>
                <a:gd name="T112" fmla="*/ 313 w 347"/>
                <a:gd name="T113" fmla="*/ 165 h 272"/>
                <a:gd name="T114" fmla="*/ 313 w 347"/>
                <a:gd name="T115" fmla="*/ 99 h 272"/>
                <a:gd name="T116" fmla="*/ 219 w 347"/>
                <a:gd name="T117" fmla="*/ 99 h 272"/>
                <a:gd name="T118" fmla="*/ 219 w 347"/>
                <a:gd name="T119" fmla="*/ 55 h 272"/>
                <a:gd name="T120" fmla="*/ 313 w 347"/>
                <a:gd name="T121" fmla="*/ 55 h 272"/>
                <a:gd name="T122" fmla="*/ 313 w 347"/>
                <a:gd name="T123" fmla="*/ 9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" h="272">
                  <a:moveTo>
                    <a:pt x="334" y="245"/>
                  </a:moveTo>
                  <a:lnTo>
                    <a:pt x="334" y="40"/>
                  </a:lnTo>
                  <a:lnTo>
                    <a:pt x="341" y="40"/>
                  </a:lnTo>
                  <a:lnTo>
                    <a:pt x="341" y="28"/>
                  </a:lnTo>
                  <a:lnTo>
                    <a:pt x="276" y="28"/>
                  </a:lnTo>
                  <a:lnTo>
                    <a:pt x="276" y="0"/>
                  </a:lnTo>
                  <a:lnTo>
                    <a:pt x="74" y="0"/>
                  </a:lnTo>
                  <a:lnTo>
                    <a:pt x="74" y="28"/>
                  </a:lnTo>
                  <a:lnTo>
                    <a:pt x="7" y="28"/>
                  </a:lnTo>
                  <a:lnTo>
                    <a:pt x="7" y="40"/>
                  </a:lnTo>
                  <a:lnTo>
                    <a:pt x="13" y="40"/>
                  </a:lnTo>
                  <a:lnTo>
                    <a:pt x="13" y="245"/>
                  </a:lnTo>
                  <a:lnTo>
                    <a:pt x="0" y="245"/>
                  </a:lnTo>
                  <a:lnTo>
                    <a:pt x="0" y="272"/>
                  </a:lnTo>
                  <a:lnTo>
                    <a:pt x="347" y="272"/>
                  </a:lnTo>
                  <a:lnTo>
                    <a:pt x="347" y="245"/>
                  </a:lnTo>
                  <a:lnTo>
                    <a:pt x="334" y="245"/>
                  </a:lnTo>
                  <a:close/>
                  <a:moveTo>
                    <a:pt x="129" y="232"/>
                  </a:moveTo>
                  <a:lnTo>
                    <a:pt x="36" y="232"/>
                  </a:lnTo>
                  <a:lnTo>
                    <a:pt x="36" y="190"/>
                  </a:lnTo>
                  <a:lnTo>
                    <a:pt x="129" y="190"/>
                  </a:lnTo>
                  <a:lnTo>
                    <a:pt x="129" y="232"/>
                  </a:lnTo>
                  <a:close/>
                  <a:moveTo>
                    <a:pt x="129" y="165"/>
                  </a:moveTo>
                  <a:lnTo>
                    <a:pt x="36" y="165"/>
                  </a:lnTo>
                  <a:lnTo>
                    <a:pt x="36" y="123"/>
                  </a:lnTo>
                  <a:lnTo>
                    <a:pt x="129" y="123"/>
                  </a:lnTo>
                  <a:lnTo>
                    <a:pt x="129" y="165"/>
                  </a:lnTo>
                  <a:close/>
                  <a:moveTo>
                    <a:pt x="129" y="99"/>
                  </a:moveTo>
                  <a:lnTo>
                    <a:pt x="36" y="99"/>
                  </a:lnTo>
                  <a:lnTo>
                    <a:pt x="36" y="55"/>
                  </a:lnTo>
                  <a:lnTo>
                    <a:pt x="129" y="55"/>
                  </a:lnTo>
                  <a:lnTo>
                    <a:pt x="129" y="99"/>
                  </a:lnTo>
                  <a:close/>
                  <a:moveTo>
                    <a:pt x="196" y="245"/>
                  </a:moveTo>
                  <a:lnTo>
                    <a:pt x="154" y="245"/>
                  </a:lnTo>
                  <a:lnTo>
                    <a:pt x="154" y="190"/>
                  </a:lnTo>
                  <a:lnTo>
                    <a:pt x="196" y="190"/>
                  </a:lnTo>
                  <a:lnTo>
                    <a:pt x="196" y="245"/>
                  </a:lnTo>
                  <a:close/>
                  <a:moveTo>
                    <a:pt x="196" y="165"/>
                  </a:moveTo>
                  <a:lnTo>
                    <a:pt x="154" y="165"/>
                  </a:lnTo>
                  <a:lnTo>
                    <a:pt x="154" y="123"/>
                  </a:lnTo>
                  <a:lnTo>
                    <a:pt x="196" y="123"/>
                  </a:lnTo>
                  <a:lnTo>
                    <a:pt x="196" y="165"/>
                  </a:lnTo>
                  <a:close/>
                  <a:moveTo>
                    <a:pt x="196" y="99"/>
                  </a:moveTo>
                  <a:lnTo>
                    <a:pt x="154" y="99"/>
                  </a:lnTo>
                  <a:lnTo>
                    <a:pt x="154" y="55"/>
                  </a:lnTo>
                  <a:lnTo>
                    <a:pt x="196" y="55"/>
                  </a:lnTo>
                  <a:lnTo>
                    <a:pt x="196" y="99"/>
                  </a:lnTo>
                  <a:close/>
                  <a:moveTo>
                    <a:pt x="313" y="232"/>
                  </a:moveTo>
                  <a:lnTo>
                    <a:pt x="219" y="232"/>
                  </a:lnTo>
                  <a:lnTo>
                    <a:pt x="219" y="190"/>
                  </a:lnTo>
                  <a:lnTo>
                    <a:pt x="313" y="190"/>
                  </a:lnTo>
                  <a:lnTo>
                    <a:pt x="313" y="232"/>
                  </a:lnTo>
                  <a:close/>
                  <a:moveTo>
                    <a:pt x="313" y="165"/>
                  </a:moveTo>
                  <a:lnTo>
                    <a:pt x="219" y="165"/>
                  </a:lnTo>
                  <a:lnTo>
                    <a:pt x="219" y="123"/>
                  </a:lnTo>
                  <a:lnTo>
                    <a:pt x="313" y="123"/>
                  </a:lnTo>
                  <a:lnTo>
                    <a:pt x="313" y="165"/>
                  </a:lnTo>
                  <a:close/>
                  <a:moveTo>
                    <a:pt x="313" y="99"/>
                  </a:moveTo>
                  <a:lnTo>
                    <a:pt x="219" y="99"/>
                  </a:lnTo>
                  <a:lnTo>
                    <a:pt x="219" y="55"/>
                  </a:lnTo>
                  <a:lnTo>
                    <a:pt x="313" y="55"/>
                  </a:lnTo>
                  <a:lnTo>
                    <a:pt x="313" y="9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73"/>
            <p:cNvSpPr>
              <a:spLocks noChangeAspect="1" noEditPoints="1"/>
            </p:cNvSpPr>
            <p:nvPr/>
          </p:nvSpPr>
          <p:spPr bwMode="auto">
            <a:xfrm>
              <a:off x="6657800" y="1899888"/>
              <a:ext cx="764022" cy="1080642"/>
            </a:xfrm>
            <a:custGeom>
              <a:avLst/>
              <a:gdLst>
                <a:gd name="T0" fmla="*/ 207 w 222"/>
                <a:gd name="T1" fmla="*/ 156 h 314"/>
                <a:gd name="T2" fmla="*/ 214 w 222"/>
                <a:gd name="T3" fmla="*/ 144 h 314"/>
                <a:gd name="T4" fmla="*/ 147 w 222"/>
                <a:gd name="T5" fmla="*/ 13 h 314"/>
                <a:gd name="T6" fmla="*/ 153 w 222"/>
                <a:gd name="T7" fmla="*/ 0 h 314"/>
                <a:gd name="T8" fmla="*/ 8 w 222"/>
                <a:gd name="T9" fmla="*/ 13 h 314"/>
                <a:gd name="T10" fmla="*/ 14 w 222"/>
                <a:gd name="T11" fmla="*/ 287 h 314"/>
                <a:gd name="T12" fmla="*/ 0 w 222"/>
                <a:gd name="T13" fmla="*/ 314 h 314"/>
                <a:gd name="T14" fmla="*/ 222 w 222"/>
                <a:gd name="T15" fmla="*/ 287 h 314"/>
                <a:gd name="T16" fmla="*/ 69 w 222"/>
                <a:gd name="T17" fmla="*/ 276 h 314"/>
                <a:gd name="T18" fmla="*/ 42 w 222"/>
                <a:gd name="T19" fmla="*/ 236 h 314"/>
                <a:gd name="T20" fmla="*/ 69 w 222"/>
                <a:gd name="T21" fmla="*/ 276 h 314"/>
                <a:gd name="T22" fmla="*/ 42 w 222"/>
                <a:gd name="T23" fmla="*/ 211 h 314"/>
                <a:gd name="T24" fmla="*/ 69 w 222"/>
                <a:gd name="T25" fmla="*/ 171 h 314"/>
                <a:gd name="T26" fmla="*/ 69 w 222"/>
                <a:gd name="T27" fmla="*/ 144 h 314"/>
                <a:gd name="T28" fmla="*/ 42 w 222"/>
                <a:gd name="T29" fmla="*/ 104 h 314"/>
                <a:gd name="T30" fmla="*/ 69 w 222"/>
                <a:gd name="T31" fmla="*/ 144 h 314"/>
                <a:gd name="T32" fmla="*/ 42 w 222"/>
                <a:gd name="T33" fmla="*/ 78 h 314"/>
                <a:gd name="T34" fmla="*/ 69 w 222"/>
                <a:gd name="T35" fmla="*/ 38 h 314"/>
                <a:gd name="T36" fmla="*/ 119 w 222"/>
                <a:gd name="T37" fmla="*/ 287 h 314"/>
                <a:gd name="T38" fmla="*/ 90 w 222"/>
                <a:gd name="T39" fmla="*/ 236 h 314"/>
                <a:gd name="T40" fmla="*/ 119 w 222"/>
                <a:gd name="T41" fmla="*/ 287 h 314"/>
                <a:gd name="T42" fmla="*/ 90 w 222"/>
                <a:gd name="T43" fmla="*/ 211 h 314"/>
                <a:gd name="T44" fmla="*/ 119 w 222"/>
                <a:gd name="T45" fmla="*/ 171 h 314"/>
                <a:gd name="T46" fmla="*/ 119 w 222"/>
                <a:gd name="T47" fmla="*/ 144 h 314"/>
                <a:gd name="T48" fmla="*/ 90 w 222"/>
                <a:gd name="T49" fmla="*/ 104 h 314"/>
                <a:gd name="T50" fmla="*/ 119 w 222"/>
                <a:gd name="T51" fmla="*/ 144 h 314"/>
                <a:gd name="T52" fmla="*/ 90 w 222"/>
                <a:gd name="T53" fmla="*/ 78 h 314"/>
                <a:gd name="T54" fmla="*/ 119 w 222"/>
                <a:gd name="T55" fmla="*/ 38 h 314"/>
                <a:gd name="T56" fmla="*/ 189 w 222"/>
                <a:gd name="T57" fmla="*/ 276 h 314"/>
                <a:gd name="T58" fmla="*/ 159 w 222"/>
                <a:gd name="T59" fmla="*/ 236 h 314"/>
                <a:gd name="T60" fmla="*/ 189 w 222"/>
                <a:gd name="T61" fmla="*/ 276 h 314"/>
                <a:gd name="T62" fmla="*/ 159 w 222"/>
                <a:gd name="T63" fmla="*/ 211 h 314"/>
                <a:gd name="T64" fmla="*/ 189 w 222"/>
                <a:gd name="T65" fmla="*/ 17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314">
                  <a:moveTo>
                    <a:pt x="207" y="287"/>
                  </a:moveTo>
                  <a:lnTo>
                    <a:pt x="207" y="156"/>
                  </a:lnTo>
                  <a:lnTo>
                    <a:pt x="214" y="156"/>
                  </a:lnTo>
                  <a:lnTo>
                    <a:pt x="214" y="144"/>
                  </a:lnTo>
                  <a:lnTo>
                    <a:pt x="147" y="144"/>
                  </a:lnTo>
                  <a:lnTo>
                    <a:pt x="147" y="13"/>
                  </a:lnTo>
                  <a:lnTo>
                    <a:pt x="153" y="13"/>
                  </a:lnTo>
                  <a:lnTo>
                    <a:pt x="153" y="0"/>
                  </a:lnTo>
                  <a:lnTo>
                    <a:pt x="8" y="0"/>
                  </a:lnTo>
                  <a:lnTo>
                    <a:pt x="8" y="13"/>
                  </a:lnTo>
                  <a:lnTo>
                    <a:pt x="14" y="13"/>
                  </a:lnTo>
                  <a:lnTo>
                    <a:pt x="14" y="287"/>
                  </a:lnTo>
                  <a:lnTo>
                    <a:pt x="0" y="287"/>
                  </a:lnTo>
                  <a:lnTo>
                    <a:pt x="0" y="314"/>
                  </a:lnTo>
                  <a:lnTo>
                    <a:pt x="222" y="314"/>
                  </a:lnTo>
                  <a:lnTo>
                    <a:pt x="222" y="287"/>
                  </a:lnTo>
                  <a:lnTo>
                    <a:pt x="207" y="287"/>
                  </a:lnTo>
                  <a:close/>
                  <a:moveTo>
                    <a:pt x="69" y="276"/>
                  </a:moveTo>
                  <a:lnTo>
                    <a:pt x="42" y="276"/>
                  </a:lnTo>
                  <a:lnTo>
                    <a:pt x="42" y="236"/>
                  </a:lnTo>
                  <a:lnTo>
                    <a:pt x="69" y="236"/>
                  </a:lnTo>
                  <a:lnTo>
                    <a:pt x="69" y="276"/>
                  </a:lnTo>
                  <a:close/>
                  <a:moveTo>
                    <a:pt x="69" y="211"/>
                  </a:moveTo>
                  <a:lnTo>
                    <a:pt x="42" y="211"/>
                  </a:lnTo>
                  <a:lnTo>
                    <a:pt x="42" y="171"/>
                  </a:lnTo>
                  <a:lnTo>
                    <a:pt x="69" y="171"/>
                  </a:lnTo>
                  <a:lnTo>
                    <a:pt x="69" y="211"/>
                  </a:lnTo>
                  <a:close/>
                  <a:moveTo>
                    <a:pt x="69" y="144"/>
                  </a:moveTo>
                  <a:lnTo>
                    <a:pt x="42" y="144"/>
                  </a:lnTo>
                  <a:lnTo>
                    <a:pt x="42" y="104"/>
                  </a:lnTo>
                  <a:lnTo>
                    <a:pt x="69" y="104"/>
                  </a:lnTo>
                  <a:lnTo>
                    <a:pt x="69" y="144"/>
                  </a:lnTo>
                  <a:close/>
                  <a:moveTo>
                    <a:pt x="69" y="78"/>
                  </a:moveTo>
                  <a:lnTo>
                    <a:pt x="42" y="78"/>
                  </a:lnTo>
                  <a:lnTo>
                    <a:pt x="42" y="38"/>
                  </a:lnTo>
                  <a:lnTo>
                    <a:pt x="69" y="38"/>
                  </a:lnTo>
                  <a:lnTo>
                    <a:pt x="69" y="78"/>
                  </a:lnTo>
                  <a:close/>
                  <a:moveTo>
                    <a:pt x="119" y="287"/>
                  </a:moveTo>
                  <a:lnTo>
                    <a:pt x="90" y="287"/>
                  </a:lnTo>
                  <a:lnTo>
                    <a:pt x="90" y="236"/>
                  </a:lnTo>
                  <a:lnTo>
                    <a:pt x="119" y="236"/>
                  </a:lnTo>
                  <a:lnTo>
                    <a:pt x="119" y="287"/>
                  </a:lnTo>
                  <a:close/>
                  <a:moveTo>
                    <a:pt x="119" y="211"/>
                  </a:moveTo>
                  <a:lnTo>
                    <a:pt x="90" y="211"/>
                  </a:lnTo>
                  <a:lnTo>
                    <a:pt x="90" y="171"/>
                  </a:lnTo>
                  <a:lnTo>
                    <a:pt x="119" y="171"/>
                  </a:lnTo>
                  <a:lnTo>
                    <a:pt x="119" y="211"/>
                  </a:lnTo>
                  <a:close/>
                  <a:moveTo>
                    <a:pt x="119" y="144"/>
                  </a:moveTo>
                  <a:lnTo>
                    <a:pt x="90" y="144"/>
                  </a:lnTo>
                  <a:lnTo>
                    <a:pt x="90" y="104"/>
                  </a:lnTo>
                  <a:lnTo>
                    <a:pt x="119" y="104"/>
                  </a:lnTo>
                  <a:lnTo>
                    <a:pt x="119" y="144"/>
                  </a:lnTo>
                  <a:close/>
                  <a:moveTo>
                    <a:pt x="119" y="78"/>
                  </a:moveTo>
                  <a:lnTo>
                    <a:pt x="90" y="78"/>
                  </a:lnTo>
                  <a:lnTo>
                    <a:pt x="90" y="38"/>
                  </a:lnTo>
                  <a:lnTo>
                    <a:pt x="119" y="38"/>
                  </a:lnTo>
                  <a:lnTo>
                    <a:pt x="119" y="78"/>
                  </a:lnTo>
                  <a:close/>
                  <a:moveTo>
                    <a:pt x="189" y="276"/>
                  </a:moveTo>
                  <a:lnTo>
                    <a:pt x="159" y="276"/>
                  </a:lnTo>
                  <a:lnTo>
                    <a:pt x="159" y="236"/>
                  </a:lnTo>
                  <a:lnTo>
                    <a:pt x="189" y="236"/>
                  </a:lnTo>
                  <a:lnTo>
                    <a:pt x="189" y="276"/>
                  </a:lnTo>
                  <a:close/>
                  <a:moveTo>
                    <a:pt x="189" y="211"/>
                  </a:moveTo>
                  <a:lnTo>
                    <a:pt x="159" y="211"/>
                  </a:lnTo>
                  <a:lnTo>
                    <a:pt x="159" y="171"/>
                  </a:lnTo>
                  <a:lnTo>
                    <a:pt x="189" y="171"/>
                  </a:lnTo>
                  <a:lnTo>
                    <a:pt x="189" y="2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74"/>
            <p:cNvSpPr>
              <a:spLocks noChangeAspect="1" noEditPoints="1"/>
            </p:cNvSpPr>
            <p:nvPr/>
          </p:nvSpPr>
          <p:spPr bwMode="auto">
            <a:xfrm flipH="1">
              <a:off x="4118131" y="1701857"/>
              <a:ext cx="519518" cy="1278674"/>
            </a:xfrm>
            <a:custGeom>
              <a:avLst/>
              <a:gdLst>
                <a:gd name="T0" fmla="*/ 149 w 159"/>
                <a:gd name="T1" fmla="*/ 24 h 394"/>
                <a:gd name="T2" fmla="*/ 103 w 159"/>
                <a:gd name="T3" fmla="*/ 0 h 394"/>
                <a:gd name="T4" fmla="*/ 10 w 159"/>
                <a:gd name="T5" fmla="*/ 11 h 394"/>
                <a:gd name="T6" fmla="*/ 15 w 159"/>
                <a:gd name="T7" fmla="*/ 367 h 394"/>
                <a:gd name="T8" fmla="*/ 159 w 159"/>
                <a:gd name="T9" fmla="*/ 394 h 394"/>
                <a:gd name="T10" fmla="*/ 57 w 159"/>
                <a:gd name="T11" fmla="*/ 367 h 394"/>
                <a:gd name="T12" fmla="*/ 57 w 159"/>
                <a:gd name="T13" fmla="*/ 344 h 394"/>
                <a:gd name="T14" fmla="*/ 36 w 159"/>
                <a:gd name="T15" fmla="*/ 329 h 394"/>
                <a:gd name="T16" fmla="*/ 57 w 159"/>
                <a:gd name="T17" fmla="*/ 329 h 394"/>
                <a:gd name="T18" fmla="*/ 36 w 159"/>
                <a:gd name="T19" fmla="*/ 268 h 394"/>
                <a:gd name="T20" fmla="*/ 57 w 159"/>
                <a:gd name="T21" fmla="*/ 253 h 394"/>
                <a:gd name="T22" fmla="*/ 57 w 159"/>
                <a:gd name="T23" fmla="*/ 228 h 394"/>
                <a:gd name="T24" fmla="*/ 36 w 159"/>
                <a:gd name="T25" fmla="*/ 215 h 394"/>
                <a:gd name="T26" fmla="*/ 57 w 159"/>
                <a:gd name="T27" fmla="*/ 215 h 394"/>
                <a:gd name="T28" fmla="*/ 36 w 159"/>
                <a:gd name="T29" fmla="*/ 152 h 394"/>
                <a:gd name="T30" fmla="*/ 57 w 159"/>
                <a:gd name="T31" fmla="*/ 137 h 394"/>
                <a:gd name="T32" fmla="*/ 57 w 159"/>
                <a:gd name="T33" fmla="*/ 114 h 394"/>
                <a:gd name="T34" fmla="*/ 36 w 159"/>
                <a:gd name="T35" fmla="*/ 99 h 394"/>
                <a:gd name="T36" fmla="*/ 57 w 159"/>
                <a:gd name="T37" fmla="*/ 99 h 394"/>
                <a:gd name="T38" fmla="*/ 36 w 159"/>
                <a:gd name="T39" fmla="*/ 36 h 394"/>
                <a:gd name="T40" fmla="*/ 90 w 159"/>
                <a:gd name="T41" fmla="*/ 367 h 394"/>
                <a:gd name="T42" fmla="*/ 90 w 159"/>
                <a:gd name="T43" fmla="*/ 344 h 394"/>
                <a:gd name="T44" fmla="*/ 69 w 159"/>
                <a:gd name="T45" fmla="*/ 329 h 394"/>
                <a:gd name="T46" fmla="*/ 90 w 159"/>
                <a:gd name="T47" fmla="*/ 329 h 394"/>
                <a:gd name="T48" fmla="*/ 69 w 159"/>
                <a:gd name="T49" fmla="*/ 268 h 394"/>
                <a:gd name="T50" fmla="*/ 90 w 159"/>
                <a:gd name="T51" fmla="*/ 253 h 394"/>
                <a:gd name="T52" fmla="*/ 90 w 159"/>
                <a:gd name="T53" fmla="*/ 228 h 394"/>
                <a:gd name="T54" fmla="*/ 69 w 159"/>
                <a:gd name="T55" fmla="*/ 215 h 394"/>
                <a:gd name="T56" fmla="*/ 90 w 159"/>
                <a:gd name="T57" fmla="*/ 215 h 394"/>
                <a:gd name="T58" fmla="*/ 69 w 159"/>
                <a:gd name="T59" fmla="*/ 152 h 394"/>
                <a:gd name="T60" fmla="*/ 90 w 159"/>
                <a:gd name="T61" fmla="*/ 137 h 394"/>
                <a:gd name="T62" fmla="*/ 90 w 159"/>
                <a:gd name="T63" fmla="*/ 114 h 394"/>
                <a:gd name="T64" fmla="*/ 69 w 159"/>
                <a:gd name="T65" fmla="*/ 99 h 394"/>
                <a:gd name="T66" fmla="*/ 90 w 159"/>
                <a:gd name="T67" fmla="*/ 99 h 394"/>
                <a:gd name="T68" fmla="*/ 69 w 159"/>
                <a:gd name="T69" fmla="*/ 36 h 394"/>
                <a:gd name="T70" fmla="*/ 124 w 159"/>
                <a:gd name="T71" fmla="*/ 367 h 394"/>
                <a:gd name="T72" fmla="*/ 124 w 159"/>
                <a:gd name="T73" fmla="*/ 344 h 394"/>
                <a:gd name="T74" fmla="*/ 105 w 159"/>
                <a:gd name="T75" fmla="*/ 329 h 394"/>
                <a:gd name="T76" fmla="*/ 124 w 159"/>
                <a:gd name="T77" fmla="*/ 329 h 394"/>
                <a:gd name="T78" fmla="*/ 105 w 159"/>
                <a:gd name="T79" fmla="*/ 268 h 394"/>
                <a:gd name="T80" fmla="*/ 124 w 159"/>
                <a:gd name="T81" fmla="*/ 253 h 394"/>
                <a:gd name="T82" fmla="*/ 124 w 159"/>
                <a:gd name="T83" fmla="*/ 228 h 394"/>
                <a:gd name="T84" fmla="*/ 105 w 159"/>
                <a:gd name="T85" fmla="*/ 215 h 394"/>
                <a:gd name="T86" fmla="*/ 124 w 159"/>
                <a:gd name="T87" fmla="*/ 215 h 394"/>
                <a:gd name="T88" fmla="*/ 105 w 159"/>
                <a:gd name="T89" fmla="*/ 152 h 394"/>
                <a:gd name="T90" fmla="*/ 124 w 159"/>
                <a:gd name="T91" fmla="*/ 137 h 394"/>
                <a:gd name="T92" fmla="*/ 124 w 159"/>
                <a:gd name="T93" fmla="*/ 114 h 394"/>
                <a:gd name="T94" fmla="*/ 105 w 159"/>
                <a:gd name="T95" fmla="*/ 99 h 394"/>
                <a:gd name="T96" fmla="*/ 124 w 159"/>
                <a:gd name="T97" fmla="*/ 99 h 394"/>
                <a:gd name="T98" fmla="*/ 105 w 159"/>
                <a:gd name="T99" fmla="*/ 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394">
                  <a:moveTo>
                    <a:pt x="147" y="367"/>
                  </a:moveTo>
                  <a:lnTo>
                    <a:pt x="147" y="24"/>
                  </a:lnTo>
                  <a:lnTo>
                    <a:pt x="149" y="24"/>
                  </a:lnTo>
                  <a:lnTo>
                    <a:pt x="149" y="11"/>
                  </a:lnTo>
                  <a:lnTo>
                    <a:pt x="103" y="11"/>
                  </a:lnTo>
                  <a:lnTo>
                    <a:pt x="103" y="0"/>
                  </a:lnTo>
                  <a:lnTo>
                    <a:pt x="31" y="0"/>
                  </a:lnTo>
                  <a:lnTo>
                    <a:pt x="31" y="11"/>
                  </a:lnTo>
                  <a:lnTo>
                    <a:pt x="10" y="11"/>
                  </a:lnTo>
                  <a:lnTo>
                    <a:pt x="10" y="24"/>
                  </a:lnTo>
                  <a:lnTo>
                    <a:pt x="15" y="24"/>
                  </a:lnTo>
                  <a:lnTo>
                    <a:pt x="15" y="367"/>
                  </a:lnTo>
                  <a:lnTo>
                    <a:pt x="0" y="367"/>
                  </a:lnTo>
                  <a:lnTo>
                    <a:pt x="0" y="394"/>
                  </a:lnTo>
                  <a:lnTo>
                    <a:pt x="159" y="394"/>
                  </a:lnTo>
                  <a:lnTo>
                    <a:pt x="159" y="367"/>
                  </a:lnTo>
                  <a:lnTo>
                    <a:pt x="147" y="367"/>
                  </a:lnTo>
                  <a:close/>
                  <a:moveTo>
                    <a:pt x="57" y="367"/>
                  </a:moveTo>
                  <a:lnTo>
                    <a:pt x="36" y="367"/>
                  </a:lnTo>
                  <a:lnTo>
                    <a:pt x="36" y="344"/>
                  </a:lnTo>
                  <a:lnTo>
                    <a:pt x="57" y="344"/>
                  </a:lnTo>
                  <a:lnTo>
                    <a:pt x="57" y="367"/>
                  </a:lnTo>
                  <a:close/>
                  <a:moveTo>
                    <a:pt x="57" y="329"/>
                  </a:moveTo>
                  <a:lnTo>
                    <a:pt x="36" y="329"/>
                  </a:lnTo>
                  <a:lnTo>
                    <a:pt x="36" y="306"/>
                  </a:lnTo>
                  <a:lnTo>
                    <a:pt x="57" y="306"/>
                  </a:lnTo>
                  <a:lnTo>
                    <a:pt x="57" y="329"/>
                  </a:lnTo>
                  <a:close/>
                  <a:moveTo>
                    <a:pt x="57" y="291"/>
                  </a:moveTo>
                  <a:lnTo>
                    <a:pt x="36" y="291"/>
                  </a:lnTo>
                  <a:lnTo>
                    <a:pt x="36" y="268"/>
                  </a:lnTo>
                  <a:lnTo>
                    <a:pt x="57" y="268"/>
                  </a:lnTo>
                  <a:lnTo>
                    <a:pt x="57" y="291"/>
                  </a:lnTo>
                  <a:close/>
                  <a:moveTo>
                    <a:pt x="57" y="253"/>
                  </a:moveTo>
                  <a:lnTo>
                    <a:pt x="36" y="253"/>
                  </a:lnTo>
                  <a:lnTo>
                    <a:pt x="36" y="228"/>
                  </a:lnTo>
                  <a:lnTo>
                    <a:pt x="57" y="228"/>
                  </a:lnTo>
                  <a:lnTo>
                    <a:pt x="57" y="253"/>
                  </a:lnTo>
                  <a:close/>
                  <a:moveTo>
                    <a:pt x="57" y="215"/>
                  </a:moveTo>
                  <a:lnTo>
                    <a:pt x="36" y="215"/>
                  </a:lnTo>
                  <a:lnTo>
                    <a:pt x="36" y="190"/>
                  </a:lnTo>
                  <a:lnTo>
                    <a:pt x="57" y="190"/>
                  </a:lnTo>
                  <a:lnTo>
                    <a:pt x="57" y="215"/>
                  </a:lnTo>
                  <a:close/>
                  <a:moveTo>
                    <a:pt x="57" y="177"/>
                  </a:moveTo>
                  <a:lnTo>
                    <a:pt x="36" y="177"/>
                  </a:lnTo>
                  <a:lnTo>
                    <a:pt x="36" y="152"/>
                  </a:lnTo>
                  <a:lnTo>
                    <a:pt x="57" y="152"/>
                  </a:lnTo>
                  <a:lnTo>
                    <a:pt x="57" y="177"/>
                  </a:lnTo>
                  <a:close/>
                  <a:moveTo>
                    <a:pt x="57" y="137"/>
                  </a:moveTo>
                  <a:lnTo>
                    <a:pt x="36" y="137"/>
                  </a:lnTo>
                  <a:lnTo>
                    <a:pt x="36" y="114"/>
                  </a:lnTo>
                  <a:lnTo>
                    <a:pt x="57" y="114"/>
                  </a:lnTo>
                  <a:lnTo>
                    <a:pt x="57" y="137"/>
                  </a:lnTo>
                  <a:close/>
                  <a:moveTo>
                    <a:pt x="57" y="99"/>
                  </a:moveTo>
                  <a:lnTo>
                    <a:pt x="36" y="99"/>
                  </a:lnTo>
                  <a:lnTo>
                    <a:pt x="36" y="76"/>
                  </a:lnTo>
                  <a:lnTo>
                    <a:pt x="57" y="76"/>
                  </a:lnTo>
                  <a:lnTo>
                    <a:pt x="57" y="99"/>
                  </a:lnTo>
                  <a:close/>
                  <a:moveTo>
                    <a:pt x="57" y="61"/>
                  </a:moveTo>
                  <a:lnTo>
                    <a:pt x="36" y="61"/>
                  </a:lnTo>
                  <a:lnTo>
                    <a:pt x="36" y="36"/>
                  </a:lnTo>
                  <a:lnTo>
                    <a:pt x="57" y="36"/>
                  </a:lnTo>
                  <a:lnTo>
                    <a:pt x="57" y="61"/>
                  </a:lnTo>
                  <a:close/>
                  <a:moveTo>
                    <a:pt x="90" y="367"/>
                  </a:moveTo>
                  <a:lnTo>
                    <a:pt x="69" y="367"/>
                  </a:lnTo>
                  <a:lnTo>
                    <a:pt x="69" y="344"/>
                  </a:lnTo>
                  <a:lnTo>
                    <a:pt x="90" y="344"/>
                  </a:lnTo>
                  <a:lnTo>
                    <a:pt x="90" y="367"/>
                  </a:lnTo>
                  <a:close/>
                  <a:moveTo>
                    <a:pt x="90" y="329"/>
                  </a:moveTo>
                  <a:lnTo>
                    <a:pt x="69" y="329"/>
                  </a:lnTo>
                  <a:lnTo>
                    <a:pt x="69" y="306"/>
                  </a:lnTo>
                  <a:lnTo>
                    <a:pt x="90" y="306"/>
                  </a:lnTo>
                  <a:lnTo>
                    <a:pt x="90" y="329"/>
                  </a:lnTo>
                  <a:close/>
                  <a:moveTo>
                    <a:pt x="90" y="291"/>
                  </a:moveTo>
                  <a:lnTo>
                    <a:pt x="69" y="291"/>
                  </a:lnTo>
                  <a:lnTo>
                    <a:pt x="69" y="268"/>
                  </a:lnTo>
                  <a:lnTo>
                    <a:pt x="90" y="268"/>
                  </a:lnTo>
                  <a:lnTo>
                    <a:pt x="90" y="291"/>
                  </a:lnTo>
                  <a:close/>
                  <a:moveTo>
                    <a:pt x="90" y="253"/>
                  </a:moveTo>
                  <a:lnTo>
                    <a:pt x="69" y="253"/>
                  </a:lnTo>
                  <a:lnTo>
                    <a:pt x="69" y="228"/>
                  </a:lnTo>
                  <a:lnTo>
                    <a:pt x="90" y="228"/>
                  </a:lnTo>
                  <a:lnTo>
                    <a:pt x="90" y="253"/>
                  </a:lnTo>
                  <a:close/>
                  <a:moveTo>
                    <a:pt x="90" y="215"/>
                  </a:moveTo>
                  <a:lnTo>
                    <a:pt x="69" y="215"/>
                  </a:lnTo>
                  <a:lnTo>
                    <a:pt x="69" y="190"/>
                  </a:lnTo>
                  <a:lnTo>
                    <a:pt x="90" y="190"/>
                  </a:lnTo>
                  <a:lnTo>
                    <a:pt x="90" y="215"/>
                  </a:lnTo>
                  <a:close/>
                  <a:moveTo>
                    <a:pt x="90" y="177"/>
                  </a:moveTo>
                  <a:lnTo>
                    <a:pt x="69" y="177"/>
                  </a:lnTo>
                  <a:lnTo>
                    <a:pt x="69" y="152"/>
                  </a:lnTo>
                  <a:lnTo>
                    <a:pt x="90" y="152"/>
                  </a:lnTo>
                  <a:lnTo>
                    <a:pt x="90" y="177"/>
                  </a:lnTo>
                  <a:close/>
                  <a:moveTo>
                    <a:pt x="90" y="137"/>
                  </a:moveTo>
                  <a:lnTo>
                    <a:pt x="69" y="137"/>
                  </a:lnTo>
                  <a:lnTo>
                    <a:pt x="69" y="114"/>
                  </a:lnTo>
                  <a:lnTo>
                    <a:pt x="90" y="114"/>
                  </a:lnTo>
                  <a:lnTo>
                    <a:pt x="90" y="137"/>
                  </a:lnTo>
                  <a:close/>
                  <a:moveTo>
                    <a:pt x="90" y="99"/>
                  </a:moveTo>
                  <a:lnTo>
                    <a:pt x="69" y="99"/>
                  </a:lnTo>
                  <a:lnTo>
                    <a:pt x="69" y="76"/>
                  </a:lnTo>
                  <a:lnTo>
                    <a:pt x="90" y="76"/>
                  </a:lnTo>
                  <a:lnTo>
                    <a:pt x="90" y="99"/>
                  </a:lnTo>
                  <a:close/>
                  <a:moveTo>
                    <a:pt x="90" y="61"/>
                  </a:moveTo>
                  <a:lnTo>
                    <a:pt x="69" y="61"/>
                  </a:lnTo>
                  <a:lnTo>
                    <a:pt x="69" y="36"/>
                  </a:lnTo>
                  <a:lnTo>
                    <a:pt x="90" y="36"/>
                  </a:lnTo>
                  <a:lnTo>
                    <a:pt x="90" y="61"/>
                  </a:lnTo>
                  <a:close/>
                  <a:moveTo>
                    <a:pt x="124" y="367"/>
                  </a:moveTo>
                  <a:lnTo>
                    <a:pt x="105" y="367"/>
                  </a:lnTo>
                  <a:lnTo>
                    <a:pt x="105" y="344"/>
                  </a:lnTo>
                  <a:lnTo>
                    <a:pt x="124" y="344"/>
                  </a:lnTo>
                  <a:lnTo>
                    <a:pt x="124" y="367"/>
                  </a:lnTo>
                  <a:close/>
                  <a:moveTo>
                    <a:pt x="124" y="329"/>
                  </a:moveTo>
                  <a:lnTo>
                    <a:pt x="105" y="329"/>
                  </a:lnTo>
                  <a:lnTo>
                    <a:pt x="105" y="306"/>
                  </a:lnTo>
                  <a:lnTo>
                    <a:pt x="124" y="306"/>
                  </a:lnTo>
                  <a:lnTo>
                    <a:pt x="124" y="329"/>
                  </a:lnTo>
                  <a:close/>
                  <a:moveTo>
                    <a:pt x="124" y="291"/>
                  </a:moveTo>
                  <a:lnTo>
                    <a:pt x="105" y="291"/>
                  </a:lnTo>
                  <a:lnTo>
                    <a:pt x="105" y="268"/>
                  </a:lnTo>
                  <a:lnTo>
                    <a:pt x="124" y="268"/>
                  </a:lnTo>
                  <a:lnTo>
                    <a:pt x="124" y="291"/>
                  </a:lnTo>
                  <a:close/>
                  <a:moveTo>
                    <a:pt x="124" y="253"/>
                  </a:moveTo>
                  <a:lnTo>
                    <a:pt x="105" y="253"/>
                  </a:lnTo>
                  <a:lnTo>
                    <a:pt x="105" y="228"/>
                  </a:lnTo>
                  <a:lnTo>
                    <a:pt x="124" y="228"/>
                  </a:lnTo>
                  <a:lnTo>
                    <a:pt x="124" y="253"/>
                  </a:lnTo>
                  <a:close/>
                  <a:moveTo>
                    <a:pt x="124" y="215"/>
                  </a:moveTo>
                  <a:lnTo>
                    <a:pt x="105" y="215"/>
                  </a:lnTo>
                  <a:lnTo>
                    <a:pt x="105" y="190"/>
                  </a:lnTo>
                  <a:lnTo>
                    <a:pt x="124" y="190"/>
                  </a:lnTo>
                  <a:lnTo>
                    <a:pt x="124" y="215"/>
                  </a:lnTo>
                  <a:close/>
                  <a:moveTo>
                    <a:pt x="124" y="177"/>
                  </a:moveTo>
                  <a:lnTo>
                    <a:pt x="105" y="177"/>
                  </a:lnTo>
                  <a:lnTo>
                    <a:pt x="105" y="152"/>
                  </a:lnTo>
                  <a:lnTo>
                    <a:pt x="124" y="152"/>
                  </a:lnTo>
                  <a:lnTo>
                    <a:pt x="124" y="177"/>
                  </a:lnTo>
                  <a:close/>
                  <a:moveTo>
                    <a:pt x="124" y="137"/>
                  </a:moveTo>
                  <a:lnTo>
                    <a:pt x="105" y="137"/>
                  </a:lnTo>
                  <a:lnTo>
                    <a:pt x="105" y="114"/>
                  </a:lnTo>
                  <a:lnTo>
                    <a:pt x="124" y="114"/>
                  </a:lnTo>
                  <a:lnTo>
                    <a:pt x="124" y="137"/>
                  </a:lnTo>
                  <a:close/>
                  <a:moveTo>
                    <a:pt x="124" y="99"/>
                  </a:moveTo>
                  <a:lnTo>
                    <a:pt x="105" y="99"/>
                  </a:lnTo>
                  <a:lnTo>
                    <a:pt x="105" y="76"/>
                  </a:lnTo>
                  <a:lnTo>
                    <a:pt x="124" y="76"/>
                  </a:lnTo>
                  <a:lnTo>
                    <a:pt x="124" y="99"/>
                  </a:lnTo>
                  <a:close/>
                  <a:moveTo>
                    <a:pt x="124" y="61"/>
                  </a:moveTo>
                  <a:lnTo>
                    <a:pt x="105" y="61"/>
                  </a:lnTo>
                  <a:lnTo>
                    <a:pt x="105" y="36"/>
                  </a:lnTo>
                  <a:lnTo>
                    <a:pt x="124" y="36"/>
                  </a:lnTo>
                  <a:lnTo>
                    <a:pt x="124" y="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102338" y="3877270"/>
            <a:ext cx="304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terminology model and information model - interoperable future state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47605" y="3877270"/>
            <a:ext cx="2926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shared terminology model, shared information model - not interoperable</a:t>
            </a:r>
          </a:p>
        </p:txBody>
      </p:sp>
      <p:sp>
        <p:nvSpPr>
          <p:cNvPr id="96" name="Pentagon 95"/>
          <p:cNvSpPr/>
          <p:nvPr/>
        </p:nvSpPr>
        <p:spPr bwMode="gray">
          <a:xfrm>
            <a:off x="406746" y="1704575"/>
            <a:ext cx="2055796" cy="478971"/>
          </a:xfrm>
          <a:prstGeom prst="homePlate">
            <a:avLst/>
          </a:prstGeom>
          <a:solidFill>
            <a:srgbClr val="002776"/>
          </a:solidFill>
          <a:ln w="19050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341313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Chevron 96"/>
          <p:cNvSpPr/>
          <p:nvPr/>
        </p:nvSpPr>
        <p:spPr bwMode="gray">
          <a:xfrm>
            <a:off x="2458726" y="1720214"/>
            <a:ext cx="3214501" cy="478971"/>
          </a:xfrm>
          <a:prstGeom prst="chevron">
            <a:avLst/>
          </a:prstGeom>
          <a:solidFill>
            <a:srgbClr val="002776"/>
          </a:solidFill>
          <a:ln w="19050" algn="ctr">
            <a:solidFill>
              <a:sysClr val="window" lastClr="FFFFFF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288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Freeform 74"/>
          <p:cNvSpPr>
            <a:spLocks noChangeAspect="1" noEditPoints="1"/>
          </p:cNvSpPr>
          <p:nvPr/>
        </p:nvSpPr>
        <p:spPr bwMode="auto">
          <a:xfrm flipH="1">
            <a:off x="1150332" y="2278797"/>
            <a:ext cx="366917" cy="1302347"/>
          </a:xfrm>
          <a:custGeom>
            <a:avLst/>
            <a:gdLst>
              <a:gd name="T0" fmla="*/ 149 w 159"/>
              <a:gd name="T1" fmla="*/ 24 h 394"/>
              <a:gd name="T2" fmla="*/ 103 w 159"/>
              <a:gd name="T3" fmla="*/ 0 h 394"/>
              <a:gd name="T4" fmla="*/ 10 w 159"/>
              <a:gd name="T5" fmla="*/ 11 h 394"/>
              <a:gd name="T6" fmla="*/ 15 w 159"/>
              <a:gd name="T7" fmla="*/ 367 h 394"/>
              <a:gd name="T8" fmla="*/ 159 w 159"/>
              <a:gd name="T9" fmla="*/ 394 h 394"/>
              <a:gd name="T10" fmla="*/ 57 w 159"/>
              <a:gd name="T11" fmla="*/ 367 h 394"/>
              <a:gd name="T12" fmla="*/ 57 w 159"/>
              <a:gd name="T13" fmla="*/ 344 h 394"/>
              <a:gd name="T14" fmla="*/ 36 w 159"/>
              <a:gd name="T15" fmla="*/ 329 h 394"/>
              <a:gd name="T16" fmla="*/ 57 w 159"/>
              <a:gd name="T17" fmla="*/ 329 h 394"/>
              <a:gd name="T18" fmla="*/ 36 w 159"/>
              <a:gd name="T19" fmla="*/ 268 h 394"/>
              <a:gd name="T20" fmla="*/ 57 w 159"/>
              <a:gd name="T21" fmla="*/ 253 h 394"/>
              <a:gd name="T22" fmla="*/ 57 w 159"/>
              <a:gd name="T23" fmla="*/ 228 h 394"/>
              <a:gd name="T24" fmla="*/ 36 w 159"/>
              <a:gd name="T25" fmla="*/ 215 h 394"/>
              <a:gd name="T26" fmla="*/ 57 w 159"/>
              <a:gd name="T27" fmla="*/ 215 h 394"/>
              <a:gd name="T28" fmla="*/ 36 w 159"/>
              <a:gd name="T29" fmla="*/ 152 h 394"/>
              <a:gd name="T30" fmla="*/ 57 w 159"/>
              <a:gd name="T31" fmla="*/ 137 h 394"/>
              <a:gd name="T32" fmla="*/ 57 w 159"/>
              <a:gd name="T33" fmla="*/ 114 h 394"/>
              <a:gd name="T34" fmla="*/ 36 w 159"/>
              <a:gd name="T35" fmla="*/ 99 h 394"/>
              <a:gd name="T36" fmla="*/ 57 w 159"/>
              <a:gd name="T37" fmla="*/ 99 h 394"/>
              <a:gd name="T38" fmla="*/ 36 w 159"/>
              <a:gd name="T39" fmla="*/ 36 h 394"/>
              <a:gd name="T40" fmla="*/ 90 w 159"/>
              <a:gd name="T41" fmla="*/ 367 h 394"/>
              <a:gd name="T42" fmla="*/ 90 w 159"/>
              <a:gd name="T43" fmla="*/ 344 h 394"/>
              <a:gd name="T44" fmla="*/ 69 w 159"/>
              <a:gd name="T45" fmla="*/ 329 h 394"/>
              <a:gd name="T46" fmla="*/ 90 w 159"/>
              <a:gd name="T47" fmla="*/ 329 h 394"/>
              <a:gd name="T48" fmla="*/ 69 w 159"/>
              <a:gd name="T49" fmla="*/ 268 h 394"/>
              <a:gd name="T50" fmla="*/ 90 w 159"/>
              <a:gd name="T51" fmla="*/ 253 h 394"/>
              <a:gd name="T52" fmla="*/ 90 w 159"/>
              <a:gd name="T53" fmla="*/ 228 h 394"/>
              <a:gd name="T54" fmla="*/ 69 w 159"/>
              <a:gd name="T55" fmla="*/ 215 h 394"/>
              <a:gd name="T56" fmla="*/ 90 w 159"/>
              <a:gd name="T57" fmla="*/ 215 h 394"/>
              <a:gd name="T58" fmla="*/ 69 w 159"/>
              <a:gd name="T59" fmla="*/ 152 h 394"/>
              <a:gd name="T60" fmla="*/ 90 w 159"/>
              <a:gd name="T61" fmla="*/ 137 h 394"/>
              <a:gd name="T62" fmla="*/ 90 w 159"/>
              <a:gd name="T63" fmla="*/ 114 h 394"/>
              <a:gd name="T64" fmla="*/ 69 w 159"/>
              <a:gd name="T65" fmla="*/ 99 h 394"/>
              <a:gd name="T66" fmla="*/ 90 w 159"/>
              <a:gd name="T67" fmla="*/ 99 h 394"/>
              <a:gd name="T68" fmla="*/ 69 w 159"/>
              <a:gd name="T69" fmla="*/ 36 h 394"/>
              <a:gd name="T70" fmla="*/ 124 w 159"/>
              <a:gd name="T71" fmla="*/ 367 h 394"/>
              <a:gd name="T72" fmla="*/ 124 w 159"/>
              <a:gd name="T73" fmla="*/ 344 h 394"/>
              <a:gd name="T74" fmla="*/ 105 w 159"/>
              <a:gd name="T75" fmla="*/ 329 h 394"/>
              <a:gd name="T76" fmla="*/ 124 w 159"/>
              <a:gd name="T77" fmla="*/ 329 h 394"/>
              <a:gd name="T78" fmla="*/ 105 w 159"/>
              <a:gd name="T79" fmla="*/ 268 h 394"/>
              <a:gd name="T80" fmla="*/ 124 w 159"/>
              <a:gd name="T81" fmla="*/ 253 h 394"/>
              <a:gd name="T82" fmla="*/ 124 w 159"/>
              <a:gd name="T83" fmla="*/ 228 h 394"/>
              <a:gd name="T84" fmla="*/ 105 w 159"/>
              <a:gd name="T85" fmla="*/ 215 h 394"/>
              <a:gd name="T86" fmla="*/ 124 w 159"/>
              <a:gd name="T87" fmla="*/ 215 h 394"/>
              <a:gd name="T88" fmla="*/ 105 w 159"/>
              <a:gd name="T89" fmla="*/ 152 h 394"/>
              <a:gd name="T90" fmla="*/ 124 w 159"/>
              <a:gd name="T91" fmla="*/ 137 h 394"/>
              <a:gd name="T92" fmla="*/ 124 w 159"/>
              <a:gd name="T93" fmla="*/ 114 h 394"/>
              <a:gd name="T94" fmla="*/ 105 w 159"/>
              <a:gd name="T95" fmla="*/ 99 h 394"/>
              <a:gd name="T96" fmla="*/ 124 w 159"/>
              <a:gd name="T97" fmla="*/ 99 h 394"/>
              <a:gd name="T98" fmla="*/ 105 w 159"/>
              <a:gd name="T99" fmla="*/ 3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9" h="394">
                <a:moveTo>
                  <a:pt x="147" y="367"/>
                </a:moveTo>
                <a:lnTo>
                  <a:pt x="147" y="24"/>
                </a:lnTo>
                <a:lnTo>
                  <a:pt x="149" y="24"/>
                </a:lnTo>
                <a:lnTo>
                  <a:pt x="149" y="11"/>
                </a:lnTo>
                <a:lnTo>
                  <a:pt x="103" y="11"/>
                </a:lnTo>
                <a:lnTo>
                  <a:pt x="103" y="0"/>
                </a:lnTo>
                <a:lnTo>
                  <a:pt x="31" y="0"/>
                </a:lnTo>
                <a:lnTo>
                  <a:pt x="31" y="11"/>
                </a:lnTo>
                <a:lnTo>
                  <a:pt x="10" y="11"/>
                </a:lnTo>
                <a:lnTo>
                  <a:pt x="10" y="24"/>
                </a:lnTo>
                <a:lnTo>
                  <a:pt x="15" y="24"/>
                </a:lnTo>
                <a:lnTo>
                  <a:pt x="15" y="367"/>
                </a:lnTo>
                <a:lnTo>
                  <a:pt x="0" y="367"/>
                </a:lnTo>
                <a:lnTo>
                  <a:pt x="0" y="394"/>
                </a:lnTo>
                <a:lnTo>
                  <a:pt x="159" y="394"/>
                </a:lnTo>
                <a:lnTo>
                  <a:pt x="159" y="367"/>
                </a:lnTo>
                <a:lnTo>
                  <a:pt x="147" y="367"/>
                </a:lnTo>
                <a:close/>
                <a:moveTo>
                  <a:pt x="57" y="367"/>
                </a:moveTo>
                <a:lnTo>
                  <a:pt x="36" y="367"/>
                </a:lnTo>
                <a:lnTo>
                  <a:pt x="36" y="344"/>
                </a:lnTo>
                <a:lnTo>
                  <a:pt x="57" y="344"/>
                </a:lnTo>
                <a:lnTo>
                  <a:pt x="57" y="367"/>
                </a:lnTo>
                <a:close/>
                <a:moveTo>
                  <a:pt x="57" y="329"/>
                </a:moveTo>
                <a:lnTo>
                  <a:pt x="36" y="329"/>
                </a:lnTo>
                <a:lnTo>
                  <a:pt x="36" y="306"/>
                </a:lnTo>
                <a:lnTo>
                  <a:pt x="57" y="306"/>
                </a:lnTo>
                <a:lnTo>
                  <a:pt x="57" y="329"/>
                </a:lnTo>
                <a:close/>
                <a:moveTo>
                  <a:pt x="57" y="291"/>
                </a:moveTo>
                <a:lnTo>
                  <a:pt x="36" y="291"/>
                </a:lnTo>
                <a:lnTo>
                  <a:pt x="36" y="268"/>
                </a:lnTo>
                <a:lnTo>
                  <a:pt x="57" y="268"/>
                </a:lnTo>
                <a:lnTo>
                  <a:pt x="57" y="291"/>
                </a:lnTo>
                <a:close/>
                <a:moveTo>
                  <a:pt x="57" y="253"/>
                </a:moveTo>
                <a:lnTo>
                  <a:pt x="36" y="253"/>
                </a:lnTo>
                <a:lnTo>
                  <a:pt x="36" y="228"/>
                </a:lnTo>
                <a:lnTo>
                  <a:pt x="57" y="228"/>
                </a:lnTo>
                <a:lnTo>
                  <a:pt x="57" y="253"/>
                </a:lnTo>
                <a:close/>
                <a:moveTo>
                  <a:pt x="57" y="215"/>
                </a:moveTo>
                <a:lnTo>
                  <a:pt x="36" y="215"/>
                </a:lnTo>
                <a:lnTo>
                  <a:pt x="36" y="190"/>
                </a:lnTo>
                <a:lnTo>
                  <a:pt x="57" y="190"/>
                </a:lnTo>
                <a:lnTo>
                  <a:pt x="57" y="215"/>
                </a:lnTo>
                <a:close/>
                <a:moveTo>
                  <a:pt x="57" y="177"/>
                </a:moveTo>
                <a:lnTo>
                  <a:pt x="36" y="177"/>
                </a:lnTo>
                <a:lnTo>
                  <a:pt x="36" y="152"/>
                </a:lnTo>
                <a:lnTo>
                  <a:pt x="57" y="152"/>
                </a:lnTo>
                <a:lnTo>
                  <a:pt x="57" y="177"/>
                </a:lnTo>
                <a:close/>
                <a:moveTo>
                  <a:pt x="57" y="137"/>
                </a:moveTo>
                <a:lnTo>
                  <a:pt x="36" y="137"/>
                </a:lnTo>
                <a:lnTo>
                  <a:pt x="36" y="114"/>
                </a:lnTo>
                <a:lnTo>
                  <a:pt x="57" y="114"/>
                </a:lnTo>
                <a:lnTo>
                  <a:pt x="57" y="137"/>
                </a:lnTo>
                <a:close/>
                <a:moveTo>
                  <a:pt x="57" y="99"/>
                </a:moveTo>
                <a:lnTo>
                  <a:pt x="36" y="99"/>
                </a:lnTo>
                <a:lnTo>
                  <a:pt x="36" y="76"/>
                </a:lnTo>
                <a:lnTo>
                  <a:pt x="57" y="76"/>
                </a:lnTo>
                <a:lnTo>
                  <a:pt x="57" y="99"/>
                </a:lnTo>
                <a:close/>
                <a:moveTo>
                  <a:pt x="57" y="61"/>
                </a:moveTo>
                <a:lnTo>
                  <a:pt x="36" y="61"/>
                </a:lnTo>
                <a:lnTo>
                  <a:pt x="36" y="36"/>
                </a:lnTo>
                <a:lnTo>
                  <a:pt x="57" y="36"/>
                </a:lnTo>
                <a:lnTo>
                  <a:pt x="57" y="61"/>
                </a:lnTo>
                <a:close/>
                <a:moveTo>
                  <a:pt x="90" y="367"/>
                </a:moveTo>
                <a:lnTo>
                  <a:pt x="69" y="367"/>
                </a:lnTo>
                <a:lnTo>
                  <a:pt x="69" y="344"/>
                </a:lnTo>
                <a:lnTo>
                  <a:pt x="90" y="344"/>
                </a:lnTo>
                <a:lnTo>
                  <a:pt x="90" y="367"/>
                </a:lnTo>
                <a:close/>
                <a:moveTo>
                  <a:pt x="90" y="329"/>
                </a:moveTo>
                <a:lnTo>
                  <a:pt x="69" y="329"/>
                </a:lnTo>
                <a:lnTo>
                  <a:pt x="69" y="306"/>
                </a:lnTo>
                <a:lnTo>
                  <a:pt x="90" y="306"/>
                </a:lnTo>
                <a:lnTo>
                  <a:pt x="90" y="329"/>
                </a:lnTo>
                <a:close/>
                <a:moveTo>
                  <a:pt x="90" y="291"/>
                </a:moveTo>
                <a:lnTo>
                  <a:pt x="69" y="291"/>
                </a:lnTo>
                <a:lnTo>
                  <a:pt x="69" y="268"/>
                </a:lnTo>
                <a:lnTo>
                  <a:pt x="90" y="268"/>
                </a:lnTo>
                <a:lnTo>
                  <a:pt x="90" y="291"/>
                </a:lnTo>
                <a:close/>
                <a:moveTo>
                  <a:pt x="90" y="253"/>
                </a:moveTo>
                <a:lnTo>
                  <a:pt x="69" y="253"/>
                </a:lnTo>
                <a:lnTo>
                  <a:pt x="69" y="228"/>
                </a:lnTo>
                <a:lnTo>
                  <a:pt x="90" y="228"/>
                </a:lnTo>
                <a:lnTo>
                  <a:pt x="90" y="253"/>
                </a:lnTo>
                <a:close/>
                <a:moveTo>
                  <a:pt x="90" y="215"/>
                </a:moveTo>
                <a:lnTo>
                  <a:pt x="69" y="215"/>
                </a:lnTo>
                <a:lnTo>
                  <a:pt x="69" y="190"/>
                </a:lnTo>
                <a:lnTo>
                  <a:pt x="90" y="190"/>
                </a:lnTo>
                <a:lnTo>
                  <a:pt x="90" y="215"/>
                </a:lnTo>
                <a:close/>
                <a:moveTo>
                  <a:pt x="90" y="177"/>
                </a:moveTo>
                <a:lnTo>
                  <a:pt x="69" y="177"/>
                </a:lnTo>
                <a:lnTo>
                  <a:pt x="69" y="152"/>
                </a:lnTo>
                <a:lnTo>
                  <a:pt x="90" y="152"/>
                </a:lnTo>
                <a:lnTo>
                  <a:pt x="90" y="177"/>
                </a:lnTo>
                <a:close/>
                <a:moveTo>
                  <a:pt x="90" y="137"/>
                </a:moveTo>
                <a:lnTo>
                  <a:pt x="69" y="137"/>
                </a:lnTo>
                <a:lnTo>
                  <a:pt x="69" y="114"/>
                </a:lnTo>
                <a:lnTo>
                  <a:pt x="90" y="114"/>
                </a:lnTo>
                <a:lnTo>
                  <a:pt x="90" y="137"/>
                </a:lnTo>
                <a:close/>
                <a:moveTo>
                  <a:pt x="90" y="99"/>
                </a:moveTo>
                <a:lnTo>
                  <a:pt x="69" y="99"/>
                </a:lnTo>
                <a:lnTo>
                  <a:pt x="69" y="76"/>
                </a:lnTo>
                <a:lnTo>
                  <a:pt x="90" y="76"/>
                </a:lnTo>
                <a:lnTo>
                  <a:pt x="90" y="99"/>
                </a:lnTo>
                <a:close/>
                <a:moveTo>
                  <a:pt x="90" y="61"/>
                </a:moveTo>
                <a:lnTo>
                  <a:pt x="69" y="61"/>
                </a:lnTo>
                <a:lnTo>
                  <a:pt x="69" y="36"/>
                </a:lnTo>
                <a:lnTo>
                  <a:pt x="90" y="36"/>
                </a:lnTo>
                <a:lnTo>
                  <a:pt x="90" y="61"/>
                </a:lnTo>
                <a:close/>
                <a:moveTo>
                  <a:pt x="124" y="367"/>
                </a:moveTo>
                <a:lnTo>
                  <a:pt x="105" y="367"/>
                </a:lnTo>
                <a:lnTo>
                  <a:pt x="105" y="344"/>
                </a:lnTo>
                <a:lnTo>
                  <a:pt x="124" y="344"/>
                </a:lnTo>
                <a:lnTo>
                  <a:pt x="124" y="367"/>
                </a:lnTo>
                <a:close/>
                <a:moveTo>
                  <a:pt x="124" y="329"/>
                </a:moveTo>
                <a:lnTo>
                  <a:pt x="105" y="329"/>
                </a:lnTo>
                <a:lnTo>
                  <a:pt x="105" y="306"/>
                </a:lnTo>
                <a:lnTo>
                  <a:pt x="124" y="306"/>
                </a:lnTo>
                <a:lnTo>
                  <a:pt x="124" y="329"/>
                </a:lnTo>
                <a:close/>
                <a:moveTo>
                  <a:pt x="124" y="291"/>
                </a:moveTo>
                <a:lnTo>
                  <a:pt x="105" y="291"/>
                </a:lnTo>
                <a:lnTo>
                  <a:pt x="105" y="268"/>
                </a:lnTo>
                <a:lnTo>
                  <a:pt x="124" y="268"/>
                </a:lnTo>
                <a:lnTo>
                  <a:pt x="124" y="291"/>
                </a:lnTo>
                <a:close/>
                <a:moveTo>
                  <a:pt x="124" y="253"/>
                </a:moveTo>
                <a:lnTo>
                  <a:pt x="105" y="253"/>
                </a:lnTo>
                <a:lnTo>
                  <a:pt x="105" y="228"/>
                </a:lnTo>
                <a:lnTo>
                  <a:pt x="124" y="228"/>
                </a:lnTo>
                <a:lnTo>
                  <a:pt x="124" y="253"/>
                </a:lnTo>
                <a:close/>
                <a:moveTo>
                  <a:pt x="124" y="215"/>
                </a:moveTo>
                <a:lnTo>
                  <a:pt x="105" y="215"/>
                </a:lnTo>
                <a:lnTo>
                  <a:pt x="105" y="190"/>
                </a:lnTo>
                <a:lnTo>
                  <a:pt x="124" y="190"/>
                </a:lnTo>
                <a:lnTo>
                  <a:pt x="124" y="215"/>
                </a:lnTo>
                <a:close/>
                <a:moveTo>
                  <a:pt x="124" y="177"/>
                </a:moveTo>
                <a:lnTo>
                  <a:pt x="105" y="177"/>
                </a:lnTo>
                <a:lnTo>
                  <a:pt x="105" y="152"/>
                </a:lnTo>
                <a:lnTo>
                  <a:pt x="124" y="152"/>
                </a:lnTo>
                <a:lnTo>
                  <a:pt x="124" y="177"/>
                </a:lnTo>
                <a:close/>
                <a:moveTo>
                  <a:pt x="124" y="137"/>
                </a:moveTo>
                <a:lnTo>
                  <a:pt x="105" y="137"/>
                </a:lnTo>
                <a:lnTo>
                  <a:pt x="105" y="114"/>
                </a:lnTo>
                <a:lnTo>
                  <a:pt x="124" y="114"/>
                </a:lnTo>
                <a:lnTo>
                  <a:pt x="124" y="137"/>
                </a:lnTo>
                <a:close/>
                <a:moveTo>
                  <a:pt x="124" y="99"/>
                </a:moveTo>
                <a:lnTo>
                  <a:pt x="105" y="99"/>
                </a:lnTo>
                <a:lnTo>
                  <a:pt x="105" y="76"/>
                </a:lnTo>
                <a:lnTo>
                  <a:pt x="124" y="76"/>
                </a:lnTo>
                <a:lnTo>
                  <a:pt x="124" y="99"/>
                </a:lnTo>
                <a:close/>
                <a:moveTo>
                  <a:pt x="124" y="61"/>
                </a:moveTo>
                <a:lnTo>
                  <a:pt x="105" y="61"/>
                </a:lnTo>
                <a:lnTo>
                  <a:pt x="105" y="36"/>
                </a:lnTo>
                <a:lnTo>
                  <a:pt x="124" y="36"/>
                </a:lnTo>
                <a:lnTo>
                  <a:pt x="124" y="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58033" y="1669196"/>
            <a:ext cx="152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Harmonized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491993" y="1678721"/>
            <a:ext cx="152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Harmonized</a:t>
            </a:r>
          </a:p>
        </p:txBody>
      </p:sp>
      <p:sp>
        <p:nvSpPr>
          <p:cNvPr id="103" name="Freeform 224"/>
          <p:cNvSpPr>
            <a:spLocks noChangeAspect="1" noEditPoints="1"/>
          </p:cNvSpPr>
          <p:nvPr/>
        </p:nvSpPr>
        <p:spPr bwMode="auto">
          <a:xfrm>
            <a:off x="6424372" y="1808822"/>
            <a:ext cx="258836" cy="301752"/>
          </a:xfrm>
          <a:custGeom>
            <a:avLst/>
            <a:gdLst>
              <a:gd name="T0" fmla="*/ 170 w 6176"/>
              <a:gd name="T1" fmla="*/ 3201 h 5401"/>
              <a:gd name="T2" fmla="*/ 208 w 6176"/>
              <a:gd name="T3" fmla="*/ 3829 h 5401"/>
              <a:gd name="T4" fmla="*/ 707 w 6176"/>
              <a:gd name="T5" fmla="*/ 3829 h 5401"/>
              <a:gd name="T6" fmla="*/ 745 w 6176"/>
              <a:gd name="T7" fmla="*/ 3201 h 5401"/>
              <a:gd name="T8" fmla="*/ 269 w 6176"/>
              <a:gd name="T9" fmla="*/ 3128 h 5401"/>
              <a:gd name="T10" fmla="*/ 4115 w 6176"/>
              <a:gd name="T11" fmla="*/ 2894 h 5401"/>
              <a:gd name="T12" fmla="*/ 4153 w 6176"/>
              <a:gd name="T13" fmla="*/ 3523 h 5401"/>
              <a:gd name="T14" fmla="*/ 4653 w 6176"/>
              <a:gd name="T15" fmla="*/ 3523 h 5401"/>
              <a:gd name="T16" fmla="*/ 4690 w 6176"/>
              <a:gd name="T17" fmla="*/ 2894 h 5401"/>
              <a:gd name="T18" fmla="*/ 4215 w 6176"/>
              <a:gd name="T19" fmla="*/ 2823 h 5401"/>
              <a:gd name="T20" fmla="*/ 1486 w 6176"/>
              <a:gd name="T21" fmla="*/ 2234 h 5401"/>
              <a:gd name="T22" fmla="*/ 1522 w 6176"/>
              <a:gd name="T23" fmla="*/ 2863 h 5401"/>
              <a:gd name="T24" fmla="*/ 2023 w 6176"/>
              <a:gd name="T25" fmla="*/ 2863 h 5401"/>
              <a:gd name="T26" fmla="*/ 2061 w 6176"/>
              <a:gd name="T27" fmla="*/ 2234 h 5401"/>
              <a:gd name="T28" fmla="*/ 1583 w 6176"/>
              <a:gd name="T29" fmla="*/ 2163 h 5401"/>
              <a:gd name="T30" fmla="*/ 5431 w 6176"/>
              <a:gd name="T31" fmla="*/ 1369 h 5401"/>
              <a:gd name="T32" fmla="*/ 5469 w 6176"/>
              <a:gd name="T33" fmla="*/ 1998 h 5401"/>
              <a:gd name="T34" fmla="*/ 5968 w 6176"/>
              <a:gd name="T35" fmla="*/ 1998 h 5401"/>
              <a:gd name="T36" fmla="*/ 6006 w 6176"/>
              <a:gd name="T37" fmla="*/ 1369 h 5401"/>
              <a:gd name="T38" fmla="*/ 5530 w 6176"/>
              <a:gd name="T39" fmla="*/ 1298 h 5401"/>
              <a:gd name="T40" fmla="*/ 2800 w 6176"/>
              <a:gd name="T41" fmla="*/ 1165 h 5401"/>
              <a:gd name="T42" fmla="*/ 2837 w 6176"/>
              <a:gd name="T43" fmla="*/ 1794 h 5401"/>
              <a:gd name="T44" fmla="*/ 3337 w 6176"/>
              <a:gd name="T45" fmla="*/ 1794 h 5401"/>
              <a:gd name="T46" fmla="*/ 3374 w 6176"/>
              <a:gd name="T47" fmla="*/ 1165 h 5401"/>
              <a:gd name="T48" fmla="*/ 2899 w 6176"/>
              <a:gd name="T49" fmla="*/ 1094 h 5401"/>
              <a:gd name="T50" fmla="*/ 6114 w 6176"/>
              <a:gd name="T51" fmla="*/ 36 h 5401"/>
              <a:gd name="T52" fmla="*/ 6176 w 6176"/>
              <a:gd name="T53" fmla="*/ 5238 h 5401"/>
              <a:gd name="T54" fmla="*/ 6084 w 6176"/>
              <a:gd name="T55" fmla="*/ 5384 h 5401"/>
              <a:gd name="T56" fmla="*/ 5353 w 6176"/>
              <a:gd name="T57" fmla="*/ 5384 h 5401"/>
              <a:gd name="T58" fmla="*/ 5261 w 6176"/>
              <a:gd name="T59" fmla="*/ 5238 h 5401"/>
              <a:gd name="T60" fmla="*/ 5321 w 6176"/>
              <a:gd name="T61" fmla="*/ 36 h 5401"/>
              <a:gd name="T62" fmla="*/ 4698 w 6176"/>
              <a:gd name="T63" fmla="*/ 0 h 5401"/>
              <a:gd name="T64" fmla="*/ 4843 w 6176"/>
              <a:gd name="T65" fmla="*/ 92 h 5401"/>
              <a:gd name="T66" fmla="*/ 4843 w 6176"/>
              <a:gd name="T67" fmla="*/ 5309 h 5401"/>
              <a:gd name="T68" fmla="*/ 4698 w 6176"/>
              <a:gd name="T69" fmla="*/ 5401 h 5401"/>
              <a:gd name="T70" fmla="*/ 3981 w 6176"/>
              <a:gd name="T71" fmla="*/ 5339 h 5401"/>
              <a:gd name="T72" fmla="*/ 3949 w 6176"/>
              <a:gd name="T73" fmla="*/ 126 h 5401"/>
              <a:gd name="T74" fmla="*/ 4071 w 6176"/>
              <a:gd name="T75" fmla="*/ 6 h 5401"/>
              <a:gd name="T76" fmla="*/ 3453 w 6176"/>
              <a:gd name="T77" fmla="*/ 17 h 5401"/>
              <a:gd name="T78" fmla="*/ 3545 w 6176"/>
              <a:gd name="T79" fmla="*/ 163 h 5401"/>
              <a:gd name="T80" fmla="*/ 3485 w 6176"/>
              <a:gd name="T81" fmla="*/ 5365 h 5401"/>
              <a:gd name="T82" fmla="*/ 2757 w 6176"/>
              <a:gd name="T83" fmla="*/ 5397 h 5401"/>
              <a:gd name="T84" fmla="*/ 2635 w 6176"/>
              <a:gd name="T85" fmla="*/ 5276 h 5401"/>
              <a:gd name="T86" fmla="*/ 2667 w 6176"/>
              <a:gd name="T87" fmla="*/ 62 h 5401"/>
              <a:gd name="T88" fmla="*/ 1478 w 6176"/>
              <a:gd name="T89" fmla="*/ 0 h 5401"/>
              <a:gd name="T90" fmla="*/ 2193 w 6176"/>
              <a:gd name="T91" fmla="*/ 62 h 5401"/>
              <a:gd name="T92" fmla="*/ 2225 w 6176"/>
              <a:gd name="T93" fmla="*/ 5276 h 5401"/>
              <a:gd name="T94" fmla="*/ 2104 w 6176"/>
              <a:gd name="T95" fmla="*/ 5397 h 5401"/>
              <a:gd name="T96" fmla="*/ 1376 w 6176"/>
              <a:gd name="T97" fmla="*/ 5365 h 5401"/>
              <a:gd name="T98" fmla="*/ 1316 w 6176"/>
              <a:gd name="T99" fmla="*/ 163 h 5401"/>
              <a:gd name="T100" fmla="*/ 1406 w 6176"/>
              <a:gd name="T101" fmla="*/ 17 h 5401"/>
              <a:gd name="T102" fmla="*/ 790 w 6176"/>
              <a:gd name="T103" fmla="*/ 6 h 5401"/>
              <a:gd name="T104" fmla="*/ 910 w 6176"/>
              <a:gd name="T105" fmla="*/ 126 h 5401"/>
              <a:gd name="T106" fmla="*/ 880 w 6176"/>
              <a:gd name="T107" fmla="*/ 5339 h 5401"/>
              <a:gd name="T108" fmla="*/ 163 w 6176"/>
              <a:gd name="T109" fmla="*/ 5401 h 5401"/>
              <a:gd name="T110" fmla="*/ 17 w 6176"/>
              <a:gd name="T111" fmla="*/ 5309 h 5401"/>
              <a:gd name="T112" fmla="*/ 17 w 6176"/>
              <a:gd name="T113" fmla="*/ 92 h 5401"/>
              <a:gd name="T114" fmla="*/ 163 w 6176"/>
              <a:gd name="T115" fmla="*/ 0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76" h="5401">
                <a:moveTo>
                  <a:pt x="269" y="3128"/>
                </a:moveTo>
                <a:lnTo>
                  <a:pt x="236" y="3134"/>
                </a:lnTo>
                <a:lnTo>
                  <a:pt x="208" y="3149"/>
                </a:lnTo>
                <a:lnTo>
                  <a:pt x="185" y="3172"/>
                </a:lnTo>
                <a:lnTo>
                  <a:pt x="170" y="3201"/>
                </a:lnTo>
                <a:lnTo>
                  <a:pt x="165" y="3233"/>
                </a:lnTo>
                <a:lnTo>
                  <a:pt x="165" y="3746"/>
                </a:lnTo>
                <a:lnTo>
                  <a:pt x="170" y="3778"/>
                </a:lnTo>
                <a:lnTo>
                  <a:pt x="185" y="3806"/>
                </a:lnTo>
                <a:lnTo>
                  <a:pt x="208" y="3829"/>
                </a:lnTo>
                <a:lnTo>
                  <a:pt x="236" y="3844"/>
                </a:lnTo>
                <a:lnTo>
                  <a:pt x="269" y="3849"/>
                </a:lnTo>
                <a:lnTo>
                  <a:pt x="646" y="3849"/>
                </a:lnTo>
                <a:lnTo>
                  <a:pt x="679" y="3844"/>
                </a:lnTo>
                <a:lnTo>
                  <a:pt x="707" y="3829"/>
                </a:lnTo>
                <a:lnTo>
                  <a:pt x="730" y="3806"/>
                </a:lnTo>
                <a:lnTo>
                  <a:pt x="745" y="3778"/>
                </a:lnTo>
                <a:lnTo>
                  <a:pt x="750" y="3746"/>
                </a:lnTo>
                <a:lnTo>
                  <a:pt x="750" y="3233"/>
                </a:lnTo>
                <a:lnTo>
                  <a:pt x="745" y="3201"/>
                </a:lnTo>
                <a:lnTo>
                  <a:pt x="730" y="3172"/>
                </a:lnTo>
                <a:lnTo>
                  <a:pt x="707" y="3149"/>
                </a:lnTo>
                <a:lnTo>
                  <a:pt x="679" y="3134"/>
                </a:lnTo>
                <a:lnTo>
                  <a:pt x="646" y="3128"/>
                </a:lnTo>
                <a:lnTo>
                  <a:pt x="269" y="3128"/>
                </a:lnTo>
                <a:close/>
                <a:moveTo>
                  <a:pt x="4215" y="2823"/>
                </a:moveTo>
                <a:lnTo>
                  <a:pt x="4181" y="2829"/>
                </a:lnTo>
                <a:lnTo>
                  <a:pt x="4153" y="2844"/>
                </a:lnTo>
                <a:lnTo>
                  <a:pt x="4130" y="2866"/>
                </a:lnTo>
                <a:lnTo>
                  <a:pt x="4115" y="2894"/>
                </a:lnTo>
                <a:lnTo>
                  <a:pt x="4110" y="2928"/>
                </a:lnTo>
                <a:lnTo>
                  <a:pt x="4110" y="3441"/>
                </a:lnTo>
                <a:lnTo>
                  <a:pt x="4115" y="3473"/>
                </a:lnTo>
                <a:lnTo>
                  <a:pt x="4130" y="3501"/>
                </a:lnTo>
                <a:lnTo>
                  <a:pt x="4153" y="3523"/>
                </a:lnTo>
                <a:lnTo>
                  <a:pt x="4181" y="3538"/>
                </a:lnTo>
                <a:lnTo>
                  <a:pt x="4215" y="3544"/>
                </a:lnTo>
                <a:lnTo>
                  <a:pt x="4591" y="3544"/>
                </a:lnTo>
                <a:lnTo>
                  <a:pt x="4625" y="3538"/>
                </a:lnTo>
                <a:lnTo>
                  <a:pt x="4653" y="3523"/>
                </a:lnTo>
                <a:lnTo>
                  <a:pt x="4675" y="3501"/>
                </a:lnTo>
                <a:lnTo>
                  <a:pt x="4690" y="3473"/>
                </a:lnTo>
                <a:lnTo>
                  <a:pt x="4696" y="3441"/>
                </a:lnTo>
                <a:lnTo>
                  <a:pt x="4696" y="2928"/>
                </a:lnTo>
                <a:lnTo>
                  <a:pt x="4690" y="2894"/>
                </a:lnTo>
                <a:lnTo>
                  <a:pt x="4675" y="2866"/>
                </a:lnTo>
                <a:lnTo>
                  <a:pt x="4653" y="2844"/>
                </a:lnTo>
                <a:lnTo>
                  <a:pt x="4625" y="2829"/>
                </a:lnTo>
                <a:lnTo>
                  <a:pt x="4591" y="2823"/>
                </a:lnTo>
                <a:lnTo>
                  <a:pt x="4215" y="2823"/>
                </a:lnTo>
                <a:close/>
                <a:moveTo>
                  <a:pt x="1583" y="2163"/>
                </a:moveTo>
                <a:lnTo>
                  <a:pt x="1551" y="2168"/>
                </a:lnTo>
                <a:lnTo>
                  <a:pt x="1522" y="2183"/>
                </a:lnTo>
                <a:lnTo>
                  <a:pt x="1499" y="2206"/>
                </a:lnTo>
                <a:lnTo>
                  <a:pt x="1486" y="2234"/>
                </a:lnTo>
                <a:lnTo>
                  <a:pt x="1480" y="2267"/>
                </a:lnTo>
                <a:lnTo>
                  <a:pt x="1480" y="2778"/>
                </a:lnTo>
                <a:lnTo>
                  <a:pt x="1486" y="2812"/>
                </a:lnTo>
                <a:lnTo>
                  <a:pt x="1499" y="2840"/>
                </a:lnTo>
                <a:lnTo>
                  <a:pt x="1522" y="2863"/>
                </a:lnTo>
                <a:lnTo>
                  <a:pt x="1551" y="2878"/>
                </a:lnTo>
                <a:lnTo>
                  <a:pt x="1583" y="2883"/>
                </a:lnTo>
                <a:lnTo>
                  <a:pt x="1961" y="2883"/>
                </a:lnTo>
                <a:lnTo>
                  <a:pt x="1993" y="2878"/>
                </a:lnTo>
                <a:lnTo>
                  <a:pt x="2023" y="2863"/>
                </a:lnTo>
                <a:lnTo>
                  <a:pt x="2046" y="2840"/>
                </a:lnTo>
                <a:lnTo>
                  <a:pt x="2061" y="2812"/>
                </a:lnTo>
                <a:lnTo>
                  <a:pt x="2064" y="2778"/>
                </a:lnTo>
                <a:lnTo>
                  <a:pt x="2064" y="2267"/>
                </a:lnTo>
                <a:lnTo>
                  <a:pt x="2061" y="2234"/>
                </a:lnTo>
                <a:lnTo>
                  <a:pt x="2046" y="2206"/>
                </a:lnTo>
                <a:lnTo>
                  <a:pt x="2023" y="2183"/>
                </a:lnTo>
                <a:lnTo>
                  <a:pt x="1993" y="2168"/>
                </a:lnTo>
                <a:lnTo>
                  <a:pt x="1961" y="2163"/>
                </a:lnTo>
                <a:lnTo>
                  <a:pt x="1583" y="2163"/>
                </a:lnTo>
                <a:close/>
                <a:moveTo>
                  <a:pt x="5530" y="1298"/>
                </a:moveTo>
                <a:lnTo>
                  <a:pt x="5497" y="1303"/>
                </a:lnTo>
                <a:lnTo>
                  <a:pt x="5469" y="1318"/>
                </a:lnTo>
                <a:lnTo>
                  <a:pt x="5446" y="1341"/>
                </a:lnTo>
                <a:lnTo>
                  <a:pt x="5431" y="1369"/>
                </a:lnTo>
                <a:lnTo>
                  <a:pt x="5426" y="1403"/>
                </a:lnTo>
                <a:lnTo>
                  <a:pt x="5426" y="1914"/>
                </a:lnTo>
                <a:lnTo>
                  <a:pt x="5431" y="1947"/>
                </a:lnTo>
                <a:lnTo>
                  <a:pt x="5446" y="1975"/>
                </a:lnTo>
                <a:lnTo>
                  <a:pt x="5469" y="1998"/>
                </a:lnTo>
                <a:lnTo>
                  <a:pt x="5497" y="2013"/>
                </a:lnTo>
                <a:lnTo>
                  <a:pt x="5530" y="2018"/>
                </a:lnTo>
                <a:lnTo>
                  <a:pt x="5907" y="2018"/>
                </a:lnTo>
                <a:lnTo>
                  <a:pt x="5938" y="2013"/>
                </a:lnTo>
                <a:lnTo>
                  <a:pt x="5968" y="1998"/>
                </a:lnTo>
                <a:lnTo>
                  <a:pt x="5991" y="1975"/>
                </a:lnTo>
                <a:lnTo>
                  <a:pt x="6006" y="1947"/>
                </a:lnTo>
                <a:lnTo>
                  <a:pt x="6011" y="1914"/>
                </a:lnTo>
                <a:lnTo>
                  <a:pt x="6011" y="1403"/>
                </a:lnTo>
                <a:lnTo>
                  <a:pt x="6006" y="1369"/>
                </a:lnTo>
                <a:lnTo>
                  <a:pt x="5991" y="1341"/>
                </a:lnTo>
                <a:lnTo>
                  <a:pt x="5968" y="1318"/>
                </a:lnTo>
                <a:lnTo>
                  <a:pt x="5938" y="1303"/>
                </a:lnTo>
                <a:lnTo>
                  <a:pt x="5907" y="1298"/>
                </a:lnTo>
                <a:lnTo>
                  <a:pt x="5530" y="1298"/>
                </a:lnTo>
                <a:close/>
                <a:moveTo>
                  <a:pt x="2899" y="1094"/>
                </a:moveTo>
                <a:lnTo>
                  <a:pt x="2865" y="1099"/>
                </a:lnTo>
                <a:lnTo>
                  <a:pt x="2837" y="1114"/>
                </a:lnTo>
                <a:lnTo>
                  <a:pt x="2815" y="1137"/>
                </a:lnTo>
                <a:lnTo>
                  <a:pt x="2800" y="1165"/>
                </a:lnTo>
                <a:lnTo>
                  <a:pt x="2794" y="1199"/>
                </a:lnTo>
                <a:lnTo>
                  <a:pt x="2794" y="1710"/>
                </a:lnTo>
                <a:lnTo>
                  <a:pt x="2800" y="1743"/>
                </a:lnTo>
                <a:lnTo>
                  <a:pt x="2815" y="1771"/>
                </a:lnTo>
                <a:lnTo>
                  <a:pt x="2837" y="1794"/>
                </a:lnTo>
                <a:lnTo>
                  <a:pt x="2865" y="1809"/>
                </a:lnTo>
                <a:lnTo>
                  <a:pt x="2899" y="1814"/>
                </a:lnTo>
                <a:lnTo>
                  <a:pt x="3275" y="1814"/>
                </a:lnTo>
                <a:lnTo>
                  <a:pt x="3309" y="1809"/>
                </a:lnTo>
                <a:lnTo>
                  <a:pt x="3337" y="1794"/>
                </a:lnTo>
                <a:lnTo>
                  <a:pt x="3359" y="1771"/>
                </a:lnTo>
                <a:lnTo>
                  <a:pt x="3374" y="1743"/>
                </a:lnTo>
                <a:lnTo>
                  <a:pt x="3380" y="1710"/>
                </a:lnTo>
                <a:lnTo>
                  <a:pt x="3380" y="1199"/>
                </a:lnTo>
                <a:lnTo>
                  <a:pt x="3374" y="1165"/>
                </a:lnTo>
                <a:lnTo>
                  <a:pt x="3359" y="1137"/>
                </a:lnTo>
                <a:lnTo>
                  <a:pt x="3337" y="1114"/>
                </a:lnTo>
                <a:lnTo>
                  <a:pt x="3309" y="1099"/>
                </a:lnTo>
                <a:lnTo>
                  <a:pt x="3275" y="1094"/>
                </a:lnTo>
                <a:lnTo>
                  <a:pt x="2899" y="1094"/>
                </a:lnTo>
                <a:close/>
                <a:moveTo>
                  <a:pt x="5424" y="0"/>
                </a:moveTo>
                <a:lnTo>
                  <a:pt x="6013" y="0"/>
                </a:lnTo>
                <a:lnTo>
                  <a:pt x="6049" y="6"/>
                </a:lnTo>
                <a:lnTo>
                  <a:pt x="6084" y="17"/>
                </a:lnTo>
                <a:lnTo>
                  <a:pt x="6114" y="36"/>
                </a:lnTo>
                <a:lnTo>
                  <a:pt x="6139" y="62"/>
                </a:lnTo>
                <a:lnTo>
                  <a:pt x="6159" y="92"/>
                </a:lnTo>
                <a:lnTo>
                  <a:pt x="6170" y="126"/>
                </a:lnTo>
                <a:lnTo>
                  <a:pt x="6176" y="163"/>
                </a:lnTo>
                <a:lnTo>
                  <a:pt x="6176" y="5238"/>
                </a:lnTo>
                <a:lnTo>
                  <a:pt x="6170" y="5276"/>
                </a:lnTo>
                <a:lnTo>
                  <a:pt x="6159" y="5309"/>
                </a:lnTo>
                <a:lnTo>
                  <a:pt x="6139" y="5339"/>
                </a:lnTo>
                <a:lnTo>
                  <a:pt x="6114" y="5365"/>
                </a:lnTo>
                <a:lnTo>
                  <a:pt x="6084" y="5384"/>
                </a:lnTo>
                <a:lnTo>
                  <a:pt x="6049" y="5397"/>
                </a:lnTo>
                <a:lnTo>
                  <a:pt x="6013" y="5401"/>
                </a:lnTo>
                <a:lnTo>
                  <a:pt x="5424" y="5401"/>
                </a:lnTo>
                <a:lnTo>
                  <a:pt x="5386" y="5397"/>
                </a:lnTo>
                <a:lnTo>
                  <a:pt x="5353" y="5384"/>
                </a:lnTo>
                <a:lnTo>
                  <a:pt x="5321" y="5365"/>
                </a:lnTo>
                <a:lnTo>
                  <a:pt x="5296" y="5339"/>
                </a:lnTo>
                <a:lnTo>
                  <a:pt x="5278" y="5309"/>
                </a:lnTo>
                <a:lnTo>
                  <a:pt x="5265" y="5276"/>
                </a:lnTo>
                <a:lnTo>
                  <a:pt x="5261" y="5238"/>
                </a:lnTo>
                <a:lnTo>
                  <a:pt x="5261" y="163"/>
                </a:lnTo>
                <a:lnTo>
                  <a:pt x="5265" y="126"/>
                </a:lnTo>
                <a:lnTo>
                  <a:pt x="5278" y="92"/>
                </a:lnTo>
                <a:lnTo>
                  <a:pt x="5296" y="62"/>
                </a:lnTo>
                <a:lnTo>
                  <a:pt x="5321" y="36"/>
                </a:lnTo>
                <a:lnTo>
                  <a:pt x="5353" y="17"/>
                </a:lnTo>
                <a:lnTo>
                  <a:pt x="5386" y="6"/>
                </a:lnTo>
                <a:lnTo>
                  <a:pt x="5424" y="0"/>
                </a:lnTo>
                <a:close/>
                <a:moveTo>
                  <a:pt x="4108" y="0"/>
                </a:moveTo>
                <a:lnTo>
                  <a:pt x="4698" y="0"/>
                </a:lnTo>
                <a:lnTo>
                  <a:pt x="4735" y="6"/>
                </a:lnTo>
                <a:lnTo>
                  <a:pt x="4769" y="17"/>
                </a:lnTo>
                <a:lnTo>
                  <a:pt x="4799" y="36"/>
                </a:lnTo>
                <a:lnTo>
                  <a:pt x="4825" y="62"/>
                </a:lnTo>
                <a:lnTo>
                  <a:pt x="4843" y="92"/>
                </a:lnTo>
                <a:lnTo>
                  <a:pt x="4857" y="126"/>
                </a:lnTo>
                <a:lnTo>
                  <a:pt x="4860" y="163"/>
                </a:lnTo>
                <a:lnTo>
                  <a:pt x="4860" y="5238"/>
                </a:lnTo>
                <a:lnTo>
                  <a:pt x="4857" y="5276"/>
                </a:lnTo>
                <a:lnTo>
                  <a:pt x="4843" y="5309"/>
                </a:lnTo>
                <a:lnTo>
                  <a:pt x="4825" y="5339"/>
                </a:lnTo>
                <a:lnTo>
                  <a:pt x="4799" y="5365"/>
                </a:lnTo>
                <a:lnTo>
                  <a:pt x="4769" y="5384"/>
                </a:lnTo>
                <a:lnTo>
                  <a:pt x="4735" y="5397"/>
                </a:lnTo>
                <a:lnTo>
                  <a:pt x="4698" y="5401"/>
                </a:lnTo>
                <a:lnTo>
                  <a:pt x="4108" y="5401"/>
                </a:lnTo>
                <a:lnTo>
                  <a:pt x="4071" y="5397"/>
                </a:lnTo>
                <a:lnTo>
                  <a:pt x="4037" y="5384"/>
                </a:lnTo>
                <a:lnTo>
                  <a:pt x="4007" y="5365"/>
                </a:lnTo>
                <a:lnTo>
                  <a:pt x="3981" y="5339"/>
                </a:lnTo>
                <a:lnTo>
                  <a:pt x="3962" y="5309"/>
                </a:lnTo>
                <a:lnTo>
                  <a:pt x="3949" y="5276"/>
                </a:lnTo>
                <a:lnTo>
                  <a:pt x="3945" y="5238"/>
                </a:lnTo>
                <a:lnTo>
                  <a:pt x="3945" y="163"/>
                </a:lnTo>
                <a:lnTo>
                  <a:pt x="3949" y="126"/>
                </a:lnTo>
                <a:lnTo>
                  <a:pt x="3962" y="92"/>
                </a:lnTo>
                <a:lnTo>
                  <a:pt x="3981" y="62"/>
                </a:lnTo>
                <a:lnTo>
                  <a:pt x="4007" y="36"/>
                </a:lnTo>
                <a:lnTo>
                  <a:pt x="4037" y="17"/>
                </a:lnTo>
                <a:lnTo>
                  <a:pt x="4071" y="6"/>
                </a:lnTo>
                <a:lnTo>
                  <a:pt x="4108" y="0"/>
                </a:lnTo>
                <a:close/>
                <a:moveTo>
                  <a:pt x="2794" y="0"/>
                </a:moveTo>
                <a:lnTo>
                  <a:pt x="3382" y="0"/>
                </a:lnTo>
                <a:lnTo>
                  <a:pt x="3419" y="6"/>
                </a:lnTo>
                <a:lnTo>
                  <a:pt x="3453" y="17"/>
                </a:lnTo>
                <a:lnTo>
                  <a:pt x="3485" y="36"/>
                </a:lnTo>
                <a:lnTo>
                  <a:pt x="3509" y="62"/>
                </a:lnTo>
                <a:lnTo>
                  <a:pt x="3528" y="92"/>
                </a:lnTo>
                <a:lnTo>
                  <a:pt x="3541" y="126"/>
                </a:lnTo>
                <a:lnTo>
                  <a:pt x="3545" y="163"/>
                </a:lnTo>
                <a:lnTo>
                  <a:pt x="3545" y="5238"/>
                </a:lnTo>
                <a:lnTo>
                  <a:pt x="3541" y="5276"/>
                </a:lnTo>
                <a:lnTo>
                  <a:pt x="3528" y="5309"/>
                </a:lnTo>
                <a:lnTo>
                  <a:pt x="3509" y="5339"/>
                </a:lnTo>
                <a:lnTo>
                  <a:pt x="3485" y="5365"/>
                </a:lnTo>
                <a:lnTo>
                  <a:pt x="3453" y="5384"/>
                </a:lnTo>
                <a:lnTo>
                  <a:pt x="3419" y="5397"/>
                </a:lnTo>
                <a:lnTo>
                  <a:pt x="3382" y="5401"/>
                </a:lnTo>
                <a:lnTo>
                  <a:pt x="2794" y="5401"/>
                </a:lnTo>
                <a:lnTo>
                  <a:pt x="2757" y="5397"/>
                </a:lnTo>
                <a:lnTo>
                  <a:pt x="2721" y="5384"/>
                </a:lnTo>
                <a:lnTo>
                  <a:pt x="2691" y="5365"/>
                </a:lnTo>
                <a:lnTo>
                  <a:pt x="2667" y="5339"/>
                </a:lnTo>
                <a:lnTo>
                  <a:pt x="2646" y="5309"/>
                </a:lnTo>
                <a:lnTo>
                  <a:pt x="2635" y="5276"/>
                </a:lnTo>
                <a:lnTo>
                  <a:pt x="2629" y="5238"/>
                </a:lnTo>
                <a:lnTo>
                  <a:pt x="2629" y="163"/>
                </a:lnTo>
                <a:lnTo>
                  <a:pt x="2635" y="126"/>
                </a:lnTo>
                <a:lnTo>
                  <a:pt x="2646" y="92"/>
                </a:lnTo>
                <a:lnTo>
                  <a:pt x="2667" y="62"/>
                </a:lnTo>
                <a:lnTo>
                  <a:pt x="2691" y="36"/>
                </a:lnTo>
                <a:lnTo>
                  <a:pt x="2721" y="17"/>
                </a:lnTo>
                <a:lnTo>
                  <a:pt x="2757" y="6"/>
                </a:lnTo>
                <a:lnTo>
                  <a:pt x="2794" y="0"/>
                </a:lnTo>
                <a:close/>
                <a:moveTo>
                  <a:pt x="1478" y="0"/>
                </a:moveTo>
                <a:lnTo>
                  <a:pt x="2066" y="0"/>
                </a:lnTo>
                <a:lnTo>
                  <a:pt x="2104" y="6"/>
                </a:lnTo>
                <a:lnTo>
                  <a:pt x="2139" y="17"/>
                </a:lnTo>
                <a:lnTo>
                  <a:pt x="2169" y="36"/>
                </a:lnTo>
                <a:lnTo>
                  <a:pt x="2193" y="62"/>
                </a:lnTo>
                <a:lnTo>
                  <a:pt x="2214" y="92"/>
                </a:lnTo>
                <a:lnTo>
                  <a:pt x="2225" y="126"/>
                </a:lnTo>
                <a:lnTo>
                  <a:pt x="2229" y="163"/>
                </a:lnTo>
                <a:lnTo>
                  <a:pt x="2229" y="5238"/>
                </a:lnTo>
                <a:lnTo>
                  <a:pt x="2225" y="5276"/>
                </a:lnTo>
                <a:lnTo>
                  <a:pt x="2214" y="5309"/>
                </a:lnTo>
                <a:lnTo>
                  <a:pt x="2193" y="5339"/>
                </a:lnTo>
                <a:lnTo>
                  <a:pt x="2169" y="5365"/>
                </a:lnTo>
                <a:lnTo>
                  <a:pt x="2139" y="5384"/>
                </a:lnTo>
                <a:lnTo>
                  <a:pt x="2104" y="5397"/>
                </a:lnTo>
                <a:lnTo>
                  <a:pt x="2066" y="5401"/>
                </a:lnTo>
                <a:lnTo>
                  <a:pt x="1478" y="5401"/>
                </a:lnTo>
                <a:lnTo>
                  <a:pt x="1441" y="5397"/>
                </a:lnTo>
                <a:lnTo>
                  <a:pt x="1406" y="5384"/>
                </a:lnTo>
                <a:lnTo>
                  <a:pt x="1376" y="5365"/>
                </a:lnTo>
                <a:lnTo>
                  <a:pt x="1351" y="5339"/>
                </a:lnTo>
                <a:lnTo>
                  <a:pt x="1333" y="5309"/>
                </a:lnTo>
                <a:lnTo>
                  <a:pt x="1319" y="5276"/>
                </a:lnTo>
                <a:lnTo>
                  <a:pt x="1316" y="5238"/>
                </a:lnTo>
                <a:lnTo>
                  <a:pt x="1316" y="163"/>
                </a:lnTo>
                <a:lnTo>
                  <a:pt x="1319" y="126"/>
                </a:lnTo>
                <a:lnTo>
                  <a:pt x="1333" y="92"/>
                </a:lnTo>
                <a:lnTo>
                  <a:pt x="1351" y="62"/>
                </a:lnTo>
                <a:lnTo>
                  <a:pt x="1376" y="36"/>
                </a:lnTo>
                <a:lnTo>
                  <a:pt x="1406" y="17"/>
                </a:lnTo>
                <a:lnTo>
                  <a:pt x="1441" y="6"/>
                </a:lnTo>
                <a:lnTo>
                  <a:pt x="1478" y="0"/>
                </a:lnTo>
                <a:close/>
                <a:moveTo>
                  <a:pt x="163" y="0"/>
                </a:moveTo>
                <a:lnTo>
                  <a:pt x="752" y="0"/>
                </a:lnTo>
                <a:lnTo>
                  <a:pt x="790" y="6"/>
                </a:lnTo>
                <a:lnTo>
                  <a:pt x="823" y="17"/>
                </a:lnTo>
                <a:lnTo>
                  <a:pt x="853" y="36"/>
                </a:lnTo>
                <a:lnTo>
                  <a:pt x="880" y="62"/>
                </a:lnTo>
                <a:lnTo>
                  <a:pt x="898" y="92"/>
                </a:lnTo>
                <a:lnTo>
                  <a:pt x="910" y="126"/>
                </a:lnTo>
                <a:lnTo>
                  <a:pt x="915" y="163"/>
                </a:lnTo>
                <a:lnTo>
                  <a:pt x="915" y="5238"/>
                </a:lnTo>
                <a:lnTo>
                  <a:pt x="910" y="5276"/>
                </a:lnTo>
                <a:lnTo>
                  <a:pt x="898" y="5309"/>
                </a:lnTo>
                <a:lnTo>
                  <a:pt x="880" y="5339"/>
                </a:lnTo>
                <a:lnTo>
                  <a:pt x="853" y="5365"/>
                </a:lnTo>
                <a:lnTo>
                  <a:pt x="823" y="5384"/>
                </a:lnTo>
                <a:lnTo>
                  <a:pt x="790" y="5397"/>
                </a:lnTo>
                <a:lnTo>
                  <a:pt x="752" y="5401"/>
                </a:lnTo>
                <a:lnTo>
                  <a:pt x="163" y="5401"/>
                </a:lnTo>
                <a:lnTo>
                  <a:pt x="125" y="5397"/>
                </a:lnTo>
                <a:lnTo>
                  <a:pt x="92" y="5384"/>
                </a:lnTo>
                <a:lnTo>
                  <a:pt x="62" y="5365"/>
                </a:lnTo>
                <a:lnTo>
                  <a:pt x="36" y="5339"/>
                </a:lnTo>
                <a:lnTo>
                  <a:pt x="17" y="5309"/>
                </a:lnTo>
                <a:lnTo>
                  <a:pt x="4" y="5276"/>
                </a:lnTo>
                <a:lnTo>
                  <a:pt x="0" y="5238"/>
                </a:lnTo>
                <a:lnTo>
                  <a:pt x="0" y="163"/>
                </a:lnTo>
                <a:lnTo>
                  <a:pt x="4" y="126"/>
                </a:lnTo>
                <a:lnTo>
                  <a:pt x="17" y="92"/>
                </a:lnTo>
                <a:lnTo>
                  <a:pt x="36" y="62"/>
                </a:lnTo>
                <a:lnTo>
                  <a:pt x="62" y="36"/>
                </a:lnTo>
                <a:lnTo>
                  <a:pt x="92" y="17"/>
                </a:lnTo>
                <a:lnTo>
                  <a:pt x="125" y="6"/>
                </a:lnTo>
                <a:lnTo>
                  <a:pt x="16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3" name="Group 4"/>
          <p:cNvGrpSpPr>
            <a:grpSpLocks noChangeAspect="1"/>
          </p:cNvGrpSpPr>
          <p:nvPr/>
        </p:nvGrpSpPr>
        <p:grpSpPr bwMode="auto">
          <a:xfrm>
            <a:off x="570916" y="1797024"/>
            <a:ext cx="320828" cy="301752"/>
            <a:chOff x="369" y="1008"/>
            <a:chExt cx="370" cy="261"/>
          </a:xfrm>
          <a:solidFill>
            <a:schemeClr val="bg1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69" y="1008"/>
              <a:ext cx="370" cy="261"/>
            </a:xfrm>
            <a:custGeom>
              <a:avLst/>
              <a:gdLst>
                <a:gd name="T0" fmla="*/ 120 w 601"/>
                <a:gd name="T1" fmla="*/ 410 h 420"/>
                <a:gd name="T2" fmla="*/ 120 w 601"/>
                <a:gd name="T3" fmla="*/ 410 h 420"/>
                <a:gd name="T4" fmla="*/ 10 w 601"/>
                <a:gd name="T5" fmla="*/ 300 h 420"/>
                <a:gd name="T6" fmla="*/ 15 w 601"/>
                <a:gd name="T7" fmla="*/ 269 h 420"/>
                <a:gd name="T8" fmla="*/ 120 w 601"/>
                <a:gd name="T9" fmla="*/ 190 h 420"/>
                <a:gd name="T10" fmla="*/ 222 w 601"/>
                <a:gd name="T11" fmla="*/ 260 h 420"/>
                <a:gd name="T12" fmla="*/ 230 w 601"/>
                <a:gd name="T13" fmla="*/ 300 h 420"/>
                <a:gd name="T14" fmla="*/ 120 w 601"/>
                <a:gd name="T15" fmla="*/ 410 h 420"/>
                <a:gd name="T16" fmla="*/ 343 w 601"/>
                <a:gd name="T17" fmla="*/ 255 h 420"/>
                <a:gd name="T18" fmla="*/ 343 w 601"/>
                <a:gd name="T19" fmla="*/ 255 h 420"/>
                <a:gd name="T20" fmla="*/ 302 w 601"/>
                <a:gd name="T21" fmla="*/ 285 h 420"/>
                <a:gd name="T22" fmla="*/ 262 w 601"/>
                <a:gd name="T23" fmla="*/ 259 h 420"/>
                <a:gd name="T24" fmla="*/ 258 w 601"/>
                <a:gd name="T25" fmla="*/ 241 h 420"/>
                <a:gd name="T26" fmla="*/ 302 w 601"/>
                <a:gd name="T27" fmla="*/ 197 h 420"/>
                <a:gd name="T28" fmla="*/ 345 w 601"/>
                <a:gd name="T29" fmla="*/ 241 h 420"/>
                <a:gd name="T30" fmla="*/ 343 w 601"/>
                <a:gd name="T31" fmla="*/ 255 h 420"/>
                <a:gd name="T32" fmla="*/ 480 w 601"/>
                <a:gd name="T33" fmla="*/ 410 h 420"/>
                <a:gd name="T34" fmla="*/ 480 w 601"/>
                <a:gd name="T35" fmla="*/ 410 h 420"/>
                <a:gd name="T36" fmla="*/ 370 w 601"/>
                <a:gd name="T37" fmla="*/ 300 h 420"/>
                <a:gd name="T38" fmla="*/ 381 w 601"/>
                <a:gd name="T39" fmla="*/ 254 h 420"/>
                <a:gd name="T40" fmla="*/ 480 w 601"/>
                <a:gd name="T41" fmla="*/ 190 h 420"/>
                <a:gd name="T42" fmla="*/ 576 w 601"/>
                <a:gd name="T43" fmla="*/ 246 h 420"/>
                <a:gd name="T44" fmla="*/ 590 w 601"/>
                <a:gd name="T45" fmla="*/ 300 h 420"/>
                <a:gd name="T46" fmla="*/ 480 w 601"/>
                <a:gd name="T47" fmla="*/ 410 h 420"/>
                <a:gd name="T48" fmla="*/ 578 w 601"/>
                <a:gd name="T49" fmla="*/ 230 h 420"/>
                <a:gd name="T50" fmla="*/ 578 w 601"/>
                <a:gd name="T51" fmla="*/ 230 h 420"/>
                <a:gd name="T52" fmla="*/ 450 w 601"/>
                <a:gd name="T53" fmla="*/ 71 h 420"/>
                <a:gd name="T54" fmla="*/ 452 w 601"/>
                <a:gd name="T55" fmla="*/ 60 h 420"/>
                <a:gd name="T56" fmla="*/ 382 w 601"/>
                <a:gd name="T57" fmla="*/ 0 h 420"/>
                <a:gd name="T58" fmla="*/ 313 w 601"/>
                <a:gd name="T59" fmla="*/ 60 h 420"/>
                <a:gd name="T60" fmla="*/ 293 w 601"/>
                <a:gd name="T61" fmla="*/ 60 h 420"/>
                <a:gd name="T62" fmla="*/ 223 w 601"/>
                <a:gd name="T63" fmla="*/ 0 h 420"/>
                <a:gd name="T64" fmla="*/ 154 w 601"/>
                <a:gd name="T65" fmla="*/ 60 h 420"/>
                <a:gd name="T66" fmla="*/ 155 w 601"/>
                <a:gd name="T67" fmla="*/ 70 h 420"/>
                <a:gd name="T68" fmla="*/ 17 w 601"/>
                <a:gd name="T69" fmla="*/ 238 h 420"/>
                <a:gd name="T70" fmla="*/ 0 w 601"/>
                <a:gd name="T71" fmla="*/ 300 h 420"/>
                <a:gd name="T72" fmla="*/ 120 w 601"/>
                <a:gd name="T73" fmla="*/ 420 h 420"/>
                <a:gd name="T74" fmla="*/ 241 w 601"/>
                <a:gd name="T75" fmla="*/ 300 h 420"/>
                <a:gd name="T76" fmla="*/ 238 w 601"/>
                <a:gd name="T77" fmla="*/ 276 h 420"/>
                <a:gd name="T78" fmla="*/ 302 w 601"/>
                <a:gd name="T79" fmla="*/ 313 h 420"/>
                <a:gd name="T80" fmla="*/ 361 w 601"/>
                <a:gd name="T81" fmla="*/ 282 h 420"/>
                <a:gd name="T82" fmla="*/ 360 w 601"/>
                <a:gd name="T83" fmla="*/ 300 h 420"/>
                <a:gd name="T84" fmla="*/ 480 w 601"/>
                <a:gd name="T85" fmla="*/ 420 h 420"/>
                <a:gd name="T86" fmla="*/ 601 w 601"/>
                <a:gd name="T87" fmla="*/ 300 h 420"/>
                <a:gd name="T88" fmla="*/ 578 w 601"/>
                <a:gd name="T89" fmla="*/ 23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1" h="420">
                  <a:moveTo>
                    <a:pt x="120" y="410"/>
                  </a:moveTo>
                  <a:lnTo>
                    <a:pt x="120" y="410"/>
                  </a:lnTo>
                  <a:cubicBezTo>
                    <a:pt x="60" y="410"/>
                    <a:pt x="10" y="360"/>
                    <a:pt x="10" y="300"/>
                  </a:cubicBezTo>
                  <a:cubicBezTo>
                    <a:pt x="10" y="289"/>
                    <a:pt x="12" y="279"/>
                    <a:pt x="15" y="269"/>
                  </a:cubicBezTo>
                  <a:cubicBezTo>
                    <a:pt x="28" y="223"/>
                    <a:pt x="70" y="190"/>
                    <a:pt x="120" y="190"/>
                  </a:cubicBezTo>
                  <a:cubicBezTo>
                    <a:pt x="167" y="190"/>
                    <a:pt x="207" y="219"/>
                    <a:pt x="222" y="260"/>
                  </a:cubicBezTo>
                  <a:cubicBezTo>
                    <a:pt x="227" y="273"/>
                    <a:pt x="230" y="286"/>
                    <a:pt x="230" y="300"/>
                  </a:cubicBezTo>
                  <a:cubicBezTo>
                    <a:pt x="230" y="360"/>
                    <a:pt x="181" y="410"/>
                    <a:pt x="120" y="410"/>
                  </a:cubicBezTo>
                  <a:close/>
                  <a:moveTo>
                    <a:pt x="343" y="255"/>
                  </a:moveTo>
                  <a:lnTo>
                    <a:pt x="343" y="255"/>
                  </a:lnTo>
                  <a:cubicBezTo>
                    <a:pt x="337" y="273"/>
                    <a:pt x="321" y="285"/>
                    <a:pt x="302" y="285"/>
                  </a:cubicBezTo>
                  <a:cubicBezTo>
                    <a:pt x="284" y="285"/>
                    <a:pt x="268" y="274"/>
                    <a:pt x="262" y="259"/>
                  </a:cubicBezTo>
                  <a:cubicBezTo>
                    <a:pt x="259" y="253"/>
                    <a:pt x="258" y="247"/>
                    <a:pt x="258" y="241"/>
                  </a:cubicBezTo>
                  <a:cubicBezTo>
                    <a:pt x="258" y="217"/>
                    <a:pt x="278" y="197"/>
                    <a:pt x="302" y="197"/>
                  </a:cubicBezTo>
                  <a:cubicBezTo>
                    <a:pt x="326" y="197"/>
                    <a:pt x="345" y="217"/>
                    <a:pt x="345" y="241"/>
                  </a:cubicBezTo>
                  <a:cubicBezTo>
                    <a:pt x="345" y="246"/>
                    <a:pt x="344" y="251"/>
                    <a:pt x="343" y="255"/>
                  </a:cubicBezTo>
                  <a:close/>
                  <a:moveTo>
                    <a:pt x="480" y="410"/>
                  </a:moveTo>
                  <a:lnTo>
                    <a:pt x="480" y="410"/>
                  </a:lnTo>
                  <a:cubicBezTo>
                    <a:pt x="420" y="410"/>
                    <a:pt x="370" y="360"/>
                    <a:pt x="370" y="300"/>
                  </a:cubicBezTo>
                  <a:cubicBezTo>
                    <a:pt x="370" y="283"/>
                    <a:pt x="374" y="268"/>
                    <a:pt x="381" y="254"/>
                  </a:cubicBezTo>
                  <a:cubicBezTo>
                    <a:pt x="398" y="216"/>
                    <a:pt x="436" y="190"/>
                    <a:pt x="480" y="190"/>
                  </a:cubicBezTo>
                  <a:cubicBezTo>
                    <a:pt x="521" y="190"/>
                    <a:pt x="557" y="213"/>
                    <a:pt x="576" y="246"/>
                  </a:cubicBezTo>
                  <a:cubicBezTo>
                    <a:pt x="585" y="262"/>
                    <a:pt x="590" y="280"/>
                    <a:pt x="590" y="300"/>
                  </a:cubicBezTo>
                  <a:cubicBezTo>
                    <a:pt x="590" y="360"/>
                    <a:pt x="541" y="410"/>
                    <a:pt x="480" y="410"/>
                  </a:cubicBezTo>
                  <a:close/>
                  <a:moveTo>
                    <a:pt x="578" y="230"/>
                  </a:moveTo>
                  <a:lnTo>
                    <a:pt x="578" y="230"/>
                  </a:lnTo>
                  <a:cubicBezTo>
                    <a:pt x="543" y="161"/>
                    <a:pt x="478" y="97"/>
                    <a:pt x="450" y="71"/>
                  </a:cubicBezTo>
                  <a:cubicBezTo>
                    <a:pt x="451" y="68"/>
                    <a:pt x="452" y="64"/>
                    <a:pt x="452" y="60"/>
                  </a:cubicBezTo>
                  <a:cubicBezTo>
                    <a:pt x="452" y="27"/>
                    <a:pt x="421" y="0"/>
                    <a:pt x="382" y="0"/>
                  </a:cubicBezTo>
                  <a:cubicBezTo>
                    <a:pt x="344" y="0"/>
                    <a:pt x="313" y="26"/>
                    <a:pt x="313" y="60"/>
                  </a:cubicBezTo>
                  <a:lnTo>
                    <a:pt x="293" y="60"/>
                  </a:lnTo>
                  <a:cubicBezTo>
                    <a:pt x="292" y="26"/>
                    <a:pt x="261" y="0"/>
                    <a:pt x="223" y="0"/>
                  </a:cubicBezTo>
                  <a:cubicBezTo>
                    <a:pt x="185" y="0"/>
                    <a:pt x="154" y="27"/>
                    <a:pt x="154" y="60"/>
                  </a:cubicBezTo>
                  <a:cubicBezTo>
                    <a:pt x="154" y="64"/>
                    <a:pt x="154" y="67"/>
                    <a:pt x="155" y="70"/>
                  </a:cubicBezTo>
                  <a:cubicBezTo>
                    <a:pt x="69" y="147"/>
                    <a:pt x="33" y="205"/>
                    <a:pt x="17" y="238"/>
                  </a:cubicBezTo>
                  <a:cubicBezTo>
                    <a:pt x="6" y="256"/>
                    <a:pt x="0" y="277"/>
                    <a:pt x="0" y="300"/>
                  </a:cubicBezTo>
                  <a:cubicBezTo>
                    <a:pt x="0" y="366"/>
                    <a:pt x="54" y="420"/>
                    <a:pt x="120" y="420"/>
                  </a:cubicBezTo>
                  <a:cubicBezTo>
                    <a:pt x="187" y="420"/>
                    <a:pt x="241" y="366"/>
                    <a:pt x="241" y="300"/>
                  </a:cubicBezTo>
                  <a:cubicBezTo>
                    <a:pt x="241" y="292"/>
                    <a:pt x="240" y="283"/>
                    <a:pt x="238" y="276"/>
                  </a:cubicBezTo>
                  <a:cubicBezTo>
                    <a:pt x="251" y="298"/>
                    <a:pt x="274" y="313"/>
                    <a:pt x="302" y="313"/>
                  </a:cubicBezTo>
                  <a:cubicBezTo>
                    <a:pt x="326" y="313"/>
                    <a:pt x="348" y="301"/>
                    <a:pt x="361" y="282"/>
                  </a:cubicBezTo>
                  <a:cubicBezTo>
                    <a:pt x="360" y="288"/>
                    <a:pt x="360" y="294"/>
                    <a:pt x="360" y="300"/>
                  </a:cubicBezTo>
                  <a:cubicBezTo>
                    <a:pt x="360" y="366"/>
                    <a:pt x="414" y="420"/>
                    <a:pt x="480" y="420"/>
                  </a:cubicBezTo>
                  <a:cubicBezTo>
                    <a:pt x="547" y="420"/>
                    <a:pt x="601" y="366"/>
                    <a:pt x="601" y="300"/>
                  </a:cubicBezTo>
                  <a:cubicBezTo>
                    <a:pt x="601" y="274"/>
                    <a:pt x="592" y="250"/>
                    <a:pt x="57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384" y="1183"/>
              <a:ext cx="70" cy="68"/>
            </a:xfrm>
            <a:custGeom>
              <a:avLst/>
              <a:gdLst>
                <a:gd name="T0" fmla="*/ 27 w 114"/>
                <a:gd name="T1" fmla="*/ 0 h 109"/>
                <a:gd name="T2" fmla="*/ 27 w 114"/>
                <a:gd name="T3" fmla="*/ 0 h 109"/>
                <a:gd name="T4" fmla="*/ 114 w 114"/>
                <a:gd name="T5" fmla="*/ 89 h 109"/>
                <a:gd name="T6" fmla="*/ 27 w 114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9">
                  <a:moveTo>
                    <a:pt x="27" y="0"/>
                  </a:moveTo>
                  <a:lnTo>
                    <a:pt x="27" y="0"/>
                  </a:lnTo>
                  <a:cubicBezTo>
                    <a:pt x="27" y="0"/>
                    <a:pt x="0" y="109"/>
                    <a:pt x="114" y="89"/>
                  </a:cubicBezTo>
                  <a:cubicBezTo>
                    <a:pt x="114" y="89"/>
                    <a:pt x="35" y="73"/>
                    <a:pt x="2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605" y="1183"/>
              <a:ext cx="69" cy="68"/>
            </a:xfrm>
            <a:custGeom>
              <a:avLst/>
              <a:gdLst>
                <a:gd name="T0" fmla="*/ 26 w 113"/>
                <a:gd name="T1" fmla="*/ 0 h 109"/>
                <a:gd name="T2" fmla="*/ 26 w 113"/>
                <a:gd name="T3" fmla="*/ 0 h 109"/>
                <a:gd name="T4" fmla="*/ 113 w 113"/>
                <a:gd name="T5" fmla="*/ 89 h 109"/>
                <a:gd name="T6" fmla="*/ 26 w 113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09">
                  <a:moveTo>
                    <a:pt x="26" y="0"/>
                  </a:moveTo>
                  <a:lnTo>
                    <a:pt x="26" y="0"/>
                  </a:lnTo>
                  <a:cubicBezTo>
                    <a:pt x="26" y="0"/>
                    <a:pt x="0" y="109"/>
                    <a:pt x="113" y="89"/>
                  </a:cubicBezTo>
                  <a:cubicBezTo>
                    <a:pt x="113" y="89"/>
                    <a:pt x="35" y="73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05" y="1800566"/>
            <a:ext cx="238700" cy="31826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0" y="3877270"/>
            <a:ext cx="2696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shared terminology model or information model - not interoperable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9675" y="3211812"/>
            <a:ext cx="2401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2387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Problem: Skyscraper Analogy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019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*Drawn from Dr. Keith Campbell’s analogy used within The Open Group Healthcare Forum (HCF) article:  </a:t>
            </a:r>
          </a:p>
          <a:p>
            <a:r>
              <a:rPr lang="en-US" sz="1600" b="1" dirty="0"/>
              <a:t>Advancing Healthcare Interoperability  </a:t>
            </a:r>
            <a:r>
              <a:rPr lang="en-US" sz="1400" u="sng" dirty="0">
                <a:hlinkClick r:id="rId4"/>
              </a:rPr>
              <a:t>www.opengroup.org/bookstore/catalog/w16a.htm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fld id="{1AD1157B-4E11-4BBA-B398-71C0F40116D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Current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590800"/>
            <a:ext cx="85344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en-US" sz="2400" u="sng" dirty="0">
                <a:latin typeface="Arial Black" panose="020B0A04020102020204" pitchFamily="34" charset="0"/>
                <a:cs typeface="Arial" panose="020B0604020202020204" pitchFamily="34" charset="0"/>
              </a:rPr>
              <a:t>The problem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that today’s systems do not capture the same information in the same way, and consequently, cannot easily share information or merge information from different sources to create a harmonized, operational picture of a patient across multiple care locations and contexts.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0400" y="6494463"/>
            <a:ext cx="2133600" cy="365125"/>
          </a:xfrm>
        </p:spPr>
        <p:txBody>
          <a:bodyPr/>
          <a:lstStyle/>
          <a:p>
            <a:fld id="{3FDB7380-9603-43D8-BFF4-722408AEB0E4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0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031DCC-A264-46BE-A1C1-C5ACB901849B}" type="slidenum">
              <a:rPr lang="en-US" altLang="en-US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Models need to be accepted as the foundation of interoperability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Pursue the Integration of SOLOR+FHIM+CIMI+CQF=CLIM set of harmonized models, as the Enabling Foundation to jump start initiatives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Integrate tooling to support models to extend the utility of these assets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Use models and tools to generate standards and implementation artifacts.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Advance in constructive steps through pilots and agile developments</a:t>
            </a:r>
          </a:p>
        </p:txBody>
      </p:sp>
    </p:spTree>
    <p:extLst>
      <p:ext uri="{BB962C8B-B14F-4D97-AF65-F5344CB8AC3E}">
        <p14:creationId xmlns:p14="http://schemas.microsoft.com/office/powerpoint/2010/main" val="33435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Principles…..a Starting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modeling SMEs recommend adding the following foundational principles: </a:t>
            </a:r>
          </a:p>
          <a:p>
            <a:pPr marL="857250" lvl="1" indent="-457200"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clean separation of clinical model semantics </a:t>
            </a:r>
          </a:p>
          <a:p>
            <a:pPr marL="857250" lvl="1" indent="-457200">
              <a:buAutoNum type="arabi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SNOMED, LOINC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RxNORM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CIMI’s existing Terms-of-Reference AKA Principles and modeling style guidelines result in CIMI Model, which is a clear, complete, concise, correct and consistent logical semantic-and-syntactic description of a healthcare concept, which can be instantiated as a computable implementation object that is interoperable among systems.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82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Demonstrate the Viability of Integration Via Pilots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Project with willing parties that will implement the outputs  for the Project</a:t>
            </a:r>
          </a:p>
          <a:p>
            <a:pPr lvl="1"/>
            <a:r>
              <a:rPr lang="en-US" dirty="0"/>
              <a:t>Identify the data elements needed to support the project</a:t>
            </a:r>
          </a:p>
          <a:p>
            <a:pPr lvl="1"/>
            <a:r>
              <a:rPr lang="en-US" dirty="0"/>
              <a:t>Identify the FHIM classes that support the data elements</a:t>
            </a:r>
          </a:p>
          <a:p>
            <a:pPr lvl="1"/>
            <a:r>
              <a:rPr lang="en-US" dirty="0"/>
              <a:t>Make the detailed CIMI models utilizing SOLOR for the source of terminology / vocabulary</a:t>
            </a:r>
          </a:p>
          <a:p>
            <a:pPr lvl="1"/>
            <a:r>
              <a:rPr lang="en-US" dirty="0"/>
              <a:t>Approve the model</a:t>
            </a:r>
          </a:p>
          <a:p>
            <a:pPr lvl="1"/>
            <a:r>
              <a:rPr lang="en-US" dirty="0"/>
              <a:t>Place model in a registry that is publicly available</a:t>
            </a:r>
          </a:p>
          <a:p>
            <a:pPr lvl="1"/>
            <a:r>
              <a:rPr lang="en-US" dirty="0"/>
              <a:t>Make the application via use of FHIR Profiles</a:t>
            </a:r>
          </a:p>
          <a:p>
            <a:pPr lvl="1"/>
            <a:r>
              <a:rPr lang="en-US" dirty="0"/>
              <a:t>Test the application for compliance with the model and standards</a:t>
            </a:r>
          </a:p>
          <a:p>
            <a:pPr lvl="1"/>
            <a:r>
              <a:rPr lang="en-US" dirty="0"/>
              <a:t>Put the application in production use &amp; evaluate its value</a:t>
            </a:r>
          </a:p>
          <a:p>
            <a:pPr lvl="1"/>
            <a:r>
              <a:rPr lang="en-US" dirty="0"/>
              <a:t>General:  Make people available; EHR behind that also available </a:t>
            </a:r>
          </a:p>
          <a:p>
            <a:pPr lvl="1"/>
            <a:r>
              <a:rPr lang="en-US" dirty="0"/>
              <a:t>Parallel Activities:  Install a  SOLOR Terminology Server; Need to harmonize  models &amp;  tools</a:t>
            </a:r>
          </a:p>
        </p:txBody>
      </p:sp>
    </p:spTree>
    <p:extLst>
      <p:ext uri="{BB962C8B-B14F-4D97-AF65-F5344CB8AC3E}">
        <p14:creationId xmlns:p14="http://schemas.microsoft.com/office/powerpoint/2010/main" val="59503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IB Draft Slides 29 April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asic Document" ma:contentTypeID="0x010100C8D0D8E0190B234A9461DA2A28FEAEDC00CB6B3C607C170E4694AE1E28B67ABCA3" ma:contentTypeVersion="54" ma:contentTypeDescription="" ma:contentTypeScope="" ma:versionID="3026ce42c36d53ff50d04a4348af23d8">
  <xsd:schema xmlns:xsd="http://www.w3.org/2001/XMLSchema" xmlns:xs="http://www.w3.org/2001/XMLSchema" xmlns:p="http://schemas.microsoft.com/office/2006/metadata/properties" xmlns:ns2="http://schemas.microsoft.com/sharepoint/v3/fields" xmlns:ns3="e7f465d6-1132-4325-8be5-f2952c7a911e" xmlns:ns4="http://schemas.microsoft.com/sharepoint/v4" targetNamespace="http://schemas.microsoft.com/office/2006/metadata/properties" ma:root="true" ma:fieldsID="cb30dc7af6870539f38bdaae1f4d1cc7" ns2:_="" ns3:_="" ns4:_="">
    <xsd:import namespace="http://schemas.microsoft.com/sharepoint/v3/fields"/>
    <xsd:import namespace="e7f465d6-1132-4325-8be5-f2952c7a911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Category_"/>
                <xsd:element ref="ns3:Product"/>
                <xsd:element ref="ns2:_Status" minOccurs="0"/>
                <xsd:element ref="ns3:Document_x0020_Type" minOccurs="0"/>
                <xsd:element ref="ns4:IconOverlay" minOccurs="0"/>
                <xsd:element ref="ns3:TaxKeywordTaxHTField" minOccurs="0"/>
                <xsd:element ref="ns3:TaxCatchAll" minOccurs="0"/>
                <xsd:element ref="ns3:TaxCatchAllLabel" minOccurs="0"/>
                <xsd:element ref="ns3:Package" minOccurs="0"/>
                <xsd:element ref="ns3:jaf4cee1310e4798ade64fc913e14712" minOccurs="0"/>
                <xsd:element ref="ns3:_dlc_DocIdUrl" minOccurs="0"/>
                <xsd:element ref="ns3:j59534b4925e4c93a41792a072526ef9" minOccurs="0"/>
                <xsd:element ref="ns3:_dlc_DocId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7" nillable="true" ma:displayName="Status" ma:description="Please select from choices given unless your team has agreed to common 'Fill-In' choices." ma:format="Dropdown" ma:internalName="_Status">
      <xsd:simpleType>
        <xsd:union memberTypes="dms:Text">
          <xsd:simpleType>
            <xsd:restriction base="dms:Choice">
              <xsd:enumeration value="Working"/>
              <xsd:enumeration value="Draft"/>
              <xsd:enumeration value="Draft Final"/>
              <xsd:enumeration value="In Adjudication"/>
              <xsd:enumeration value="Dept Review"/>
              <xsd:enumeration value="Final"/>
              <xsd:enumeration value="Final Signed"/>
              <xsd:enumeration value="Archiv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465d6-1132-4325-8be5-f2952c7a911e" elementFormDefault="qualified">
    <xsd:import namespace="http://schemas.microsoft.com/office/2006/documentManagement/types"/>
    <xsd:import namespace="http://schemas.microsoft.com/office/infopath/2007/PartnerControls"/>
    <xsd:element name="Category_" ma:index="4" ma:displayName="Category_" ma:format="Dropdown" ma:indexed="true" ma:internalName="Category_" ma:readOnly="false">
      <xsd:simpleType>
        <xsd:union memberTypes="dms:Text">
          <xsd:simpleType>
            <xsd:restriction base="dms:Choice">
              <xsd:enumeration value="Ad-Hoc / Other"/>
              <xsd:enumeration value="Clinical Interoperability Scenarios (CIS)"/>
              <xsd:enumeration value="Data Quality/Analytics"/>
              <xsd:enumeration value="External Document Review"/>
              <xsd:enumeration value="HDIMP"/>
              <xsd:enumeration value="HDINC Reference Guide"/>
              <xsd:enumeration value="HEC HDSBL"/>
              <xsd:enumeration value="HIDS WG"/>
              <xsd:enumeration value="HIEA Technical Forum August 2016"/>
              <xsd:enumeration value="HIE WG"/>
              <xsd:enumeration value="I2TP"/>
              <xsd:enumeration value="Interoperability Projects"/>
              <xsd:enumeration value="IPO 101"/>
              <xsd:enumeration value="JET"/>
              <xsd:enumeration value="JIP"/>
              <xsd:enumeration value="JSC"/>
              <xsd:enumeration value="Operations"/>
              <xsd:enumeration value="Risk"/>
              <xsd:enumeration value="Technical Forum"/>
              <xsd:enumeration value="Technical Roundtable"/>
              <xsd:enumeration value="Templates"/>
              <xsd:enumeration value="Terminology Mgt/Mapping"/>
              <xsd:enumeration value="Terminology Services"/>
            </xsd:restriction>
          </xsd:simpleType>
        </xsd:union>
      </xsd:simpleType>
    </xsd:element>
    <xsd:element name="Product" ma:index="5" ma:displayName="Product/Section" ma:description="Use for very specific initiatives, products, teams and/or groups not covered by Organization" ma:format="Dropdown" ma:indexed="true" ma:internalName="Product" ma:readOnly="false">
      <xsd:simpleType>
        <xsd:union memberTypes="dms:Text">
          <xsd:simpleType>
            <xsd:restriction base="dms:Choice">
              <xsd:enumeration value="Bios"/>
              <xsd:enumeration value="Briefs"/>
              <xsd:enumeration value="CIS Outcomes Management Tool"/>
              <xsd:enumeration value="Clinical Interoperability Scenarios (CIS)"/>
              <xsd:enumeration value="CommonWell/Sequoia Bridge"/>
              <xsd:enumeration value="Deliverables"/>
              <xsd:enumeration value="Department Briefs"/>
              <xsd:enumeration value="Division Off-Site"/>
              <xsd:enumeration value="DoD Mapping Analysis"/>
              <xsd:enumeration value="External Document Review"/>
              <xsd:enumeration value="FHIR Proving Ground"/>
              <xsd:enumeration value="General"/>
              <xsd:enumeration value="Governance"/>
              <xsd:enumeration value="HIEA - August 2015"/>
              <xsd:enumeration value="HIEA - March 2015"/>
              <xsd:enumeration value="HIEA - March 2016"/>
              <xsd:enumeration value="I2TP - Past Versions"/>
              <xsd:enumeration value="I2TP v4"/>
              <xsd:enumeration value="I2TP v5"/>
              <xsd:enumeration value="Implementer Briefs"/>
              <xsd:enumeration value="IPO 101"/>
              <xsd:enumeration value="JET Proposals"/>
              <xsd:enumeration value="JIP v2"/>
              <xsd:enumeration value="JIP v3"/>
              <xsd:enumeration value="JSC"/>
              <xsd:enumeration value="Logical Information Model Briefs"/>
              <xsd:enumeration value="Meeting Artifacts"/>
              <xsd:enumeration value="Onboarding Roundtable - FEB2016"/>
              <xsd:enumeration value="Other"/>
              <xsd:enumeration value="Pre-Education Briefs"/>
              <xsd:enumeration value="Project Management"/>
              <xsd:enumeration value="Reference"/>
              <xsd:enumeration value="SOPs"/>
              <xsd:enumeration value="TATRC Synthetic Data"/>
              <xsd:enumeration value="Templates"/>
              <xsd:enumeration value="Terminology Mgt/Mapping"/>
              <xsd:enumeration value="Terminology Services"/>
              <xsd:enumeration value="Tooling Briefs"/>
              <xsd:enumeration value="Tools/Scripts"/>
              <xsd:enumeration value="Training"/>
              <xsd:enumeration value="Use Cases"/>
              <xsd:enumeration value="VA Mapping Analysis"/>
              <xsd:enumeration value="WG Memos and Enclosures"/>
            </xsd:restriction>
          </xsd:simpleType>
        </xsd:union>
      </xsd:simpleType>
    </xsd:element>
    <xsd:element name="Document_x0020_Type" ma:index="8" nillable="true" ma:displayName="Document Type" ma:description="Denotes the type/category/purpose of the document. Many library views group files based on this field." ma:format="Dropdown" ma:hidden="true" ma:internalName="Document_x0020_Type" ma:readOnly="false">
      <xsd:simpleType>
        <xsd:union memberTypes="dms:Text">
          <xsd:simpleType>
            <xsd:restriction base="dms:Choice">
              <xsd:enumeration value="Best Practice"/>
              <xsd:enumeration value="Communication"/>
              <xsd:enumeration value="Configuration Management"/>
              <xsd:enumeration value="Deliverable"/>
              <xsd:enumeration value="Frequently Asked Question"/>
              <xsd:enumeration value="Lessons Learned"/>
              <xsd:enumeration value="Lockdown"/>
              <xsd:enumeration value="Meeting Notes/Artifacts"/>
              <xsd:enumeration value="Planning"/>
              <xsd:enumeration value="Processes"/>
              <xsd:enumeration value="Project Management"/>
              <xsd:enumeration value="Reference"/>
              <xsd:enumeration value="Reporting"/>
              <xsd:enumeration value="Requirements"/>
              <xsd:enumeration value="Reviews"/>
              <xsd:enumeration value="Risks/Issues"/>
              <xsd:enumeration value="Schedule"/>
              <xsd:enumeration value="Technical Reviews/Reports"/>
              <xsd:enumeration value="Templates"/>
              <xsd:enumeration value="Testing"/>
              <xsd:enumeration value="Training"/>
              <xsd:enumeration value="Use Case"/>
              <xsd:enumeration value="Workgroup Artifacts"/>
              <xsd:enumeration value="Other"/>
            </xsd:restriction>
          </xsd:simpleType>
        </xsd:union>
      </xsd:simpleType>
    </xsd:element>
    <xsd:element name="TaxKeywordTaxHTField" ma:index="19" nillable="true" ma:taxonomy="true" ma:internalName="TaxKeywordTaxHTField" ma:taxonomyFieldName="TaxKeyword" ma:displayName="Enterprise Keywords" ma:fieldId="{23f27201-bee3-471e-b2e7-b64fd8b7ca38}" ma:taxonomyMulti="true" ma:sspId="7ce00e25-bad1-422b-924d-df586e05bd4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description="" ma:hidden="true" ma:list="{4c38d6c3-25cd-478e-9bb1-76bc396072fb}" ma:internalName="TaxCatchAll" ma:showField="CatchAllData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description="" ma:hidden="true" ma:list="{4c38d6c3-25cd-478e-9bb1-76bc396072fb}" ma:internalName="TaxCatchAllLabel" ma:readOnly="true" ma:showField="CatchAllDataLabel" ma:web="e7f465d6-1132-4325-8be5-f2952c7a91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ckage" ma:index="22" nillable="true" ma:displayName="Package" ma:format="Dropdown" ma:hidden="true" ma:internalName="Package" ma:readOnly="false">
      <xsd:simpleType>
        <xsd:union memberTypes="dms:Text">
          <xsd:simpleType>
            <xsd:restriction base="dms:Choice">
              <xsd:enumeration value="NA"/>
            </xsd:restriction>
          </xsd:simpleType>
        </xsd:union>
      </xsd:simpleType>
    </xsd:element>
    <xsd:element name="jaf4cee1310e4798ade64fc913e14712" ma:index="24" ma:taxonomy="true" ma:internalName="jaf4cee1310e4798ade64fc913e14712" ma:taxonomyFieldName="Doc_x0020_Type" ma:displayName="Doc Type" ma:indexed="true" ma:readOnly="false" ma:default="" ma:fieldId="{3af4cee1-310e-4798-ade6-4fc913e14712}" ma:sspId="7ce00e25-bad1-422b-924d-df586e05bd4b" ma:termSetId="54f19a86-106a-4f60-886d-c87467f3574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j59534b4925e4c93a41792a072526ef9" ma:index="26" ma:taxonomy="true" ma:internalName="j59534b4925e4c93a41792a072526ef9" ma:taxonomyFieldName="Organization" ma:displayName="Organization" ma:indexed="true" ma:readOnly="false" ma:default="511;#IPO Engineering|aba247a0-ed21-4eb6-bee3-a6ac7bafd3b0" ma:fieldId="{359534b4-925e-4c93-a417-92a072526ef9}" ma:sspId="7ce00e25-bad1-422b-924d-df586e05bd4b" ma:termSetId="dc6b430c-dec5-4977-b8a8-c7131aa9379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" ma:displayName="Author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59534b4925e4c93a41792a072526ef9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Team</TermName>
          <TermId xmlns="http://schemas.microsoft.com/office/infopath/2007/PartnerControls">aba247a0-ed21-4eb6-bee3-a6ac7bafd3b0</TermId>
        </TermInfo>
      </Terms>
    </j59534b4925e4c93a41792a072526ef9>
    <jaf4cee1310e4798ade64fc913e14712 xmlns="e7f465d6-1132-4325-8be5-f2952c7a91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Briefings</TermName>
          <TermId xmlns="http://schemas.microsoft.com/office/infopath/2007/PartnerControls">6f017f24-691e-4734-983c-33cb8625e85e</TermId>
        </TermInfo>
      </Terms>
    </jaf4cee1310e4798ade64fc913e14712>
    <Category_ xmlns="e7f465d6-1132-4325-8be5-f2952c7a911e">HIEA Technical Forum August 2016</Category_>
    <Product xmlns="e7f465d6-1132-4325-8be5-f2952c7a911e">Recommendations and Next Steps</Product>
    <_dlc_DocId xmlns="e7f465d6-1132-4325-8be5-f2952c7a911e">MA24ASH6SKF3-453-2363</_dlc_DocId>
    <TaxCatchAll xmlns="e7f465d6-1132-4325-8be5-f2952c7a911e">
      <Value>169</Value>
      <Value>511</Value>
    </TaxCatchAll>
    <Document_x0020_Type xmlns="e7f465d6-1132-4325-8be5-f2952c7a911e" xsi:nil="true"/>
    <_dlc_DocIdUrl xmlns="e7f465d6-1132-4325-8be5-f2952c7a911e">
      <Url>https://intelshare.intelink.gov/sites/ipo/IPOHome/_layouts/15/DocIdRedir.aspx?ID=MA24ASH6SKF3-453-2363</Url>
      <Description>MA24ASH6SKF3-453-2363</Description>
    </_dlc_DocIdUrl>
    <TaxKeywordTaxHTField xmlns="e7f465d6-1132-4325-8be5-f2952c7a911e">
      <Terms xmlns="http://schemas.microsoft.com/office/infopath/2007/PartnerControls"/>
    </TaxKeywordTaxHTField>
    <IconOverlay xmlns="http://schemas.microsoft.com/sharepoint/v4" xsi:nil="true"/>
    <Package xmlns="e7f465d6-1132-4325-8be5-f2952c7a911e" xsi:nil="true"/>
    <_Status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0C04921-5B67-42DD-B421-9CBA16D4B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e7f465d6-1132-4325-8be5-f2952c7a911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3D393-5043-4E91-A22A-50236794F7C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1C55A84-50E8-46EC-8215-FC6D94F3015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504BA6D-03E5-4974-8047-254891C82ACA}">
  <ds:schemaRefs>
    <ds:schemaRef ds:uri="http://purl.org/dc/dcmitype/"/>
    <ds:schemaRef ds:uri="e7f465d6-1132-4325-8be5-f2952c7a911e"/>
    <ds:schemaRef ds:uri="http://purl.org/dc/terms/"/>
    <ds:schemaRef ds:uri="http://schemas.microsoft.com/sharepoint/v3/fields"/>
    <ds:schemaRef ds:uri="http://purl.org/dc/elements/1.1/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27224</TotalTime>
  <Words>1308</Words>
  <Application>Microsoft Office PowerPoint</Application>
  <PresentationFormat>On-screen Show (4:3)</PresentationFormat>
  <Paragraphs>242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ICIB Draft Slides 29 April 2015</vt:lpstr>
      <vt:lpstr>Content</vt:lpstr>
      <vt:lpstr>PowerPoint Presentation</vt:lpstr>
      <vt:lpstr>Agenda</vt:lpstr>
      <vt:lpstr>Approach:  Integration/Convergence</vt:lpstr>
      <vt:lpstr>Goal</vt:lpstr>
      <vt:lpstr>PowerPoint Presentation</vt:lpstr>
      <vt:lpstr>Problem Statement / Current State</vt:lpstr>
      <vt:lpstr>Objectives</vt:lpstr>
      <vt:lpstr>Guiding Principles…..a Starting Point</vt:lpstr>
      <vt:lpstr>Demonstrate the Viability of Integration Via Pilots</vt:lpstr>
      <vt:lpstr>Proposed Solution: Step 1 Terminology Foundation</vt:lpstr>
      <vt:lpstr>Clinical Example: CIMI-FHIM Integration</vt:lpstr>
      <vt:lpstr>Proposed Solution: Step 2 Integrated Model Stack - Each Plays a Role</vt:lpstr>
      <vt:lpstr>Proposed Solution:  Step 3 Apps based on Integrated/reusable Models</vt:lpstr>
      <vt:lpstr>High Level Work Breakdown</vt:lpstr>
      <vt:lpstr>Attributes of Success</vt:lpstr>
      <vt:lpstr>Questions</vt:lpstr>
      <vt:lpstr>Links to Details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Hall Recommendations and Next Steps</dc:title>
  <dc:creator>Michelle Damico</dc:creator>
  <cp:lastModifiedBy>Windows User</cp:lastModifiedBy>
  <cp:revision>745</cp:revision>
  <cp:lastPrinted>2015-10-06T15:37:49Z</cp:lastPrinted>
  <dcterms:created xsi:type="dcterms:W3CDTF">2015-04-29T16:14:58Z</dcterms:created>
  <dcterms:modified xsi:type="dcterms:W3CDTF">2016-09-06T18:31:18Z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apabilities">
    <vt:lpwstr/>
  </property>
  <property fmtid="{D5CDD505-2E9C-101B-9397-08002B2CF9AE}" pid="4" name="mb158b7ab5514029a1a80307056bbfc9">
    <vt:lpwstr/>
  </property>
  <property fmtid="{D5CDD505-2E9C-101B-9397-08002B2CF9AE}" pid="5" name="ad2c35a0f49e4bd58fb674e996570462">
    <vt:lpwstr/>
  </property>
  <property fmtid="{D5CDD505-2E9C-101B-9397-08002B2CF9AE}" pid="6" name="ContentTypeId">
    <vt:lpwstr>0x010100C8D0D8E0190B234A9461DA2A28FEAEDC00CB6B3C607C170E4694AE1E28B67ABCA3</vt:lpwstr>
  </property>
  <property fmtid="{D5CDD505-2E9C-101B-9397-08002B2CF9AE}" pid="7" name="Doc Type">
    <vt:lpwstr>169;#Briefings|6f017f24-691e-4734-983c-33cb8625e85e</vt:lpwstr>
  </property>
  <property fmtid="{D5CDD505-2E9C-101B-9397-08002B2CF9AE}" pid="8" name="Records_x0020_Management_x0020_Series">
    <vt:lpwstr/>
  </property>
  <property fmtid="{D5CDD505-2E9C-101B-9397-08002B2CF9AE}" pid="9" name="Organization">
    <vt:lpwstr>511;#Technical Team|aba247a0-ed21-4eb6-bee3-a6ac7bafd3b0</vt:lpwstr>
  </property>
  <property fmtid="{D5CDD505-2E9C-101B-9397-08002B2CF9AE}" pid="10" name="_dlc_DocIdItemGuid">
    <vt:lpwstr>b41317a5-3268-4d2b-b90e-c3a5ba0389fe</vt:lpwstr>
  </property>
  <property fmtid="{D5CDD505-2E9C-101B-9397-08002B2CF9AE}" pid="11" name="Records Management Series">
    <vt:lpwstr/>
  </property>
</Properties>
</file>