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323" r:id="rId2"/>
    <p:sldId id="311" r:id="rId3"/>
    <p:sldId id="322" r:id="rId4"/>
    <p:sldId id="313" r:id="rId5"/>
    <p:sldId id="284" r:id="rId6"/>
    <p:sldId id="263" r:id="rId7"/>
    <p:sldId id="324" r:id="rId8"/>
    <p:sldId id="325" r:id="rId9"/>
    <p:sldId id="314" r:id="rId10"/>
    <p:sldId id="318" r:id="rId11"/>
    <p:sldId id="315" r:id="rId12"/>
    <p:sldId id="317" r:id="rId13"/>
    <p:sldId id="316" r:id="rId14"/>
    <p:sldId id="321" r:id="rId15"/>
    <p:sldId id="320" r:id="rId16"/>
    <p:sldId id="326" r:id="rId1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n" i="off">
        <a:fontRef idx="minor">
          <a:srgbClr val="4F538B"/>
        </a:fontRef>
        <a:srgbClr val="4F538B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n" i="off">
        <a:fontRef idx="minor">
          <a:srgbClr val="4F538B"/>
        </a:fontRef>
        <a:srgbClr val="4F538B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n" i="off">
        <a:fontRef idx="minor">
          <a:srgbClr val="4F538B"/>
        </a:fontRef>
        <a:srgbClr val="4F538B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n" i="off">
        <a:fontRef idx="minor">
          <a:srgbClr val="4F538B"/>
        </a:fontRef>
        <a:srgbClr val="4F538B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1206" y="-18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96" d="100"/>
        <a:sy n="196" d="100"/>
      </p:scale>
      <p:origin x="0" y="-68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405678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54939-C608-486A-BE30-E8A8CF81983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41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ver.jp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8763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xfrm>
            <a:off x="4345334" y="6388100"/>
            <a:ext cx="453332" cy="44722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457200" y="1475495"/>
            <a:ext cx="8229600" cy="4566620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0" marR="0" indent="0" defTabSz="457200">
              <a:spcBef>
                <a:spcPts val="500"/>
              </a:spcBef>
              <a:buSzTx/>
              <a:buNone/>
              <a:defRPr sz="2400" b="0">
                <a:solidFill>
                  <a:srgbClr val="000000"/>
                </a:solidFill>
                <a:uFillTx/>
              </a:defRPr>
            </a:lvl1pPr>
            <a:lvl2pPr marL="0" marR="0" indent="457200" defTabSz="45720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uFillTx/>
              </a:defRPr>
            </a:lvl2pPr>
            <a:lvl3pPr marL="0" marR="0" indent="914400" defTabSz="457200">
              <a:buSzTx/>
              <a:buNone/>
              <a:defRPr>
                <a:solidFill>
                  <a:srgbClr val="000000"/>
                </a:solidFill>
                <a:uFillTx/>
              </a:defRPr>
            </a:lvl3pPr>
            <a:lvl4pPr marL="0" marR="0" indent="1371600" defTabSz="45720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uFillTx/>
              </a:defRPr>
            </a:lvl4pPr>
            <a:lvl5pPr marL="0" marR="0" indent="1828800" defTabSz="45720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uFillTx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xfrm>
            <a:off x="8443547" y="87747"/>
            <a:ext cx="245404" cy="226987"/>
          </a:xfrm>
          <a:prstGeom prst="rect">
            <a:avLst/>
          </a:prstGeom>
        </p:spPr>
        <p:txBody>
          <a:bodyPr lIns="45719" tIns="45719" rIns="45719" bIns="45719" anchor="ctr"/>
          <a:lstStyle>
            <a:lvl1pPr defTabSz="457200">
              <a:defRPr sz="1000">
                <a:solidFill>
                  <a:srgbClr val="FFFFFF"/>
                </a:solidFill>
                <a:uFillTx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0" marR="0" algn="r" defTabSz="457200">
              <a:defRPr sz="3200" b="1">
                <a:solidFill>
                  <a:srgbClr val="1D427C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pic>
        <p:nvPicPr>
          <p:cNvPr id="39" name="image4.png" descr="FHA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6801" y="199925"/>
            <a:ext cx="1131751" cy="1131752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rgbClr val="1D427C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algn="ctr" defTabSz="457200">
              <a:defRPr sz="1800">
                <a:solidFill>
                  <a:srgbClr val="FFFFFF"/>
                </a:solidFill>
                <a:uFillTx/>
              </a:defRPr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rgbClr val="1D427C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algn="ctr" defTabSz="457200">
              <a:defRPr sz="1800">
                <a:solidFill>
                  <a:srgbClr val="FFFFFF"/>
                </a:solidFill>
                <a:uFillTx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460500" y="0"/>
            <a:ext cx="7696200" cy="381000"/>
          </a:xfrm>
          <a:prstGeom prst="rect">
            <a:avLst/>
          </a:prstGeom>
          <a:solidFill>
            <a:srgbClr val="005393"/>
          </a:solidFill>
          <a:ln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" name="Shape 3"/>
          <p:cNvSpPr/>
          <p:nvPr/>
        </p:nvSpPr>
        <p:spPr>
          <a:xfrm rot="5400000">
            <a:off x="-279401" y="254000"/>
            <a:ext cx="2362201" cy="182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8B9BB"/>
              </a:gs>
            </a:gsLst>
            <a:lin ang="16200000"/>
          </a:gradFill>
          <a:ln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" name="Shape 4"/>
          <p:cNvSpPr/>
          <p:nvPr/>
        </p:nvSpPr>
        <p:spPr>
          <a:xfrm>
            <a:off x="0" y="279400"/>
            <a:ext cx="152400" cy="711200"/>
          </a:xfrm>
          <a:prstGeom prst="rect">
            <a:avLst/>
          </a:prstGeom>
          <a:solidFill>
            <a:srgbClr val="005393"/>
          </a:solidFill>
          <a:ln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" name="Shape 5"/>
          <p:cNvSpPr/>
          <p:nvPr/>
        </p:nvSpPr>
        <p:spPr>
          <a:xfrm>
            <a:off x="127000" y="139700"/>
            <a:ext cx="9029700" cy="1155700"/>
          </a:xfrm>
          <a:prstGeom prst="roundRect">
            <a:avLst>
              <a:gd name="adj" fmla="val 5556"/>
            </a:avLst>
          </a:prstGeom>
          <a:solidFill>
            <a:srgbClr val="FFFFFF"/>
          </a:solidFill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" name="Shape 6"/>
          <p:cNvSpPr/>
          <p:nvPr/>
        </p:nvSpPr>
        <p:spPr>
          <a:xfrm>
            <a:off x="0" y="6337300"/>
            <a:ext cx="9144000" cy="533400"/>
          </a:xfrm>
          <a:prstGeom prst="rect">
            <a:avLst/>
          </a:prstGeom>
          <a:gradFill>
            <a:gsLst>
              <a:gs pos="0">
                <a:srgbClr val="B8B9BB">
                  <a:alpha val="57000"/>
                </a:srgbClr>
              </a:gs>
              <a:gs pos="100000">
                <a:srgbClr val="FFFFFF"/>
              </a:gs>
            </a:gsLst>
            <a:lin ang="16200000"/>
          </a:gradFill>
          <a:ln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7" name="logo.jpg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3362" y="217487"/>
            <a:ext cx="985838" cy="101282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447800" y="0"/>
            <a:ext cx="76962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825500" y="1752600"/>
            <a:ext cx="7620000" cy="510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2pPr>
              <a:buChar char="–"/>
              <a:defRPr b="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defRPr>
            </a:lvl2pPr>
            <a:lvl3pPr marL="1183639" indent="-228600">
              <a:spcBef>
                <a:spcPts val="500"/>
              </a:spcBef>
              <a:defRPr sz="2400" b="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defRPr>
            </a:lvl3pPr>
            <a:lvl4pPr marL="1640839" indent="-228600">
              <a:spcBef>
                <a:spcPts val="400"/>
              </a:spcBef>
              <a:buChar char="–"/>
              <a:defRPr sz="2000" b="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defRPr>
            </a:lvl4pPr>
            <a:lvl5pPr marL="2098039" indent="-228600">
              <a:spcBef>
                <a:spcPts val="400"/>
              </a:spcBef>
              <a:buChar char="»"/>
              <a:defRPr sz="2000" b="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xfrm>
            <a:off x="7806866" y="6400800"/>
            <a:ext cx="312068" cy="29898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0" marR="0" algn="ctr" defTabSz="584200">
              <a:defRPr sz="1400">
                <a:solidFill>
                  <a:srgbClr val="4F538B"/>
                </a:solidFill>
                <a:uFill>
                  <a:solidFill>
                    <a:srgbClr val="4F538B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ransition spd="med"/>
  <p:txStyles>
    <p:titleStyle>
      <a:lvl1pPr marL="40639" marR="40639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+mn-lt"/>
          <a:ea typeface="+mn-ea"/>
          <a:cs typeface="+mn-cs"/>
          <a:sym typeface="Arial"/>
        </a:defRPr>
      </a:lvl1pPr>
      <a:lvl2pPr marL="40639" marR="40639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+mn-lt"/>
          <a:ea typeface="+mn-ea"/>
          <a:cs typeface="+mn-cs"/>
          <a:sym typeface="Arial"/>
        </a:defRPr>
      </a:lvl2pPr>
      <a:lvl3pPr marL="40639" marR="40639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+mn-lt"/>
          <a:ea typeface="+mn-ea"/>
          <a:cs typeface="+mn-cs"/>
          <a:sym typeface="Arial"/>
        </a:defRPr>
      </a:lvl3pPr>
      <a:lvl4pPr marL="40639" marR="40639" indent="685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+mn-lt"/>
          <a:ea typeface="+mn-ea"/>
          <a:cs typeface="+mn-cs"/>
          <a:sym typeface="Arial"/>
        </a:defRPr>
      </a:lvl4pPr>
      <a:lvl5pPr marL="40639" marR="40639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+mn-lt"/>
          <a:ea typeface="+mn-ea"/>
          <a:cs typeface="+mn-cs"/>
          <a:sym typeface="Arial"/>
        </a:defRPr>
      </a:lvl5pPr>
      <a:lvl6pPr marL="40639" marR="40639" indent="1143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+mn-lt"/>
          <a:ea typeface="+mn-ea"/>
          <a:cs typeface="+mn-cs"/>
          <a:sym typeface="Arial"/>
        </a:defRPr>
      </a:lvl6pPr>
      <a:lvl7pPr marL="40639" marR="40639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+mn-lt"/>
          <a:ea typeface="+mn-ea"/>
          <a:cs typeface="+mn-cs"/>
          <a:sym typeface="Arial"/>
        </a:defRPr>
      </a:lvl7pPr>
      <a:lvl8pPr marL="40639" marR="40639" indent="1600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+mn-lt"/>
          <a:ea typeface="+mn-ea"/>
          <a:cs typeface="+mn-cs"/>
          <a:sym typeface="Arial"/>
        </a:defRPr>
      </a:lvl8pPr>
      <a:lvl9pPr marL="40639" marR="40639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+mn-lt"/>
          <a:ea typeface="+mn-ea"/>
          <a:cs typeface="+mn-cs"/>
          <a:sym typeface="Arial"/>
        </a:defRPr>
      </a:lvl9pPr>
    </p:titleStyle>
    <p:bodyStyle>
      <a:lvl1pPr marL="383540" marR="40639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1" i="0" u="none" strike="noStrike" cap="none" spc="0" baseline="0">
          <a:ln>
            <a:noFill/>
          </a:ln>
          <a:solidFill>
            <a:srgbClr val="4F538B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1pPr>
      <a:lvl2pPr marL="783590" marR="40639" indent="-2857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1" i="0" u="none" strike="noStrike" cap="none" spc="0" baseline="0">
          <a:ln>
            <a:noFill/>
          </a:ln>
          <a:solidFill>
            <a:srgbClr val="4F538B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2pPr>
      <a:lvl3pPr marL="1221739" marR="40639" indent="-2667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1" i="0" u="none" strike="noStrike" cap="none" spc="0" baseline="0">
          <a:ln>
            <a:noFill/>
          </a:ln>
          <a:solidFill>
            <a:srgbClr val="4F538B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3pPr>
      <a:lvl4pPr marL="1732279" marR="40639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1" i="0" u="none" strike="noStrike" cap="none" spc="0" baseline="0">
          <a:ln>
            <a:noFill/>
          </a:ln>
          <a:solidFill>
            <a:srgbClr val="4F538B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4pPr>
      <a:lvl5pPr marL="2189479" marR="40639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1" i="0" u="none" strike="noStrike" cap="none" spc="0" baseline="0">
          <a:ln>
            <a:noFill/>
          </a:ln>
          <a:solidFill>
            <a:srgbClr val="4F538B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5pPr>
      <a:lvl6pPr marL="2189479" marR="40639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1" i="0" u="none" strike="noStrike" cap="none" spc="0" baseline="0">
          <a:ln>
            <a:noFill/>
          </a:ln>
          <a:solidFill>
            <a:srgbClr val="4F538B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6pPr>
      <a:lvl7pPr marL="2189479" marR="40639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1" i="0" u="none" strike="noStrike" cap="none" spc="0" baseline="0">
          <a:ln>
            <a:noFill/>
          </a:ln>
          <a:solidFill>
            <a:srgbClr val="4F538B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7pPr>
      <a:lvl8pPr marL="2189479" marR="40639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1" i="0" u="none" strike="noStrike" cap="none" spc="0" baseline="0">
          <a:ln>
            <a:noFill/>
          </a:ln>
          <a:solidFill>
            <a:srgbClr val="4F538B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8pPr>
      <a:lvl9pPr marL="2189479" marR="40639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1" i="0" u="none" strike="noStrike" cap="none" spc="0" baseline="0">
          <a:ln>
            <a:noFill/>
          </a:ln>
          <a:solidFill>
            <a:srgbClr val="4F538B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1drv.ms/u/s!AlkpZJej6nh_k9dK5WOB8zkkUuaKgA" TargetMode="External"/><Relationship Id="rId3" Type="http://schemas.openxmlformats.org/officeDocument/2006/relationships/hyperlink" Target="https://1drv.ms/p/s!AlkpZJej6nh_k9dE-b_DAO8HSNNT6Q" TargetMode="External"/><Relationship Id="rId7" Type="http://schemas.openxmlformats.org/officeDocument/2006/relationships/hyperlink" Target="https://1drv.ms/w/s!AlkpZJej6nh_k9YPmsR8Hl6zTlQ0NQ" TargetMode="External"/><Relationship Id="rId2" Type="http://schemas.openxmlformats.org/officeDocument/2006/relationships/hyperlink" Target="https://1drv.ms/w/s!AlkpZJej6nh_k9dYlvNWaZ3DLPKSY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1drv.ms/w/s!AlkpZJej6nh_k9gyRVADgOvM5SlJkQ" TargetMode="External"/><Relationship Id="rId11" Type="http://schemas.openxmlformats.org/officeDocument/2006/relationships/hyperlink" Target="https://1drv.ms/w/s!AlkpZJej6nh_k6ZUeG7W6TaWcbTZ4Q" TargetMode="External"/><Relationship Id="rId5" Type="http://schemas.openxmlformats.org/officeDocument/2006/relationships/hyperlink" Target="https://1drv.ms/w/s!AlkpZJej6nh_k9dQ2qQnRuQM8gbu8A" TargetMode="External"/><Relationship Id="rId10" Type="http://schemas.openxmlformats.org/officeDocument/2006/relationships/hyperlink" Target="https://1drv.ms/x/s!AlkpZJej6nh_k9dgBSgLrTfaKYcG2A" TargetMode="External"/><Relationship Id="rId4" Type="http://schemas.openxmlformats.org/officeDocument/2006/relationships/hyperlink" Target="https://1drv.ms/b/s!AlkpZJej6nh_k9daUH18BNQFOwtNrg" TargetMode="External"/><Relationship Id="rId9" Type="http://schemas.openxmlformats.org/officeDocument/2006/relationships/hyperlink" Target="https://1drv.ms/b/s!AlkpZJej6nh_k9dfYSeXPGjTRJ2cA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64294"/>
            <a:ext cx="7593806" cy="888238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altLang="en-US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Integration of </a:t>
            </a:r>
            <a:br>
              <a:rPr lang="en-US" altLang="en-US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lang="en-US" altLang="en-US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Information Models and Tools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4" y="1163773"/>
            <a:ext cx="8043862" cy="4482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endParaRPr lang="en-US" altLang="en-US" sz="1800" b="1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lvl="0" algn="ctr"/>
            <a:r>
              <a:rPr lang="en-US" altLang="en-US" sz="28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Informational Brief (Post HL7 Meeting)</a:t>
            </a:r>
          </a:p>
          <a:p>
            <a:pPr lvl="0" algn="ctr"/>
            <a:r>
              <a:rPr lang="en-US" sz="2400" dirty="0">
                <a:latin typeface="Arial Narrow" panose="020B0606020202030204" pitchFamily="34" charset="0"/>
                <a:ea typeface="ＭＳ Ｐゴシック" pitchFamily="34" charset="-128"/>
                <a:cs typeface="Arial" pitchFamily="34" charset="0"/>
              </a:rPr>
              <a:t>HL7 Project Scope Statement (PSS)</a:t>
            </a:r>
          </a:p>
          <a:p>
            <a:pPr lvl="0" algn="ctr"/>
            <a:r>
              <a:rPr lang="en-US" sz="2400" dirty="0">
                <a:latin typeface="Arial Narrow" panose="020B0606020202030204" pitchFamily="34" charset="0"/>
                <a:ea typeface="ＭＳ Ｐゴシック" pitchFamily="34" charset="-128"/>
                <a:cs typeface="Arial" pitchFamily="34" charset="0"/>
              </a:rPr>
              <a:t>For Achieving Computable Interoperability with a </a:t>
            </a:r>
          </a:p>
          <a:p>
            <a:pPr algn="ctr"/>
            <a:r>
              <a:rPr lang="en-US" sz="2400" dirty="0">
                <a:latin typeface="Arial Narrow" panose="020B0606020202030204" pitchFamily="34" charset="0"/>
                <a:ea typeface="ＭＳ Ｐゴシック" pitchFamily="34" charset="-128"/>
                <a:cs typeface="Arial" pitchFamily="34" charset="0"/>
              </a:rPr>
              <a:t>HL7/ISO “Common Logical Information Model (CLIM)”</a:t>
            </a:r>
          </a:p>
          <a:p>
            <a:pPr lvl="0" algn="ctr"/>
            <a:endParaRPr lang="en-US" altLang="en-US" sz="1200" b="1" dirty="0">
              <a:solidFill>
                <a:srgbClr val="FF0000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algn="ctr"/>
            <a:r>
              <a:rPr lang="en-US" altLang="en-US" sz="20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Presented to</a:t>
            </a:r>
          </a:p>
          <a:p>
            <a:pPr algn="ctr"/>
            <a:r>
              <a:rPr lang="en-US" altLang="en-US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FHA Managing Board, November 2, 2016</a:t>
            </a:r>
          </a:p>
          <a:p>
            <a:pPr algn="ctr"/>
            <a:endParaRPr lang="en-US" altLang="en-US" sz="16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algn="ctr"/>
            <a:r>
              <a:rPr lang="en-US" altLang="en-US" sz="20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Presented by</a:t>
            </a:r>
          </a:p>
          <a:p>
            <a:pPr algn="ctr"/>
            <a:r>
              <a:rPr lang="en-US" altLang="en-US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Steve Wagner and Nona Hall</a:t>
            </a:r>
          </a:p>
          <a:p>
            <a:pPr indent="-57150" algn="ctr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57150" algn="ctr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On Behalf of </a:t>
            </a:r>
          </a:p>
          <a:p>
            <a:pPr indent="-57150" algn="ctr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DoD, VA &amp; External Partner SMEs</a:t>
            </a:r>
          </a:p>
        </p:txBody>
      </p:sp>
    </p:spTree>
    <p:extLst>
      <p:ext uri="{BB962C8B-B14F-4D97-AF65-F5344CB8AC3E}">
        <p14:creationId xmlns:p14="http://schemas.microsoft.com/office/powerpoint/2010/main" val="27403291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0013" y="1107281"/>
            <a:ext cx="4529137" cy="4934834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Arial Narrow" panose="020B0606020202030204" pitchFamily="34" charset="0"/>
              </a:rPr>
              <a:t>Co-Sponsors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 Narrow" panose="020B0606020202030204" pitchFamily="34" charset="0"/>
              </a:rPr>
              <a:t>DoD/VA IPO - Loren Thompson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 Narrow" panose="020B0606020202030204" pitchFamily="34" charset="0"/>
              </a:rPr>
              <a:t>ONC/OST - Steve Posnack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 dirty="0">
                <a:latin typeface="Arial Narrow" panose="020B0606020202030204" pitchFamily="34" charset="0"/>
              </a:rPr>
              <a:t>FHA - Gail Kalbfleisch </a:t>
            </a:r>
            <a:endParaRPr lang="en-US" sz="2200" dirty="0">
              <a:latin typeface="Arial Narrow" panose="020B0606020202030204" pitchFamily="34" charset="0"/>
            </a:endParaRPr>
          </a:p>
          <a:p>
            <a:endParaRPr lang="en-US" sz="2200" b="1" dirty="0">
              <a:latin typeface="Arial Narrow" panose="020B0606020202030204" pitchFamily="34" charset="0"/>
            </a:endParaRPr>
          </a:p>
          <a:p>
            <a:r>
              <a:rPr lang="en-US" sz="2200" b="1" dirty="0">
                <a:latin typeface="Arial Narrow" panose="020B0606020202030204" pitchFamily="34" charset="0"/>
              </a:rPr>
              <a:t>Core SMEs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 Narrow" panose="020B0606020202030204" pitchFamily="34" charset="0"/>
              </a:rPr>
              <a:t>Steve Wagner (FHIM focus)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 Narrow" panose="020B0606020202030204" pitchFamily="34" charset="0"/>
              </a:rPr>
              <a:t>Keith Campbells (SOLOR focus)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 Narrow" panose="020B0606020202030204" pitchFamily="34" charset="0"/>
              </a:rPr>
              <a:t>Julia Skapik (CQF focus)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 Narrow" panose="020B0606020202030204" pitchFamily="34" charset="0"/>
              </a:rPr>
              <a:t>Stan Huff (CIMI focus)</a:t>
            </a:r>
          </a:p>
          <a:p>
            <a:endParaRPr lang="en-US" sz="2200" b="1" dirty="0">
              <a:latin typeface="Arial Narrow" panose="020B0606020202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Arial Narrow" panose="020B0606020202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Federal Agency Coordination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081486" y="1095372"/>
            <a:ext cx="5062514" cy="4934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tIns="45719" rIns="45719" bIns="45719">
            <a:normAutofit/>
          </a:bodyPr>
          <a:lstStyle>
            <a:lvl1pPr marL="0" marR="0" indent="0" algn="l" defTabSz="4572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457200" algn="l" defTabSz="4572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914400" algn="l" defTabSz="4572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1371600" algn="l" defTabSz="4572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1828800" algn="l" defTabSz="4572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2189479" marR="40639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1" i="0" u="none" strike="noStrike" cap="none" spc="0" baseline="0">
                <a:ln>
                  <a:noFill/>
                </a:ln>
                <a:solidFill>
                  <a:srgbClr val="4F538B"/>
                </a:solidFill>
                <a:uFill>
                  <a:solidFill>
                    <a:srgbClr val="4F538B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6pPr>
            <a:lvl7pPr marL="2189479" marR="40639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1" i="0" u="none" strike="noStrike" cap="none" spc="0" baseline="0">
                <a:ln>
                  <a:noFill/>
                </a:ln>
                <a:solidFill>
                  <a:srgbClr val="4F538B"/>
                </a:solidFill>
                <a:uFill>
                  <a:solidFill>
                    <a:srgbClr val="4F538B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7pPr>
            <a:lvl8pPr marL="2189479" marR="40639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1" i="0" u="none" strike="noStrike" cap="none" spc="0" baseline="0">
                <a:ln>
                  <a:noFill/>
                </a:ln>
                <a:solidFill>
                  <a:srgbClr val="4F538B"/>
                </a:solidFill>
                <a:uFill>
                  <a:solidFill>
                    <a:srgbClr val="4F538B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8pPr>
            <a:lvl9pPr marL="2189479" marR="40639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1" i="0" u="none" strike="noStrike" cap="none" spc="0" baseline="0">
                <a:ln>
                  <a:noFill/>
                </a:ln>
                <a:solidFill>
                  <a:srgbClr val="4F538B"/>
                </a:solidFill>
                <a:uFill>
                  <a:solidFill>
                    <a:srgbClr val="4F538B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hangingPunct="1"/>
            <a:r>
              <a:rPr lang="en-US" sz="2200" b="1" dirty="0">
                <a:latin typeface="Arial Narrow" panose="020B0606020202030204" pitchFamily="34" charset="0"/>
              </a:rPr>
              <a:t>Project </a:t>
            </a:r>
            <a:r>
              <a:rPr lang="en-US" sz="2200" b="1" dirty="0" err="1">
                <a:latin typeface="Arial Narrow" panose="020B0606020202030204" pitchFamily="34" charset="0"/>
              </a:rPr>
              <a:t>Facilatars</a:t>
            </a:r>
            <a:endParaRPr lang="en-US" sz="2200" b="1" dirty="0">
              <a:latin typeface="Arial Narrow" panose="020B0606020202030204" pitchFamily="34" charset="0"/>
            </a:endParaRPr>
          </a:p>
          <a:p>
            <a:pPr marL="342900" indent="-342900" hangingPunct="1">
              <a:buFont typeface="Arial" panose="020B0604020202020204" pitchFamily="34" charset="0"/>
              <a:buChar char="•"/>
            </a:pPr>
            <a:r>
              <a:rPr lang="en-US" sz="2200" dirty="0">
                <a:latin typeface="Arial Narrow" panose="020B0606020202030204" pitchFamily="34" charset="0"/>
              </a:rPr>
              <a:t>Nona Hall</a:t>
            </a:r>
          </a:p>
          <a:p>
            <a:pPr marL="342900" indent="-342900" hangingPunct="1">
              <a:buFont typeface="Arial" panose="020B0604020202020204" pitchFamily="34" charset="0"/>
              <a:buChar char="•"/>
            </a:pPr>
            <a:r>
              <a:rPr lang="en-US" sz="2200" dirty="0">
                <a:latin typeface="Arial Narrow" panose="020B0606020202030204" pitchFamily="34" charset="0"/>
              </a:rPr>
              <a:t>Steve Hufnagel</a:t>
            </a:r>
          </a:p>
          <a:p>
            <a:pPr hangingPunct="1"/>
            <a:endParaRPr lang="en-US" sz="2200" b="1" dirty="0">
              <a:latin typeface="Arial Narrow" panose="020B0606020202030204" pitchFamily="34" charset="0"/>
            </a:endParaRPr>
          </a:p>
          <a:p>
            <a:pPr hangingPunct="1"/>
            <a:endParaRPr lang="en-US" sz="2200" b="1" dirty="0">
              <a:latin typeface="Arial Narrow" panose="020B0606020202030204" pitchFamily="34" charset="0"/>
            </a:endParaRPr>
          </a:p>
          <a:p>
            <a:pPr hangingPunct="1"/>
            <a:r>
              <a:rPr lang="en-US" sz="2200" b="1" dirty="0">
                <a:latin typeface="Arial Narrow" panose="020B0606020202030204" pitchFamily="34" charset="0"/>
              </a:rPr>
              <a:t>PSS Proponents</a:t>
            </a:r>
          </a:p>
          <a:p>
            <a:pPr marL="342900" indent="-342900" hangingPunct="1">
              <a:buFont typeface="Arial" panose="020B0604020202020204" pitchFamily="34" charset="0"/>
              <a:buChar char="•"/>
            </a:pPr>
            <a:r>
              <a:rPr lang="en-US" sz="2200" dirty="0">
                <a:latin typeface="Arial Narrow" panose="020B0606020202030204" pitchFamily="34" charset="0"/>
              </a:rPr>
              <a:t>DoD – Nancy Orvis &amp; </a:t>
            </a:r>
            <a:r>
              <a:rPr lang="en-CA" sz="2200" dirty="0">
                <a:latin typeface="Arial Narrow" panose="020B0606020202030204" pitchFamily="34" charset="0"/>
              </a:rPr>
              <a:t>Bart Bartholomew </a:t>
            </a:r>
            <a:endParaRPr lang="en-US" sz="2200" dirty="0">
              <a:latin typeface="Arial Narrow" panose="020B0606020202030204" pitchFamily="34" charset="0"/>
            </a:endParaRPr>
          </a:p>
          <a:p>
            <a:pPr marL="342900" indent="-342900" hangingPunct="1">
              <a:buFont typeface="Arial" panose="020B0604020202020204" pitchFamily="34" charset="0"/>
              <a:buChar char="•"/>
            </a:pPr>
            <a:r>
              <a:rPr lang="en-US" sz="2200" dirty="0">
                <a:latin typeface="Arial Narrow" panose="020B0606020202030204" pitchFamily="34" charset="0"/>
              </a:rPr>
              <a:t>VA – Keith Campbell &amp; Bob Bishop</a:t>
            </a:r>
          </a:p>
          <a:p>
            <a:pPr marL="342900" indent="-342900" hangingPunct="1">
              <a:buFont typeface="Arial" panose="020B0604020202020204" pitchFamily="34" charset="0"/>
              <a:buChar char="•"/>
            </a:pPr>
            <a:r>
              <a:rPr lang="en-US" sz="2200" dirty="0">
                <a:latin typeface="Arial Narrow" panose="020B0606020202030204" pitchFamily="34" charset="0"/>
              </a:rPr>
              <a:t>FDA – Mitra Rocca</a:t>
            </a:r>
          </a:p>
          <a:p>
            <a:pPr marL="342900" indent="-342900" hangingPunct="1">
              <a:buFont typeface="Arial" panose="020B0604020202020204" pitchFamily="34" charset="0"/>
              <a:buChar char="•"/>
            </a:pPr>
            <a:r>
              <a:rPr lang="en-US" sz="2200" dirty="0">
                <a:latin typeface="Arial Narrow" panose="020B0606020202030204" pitchFamily="34" charset="0"/>
              </a:rPr>
              <a:t>CDC - </a:t>
            </a:r>
            <a:r>
              <a:rPr lang="en-CA" sz="2200" dirty="0">
                <a:latin typeface="Arial Narrow" panose="020B0606020202030204" pitchFamily="34" charset="0"/>
              </a:rPr>
              <a:t>Nicolay Lipskiy </a:t>
            </a:r>
          </a:p>
          <a:p>
            <a:pPr marL="342900" indent="-342900" hangingPunct="1">
              <a:buFont typeface="Arial" panose="020B0604020202020204" pitchFamily="34" charset="0"/>
              <a:buChar char="•"/>
            </a:pPr>
            <a:r>
              <a:rPr lang="en-CA" sz="2200" dirty="0">
                <a:latin typeface="Arial Narrow" panose="020B0606020202030204" pitchFamily="34" charset="0"/>
              </a:rPr>
              <a:t>ONC/OST - Julia Skapik </a:t>
            </a:r>
          </a:p>
          <a:p>
            <a:pPr marL="342900" indent="-342900" hangingPunct="1">
              <a:buFont typeface="Arial" panose="020B0604020202020204" pitchFamily="34" charset="0"/>
              <a:buChar char="•"/>
            </a:pPr>
            <a:r>
              <a:rPr lang="en-CA" sz="2200" dirty="0">
                <a:latin typeface="Arial Narrow" panose="020B0606020202030204" pitchFamily="34" charset="0"/>
              </a:rPr>
              <a:t>SAMHSA – Ken </a:t>
            </a:r>
            <a:r>
              <a:rPr lang="en-CA" sz="2200" dirty="0" err="1">
                <a:latin typeface="Arial Narrow" panose="020B0606020202030204" pitchFamily="34" charset="0"/>
              </a:rPr>
              <a:t>Salyards</a:t>
            </a:r>
            <a:endParaRPr lang="en-CA" sz="2200" dirty="0">
              <a:latin typeface="Arial Narrow" panose="020B0606020202030204" pitchFamily="34" charset="0"/>
            </a:endParaRPr>
          </a:p>
          <a:p>
            <a:pPr marL="342900" indent="-342900" hangingPunct="1">
              <a:buFont typeface="Arial" panose="020B0604020202020204" pitchFamily="34" charset="0"/>
              <a:buChar char="•"/>
            </a:pPr>
            <a:endParaRPr lang="en-US" sz="2200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611701"/>
            <a:ext cx="9144000" cy="244475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fld id="{3FDB7380-9603-43D8-BFF4-722408AEB0E4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225763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WBS Task – FTE </a:t>
            </a:r>
            <a:r>
              <a:rPr lang="en-US" dirty="0" smtClean="0"/>
              <a:t>Estimate </a:t>
            </a:r>
            <a:r>
              <a:rPr lang="en-US" dirty="0"/>
              <a:t>(1 of 3)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415" y="1223217"/>
            <a:ext cx="8972550" cy="48423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200" b="1" dirty="0">
                <a:latin typeface="Arial Narrow" panose="020B0606020202030204" pitchFamily="34" charset="0"/>
              </a:rPr>
              <a:t>Pilot Projects </a:t>
            </a:r>
            <a:r>
              <a:rPr lang="en-US" sz="2200" dirty="0">
                <a:latin typeface="Arial Narrow" panose="020B0606020202030204" pitchFamily="34" charset="0"/>
              </a:rPr>
              <a:t>(2-4/yr., 4-6mo cycles)  - 5.00 FTEs estimated</a:t>
            </a:r>
          </a:p>
          <a:p>
            <a:pPr marL="383539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 Narrow" panose="020B0606020202030204" pitchFamily="34" charset="0"/>
              </a:rPr>
              <a:t>Requirements and use case analysis</a:t>
            </a:r>
          </a:p>
          <a:p>
            <a:pPr marL="383539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 Narrow" panose="020B0606020202030204" pitchFamily="34" charset="0"/>
              </a:rPr>
              <a:t>FHIM refactoring/maintenance/use</a:t>
            </a:r>
          </a:p>
          <a:p>
            <a:pPr marL="383539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 Narrow" panose="020B0606020202030204" pitchFamily="34" charset="0"/>
              </a:rPr>
              <a:t>CIMI refactoring/maintenance/use</a:t>
            </a:r>
          </a:p>
          <a:p>
            <a:pPr marL="383539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 Narrow" panose="020B0606020202030204" pitchFamily="34" charset="0"/>
              </a:rPr>
              <a:t>SOLOR refactoring/maintenance/use</a:t>
            </a:r>
          </a:p>
          <a:p>
            <a:pPr lvl="1" indent="0"/>
            <a:r>
              <a:rPr lang="en-US" sz="2000" dirty="0">
                <a:latin typeface="Arial Narrow" panose="020B0606020202030204" pitchFamily="34" charset="0"/>
              </a:rPr>
              <a:t>	ISAAC tool refactoring/maintenance</a:t>
            </a:r>
          </a:p>
          <a:p>
            <a:pPr marL="383539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 Narrow" panose="020B0606020202030204" pitchFamily="34" charset="0"/>
              </a:rPr>
              <a:t>SOLOR terminology server maintenance</a:t>
            </a:r>
          </a:p>
          <a:p>
            <a:pPr marL="383539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 Narrow" panose="020B0606020202030204" pitchFamily="34" charset="0"/>
              </a:rPr>
              <a:t>CQI/CQF/DAF+ harmonization and use</a:t>
            </a:r>
          </a:p>
          <a:p>
            <a:pPr marL="383539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 Narrow" panose="020B0606020202030204" pitchFamily="34" charset="0"/>
              </a:rPr>
              <a:t>SIGG (MDHT + MDMI) model harmonization, mapping and implementation</a:t>
            </a:r>
          </a:p>
          <a:p>
            <a:pPr marL="383539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 Narrow" panose="020B0606020202030204" pitchFamily="34" charset="0"/>
              </a:rPr>
              <a:t>FHIR and other implementation artifacts and support</a:t>
            </a:r>
          </a:p>
          <a:p>
            <a:pPr marL="383539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 Narrow" panose="020B0606020202030204" pitchFamily="34" charset="0"/>
              </a:rPr>
              <a:t>Tool documentation, training and support for pilot SMEs</a:t>
            </a:r>
          </a:p>
          <a:p>
            <a:pPr marL="383539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 Narrow" panose="020B0606020202030204" pitchFamily="34" charset="0"/>
              </a:rPr>
              <a:t>Coordination &amp; facilitation</a:t>
            </a:r>
          </a:p>
          <a:p>
            <a:pPr marL="383539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 Narrow" panose="020B0606020202030204" pitchFamily="34" charset="0"/>
              </a:rPr>
              <a:t>Change control and configuration management</a:t>
            </a:r>
          </a:p>
          <a:p>
            <a:pPr marL="383539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 Narrow" panose="020B0606020202030204" pitchFamily="34" charset="0"/>
              </a:rPr>
              <a:t>PMP and WBS maintenance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603313"/>
            <a:ext cx="9144000" cy="244475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fld id="{3FDB7380-9603-43D8-BFF4-722408AEB0E4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144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WBS Task – FTE </a:t>
            </a:r>
            <a:r>
              <a:rPr lang="en-US" dirty="0" smtClean="0"/>
              <a:t>Estimate </a:t>
            </a:r>
            <a:r>
              <a:rPr lang="en-US" dirty="0"/>
              <a:t>(2 of 3)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438" y="1224029"/>
            <a:ext cx="8972550" cy="48742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200" b="1" dirty="0">
                <a:latin typeface="Arial Narrow" panose="020B0606020202030204" pitchFamily="34" charset="0"/>
              </a:rPr>
              <a:t>Governance</a:t>
            </a:r>
            <a:r>
              <a:rPr lang="en-US" sz="2200" dirty="0">
                <a:latin typeface="Arial Narrow" panose="020B0606020202030204" pitchFamily="34" charset="0"/>
              </a:rPr>
              <a:t> - 1.25 FTE </a:t>
            </a:r>
          </a:p>
          <a:p>
            <a:pPr marL="383539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 Narrow" panose="020B0606020202030204" pitchFamily="34" charset="0"/>
              </a:rPr>
              <a:t>Assess and execute follow-on governance oversight</a:t>
            </a:r>
          </a:p>
          <a:p>
            <a:pPr>
              <a:lnSpc>
                <a:spcPct val="114000"/>
              </a:lnSpc>
            </a:pPr>
            <a:r>
              <a:rPr lang="en-US" sz="2000" dirty="0">
                <a:latin typeface="Arial Narrow" panose="020B0606020202030204" pitchFamily="34" charset="0"/>
              </a:rPr>
              <a:t>	HIEA, FHA, HL7 transition to </a:t>
            </a:r>
            <a:r>
              <a:rPr lang="en-US" sz="2000" dirty="0" smtClean="0">
                <a:latin typeface="Arial Narrow" panose="020B0606020202030204" pitchFamily="34" charset="0"/>
              </a:rPr>
              <a:t>recommended TLC </a:t>
            </a:r>
            <a:r>
              <a:rPr lang="en-US" sz="2000" dirty="0">
                <a:latin typeface="Arial Narrow" panose="020B0606020202030204" pitchFamily="34" charset="0"/>
              </a:rPr>
              <a:t>(Technical Learning Community)</a:t>
            </a:r>
          </a:p>
          <a:p>
            <a:pPr marL="383539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 Narrow" panose="020B0606020202030204" pitchFamily="34" charset="0"/>
              </a:rPr>
              <a:t>Assess and execute governance of assets and infrastructure</a:t>
            </a:r>
          </a:p>
          <a:p>
            <a:pPr>
              <a:lnSpc>
                <a:spcPct val="114000"/>
              </a:lnSpc>
            </a:pPr>
            <a:r>
              <a:rPr lang="en-US" sz="2000" dirty="0">
                <a:latin typeface="Arial Narrow" panose="020B0606020202030204" pitchFamily="34" charset="0"/>
              </a:rPr>
              <a:t>	FHIM, CIMI, SOLOR, CQF and DAF+ facilitation</a:t>
            </a:r>
          </a:p>
          <a:p>
            <a:pPr marL="383539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 Narrow" panose="020B0606020202030204" pitchFamily="34" charset="0"/>
              </a:rPr>
              <a:t>Change Control and Configuration Mgmt. facilitation</a:t>
            </a:r>
          </a:p>
          <a:p>
            <a:pPr marL="383539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 Narrow" panose="020B0606020202030204" pitchFamily="34" charset="0"/>
              </a:rPr>
              <a:t>HL7 CIMI &amp; FHIR Ballot processes</a:t>
            </a:r>
          </a:p>
          <a:p>
            <a:pPr marL="383539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 Narrow" panose="020B0606020202030204" pitchFamily="34" charset="0"/>
              </a:rPr>
              <a:t>Consolidated SOLOR/ FHIM/CIMI/CQF Architecture for FHA/Federal Partners</a:t>
            </a:r>
          </a:p>
          <a:p>
            <a:pPr lvl="1">
              <a:lnSpc>
                <a:spcPct val="114000"/>
              </a:lnSpc>
            </a:pPr>
            <a:r>
              <a:rPr lang="en-US" sz="2000" dirty="0">
                <a:latin typeface="Arial Narrow" panose="020B0606020202030204" pitchFamily="34" charset="0"/>
              </a:rPr>
              <a:t>	EHRS Functions, Use Cases and Requirements </a:t>
            </a:r>
          </a:p>
          <a:p>
            <a:pPr lvl="1">
              <a:lnSpc>
                <a:spcPct val="114000"/>
              </a:lnSpc>
            </a:pPr>
            <a:r>
              <a:rPr lang="en-US" sz="2000" dirty="0">
                <a:latin typeface="Arial Narrow" panose="020B0606020202030204" pitchFamily="34" charset="0"/>
              </a:rPr>
              <a:t>	Information and Terminology Models Profiles</a:t>
            </a:r>
          </a:p>
          <a:p>
            <a:pPr lvl="1">
              <a:lnSpc>
                <a:spcPct val="114000"/>
              </a:lnSpc>
            </a:pPr>
            <a:r>
              <a:rPr lang="en-US" sz="2000" dirty="0">
                <a:latin typeface="Arial Narrow" panose="020B0606020202030204" pitchFamily="34" charset="0"/>
              </a:rPr>
              <a:t>	System APIs</a:t>
            </a:r>
          </a:p>
          <a:p>
            <a:pPr lvl="1">
              <a:lnSpc>
                <a:spcPct val="114000"/>
              </a:lnSpc>
            </a:pPr>
            <a:r>
              <a:rPr lang="en-US" sz="2000" dirty="0">
                <a:latin typeface="Arial Narrow" panose="020B0606020202030204" pitchFamily="34" charset="0"/>
              </a:rPr>
              <a:t>	Standards Profile</a:t>
            </a:r>
          </a:p>
          <a:p>
            <a:pPr lvl="1">
              <a:lnSpc>
                <a:spcPct val="114000"/>
              </a:lnSpc>
            </a:pPr>
            <a:r>
              <a:rPr lang="en-US" sz="2000" dirty="0">
                <a:latin typeface="Arial Narrow" panose="020B0606020202030204" pitchFamily="34" charset="0"/>
              </a:rPr>
              <a:t>	Tools, Tool Content, tool training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 Narrow" panose="020B0606020202030204" pitchFamily="34" charset="0"/>
              <a:sym typeface="Arial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603313"/>
            <a:ext cx="9144000" cy="244475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fld id="{3FDB7380-9603-43D8-BFF4-722408AEB0E4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884786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WBS Task – FTE </a:t>
            </a:r>
            <a:r>
              <a:rPr lang="en-US" dirty="0" smtClean="0"/>
              <a:t>Estimate </a:t>
            </a:r>
            <a:r>
              <a:rPr lang="en-US" dirty="0"/>
              <a:t>(3 of 3)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438" y="1294241"/>
            <a:ext cx="8972550" cy="47338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200" b="1" dirty="0">
                <a:latin typeface="Arial Narrow" panose="020B0606020202030204" pitchFamily="34" charset="0"/>
              </a:rPr>
              <a:t>Communications</a:t>
            </a:r>
            <a:r>
              <a:rPr lang="en-US" sz="2200" dirty="0">
                <a:latin typeface="Arial Narrow" panose="020B0606020202030204" pitchFamily="34" charset="0"/>
              </a:rPr>
              <a:t> - 1.25 FTEs </a:t>
            </a:r>
          </a:p>
          <a:p>
            <a:pPr marL="383539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 Narrow" panose="020B0606020202030204" pitchFamily="34" charset="0"/>
              </a:rPr>
              <a:t>Communication Plan development and maintenance</a:t>
            </a:r>
          </a:p>
          <a:p>
            <a:pPr marL="383539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 Narrow" panose="020B0606020202030204" pitchFamily="34" charset="0"/>
              </a:rPr>
              <a:t>SDO work group participation, presentations &amp; facilitation</a:t>
            </a:r>
          </a:p>
          <a:p>
            <a:pPr marL="383539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 Narrow" panose="020B0606020202030204" pitchFamily="34" charset="0"/>
              </a:rPr>
              <a:t>“CLIM Practitioners Guide” maintenance</a:t>
            </a:r>
          </a:p>
          <a:p>
            <a:pPr>
              <a:lnSpc>
                <a:spcPct val="114000"/>
              </a:lnSpc>
            </a:pPr>
            <a:r>
              <a:rPr lang="en-US" sz="2200" dirty="0">
                <a:latin typeface="Arial Narrow" panose="020B0606020202030204" pitchFamily="34" charset="0"/>
              </a:rPr>
              <a:t>  	“M</a:t>
            </a:r>
            <a:r>
              <a:rPr lang="en-US" sz="2000" dirty="0">
                <a:latin typeface="Arial Narrow" panose="020B0606020202030204" pitchFamily="34" charset="0"/>
              </a:rPr>
              <a:t>odels &amp;Tools Guide” for non-engineers</a:t>
            </a:r>
          </a:p>
          <a:p>
            <a:pPr marL="383539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 Narrow" panose="020B0606020202030204" pitchFamily="34" charset="0"/>
              </a:rPr>
              <a:t>DoD, VA, Federal, Industry, Academia Outreach</a:t>
            </a:r>
          </a:p>
          <a:p>
            <a:pPr lvl="1">
              <a:lnSpc>
                <a:spcPct val="114000"/>
              </a:lnSpc>
            </a:pPr>
            <a:r>
              <a:rPr lang="en-US" sz="2200" dirty="0">
                <a:latin typeface="Arial Narrow" panose="020B0606020202030204" pitchFamily="34" charset="0"/>
              </a:rPr>
              <a:t>	</a:t>
            </a:r>
            <a:r>
              <a:rPr lang="en-US" sz="2000" dirty="0">
                <a:latin typeface="Arial Narrow" panose="020B0606020202030204" pitchFamily="34" charset="0"/>
              </a:rPr>
              <a:t>HSPC, Argonauts, SMART, </a:t>
            </a:r>
            <a:r>
              <a:rPr lang="en-US" sz="2000" dirty="0" err="1">
                <a:latin typeface="Arial Narrow" panose="020B0606020202030204" pitchFamily="34" charset="0"/>
              </a:rPr>
              <a:t>OpenGroup</a:t>
            </a:r>
            <a:r>
              <a:rPr lang="en-US" sz="2000" dirty="0">
                <a:latin typeface="Arial Narrow" panose="020B0606020202030204" pitchFamily="34" charset="0"/>
              </a:rPr>
              <a:t>, ONC TLC </a:t>
            </a:r>
          </a:p>
          <a:p>
            <a:pPr marL="383539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 Narrow" panose="020B0606020202030204" pitchFamily="34" charset="0"/>
              </a:rPr>
              <a:t>Activity, Status and Progress Reports</a:t>
            </a:r>
          </a:p>
          <a:p>
            <a:pPr marL="383539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 Narrow" panose="020B0606020202030204" pitchFamily="34" charset="0"/>
              </a:rPr>
              <a:t>Slide Master Deck maintenance</a:t>
            </a:r>
          </a:p>
          <a:p>
            <a:pPr marL="383539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 Narrow" panose="020B0606020202030204" pitchFamily="34" charset="0"/>
              </a:rPr>
              <a:t>Web Sites content maintenance</a:t>
            </a:r>
          </a:p>
          <a:p>
            <a:pPr lvl="1">
              <a:lnSpc>
                <a:spcPct val="114000"/>
              </a:lnSpc>
            </a:pPr>
            <a:r>
              <a:rPr lang="en-US" sz="2200" dirty="0">
                <a:latin typeface="Arial Narrow" panose="020B0606020202030204" pitchFamily="34" charset="0"/>
              </a:rPr>
              <a:t>	</a:t>
            </a:r>
            <a:r>
              <a:rPr lang="en-US" sz="2000" dirty="0">
                <a:latin typeface="Arial Narrow" panose="020B0606020202030204" pitchFamily="34" charset="0"/>
              </a:rPr>
              <a:t>Max.gov, VCS, HL7, OpenCIMI.org, TLC, repositories</a:t>
            </a:r>
          </a:p>
          <a:p>
            <a:pPr marL="383539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 Narrow" panose="020B0606020202030204" pitchFamily="34" charset="0"/>
              </a:rPr>
              <a:t>Training materials development, availability, maintenance, distribution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603313"/>
            <a:ext cx="9144000" cy="244475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fld id="{3FDB7380-9603-43D8-BFF4-722408AEB0E4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283155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-87683" y="2778918"/>
            <a:ext cx="9407048" cy="3450431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Continuance of Efforts per HL7 </a:t>
            </a:r>
            <a:r>
              <a:rPr lang="en-US" dirty="0"/>
              <a:t>Project Scope Statement (PSS) </a:t>
            </a:r>
            <a:endParaRPr lang="en-US" dirty="0" smtClean="0"/>
          </a:p>
          <a:p>
            <a:pPr algn="ctr"/>
            <a:r>
              <a:rPr lang="en-US" dirty="0" smtClean="0"/>
              <a:t>for</a:t>
            </a:r>
            <a:endParaRPr lang="en-US" dirty="0"/>
          </a:p>
          <a:p>
            <a:pPr algn="ctr"/>
            <a:r>
              <a:rPr lang="en-US" dirty="0"/>
              <a:t>Integration of Information Models and Tools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Requested 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611701"/>
            <a:ext cx="9144000" cy="244475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fld id="{3FDB7380-9603-43D8-BFF4-722408AEB0E4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765591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385762" y="1061157"/>
            <a:ext cx="8436769" cy="579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Arial Narrow" panose="020B0606020202030204" pitchFamily="34" charset="0"/>
              </a:rPr>
              <a:t>Supporting documents are viewable and downloadable at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</a:p>
          <a:p>
            <a:endParaRPr lang="en-US" sz="1800" dirty="0">
              <a:latin typeface="Arial Narrow" panose="020B0606020202030204" pitchFamily="34" charset="0"/>
            </a:endParaRPr>
          </a:p>
          <a:p>
            <a:r>
              <a:rPr lang="en-US" sz="1800" dirty="0">
                <a:latin typeface="Arial Narrow" panose="020B0606020202030204" pitchFamily="34" charset="0"/>
              </a:rPr>
              <a:t>HL7 Project Scope Stmt. 		</a:t>
            </a:r>
            <a:r>
              <a:rPr lang="en-US" sz="1800" u="sng" dirty="0">
                <a:latin typeface="Arial Narrow" panose="020B0606020202030204" pitchFamily="34" charset="0"/>
                <a:hlinkClick r:id="rId2"/>
              </a:rPr>
              <a:t>https://1drv.ms/w/s!AlkpZJej6nh_k9dYlvNWaZ3DLPKSYg</a:t>
            </a:r>
            <a:r>
              <a:rPr lang="en-US" sz="1800" dirty="0">
                <a:latin typeface="Arial Narrow" panose="020B0606020202030204" pitchFamily="34" charset="0"/>
              </a:rPr>
              <a:t>  </a:t>
            </a:r>
            <a:endParaRPr lang="en-US" sz="1600" dirty="0">
              <a:latin typeface="Arial Narrow" panose="020B0606020202030204" pitchFamily="34" charset="0"/>
            </a:endParaRPr>
          </a:p>
          <a:p>
            <a:r>
              <a:rPr lang="en-US" sz="1800" dirty="0">
                <a:latin typeface="Arial Narrow" panose="020B0606020202030204" pitchFamily="34" charset="0"/>
              </a:rPr>
              <a:t>Briefing Slides				</a:t>
            </a:r>
            <a:r>
              <a:rPr lang="en-US" sz="1800" u="sng" dirty="0">
                <a:latin typeface="Arial Narrow" panose="020B0606020202030204" pitchFamily="34" charset="0"/>
                <a:hlinkClick r:id="rId3"/>
              </a:rPr>
              <a:t>https://1drv.ms/p/s!AlkpZJej6nh_k9dE-b_DAO8HSNNT6Q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endParaRPr lang="en-US" sz="1600" dirty="0">
              <a:latin typeface="Arial Narrow" panose="020B0606020202030204" pitchFamily="34" charset="0"/>
            </a:endParaRPr>
          </a:p>
          <a:p>
            <a:r>
              <a:rPr lang="en-US" sz="1800" dirty="0">
                <a:latin typeface="Arial Narrow" panose="020B0606020202030204" pitchFamily="34" charset="0"/>
              </a:rPr>
              <a:t>Slides-Notes Pages PDF		</a:t>
            </a:r>
            <a:r>
              <a:rPr lang="en-US" sz="1800" u="sng" dirty="0">
                <a:latin typeface="Arial Narrow" panose="020B0606020202030204" pitchFamily="34" charset="0"/>
                <a:hlinkClick r:id="rId4"/>
              </a:rPr>
              <a:t>https://1drv.ms/b/s!AlkpZJej6nh_k9daUH18BNQFOwtNrg</a:t>
            </a:r>
            <a:r>
              <a:rPr lang="en-US" sz="1800" dirty="0">
                <a:latin typeface="Arial Narrow" panose="020B0606020202030204" pitchFamily="34" charset="0"/>
              </a:rPr>
              <a:t>  </a:t>
            </a:r>
            <a:endParaRPr lang="en-US" sz="1600" dirty="0">
              <a:latin typeface="Arial Narrow" panose="020B0606020202030204" pitchFamily="34" charset="0"/>
            </a:endParaRPr>
          </a:p>
          <a:p>
            <a:r>
              <a:rPr lang="en-US" sz="1800" dirty="0">
                <a:latin typeface="Arial Narrow" panose="020B0606020202030204" pitchFamily="34" charset="0"/>
              </a:rPr>
              <a:t>Final Report 				</a:t>
            </a:r>
            <a:r>
              <a:rPr lang="en-US" sz="1800" u="sng" dirty="0">
                <a:latin typeface="Arial Narrow" panose="020B0606020202030204" pitchFamily="34" charset="0"/>
                <a:hlinkClick r:id="rId5"/>
              </a:rPr>
              <a:t>https://1drv.ms/w/s!AlkpZJej6nh_k9dQ2qQnRuQM8gbu8A</a:t>
            </a:r>
            <a:r>
              <a:rPr lang="en-US" sz="1800" dirty="0">
                <a:latin typeface="Arial Narrow" panose="020B0606020202030204" pitchFamily="34" charset="0"/>
              </a:rPr>
              <a:t>  </a:t>
            </a:r>
            <a:endParaRPr lang="en-US" sz="1600" dirty="0">
              <a:latin typeface="Arial Narrow" panose="020B0606020202030204" pitchFamily="34" charset="0"/>
            </a:endParaRPr>
          </a:p>
          <a:p>
            <a:r>
              <a:rPr lang="en-US" sz="1800" dirty="0">
                <a:latin typeface="Arial Narrow" panose="020B0606020202030204" pitchFamily="34" charset="0"/>
              </a:rPr>
              <a:t>Technical Forum Summary 	</a:t>
            </a:r>
            <a:r>
              <a:rPr lang="en-US" sz="1800" u="sng" dirty="0">
                <a:latin typeface="Arial Narrow" panose="020B0606020202030204" pitchFamily="34" charset="0"/>
                <a:hlinkClick r:id="rId6"/>
              </a:rPr>
              <a:t>https://1drv.ms/w/s!AlkpZJej6nh_k9gyRVADgOvM5SlJkQ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endParaRPr lang="en-US" sz="1600" dirty="0">
              <a:latin typeface="Arial Narrow" panose="020B0606020202030204" pitchFamily="34" charset="0"/>
            </a:endParaRPr>
          </a:p>
          <a:p>
            <a:r>
              <a:rPr lang="en-US" sz="1800" dirty="0">
                <a:latin typeface="Arial Narrow" panose="020B0606020202030204" pitchFamily="34" charset="0"/>
              </a:rPr>
              <a:t>Preliminary Report 			</a:t>
            </a:r>
            <a:r>
              <a:rPr lang="en-US" sz="1800" u="sng" dirty="0">
                <a:latin typeface="Arial Narrow" panose="020B0606020202030204" pitchFamily="34" charset="0"/>
                <a:hlinkClick r:id="rId7"/>
              </a:rPr>
              <a:t>https://1drv.ms/w/s!AlkpZJej6nh_k9YPmsR8Hl6zTlQ0NQ</a:t>
            </a:r>
            <a:r>
              <a:rPr lang="en-US" sz="1800" dirty="0">
                <a:latin typeface="Arial Narrow" panose="020B0606020202030204" pitchFamily="34" charset="0"/>
              </a:rPr>
              <a:t>  </a:t>
            </a:r>
            <a:endParaRPr lang="en-US" sz="1600" dirty="0">
              <a:latin typeface="Arial Narrow" panose="020B0606020202030204" pitchFamily="34" charset="0"/>
            </a:endParaRPr>
          </a:p>
          <a:p>
            <a:r>
              <a:rPr lang="en-US" sz="1800" dirty="0">
                <a:latin typeface="Arial Narrow" panose="020B0606020202030204" pitchFamily="34" charset="0"/>
              </a:rPr>
              <a:t>Work Breakdown MPP		</a:t>
            </a:r>
            <a:r>
              <a:rPr lang="en-US" sz="1800" u="sng" dirty="0">
                <a:latin typeface="Arial Narrow" panose="020B0606020202030204" pitchFamily="34" charset="0"/>
                <a:hlinkClick r:id="rId8"/>
              </a:rPr>
              <a:t>https://1drv.ms/u/s!AlkpZJej6nh_k9dK5WOB8zkkUuaKgA</a:t>
            </a:r>
            <a:r>
              <a:rPr lang="en-US" sz="1800" dirty="0">
                <a:latin typeface="Arial Narrow" panose="020B0606020202030204" pitchFamily="34" charset="0"/>
              </a:rPr>
              <a:t>  </a:t>
            </a:r>
            <a:endParaRPr lang="en-US" sz="1600" dirty="0">
              <a:latin typeface="Arial Narrow" panose="020B0606020202030204" pitchFamily="34" charset="0"/>
            </a:endParaRPr>
          </a:p>
          <a:p>
            <a:r>
              <a:rPr lang="en-US" sz="1800" dirty="0">
                <a:latin typeface="Arial Narrow" panose="020B0606020202030204" pitchFamily="34" charset="0"/>
              </a:rPr>
              <a:t>Work Breakdown PDF		</a:t>
            </a:r>
            <a:r>
              <a:rPr lang="en-US" sz="1800" u="sng" dirty="0">
                <a:latin typeface="Arial Narrow" panose="020B0606020202030204" pitchFamily="34" charset="0"/>
                <a:hlinkClick r:id="rId9"/>
              </a:rPr>
              <a:t>https://1drv.ms/b/s!AlkpZJej6nh_k9dfYSeXPGjTRJ2cAg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endParaRPr lang="en-US" sz="1600" dirty="0">
              <a:latin typeface="Arial Narrow" panose="020B0606020202030204" pitchFamily="34" charset="0"/>
            </a:endParaRPr>
          </a:p>
          <a:p>
            <a:r>
              <a:rPr lang="en-US" sz="1800" dirty="0">
                <a:latin typeface="Arial Narrow" panose="020B0606020202030204" pitchFamily="34" charset="0"/>
              </a:rPr>
              <a:t>Work Breakdown XLSD		</a:t>
            </a:r>
            <a:r>
              <a:rPr lang="en-US" sz="1800" u="sng" dirty="0">
                <a:latin typeface="Arial Narrow" panose="020B0606020202030204" pitchFamily="34" charset="0"/>
                <a:hlinkClick r:id="rId10"/>
              </a:rPr>
              <a:t>https://1drv.ms/x/s!AlkpZJej6nh_k9dgBSgLrTfaKYcG2A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endParaRPr lang="en-US" sz="1600" dirty="0">
              <a:latin typeface="Arial Narrow" panose="020B0606020202030204" pitchFamily="34" charset="0"/>
            </a:endParaRPr>
          </a:p>
          <a:p>
            <a:r>
              <a:rPr lang="en-US" sz="1800" dirty="0">
                <a:latin typeface="Arial Narrow" panose="020B0606020202030204" pitchFamily="34" charset="0"/>
              </a:rPr>
              <a:t>CLIM Practitioners’ Guide		</a:t>
            </a:r>
            <a:r>
              <a:rPr lang="en-US" sz="1800" u="sng" dirty="0">
                <a:latin typeface="Arial Narrow" panose="020B0606020202030204" pitchFamily="34" charset="0"/>
                <a:hlinkClick r:id="rId11"/>
              </a:rPr>
              <a:t>https://1drv.ms/w/s!AlkpZJej6nh_k6ZUeG7W6TaWcbTZ4Q</a:t>
            </a:r>
            <a:r>
              <a:rPr lang="en-US" sz="1800" u="sng" dirty="0">
                <a:latin typeface="Arial Narrow" panose="020B0606020202030204" pitchFamily="34" charset="0"/>
              </a:rPr>
              <a:t> </a:t>
            </a:r>
            <a:endParaRPr lang="en-US" sz="1600" dirty="0">
              <a:latin typeface="Arial Narrow" panose="020B0606020202030204" pitchFamily="34" charset="0"/>
            </a:endParaRPr>
          </a:p>
          <a:p>
            <a:pPr algn="ctr"/>
            <a:endParaRPr lang="en-US" sz="1800" dirty="0">
              <a:latin typeface="Arial Narrow" panose="020B0606020202030204" pitchFamily="34" charset="0"/>
            </a:endParaRPr>
          </a:p>
          <a:p>
            <a:pPr algn="ctr"/>
            <a:r>
              <a:rPr lang="en-US" sz="1800" dirty="0">
                <a:latin typeface="Arial Narrow" panose="020B0606020202030204" pitchFamily="34" charset="0"/>
              </a:rPr>
              <a:t>Note that many networks block the use of clickable links; where, </a:t>
            </a:r>
            <a:endParaRPr lang="en-US" sz="1600" dirty="0">
              <a:latin typeface="Arial Narrow" panose="020B0606020202030204" pitchFamily="34" charset="0"/>
            </a:endParaRPr>
          </a:p>
          <a:p>
            <a:pPr algn="ctr"/>
            <a:r>
              <a:rPr lang="en-US" sz="1800" dirty="0">
                <a:latin typeface="Arial Narrow" panose="020B0606020202030204" pitchFamily="34" charset="0"/>
              </a:rPr>
              <a:t>You must copy the link into a browser to access the content.</a:t>
            </a:r>
          </a:p>
          <a:p>
            <a:pPr algn="ctr"/>
            <a:endParaRPr lang="en-US" sz="1800" dirty="0">
              <a:latin typeface="Arial Narrow" panose="020B0606020202030204" pitchFamily="34" charset="0"/>
            </a:endParaRPr>
          </a:p>
          <a:p>
            <a:pPr algn="ctr"/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607507"/>
            <a:ext cx="9144000" cy="244475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fld id="{3FDB7380-9603-43D8-BFF4-722408AEB0E4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423475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Acronyms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264934"/>
              </p:ext>
            </p:extLst>
          </p:nvPr>
        </p:nvGraphicFramePr>
        <p:xfrm>
          <a:off x="0" y="1189692"/>
          <a:ext cx="91440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4406">
                  <a:extLst>
                    <a:ext uri="{9D8B030D-6E8A-4147-A177-3AD203B41FA5}">
                      <a16:colId xmlns:a16="http://schemas.microsoft.com/office/drawing/2014/main" xmlns="" val="3979401530"/>
                    </a:ext>
                  </a:extLst>
                </a:gridCol>
                <a:gridCol w="3607594">
                  <a:extLst>
                    <a:ext uri="{9D8B030D-6E8A-4147-A177-3AD203B41FA5}">
                      <a16:colId xmlns:a16="http://schemas.microsoft.com/office/drawing/2014/main" xmlns="" val="411538599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xmlns="" val="319179669"/>
                    </a:ext>
                  </a:extLst>
                </a:gridCol>
                <a:gridCol w="3736181">
                  <a:extLst>
                    <a:ext uri="{9D8B030D-6E8A-4147-A177-3AD203B41FA5}">
                      <a16:colId xmlns:a16="http://schemas.microsoft.com/office/drawing/2014/main" xmlns="" val="20976492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CDC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 Narrow" panose="020B0606020202030204" pitchFamily="34" charset="0"/>
                        </a:rPr>
                        <a:t>US Center</a:t>
                      </a:r>
                      <a:r>
                        <a:rPr lang="en-US" sz="1200" baseline="0" dirty="0">
                          <a:latin typeface="Arial Narrow" panose="020B0606020202030204" pitchFamily="34" charset="0"/>
                        </a:rPr>
                        <a:t> for Disease Control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ISAAC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 Narrow" panose="020B0606020202030204" pitchFamily="34" charset="0"/>
                        </a:rPr>
                        <a:t>VA tool for SOLOR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469932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CDS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 Narrow" panose="020B0606020202030204" pitchFamily="34" charset="0"/>
                        </a:rPr>
                        <a:t>Clinical Decision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ISO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 Narrow" panose="020B0606020202030204" pitchFamily="34" charset="0"/>
                        </a:rPr>
                        <a:t>International Standards Organization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622346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CIMI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 Narrow" panose="020B0606020202030204" pitchFamily="34" charset="0"/>
                        </a:rPr>
                        <a:t>Clinical Information Model Initiative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JIF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 Narrow" panose="020B0606020202030204" pitchFamily="34" charset="0"/>
                        </a:rPr>
                        <a:t>VA/DOD Joint Incentive Fund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2984688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CQI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 Narrow" panose="020B0606020202030204" pitchFamily="34" charset="0"/>
                        </a:rPr>
                        <a:t>Clinical Quality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KNART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 Narrow" panose="020B0606020202030204" pitchFamily="34" charset="0"/>
                        </a:rPr>
                        <a:t>Knowledge Artifact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89879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CQF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 Narrow" panose="020B0606020202030204" pitchFamily="34" charset="0"/>
                        </a:rPr>
                        <a:t>Clinical Quality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LOINC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 Narrow" panose="020B0606020202030204" pitchFamily="34" charset="0"/>
                        </a:rPr>
                        <a:t>Logical Observation Identifiers Names and Codes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799241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CLIM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 Narrow" panose="020B0606020202030204" pitchFamily="34" charset="0"/>
                        </a:rPr>
                        <a:t>Common Logical Information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MDHT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 Narrow" panose="020B0606020202030204" pitchFamily="34" charset="0"/>
                        </a:rPr>
                        <a:t>Model Driven Health Tool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231828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DAF+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 Narrow" panose="020B0606020202030204" pitchFamily="34" charset="0"/>
                        </a:rPr>
                        <a:t>Data Access Framework plus other models and extensions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MDMI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 Narrow" panose="020B0606020202030204" pitchFamily="34" charset="0"/>
                        </a:rPr>
                        <a:t>Model Driven Message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9085387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DCM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 Narrow" panose="020B0606020202030204" pitchFamily="34" charset="0"/>
                        </a:rPr>
                        <a:t>Detailed Clinical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ONC/OST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 Narrow" panose="020B0606020202030204" pitchFamily="34" charset="0"/>
                        </a:rPr>
                        <a:t>US Office of the Natl. Coordinator / Office of Science and Tech.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69019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DOD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 Narrow" panose="020B0606020202030204" pitchFamily="34" charset="0"/>
                        </a:rPr>
                        <a:t>US Department of Defense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PMP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 Narrow" panose="020B0606020202030204" pitchFamily="34" charset="0"/>
                        </a:rPr>
                        <a:t>Program Management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23394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DSTU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 Narrow" panose="020B0606020202030204" pitchFamily="34" charset="0"/>
                        </a:rPr>
                        <a:t>Draft</a:t>
                      </a:r>
                      <a:r>
                        <a:rPr lang="en-US" sz="1200" baseline="0" dirty="0">
                          <a:latin typeface="Arial Narrow" panose="020B0606020202030204" pitchFamily="34" charset="0"/>
                        </a:rPr>
                        <a:t> Standard for Trial Use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PSS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 Narrow" panose="020B0606020202030204" pitchFamily="34" charset="0"/>
                        </a:rPr>
                        <a:t>Project Scope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6955858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EDW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 Narrow" panose="020B0606020202030204" pitchFamily="34" charset="0"/>
                        </a:rPr>
                        <a:t>Electronic Data Warehouse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RXNORM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 Narrow" panose="020B0606020202030204" pitchFamily="34" charset="0"/>
                        </a:rPr>
                        <a:t>US National Library of Medicine naming system for drugs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90813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FDA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 Narrow" panose="020B0606020202030204" pitchFamily="34" charset="0"/>
                        </a:rPr>
                        <a:t>US</a:t>
                      </a:r>
                      <a:r>
                        <a:rPr lang="en-US" sz="1200" baseline="0" dirty="0">
                          <a:latin typeface="Arial Narrow" panose="020B0606020202030204" pitchFamily="34" charset="0"/>
                        </a:rPr>
                        <a:t> Federal Drug Agency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SIGG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 Narrow" panose="020B0606020202030204" pitchFamily="34" charset="0"/>
                        </a:rPr>
                        <a:t>Standards Implementation Guide Generator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534375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FHA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 Narrow" panose="020B0606020202030204" pitchFamily="34" charset="0"/>
                        </a:rPr>
                        <a:t>US Federal Health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SOLOR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 Narrow" panose="020B0606020202030204" pitchFamily="34" charset="0"/>
                        </a:rPr>
                        <a:t>SNOMED extension for LOINC &amp; </a:t>
                      </a:r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RXNorm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901418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FHIM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 Narrow" panose="020B0606020202030204" pitchFamily="34" charset="0"/>
                        </a:rPr>
                        <a:t>US</a:t>
                      </a:r>
                      <a:r>
                        <a:rPr lang="en-US" sz="1200" baseline="0" dirty="0">
                          <a:latin typeface="Arial Narrow" panose="020B0606020202030204" pitchFamily="34" charset="0"/>
                        </a:rPr>
                        <a:t> Federal Health Information Model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TLC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 Narrow" panose="020B0606020202030204" pitchFamily="34" charset="0"/>
                        </a:rPr>
                        <a:t>ONC/OST Technical Learning Center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440302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FHIR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 Narrow" panose="020B0606020202030204" pitchFamily="34" charset="0"/>
                        </a:rPr>
                        <a:t>HL7 Fast Health Information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 Narrow" panose="020B0606020202030204" pitchFamily="34" charset="0"/>
                        </a:rPr>
                        <a:t>US Veterans Administration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5439548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HIEA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 Narrow" panose="020B0606020202030204" pitchFamily="34" charset="0"/>
                        </a:rPr>
                        <a:t>DoD</a:t>
                      </a:r>
                      <a:r>
                        <a:rPr lang="en-US" sz="1200" baseline="0" dirty="0">
                          <a:latin typeface="Arial Narrow" panose="020B0606020202030204" pitchFamily="34" charset="0"/>
                        </a:rPr>
                        <a:t> VA IPO Health Interoperability Exchange Alliance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VCS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 Narrow" panose="020B0606020202030204" pitchFamily="34" charset="0"/>
                        </a:rPr>
                        <a:t>Version Control System for </a:t>
                      </a:r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for</a:t>
                      </a:r>
                      <a:r>
                        <a:rPr lang="en-US" sz="1200" dirty="0">
                          <a:latin typeface="Arial Narrow" panose="020B0606020202030204" pitchFamily="34" charset="0"/>
                        </a:rPr>
                        <a:t> collaboration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3069218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HL7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 Narrow" panose="020B0606020202030204" pitchFamily="34" charset="0"/>
                        </a:rPr>
                        <a:t>Health Level Seven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WBS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 Narrow" panose="020B0606020202030204" pitchFamily="34" charset="0"/>
                        </a:rPr>
                        <a:t>Work Breakdown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622308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 Narrow" panose="020B0606020202030204" pitchFamily="34" charset="0"/>
                        </a:rPr>
                        <a:t>US DoD and VA Interagency Program 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65104069"/>
                  </a:ext>
                </a:extLst>
              </a:tr>
            </a:tbl>
          </a:graphicData>
        </a:graphic>
      </p:graphicFrame>
      <p:sp>
        <p:nvSpPr>
          <p:cNvPr id="6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586537"/>
            <a:ext cx="9144000" cy="244475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fld id="{3FDB7380-9603-43D8-BFF4-722408AEB0E4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249432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0394" y="1475495"/>
            <a:ext cx="8304970" cy="4566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tIns="45719" rIns="45719" bIns="45719">
            <a:normAutofit lnSpcReduction="10000"/>
          </a:bodyPr>
          <a:lstStyle>
            <a:lvl1pPr marL="0" marR="0" indent="0" algn="l" defTabSz="4572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457200" algn="l" defTabSz="4572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914400" algn="l" defTabSz="4572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1371600" algn="l" defTabSz="4572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1828800" algn="l" defTabSz="4572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2189479" marR="40639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1" i="0" u="none" strike="noStrike" cap="none" spc="0" baseline="0">
                <a:ln>
                  <a:noFill/>
                </a:ln>
                <a:solidFill>
                  <a:srgbClr val="4F538B"/>
                </a:solidFill>
                <a:uFill>
                  <a:solidFill>
                    <a:srgbClr val="4F538B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6pPr>
            <a:lvl7pPr marL="2189479" marR="40639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1" i="0" u="none" strike="noStrike" cap="none" spc="0" baseline="0">
                <a:ln>
                  <a:noFill/>
                </a:ln>
                <a:solidFill>
                  <a:srgbClr val="4F538B"/>
                </a:solidFill>
                <a:uFill>
                  <a:solidFill>
                    <a:srgbClr val="4F538B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7pPr>
            <a:lvl8pPr marL="2189479" marR="40639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1" i="0" u="none" strike="noStrike" cap="none" spc="0" baseline="0">
                <a:ln>
                  <a:noFill/>
                </a:ln>
                <a:solidFill>
                  <a:srgbClr val="4F538B"/>
                </a:solidFill>
                <a:uFill>
                  <a:solidFill>
                    <a:srgbClr val="4F538B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8pPr>
            <a:lvl9pPr marL="2189479" marR="40639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1" i="0" u="none" strike="noStrike" cap="none" spc="0" baseline="0">
                <a:ln>
                  <a:noFill/>
                </a:ln>
                <a:solidFill>
                  <a:srgbClr val="4F538B"/>
                </a:solidFill>
                <a:uFill>
                  <a:solidFill>
                    <a:srgbClr val="4F538B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hangingPunct="1">
              <a:spcBef>
                <a:spcPts val="1200"/>
              </a:spcBef>
            </a:pPr>
            <a:r>
              <a:rPr lang="en-US" b="1" dirty="0">
                <a:latin typeface="Arial Narrow" panose="020B0606020202030204" pitchFamily="34" charset="0"/>
              </a:rPr>
              <a:t>Our clinical goal</a:t>
            </a:r>
            <a:r>
              <a:rPr lang="en-US" dirty="0">
                <a:latin typeface="Arial Narrow" panose="020B0606020202030204" pitchFamily="34" charset="0"/>
              </a:rPr>
              <a:t> is to help people live the healthiest lives possible by enabling a “Learning Health System” supporting areas such as, but not limited to, Precision Medicine, Clinical Decision Support, Genomics, Research, etc.</a:t>
            </a:r>
          </a:p>
          <a:p>
            <a:pPr marL="285750" indent="-285750" hangingPunct="1">
              <a:spcBef>
                <a:spcPts val="1200"/>
              </a:spcBef>
            </a:pPr>
            <a:r>
              <a:rPr lang="en-US" b="1" dirty="0">
                <a:latin typeface="Arial Narrow" panose="020B0606020202030204" pitchFamily="34" charset="0"/>
              </a:rPr>
              <a:t>This requires</a:t>
            </a:r>
            <a:r>
              <a:rPr lang="en-US" dirty="0">
                <a:latin typeface="Arial Narrow" panose="020B0606020202030204" pitchFamily="34" charset="0"/>
              </a:rPr>
              <a:t> data that is computable, usable, extensible, and interpretable across disparate systems - a state that currently does not exist </a:t>
            </a:r>
          </a:p>
          <a:p>
            <a:pPr marL="285750" indent="-285750" hangingPunct="1">
              <a:spcBef>
                <a:spcPts val="1200"/>
              </a:spcBef>
            </a:pPr>
            <a:r>
              <a:rPr lang="en-US" b="1" dirty="0">
                <a:latin typeface="Arial Narrow" panose="020B0606020202030204" pitchFamily="34" charset="0"/>
              </a:rPr>
              <a:t>The proposed solution </a:t>
            </a:r>
            <a:r>
              <a:rPr lang="en-US" dirty="0">
                <a:latin typeface="Arial Narrow" panose="020B0606020202030204" pitchFamily="34" charset="0"/>
              </a:rPr>
              <a:t>capitalizes on the inroads made with the exchange of data, standards and standards adoption, but brings back a focus on the data in order to make additional and necessary advancements </a:t>
            </a:r>
          </a:p>
          <a:p>
            <a:pPr hangingPunct="1"/>
            <a:r>
              <a:rPr lang="en-US" dirty="0">
                <a:latin typeface="Arial Narrow" panose="020B0606020202030204" pitchFamily="34" charset="0"/>
              </a:rPr>
              <a:t>. 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603313"/>
            <a:ext cx="9144000" cy="244475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fld id="{3FDB7380-9603-43D8-BFF4-722408AEB0E4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43279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Objective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458898"/>
            <a:ext cx="9144000" cy="38061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1347791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Narrow" panose="020B0606020202030204" pitchFamily="34" charset="0"/>
              </a:rPr>
              <a:t>Our IT objective</a:t>
            </a:r>
            <a:r>
              <a:rPr lang="en-US" sz="2000" dirty="0">
                <a:latin typeface="Arial Narrow" panose="020B0606020202030204" pitchFamily="34" charset="0"/>
              </a:rPr>
              <a:t> is to make the appropriate data available </a:t>
            </a:r>
          </a:p>
          <a:p>
            <a:pPr algn="ctr"/>
            <a:r>
              <a:rPr lang="en-US" sz="2000" dirty="0">
                <a:latin typeface="Arial Narrow" panose="020B0606020202030204" pitchFamily="34" charset="0"/>
              </a:rPr>
              <a:t>when it is needed, where it is needed and how it is needed. 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607507"/>
            <a:ext cx="9144000" cy="244475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fld id="{3FDB7380-9603-43D8-BFF4-722408AEB0E4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195419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-38334" y="5335398"/>
            <a:ext cx="39624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 Narrow" panose="020B0606020202030204" pitchFamily="34" charset="0"/>
              </a:rPr>
              <a:t>DCM</a:t>
            </a:r>
            <a:r>
              <a:rPr lang="en-US" sz="1200" dirty="0">
                <a:latin typeface="Arial Narrow" panose="020B0606020202030204" pitchFamily="34" charset="0"/>
              </a:rPr>
              <a:t> - Detailed Clinical Models</a:t>
            </a:r>
          </a:p>
          <a:p>
            <a:r>
              <a:rPr lang="en-US" sz="1200" b="1" dirty="0">
                <a:latin typeface="Arial Narrow" panose="020B0606020202030204" pitchFamily="34" charset="0"/>
              </a:rPr>
              <a:t>FHIM</a:t>
            </a:r>
            <a:r>
              <a:rPr lang="en-US" sz="1200" dirty="0">
                <a:latin typeface="Arial Narrow" panose="020B0606020202030204" pitchFamily="34" charset="0"/>
              </a:rPr>
              <a:t> – Federal Health Information Model</a:t>
            </a:r>
          </a:p>
          <a:p>
            <a:r>
              <a:rPr lang="en-US" sz="1200" b="1" dirty="0">
                <a:latin typeface="Arial Narrow" panose="020B0606020202030204" pitchFamily="34" charset="0"/>
              </a:rPr>
              <a:t>KNARTS</a:t>
            </a:r>
            <a:r>
              <a:rPr lang="en-US" sz="1200" dirty="0">
                <a:latin typeface="Arial Narrow" panose="020B0606020202030204" pitchFamily="34" charset="0"/>
              </a:rPr>
              <a:t> – Knowledge Artifact</a:t>
            </a:r>
          </a:p>
          <a:p>
            <a:r>
              <a:rPr lang="en-US" sz="1200" b="1" dirty="0">
                <a:latin typeface="Arial Narrow" panose="020B0606020202030204" pitchFamily="34" charset="0"/>
              </a:rPr>
              <a:t>SOLOR</a:t>
            </a:r>
            <a:r>
              <a:rPr lang="en-US" sz="1200" dirty="0">
                <a:latin typeface="Arial Narrow" panose="020B0606020202030204" pitchFamily="34" charset="0"/>
              </a:rPr>
              <a:t> – SNOMED, LOINC, </a:t>
            </a:r>
            <a:r>
              <a:rPr lang="en-US" sz="1200" dirty="0" err="1">
                <a:latin typeface="Arial Narrow" panose="020B0606020202030204" pitchFamily="34" charset="0"/>
              </a:rPr>
              <a:t>RxNorm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229" y="0"/>
            <a:ext cx="6266686" cy="9525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Proposed Solution: Integration of Information Models Enabled by Tools</a:t>
            </a:r>
            <a:endParaRPr lang="en-US" dirty="0"/>
          </a:p>
        </p:txBody>
      </p:sp>
      <p:pic>
        <p:nvPicPr>
          <p:cNvPr id="4" name="Picture 3" descr="Whispy Tree by dear_theophilus - Tree with thin branches and leave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765" y="1150937"/>
            <a:ext cx="5078470" cy="48181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2872" y="4191000"/>
            <a:ext cx="1219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FHIM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6800" y="3665537"/>
            <a:ext cx="75405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b="1" dirty="0"/>
              <a:t>CIMI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00270" y="2590800"/>
            <a:ext cx="754054" cy="6740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800" b="1" dirty="0"/>
              <a:t>CQI</a:t>
            </a:r>
          </a:p>
          <a:p>
            <a:pPr algn="ctr">
              <a:lnSpc>
                <a:spcPct val="70000"/>
              </a:lnSpc>
            </a:pPr>
            <a:r>
              <a:rPr lang="en-US" sz="1800" b="1" dirty="0"/>
              <a:t>C	QF</a:t>
            </a:r>
          </a:p>
          <a:p>
            <a:pPr algn="ctr">
              <a:lnSpc>
                <a:spcPct val="70000"/>
              </a:lnSpc>
            </a:pPr>
            <a:r>
              <a:rPr lang="en-US" sz="1800" b="1" dirty="0"/>
              <a:t>CDS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3200" y="1543605"/>
            <a:ext cx="7925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DCM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86600" y="2598737"/>
            <a:ext cx="7925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DCM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81466" y="2186543"/>
            <a:ext cx="7925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DCM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3322240"/>
            <a:ext cx="7925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DCM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71866" y="1467405"/>
            <a:ext cx="7925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DCM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77000" y="4431585"/>
            <a:ext cx="7925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DCM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91656" y="934005"/>
            <a:ext cx="19233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KNART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60624" y="4427537"/>
            <a:ext cx="7925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DCM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51663" y="2540992"/>
            <a:ext cx="7925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DCM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55854" y="3443289"/>
            <a:ext cx="1329156" cy="5632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Other</a:t>
            </a:r>
          </a:p>
          <a:p>
            <a:pPr algn="ctr">
              <a:lnSpc>
                <a:spcPct val="70000"/>
              </a:lnSpc>
            </a:pPr>
            <a:r>
              <a:rPr lang="en-US" sz="1800" b="1" dirty="0"/>
              <a:t>Initiatives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85666" y="3360737"/>
            <a:ext cx="7925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DCM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52466" y="2229405"/>
            <a:ext cx="7925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DCM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49780" y="1250709"/>
            <a:ext cx="10490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KNART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634" y="5878317"/>
            <a:ext cx="2019066" cy="97968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962400" y="5876925"/>
            <a:ext cx="116294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SOLOR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95132" y="1371600"/>
            <a:ext cx="10490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KNART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303" y="6582589"/>
            <a:ext cx="1267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Narrow" panose="020B0606020202030204" pitchFamily="34" charset="0"/>
              </a:rPr>
              <a:t>See Notes Page</a:t>
            </a:r>
            <a:endParaRPr lang="en-US" altLang="en-US" sz="1200" dirty="0">
              <a:latin typeface="Arial Narrow" panose="020B0606020202030204" pitchFamily="34" charset="0"/>
              <a:ea typeface="MS PGothic" pitchFamily="34" charset="-128"/>
            </a:endParaRPr>
          </a:p>
        </p:txBody>
      </p:sp>
      <p:sp>
        <p:nvSpPr>
          <p:cNvPr id="26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06873" y="6548617"/>
            <a:ext cx="2133600" cy="321062"/>
          </a:xfrm>
          <a:solidFill>
            <a:schemeClr val="bg1"/>
          </a:solid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1031DCC-A264-46BE-A1C1-C5ACB901849B}" type="slidenum">
              <a:rPr lang="en-US" altLang="en-US" smtClean="0">
                <a:latin typeface="Arial Narrow" panose="020B0606020202030204" pitchFamily="34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dirty="0">
              <a:latin typeface="Arial Narrow" panose="020B0606020202030204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5255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6830" y="1295400"/>
            <a:ext cx="9083614" cy="4904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4" y="181766"/>
            <a:ext cx="6853915" cy="677894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Better Implementation Products:</a:t>
            </a:r>
            <a:br>
              <a:rPr lang="en-US" sz="2800" dirty="0"/>
            </a:br>
            <a:r>
              <a:rPr lang="en-US" sz="2800" dirty="0"/>
              <a:t>Apps Based on Integrated/Reusable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34200" y="6569075"/>
            <a:ext cx="2133600" cy="365125"/>
          </a:xfrm>
        </p:spPr>
        <p:txBody>
          <a:bodyPr/>
          <a:lstStyle/>
          <a:p>
            <a:pPr algn="r"/>
            <a:fld id="{1AD1157B-4E11-4BBA-B398-71C0F40116DB}" type="slidenum">
              <a:rPr lang="en-US" sz="1200" smtClean="0"/>
              <a:pPr algn="r"/>
              <a:t>5</a:t>
            </a:fld>
            <a:endParaRPr lang="en-US" sz="1800" dirty="0"/>
          </a:p>
        </p:txBody>
      </p:sp>
      <p:sp>
        <p:nvSpPr>
          <p:cNvPr id="7" name="Oval 6"/>
          <p:cNvSpPr/>
          <p:nvPr/>
        </p:nvSpPr>
        <p:spPr>
          <a:xfrm>
            <a:off x="7370424" y="3303164"/>
            <a:ext cx="1656129" cy="12772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34" y="3498210"/>
            <a:ext cx="1338186" cy="852176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200399" y="1598103"/>
            <a:ext cx="1665215" cy="12974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3276600" y="1622558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CLIM </a:t>
            </a:r>
          </a:p>
          <a:p>
            <a:pPr algn="ctr"/>
            <a:r>
              <a:rPr lang="en-US" sz="1800" dirty="0"/>
              <a:t>{SOLOR, FHIM, CIMI, CQF, …} </a:t>
            </a:r>
          </a:p>
        </p:txBody>
      </p:sp>
      <p:sp>
        <p:nvSpPr>
          <p:cNvPr id="10" name="Oval 9"/>
          <p:cNvSpPr/>
          <p:nvPr/>
        </p:nvSpPr>
        <p:spPr>
          <a:xfrm>
            <a:off x="5257800" y="1640048"/>
            <a:ext cx="1676400" cy="13002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5313030" y="164776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CLIM</a:t>
            </a:r>
          </a:p>
          <a:p>
            <a:pPr algn="ctr"/>
            <a:r>
              <a:rPr lang="en-US" sz="1800" dirty="0"/>
              <a:t>(HL7/ISO</a:t>
            </a:r>
          </a:p>
          <a:p>
            <a:pPr algn="ctr"/>
            <a:r>
              <a:rPr lang="en-US" sz="1800" dirty="0"/>
              <a:t>Balloted</a:t>
            </a:r>
          </a:p>
          <a:p>
            <a:pPr algn="ctr"/>
            <a:r>
              <a:rPr lang="en-US" sz="1800" dirty="0"/>
              <a:t>Version)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274965" y="2786946"/>
            <a:ext cx="1459335" cy="2187479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02694" y="6548617"/>
            <a:ext cx="2133600" cy="321062"/>
          </a:xfrm>
          <a:solidFill>
            <a:schemeClr val="bg1"/>
          </a:solid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1031DCC-A264-46BE-A1C1-C5ACB901849B}" type="slidenum">
              <a:rPr lang="en-US" altLang="en-US" smtClean="0">
                <a:latin typeface="Arial Narrow" panose="020B0606020202030204" pitchFamily="34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dirty="0">
              <a:latin typeface="Arial Narrow" panose="020B0606020202030204" pitchFamily="34" charset="0"/>
              <a:ea typeface="MS PGothic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36" y="6268291"/>
            <a:ext cx="545957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 Narrow" panose="020B0606020202030204" pitchFamily="34" charset="0"/>
              </a:rPr>
              <a:t>ACC is American College of Cardiologists, COMM </a:t>
            </a:r>
            <a:r>
              <a:rPr lang="en-US" sz="1400" dirty="0" err="1">
                <a:solidFill>
                  <a:schemeClr val="bg1"/>
                </a:solidFill>
                <a:latin typeface="Arial Narrow" panose="020B0606020202030204" pitchFamily="34" charset="0"/>
              </a:rPr>
              <a:t>Acq</a:t>
            </a:r>
            <a:r>
              <a:rPr lang="en-US" sz="1400" dirty="0">
                <a:solidFill>
                  <a:schemeClr val="bg1"/>
                </a:solidFill>
                <a:latin typeface="Arial Narrow" panose="020B0606020202030204" pitchFamily="34" charset="0"/>
              </a:rPr>
              <a:t> is Community-acquired,</a:t>
            </a:r>
          </a:p>
          <a:p>
            <a:r>
              <a:rPr lang="en-US" sz="1400" dirty="0">
                <a:solidFill>
                  <a:schemeClr val="bg1"/>
                </a:solidFill>
                <a:latin typeface="Arial Narrow" panose="020B0606020202030204" pitchFamily="34" charset="0"/>
              </a:rPr>
              <a:t>MQIP is Medicare Quality Improvement Program, OPA is Oropharyngeal Airway</a:t>
            </a:r>
          </a:p>
        </p:txBody>
      </p:sp>
    </p:spTree>
    <p:extLst>
      <p:ext uri="{BB962C8B-B14F-4D97-AF65-F5344CB8AC3E}">
        <p14:creationId xmlns:p14="http://schemas.microsoft.com/office/powerpoint/2010/main" val="8538699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07169" y="1359487"/>
            <a:ext cx="8772525" cy="456662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Jan 2016 HL7 FHIM-CIMI Investigative Study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Apr 2016 CIMI Task Force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Aug 2016 IPO HIEA Technical Forum on Models Integration</a:t>
            </a:r>
          </a:p>
          <a:p>
            <a:pPr lvl="4" indent="0"/>
            <a:r>
              <a:rPr lang="en-US" dirty="0"/>
              <a:t>				SOLOR/FHIM/CIMI/CQF/DAF+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Aug 2016 Preliminary Report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US" dirty="0"/>
              <a:t>Sep 2016 Final Report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US" dirty="0"/>
              <a:t>Sep 2016 FHA Managing Board Pre-HL7 Informational Brief 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US" dirty="0"/>
              <a:t>Sep 2016 HL7 FHIR Workgroup Coordination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US" dirty="0"/>
              <a:t>Sep 2016 HL7 Meeting, HL7 PSS Submitted for Coordination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US" dirty="0"/>
              <a:t>Oct 2016 JIF Proposal submitted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US" b="1" dirty="0"/>
              <a:t>Nov 2016 </a:t>
            </a:r>
            <a:r>
              <a:rPr lang="en-US" b="1" i="1" dirty="0"/>
              <a:t>FHA Managing Board</a:t>
            </a:r>
            <a:r>
              <a:rPr lang="en-US" b="1" dirty="0"/>
              <a:t> Brief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US" dirty="0"/>
              <a:t>Nov 2016+ Next Steps including Pilot Engagement Activities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4569"/>
            <a:ext cx="6853915" cy="881629"/>
          </a:xfrm>
        </p:spPr>
        <p:txBody>
          <a:bodyPr>
            <a:normAutofit/>
          </a:bodyPr>
          <a:lstStyle/>
          <a:p>
            <a:r>
              <a:rPr lang="en-US" dirty="0"/>
              <a:t>Chronology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603313"/>
            <a:ext cx="9144000" cy="244475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fld id="{3FDB7380-9603-43D8-BFF4-722408AEB0E4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81620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78597" y="1300294"/>
            <a:ext cx="8851105" cy="4943344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lnSpc>
                <a:spcPct val="134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HL7 Clinical Information Model Initiative (CIMI) weekly telecoms</a:t>
            </a:r>
          </a:p>
          <a:p>
            <a:pPr>
              <a:lnSpc>
                <a:spcPct val="134000"/>
              </a:lnSpc>
              <a:spcBef>
                <a:spcPts val="0"/>
              </a:spcBef>
            </a:pPr>
            <a:r>
              <a:rPr lang="en-US" dirty="0"/>
              <a:t>	These calls also address FHIM, CQF, DAF+ &amp; SOLOR requirements</a:t>
            </a:r>
          </a:p>
          <a:p>
            <a:pPr marL="342900" indent="-342900">
              <a:lnSpc>
                <a:spcPct val="134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HL7 Patient Care (PC) weekly telecoms</a:t>
            </a:r>
          </a:p>
          <a:p>
            <a:pPr marL="342900" indent="-342900">
              <a:lnSpc>
                <a:spcPct val="134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FHIM weekly telecoms </a:t>
            </a:r>
          </a:p>
          <a:p>
            <a:pPr marL="342900" indent="-342900">
              <a:lnSpc>
                <a:spcPct val="134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Submission/support-to IPO JIF Pilot Proposal(s)</a:t>
            </a:r>
          </a:p>
          <a:p>
            <a:pPr marL="342900" indent="-342900">
              <a:lnSpc>
                <a:spcPct val="134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Evaluation of Potential Pilots and Governance</a:t>
            </a:r>
          </a:p>
          <a:p>
            <a:pPr marL="342900" lvl="1" indent="-342900">
              <a:lnSpc>
                <a:spcPct val="134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Finalize HL7 PSS </a:t>
            </a:r>
            <a:r>
              <a:rPr lang="en-US" dirty="0" smtClean="0"/>
              <a:t>Coordination</a:t>
            </a:r>
          </a:p>
          <a:p>
            <a:pPr lvl="3" indent="0">
              <a:lnSpc>
                <a:spcPct val="134000"/>
              </a:lnSpc>
              <a:spcBef>
                <a:spcPts val="0"/>
              </a:spcBef>
            </a:pPr>
            <a:r>
              <a:rPr lang="en-US" sz="2100" dirty="0" smtClean="0"/>
              <a:t>	Federal Partners Endorsement</a:t>
            </a:r>
          </a:p>
          <a:p>
            <a:pPr lvl="3" indent="0">
              <a:lnSpc>
                <a:spcPct val="134000"/>
              </a:lnSpc>
              <a:spcBef>
                <a:spcPts val="0"/>
              </a:spcBef>
            </a:pPr>
            <a:r>
              <a:rPr lang="en-US" sz="2100" dirty="0"/>
              <a:t>	HL7 Architecture Review Board</a:t>
            </a:r>
          </a:p>
          <a:p>
            <a:pPr lvl="3" indent="0">
              <a:lnSpc>
                <a:spcPct val="134000"/>
              </a:lnSpc>
              <a:spcBef>
                <a:spcPts val="0"/>
              </a:spcBef>
            </a:pPr>
            <a:r>
              <a:rPr lang="en-US" sz="2100" dirty="0"/>
              <a:t>	HL7 Technical Steering Committee</a:t>
            </a:r>
          </a:p>
          <a:p>
            <a:pPr marL="342900" lvl="3" indent="-342900">
              <a:lnSpc>
                <a:spcPct val="134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Projects Underway</a:t>
            </a:r>
          </a:p>
          <a:p>
            <a:pPr lvl="3" indent="0">
              <a:lnSpc>
                <a:spcPct val="134000"/>
              </a:lnSpc>
              <a:spcBef>
                <a:spcPts val="0"/>
              </a:spcBef>
            </a:pPr>
            <a:r>
              <a:rPr lang="en-US" sz="2100" dirty="0"/>
              <a:t>	HL7 PC WG Skin Assessment </a:t>
            </a:r>
            <a:endParaRPr lang="en-US" sz="2100" dirty="0" smtClean="0"/>
          </a:p>
          <a:p>
            <a:pPr lvl="3" indent="0">
              <a:lnSpc>
                <a:spcPct val="134000"/>
              </a:lnSpc>
              <a:spcBef>
                <a:spcPts val="0"/>
              </a:spcBef>
            </a:pPr>
            <a:r>
              <a:rPr lang="en-US" sz="2100" dirty="0"/>
              <a:t>	</a:t>
            </a:r>
            <a:r>
              <a:rPr lang="en-US" sz="2100" dirty="0" smtClean="0"/>
              <a:t>HL7 </a:t>
            </a:r>
            <a:r>
              <a:rPr lang="en-US" sz="2100" dirty="0"/>
              <a:t>EHR WG Immunization Projects</a:t>
            </a:r>
          </a:p>
          <a:p>
            <a:pPr lvl="3" indent="0">
              <a:lnSpc>
                <a:spcPct val="134000"/>
              </a:lnSpc>
              <a:spcBef>
                <a:spcPts val="0"/>
              </a:spcBef>
            </a:pPr>
            <a:r>
              <a:rPr lang="en-US" sz="2100" dirty="0"/>
              <a:t>	IPO HIEA FHIR JET Proving Ground leveraging </a:t>
            </a:r>
            <a:r>
              <a:rPr lang="en-US" sz="2100" dirty="0" smtClean="0"/>
              <a:t>SIGG (</a:t>
            </a:r>
            <a:r>
              <a:rPr lang="en-US" sz="2100" dirty="0" smtClean="0"/>
              <a:t>models/tooling)</a:t>
            </a:r>
            <a:endParaRPr lang="en-US" sz="2100" dirty="0"/>
          </a:p>
          <a:p>
            <a:pPr lvl="3" indent="0">
              <a:lnSpc>
                <a:spcPct val="134000"/>
              </a:lnSpc>
              <a:spcBef>
                <a:spcPts val="0"/>
              </a:spcBef>
            </a:pPr>
            <a:r>
              <a:rPr lang="en-US" sz="2100" dirty="0"/>
              <a:t>	</a:t>
            </a:r>
          </a:p>
          <a:p>
            <a:pPr>
              <a:lnSpc>
                <a:spcPct val="134000"/>
              </a:lnSpc>
              <a:spcBef>
                <a:spcPts val="0"/>
              </a:spcBef>
            </a:pPr>
            <a:endParaRPr lang="en-US" dirty="0">
              <a:latin typeface="Arial Narrow" panose="020B0606020202030204" pitchFamily="34" charset="0"/>
            </a:endParaRPr>
          </a:p>
          <a:p>
            <a:pPr marL="342900" indent="-342900">
              <a:lnSpc>
                <a:spcPct val="134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Ongoing Work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603313"/>
            <a:ext cx="9144000" cy="244475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fld id="{3FDB7380-9603-43D8-BFF4-722408AEB0E4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27981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07207" y="1200154"/>
            <a:ext cx="8686800" cy="5143500"/>
          </a:xfrm>
        </p:spPr>
        <p:txBody>
          <a:bodyPr>
            <a:normAutofit lnSpcReduction="10000"/>
          </a:bodyPr>
          <a:lstStyle/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en-US" dirty="0">
                <a:latin typeface="Arial Narrow" panose="020B0606020202030204" pitchFamily="34" charset="0"/>
              </a:rPr>
              <a:t>Ad-hoc			Pilot Implementation Guides and Lessons Learned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en-US" dirty="0">
                <a:latin typeface="Arial Narrow" panose="020B0606020202030204" pitchFamily="34" charset="0"/>
              </a:rPr>
              <a:t>				Practitioners’ Guide updates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en-US" dirty="0">
                <a:latin typeface="Arial Narrow" panose="020B0606020202030204" pitchFamily="34" charset="0"/>
              </a:rPr>
              <a:t>2017Q4 		HL7 Informative Ballot </a:t>
            </a:r>
            <a:r>
              <a:rPr lang="en-US" dirty="0">
                <a:latin typeface="Arial Black" panose="020B0A04020102020204" pitchFamily="34" charset="0"/>
              </a:rPr>
              <a:t>*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en-US" dirty="0">
                <a:latin typeface="Arial Narrow" panose="020B0606020202030204" pitchFamily="34" charset="0"/>
              </a:rPr>
              <a:t>2018Q4 		HL7 Draft Standard for Trial Use (DSTU) 1 </a:t>
            </a:r>
            <a:r>
              <a:rPr lang="en-US" dirty="0">
                <a:latin typeface="Arial Black" panose="020B0A04020102020204" pitchFamily="34" charset="0"/>
              </a:rPr>
              <a:t>*</a:t>
            </a:r>
            <a:endParaRPr lang="en-US" dirty="0">
              <a:latin typeface="Arial Narrow" panose="020B0606020202030204" pitchFamily="34" charset="0"/>
            </a:endParaRP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en-US" dirty="0">
                <a:latin typeface="Arial Narrow" panose="020B0606020202030204" pitchFamily="34" charset="0"/>
              </a:rPr>
              <a:t>2019Q4 		HL7 Draft Standard for Trial Use (DSTU) 2 </a:t>
            </a:r>
            <a:r>
              <a:rPr lang="en-US" dirty="0">
                <a:latin typeface="Arial Black" panose="020B0A04020102020204" pitchFamily="34" charset="0"/>
              </a:rPr>
              <a:t>*</a:t>
            </a:r>
            <a:endParaRPr lang="en-US" dirty="0">
              <a:latin typeface="Arial Narrow" panose="020B0606020202030204" pitchFamily="34" charset="0"/>
            </a:endParaRP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en-US" dirty="0">
                <a:latin typeface="Arial Narrow" panose="020B0606020202030204" pitchFamily="34" charset="0"/>
              </a:rPr>
              <a:t>2020Q4 		HL7 Normative Standard </a:t>
            </a:r>
            <a:r>
              <a:rPr lang="en-US" dirty="0">
                <a:latin typeface="Arial Black" panose="020B0A04020102020204" pitchFamily="34" charset="0"/>
              </a:rPr>
              <a:t>*</a:t>
            </a:r>
            <a:endParaRPr lang="en-US" dirty="0">
              <a:latin typeface="Arial Narrow" panose="020B0606020202030204" pitchFamily="34" charset="0"/>
            </a:endParaRP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en-US" dirty="0">
                <a:latin typeface="Arial Narrow" panose="020B0606020202030204" pitchFamily="34" charset="0"/>
              </a:rPr>
              <a:t>2021Q4 		ISO Normative Standard </a:t>
            </a:r>
            <a:r>
              <a:rPr lang="en-US" dirty="0">
                <a:latin typeface="Arial Black" panose="020B0A04020102020204" pitchFamily="34" charset="0"/>
              </a:rPr>
              <a:t>*</a:t>
            </a:r>
            <a:endParaRPr lang="en-US" dirty="0">
              <a:latin typeface="Arial Narrow" panose="020B0606020202030204" pitchFamily="34" charset="0"/>
            </a:endParaRPr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dirty="0">
              <a:latin typeface="Arial Narrow" panose="020B0606020202030204" pitchFamily="34" charset="0"/>
            </a:endParaRP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en-US" sz="1800" dirty="0">
                <a:latin typeface="Arial Black" panose="020B0A04020102020204" pitchFamily="34" charset="0"/>
              </a:rPr>
              <a:t>Note * 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en-US" sz="1800" b="1" dirty="0">
                <a:latin typeface="Arial Narrow" panose="020B0606020202030204" pitchFamily="34" charset="0"/>
              </a:rPr>
              <a:t>US Realm CLIM contains</a:t>
            </a:r>
          </a:p>
          <a:p>
            <a:pPr marL="342900" indent="-3429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Arial Narrow" panose="020B0606020202030204" pitchFamily="34" charset="0"/>
              </a:rPr>
              <a:t>Versioned SOLOR, FHIM, </a:t>
            </a:r>
            <a:r>
              <a:rPr lang="en-US" sz="1800" dirty="0" err="1">
                <a:latin typeface="Arial Narrow" panose="020B0606020202030204" pitchFamily="34" charset="0"/>
              </a:rPr>
              <a:t>QICore</a:t>
            </a:r>
            <a:r>
              <a:rPr lang="en-US" sz="1800" dirty="0">
                <a:latin typeface="Arial Narrow" panose="020B0606020202030204" pitchFamily="34" charset="0"/>
              </a:rPr>
              <a:t>, DCMS, KNARTS, DAF</a:t>
            </a:r>
          </a:p>
          <a:p>
            <a:pPr marL="342900" indent="-3429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Arial Narrow" panose="020B0606020202030204" pitchFamily="34" charset="0"/>
              </a:rPr>
              <a:t>FHIR Profiles, Extensions and Implementation Guides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en-US" sz="1800" b="1" dirty="0">
                <a:latin typeface="Arial Narrow" panose="020B0606020202030204" pitchFamily="34" charset="0"/>
              </a:rPr>
              <a:t>ISO (International Realm) CLIM contents TBD</a:t>
            </a:r>
          </a:p>
          <a:p>
            <a:pPr marL="342900" indent="-3429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ISSUE (to be </a:t>
            </a:r>
            <a:r>
              <a:rPr lang="en-US" sz="1800" dirty="0">
                <a:latin typeface="Arial Narrow" panose="020B0606020202030204" pitchFamily="34" charset="0"/>
              </a:rPr>
              <a:t>resolved): </a:t>
            </a:r>
            <a:r>
              <a:rPr lang="en-US" sz="1800" dirty="0" err="1">
                <a:latin typeface="Arial Narrow" panose="020B0606020202030204" pitchFamily="34" charset="0"/>
              </a:rPr>
              <a:t>RxNorm</a:t>
            </a:r>
            <a:r>
              <a:rPr lang="en-US" sz="1800" dirty="0">
                <a:latin typeface="Arial Narrow" panose="020B0606020202030204" pitchFamily="34" charset="0"/>
              </a:rPr>
              <a:t>, </a:t>
            </a:r>
            <a:r>
              <a:rPr lang="en-US" sz="1800" dirty="0" err="1">
                <a:latin typeface="Arial Narrow" panose="020B0606020202030204" pitchFamily="34" charset="0"/>
              </a:rPr>
              <a:t>QICore</a:t>
            </a:r>
            <a:r>
              <a:rPr lang="en-US" sz="1800" dirty="0">
                <a:latin typeface="Arial Narrow" panose="020B0606020202030204" pitchFamily="34" charset="0"/>
              </a:rPr>
              <a:t> &amp; DAF are not currently international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Product Schedule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603313"/>
            <a:ext cx="9144000" cy="244475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fld id="{3FDB7380-9603-43D8-BFF4-722408AEB0E4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62166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0013" y="1475495"/>
            <a:ext cx="8586787" cy="456662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The following HL7 Workgroups Supporting PSS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Clinical Information Model Initiative (CIMI)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Clinical Quality Information (CQI)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Clinical Decision Support (CDS)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Clinical Interoperability Council (CIC)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Community Based Collaborative Care (CBCC)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Electronic Health Record (EHR)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Health Standards Integration (HSI)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Patient Care (PC)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Architecture Review Board (ARB)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Technical Steering Committee (TSC) 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HL7 Coordination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603313"/>
            <a:ext cx="9144000" cy="244475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fld id="{3FDB7380-9603-43D8-BFF4-722408AEB0E4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98195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AE6C1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AE6C1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813</Words>
  <Application>Microsoft Office PowerPoint</Application>
  <PresentationFormat>On-screen Show (4:3)</PresentationFormat>
  <Paragraphs>292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White</vt:lpstr>
      <vt:lpstr>Integration of  Information Models and Tools</vt:lpstr>
      <vt:lpstr>Approach</vt:lpstr>
      <vt:lpstr>IT Objective</vt:lpstr>
      <vt:lpstr>Proposed Solution: Integration of Information Models Enabled by Tools</vt:lpstr>
      <vt:lpstr>Better Implementation Products: Apps Based on Integrated/Reusable Models</vt:lpstr>
      <vt:lpstr>Chronology</vt:lpstr>
      <vt:lpstr>Ongoing Work</vt:lpstr>
      <vt:lpstr>Planned Product Schedule</vt:lpstr>
      <vt:lpstr>HL7 Coordination</vt:lpstr>
      <vt:lpstr>Federal Agency Coordination</vt:lpstr>
      <vt:lpstr>WBS Task – FTE Estimate (1 of 3)</vt:lpstr>
      <vt:lpstr>WBS Task – FTE Estimate (2 of 3)</vt:lpstr>
      <vt:lpstr>WBS Task – FTE Estimate (3 of 3)</vt:lpstr>
      <vt:lpstr>Support Requested </vt:lpstr>
      <vt:lpstr>Details</vt:lpstr>
      <vt:lpstr>Acronyms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Federal Health Information Model</dc:title>
  <dc:creator>Steve Hufnagel</dc:creator>
  <cp:lastModifiedBy>Hall, Nona, CIV, DHA</cp:lastModifiedBy>
  <cp:revision>65</cp:revision>
  <dcterms:modified xsi:type="dcterms:W3CDTF">2016-10-28T18:41:21Z</dcterms:modified>
</cp:coreProperties>
</file>