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4A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4AC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74AC"/>
              </a:solidFill>
              <a:prstDash val="solid"/>
              <a:bevel/>
            </a:ln>
          </a:top>
          <a:bottom>
            <a:ln w="12700" cap="flat">
              <a:solidFill>
                <a:srgbClr val="0074A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74AC"/>
              </a:solidFill>
              <a:prstDash val="solid"/>
              <a:bevel/>
            </a:ln>
          </a:top>
          <a:bottom>
            <a:ln w="12700" cap="flat">
              <a:solidFill>
                <a:srgbClr val="0074A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9.jpe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0.jpe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0.jpe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0.jpe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0.jpe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4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5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jpg" descr="Federal Health Architectur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3.jpg" descr="Federal Health Architecture&#10;Office of the National Coordinator for Health IT&#10;Linking Healthcare Communities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60" sz="32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buClrTx/>
              <a:buSzTx/>
              <a:buFontTx/>
              <a:buNone/>
              <a:defRPr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0" y="152400"/>
            <a:ext cx="274639" cy="27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xfrm>
            <a:off x="2286000" y="0"/>
            <a:ext cx="6858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00" sz="2800">
                <a:solidFill>
                  <a:srgbClr val="013F80"/>
                </a:solidFill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600"/>
              </a:spcBef>
              <a:buClr>
                <a:srgbClr val="1D165A"/>
              </a:buClr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914400">
              <a:spcBef>
                <a:spcPts val="600"/>
              </a:spcBef>
              <a:buClr>
                <a:srgbClr val="1D165A"/>
              </a:buClr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81100" indent="-266700" defTabSz="914400">
              <a:spcBef>
                <a:spcPts val="600"/>
              </a:spcBef>
              <a:buClr>
                <a:srgbClr val="1D165A"/>
              </a:buClr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1639" indent="-320039" defTabSz="914400">
              <a:spcBef>
                <a:spcPts val="600"/>
              </a:spcBef>
              <a:buClr>
                <a:srgbClr val="1D165A"/>
              </a:buClr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8839" indent="-320039" defTabSz="914400">
              <a:spcBef>
                <a:spcPts val="600"/>
              </a:spcBef>
              <a:buClr>
                <a:srgbClr val="1D165A"/>
              </a:buClr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Click to edit Master text styles</a:t>
            </a:r>
            <a:endParaRPr sz="2800">
              <a:solidFill>
                <a:srgbClr val="C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Second level</a:t>
            </a:r>
            <a:endParaRPr sz="2800">
              <a:solidFill>
                <a:srgbClr val="C0000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Third level</a:t>
            </a:r>
            <a:endParaRPr sz="2800">
              <a:solidFill>
                <a:srgbClr val="C000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Fourth level</a:t>
            </a:r>
            <a:endParaRPr sz="2800">
              <a:solidFill>
                <a:srgbClr val="C0000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Fifth level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xfrm>
            <a:off x="1871663" y="0"/>
            <a:ext cx="7348537" cy="992188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title"/>
          </p:nvPr>
        </p:nvSpPr>
        <p:spPr>
          <a:xfrm>
            <a:off x="1871663" y="0"/>
            <a:ext cx="7348537" cy="992188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Click to edit Master text styles</a:t>
            </a:r>
            <a:endParaRPr sz="2800">
              <a:solidFill>
                <a:srgbClr val="C0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Second level</a:t>
            </a:r>
            <a:endParaRPr sz="2800">
              <a:solidFill>
                <a:srgbClr val="C0000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Third level</a:t>
            </a:r>
            <a:endParaRPr sz="2800">
              <a:solidFill>
                <a:srgbClr val="C000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Fourth level</a:t>
            </a:r>
            <a:endParaRPr sz="2800">
              <a:solidFill>
                <a:srgbClr val="C0000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C00000"/>
                </a:solidFill>
              </a:rPr>
              <a:t>Fifth level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title"/>
          </p:nvPr>
        </p:nvSpPr>
        <p:spPr>
          <a:xfrm>
            <a:off x="1871663" y="0"/>
            <a:ext cx="7348537" cy="992188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5.jpeg" descr="b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848476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533400" y="3124200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spc="100" sz="28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" y="1"/>
            <a:ext cx="9144001" cy="3270243"/>
          </a:xfrm>
          <a:prstGeom prst="rect">
            <a:avLst/>
          </a:prstGeom>
          <a:gradFill>
            <a:gsLst>
              <a:gs pos="0">
                <a:srgbClr val="E2F3FB"/>
              </a:gs>
              <a:gs pos="93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923922" y="2483761"/>
            <a:ext cx="7074368" cy="24807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>
                <a:solidFill>
                  <a:srgbClr val="6EC4E9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EC4E9"/>
                </a:solidFill>
              </a:rPr>
              <a:t>Click to edit Master subtitle style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-1" y="3703658"/>
            <a:ext cx="9144001" cy="950649"/>
            <a:chOff x="0" y="0"/>
            <a:chExt cx="9144000" cy="950648"/>
          </a:xfrm>
        </p:grpSpPr>
        <p:sp>
          <p:nvSpPr>
            <p:cNvPr id="88" name="Shape 88"/>
            <p:cNvSpPr/>
            <p:nvPr/>
          </p:nvSpPr>
          <p:spPr>
            <a:xfrm>
              <a:off x="0" y="292760"/>
              <a:ext cx="9144001" cy="657889"/>
            </a:xfrm>
            <a:prstGeom prst="rect">
              <a:avLst/>
            </a:prstGeom>
            <a:gradFill flip="none" rotWithShape="1">
              <a:gsLst>
                <a:gs pos="64000">
                  <a:srgbClr val="6EC4E9"/>
                </a:gs>
                <a:gs pos="100000">
                  <a:srgbClr val="6EC4E9">
                    <a:alpha val="11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-1"/>
              <a:ext cx="9144001" cy="624109"/>
            </a:xfrm>
            <a:prstGeom prst="rect">
              <a:avLst/>
            </a:prstGeom>
            <a:gradFill flip="none" rotWithShape="1">
              <a:gsLst>
                <a:gs pos="0">
                  <a:srgbClr val="95D600">
                    <a:alpha val="0"/>
                  </a:srgbClr>
                </a:gs>
                <a:gs pos="50000">
                  <a:srgbClr val="95D600"/>
                </a:gs>
                <a:gs pos="100000">
                  <a:srgbClr val="95D600">
                    <a:alpha val="45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" name="Shape 91"/>
          <p:cNvSpPr/>
          <p:nvPr>
            <p:ph type="title"/>
          </p:nvPr>
        </p:nvSpPr>
        <p:spPr>
          <a:xfrm>
            <a:off x="923922" y="0"/>
            <a:ext cx="7074368" cy="2476285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24A6DE"/>
                </a:solidFill>
              </a:rPr>
              <a:t>Click to edit Master title style</a:t>
            </a:r>
          </a:p>
        </p:txBody>
      </p:sp>
      <p:pic>
        <p:nvPicPr>
          <p:cNvPr id="92" name="image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0751" y="5269991"/>
            <a:ext cx="28575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24A6DE"/>
                </a:solidFill>
              </a:rPr>
              <a:t>Click to edit Master title style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9.jpg"/>
          <p:cNvPicPr/>
          <p:nvPr/>
        </p:nvPicPr>
        <p:blipFill>
          <a:blip r:embed="rId2">
            <a:alphaModFix amt="42000"/>
            <a:extLst/>
          </a:blip>
          <a:stretch>
            <a:fillRect/>
          </a:stretch>
        </p:blipFill>
        <p:spPr>
          <a:xfrm>
            <a:off x="1007353" y="2239517"/>
            <a:ext cx="6771145" cy="2881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1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60" sz="32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buClrTx/>
              <a:buSzTx/>
              <a:buFontTx/>
              <a:buNone/>
              <a:defRPr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jpg" descr="Federal Health Architectur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4.jpg" descr="Federal Health Architecture&#10;Office of the National Coordinator for Health IT&#10;Linking Healthcare Communities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60" sz="32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buClrTx/>
              <a:buSzTx/>
              <a:buFontTx/>
              <a:buNone/>
              <a:defRPr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1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60" sz="32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buClrTx/>
              <a:buSzTx/>
              <a:buFontTx/>
              <a:buNone/>
              <a:defRPr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2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88719" indent="-274319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76400" indent="-3048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33600" indent="-3048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12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001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19200" indent="-3048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145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717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12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12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/>
          </p:nvPr>
        </p:nvSpPr>
        <p:spPr>
          <a:xfrm>
            <a:off x="723900" y="2857500"/>
            <a:ext cx="76962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00" sz="32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32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body" idx="1"/>
          </p:nvPr>
        </p:nvSpPr>
        <p:spPr>
          <a:xfrm>
            <a:off x="609600" y="1752600"/>
            <a:ext cx="25146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001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19200" indent="-3048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145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717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body" idx="1"/>
          </p:nvPr>
        </p:nvSpPr>
        <p:spPr>
          <a:xfrm>
            <a:off x="609600" y="1752600"/>
            <a:ext cx="2514600" cy="4423882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8001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19200" indent="-3048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145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71700" indent="-342900" defTabSz="914400">
              <a:spcBef>
                <a:spcPts val="500"/>
              </a:spcBef>
              <a:buClr>
                <a:srgbClr val="C10A25"/>
              </a:buClr>
              <a:buFontTx/>
              <a:defRPr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g" descr="Federal Health Architectur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7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285750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81100" indent="-266700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1639" indent="-320039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8839" indent="-320039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 anchor="t"/>
          <a:lstStyle>
            <a:lvl1pPr algn="r">
              <a:defRPr sz="10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1.jpg" descr="Federal Health Architectur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4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90575" indent="-333375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234439" indent="-320039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727200" indent="-355600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184400" indent="-355600" defTabSz="914400">
              <a:spcBef>
                <a:spcPts val="600"/>
              </a:spcBef>
              <a:buClr>
                <a:srgbClr val="C10A25"/>
              </a:buClr>
              <a:buFontTx/>
              <a:defRPr sz="2800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1.jpg" descr="Federal Health Architectur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b="0" spc="100"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4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1.jpg" descr="Federal Health Architecture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 anchor="t"/>
          <a:lstStyle>
            <a:lvl1pPr algn="r">
              <a:defRPr sz="1100"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5.jpeg" descr="b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84847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title"/>
          </p:nvPr>
        </p:nvSpPr>
        <p:spPr>
          <a:xfrm>
            <a:off x="533400" y="3124200"/>
            <a:ext cx="7772400" cy="1143000"/>
          </a:xfrm>
          <a:prstGeom prst="rect">
            <a:avLst/>
          </a:prstGeom>
        </p:spPr>
        <p:txBody>
          <a:bodyPr>
            <a:noAutofit/>
          </a:bodyPr>
          <a:lstStyle>
            <a:lvl1pPr defTabSz="914400">
              <a:defRPr spc="100" sz="24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00" sz="2400">
                <a:solidFill>
                  <a:srgbClr val="1D165A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3.jpg" descr="cover-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60" sz="32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buClrTx/>
              <a:buSzTx/>
              <a:buFontTx/>
              <a:buNone/>
              <a:defRPr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6.png" descr="connect-logo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6200"/>
            <a:ext cx="1871664" cy="76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4.jpg" descr="cover-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>
              <a:defRPr b="0" spc="160" sz="3200">
                <a:solidFill>
                  <a:srgbClr val="1D165A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>
              <a:buClrTx/>
              <a:buSzTx/>
              <a:buFontTx/>
              <a:buNone/>
              <a:defRPr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" y="1"/>
            <a:ext cx="9144001" cy="3270243"/>
          </a:xfrm>
          <a:prstGeom prst="rect">
            <a:avLst/>
          </a:prstGeom>
          <a:gradFill>
            <a:gsLst>
              <a:gs pos="0">
                <a:srgbClr val="E2F3FB"/>
              </a:gs>
              <a:gs pos="93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84524" y="498331"/>
            <a:ext cx="8088868" cy="11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24A6DE"/>
                </a:solidFill>
              </a:rPr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91741" y="1670199"/>
            <a:ext cx="8081651" cy="51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3681381" y="6460428"/>
            <a:ext cx="2133601" cy="214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900">
                <a:solidFill>
                  <a:srgbClr val="BFBFB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" name="image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7714" y="6214526"/>
            <a:ext cx="1428752" cy="609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spd="med" advClick="1"/>
  <p:txStyles>
    <p:titleStyle>
      <a:lvl1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1pPr>
      <a:lvl2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2pPr>
      <a:lvl3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3pPr>
      <a:lvl4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4pPr>
      <a:lvl5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5pPr>
      <a:lvl6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6pPr>
      <a:lvl7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7pPr>
      <a:lvl8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8pPr>
      <a:lvl9pPr defTabSz="457200">
        <a:defRPr b="1" sz="3600">
          <a:solidFill>
            <a:srgbClr val="24A6DE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57200">
        <a:spcBef>
          <a:spcPts val="400"/>
        </a:spcBef>
        <a:buClr>
          <a:srgbClr val="6EC4E9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1pPr>
      <a:lvl2pPr marL="774700" indent="-317500" defTabSz="457200">
        <a:spcBef>
          <a:spcPts val="400"/>
        </a:spcBef>
        <a:buClr>
          <a:srgbClr val="6EC4E9"/>
        </a:buClr>
        <a:buSzPct val="100000"/>
        <a:buFont typeface="Arial"/>
        <a:buChar char="–"/>
        <a:defRPr sz="2000">
          <a:latin typeface="Arial"/>
          <a:ea typeface="Arial"/>
          <a:cs typeface="Arial"/>
          <a:sym typeface="Arial"/>
        </a:defRPr>
      </a:lvl2pPr>
      <a:lvl3pPr marL="1200150" indent="-285750" defTabSz="457200">
        <a:spcBef>
          <a:spcPts val="400"/>
        </a:spcBef>
        <a:buClr>
          <a:srgbClr val="6EC4E9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3pPr>
      <a:lvl4pPr marL="1698171" indent="-326571" defTabSz="457200">
        <a:spcBef>
          <a:spcPts val="400"/>
        </a:spcBef>
        <a:buClr>
          <a:srgbClr val="6EC4E9"/>
        </a:buClr>
        <a:buSzPct val="100000"/>
        <a:buFont typeface="Arial"/>
        <a:buChar char="–"/>
        <a:defRPr sz="2000">
          <a:latin typeface="Arial"/>
          <a:ea typeface="Arial"/>
          <a:cs typeface="Arial"/>
          <a:sym typeface="Arial"/>
        </a:defRPr>
      </a:lvl4pPr>
      <a:lvl5pPr marL="2155371" indent="-326571" defTabSz="457200">
        <a:spcBef>
          <a:spcPts val="400"/>
        </a:spcBef>
        <a:buClr>
          <a:srgbClr val="6EC4E9"/>
        </a:buClr>
        <a:buSzPct val="100000"/>
        <a:buFont typeface="Arial"/>
        <a:buChar char="»"/>
        <a:defRPr sz="2000">
          <a:latin typeface="Arial"/>
          <a:ea typeface="Arial"/>
          <a:cs typeface="Arial"/>
          <a:sym typeface="Arial"/>
        </a:defRPr>
      </a:lvl5pPr>
      <a:lvl6pPr marL="2514600" indent="-228600" defTabSz="457200">
        <a:spcBef>
          <a:spcPts val="400"/>
        </a:spcBef>
        <a:buClr>
          <a:srgbClr val="6EC4E9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6pPr>
      <a:lvl7pPr marL="2971800" indent="-228600" defTabSz="457200">
        <a:spcBef>
          <a:spcPts val="400"/>
        </a:spcBef>
        <a:buClr>
          <a:srgbClr val="6EC4E9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7pPr>
      <a:lvl8pPr marL="3429000" indent="-228600" defTabSz="457200">
        <a:spcBef>
          <a:spcPts val="400"/>
        </a:spcBef>
        <a:buClr>
          <a:srgbClr val="6EC4E9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8pPr>
      <a:lvl9pPr marL="3886200" indent="-228600" defTabSz="457200">
        <a:spcBef>
          <a:spcPts val="400"/>
        </a:spcBef>
        <a:buClr>
          <a:srgbClr val="6EC4E9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9pPr>
    </p:bodyStyle>
    <p:otherStyle>
      <a:lvl1pPr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ctr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pc="100">
                <a:solidFill>
                  <a:srgbClr val="013F80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00" sz="3200">
                <a:solidFill>
                  <a:srgbClr val="013F80"/>
                </a:solidFill>
              </a:rPr>
              <a:t>FHA Managing Board Meeting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371600" y="3697287"/>
            <a:ext cx="6400800" cy="533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C10A25"/>
                </a:solidFill>
              </a:rPr>
              <a:t>March 18,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524000" y="152400"/>
            <a:ext cx="7696200" cy="114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Health Information Modeling WG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825500" y="1219200"/>
            <a:ext cx="7785100" cy="4572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18231" indent="-218231" defTabSz="905255">
              <a:lnSpc>
                <a:spcPct val="110000"/>
              </a:lnSpc>
              <a:spcBef>
                <a:spcPts val="1700"/>
              </a:spcBef>
              <a:buFont typeface="Georgia"/>
              <a:defRPr sz="1800">
                <a:solidFill>
                  <a:srgbClr val="000000"/>
                </a:solidFill>
              </a:defRPr>
            </a:pPr>
            <a:r>
              <a:rPr b="1" sz="1782"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rPr>
              <a:t>Purpose:</a:t>
            </a:r>
            <a:r>
              <a:rPr b="1"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 Develop</a:t>
            </a: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 information and implementation models to fully support health interoperability and </a:t>
            </a:r>
            <a:r>
              <a:rPr b="1"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harmonize</a:t>
            </a: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  <a:endParaRPr sz="1782">
              <a:solidFill>
                <a:srgbClr val="013F8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L="218231" indent="-218231" defTabSz="905255">
              <a:lnSpc>
                <a:spcPct val="110000"/>
              </a:lnSpc>
              <a:spcBef>
                <a:spcPts val="1700"/>
              </a:spcBef>
              <a:buFont typeface="Georgia"/>
              <a:defRPr sz="1800">
                <a:solidFill>
                  <a:srgbClr val="000000"/>
                </a:solidFill>
              </a:defRPr>
            </a:pPr>
            <a:r>
              <a:rPr b="1" sz="1782"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rPr>
              <a:t>Target: </a:t>
            </a: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 Fully </a:t>
            </a:r>
            <a:r>
              <a:rPr b="1"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integrate</a:t>
            </a: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 the FHIM into the S&amp;I Framework process and </a:t>
            </a:r>
            <a:r>
              <a:rPr b="1"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develop</a:t>
            </a: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 interoperability specifications using the MDA approach to support MU and other federal partner use cases</a:t>
            </a:r>
            <a:endParaRPr sz="1782">
              <a:solidFill>
                <a:srgbClr val="013F8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L="218231" indent="-218231" defTabSz="905255">
              <a:lnSpc>
                <a:spcPct val="110000"/>
              </a:lnSpc>
              <a:spcBef>
                <a:spcPts val="1700"/>
              </a:spcBef>
              <a:buFont typeface="Georgia"/>
              <a:defRPr sz="1800">
                <a:solidFill>
                  <a:srgbClr val="000000"/>
                </a:solidFill>
              </a:defRPr>
            </a:pPr>
            <a:r>
              <a:rPr b="1" sz="1782">
                <a:solidFill>
                  <a:srgbClr val="C10A25"/>
                </a:solidFill>
                <a:latin typeface="Georgia"/>
                <a:ea typeface="Georgia"/>
                <a:cs typeface="Georgia"/>
                <a:sym typeface="Georgia"/>
              </a:rPr>
              <a:t>Recent/Upcoming Deliverables:</a:t>
            </a:r>
            <a:endParaRPr b="1" sz="1782">
              <a:solidFill>
                <a:srgbClr val="C10A2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L="634487" indent="-181859" defTabSz="905255">
              <a:lnSpc>
                <a:spcPct val="110000"/>
              </a:lnSpc>
              <a:spcBef>
                <a:spcPts val="400"/>
              </a:spcBef>
              <a:buClr>
                <a:srgbClr val="013F80"/>
              </a:buClr>
              <a:buFont typeface="Georgia"/>
              <a:defRPr sz="1800">
                <a:solidFill>
                  <a:srgbClr val="000000"/>
                </a:solidFill>
              </a:defRPr>
            </a:pP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Begin second effort integrating FHIM into S&amp;I Framework: est. completion 5/29/15</a:t>
            </a:r>
            <a:endParaRPr sz="1782">
              <a:solidFill>
                <a:srgbClr val="013F8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L="634487" indent="-181859" defTabSz="905255">
              <a:lnSpc>
                <a:spcPct val="110000"/>
              </a:lnSpc>
              <a:spcBef>
                <a:spcPts val="400"/>
              </a:spcBef>
              <a:buClr>
                <a:srgbClr val="013F80"/>
              </a:buClr>
              <a:buFont typeface="Georgia"/>
              <a:defRPr sz="1800">
                <a:solidFill>
                  <a:srgbClr val="000000"/>
                </a:solidFill>
              </a:defRPr>
            </a:pPr>
            <a:r>
              <a:rPr sz="1782">
                <a:solidFill>
                  <a:srgbClr val="013F80"/>
                </a:solidFill>
                <a:latin typeface="Georgia"/>
                <a:ea typeface="Georgia"/>
                <a:cs typeface="Georgia"/>
                <a:sym typeface="Georgia"/>
              </a:rPr>
              <a:t>Finish mapping FHIM to all ongoing S&amp;I Framework initiatives (10 of 13 completed): est completion 4/3/15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xfrm>
            <a:off x="8458200" y="6629400"/>
            <a:ext cx="417514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08080"/>
                </a:solidFill>
              </a:rPr>
            </a:fld>
          </a:p>
        </p:txBody>
      </p:sp>
      <p:pic>
        <p:nvPicPr>
          <p:cNvPr id="157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7526" y="329307"/>
            <a:ext cx="796654" cy="77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524000" y="152400"/>
            <a:ext cx="7696200" cy="114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04672">
              <a:defRPr spc="0" sz="1800">
                <a:solidFill>
                  <a:srgbClr val="000000"/>
                </a:solidFill>
              </a:defRPr>
            </a:pPr>
            <a:br/>
            <a:r>
              <a:rPr sz="2700">
                <a:solidFill>
                  <a:srgbClr val="013F80"/>
                </a:solidFill>
              </a:rPr>
              <a:t>Health Information Modeling WG </a:t>
            </a:r>
            <a:br>
              <a:rPr sz="2700">
                <a:solidFill>
                  <a:srgbClr val="013F80"/>
                </a:solidFill>
              </a:rPr>
            </a:b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6970713" y="6211887"/>
            <a:ext cx="1905002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808080"/>
                </a:solidFill>
              </a:rPr>
            </a:fld>
          </a:p>
        </p:txBody>
      </p:sp>
      <p:graphicFrame>
        <p:nvGraphicFramePr>
          <p:cNvPr id="161" name="Table 161"/>
          <p:cNvGraphicFramePr/>
          <p:nvPr/>
        </p:nvGraphicFramePr>
        <p:xfrm>
          <a:off x="0" y="1483360"/>
          <a:ext cx="4267200" cy="38950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52400"/>
                <a:gridCol w="4114800"/>
              </a:tblGrid>
              <a:tr h="320247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013F80"/>
                          </a:solidFill>
                        </a:rPr>
                        <a:t>FEDERAL PARTNERS PROBLEM STATEMENT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05572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5829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>
                          <a:solidFill>
                            <a:srgbClr val="013F80"/>
                          </a:solidFill>
                        </a:rPr>
                        <a:t>REQUESTORS: </a:t>
                      </a:r>
                      <a:r>
                        <a:rPr sz="900"/>
                        <a:t>VA, DoD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966596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marL="27780" indent="-27780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Obtaining broad participation/input from the federal partners</a:t>
                      </a:r>
                      <a:endParaRPr sz="900">
                        <a:solidFill>
                          <a:srgbClr val="1D165A"/>
                        </a:solidFill>
                      </a:endParaRPr>
                    </a:p>
                    <a:p>
                      <a:pPr lvl="0" marL="27780" indent="-27780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Fully integrating the FHIM into the S&amp;I Framework process and maximizing its efficient use</a:t>
                      </a:r>
                      <a:endParaRPr sz="900">
                        <a:solidFill>
                          <a:srgbClr val="1D165A"/>
                        </a:solidFill>
                      </a:endParaRPr>
                    </a:p>
                    <a:p>
                      <a:pPr lvl="0" marL="27780" indent="-27780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Standardizing the process and tools for modeling business use cases</a:t>
                      </a:r>
                      <a:endParaRPr sz="900">
                        <a:solidFill>
                          <a:srgbClr val="1D165A"/>
                        </a:solidFill>
                      </a:endParaRPr>
                    </a:p>
                    <a:p>
                      <a:pPr lvl="0" marL="27780" indent="-27780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Obtaining sufficient FHA or in-kind federal partner resources to accomplish all the work required to achieve goals</a:t>
                      </a: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Hot Button Issue</a:t>
                      </a:r>
                      <a:endParaRPr sz="900"/>
                    </a:p>
                    <a:p>
                      <a:pPr lvl="0" marL="27571" indent="-27571" algn="l" defTabSz="457200">
                        <a:buSzPct val="100000"/>
                        <a:buChar char="•"/>
                        <a:defRPr b="0" i="0" sz="1800"/>
                      </a:pPr>
                      <a:r>
                        <a:rPr sz="900"/>
                        <a:t>Integration of FHIM into S&amp;I Framework going slowly.  First effort did not complete task.  Second effort about to start.</a:t>
                      </a:r>
                      <a:endParaRPr sz="900"/>
                    </a:p>
                    <a:p>
                      <a:pPr lvl="0" marL="27571" indent="-27571" algn="l" defTabSz="457200">
                        <a:buSzPct val="100000"/>
                        <a:buChar char="•"/>
                        <a:defRPr b="0" i="0" sz="1800"/>
                      </a:pPr>
                      <a:r>
                        <a:rPr sz="900"/>
                        <a:t>Support for mapping S&amp;I Initiatives to FHIM seems to have dried up.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024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013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1000">
                          <a:solidFill>
                            <a:srgbClr val="013F80"/>
                          </a:solidFill>
                        </a:rPr>
                        <a:t>TARGETS/GOALS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966596">
                <a:tc>
                  <a:txBody>
                    <a:bodyPr/>
                    <a:lstStyle/>
                    <a:p>
                      <a:pPr lvl="0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400"/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marL="43258" indent="-43258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1800"/>
                      </a:pPr>
                      <a:r>
                        <a:rPr sz="900"/>
                        <a:t>Fully integrate the FHIM into the S&amp;I Framework process</a:t>
                      </a:r>
                      <a:endParaRPr sz="900"/>
                    </a:p>
                    <a:p>
                      <a:pPr lvl="0" marL="43258" indent="-43258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1800"/>
                      </a:pPr>
                      <a:r>
                        <a:rPr sz="900"/>
                        <a:t>Interoperability specifications using the MDA approach to support MU and other federal partner use cases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4587240" y="1483360"/>
          <a:ext cx="4556760" cy="3898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56760"/>
              </a:tblGrid>
              <a:tr h="24384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FEDERAL PARTNERS ACTION PLAN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13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163"/>
          <p:cNvGraphicFramePr/>
          <p:nvPr/>
        </p:nvGraphicFramePr>
        <p:xfrm>
          <a:off x="4597498" y="2045547"/>
          <a:ext cx="4399713" cy="29331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4539"/>
                <a:gridCol w="3255664"/>
                <a:gridCol w="989509"/>
              </a:tblGrid>
              <a:tr h="24389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7F7F7F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sz="900"/>
                        <a:t>Action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6350">
                      <a:solidFill>
                        <a:srgbClr val="7F7F7F"/>
                      </a:solidFill>
                      <a:round/>
                    </a:lnR>
                    <a:lnT w="12700">
                      <a:miter lim="400000"/>
                    </a:lnT>
                    <a:lnB w="6350">
                      <a:solidFill>
                        <a:srgbClr val="7F7F7F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7F7F7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7F7F7F"/>
                      </a:solidFill>
                      <a:round/>
                    </a:lnB>
                    <a:noFill/>
                  </a:tcPr>
                </a:tc>
              </a:tr>
              <a:tr h="37571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15" marR="45715" marT="45715" marB="4571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Model at least one additional information domain per quarter (18 of 37 modeled, 1 underway,  18 to be modeled)</a:t>
                      </a:r>
                    </a:p>
                  </a:txBody>
                  <a:tcPr marL="45691" marR="45691" marT="45691" marB="45691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Quarterly </a:t>
                      </a:r>
                    </a:p>
                  </a:txBody>
                  <a:tcPr marL="45691" marR="45691" marT="45691" marB="45691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9169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Model terminologies and define value sets to support each information domain modeled in previous action item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Quarterly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55952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Finish mapping all ongoing S&amp;I Framework initiatives to FHIM (10 of 13 completed)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Ongoing</a:t>
                      </a: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Est. Completion 4/3/15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417115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6350">
                      <a:solidFill>
                        <a:srgbClr val="DDDDDD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Integration of FHIM into the ongoing S&amp;I Framework process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5/29/15</a:t>
                      </a: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S&amp;I Dependent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508252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>
                          <a:solidFill>
                            <a:srgbClr val="DDDDDD"/>
                          </a:solidFill>
                        </a:rPr>
                        <a:t/>
                      </a:r>
                    </a:p>
                  </a:txBody>
                  <a:tcPr marL="45715" marR="45715" marT="45715" marB="4571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DDDDDD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S&amp;I Dependent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449443">
                <a:tc>
                  <a:txBody>
                    <a:bodyPr/>
                    <a:lstStyle/>
                    <a:p>
                      <a:pPr lvl="4" algn="l" defTabSz="457200">
                        <a:defRPr b="0" i="0" sz="800"/>
                      </a:pPr>
                    </a:p>
                  </a:txBody>
                  <a:tcPr marL="45715" marR="45715" marT="45715" marB="4571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Support evaluation of FHIM by DAF/SDC/CQF Tiger Team to support their information modeling requirements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S&amp;I Dependent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4" name="Group 174"/>
          <p:cNvGrpSpPr/>
          <p:nvPr/>
        </p:nvGrpSpPr>
        <p:grpSpPr>
          <a:xfrm>
            <a:off x="4607552" y="1772920"/>
            <a:ext cx="4379606" cy="320041"/>
            <a:chOff x="-3" y="0"/>
            <a:chExt cx="4379604" cy="320040"/>
          </a:xfrm>
        </p:grpSpPr>
        <p:sp>
          <p:nvSpPr>
            <p:cNvPr id="164" name="Shape 164"/>
            <p:cNvSpPr/>
            <p:nvPr/>
          </p:nvSpPr>
          <p:spPr>
            <a:xfrm>
              <a:off x="-4" y="47690"/>
              <a:ext cx="137155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007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914403" y="-1"/>
              <a:ext cx="67023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On Target 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53448" y="-1"/>
              <a:ext cx="712054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“Go Faster”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3665910" y="-1"/>
              <a:ext cx="713692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Not Started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608609" y="-1"/>
              <a:ext cx="82124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rPr sz="800">
                  <a:latin typeface="Georgia"/>
                  <a:ea typeface="Georgia"/>
                  <a:cs typeface="Georgia"/>
                  <a:sym typeface="Georgia"/>
                </a:rPr>
                <a:t>= Late/Problem</a:t>
              </a:r>
              <a:br>
                <a:rPr sz="800">
                  <a:latin typeface="Georgia"/>
                  <a:ea typeface="Georgia"/>
                  <a:cs typeface="Georgia"/>
                  <a:sym typeface="Georgia"/>
                </a:rPr>
              </a:br>
              <a:r>
                <a:rPr sz="800">
                  <a:latin typeface="Georgia"/>
                  <a:ea typeface="Georgia"/>
                  <a:cs typeface="Georgia"/>
                  <a:sym typeface="Georgia"/>
                </a:rPr>
                <a:t>    Area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202" y="-1"/>
              <a:ext cx="623899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Complete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820592" y="47690"/>
              <a:ext cx="137155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84B0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676397" y="47690"/>
              <a:ext cx="137155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E6AB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536694" y="47690"/>
              <a:ext cx="137155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solidFill>
              <a:srgbClr val="C10A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563593" y="47690"/>
              <a:ext cx="137155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2"/>
                  </a:moveTo>
                  <a:cubicBezTo>
                    <a:pt x="20639" y="6725"/>
                    <a:pt x="20639" y="12954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1" y="12954"/>
                    <a:pt x="-961" y="6725"/>
                    <a:pt x="2881" y="2882"/>
                  </a:cubicBezTo>
                  <a:cubicBezTo>
                    <a:pt x="6724" y="-960"/>
                    <a:pt x="12954" y="-960"/>
                    <a:pt x="16797" y="2882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</p:grpSp>
      <p:graphicFrame>
        <p:nvGraphicFramePr>
          <p:cNvPr id="175" name="Table 175"/>
          <p:cNvGraphicFramePr/>
          <p:nvPr/>
        </p:nvGraphicFramePr>
        <p:xfrm>
          <a:off x="4587238" y="5029200"/>
          <a:ext cx="4556762" cy="8229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56761"/>
              </a:tblGrid>
              <a:tr h="557489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DELIVERABLES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65470">
                <a:tc>
                  <a:txBody>
                    <a:bodyPr/>
                    <a:lstStyle/>
                    <a:p>
                      <a:pPr lvl="0" marL="43258" indent="-43258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1800"/>
                      </a:pPr>
                      <a:r>
                        <a:rPr sz="900"/>
                        <a:t>Harmonized, logical information model (FHIM) (est. 3 years to complete modeling all domains)</a:t>
                      </a:r>
                    </a:p>
                    <a:p>
                      <a:pPr lvl="0" marL="43258" indent="-43258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1800"/>
                      </a:pPr>
                      <a:r>
                        <a:rPr sz="900"/>
                        <a:t>Interoperability specifications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