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jpeg" ContentType="image/jpeg"/>
  <Override PartName="/ppt/media/image2.jpeg" ContentType="image/jpeg"/>
  <Override PartName="/ppt/theme/theme2.xml" ContentType="application/vnd.openxmlformats-officedocument.theme+xml"/>
  <Override PartName="/ppt/media/image3.jpeg" ContentType="image/jpeg"/>
  <Override PartName="/ppt/media/image4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40639" indent="40639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Georgia"/>
        <a:ea typeface="Georgia"/>
        <a:cs typeface="Georgia"/>
        <a:sym typeface="Georgia"/>
      </a:defRPr>
    </a:lvl1pPr>
    <a:lvl2pPr marL="0" marR="40639" indent="40639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Georgia"/>
        <a:ea typeface="Georgia"/>
        <a:cs typeface="Georgia"/>
        <a:sym typeface="Georgia"/>
      </a:defRPr>
    </a:lvl2pPr>
    <a:lvl3pPr marL="0" marR="40639" indent="40639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Georgia"/>
        <a:ea typeface="Georgia"/>
        <a:cs typeface="Georgia"/>
        <a:sym typeface="Georgia"/>
      </a:defRPr>
    </a:lvl3pPr>
    <a:lvl4pPr marL="0" marR="40639" indent="40639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Georgia"/>
        <a:ea typeface="Georgia"/>
        <a:cs typeface="Georgia"/>
        <a:sym typeface="Georgia"/>
      </a:defRPr>
    </a:lvl4pPr>
    <a:lvl5pPr marL="0" marR="40639" indent="40639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Georgia"/>
        <a:ea typeface="Georgia"/>
        <a:cs typeface="Georgia"/>
        <a:sym typeface="Georgia"/>
      </a:defRPr>
    </a:lvl5pPr>
    <a:lvl6pPr marL="0" marR="40639" indent="40639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Georgia"/>
        <a:ea typeface="Georgia"/>
        <a:cs typeface="Georgia"/>
        <a:sym typeface="Georgia"/>
      </a:defRPr>
    </a:lvl6pPr>
    <a:lvl7pPr marL="0" marR="40639" indent="40639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Georgia"/>
        <a:ea typeface="Georgia"/>
        <a:cs typeface="Georgia"/>
        <a:sym typeface="Georgia"/>
      </a:defRPr>
    </a:lvl7pPr>
    <a:lvl8pPr marL="0" marR="40639" indent="40639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Georgia"/>
        <a:ea typeface="Georgia"/>
        <a:cs typeface="Georgia"/>
        <a:sym typeface="Georgia"/>
      </a:defRPr>
    </a:lvl8pPr>
    <a:lvl9pPr marL="0" marR="40639" indent="40639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Georgia"/>
        <a:ea typeface="Georgia"/>
        <a:cs typeface="Georgia"/>
        <a:sym typeface="Georgi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eorgia"/>
          <a:ea typeface="Georgia"/>
          <a:cs typeface="Georgia"/>
        </a:font>
        <a:srgbClr val="27236D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eorgia"/>
          <a:ea typeface="Georgia"/>
          <a:cs typeface="Georgia"/>
        </a:font>
        <a:srgbClr val="27236D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Georgia"/>
          <a:ea typeface="Georgia"/>
          <a:cs typeface="Georgia"/>
        </a:font>
        <a:srgbClr val="27236D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Georgia"/>
          <a:ea typeface="Georgia"/>
          <a:cs typeface="Georgia"/>
        </a:font>
        <a:srgbClr val="27236D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eorgia"/>
          <a:ea typeface="Georgia"/>
          <a:cs typeface="Georgi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ff">
        <a:font>
          <a:latin typeface="Georgia"/>
          <a:ea typeface="Georgia"/>
          <a:cs typeface="Georg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eorgia"/>
          <a:ea typeface="Georgia"/>
          <a:cs typeface="Georg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Georgia"/>
          <a:ea typeface="Georgia"/>
          <a:cs typeface="Georg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eorgia"/>
          <a:ea typeface="Georgia"/>
          <a:cs typeface="Georgi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 b="def" i="def"/>
      <a:tcStyle>
        <a:tcBdr/>
        <a:fill>
          <a:solidFill>
            <a:srgbClr val="F8F4E7"/>
          </a:solidFill>
        </a:fill>
      </a:tcStyle>
    </a:band2H>
    <a:firstCol>
      <a:tcTxStyle b="on" i="off">
        <a:font>
          <a:latin typeface="Georgia"/>
          <a:ea typeface="Georgia"/>
          <a:cs typeface="Georg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Georgia"/>
          <a:ea typeface="Georgia"/>
          <a:cs typeface="Georg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Georgia"/>
          <a:ea typeface="Georgia"/>
          <a:cs typeface="Georg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eorgia"/>
          <a:ea typeface="Georgia"/>
          <a:cs typeface="Georgi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ff">
        <a:font>
          <a:latin typeface="Georgia"/>
          <a:ea typeface="Georgia"/>
          <a:cs typeface="Georg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Georgia"/>
          <a:ea typeface="Georgia"/>
          <a:cs typeface="Georg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Georgia"/>
          <a:ea typeface="Georgia"/>
          <a:cs typeface="Georg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eorgia"/>
          <a:ea typeface="Georgia"/>
          <a:cs typeface="Georgi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Georgia"/>
          <a:ea typeface="Georgia"/>
          <a:cs typeface="Georgi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eorgia"/>
          <a:ea typeface="Georgia"/>
          <a:cs typeface="Georgi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eorgia"/>
          <a:ea typeface="Georgia"/>
          <a:cs typeface="Georgi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eorgia"/>
          <a:ea typeface="Georgia"/>
          <a:cs typeface="Georgi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Georgia"/>
          <a:ea typeface="Georgia"/>
          <a:cs typeface="Georg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Georgia"/>
          <a:ea typeface="Georgia"/>
          <a:cs typeface="Georg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Georgia"/>
          <a:ea typeface="Georgia"/>
          <a:cs typeface="Georg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7" name="Shape 5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+mn-lt"/>
        <a:ea typeface="+mn-ea"/>
        <a:cs typeface="+mn-cs"/>
        <a:sym typeface="Lucida Grande"/>
      </a:defRPr>
    </a:lvl1pPr>
    <a:lvl2pPr indent="228600" defTabSz="584200" latinLnBrk="0">
      <a:defRPr sz="2200">
        <a:latin typeface="+mn-lt"/>
        <a:ea typeface="+mn-ea"/>
        <a:cs typeface="+mn-cs"/>
        <a:sym typeface="Lucida Grande"/>
      </a:defRPr>
    </a:lvl2pPr>
    <a:lvl3pPr indent="457200" defTabSz="584200" latinLnBrk="0">
      <a:defRPr sz="2200">
        <a:latin typeface="+mn-lt"/>
        <a:ea typeface="+mn-ea"/>
        <a:cs typeface="+mn-cs"/>
        <a:sym typeface="Lucida Grande"/>
      </a:defRPr>
    </a:lvl3pPr>
    <a:lvl4pPr indent="685800" defTabSz="584200" latinLnBrk="0">
      <a:defRPr sz="2200">
        <a:latin typeface="+mn-lt"/>
        <a:ea typeface="+mn-ea"/>
        <a:cs typeface="+mn-cs"/>
        <a:sym typeface="Lucida Grande"/>
      </a:defRPr>
    </a:lvl4pPr>
    <a:lvl5pPr indent="914400" defTabSz="584200" latinLnBrk="0">
      <a:defRPr sz="2200">
        <a:latin typeface="+mn-lt"/>
        <a:ea typeface="+mn-ea"/>
        <a:cs typeface="+mn-cs"/>
        <a:sym typeface="Lucida Grande"/>
      </a:defRPr>
    </a:lvl5pPr>
    <a:lvl6pPr indent="1143000" defTabSz="584200" latinLnBrk="0">
      <a:defRPr sz="2200">
        <a:latin typeface="+mn-lt"/>
        <a:ea typeface="+mn-ea"/>
        <a:cs typeface="+mn-cs"/>
        <a:sym typeface="Lucida Grande"/>
      </a:defRPr>
    </a:lvl6pPr>
    <a:lvl7pPr indent="1371600" defTabSz="584200" latinLnBrk="0">
      <a:defRPr sz="2200">
        <a:latin typeface="+mn-lt"/>
        <a:ea typeface="+mn-ea"/>
        <a:cs typeface="+mn-cs"/>
        <a:sym typeface="Lucida Grande"/>
      </a:defRPr>
    </a:lvl7pPr>
    <a:lvl8pPr indent="1600200" defTabSz="584200" latinLnBrk="0">
      <a:defRPr sz="2200">
        <a:latin typeface="+mn-lt"/>
        <a:ea typeface="+mn-ea"/>
        <a:cs typeface="+mn-cs"/>
        <a:sym typeface="Lucida Grande"/>
      </a:defRPr>
    </a:lvl8pPr>
    <a:lvl9pPr indent="1828800" defTabSz="584200" latinLnBrk="0">
      <a:defRPr sz="2200">
        <a:latin typeface="+mn-lt"/>
        <a:ea typeface="+mn-ea"/>
        <a:cs typeface="+mn-cs"/>
        <a:sym typeface="Lucida Grand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 - D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533400" y="2971800"/>
            <a:ext cx="7772400" cy="76200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rgbClr val="27236D"/>
                </a:solidFill>
                <a:uFill>
                  <a:solidFill>
                    <a:srgbClr val="27236D"/>
                  </a:solidFill>
                </a:u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371600" y="3697287"/>
            <a:ext cx="6400800" cy="533402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ClrTx/>
              <a:buSzTx/>
              <a:buFontTx/>
              <a:buNone/>
              <a:defRPr sz="2000"/>
            </a:lvl1pPr>
            <a:lvl2pPr marL="623207" indent="-204107" algn="ctr">
              <a:spcBef>
                <a:spcPts val="500"/>
              </a:spcBef>
              <a:buClrTx/>
              <a:buFontTx/>
              <a:defRPr sz="2000"/>
            </a:lvl2pPr>
            <a:lvl3pPr marL="1066800" indent="-190500" algn="ctr">
              <a:spcBef>
                <a:spcPts val="500"/>
              </a:spcBef>
              <a:buClrTx/>
              <a:buFontTx/>
              <a:defRPr sz="2000"/>
            </a:lvl3pPr>
            <a:lvl4pPr marL="1562100" indent="-228600" algn="ctr">
              <a:spcBef>
                <a:spcPts val="500"/>
              </a:spcBef>
              <a:buClrTx/>
              <a:buFontTx/>
              <a:defRPr sz="2000"/>
            </a:lvl4pPr>
            <a:lvl5pPr marL="2019300" indent="-228600" algn="ctr">
              <a:spcBef>
                <a:spcPts val="500"/>
              </a:spcBef>
              <a:buClrTx/>
              <a:buFontTx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xfrm>
            <a:off x="4438650" y="6388100"/>
            <a:ext cx="266701" cy="2794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 - Default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sldNum" sz="quarter" idx="2"/>
          </p:nvPr>
        </p:nvSpPr>
        <p:spPr>
          <a:xfrm>
            <a:off x="8646249" y="6245225"/>
            <a:ext cx="241438" cy="224861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8" name="Shape 2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5111" y="207961"/>
            <a:ext cx="1143002" cy="1143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image2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477000"/>
            <a:ext cx="9144000" cy="152400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pPr/>
            <a:r>
              <a:t>Title Text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</a:lvl1pPr>
            <a:lvl2pPr>
              <a:spcBef>
                <a:spcPts val="700"/>
              </a:spcBef>
            </a:lvl2pPr>
            <a:lvl3pPr>
              <a:spcBef>
                <a:spcPts val="700"/>
              </a:spcBef>
            </a:lvl3pPr>
            <a:lvl4pPr marL="1653539" indent="-320039">
              <a:spcBef>
                <a:spcPts val="700"/>
              </a:spcBef>
            </a:lvl4pPr>
            <a:lvl5pPr marL="2110739" indent="-320039">
              <a:spcBef>
                <a:spcPts val="700"/>
              </a:spcBef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xfrm>
            <a:off x="8632837" y="6870700"/>
            <a:ext cx="255564" cy="23714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5111" y="207961"/>
            <a:ext cx="1143002" cy="1143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image2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477000"/>
            <a:ext cx="9144000" cy="152400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Shape 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27236D"/>
                </a:solidFill>
                <a:uFill>
                  <a:solidFill>
                    <a:srgbClr val="27236D"/>
                  </a:solidFill>
                </a:u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xfrm>
            <a:off x="8618630" y="6440487"/>
            <a:ext cx="269690" cy="24943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524000" y="0"/>
            <a:ext cx="7696200" cy="144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825500" y="1752600"/>
            <a:ext cx="7620000" cy="510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8618630" y="6221412"/>
            <a:ext cx="269690" cy="24943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marR="0" indent="0" algn="ctr" defTabSz="584200">
              <a:defRPr sz="11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5393"/>
          </a:solidFill>
          <a:uFill>
            <a:solidFill>
              <a:srgbClr val="005393"/>
            </a:solidFill>
          </a:uFill>
          <a:latin typeface="Georgia"/>
          <a:ea typeface="Georgia"/>
          <a:cs typeface="Georgia"/>
          <a:sym typeface="Georgia"/>
        </a:defRPr>
      </a:lvl1pPr>
      <a:lvl2pPr marL="0" marR="0" indent="40639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5393"/>
          </a:solidFill>
          <a:uFill>
            <a:solidFill>
              <a:srgbClr val="005393"/>
            </a:solidFill>
          </a:uFill>
          <a:latin typeface="Georgia"/>
          <a:ea typeface="Georgia"/>
          <a:cs typeface="Georgia"/>
          <a:sym typeface="Georgia"/>
        </a:defRPr>
      </a:lvl2pPr>
      <a:lvl3pPr marL="0" marR="0" indent="40639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5393"/>
          </a:solidFill>
          <a:uFill>
            <a:solidFill>
              <a:srgbClr val="005393"/>
            </a:solidFill>
          </a:uFill>
          <a:latin typeface="Georgia"/>
          <a:ea typeface="Georgia"/>
          <a:cs typeface="Georgia"/>
          <a:sym typeface="Georgia"/>
        </a:defRPr>
      </a:lvl3pPr>
      <a:lvl4pPr marL="0" marR="0" indent="40639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5393"/>
          </a:solidFill>
          <a:uFill>
            <a:solidFill>
              <a:srgbClr val="005393"/>
            </a:solidFill>
          </a:uFill>
          <a:latin typeface="Georgia"/>
          <a:ea typeface="Georgia"/>
          <a:cs typeface="Georgia"/>
          <a:sym typeface="Georgia"/>
        </a:defRPr>
      </a:lvl4pPr>
      <a:lvl5pPr marL="0" marR="0" indent="40639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5393"/>
          </a:solidFill>
          <a:uFill>
            <a:solidFill>
              <a:srgbClr val="005393"/>
            </a:solidFill>
          </a:uFill>
          <a:latin typeface="Georgia"/>
          <a:ea typeface="Georgia"/>
          <a:cs typeface="Georgia"/>
          <a:sym typeface="Georgia"/>
        </a:defRPr>
      </a:lvl5pPr>
      <a:lvl6pPr marL="0" marR="0" indent="40639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5393"/>
          </a:solidFill>
          <a:uFill>
            <a:solidFill>
              <a:srgbClr val="005393"/>
            </a:solidFill>
          </a:uFill>
          <a:latin typeface="Georgia"/>
          <a:ea typeface="Georgia"/>
          <a:cs typeface="Georgia"/>
          <a:sym typeface="Georgia"/>
        </a:defRPr>
      </a:lvl6pPr>
      <a:lvl7pPr marL="0" marR="0" indent="40639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5393"/>
          </a:solidFill>
          <a:uFill>
            <a:solidFill>
              <a:srgbClr val="005393"/>
            </a:solidFill>
          </a:uFill>
          <a:latin typeface="Georgia"/>
          <a:ea typeface="Georgia"/>
          <a:cs typeface="Georgia"/>
          <a:sym typeface="Georgia"/>
        </a:defRPr>
      </a:lvl7pPr>
      <a:lvl8pPr marL="0" marR="0" indent="40639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5393"/>
          </a:solidFill>
          <a:uFill>
            <a:solidFill>
              <a:srgbClr val="005393"/>
            </a:solidFill>
          </a:uFill>
          <a:latin typeface="Georgia"/>
          <a:ea typeface="Georgia"/>
          <a:cs typeface="Georgia"/>
          <a:sym typeface="Georgia"/>
        </a:defRPr>
      </a:lvl8pPr>
      <a:lvl9pPr marL="0" marR="0" indent="40639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5393"/>
          </a:solidFill>
          <a:uFill>
            <a:solidFill>
              <a:srgbClr val="005393"/>
            </a:solidFill>
          </a:uFill>
          <a:latin typeface="Georgia"/>
          <a:ea typeface="Georgia"/>
          <a:cs typeface="Georgia"/>
          <a:sym typeface="Georgia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CF2130"/>
        </a:buClr>
        <a:buSzPct val="100000"/>
        <a:buFont typeface="Georgia"/>
        <a:buChar char="•"/>
        <a:tabLst/>
        <a:defRPr b="0" baseline="0" cap="none" i="0" spc="0" strike="noStrike" sz="2800" u="none">
          <a:ln>
            <a:noFill/>
          </a:ln>
          <a:solidFill>
            <a:srgbClr val="27236D"/>
          </a:solidFill>
          <a:uFill>
            <a:solidFill>
              <a:srgbClr val="27236D"/>
            </a:solidFill>
          </a:uFill>
          <a:latin typeface="Georgia"/>
          <a:ea typeface="Georgia"/>
          <a:cs typeface="Georgia"/>
          <a:sym typeface="Georgia"/>
        </a:defRPr>
      </a:lvl1pPr>
      <a:lvl2pPr marL="704850" marR="0" indent="-28575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CF2130"/>
        </a:buClr>
        <a:buSzPct val="100000"/>
        <a:buFont typeface="Georgia"/>
        <a:buChar char="–"/>
        <a:tabLst/>
        <a:defRPr b="0" baseline="0" cap="none" i="0" spc="0" strike="noStrike" sz="2800" u="none">
          <a:ln>
            <a:noFill/>
          </a:ln>
          <a:solidFill>
            <a:srgbClr val="27236D"/>
          </a:solidFill>
          <a:uFill>
            <a:solidFill>
              <a:srgbClr val="27236D"/>
            </a:solidFill>
          </a:uFill>
          <a:latin typeface="Georgia"/>
          <a:ea typeface="Georgia"/>
          <a:cs typeface="Georgia"/>
          <a:sym typeface="Georgia"/>
        </a:defRPr>
      </a:lvl2pPr>
      <a:lvl3pPr marL="1143000" marR="0" indent="-2667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CF2130"/>
        </a:buClr>
        <a:buSzPct val="100000"/>
        <a:buFont typeface="Georgia"/>
        <a:buChar char="•"/>
        <a:tabLst/>
        <a:defRPr b="0" baseline="0" cap="none" i="0" spc="0" strike="noStrike" sz="2800" u="none">
          <a:ln>
            <a:noFill/>
          </a:ln>
          <a:solidFill>
            <a:srgbClr val="27236D"/>
          </a:solidFill>
          <a:uFill>
            <a:solidFill>
              <a:srgbClr val="27236D"/>
            </a:solidFill>
          </a:uFill>
          <a:latin typeface="Georgia"/>
          <a:ea typeface="Georgia"/>
          <a:cs typeface="Georgia"/>
          <a:sym typeface="Georgia"/>
        </a:defRPr>
      </a:lvl3pPr>
      <a:lvl4pPr marL="1652586" marR="0" indent="-319087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CF2130"/>
        </a:buClr>
        <a:buSzPct val="100000"/>
        <a:buFont typeface="Georgia"/>
        <a:buChar char="–"/>
        <a:tabLst/>
        <a:defRPr b="0" baseline="0" cap="none" i="0" spc="0" strike="noStrike" sz="2800" u="none">
          <a:ln>
            <a:noFill/>
          </a:ln>
          <a:solidFill>
            <a:srgbClr val="27236D"/>
          </a:solidFill>
          <a:uFill>
            <a:solidFill>
              <a:srgbClr val="27236D"/>
            </a:solidFill>
          </a:uFill>
          <a:latin typeface="Georgia"/>
          <a:ea typeface="Georgia"/>
          <a:cs typeface="Georgia"/>
          <a:sym typeface="Georgia"/>
        </a:defRPr>
      </a:lvl4pPr>
      <a:lvl5pPr marL="2109786" marR="0" indent="-319086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CF2130"/>
        </a:buClr>
        <a:buSzPct val="100000"/>
        <a:buFont typeface="Georgia"/>
        <a:buChar char="»"/>
        <a:tabLst/>
        <a:defRPr b="0" baseline="0" cap="none" i="0" spc="0" strike="noStrike" sz="2800" u="none">
          <a:ln>
            <a:noFill/>
          </a:ln>
          <a:solidFill>
            <a:srgbClr val="27236D"/>
          </a:solidFill>
          <a:uFill>
            <a:solidFill>
              <a:srgbClr val="27236D"/>
            </a:solidFill>
          </a:uFill>
          <a:latin typeface="Georgia"/>
          <a:ea typeface="Georgia"/>
          <a:cs typeface="Georgia"/>
          <a:sym typeface="Georgia"/>
        </a:defRPr>
      </a:lvl5pPr>
      <a:lvl6pPr marL="2252392" marR="0" indent="-382953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CF2130"/>
        </a:buClr>
        <a:buSzPct val="100000"/>
        <a:buFont typeface="Georgia"/>
        <a:buChar char="»"/>
        <a:tabLst/>
        <a:defRPr b="0" baseline="0" cap="none" i="0" spc="0" strike="noStrike" sz="2800" u="none">
          <a:ln>
            <a:noFill/>
          </a:ln>
          <a:solidFill>
            <a:srgbClr val="27236D"/>
          </a:solidFill>
          <a:uFill>
            <a:solidFill>
              <a:srgbClr val="27236D"/>
            </a:solidFill>
          </a:uFill>
          <a:latin typeface="Georgia"/>
          <a:ea typeface="Georgia"/>
          <a:cs typeface="Georgia"/>
          <a:sym typeface="Georgia"/>
        </a:defRPr>
      </a:lvl6pPr>
      <a:lvl7pPr marL="2252392" marR="0" indent="-382953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CF2130"/>
        </a:buClr>
        <a:buSzPct val="100000"/>
        <a:buFont typeface="Georgia"/>
        <a:buChar char="»"/>
        <a:tabLst/>
        <a:defRPr b="0" baseline="0" cap="none" i="0" spc="0" strike="noStrike" sz="2800" u="none">
          <a:ln>
            <a:noFill/>
          </a:ln>
          <a:solidFill>
            <a:srgbClr val="27236D"/>
          </a:solidFill>
          <a:uFill>
            <a:solidFill>
              <a:srgbClr val="27236D"/>
            </a:solidFill>
          </a:uFill>
          <a:latin typeface="Georgia"/>
          <a:ea typeface="Georgia"/>
          <a:cs typeface="Georgia"/>
          <a:sym typeface="Georgia"/>
        </a:defRPr>
      </a:lvl7pPr>
      <a:lvl8pPr marL="2252392" marR="0" indent="-382953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CF2130"/>
        </a:buClr>
        <a:buSzPct val="100000"/>
        <a:buFont typeface="Georgia"/>
        <a:buChar char="»"/>
        <a:tabLst/>
        <a:defRPr b="0" baseline="0" cap="none" i="0" spc="0" strike="noStrike" sz="2800" u="none">
          <a:ln>
            <a:noFill/>
          </a:ln>
          <a:solidFill>
            <a:srgbClr val="27236D"/>
          </a:solidFill>
          <a:uFill>
            <a:solidFill>
              <a:srgbClr val="27236D"/>
            </a:solidFill>
          </a:uFill>
          <a:latin typeface="Georgia"/>
          <a:ea typeface="Georgia"/>
          <a:cs typeface="Georgia"/>
          <a:sym typeface="Georgia"/>
        </a:defRPr>
      </a:lvl8pPr>
      <a:lvl9pPr marL="2252392" marR="0" indent="-382953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CF2130"/>
        </a:buClr>
        <a:buSzPct val="100000"/>
        <a:buFont typeface="Georgia"/>
        <a:buChar char="»"/>
        <a:tabLst/>
        <a:defRPr b="0" baseline="0" cap="none" i="0" spc="0" strike="noStrike" sz="2800" u="none">
          <a:ln>
            <a:noFill/>
          </a:ln>
          <a:solidFill>
            <a:srgbClr val="27236D"/>
          </a:solidFill>
          <a:uFill>
            <a:solidFill>
              <a:srgbClr val="27236D"/>
            </a:solidFill>
          </a:uFill>
          <a:latin typeface="Georgia"/>
          <a:ea typeface="Georgia"/>
          <a:cs typeface="Georgia"/>
          <a:sym typeface="Georgia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>
            <a:solidFill>
              <a:srgbClr val="929292"/>
            </a:solidFill>
          </a:uFill>
          <a:latin typeface="+mn-lt"/>
          <a:ea typeface="+mn-ea"/>
          <a:cs typeface="+mn-cs"/>
          <a:sym typeface="Arial"/>
        </a:defRPr>
      </a:lvl1pPr>
      <a:lvl2pPr marL="0" marR="0" indent="40639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>
            <a:solidFill>
              <a:srgbClr val="929292"/>
            </a:solidFill>
          </a:uFill>
          <a:latin typeface="+mn-lt"/>
          <a:ea typeface="+mn-ea"/>
          <a:cs typeface="+mn-cs"/>
          <a:sym typeface="Arial"/>
        </a:defRPr>
      </a:lvl2pPr>
      <a:lvl3pPr marL="0" marR="0" indent="40639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>
            <a:solidFill>
              <a:srgbClr val="929292"/>
            </a:solidFill>
          </a:uFill>
          <a:latin typeface="+mn-lt"/>
          <a:ea typeface="+mn-ea"/>
          <a:cs typeface="+mn-cs"/>
          <a:sym typeface="Arial"/>
        </a:defRPr>
      </a:lvl3pPr>
      <a:lvl4pPr marL="0" marR="0" indent="40639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>
            <a:solidFill>
              <a:srgbClr val="929292"/>
            </a:solidFill>
          </a:uFill>
          <a:latin typeface="+mn-lt"/>
          <a:ea typeface="+mn-ea"/>
          <a:cs typeface="+mn-cs"/>
          <a:sym typeface="Arial"/>
        </a:defRPr>
      </a:lvl4pPr>
      <a:lvl5pPr marL="0" marR="0" indent="40639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>
            <a:solidFill>
              <a:srgbClr val="929292"/>
            </a:solidFill>
          </a:uFill>
          <a:latin typeface="+mn-lt"/>
          <a:ea typeface="+mn-ea"/>
          <a:cs typeface="+mn-cs"/>
          <a:sym typeface="Arial"/>
        </a:defRPr>
      </a:lvl5pPr>
      <a:lvl6pPr marL="0" marR="0" indent="40639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>
            <a:solidFill>
              <a:srgbClr val="929292"/>
            </a:solidFill>
          </a:uFill>
          <a:latin typeface="+mn-lt"/>
          <a:ea typeface="+mn-ea"/>
          <a:cs typeface="+mn-cs"/>
          <a:sym typeface="Arial"/>
        </a:defRPr>
      </a:lvl6pPr>
      <a:lvl7pPr marL="0" marR="0" indent="40639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>
            <a:solidFill>
              <a:srgbClr val="929292"/>
            </a:solidFill>
          </a:uFill>
          <a:latin typeface="+mn-lt"/>
          <a:ea typeface="+mn-ea"/>
          <a:cs typeface="+mn-cs"/>
          <a:sym typeface="Arial"/>
        </a:defRPr>
      </a:lvl7pPr>
      <a:lvl8pPr marL="0" marR="0" indent="40639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>
            <a:solidFill>
              <a:srgbClr val="929292"/>
            </a:solidFill>
          </a:uFill>
          <a:latin typeface="+mn-lt"/>
          <a:ea typeface="+mn-ea"/>
          <a:cs typeface="+mn-cs"/>
          <a:sym typeface="Arial"/>
        </a:defRPr>
      </a:lvl8pPr>
      <a:lvl9pPr marL="0" marR="0" indent="40639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>
            <a:solidFill>
              <a:srgbClr val="929292"/>
            </a:solidFill>
          </a:u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image3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3525" y="206375"/>
            <a:ext cx="1143000" cy="1143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0" name="image4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477000"/>
            <a:ext cx="9144000" cy="152400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Shape 61"/>
          <p:cNvSpPr/>
          <p:nvPr/>
        </p:nvSpPr>
        <p:spPr>
          <a:xfrm>
            <a:off x="6970711" y="6210300"/>
            <a:ext cx="1930402" cy="1994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 marR="0" indent="0" algn="r">
              <a:defRPr sz="9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62" name="Shape 62"/>
          <p:cNvSpPr/>
          <p:nvPr>
            <p:ph type="title" idx="4294967295"/>
          </p:nvPr>
        </p:nvSpPr>
        <p:spPr>
          <a:xfrm>
            <a:off x="1523999" y="25400"/>
            <a:ext cx="7523165" cy="11430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defRPr sz="2600"/>
            </a:pPr>
            <a:r>
              <a:t>FHIM Information Domains - Modeling Status</a:t>
            </a:r>
          </a:p>
          <a:p>
            <a:pPr algn="ctr">
              <a:defRPr sz="2600"/>
            </a:pPr>
            <a:r>
              <a:t>(as of Oct 2016)</a:t>
            </a:r>
          </a:p>
        </p:txBody>
      </p:sp>
      <p:sp>
        <p:nvSpPr>
          <p:cNvPr id="63" name="Shape 63"/>
          <p:cNvSpPr/>
          <p:nvPr/>
        </p:nvSpPr>
        <p:spPr>
          <a:xfrm>
            <a:off x="8245475" y="1498600"/>
            <a:ext cx="635000" cy="304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R="0" indent="0">
              <a:defRPr sz="9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/>
            <a:r>
              <a:t>In production</a:t>
            </a:r>
          </a:p>
        </p:txBody>
      </p:sp>
      <p:graphicFrame>
        <p:nvGraphicFramePr>
          <p:cNvPr id="64" name="Table 64"/>
          <p:cNvGraphicFramePr/>
          <p:nvPr/>
        </p:nvGraphicFramePr>
        <p:xfrm>
          <a:off x="381000" y="1295400"/>
          <a:ext cx="4113701" cy="500062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19140"/>
                <a:gridCol w="1097280"/>
                <a:gridCol w="1097280"/>
              </a:tblGrid>
              <a:tr h="283541">
                <a:tc gridSpan="3"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FHIM Information Domains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005393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78055">
                <a:tc>
                  <a:txBody>
                    <a:bodyPr/>
                    <a:lstStyle/>
                    <a:p>
                      <a:pPr indent="88900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900"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Information Domain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CBCBCB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88900" defTabSz="914400">
                        <a:tabLst>
                          <a:tab pos="914400" algn="l"/>
                        </a:tabLst>
                        <a:defRPr b="1" sz="9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Information</a:t>
                      </a:r>
                      <a:r>
                        <a:t> </a:t>
                      </a:r>
                      <a:r>
                        <a:t>Modeling Status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CBCBCB"/>
                      </a:solidFill>
                    </a:lnL>
                    <a:lnR w="12700" cap="sq">
                      <a:solidFill>
                        <a:srgbClr val="CBCBCB"/>
                      </a:solidFill>
                    </a:lnR>
                    <a:lnT w="12700" cap="sq">
                      <a:solidFill>
                        <a:srgbClr val="CBCBCB"/>
                      </a:solidFill>
                    </a:lnT>
                    <a:lnB w="12700" cap="sq">
                      <a:solidFill>
                        <a:srgbClr val="CBCBCB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88900" defTabSz="914400">
                        <a:tabLst>
                          <a:tab pos="914400" algn="l"/>
                        </a:tabLst>
                        <a:defRPr b="1" sz="9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Terminology</a:t>
                      </a:r>
                      <a:r>
                        <a:t> </a:t>
                      </a:r>
                      <a:r>
                        <a:t>Modeling Status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CBCBCB"/>
                      </a:solidFill>
                    </a:lnL>
                    <a:lnR w="12700" cap="sq">
                      <a:solidFill>
                        <a:srgbClr val="CBCBCB"/>
                      </a:solidFill>
                    </a:lnR>
                    <a:lnT w="12700" cap="sq">
                      <a:solidFill>
                        <a:srgbClr val="CBCBCB"/>
                      </a:solidFill>
                    </a:lnT>
                    <a:lnB w="12700" cap="sq">
                      <a:solidFill>
                        <a:srgbClr val="CBCBCB"/>
                      </a:solidFill>
                    </a:lnB>
                    <a:solidFill>
                      <a:srgbClr val="EFEFEF"/>
                    </a:solidFill>
                  </a:tcPr>
                </a:tc>
              </a:tr>
              <a:tr h="239644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AdverseEventReporting</a:t>
                      </a:r>
                    </a:p>
                  </a:txBody>
                  <a:tcPr marL="12700" marR="12700" marT="12700" marB="12700" anchor="t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CBCBCB"/>
                      </a:solidFill>
                    </a:lnT>
                    <a:lnB w="12700" cap="sq">
                      <a:solidFill>
                        <a:srgbClr val="CBCBCB"/>
                      </a:solidFill>
                    </a:lnB>
                    <a:solidFill>
                      <a:schemeClr val="accent1">
                        <a:satOff val="-36923"/>
                        <a:lumOff val="3088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CBCBCB"/>
                      </a:solidFill>
                    </a:lnT>
                    <a:lnB w="12700" cap="sq">
                      <a:solidFill>
                        <a:srgbClr val="CBCBCB"/>
                      </a:solidFill>
                    </a:lnB>
                    <a:solidFill>
                      <a:schemeClr val="accent1">
                        <a:satOff val="-36923"/>
                        <a:lumOff val="30882"/>
                      </a:schemeClr>
                    </a:solidFill>
                  </a:tcPr>
                </a:tc>
              </a:tr>
              <a:tr h="243276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Allergies</a:t>
                      </a:r>
                    </a:p>
                  </a:txBody>
                  <a:tcPr marL="12700" marR="12700" marT="12700" marB="12700" anchor="t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CBCBCB"/>
                      </a:solidFill>
                    </a:lnT>
                    <a:lnB w="12700" cap="sq">
                      <a:solidFill>
                        <a:srgbClr val="CBCBCB"/>
                      </a:solidFill>
                    </a:lnB>
                    <a:solidFill>
                      <a:schemeClr val="accent1">
                        <a:satOff val="-36923"/>
                        <a:lumOff val="3088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CBCBCB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chemeClr val="accent1">
                        <a:satOff val="-36923"/>
                        <a:lumOff val="30882"/>
                      </a:schemeClr>
                    </a:solidFill>
                  </a:tcPr>
                </a:tc>
              </a:tr>
              <a:tr h="239644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Assessment</a:t>
                      </a:r>
                    </a:p>
                  </a:txBody>
                  <a:tcPr marL="12700" marR="12700" marT="12700" marB="12700" anchor="t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CBCBCB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chemeClr val="accent1">
                        <a:satOff val="-36923"/>
                        <a:lumOff val="3088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Baselined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73FA79"/>
                      </a:solidFill>
                    </a:lnB>
                    <a:solidFill>
                      <a:srgbClr val="73FA79"/>
                    </a:solidFill>
                  </a:tcPr>
                </a:tc>
              </a:tr>
              <a:tr h="243276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Audiology And Speech Pathology</a:t>
                      </a:r>
                    </a:p>
                  </a:txBody>
                  <a:tcPr marL="12700" marR="12700" marT="12700" marB="12700" anchor="t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Baselined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73FA79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73FA79"/>
                      </a:solidFill>
                    </a:lnB>
                    <a:solidFill>
                      <a:srgbClr val="73FA7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Baselined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73FA79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73FA79"/>
                      </a:solidFill>
                    </a:lnT>
                    <a:lnB w="12700" cap="sq">
                      <a:solidFill>
                        <a:srgbClr val="73FA79"/>
                      </a:solidFill>
                    </a:lnB>
                    <a:solidFill>
                      <a:srgbClr val="73FA79"/>
                    </a:solidFill>
                  </a:tcPr>
                </a:tc>
              </a:tr>
              <a:tr h="239644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BehavioralHealth</a:t>
                      </a:r>
                    </a:p>
                  </a:txBody>
                  <a:tcPr marL="12700" marR="12700" marT="12700" marB="12700" anchor="t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Partially 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73FA79"/>
                      </a:solidFill>
                    </a:lnT>
                    <a:lnB w="12700" cap="sq">
                      <a:solidFill>
                        <a:srgbClr val="73FA79"/>
                      </a:solidFill>
                    </a:lnB>
                    <a:solidFill>
                      <a:srgbClr val="BFE0FE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Baselined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73FA79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73FA79"/>
                      </a:solidFill>
                    </a:lnT>
                    <a:lnB w="12700" cap="sq">
                      <a:solidFill>
                        <a:srgbClr val="73FA79"/>
                      </a:solidFill>
                    </a:lnB>
                    <a:solidFill>
                      <a:srgbClr val="73FA79"/>
                    </a:solidFill>
                  </a:tcPr>
                </a:tc>
              </a:tr>
              <a:tr h="239644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BloodBank</a:t>
                      </a:r>
                    </a:p>
                  </a:txBody>
                  <a:tcPr marL="12700" marR="12700" marT="12700" marB="12700" anchor="t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Baselined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73FA79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73FA79"/>
                      </a:solidFill>
                    </a:lnT>
                    <a:lnB w="12700" cap="sq">
                      <a:solidFill>
                        <a:srgbClr val="CBCBCB"/>
                      </a:solidFill>
                    </a:lnB>
                    <a:solidFill>
                      <a:srgbClr val="73FA7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Baselined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73FA79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73FA79"/>
                      </a:solidFill>
                    </a:lnT>
                    <a:lnB w="12700" cap="sq">
                      <a:solidFill>
                        <a:srgbClr val="CBCBCB"/>
                      </a:solidFill>
                    </a:lnB>
                    <a:solidFill>
                      <a:srgbClr val="73FA79"/>
                    </a:solidFill>
                  </a:tcPr>
                </a:tc>
              </a:tr>
              <a:tr h="243276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CarePlan</a:t>
                      </a:r>
                    </a:p>
                  </a:txBody>
                  <a:tcPr marL="12700" marR="12700" marT="12700" marB="12700" anchor="t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CBCBCB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chemeClr val="accent1">
                        <a:satOff val="-36923"/>
                        <a:lumOff val="3088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CBCBCB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chemeClr val="accent1">
                        <a:satOff val="-36923"/>
                        <a:lumOff val="30882"/>
                      </a:schemeClr>
                    </a:solidFill>
                  </a:tcPr>
                </a:tc>
              </a:tr>
              <a:tr h="239644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ClinicalDecisionSupport</a:t>
                      </a:r>
                    </a:p>
                  </a:txBody>
                  <a:tcPr marL="12700" marR="12700" marT="12700" marB="12700" anchor="t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In Progress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73FA79"/>
                      </a:solidFill>
                    </a:lnB>
                    <a:solidFill>
                      <a:srgbClr val="F4D58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Baselined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73FA79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73FA79"/>
                      </a:solidFill>
                    </a:lnB>
                    <a:solidFill>
                      <a:srgbClr val="73FA79"/>
                    </a:solidFill>
                  </a:tcPr>
                </a:tc>
              </a:tr>
              <a:tr h="239644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ClinicalDocument</a:t>
                      </a:r>
                    </a:p>
                  </a:txBody>
                  <a:tcPr marL="12700" marR="12700" marT="12700" marB="12700" anchor="t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Baselined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73FA79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73FA79"/>
                      </a:solidFill>
                    </a:lnT>
                    <a:lnB w="12700" cap="sq">
                      <a:solidFill>
                        <a:srgbClr val="CBCBCB"/>
                      </a:solidFill>
                    </a:lnB>
                    <a:solidFill>
                      <a:srgbClr val="73FA7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Baselined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73FA79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73FA79"/>
                      </a:solidFill>
                    </a:lnT>
                    <a:lnB w="12700" cap="sq">
                      <a:solidFill>
                        <a:srgbClr val="CBCBCB"/>
                      </a:solidFill>
                    </a:lnB>
                    <a:solidFill>
                      <a:srgbClr val="73FA79"/>
                    </a:solidFill>
                  </a:tcPr>
                </a:tc>
              </a:tr>
              <a:tr h="243276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ClinicalObservation</a:t>
                      </a:r>
                    </a:p>
                  </a:txBody>
                  <a:tcPr marL="12700" marR="12700" marT="12700" marB="12700" anchor="t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CBCBCB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chemeClr val="accent1">
                        <a:satOff val="-36923"/>
                        <a:lumOff val="3088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CBCBCB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chemeClr val="accent1">
                        <a:satOff val="-36923"/>
                        <a:lumOff val="30882"/>
                      </a:schemeClr>
                    </a:solidFill>
                  </a:tcPr>
                </a:tc>
              </a:tr>
              <a:tr h="243276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Consultation</a:t>
                      </a:r>
                    </a:p>
                  </a:txBody>
                  <a:tcPr marL="12700" marR="12700" marT="12700" marB="12700" anchor="t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Baselined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73FA79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73FA79"/>
                      </a:solidFill>
                    </a:lnB>
                    <a:solidFill>
                      <a:srgbClr val="73FA7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Baselined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73FA79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73FA79"/>
                      </a:solidFill>
                    </a:lnB>
                    <a:solidFill>
                      <a:srgbClr val="73FA79"/>
                    </a:solidFill>
                  </a:tcPr>
                </a:tc>
              </a:tr>
              <a:tr h="239644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Dental</a:t>
                      </a:r>
                    </a:p>
                  </a:txBody>
                  <a:tcPr marL="12700" marR="12700" marT="12700" marB="12700" anchor="t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Baselined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73FA79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73FA79"/>
                      </a:solidFill>
                    </a:lnT>
                    <a:lnB w="12700" cap="sq">
                      <a:solidFill>
                        <a:srgbClr val="73FA79"/>
                      </a:solidFill>
                    </a:lnB>
                    <a:solidFill>
                      <a:srgbClr val="73FA7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Baselined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73FA79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73FA79"/>
                      </a:solidFill>
                    </a:lnT>
                    <a:lnB w="12700" cap="sq">
                      <a:solidFill>
                        <a:srgbClr val="73FA79"/>
                      </a:solidFill>
                    </a:lnB>
                    <a:solidFill>
                      <a:srgbClr val="73FA79"/>
                    </a:solidFill>
                  </a:tcPr>
                </a:tc>
              </a:tr>
              <a:tr h="243276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Dietetics</a:t>
                      </a:r>
                    </a:p>
                  </a:txBody>
                  <a:tcPr marL="12700" marR="12700" marT="12700" marB="12700" anchor="t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Baselined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73FA79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73FA79"/>
                      </a:solidFill>
                    </a:lnT>
                    <a:lnB w="12700" cap="sq">
                      <a:solidFill>
                        <a:srgbClr val="CBCBCB"/>
                      </a:solidFill>
                    </a:lnB>
                    <a:solidFill>
                      <a:srgbClr val="73FA7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Baselined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73FA79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73FA79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73FA79"/>
                    </a:solidFill>
                  </a:tcPr>
                </a:tc>
              </a:tr>
              <a:tr h="239644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Encounter</a:t>
                      </a:r>
                    </a:p>
                  </a:txBody>
                  <a:tcPr marL="12700" marR="12700" marT="12700" marB="12700" anchor="t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CBCBCB"/>
                      </a:solidFill>
                    </a:lnT>
                    <a:lnB w="12700" cap="sq">
                      <a:solidFill>
                        <a:srgbClr val="CBCBCB"/>
                      </a:solidFill>
                    </a:lnB>
                    <a:solidFill>
                      <a:schemeClr val="accent1">
                        <a:satOff val="-36923"/>
                        <a:lumOff val="3088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In Progress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F4D58B"/>
                    </a:solidFill>
                  </a:tcPr>
                </a:tc>
              </a:tr>
              <a:tr h="239644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EnrollEligibilityCOB</a:t>
                      </a:r>
                    </a:p>
                  </a:txBody>
                  <a:tcPr marL="12700" marR="12700" marT="12700" marB="12700" anchor="t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CBCBCB"/>
                      </a:solidFill>
                    </a:lnT>
                    <a:lnB w="12700" cap="sq">
                      <a:solidFill>
                        <a:srgbClr val="CBCBCB"/>
                      </a:solidFill>
                    </a:lnB>
                    <a:solidFill>
                      <a:schemeClr val="accent1">
                        <a:satOff val="-36923"/>
                        <a:lumOff val="3088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Baselined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CBCBCB"/>
                      </a:solidFill>
                    </a:lnB>
                    <a:solidFill>
                      <a:srgbClr val="73FA79"/>
                    </a:solidFill>
                  </a:tcPr>
                </a:tc>
              </a:tr>
              <a:tr h="243276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HealthConcern</a:t>
                      </a:r>
                    </a:p>
                  </a:txBody>
                  <a:tcPr marL="12700" marR="12700" marT="12700" marB="12700" anchor="t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CBCBCB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chemeClr val="accent1">
                        <a:satOff val="-36923"/>
                        <a:lumOff val="3088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CBCBCB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chemeClr val="accent1">
                        <a:satOff val="-36923"/>
                        <a:lumOff val="30882"/>
                      </a:schemeClr>
                    </a:solidFill>
                  </a:tcPr>
                </a:tc>
              </a:tr>
              <a:tr h="239644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HomeBasedPrimaryCare</a:t>
                      </a:r>
                    </a:p>
                  </a:txBody>
                  <a:tcPr marL="12700" marR="12700" marT="12700" marB="12700" anchor="t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Baselined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73FA79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CBCBCB"/>
                      </a:solidFill>
                    </a:lnB>
                    <a:solidFill>
                      <a:srgbClr val="73FA7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Baselined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73FA79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CBCBCB"/>
                      </a:solidFill>
                    </a:lnB>
                    <a:solidFill>
                      <a:srgbClr val="73FA79"/>
                    </a:solidFill>
                  </a:tcPr>
                </a:tc>
              </a:tr>
              <a:tr h="239644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Arial"/>
                          <a:ea typeface="Arial"/>
                          <a:cs typeface="Arial"/>
                        </a:defRPr>
                      </a:pPr>
                      <a:r>
                        <a:t>Imaging</a:t>
                      </a:r>
                      <a:r>
                        <a:t> / Radiology</a:t>
                      </a:r>
                    </a:p>
                  </a:txBody>
                  <a:tcPr marL="12700" marR="12700" marT="12700" marB="12700" anchor="t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CBCBCB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chemeClr val="accent1">
                        <a:satOff val="-36923"/>
                        <a:lumOff val="3088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CBCBCB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chemeClr val="accent1">
                        <a:satOff val="-36923"/>
                        <a:lumOff val="30882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5" name="Table 65"/>
          <p:cNvGraphicFramePr/>
          <p:nvPr/>
        </p:nvGraphicFramePr>
        <p:xfrm>
          <a:off x="4572000" y="1295400"/>
          <a:ext cx="4114800" cy="500062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20240"/>
                <a:gridCol w="1097280"/>
                <a:gridCol w="1097280"/>
              </a:tblGrid>
              <a:tr h="271879">
                <a:tc gridSpan="3"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FHIM Information Domains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005393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62505">
                <a:tc>
                  <a:txBody>
                    <a:bodyPr/>
                    <a:lstStyle/>
                    <a:p>
                      <a:pPr indent="88900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900"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Information Domain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CBCBCB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88900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900"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Information Modeling Status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CBCBCB"/>
                      </a:solidFill>
                    </a:lnL>
                    <a:lnR w="12700" cap="sq">
                      <a:solidFill>
                        <a:srgbClr val="CBCBCB"/>
                      </a:solidFill>
                    </a:lnR>
                    <a:lnT w="12700" cap="sq">
                      <a:solidFill>
                        <a:srgbClr val="CBCBCB"/>
                      </a:solidFill>
                    </a:lnT>
                    <a:lnB w="12700" cap="sq">
                      <a:solidFill>
                        <a:srgbClr val="CBCBCB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88900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900"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Terminology Modeling Status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CBCBCB"/>
                      </a:solidFill>
                    </a:lnL>
                    <a:lnR w="12700" cap="sq">
                      <a:solidFill>
                        <a:srgbClr val="CBCBCB"/>
                      </a:solidFill>
                    </a:lnR>
                    <a:lnT w="12700" cap="sq">
                      <a:solidFill>
                        <a:srgbClr val="CBCBCB"/>
                      </a:solidFill>
                    </a:lnT>
                    <a:lnB w="12700" cap="sq">
                      <a:solidFill>
                        <a:srgbClr val="CBCBCB"/>
                      </a:solidFill>
                    </a:lnB>
                    <a:solidFill>
                      <a:srgbClr val="EFEFEF"/>
                    </a:solidFill>
                  </a:tcPr>
                </a:tc>
              </a:tr>
              <a:tr h="243152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Immunizations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CBCBCB"/>
                      </a:solidFill>
                    </a:lnT>
                    <a:lnB w="12700" cap="sq">
                      <a:solidFill>
                        <a:srgbClr val="CBCBCB"/>
                      </a:solidFill>
                    </a:lnB>
                    <a:solidFill>
                      <a:schemeClr val="accent1">
                        <a:satOff val="-36923"/>
                        <a:lumOff val="3088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CBCBCB"/>
                      </a:solidFill>
                    </a:lnT>
                    <a:lnB w="12700" cap="sq">
                      <a:solidFill>
                        <a:srgbClr val="CBCBCB"/>
                      </a:solidFill>
                    </a:lnB>
                    <a:solidFill>
                      <a:schemeClr val="accent1">
                        <a:satOff val="-36923"/>
                        <a:lumOff val="30882"/>
                      </a:schemeClr>
                    </a:solidFill>
                  </a:tcPr>
                </a:tc>
              </a:tr>
              <a:tr h="243152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Lab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CBCBCB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chemeClr val="accent1">
                        <a:satOff val="-36923"/>
                        <a:lumOff val="3088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CBCBCB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chemeClr val="accent1">
                        <a:satOff val="-36923"/>
                        <a:lumOff val="30882"/>
                      </a:schemeClr>
                    </a:solidFill>
                  </a:tcPr>
                </a:tc>
              </a:tr>
              <a:tr h="243152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OncologyRegistry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Baselined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73FA79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CBCBCB"/>
                      </a:solidFill>
                    </a:lnB>
                    <a:solidFill>
                      <a:srgbClr val="73FA7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Baselined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73FA79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73FA79"/>
                      </a:solidFill>
                    </a:lnB>
                    <a:solidFill>
                      <a:srgbClr val="73FA79"/>
                    </a:solidFill>
                  </a:tcPr>
                </a:tc>
              </a:tr>
              <a:tr h="243152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Orders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CBCBCB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chemeClr val="accent1">
                        <a:satOff val="-36923"/>
                        <a:lumOff val="3088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In Progress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73FA79"/>
                      </a:solidFill>
                    </a:lnT>
                    <a:lnB w="12700" cap="sq">
                      <a:solidFill>
                        <a:srgbClr val="73FA79"/>
                      </a:solidFill>
                    </a:lnB>
                    <a:solidFill>
                      <a:srgbClr val="F4D58B"/>
                    </a:solidFill>
                  </a:tcPr>
                </a:tc>
              </a:tr>
              <a:tr h="243152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PatientEducation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Baselined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73FA79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CBCBCB"/>
                      </a:solidFill>
                    </a:lnB>
                    <a:solidFill>
                      <a:srgbClr val="73FA7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Baselined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73FA79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73FA79"/>
                      </a:solidFill>
                    </a:lnT>
                    <a:lnB w="12700" cap="sq">
                      <a:solidFill>
                        <a:srgbClr val="CBCBCB"/>
                      </a:solidFill>
                    </a:lnB>
                    <a:solidFill>
                      <a:srgbClr val="73FA79"/>
                    </a:solidFill>
                  </a:tcPr>
                </a:tc>
              </a:tr>
              <a:tr h="241651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Person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CBCBCB"/>
                      </a:solidFill>
                    </a:lnT>
                    <a:lnB w="12700" cap="sq">
                      <a:solidFill>
                        <a:srgbClr val="CBCBCB"/>
                      </a:solidFill>
                    </a:lnB>
                    <a:solidFill>
                      <a:schemeClr val="accent1">
                        <a:satOff val="-36923"/>
                        <a:lumOff val="3088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CBCBCB"/>
                      </a:solidFill>
                    </a:lnT>
                    <a:lnB w="12700" cap="sq">
                      <a:solidFill>
                        <a:srgbClr val="CBCBCB"/>
                      </a:solidFill>
                    </a:lnB>
                    <a:solidFill>
                      <a:schemeClr val="accent1">
                        <a:satOff val="-36923"/>
                        <a:lumOff val="30882"/>
                      </a:schemeClr>
                    </a:solidFill>
                  </a:tcPr>
                </a:tc>
              </a:tr>
              <a:tr h="241651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Medications/Pharmacy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CBCBCB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chemeClr val="accent1">
                        <a:satOff val="-36923"/>
                        <a:lumOff val="3088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CBCBCB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chemeClr val="accent1">
                        <a:satOff val="-36923"/>
                        <a:lumOff val="30882"/>
                      </a:schemeClr>
                    </a:solidFill>
                  </a:tcPr>
                </a:tc>
              </a:tr>
              <a:tr h="243152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Prosthetics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Baselined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73FA79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CBCBCB"/>
                      </a:solidFill>
                    </a:lnB>
                    <a:solidFill>
                      <a:srgbClr val="73FA7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Baselined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73FA79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CBCBCB"/>
                      </a:solidFill>
                    </a:lnB>
                    <a:solidFill>
                      <a:srgbClr val="73FA79"/>
                    </a:solidFill>
                  </a:tcPr>
                </a:tc>
              </a:tr>
              <a:tr h="241651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Provider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CBCBCB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chemeClr val="accent1">
                        <a:satOff val="-36923"/>
                        <a:lumOff val="3088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CBCBCB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chemeClr val="accent1">
                        <a:satOff val="-36923"/>
                        <a:lumOff val="30882"/>
                      </a:schemeClr>
                    </a:solidFill>
                  </a:tcPr>
                </a:tc>
              </a:tr>
              <a:tr h="243152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Public Health Reporting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Partially 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CBCBCB"/>
                      </a:solidFill>
                    </a:lnB>
                    <a:solidFill>
                      <a:srgbClr val="BFE0FE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Baselined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73FA79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73FA79"/>
                      </a:solidFill>
                    </a:lnB>
                    <a:solidFill>
                      <a:srgbClr val="73FA79"/>
                    </a:solidFill>
                  </a:tcPr>
                </a:tc>
              </a:tr>
              <a:tr h="243152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SecurityAndPrivacy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CBCBCB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chemeClr val="accent1">
                        <a:satOff val="-36923"/>
                        <a:lumOff val="3088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Baselined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73FA79"/>
                      </a:solidFill>
                    </a:lnT>
                    <a:lnB w="12700" cap="sq">
                      <a:solidFill>
                        <a:srgbClr val="73FA79"/>
                      </a:solidFill>
                    </a:lnB>
                    <a:solidFill>
                      <a:srgbClr val="73FA79"/>
                    </a:solidFill>
                  </a:tcPr>
                </a:tc>
              </a:tr>
              <a:tr h="241651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SocialWork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Baselined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73FA79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73FA79"/>
                      </a:solidFill>
                    </a:lnB>
                    <a:solidFill>
                      <a:srgbClr val="73FA7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Baselined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73FA79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73FA79"/>
                      </a:solidFill>
                    </a:lnT>
                    <a:lnB w="12700" cap="sq">
                      <a:solidFill>
                        <a:srgbClr val="73FA79"/>
                      </a:solidFill>
                    </a:lnB>
                    <a:solidFill>
                      <a:srgbClr val="73FA79"/>
                    </a:solidFill>
                  </a:tcPr>
                </a:tc>
              </a:tr>
              <a:tr h="243152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SpinalCord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Baselined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73FA79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73FA79"/>
                      </a:solidFill>
                    </a:lnT>
                    <a:lnB w="12700" cap="sq">
                      <a:solidFill>
                        <a:srgbClr val="73FA79"/>
                      </a:solidFill>
                    </a:lnB>
                    <a:solidFill>
                      <a:srgbClr val="73FA7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Baselined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73FA79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73FA79"/>
                      </a:solidFill>
                    </a:lnT>
                    <a:lnB w="12700" cap="sq">
                      <a:solidFill>
                        <a:srgbClr val="73FA79"/>
                      </a:solidFill>
                    </a:lnB>
                    <a:solidFill>
                      <a:srgbClr val="73FA79"/>
                    </a:solidFill>
                  </a:tcPr>
                </a:tc>
              </a:tr>
              <a:tr h="241651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Surgery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Baselined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73FA79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73FA79"/>
                      </a:solidFill>
                    </a:lnT>
                    <a:lnB w="12700" cap="sq">
                      <a:solidFill>
                        <a:srgbClr val="CBCBCB"/>
                      </a:solidFill>
                    </a:lnB>
                    <a:solidFill>
                      <a:srgbClr val="73FA7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Baselined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73FA79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73FA79"/>
                      </a:solidFill>
                    </a:lnT>
                    <a:lnB w="12700" cap="sq">
                      <a:solidFill>
                        <a:srgbClr val="CBCBCB"/>
                      </a:solidFill>
                    </a:lnB>
                    <a:solidFill>
                      <a:srgbClr val="73FA79"/>
                    </a:solidFill>
                  </a:tcPr>
                </a:tc>
              </a:tr>
              <a:tr h="243152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VitalSigns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CBCBCB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chemeClr val="accent1">
                        <a:satOff val="-36923"/>
                        <a:lumOff val="3088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CBCBCB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chemeClr val="accent1">
                        <a:satOff val="-36923"/>
                        <a:lumOff val="30882"/>
                      </a:schemeClr>
                    </a:solidFill>
                  </a:tcPr>
                </a:tc>
              </a:tr>
              <a:tr h="241651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WomensHealth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Baselined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73FA79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CBCBCB"/>
                      </a:solidFill>
                    </a:lnB>
                    <a:solidFill>
                      <a:srgbClr val="73FA7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Baselined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73FA79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73FA79"/>
                    </a:solidFill>
                  </a:tcPr>
                </a:tc>
              </a:tr>
              <a:tr h="243152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Common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CBCBCB"/>
                      </a:solidFill>
                    </a:lnT>
                    <a:lnB w="12700" cap="sq">
                      <a:solidFill>
                        <a:srgbClr val="CBCBCB"/>
                      </a:solidFill>
                    </a:lnB>
                    <a:solidFill>
                      <a:schemeClr val="accent1">
                        <a:satOff val="-36923"/>
                        <a:lumOff val="3088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In Progress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F4D58B"/>
                    </a:solidFill>
                  </a:tcPr>
                </a:tc>
              </a:tr>
              <a:tr h="241651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Datatypes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CBCBCB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chemeClr val="accent1">
                        <a:satOff val="-36923"/>
                        <a:lumOff val="3088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chemeClr val="accent1">
                        <a:satOff val="-36923"/>
                        <a:lumOff val="30882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Lucida Grande"/>
        <a:ea typeface="Lucida Grande"/>
        <a:cs typeface="Lucida Grand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40639" indent="40639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Georgia"/>
            <a:ea typeface="Georgia"/>
            <a:cs typeface="Georgia"/>
            <a:sym typeface="Georg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40639" indent="40639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Georgia"/>
            <a:ea typeface="Georgia"/>
            <a:cs typeface="Georgia"/>
            <a:sym typeface="Georg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Lucida Grande"/>
        <a:ea typeface="Lucida Grande"/>
        <a:cs typeface="Lucida Grand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40639" indent="40639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Georgia"/>
            <a:ea typeface="Georgia"/>
            <a:cs typeface="Georgia"/>
            <a:sym typeface="Georg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40639" indent="40639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Georgia"/>
            <a:ea typeface="Georgia"/>
            <a:cs typeface="Georgia"/>
            <a:sym typeface="Georg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