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5"/>
    <p:sldMasterId id="2147483679" r:id="rId6"/>
  </p:sldMasterIdLst>
  <p:notesMasterIdLst>
    <p:notesMasterId r:id="rId26"/>
  </p:notesMasterIdLst>
  <p:handoutMasterIdLst>
    <p:handoutMasterId r:id="rId27"/>
  </p:handoutMasterIdLst>
  <p:sldIdLst>
    <p:sldId id="465" r:id="rId7"/>
    <p:sldId id="485" r:id="rId8"/>
    <p:sldId id="490" r:id="rId9"/>
    <p:sldId id="482" r:id="rId10"/>
    <p:sldId id="495" r:id="rId11"/>
    <p:sldId id="477" r:id="rId12"/>
    <p:sldId id="479" r:id="rId13"/>
    <p:sldId id="466" r:id="rId14"/>
    <p:sldId id="476" r:id="rId15"/>
    <p:sldId id="475" r:id="rId16"/>
    <p:sldId id="487" r:id="rId17"/>
    <p:sldId id="470" r:id="rId18"/>
    <p:sldId id="471" r:id="rId19"/>
    <p:sldId id="480" r:id="rId20"/>
    <p:sldId id="473" r:id="rId21"/>
    <p:sldId id="491" r:id="rId22"/>
    <p:sldId id="492" r:id="rId23"/>
    <p:sldId id="494" r:id="rId24"/>
    <p:sldId id="493"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8EF764-BAF4-431F-862E-AFA061ECE8F7}">
          <p14:sldIdLst>
            <p14:sldId id="465"/>
            <p14:sldId id="485"/>
            <p14:sldId id="490"/>
            <p14:sldId id="482"/>
            <p14:sldId id="495"/>
            <p14:sldId id="477"/>
            <p14:sldId id="479"/>
            <p14:sldId id="466"/>
            <p14:sldId id="476"/>
            <p14:sldId id="475"/>
            <p14:sldId id="487"/>
            <p14:sldId id="470"/>
            <p14:sldId id="471"/>
            <p14:sldId id="480"/>
            <p14:sldId id="473"/>
            <p14:sldId id="491"/>
            <p14:sldId id="492"/>
            <p14:sldId id="494"/>
            <p14:sldId id="493"/>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09" userDrawn="1">
          <p15:clr>
            <a:srgbClr val="A4A3A4"/>
          </p15:clr>
        </p15:guide>
        <p15:guide id="2" pos="2208" userDrawn="1">
          <p15:clr>
            <a:srgbClr val="A4A3A4"/>
          </p15:clr>
        </p15:guide>
        <p15:guide id="3" orient="horz" pos="3024">
          <p15:clr>
            <a:srgbClr val="A4A3A4"/>
          </p15:clr>
        </p15:guide>
        <p15:guide id="4"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9238" autoAdjust="0"/>
    <p:restoredTop sz="99386" autoAdjust="0"/>
  </p:normalViewPr>
  <p:slideViewPr>
    <p:cSldViewPr>
      <p:cViewPr varScale="1">
        <p:scale>
          <a:sx n="79" d="100"/>
          <a:sy n="79" d="100"/>
        </p:scale>
        <p:origin x="-518" y="-77"/>
      </p:cViewPr>
      <p:guideLst>
        <p:guide orient="horz" pos="2160"/>
        <p:guide pos="2880"/>
      </p:guideLst>
    </p:cSldViewPr>
  </p:slideViewPr>
  <p:notesTextViewPr>
    <p:cViewPr>
      <p:scale>
        <a:sx n="1" d="1"/>
        <a:sy n="1" d="1"/>
      </p:scale>
      <p:origin x="0" y="0"/>
    </p:cViewPr>
  </p:notesTextViewPr>
  <p:notesViewPr>
    <p:cSldViewPr>
      <p:cViewPr varScale="1">
        <p:scale>
          <a:sx n="80" d="100"/>
          <a:sy n="80" d="100"/>
        </p:scale>
        <p:origin x="-1974" y="-102"/>
      </p:cViewPr>
      <p:guideLst>
        <p:guide orient="horz" pos="2909"/>
        <p:guide orient="horz" pos="3024"/>
        <p:guide pos="2208"/>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207" tIns="47604" rIns="95207" bIns="47604"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207" tIns="47604" rIns="95207" bIns="47604" rtlCol="0"/>
          <a:lstStyle>
            <a:lvl1pPr algn="r">
              <a:defRPr sz="1200"/>
            </a:lvl1pPr>
          </a:lstStyle>
          <a:p>
            <a:fld id="{38EFA263-9BBA-4E17-BD15-8DB54F4AD24F}" type="datetimeFigureOut">
              <a:rPr lang="en-US" smtClean="0"/>
              <a:t>8/16/2016</a:t>
            </a:fld>
            <a:endParaRPr lang="en-US"/>
          </a:p>
        </p:txBody>
      </p:sp>
      <p:sp>
        <p:nvSpPr>
          <p:cNvPr id="4" name="Footer Placeholder 3"/>
          <p:cNvSpPr>
            <a:spLocks noGrp="1"/>
          </p:cNvSpPr>
          <p:nvPr>
            <p:ph type="ftr" sz="quarter" idx="2"/>
          </p:nvPr>
        </p:nvSpPr>
        <p:spPr>
          <a:xfrm>
            <a:off x="0" y="9119475"/>
            <a:ext cx="3169920" cy="480060"/>
          </a:xfrm>
          <a:prstGeom prst="rect">
            <a:avLst/>
          </a:prstGeom>
        </p:spPr>
        <p:txBody>
          <a:bodyPr vert="horz" lIns="95207" tIns="47604" rIns="95207" bIns="47604"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5"/>
            <a:ext cx="3169920" cy="480060"/>
          </a:xfrm>
          <a:prstGeom prst="rect">
            <a:avLst/>
          </a:prstGeom>
        </p:spPr>
        <p:txBody>
          <a:bodyPr vert="horz" lIns="95207" tIns="47604" rIns="95207" bIns="47604" rtlCol="0" anchor="b"/>
          <a:lstStyle>
            <a:lvl1pPr algn="r">
              <a:defRPr sz="1200"/>
            </a:lvl1pPr>
          </a:lstStyle>
          <a:p>
            <a:fld id="{8B89A1E8-34F6-4188-BD0E-BEDA82ADF718}" type="slidenum">
              <a:rPr lang="en-US" smtClean="0"/>
              <a:t>‹#›</a:t>
            </a:fld>
            <a:endParaRPr lang="en-US"/>
          </a:p>
        </p:txBody>
      </p:sp>
    </p:spTree>
    <p:extLst>
      <p:ext uri="{BB962C8B-B14F-4D97-AF65-F5344CB8AC3E}">
        <p14:creationId xmlns:p14="http://schemas.microsoft.com/office/powerpoint/2010/main" val="1280721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207" tIns="47604" rIns="95207" bIns="47604"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207" tIns="47604" rIns="95207" bIns="47604" rtlCol="0"/>
          <a:lstStyle>
            <a:lvl1pPr algn="r">
              <a:defRPr sz="1200"/>
            </a:lvl1pPr>
          </a:lstStyle>
          <a:p>
            <a:fld id="{0297863D-62C3-4FCE-8D6E-CEF6E7FF9773}" type="datetimeFigureOut">
              <a:rPr lang="en-US" smtClean="0"/>
              <a:t>8/16/2016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207" tIns="47604" rIns="95207" bIns="47604"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5207" tIns="47604" rIns="95207" bIns="4760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5207" tIns="47604" rIns="95207" bIns="47604"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5207" tIns="47604" rIns="95207" bIns="47604" rtlCol="0" anchor="b"/>
          <a:lstStyle>
            <a:lvl1pPr algn="r">
              <a:defRPr sz="1200"/>
            </a:lvl1pPr>
          </a:lstStyle>
          <a:p>
            <a:fld id="{C4C54939-C608-486A-BE30-E8A8CF819837}" type="slidenum">
              <a:rPr lang="en-US" smtClean="0"/>
              <a:t>‹#›</a:t>
            </a:fld>
            <a:endParaRPr lang="en-US"/>
          </a:p>
        </p:txBody>
      </p:sp>
    </p:spTree>
    <p:extLst>
      <p:ext uri="{BB962C8B-B14F-4D97-AF65-F5344CB8AC3E}">
        <p14:creationId xmlns:p14="http://schemas.microsoft.com/office/powerpoint/2010/main" val="227885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a:t>
            </a:fld>
            <a:endParaRPr lang="en-US"/>
          </a:p>
        </p:txBody>
      </p:sp>
    </p:spTree>
    <p:extLst>
      <p:ext uri="{BB962C8B-B14F-4D97-AF65-F5344CB8AC3E}">
        <p14:creationId xmlns:p14="http://schemas.microsoft.com/office/powerpoint/2010/main" val="409292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Each asset offers a unique contribution; SOLOR offers the terminology base; FHIM, the branches of the tree; CIMI, the leaves on the tree; FHIR accelerates implementation; tooling makes models meaningful to implementers</a:t>
            </a:r>
          </a:p>
          <a:p>
            <a:r>
              <a:rPr lang="en-US" dirty="0" smtClean="0"/>
              <a:t>SOLOR</a:t>
            </a:r>
            <a:r>
              <a:rPr lang="en-US" baseline="0" dirty="0" smtClean="0"/>
              <a:t> – meaning</a:t>
            </a:r>
          </a:p>
          <a:p>
            <a:r>
              <a:rPr lang="en-US" baseline="0" dirty="0" smtClean="0"/>
              <a:t>FHIM – use</a:t>
            </a:r>
          </a:p>
          <a:p>
            <a:r>
              <a:rPr lang="en-US" dirty="0" smtClean="0"/>
              <a:t>CIMI – extended </a:t>
            </a:r>
            <a:r>
              <a:rPr lang="en-US" dirty="0" err="1" smtClean="0"/>
              <a:t>detauked</a:t>
            </a:r>
            <a:r>
              <a:rPr lang="en-US" baseline="0" dirty="0" smtClean="0"/>
              <a:t> use for a specific application area</a:t>
            </a:r>
            <a:endParaRPr lang="en-US" dirty="0" smtClean="0"/>
          </a:p>
          <a:p>
            <a:endParaRPr lang="en-US" dirty="0" smtClean="0"/>
          </a:p>
          <a:p>
            <a:r>
              <a:rPr lang="en-US" dirty="0" smtClean="0"/>
              <a:t>Concrete</a:t>
            </a:r>
            <a:r>
              <a:rPr lang="en-US" baseline="0" dirty="0" smtClean="0"/>
              <a:t> Example  In SOLOR / </a:t>
            </a:r>
            <a:r>
              <a:rPr lang="en-US" baseline="0" dirty="0" err="1" smtClean="0"/>
              <a:t>RxNorm</a:t>
            </a:r>
            <a:r>
              <a:rPr lang="en-US" baseline="0" dirty="0" smtClean="0"/>
              <a:t> = description of dosage of penicillin and what it means;   With the use of the FHIM it will tell you if its part of substance administration and/or adverse event.   </a:t>
            </a:r>
            <a:r>
              <a:rPr lang="en-US" baseline="0" dirty="0" err="1" smtClean="0"/>
              <a:t>RxNorm</a:t>
            </a:r>
            <a:r>
              <a:rPr lang="en-US" baseline="0" dirty="0" smtClean="0"/>
              <a:t> doesn’t do that</a:t>
            </a:r>
          </a:p>
          <a:p>
            <a:r>
              <a:rPr lang="en-US" baseline="0" dirty="0" smtClean="0"/>
              <a:t>CIMI offers a DCM the providers can use in the detailed execution of a particular domain</a:t>
            </a:r>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10</a:t>
            </a:fld>
            <a:endParaRPr lang="en-US"/>
          </a:p>
        </p:txBody>
      </p:sp>
    </p:spTree>
    <p:extLst>
      <p:ext uri="{BB962C8B-B14F-4D97-AF65-F5344CB8AC3E}">
        <p14:creationId xmlns:p14="http://schemas.microsoft.com/office/powerpoint/2010/main" val="3928465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400" dirty="0"/>
              <a:t>No one asset can address the need </a:t>
            </a:r>
          </a:p>
          <a:p>
            <a:pPr lvl="1"/>
            <a:r>
              <a:rPr lang="en-US" sz="1400" dirty="0"/>
              <a:t>Each asset offers a unique contribution; SOLOR offers the terminology base; FHIM, the branches of the tree; CIMI, the leaves on the tree; FHIR accelerates implementation; tooling makes models meaningful to implementers</a:t>
            </a:r>
          </a:p>
          <a:p>
            <a:pPr lvl="1"/>
            <a:r>
              <a:rPr lang="en-US" sz="1400" dirty="0"/>
              <a:t>Circumstances are conducive:  licensing flexibility; current state of each asset individually warrants a new (shared) vision</a:t>
            </a:r>
          </a:p>
          <a:p>
            <a:pPr lvl="1"/>
            <a:r>
              <a:rPr lang="en-US" sz="1400" dirty="0"/>
              <a:t>Integration brings together/streamlines efforts/creates efficiencies</a:t>
            </a:r>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11</a:t>
            </a:fld>
            <a:endParaRPr lang="en-US"/>
          </a:p>
        </p:txBody>
      </p:sp>
    </p:spTree>
    <p:extLst>
      <p:ext uri="{BB962C8B-B14F-4D97-AF65-F5344CB8AC3E}">
        <p14:creationId xmlns:p14="http://schemas.microsoft.com/office/powerpoint/2010/main" val="3267978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in order to establish the needed foundation, information models need to be </a:t>
            </a:r>
            <a:r>
              <a:rPr lang="en-US" baseline="0" dirty="0" err="1" smtClean="0"/>
              <a:t>intregrated</a:t>
            </a:r>
            <a:endParaRPr lang="en-US" baseline="0" dirty="0" smtClean="0"/>
          </a:p>
          <a:p>
            <a:r>
              <a:rPr lang="en-US" baseline="0" dirty="0" smtClean="0"/>
              <a:t>Second, the </a:t>
            </a:r>
            <a:r>
              <a:rPr lang="en-US" baseline="0" dirty="0" err="1" smtClean="0"/>
              <a:t>facg</a:t>
            </a:r>
            <a:r>
              <a:rPr lang="en-US" baseline="0" dirty="0" smtClean="0"/>
              <a:t> that there is now a proliferation of models, produces the necessity to bring these together; to unify establishing shared meaning</a:t>
            </a:r>
          </a:p>
          <a:p>
            <a:r>
              <a:rPr lang="en-US" baseline="0" dirty="0" smtClean="0"/>
              <a:t>Third, in and of themselves information models don’t answer the mail; to make them meaningful to implementers and to minimize the implementation variability tooling needs to be integrated – to extend the utility of these assets</a:t>
            </a:r>
          </a:p>
          <a:p>
            <a:r>
              <a:rPr lang="en-US" baseline="0" dirty="0" smtClean="0"/>
              <a:t>Finally and to get beyond </a:t>
            </a:r>
            <a:r>
              <a:rPr lang="en-US" baseline="0" dirty="0" err="1" smtClean="0"/>
              <a:t>Modelilzing</a:t>
            </a:r>
            <a:r>
              <a:rPr lang="en-US" baseline="0" dirty="0" smtClean="0"/>
              <a:t> &amp; </a:t>
            </a:r>
            <a:r>
              <a:rPr lang="en-US" baseline="0" dirty="0" err="1" smtClean="0"/>
              <a:t>Philozohuizing</a:t>
            </a:r>
            <a:r>
              <a:rPr lang="en-US" baseline="0" dirty="0" smtClean="0"/>
              <a:t>, demonstrating the viability of the models / their integration is through pilots</a:t>
            </a:r>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12</a:t>
            </a:fld>
            <a:endParaRPr lang="en-US"/>
          </a:p>
        </p:txBody>
      </p:sp>
    </p:spTree>
    <p:extLst>
      <p:ext uri="{BB962C8B-B14F-4D97-AF65-F5344CB8AC3E}">
        <p14:creationId xmlns:p14="http://schemas.microsoft.com/office/powerpoint/2010/main" val="3970712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u="sng" dirty="0" smtClean="0"/>
              <a:t>The goal</a:t>
            </a:r>
            <a:r>
              <a:rPr lang="en-US" b="1" dirty="0" smtClean="0"/>
              <a:t> is to define common healthcare information elements that can serve as the basis for frictionless information sharing and creation of a single, aggregated, portable, and standard patient health record. </a:t>
            </a:r>
            <a:endParaRPr lang="en-US" b="1" dirty="0"/>
          </a:p>
        </p:txBody>
      </p:sp>
      <p:sp>
        <p:nvSpPr>
          <p:cNvPr id="4" name="Slide Number Placeholder 3"/>
          <p:cNvSpPr>
            <a:spLocks noGrp="1"/>
          </p:cNvSpPr>
          <p:nvPr>
            <p:ph type="sldNum" sz="quarter" idx="10"/>
          </p:nvPr>
        </p:nvSpPr>
        <p:spPr/>
        <p:txBody>
          <a:bodyPr/>
          <a:lstStyle/>
          <a:p>
            <a:fld id="{C4C54939-C608-486A-BE30-E8A8CF819837}" type="slidenum">
              <a:rPr lang="en-US" smtClean="0"/>
              <a:t>13</a:t>
            </a:fld>
            <a:endParaRPr lang="en-US"/>
          </a:p>
        </p:txBody>
      </p:sp>
    </p:spTree>
    <p:extLst>
      <p:ext uri="{BB962C8B-B14F-4D97-AF65-F5344CB8AC3E}">
        <p14:creationId xmlns:p14="http://schemas.microsoft.com/office/powerpoint/2010/main" val="1167965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smtClean="0"/>
              <a:t>Guiding Principles</a:t>
            </a:r>
            <a:endParaRPr lang="en-US" sz="1600" dirty="0" smtClean="0"/>
          </a:p>
          <a:p>
            <a:pPr lvl="1"/>
            <a:r>
              <a:rPr lang="en-US" sz="1400" dirty="0" smtClean="0"/>
              <a:t>Benefit:  Organizes the manner resources interact to help minimize inconsistencies</a:t>
            </a:r>
          </a:p>
          <a:p>
            <a:pPr lvl="1"/>
            <a:endParaRPr lang="en-US" sz="14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CIMI approved Detailed Clinical Models (</a:t>
            </a:r>
            <a:r>
              <a:rPr lang="en-US" sz="1200" b="1" kern="1200" dirty="0" smtClean="0">
                <a:solidFill>
                  <a:schemeClr val="tx1"/>
                </a:solidFill>
                <a:effectLst/>
                <a:latin typeface="+mn-lt"/>
                <a:ea typeface="+mn-ea"/>
                <a:cs typeface="+mn-cs"/>
              </a:rPr>
              <a:t>DCMs</a:t>
            </a:r>
            <a:r>
              <a:rPr lang="en-US" sz="1200" kern="1200" dirty="0" smtClean="0">
                <a:solidFill>
                  <a:schemeClr val="tx1"/>
                </a:solidFill>
                <a:effectLst/>
                <a:latin typeface="+mn-lt"/>
                <a:ea typeface="+mn-ea"/>
                <a:cs typeface="+mn-cs"/>
              </a:rPr>
              <a:t>) must be in a CIMI approved syntax: [style]</a:t>
            </a:r>
          </a:p>
          <a:p>
            <a:pPr lvl="1"/>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14</a:t>
            </a:fld>
            <a:endParaRPr lang="en-US"/>
          </a:p>
        </p:txBody>
      </p:sp>
    </p:spTree>
    <p:extLst>
      <p:ext uri="{BB962C8B-B14F-4D97-AF65-F5344CB8AC3E}">
        <p14:creationId xmlns:p14="http://schemas.microsoft.com/office/powerpoint/2010/main" val="4214200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Subject Matter Experts from across the Federal, US, and International Community</a:t>
            </a:r>
          </a:p>
          <a:p>
            <a:r>
              <a:rPr lang="en-US" dirty="0" smtClean="0"/>
              <a:t>With decades of experience, these ‘founders in this field’ view current circumstances ripe for integration </a:t>
            </a:r>
          </a:p>
          <a:p>
            <a:r>
              <a:rPr lang="en-US" dirty="0" smtClean="0"/>
              <a:t>Champions from HL7 - CIMI / HSPC, FHA – FHIM, DoD, VA, IPO, ONC/OST via CQF, Open Group, FHIR, ISO Community</a:t>
            </a:r>
          </a:p>
          <a:p>
            <a:r>
              <a:rPr lang="en-US" dirty="0" smtClean="0"/>
              <a:t>Accent via Biographies</a:t>
            </a:r>
          </a:p>
          <a:p>
            <a:pPr lvl="1"/>
            <a:r>
              <a:rPr lang="en-US" dirty="0" smtClean="0"/>
              <a:t>Clinicians </a:t>
            </a:r>
          </a:p>
          <a:p>
            <a:pPr lvl="1"/>
            <a:r>
              <a:rPr lang="en-US" dirty="0" smtClean="0"/>
              <a:t>Analysts</a:t>
            </a:r>
          </a:p>
          <a:p>
            <a:pPr lvl="1"/>
            <a:r>
              <a:rPr lang="en-US" dirty="0" smtClean="0"/>
              <a:t>Computer Scientists, Engineers and Architects</a:t>
            </a:r>
          </a:p>
          <a:p>
            <a:pPr lvl="1"/>
            <a:r>
              <a:rPr lang="en-US" dirty="0" smtClean="0"/>
              <a:t>Implementers</a:t>
            </a:r>
          </a:p>
          <a:p>
            <a:r>
              <a:rPr lang="en-US" dirty="0" smtClean="0"/>
              <a:t>These SMEs are your best chance of success</a:t>
            </a:r>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15</a:t>
            </a:fld>
            <a:endParaRPr lang="en-US"/>
          </a:p>
        </p:txBody>
      </p:sp>
    </p:spTree>
    <p:extLst>
      <p:ext uri="{BB962C8B-B14F-4D97-AF65-F5344CB8AC3E}">
        <p14:creationId xmlns:p14="http://schemas.microsoft.com/office/powerpoint/2010/main" val="2001094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367605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Supportive discussions:  </a:t>
            </a:r>
          </a:p>
          <a:p>
            <a:endParaRPr lang="en-US" dirty="0"/>
          </a:p>
          <a:p>
            <a:r>
              <a:rPr lang="en-US" dirty="0"/>
              <a:t>CIMI/FHIM Convergence:  support is necessary moving forward</a:t>
            </a:r>
          </a:p>
          <a:p>
            <a:r>
              <a:rPr lang="en-US" dirty="0"/>
              <a:t>Additionally:  those as logical model mean we need to make the connection to implementation (FHIR Profiles..)</a:t>
            </a:r>
          </a:p>
          <a:p>
            <a:r>
              <a:rPr lang="en-US" dirty="0"/>
              <a:t>Emphasize value in bringing in SOLOR using SNOMED to accent on our goals </a:t>
            </a:r>
          </a:p>
          <a:p>
            <a:r>
              <a:rPr lang="en-US" dirty="0"/>
              <a:t>Practical Pilots:  we can work around sharing in the development of tools and specifically how we add content; pilots provide a way to add in content via the pilot experience</a:t>
            </a:r>
          </a:p>
          <a:p>
            <a:r>
              <a:rPr lang="en-US" dirty="0"/>
              <a:t>Endorsements sought via chunks:</a:t>
            </a:r>
          </a:p>
          <a:p>
            <a:r>
              <a:rPr lang="en-US" dirty="0"/>
              <a:t>-Models must be foundational</a:t>
            </a:r>
          </a:p>
          <a:p>
            <a:r>
              <a:rPr lang="en-US" dirty="0"/>
              <a:t>-Proceed with Integrating Models</a:t>
            </a:r>
          </a:p>
          <a:p>
            <a:r>
              <a:rPr lang="en-US" dirty="0"/>
              <a:t>-Integrate Models with Tools</a:t>
            </a:r>
          </a:p>
          <a:p>
            <a:r>
              <a:rPr lang="en-US" dirty="0"/>
              <a:t>-Leverage all of those to support true interoperability and generate implementations via pilots</a:t>
            </a:r>
          </a:p>
          <a:p>
            <a:endParaRPr lang="en-US" dirty="0" smtClean="0"/>
          </a:p>
          <a:p>
            <a:endParaRPr lang="en-US"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4243821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far, the modeling SMEs recommend adding the following foundational principles: 1) A clean separation of clinical model semantics 2) using SNOMED, LOINC and </a:t>
            </a:r>
            <a:r>
              <a:rPr lang="en-US" sz="1200" kern="1200" dirty="0" err="1" smtClean="0">
                <a:solidFill>
                  <a:schemeClr val="tx1"/>
                </a:solidFill>
                <a:effectLst/>
                <a:latin typeface="+mn-lt"/>
                <a:ea typeface="+mn-ea"/>
                <a:cs typeface="+mn-cs"/>
              </a:rPr>
              <a:t>RxNORM</a:t>
            </a:r>
            <a:r>
              <a:rPr lang="en-US" sz="1200" kern="1200" dirty="0" smtClean="0">
                <a:solidFill>
                  <a:schemeClr val="tx1"/>
                </a:solidFill>
                <a:effectLst/>
                <a:latin typeface="+mn-lt"/>
                <a:ea typeface="+mn-ea"/>
                <a:cs typeface="+mn-cs"/>
              </a:rPr>
              <a:t>. See explanation of “A clean separation of model semantics” statement in Section 3 Recommended Additional</a:t>
            </a:r>
            <a:r>
              <a:rPr lang="en-US" sz="1200" i="1" kern="1200" dirty="0" smtClean="0">
                <a:solidFill>
                  <a:schemeClr val="tx1"/>
                </a:solidFill>
                <a:effectLst/>
                <a:latin typeface="+mn-lt"/>
                <a:ea typeface="+mn-ea"/>
                <a:cs typeface="+mn-cs"/>
              </a:rPr>
              <a:t> Principle</a:t>
            </a:r>
            <a:r>
              <a:rPr lang="en-US" sz="1200" kern="1200" dirty="0" smtClean="0">
                <a:solidFill>
                  <a:schemeClr val="tx1"/>
                </a:solidFill>
                <a:effectLst/>
                <a:latin typeface="+mn-lt"/>
                <a:ea typeface="+mn-ea"/>
                <a:cs typeface="+mn-cs"/>
              </a:rPr>
              <a:t> footnote and discussion in APPENDIX E Section 11.6 Discussion on Recommended New Principle</a:t>
            </a:r>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18</a:t>
            </a:fld>
            <a:endParaRPr lang="en-US"/>
          </a:p>
        </p:txBody>
      </p:sp>
    </p:spTree>
    <p:extLst>
      <p:ext uri="{BB962C8B-B14F-4D97-AF65-F5344CB8AC3E}">
        <p14:creationId xmlns:p14="http://schemas.microsoft.com/office/powerpoint/2010/main" val="458568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Subject Matter Experts from across the Federal, US, and International Community</a:t>
            </a:r>
          </a:p>
          <a:p>
            <a:r>
              <a:rPr lang="en-US" dirty="0" smtClean="0"/>
              <a:t>With decades of experience, these ‘founders in this field’ view current circumstances ripe for integration </a:t>
            </a:r>
          </a:p>
          <a:p>
            <a:r>
              <a:rPr lang="en-US" dirty="0" smtClean="0"/>
              <a:t>Champions from HL7 - CIMI / HSPC, FHA – FHIM, DoD, VA, IPO, ONC/OST via CQF, Open Group, FHIR, ISO Community</a:t>
            </a:r>
          </a:p>
          <a:p>
            <a:r>
              <a:rPr lang="en-US" dirty="0" smtClean="0"/>
              <a:t>Accent via Biographies</a:t>
            </a:r>
          </a:p>
          <a:p>
            <a:pPr lvl="1"/>
            <a:r>
              <a:rPr lang="en-US" dirty="0" smtClean="0"/>
              <a:t>Clinicians </a:t>
            </a:r>
          </a:p>
          <a:p>
            <a:pPr lvl="1"/>
            <a:r>
              <a:rPr lang="en-US" dirty="0" smtClean="0"/>
              <a:t>Analysts</a:t>
            </a:r>
          </a:p>
          <a:p>
            <a:pPr lvl="1"/>
            <a:r>
              <a:rPr lang="en-US" dirty="0" smtClean="0"/>
              <a:t>Computer Scientists, Engineers and Architects</a:t>
            </a:r>
          </a:p>
          <a:p>
            <a:pPr lvl="1"/>
            <a:r>
              <a:rPr lang="en-US" dirty="0" smtClean="0"/>
              <a:t>Implementers</a:t>
            </a:r>
          </a:p>
          <a:p>
            <a:r>
              <a:rPr lang="en-US" dirty="0" smtClean="0"/>
              <a:t>These SMEs are your best chance of success</a:t>
            </a:r>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19</a:t>
            </a:fld>
            <a:endParaRPr lang="en-US"/>
          </a:p>
        </p:txBody>
      </p:sp>
    </p:spTree>
    <p:extLst>
      <p:ext uri="{BB962C8B-B14F-4D97-AF65-F5344CB8AC3E}">
        <p14:creationId xmlns:p14="http://schemas.microsoft.com/office/powerpoint/2010/main" val="1334406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C54939-C608-486A-BE30-E8A8CF819837}" type="slidenum">
              <a:rPr lang="en-US" smtClean="0"/>
              <a:t>2</a:t>
            </a:fld>
            <a:endParaRPr lang="en-US"/>
          </a:p>
        </p:txBody>
      </p:sp>
    </p:spTree>
    <p:extLst>
      <p:ext uri="{BB962C8B-B14F-4D97-AF65-F5344CB8AC3E}">
        <p14:creationId xmlns:p14="http://schemas.microsoft.com/office/powerpoint/2010/main" val="3412551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3</a:t>
            </a:fld>
            <a:endParaRPr lang="en-US"/>
          </a:p>
        </p:txBody>
      </p:sp>
    </p:spTree>
    <p:extLst>
      <p:ext uri="{BB962C8B-B14F-4D97-AF65-F5344CB8AC3E}">
        <p14:creationId xmlns:p14="http://schemas.microsoft.com/office/powerpoint/2010/main" val="1617659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C54939-C608-486A-BE30-E8A8CF819837}" type="slidenum">
              <a:rPr lang="en-US" smtClean="0"/>
              <a:t>4</a:t>
            </a:fld>
            <a:endParaRPr lang="en-US"/>
          </a:p>
        </p:txBody>
      </p:sp>
    </p:spTree>
    <p:extLst>
      <p:ext uri="{BB962C8B-B14F-4D97-AF65-F5344CB8AC3E}">
        <p14:creationId xmlns:p14="http://schemas.microsoft.com/office/powerpoint/2010/main" val="313089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50984" indent="-283850">
              <a:spcBef>
                <a:spcPct val="30000"/>
              </a:spcBef>
              <a:defRPr sz="1200">
                <a:solidFill>
                  <a:schemeClr val="tx1"/>
                </a:solidFill>
                <a:latin typeface="Calibri" pitchFamily="34" charset="0"/>
                <a:ea typeface="MS PGothic" pitchFamily="34" charset="-128"/>
              </a:defRPr>
            </a:lvl2pPr>
            <a:lvl3pPr marL="1156484" indent="-225458">
              <a:spcBef>
                <a:spcPct val="30000"/>
              </a:spcBef>
              <a:defRPr sz="1200">
                <a:solidFill>
                  <a:schemeClr val="tx1"/>
                </a:solidFill>
                <a:latin typeface="Calibri" pitchFamily="34" charset="0"/>
                <a:ea typeface="MS PGothic" pitchFamily="34" charset="-128"/>
              </a:defRPr>
            </a:lvl3pPr>
            <a:lvl4pPr marL="1623618" indent="-225458">
              <a:spcBef>
                <a:spcPct val="30000"/>
              </a:spcBef>
              <a:defRPr sz="1200">
                <a:solidFill>
                  <a:schemeClr val="tx1"/>
                </a:solidFill>
                <a:latin typeface="Calibri" pitchFamily="34" charset="0"/>
                <a:ea typeface="MS PGothic" pitchFamily="34" charset="-128"/>
              </a:defRPr>
            </a:lvl4pPr>
            <a:lvl5pPr marL="2084265" indent="-225458">
              <a:spcBef>
                <a:spcPct val="30000"/>
              </a:spcBef>
              <a:defRPr sz="1200">
                <a:solidFill>
                  <a:schemeClr val="tx1"/>
                </a:solidFill>
                <a:latin typeface="Calibri" pitchFamily="34" charset="0"/>
                <a:ea typeface="MS PGothic" pitchFamily="34" charset="-128"/>
              </a:defRPr>
            </a:lvl5pPr>
            <a:lvl6pPr marL="2551400" indent="-225458" eaLnBrk="0" fontAlgn="base" hangingPunct="0">
              <a:spcBef>
                <a:spcPct val="30000"/>
              </a:spcBef>
              <a:spcAft>
                <a:spcPct val="0"/>
              </a:spcAft>
              <a:defRPr sz="1200">
                <a:solidFill>
                  <a:schemeClr val="tx1"/>
                </a:solidFill>
                <a:latin typeface="Calibri" pitchFamily="34" charset="0"/>
                <a:ea typeface="MS PGothic" pitchFamily="34" charset="-128"/>
              </a:defRPr>
            </a:lvl6pPr>
            <a:lvl7pPr marL="3018535" indent="-225458"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85669" indent="-225458" eaLnBrk="0" fontAlgn="base" hangingPunct="0">
              <a:spcBef>
                <a:spcPct val="30000"/>
              </a:spcBef>
              <a:spcAft>
                <a:spcPct val="0"/>
              </a:spcAft>
              <a:defRPr sz="1200">
                <a:solidFill>
                  <a:schemeClr val="tx1"/>
                </a:solidFill>
                <a:latin typeface="Calibri" pitchFamily="34" charset="0"/>
                <a:ea typeface="MS PGothic" pitchFamily="34" charset="-128"/>
              </a:defRPr>
            </a:lvl8pPr>
            <a:lvl9pPr marL="3952804" indent="-225458"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BD6A0EA-6CBD-4C2A-877E-B3FA419AED90}" type="slidenum">
              <a:rPr lang="en-US" altLang="en-US">
                <a:solidFill>
                  <a:srgbClr val="000000"/>
                </a:solidFill>
              </a:rPr>
              <a:pPr>
                <a:spcBef>
                  <a:spcPct val="0"/>
                </a:spcBef>
              </a:pPr>
              <a:t>5</a:t>
            </a:fld>
            <a:endParaRPr lang="en-US" altLang="en-US" dirty="0">
              <a:solidFill>
                <a:srgbClr val="000000"/>
              </a:solidFill>
            </a:endParaRPr>
          </a:p>
        </p:txBody>
      </p:sp>
    </p:spTree>
    <p:extLst>
      <p:ext uri="{BB962C8B-B14F-4D97-AF65-F5344CB8AC3E}">
        <p14:creationId xmlns:p14="http://schemas.microsoft.com/office/powerpoint/2010/main" val="1706246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The word is not meant to stop</a:t>
            </a:r>
            <a:r>
              <a:rPr lang="en-US" baseline="0" dirty="0" smtClean="0"/>
              <a:t> innovation</a:t>
            </a:r>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6</a:t>
            </a:fld>
            <a:endParaRPr lang="en-US"/>
          </a:p>
        </p:txBody>
      </p:sp>
    </p:spTree>
    <p:extLst>
      <p:ext uri="{BB962C8B-B14F-4D97-AF65-F5344CB8AC3E}">
        <p14:creationId xmlns:p14="http://schemas.microsoft.com/office/powerpoint/2010/main" val="4061136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400" dirty="0" smtClean="0"/>
          </a:p>
          <a:p>
            <a:pPr lvl="1"/>
            <a:r>
              <a:rPr lang="en-US" sz="1400" dirty="0" smtClean="0"/>
              <a:t>Analogy of the Challenge:  Today’s efforts occur as if we’re always trying to build the ultimate skyscraper, starting on the 3</a:t>
            </a:r>
            <a:r>
              <a:rPr lang="en-US" sz="1400" baseline="30000" dirty="0" smtClean="0"/>
              <a:t>rd</a:t>
            </a:r>
            <a:r>
              <a:rPr lang="en-US" sz="1400" dirty="0" smtClean="0"/>
              <a:t> Floor</a:t>
            </a:r>
          </a:p>
          <a:p>
            <a:pPr lvl="1"/>
            <a:r>
              <a:rPr lang="en-US" sz="1400" dirty="0" smtClean="0"/>
              <a:t>Inconsistencies exist/become extended producing transformational (mapping) efforts = models, models everywhere</a:t>
            </a:r>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7</a:t>
            </a:fld>
            <a:endParaRPr lang="en-US"/>
          </a:p>
        </p:txBody>
      </p:sp>
    </p:spTree>
    <p:extLst>
      <p:ext uri="{BB962C8B-B14F-4D97-AF65-F5344CB8AC3E}">
        <p14:creationId xmlns:p14="http://schemas.microsoft.com/office/powerpoint/2010/main" val="2995317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400" dirty="0" smtClean="0"/>
          </a:p>
          <a:p>
            <a:pPr lvl="1"/>
            <a:r>
              <a:rPr lang="en-US" sz="1400" dirty="0" smtClean="0"/>
              <a:t>Implementation variability complicates governance </a:t>
            </a:r>
          </a:p>
          <a:p>
            <a:pPr lvl="1"/>
            <a:r>
              <a:rPr lang="en-US" sz="1400" dirty="0" smtClean="0"/>
              <a:t>Information Modeling &amp; Tooling Assets + Integration (Shared) Strategy = Supplies Missing Foundation</a:t>
            </a:r>
          </a:p>
          <a:p>
            <a:pPr lvl="1"/>
            <a:endParaRPr lang="en-US" sz="1400" dirty="0" smtClean="0"/>
          </a:p>
          <a:p>
            <a:pPr lvl="1"/>
            <a:endParaRPr lang="en-US" sz="1400" dirty="0" smtClean="0"/>
          </a:p>
        </p:txBody>
      </p:sp>
      <p:sp>
        <p:nvSpPr>
          <p:cNvPr id="4" name="Slide Number Placeholder 3"/>
          <p:cNvSpPr>
            <a:spLocks noGrp="1"/>
          </p:cNvSpPr>
          <p:nvPr>
            <p:ph type="sldNum" sz="quarter" idx="10"/>
          </p:nvPr>
        </p:nvSpPr>
        <p:spPr/>
        <p:txBody>
          <a:bodyPr/>
          <a:lstStyle/>
          <a:p>
            <a:fld id="{C4C54939-C608-486A-BE30-E8A8CF819837}" type="slidenum">
              <a:rPr lang="en-US" smtClean="0"/>
              <a:t>8</a:t>
            </a:fld>
            <a:endParaRPr lang="en-US"/>
          </a:p>
        </p:txBody>
      </p:sp>
    </p:spTree>
    <p:extLst>
      <p:ext uri="{BB962C8B-B14F-4D97-AF65-F5344CB8AC3E}">
        <p14:creationId xmlns:p14="http://schemas.microsoft.com/office/powerpoint/2010/main" val="1922394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SOLOR  Terminology Model ….what it really means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FHIM =</a:t>
            </a:r>
            <a:r>
              <a:rPr lang="en-US" baseline="0" dirty="0" smtClean="0"/>
              <a:t> Use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CIMI = Offers via DCMs the specifics supportive for detailed applications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FHIM</a:t>
            </a:r>
            <a:r>
              <a:rPr lang="en-US" baseline="0" dirty="0" smtClean="0"/>
              <a:t>  = Provides the conceptual / logical view of all the data in your enterprise even though you would never build it that way; it none the less is there to consistently offer all the spokes  that need to come together anchoring them all via the hub.  It gives you common language all can talk    Grants that understanding to the semantics   Treat FHIM as in support of what’s needed for a shopping list whereas you are collecting the necessary components.  With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CIMI is the taxonomy among the terms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C-CDA is about the data sharing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FHIR is about transport model; standardizes the FW built for moving resource / enables the exchange of info within the system and ideally it will conform to the FHIM/CIMI;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Domain model</a:t>
            </a:r>
            <a:r>
              <a:rPr lang="en-US" sz="1200" kern="1200" dirty="0" smtClean="0">
                <a:solidFill>
                  <a:schemeClr val="tx1"/>
                </a:solidFill>
                <a:effectLst/>
                <a:latin typeface="+mn-lt"/>
                <a:ea typeface="+mn-ea"/>
                <a:cs typeface="+mn-cs"/>
              </a:rPr>
              <a:t>: An explicit description of a domain in terms of concepts, properties and attributes, and constraints, defining a common vocabulary. Domain model characteristics: Closed (but extensible), useful for defining objects, properties, and relationships, often (not exclusively) expressed in UML. Sometimes called “conceptual” or “domain analysis” model.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Example: Pressure Ulcer Prevention Domain Analysis Model (http://wiki.hl7.org/images/b/be/PressureUlcerPreventionDomainAnalysisModel_May2011.pdf)</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Information model</a:t>
            </a:r>
            <a:r>
              <a:rPr lang="en-US" sz="1200" kern="1200" dirty="0" smtClean="0">
                <a:solidFill>
                  <a:schemeClr val="tx1"/>
                </a:solidFill>
                <a:effectLst/>
                <a:latin typeface="+mn-lt"/>
                <a:ea typeface="+mn-ea"/>
                <a:cs typeface="+mn-cs"/>
              </a:rPr>
              <a:t>: A representation of what data is associated with a domain and how that data is structured. Similar to a domain model, but with a focus on representing the information associated with the domain, rather than the domain objects themselves. Information models commonly are developed at the logical level, that is, they are specific about what data is captured, but do not specify database structures. Should include metadata (information about the information collected). Information model characteristics: Closed, includes metadata, useful for constructing artifacts using Model-Driven Architecture.</a:t>
            </a:r>
          </a:p>
          <a:p>
            <a:r>
              <a:rPr lang="en-US" sz="1200" i="1" kern="1200" dirty="0" smtClean="0">
                <a:solidFill>
                  <a:schemeClr val="tx1"/>
                </a:solidFill>
                <a:effectLst/>
                <a:latin typeface="+mn-lt"/>
                <a:ea typeface="+mn-ea"/>
                <a:cs typeface="+mn-cs"/>
              </a:rPr>
              <a:t>Example: FHIM</a:t>
            </a:r>
          </a:p>
          <a:p>
            <a:r>
              <a:rPr lang="en-US" sz="1200" b="1" kern="1200" dirty="0" smtClean="0">
                <a:solidFill>
                  <a:schemeClr val="tx1"/>
                </a:solidFill>
                <a:effectLst/>
                <a:latin typeface="+mn-lt"/>
                <a:ea typeface="+mn-ea"/>
                <a:cs typeface="+mn-cs"/>
              </a:rPr>
              <a:t>Ontology: </a:t>
            </a:r>
            <a:r>
              <a:rPr lang="en-US" sz="1200" kern="1200" dirty="0" smtClean="0">
                <a:solidFill>
                  <a:schemeClr val="tx1"/>
                </a:solidFill>
                <a:effectLst/>
                <a:latin typeface="+mn-lt"/>
                <a:ea typeface="+mn-ea"/>
                <a:cs typeface="+mn-cs"/>
              </a:rPr>
              <a:t>A formal naming and definition of the types, properties, and interrelationships of the concepts that really or fundamentally exist for a particular domain. An ontology can be developed for specific domain model or it can also be used across multiple domain models. Ontology characteristics: Open, useful for automated reasoning, often (but not exclusively) expressed in OWL.</a:t>
            </a:r>
          </a:p>
          <a:p>
            <a:r>
              <a:rPr lang="en-US" sz="1200" i="1" kern="1200" dirty="0" smtClean="0">
                <a:solidFill>
                  <a:schemeClr val="tx1"/>
                </a:solidFill>
                <a:effectLst/>
                <a:latin typeface="+mn-lt"/>
                <a:ea typeface="+mn-ea"/>
                <a:cs typeface="+mn-cs"/>
              </a:rPr>
              <a:t>Example: SNOMED-CT</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Taxonomy: </a:t>
            </a:r>
            <a:r>
              <a:rPr lang="en-US" sz="1200" kern="1200" dirty="0" smtClean="0">
                <a:solidFill>
                  <a:schemeClr val="tx1"/>
                </a:solidFill>
                <a:effectLst/>
                <a:latin typeface="+mn-lt"/>
                <a:ea typeface="+mn-ea"/>
                <a:cs typeface="+mn-cs"/>
              </a:rPr>
              <a:t>A taxonomy is similar to an ontology, but taxonomy is usually only a hierarchy of concepts, while an ontology supports complex relationships between concepts. </a:t>
            </a:r>
          </a:p>
          <a:p>
            <a:r>
              <a:rPr lang="en-US" sz="1200" i="1" kern="1200" dirty="0" smtClean="0">
                <a:solidFill>
                  <a:schemeClr val="tx1"/>
                </a:solidFill>
                <a:effectLst/>
                <a:latin typeface="+mn-lt"/>
                <a:ea typeface="+mn-ea"/>
                <a:cs typeface="+mn-cs"/>
              </a:rPr>
              <a:t>Example: CMS Healthcare Provider Taxonomy Code Set (https://www.cms.gov/medicare/provider-enrollment-and-certification/medicareprovidersupenroll/taxonomy.html)</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Data Element: </a:t>
            </a:r>
            <a:r>
              <a:rPr lang="en-US" sz="1200" kern="1200" dirty="0" smtClean="0">
                <a:solidFill>
                  <a:schemeClr val="tx1"/>
                </a:solidFill>
                <a:effectLst/>
                <a:latin typeface="+mn-lt"/>
                <a:ea typeface="+mn-ea"/>
                <a:cs typeface="+mn-cs"/>
              </a:rPr>
              <a:t>A unit of data for which the definition, identification, representation, and permissible values are specified. May not, in itself, provide complete context. May also be posed as a question-answer pair.</a:t>
            </a:r>
          </a:p>
          <a:p>
            <a:r>
              <a:rPr lang="en-US" sz="1200" i="1" kern="1200" dirty="0" smtClean="0">
                <a:solidFill>
                  <a:schemeClr val="tx1"/>
                </a:solidFill>
                <a:effectLst/>
                <a:latin typeface="+mn-lt"/>
                <a:ea typeface="+mn-ea"/>
                <a:cs typeface="+mn-cs"/>
              </a:rPr>
              <a:t>Example: US National Library of Medicine Data Element Catalog (https://www.nlm.nih.gov/healthit/dec/)</a:t>
            </a:r>
          </a:p>
          <a:p>
            <a:r>
              <a:rPr lang="en-US" sz="1200" b="1" kern="1200" dirty="0" smtClean="0">
                <a:solidFill>
                  <a:schemeClr val="tx1"/>
                </a:solidFill>
                <a:effectLst/>
                <a:latin typeface="+mn-lt"/>
                <a:ea typeface="+mn-ea"/>
                <a:cs typeface="+mn-cs"/>
              </a:rPr>
              <a:t>Exchange Package: </a:t>
            </a:r>
            <a:r>
              <a:rPr lang="en-US" sz="1200" kern="1200" dirty="0" smtClean="0">
                <a:solidFill>
                  <a:schemeClr val="tx1"/>
                </a:solidFill>
                <a:effectLst/>
                <a:latin typeface="+mn-lt"/>
                <a:ea typeface="+mn-ea"/>
                <a:cs typeface="+mn-cs"/>
              </a:rPr>
              <a:t>A set of information that is transferred between systems. The logical contents of exchange packages will be defined in terms of individual or groups of data elements. The logical content is independent of the wire format (syntax), but often the definition of an exchange package includes a specific syntax (how the information is serialized for transport).</a:t>
            </a:r>
          </a:p>
          <a:p>
            <a:r>
              <a:rPr lang="en-US" sz="1200" i="1" kern="1200" dirty="0" smtClean="0">
                <a:solidFill>
                  <a:schemeClr val="tx1"/>
                </a:solidFill>
                <a:effectLst/>
                <a:latin typeface="+mn-lt"/>
                <a:ea typeface="+mn-ea"/>
                <a:cs typeface="+mn-cs"/>
              </a:rPr>
              <a:t>Example: HL7 V2.5 ADT message, Continuity of Care Document</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Transformation (often just called mapping) </a:t>
            </a:r>
            <a:r>
              <a:rPr lang="en-US" sz="1200" kern="1200" dirty="0" smtClean="0">
                <a:solidFill>
                  <a:schemeClr val="tx1"/>
                </a:solidFill>
                <a:effectLst/>
                <a:latin typeface="+mn-lt"/>
                <a:ea typeface="+mn-ea"/>
                <a:cs typeface="+mn-cs"/>
              </a:rPr>
              <a:t>is the process of mapping between data fields and the translation of terminology needed when the source information model, the local contents of the exchange package, or the target information models are not identical. </a:t>
            </a:r>
          </a:p>
          <a:p>
            <a:endParaRPr lang="en-US" sz="1200" kern="1200" dirty="0" smtClean="0">
              <a:solidFill>
                <a:schemeClr val="tx1"/>
              </a:solidFill>
              <a:effectLst/>
              <a:latin typeface="+mn-lt"/>
              <a:ea typeface="+mn-ea"/>
              <a:cs typeface="+mn-cs"/>
            </a:endParaRP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FHIM / CIMI are </a:t>
            </a:r>
            <a:r>
              <a:rPr lang="en-US" baseline="0" dirty="0" err="1" smtClean="0"/>
              <a:t>informaton</a:t>
            </a:r>
            <a:r>
              <a:rPr lang="en-US" baseline="0" dirty="0" smtClean="0"/>
              <a:t> models (conceptual / logical) they are not physical / implementation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HL7 2.3, 2.8,3.0 separate chunks of data to get transported…..transport mechanism – more about data sharing</a:t>
            </a:r>
            <a:endParaRPr lang="en-US" dirty="0" smtClean="0"/>
          </a:p>
        </p:txBody>
      </p:sp>
      <p:sp>
        <p:nvSpPr>
          <p:cNvPr id="4" name="Slide Number Placeholder 3"/>
          <p:cNvSpPr>
            <a:spLocks noGrp="1"/>
          </p:cNvSpPr>
          <p:nvPr>
            <p:ph type="sldNum" sz="quarter" idx="10"/>
          </p:nvPr>
        </p:nvSpPr>
        <p:spPr/>
        <p:txBody>
          <a:bodyPr/>
          <a:lstStyle/>
          <a:p>
            <a:fld id="{C4C54939-C608-486A-BE30-E8A8CF819837}" type="slidenum">
              <a:rPr lang="en-US" smtClean="0"/>
              <a:t>9</a:t>
            </a:fld>
            <a:endParaRPr lang="en-US"/>
          </a:p>
        </p:txBody>
      </p:sp>
    </p:spTree>
    <p:extLst>
      <p:ext uri="{BB962C8B-B14F-4D97-AF65-F5344CB8AC3E}">
        <p14:creationId xmlns:p14="http://schemas.microsoft.com/office/powerpoint/2010/main" val="3845782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5"/>
          <p:cNvSpPr>
            <a:spLocks noGrp="1"/>
          </p:cNvSpPr>
          <p:nvPr>
            <p:ph type="sldNum" sz="quarter" idx="11"/>
          </p:nvPr>
        </p:nvSpPr>
        <p:spPr/>
        <p:txBody>
          <a:bodyPr/>
          <a:lstStyle>
            <a:lvl1pPr>
              <a:defRPr/>
            </a:lvl1pPr>
          </a:lstStyle>
          <a:p>
            <a:fld id="{3FDB7380-9603-43D8-BFF4-722408AEB0E4}" type="slidenum">
              <a:rPr lang="en-US" altLang="en-US"/>
              <a:pPr/>
              <a:t>‹#›</a:t>
            </a:fld>
            <a:endParaRPr lang="en-US" altLang="en-US"/>
          </a:p>
        </p:txBody>
      </p:sp>
      <p:sp>
        <p:nvSpPr>
          <p:cNvPr id="5" name="Text Placeholder 2"/>
          <p:cNvSpPr>
            <a:spLocks noGrp="1"/>
          </p:cNvSpPr>
          <p:nvPr>
            <p:ph idx="1"/>
          </p:nvPr>
        </p:nvSpPr>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418500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a:t>
            </a:fld>
            <a:endParaRPr lang="en-US" altLang="en-US">
              <a:ea typeface="MS PGothic" pitchFamily="34" charset="-128"/>
            </a:endParaRPr>
          </a:p>
        </p:txBody>
      </p:sp>
      <p:sp>
        <p:nvSpPr>
          <p:cNvPr id="5" name="Text Placeholder 4"/>
          <p:cNvSpPr>
            <a:spLocks noGrp="1"/>
          </p:cNvSpPr>
          <p:nvPr>
            <p:ph type="body" sz="quarter" idx="11"/>
          </p:nvPr>
        </p:nvSpPr>
        <p:spPr>
          <a:xfrm>
            <a:off x="609600" y="1295400"/>
            <a:ext cx="36576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p:cNvSpPr>
            <a:spLocks noGrp="1"/>
          </p:cNvSpPr>
          <p:nvPr>
            <p:ph type="body" sz="quarter" idx="12"/>
          </p:nvPr>
        </p:nvSpPr>
        <p:spPr>
          <a:xfrm>
            <a:off x="4724400" y="1295400"/>
            <a:ext cx="35814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873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4" name="Date Placeholder 3"/>
          <p:cNvSpPr txBox="1">
            <a:spLocks/>
          </p:cNvSpPr>
          <p:nvPr userDrawn="1"/>
        </p:nvSpPr>
        <p:spPr bwMode="auto">
          <a:xfrm>
            <a:off x="228600" y="6458310"/>
            <a:ext cx="2133600" cy="365125"/>
          </a:xfrm>
          <a:prstGeom prst="rect">
            <a:avLst/>
          </a:prstGeom>
          <a:extLst/>
        </p:spPr>
        <p:txBody>
          <a:bodyPr anchor="ctr"/>
          <a:lstStyle>
            <a:defPPr>
              <a:defRPr lang="en-US"/>
            </a:defPPr>
            <a:lvl1pPr algn="r" rtl="0" fontAlgn="auto">
              <a:spcBef>
                <a:spcPts val="0"/>
              </a:spcBef>
              <a:spcAft>
                <a:spcPts val="0"/>
              </a:spcAft>
              <a:defRPr sz="1200" kern="1200">
                <a:solidFill>
                  <a:schemeClr val="tx1"/>
                </a:solidFill>
                <a:latin typeface="Calibri" pitchFamily="34" charset="0"/>
                <a:ea typeface="+mn-ea"/>
                <a:cs typeface="+mn-cs"/>
              </a:defRPr>
            </a:lvl1pPr>
            <a:lvl2pPr marL="742950" indent="-285750" algn="l" rtl="0" fontAlgn="base">
              <a:spcBef>
                <a:spcPct val="0"/>
              </a:spcBef>
              <a:spcAft>
                <a:spcPct val="0"/>
              </a:spcAft>
              <a:defRPr kern="1200">
                <a:solidFill>
                  <a:schemeClr val="tx1"/>
                </a:solidFill>
                <a:latin typeface="Calibri" pitchFamily="34" charset="0"/>
                <a:ea typeface="+mn-ea"/>
                <a:cs typeface="Arial" pitchFamily="34" charset="0"/>
              </a:defRPr>
            </a:lvl2pPr>
            <a:lvl3pPr marL="1143000" indent="-228600" algn="l" rtl="0" fontAlgn="base">
              <a:spcBef>
                <a:spcPct val="0"/>
              </a:spcBef>
              <a:spcAft>
                <a:spcPct val="0"/>
              </a:spcAft>
              <a:defRPr kern="1200">
                <a:solidFill>
                  <a:schemeClr val="tx1"/>
                </a:solidFill>
                <a:latin typeface="Calibri" pitchFamily="34" charset="0"/>
                <a:ea typeface="+mn-ea"/>
                <a:cs typeface="Arial" pitchFamily="34" charset="0"/>
              </a:defRPr>
            </a:lvl3pPr>
            <a:lvl4pPr marL="1600200" indent="-228600" algn="l" rtl="0" fontAlgn="base">
              <a:spcBef>
                <a:spcPct val="0"/>
              </a:spcBef>
              <a:spcAft>
                <a:spcPct val="0"/>
              </a:spcAft>
              <a:defRPr kern="1200">
                <a:solidFill>
                  <a:schemeClr val="tx1"/>
                </a:solidFill>
                <a:latin typeface="Calibri" pitchFamily="34" charset="0"/>
                <a:ea typeface="+mn-ea"/>
                <a:cs typeface="Arial" pitchFamily="34" charset="0"/>
              </a:defRPr>
            </a:lvl4pPr>
            <a:lvl5pPr marL="2057400" indent="-228600" algn="l" rtl="0" fontAlgn="base">
              <a:spcBef>
                <a:spcPct val="0"/>
              </a:spcBef>
              <a:spcAft>
                <a:spcPct val="0"/>
              </a:spcAft>
              <a:defRPr kern="1200">
                <a:solidFill>
                  <a:schemeClr val="tx1"/>
                </a:solidFill>
                <a:latin typeface="Calibri" pitchFamily="34" charset="0"/>
                <a:ea typeface="+mn-ea"/>
                <a:cs typeface="Arial" pitchFamily="34" charset="0"/>
              </a:defRPr>
            </a:lvl5pPr>
            <a:lvl6pPr marL="2514600" indent="-228600" algn="l" defTabSz="914400" rtl="0" eaLnBrk="1" fontAlgn="base" latinLnBrk="0" hangingPunct="1">
              <a:spcBef>
                <a:spcPct val="0"/>
              </a:spcBef>
              <a:spcAft>
                <a:spcPct val="0"/>
              </a:spcAft>
              <a:defRPr kern="1200">
                <a:solidFill>
                  <a:schemeClr val="tx1"/>
                </a:solidFill>
                <a:latin typeface="Calibri" pitchFamily="34" charset="0"/>
                <a:ea typeface="+mn-ea"/>
                <a:cs typeface="Arial" pitchFamily="34" charset="0"/>
              </a:defRPr>
            </a:lvl6pPr>
            <a:lvl7pPr marL="2971800" indent="-228600" algn="l" defTabSz="914400" rtl="0" eaLnBrk="1" fontAlgn="base" latinLnBrk="0" hangingPunct="1">
              <a:spcBef>
                <a:spcPct val="0"/>
              </a:spcBef>
              <a:spcAft>
                <a:spcPct val="0"/>
              </a:spcAft>
              <a:defRPr kern="1200">
                <a:solidFill>
                  <a:schemeClr val="tx1"/>
                </a:solidFill>
                <a:latin typeface="Calibri" pitchFamily="34" charset="0"/>
                <a:ea typeface="+mn-ea"/>
                <a:cs typeface="Arial" pitchFamily="34" charset="0"/>
              </a:defRPr>
            </a:lvl7pPr>
            <a:lvl8pPr marL="3429000" indent="-228600" algn="l" defTabSz="914400" rtl="0" eaLnBrk="1" fontAlgn="base" latinLnBrk="0" hangingPunct="1">
              <a:spcBef>
                <a:spcPct val="0"/>
              </a:spcBef>
              <a:spcAft>
                <a:spcPct val="0"/>
              </a:spcAft>
              <a:defRPr kern="1200">
                <a:solidFill>
                  <a:schemeClr val="tx1"/>
                </a:solidFill>
                <a:latin typeface="Calibri" pitchFamily="34" charset="0"/>
                <a:ea typeface="+mn-ea"/>
                <a:cs typeface="Arial" pitchFamily="34" charset="0"/>
              </a:defRPr>
            </a:lvl8pPr>
            <a:lvl9pPr marL="3886200" indent="-228600" algn="l" defTabSz="914400" rtl="0" eaLnBrk="1" fontAlgn="base" latinLnBrk="0" hangingPunct="1">
              <a:spcBef>
                <a:spcPct val="0"/>
              </a:spcBef>
              <a:spcAft>
                <a:spcPct val="0"/>
              </a:spcAft>
              <a:defRPr kern="1200">
                <a:solidFill>
                  <a:schemeClr val="tx1"/>
                </a:solidFill>
                <a:latin typeface="Calibri" pitchFamily="34" charset="0"/>
                <a:ea typeface="+mn-ea"/>
                <a:cs typeface="Arial" pitchFamily="34" charset="0"/>
              </a:defRPr>
            </a:lvl9pPr>
          </a:lstStyle>
          <a:p>
            <a:pPr algn="l" fontAlgn="base">
              <a:spcBef>
                <a:spcPct val="0"/>
              </a:spcBef>
              <a:spcAft>
                <a:spcPct val="0"/>
              </a:spcAft>
              <a:defRPr/>
            </a:pPr>
            <a:endParaRPr lang="en-US" sz="1050" dirty="0">
              <a:solidFill>
                <a:srgbClr val="898989"/>
              </a:solidFill>
            </a:endParaRPr>
          </a:p>
        </p:txBody>
      </p:sp>
      <p:grpSp>
        <p:nvGrpSpPr>
          <p:cNvPr id="15" name="Group 42"/>
          <p:cNvGrpSpPr>
            <a:grpSpLocks/>
          </p:cNvGrpSpPr>
          <p:nvPr userDrawn="1"/>
        </p:nvGrpSpPr>
        <p:grpSpPr bwMode="auto">
          <a:xfrm>
            <a:off x="533400" y="4114800"/>
            <a:ext cx="8001000" cy="152400"/>
            <a:chOff x="336" y="2592"/>
            <a:chExt cx="5040" cy="144"/>
          </a:xfrm>
        </p:grpSpPr>
        <p:sp>
          <p:nvSpPr>
            <p:cNvPr id="16" name="Rectangle 39"/>
            <p:cNvSpPr>
              <a:spLocks noChangeArrowheads="1"/>
            </p:cNvSpPr>
            <p:nvPr/>
          </p:nvSpPr>
          <p:spPr bwMode="auto">
            <a:xfrm>
              <a:off x="336" y="2592"/>
              <a:ext cx="1680" cy="144"/>
            </a:xfrm>
            <a:prstGeom prst="rect">
              <a:avLst/>
            </a:prstGeom>
            <a:solidFill>
              <a:srgbClr val="CC0000"/>
            </a:solidFill>
            <a:ln w="9525">
              <a:solidFill>
                <a:schemeClr val="tx1"/>
              </a:solidFill>
              <a:miter lim="800000"/>
              <a:headEnd/>
              <a:tailEnd/>
            </a:ln>
          </p:spPr>
          <p:txBody>
            <a:bodyPr wrap="none"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fontAlgn="base">
                <a:spcBef>
                  <a:spcPct val="0"/>
                </a:spcBef>
                <a:spcAft>
                  <a:spcPct val="0"/>
                </a:spcAft>
              </a:pPr>
              <a:endParaRPr lang="en-US" altLang="en-US" dirty="0">
                <a:solidFill>
                  <a:srgbClr val="000000"/>
                </a:solidFill>
                <a:cs typeface="Arial" pitchFamily="34" charset="0"/>
              </a:endParaRPr>
            </a:p>
          </p:txBody>
        </p:sp>
        <p:sp>
          <p:nvSpPr>
            <p:cNvPr id="17" name="Rectangle 40"/>
            <p:cNvSpPr>
              <a:spLocks noChangeArrowheads="1"/>
            </p:cNvSpPr>
            <p:nvPr/>
          </p:nvSpPr>
          <p:spPr bwMode="auto">
            <a:xfrm>
              <a:off x="2016" y="2592"/>
              <a:ext cx="1680" cy="144"/>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fontAlgn="base">
                <a:spcBef>
                  <a:spcPct val="0"/>
                </a:spcBef>
                <a:spcAft>
                  <a:spcPct val="0"/>
                </a:spcAft>
              </a:pPr>
              <a:endParaRPr lang="en-US" altLang="en-US" dirty="0">
                <a:solidFill>
                  <a:srgbClr val="000000"/>
                </a:solidFill>
                <a:cs typeface="Arial" pitchFamily="34" charset="0"/>
              </a:endParaRPr>
            </a:p>
          </p:txBody>
        </p:sp>
        <p:sp>
          <p:nvSpPr>
            <p:cNvPr id="18" name="Rectangle 41"/>
            <p:cNvSpPr>
              <a:spLocks noChangeArrowheads="1"/>
            </p:cNvSpPr>
            <p:nvPr/>
          </p:nvSpPr>
          <p:spPr bwMode="auto">
            <a:xfrm>
              <a:off x="3696" y="2592"/>
              <a:ext cx="1680" cy="144"/>
            </a:xfrm>
            <a:prstGeom prst="rect">
              <a:avLst/>
            </a:prstGeom>
            <a:solidFill>
              <a:srgbClr val="0000C4"/>
            </a:solidFill>
            <a:ln w="9525">
              <a:solidFill>
                <a:schemeClr val="tx1"/>
              </a:solidFill>
              <a:miter lim="800000"/>
              <a:headEnd/>
              <a:tailEnd/>
            </a:ln>
          </p:spPr>
          <p:txBody>
            <a:bodyPr wrap="none"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fontAlgn="base">
                <a:spcBef>
                  <a:spcPct val="0"/>
                </a:spcBef>
                <a:spcAft>
                  <a:spcPct val="0"/>
                </a:spcAft>
              </a:pPr>
              <a:endParaRPr lang="en-US" altLang="en-US" dirty="0">
                <a:solidFill>
                  <a:srgbClr val="000000"/>
                </a:solidFill>
                <a:cs typeface="Arial" pitchFamily="34" charset="0"/>
              </a:endParaRPr>
            </a:p>
          </p:txBody>
        </p:sp>
      </p:grpSp>
    </p:spTree>
    <p:extLst>
      <p:ext uri="{BB962C8B-B14F-4D97-AF65-F5344CB8AC3E}">
        <p14:creationId xmlns:p14="http://schemas.microsoft.com/office/powerpoint/2010/main" val="1520428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1AD1157B-4E11-4BBA-B398-71C0F40116DB}" type="slidenum">
              <a:rPr lang="en-US" smtClean="0"/>
              <a:t>‹#›</a:t>
            </a:fld>
            <a:endParaRPr lang="en-US"/>
          </a:p>
        </p:txBody>
      </p:sp>
    </p:spTree>
    <p:extLst>
      <p:ext uri="{BB962C8B-B14F-4D97-AF65-F5344CB8AC3E}">
        <p14:creationId xmlns:p14="http://schemas.microsoft.com/office/powerpoint/2010/main" val="31858698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411" name="Picture 5" descr="http://ts4.mm.bing.net/th?id=H.4551665482530847&amp;pid=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3" descr="VA color se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txBox="1">
            <a:spLocks/>
          </p:cNvSpPr>
          <p:nvPr/>
        </p:nvSpPr>
        <p:spPr>
          <a:xfrm>
            <a:off x="685800" y="2873375"/>
            <a:ext cx="77724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endParaRPr lang="en-US" dirty="0">
              <a:solidFill>
                <a:prstClr val="black"/>
              </a:solidFill>
            </a:endParaRPr>
          </a:p>
        </p:txBody>
      </p:sp>
      <p:sp>
        <p:nvSpPr>
          <p:cNvPr id="14" name="Subtitle 2"/>
          <p:cNvSpPr txBox="1">
            <a:spLocks/>
          </p:cNvSpPr>
          <p:nvPr/>
        </p:nvSpPr>
        <p:spPr>
          <a:xfrm>
            <a:off x="1371600" y="4419600"/>
            <a:ext cx="6400800" cy="1752600"/>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dirty="0">
              <a:solidFill>
                <a:prstClr val="black"/>
              </a:solidFill>
              <a:latin typeface="Times New Roman" pitchFamily="18" charset="0"/>
              <a:cs typeface="Times New Roman" pitchFamily="18" charset="0"/>
            </a:endParaRPr>
          </a:p>
        </p:txBody>
      </p:sp>
      <p:sp>
        <p:nvSpPr>
          <p:cNvPr id="17415" name="Title Placeholder 1"/>
          <p:cNvSpPr>
            <a:spLocks noGrp="1"/>
          </p:cNvSpPr>
          <p:nvPr>
            <p:ph type="title"/>
          </p:nvPr>
        </p:nvSpPr>
        <p:spPr bwMode="auto">
          <a:xfrm>
            <a:off x="457200" y="2743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extLst>
      <p:ext uri="{BB962C8B-B14F-4D97-AF65-F5344CB8AC3E}">
        <p14:creationId xmlns:p14="http://schemas.microsoft.com/office/powerpoint/2010/main" val="1468274063"/>
      </p:ext>
    </p:extLst>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pitchFamily="34" charset="-128"/>
        </a:defRPr>
      </a:lvl1pPr>
      <a:lvl2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pitchFamily="34" charset="-128"/>
        </a:defRPr>
      </a:lvl2pPr>
      <a:lvl3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pitchFamily="34" charset="-128"/>
        </a:defRPr>
      </a:lvl3pPr>
      <a:lvl4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pitchFamily="34" charset="-128"/>
        </a:defRPr>
      </a:lvl4pPr>
      <a:lvl5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pitchFamily="34"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panose="020B0600070205080204" pitchFamily="34" charset="-128"/>
          <a:cs typeface="ＭＳ Ｐゴシック" pitchFamily="34" charset="-128"/>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panose="020B0600070205080204" pitchFamily="34" charset="-128"/>
          <a:cs typeface="ＭＳ Ｐゴシック" pitchFamily="34" charset="-128"/>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panose="020B0600070205080204" pitchFamily="34" charset="-128"/>
          <a:cs typeface="ＭＳ Ｐゴシック" pitchFamily="34" charset="-128"/>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ＭＳ Ｐゴシック" pitchFamily="34" charset="-128"/>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ＭＳ Ｐゴシック" pitchFamily="34"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a:p>
        </p:txBody>
      </p:sp>
      <p:sp>
        <p:nvSpPr>
          <p:cNvPr id="2051" name="Text Placeholder 2"/>
          <p:cNvSpPr>
            <a:spLocks noGrp="1"/>
          </p:cNvSpPr>
          <p:nvPr>
            <p:ph type="body" idx="1"/>
          </p:nvPr>
        </p:nvSpPr>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6553200" y="6494463"/>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cs typeface="Arial" pitchFamily="34" charset="0"/>
              </a:defRPr>
            </a:lvl1pPr>
          </a:lstStyle>
          <a:p>
            <a:pPr fontAlgn="base">
              <a:spcBef>
                <a:spcPct val="0"/>
              </a:spcBef>
              <a:spcAft>
                <a:spcPct val="0"/>
              </a:spcAft>
            </a:pPr>
            <a:fld id="{41031DCC-A264-46BE-A1C1-C5ACB901849B}" type="slidenum">
              <a:rPr lang="en-US" altLang="en-US">
                <a:ea typeface="MS PGothic" pitchFamily="34" charset="-128"/>
              </a:rPr>
              <a:pPr fontAlgn="base">
                <a:spcBef>
                  <a:spcPct val="0"/>
                </a:spcBef>
                <a:spcAft>
                  <a:spcPct val="0"/>
                </a:spcAft>
              </a:pPr>
              <a:t>‹#›</a:t>
            </a:fld>
            <a:endParaRPr lang="en-US" altLang="en-US">
              <a:ea typeface="MS PGothic" pitchFamily="34" charset="-128"/>
            </a:endParaRPr>
          </a:p>
        </p:txBody>
      </p:sp>
      <p:pic>
        <p:nvPicPr>
          <p:cNvPr id="2054" name="Picture 5" descr="http://ts4.mm.bing.net/th?id=H.4551665482530847&amp;pid=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3" descr="VA color sea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6" name="Group 42"/>
          <p:cNvGrpSpPr>
            <a:grpSpLocks/>
          </p:cNvGrpSpPr>
          <p:nvPr/>
        </p:nvGrpSpPr>
        <p:grpSpPr bwMode="auto">
          <a:xfrm>
            <a:off x="0" y="914400"/>
            <a:ext cx="9144000" cy="46038"/>
            <a:chOff x="336" y="2592"/>
            <a:chExt cx="5040" cy="144"/>
          </a:xfrm>
        </p:grpSpPr>
        <p:sp>
          <p:nvSpPr>
            <p:cNvPr id="2" name="Rectangle 39"/>
            <p:cNvSpPr>
              <a:spLocks noChangeArrowheads="1"/>
            </p:cNvSpPr>
            <p:nvPr userDrawn="1"/>
          </p:nvSpPr>
          <p:spPr bwMode="auto">
            <a:xfrm>
              <a:off x="336" y="2592"/>
              <a:ext cx="1680" cy="144"/>
            </a:xfrm>
            <a:prstGeom prst="rect">
              <a:avLst/>
            </a:prstGeom>
            <a:solidFill>
              <a:srgbClr val="CC0000"/>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endParaRPr lang="en-US" altLang="en-US" dirty="0">
                <a:solidFill>
                  <a:srgbClr val="000000"/>
                </a:solidFill>
                <a:ea typeface="ＭＳ Ｐゴシック" panose="020B0600070205080204" pitchFamily="34" charset="-128"/>
                <a:cs typeface="Arial" charset="0"/>
              </a:endParaRPr>
            </a:p>
          </p:txBody>
        </p:sp>
        <p:sp>
          <p:nvSpPr>
            <p:cNvPr id="2059" name="Rectangle 40"/>
            <p:cNvSpPr>
              <a:spLocks noChangeArrowheads="1"/>
            </p:cNvSpPr>
            <p:nvPr userDrawn="1"/>
          </p:nvSpPr>
          <p:spPr bwMode="auto">
            <a:xfrm>
              <a:off x="2016" y="2592"/>
              <a:ext cx="1680" cy="144"/>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endParaRPr lang="en-US" altLang="en-US" dirty="0">
                <a:solidFill>
                  <a:srgbClr val="000000"/>
                </a:solidFill>
                <a:ea typeface="ＭＳ Ｐゴシック" panose="020B0600070205080204" pitchFamily="34" charset="-128"/>
                <a:cs typeface="Arial" charset="0"/>
              </a:endParaRPr>
            </a:p>
          </p:txBody>
        </p:sp>
        <p:sp>
          <p:nvSpPr>
            <p:cNvPr id="2060" name="Rectangle 41"/>
            <p:cNvSpPr>
              <a:spLocks noChangeArrowheads="1"/>
            </p:cNvSpPr>
            <p:nvPr userDrawn="1"/>
          </p:nvSpPr>
          <p:spPr bwMode="auto">
            <a:xfrm>
              <a:off x="3696" y="2592"/>
              <a:ext cx="1680" cy="144"/>
            </a:xfrm>
            <a:prstGeom prst="rect">
              <a:avLst/>
            </a:prstGeom>
            <a:solidFill>
              <a:srgbClr val="0000C4"/>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endParaRPr lang="en-US" altLang="en-US" dirty="0">
                <a:solidFill>
                  <a:srgbClr val="000000"/>
                </a:solidFill>
                <a:ea typeface="ＭＳ Ｐゴシック" panose="020B0600070205080204" pitchFamily="34" charset="-128"/>
                <a:cs typeface="Arial" charset="0"/>
              </a:endParaRPr>
            </a:p>
          </p:txBody>
        </p:sp>
      </p:grpSp>
    </p:spTree>
    <p:extLst>
      <p:ext uri="{BB962C8B-B14F-4D97-AF65-F5344CB8AC3E}">
        <p14:creationId xmlns:p14="http://schemas.microsoft.com/office/powerpoint/2010/main" val="2490267876"/>
      </p:ext>
    </p:extLst>
  </p:cSld>
  <p:clrMap bg1="lt1" tx1="dk1" bg2="lt2" tx2="dk2" accent1="accent1" accent2="accent2" accent3="accent3" accent4="accent4" accent5="accent5" accent6="accent6" hlink="hlink" folHlink="folHlink"/>
  <p:sldLayoutIdLst>
    <p:sldLayoutId id="2147483680" r:id="rId1"/>
    <p:sldLayoutId id="2147483712" r:id="rId2"/>
    <p:sldLayoutId id="2147483711" r:id="rId3"/>
    <p:sldLayoutId id="2147483713" r:id="rId4"/>
  </p:sldLayoutIdLst>
  <p:hf hdr="0" ftr="0" dt="0"/>
  <p:txStyles>
    <p:titleStyle>
      <a:lvl1pPr algn="ctr" rtl="0" eaLnBrk="0" fontAlgn="base" hangingPunct="0">
        <a:spcBef>
          <a:spcPct val="0"/>
        </a:spcBef>
        <a:spcAft>
          <a:spcPct val="0"/>
        </a:spcAft>
        <a:defRPr sz="2800" b="1" kern="1200">
          <a:solidFill>
            <a:schemeClr val="tx1"/>
          </a:solidFill>
          <a:latin typeface="+mj-lt"/>
          <a:ea typeface="MS PGothic" panose="020B0600070205080204" pitchFamily="34" charset="-128"/>
          <a:cs typeface="Times New Roman" pitchFamily="18" charset="0"/>
        </a:defRPr>
      </a:lvl1pPr>
      <a:lvl2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2pPr>
      <a:lvl3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3pPr>
      <a:lvl4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4pPr>
      <a:lvl5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5pPr>
      <a:lvl6pPr marL="457200" algn="ctr" rtl="0" fontAlgn="base">
        <a:spcBef>
          <a:spcPct val="0"/>
        </a:spcBef>
        <a:spcAft>
          <a:spcPct val="0"/>
        </a:spcAft>
        <a:defRPr sz="2800" b="1">
          <a:solidFill>
            <a:schemeClr val="tx1"/>
          </a:solidFill>
          <a:latin typeface="Times New Roman" pitchFamily="18" charset="0"/>
          <a:cs typeface="Times New Roman" pitchFamily="18" charset="0"/>
        </a:defRPr>
      </a:lvl6pPr>
      <a:lvl7pPr marL="914400" algn="ctr" rtl="0" fontAlgn="base">
        <a:spcBef>
          <a:spcPct val="0"/>
        </a:spcBef>
        <a:spcAft>
          <a:spcPct val="0"/>
        </a:spcAft>
        <a:defRPr sz="2800" b="1">
          <a:solidFill>
            <a:schemeClr val="tx1"/>
          </a:solidFill>
          <a:latin typeface="Times New Roman" pitchFamily="18" charset="0"/>
          <a:cs typeface="Times New Roman" pitchFamily="18" charset="0"/>
        </a:defRPr>
      </a:lvl7pPr>
      <a:lvl8pPr marL="1371600" algn="ctr" rtl="0" fontAlgn="base">
        <a:spcBef>
          <a:spcPct val="0"/>
        </a:spcBef>
        <a:spcAft>
          <a:spcPct val="0"/>
        </a:spcAft>
        <a:defRPr sz="2800" b="1">
          <a:solidFill>
            <a:schemeClr val="tx1"/>
          </a:solidFill>
          <a:latin typeface="Times New Roman" pitchFamily="18" charset="0"/>
          <a:cs typeface="Times New Roman" pitchFamily="18" charset="0"/>
        </a:defRPr>
      </a:lvl8pPr>
      <a:lvl9pPr marL="1828800" algn="ctr" rtl="0" fontAlgn="base">
        <a:spcBef>
          <a:spcPct val="0"/>
        </a:spcBef>
        <a:spcAft>
          <a:spcPct val="0"/>
        </a:spcAft>
        <a:defRPr sz="2800" b="1">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pitchFamily="34" charset="0"/>
        <a:buChar char="•"/>
        <a:defRPr sz="2400" kern="1200">
          <a:solidFill>
            <a:schemeClr val="tx1"/>
          </a:solidFill>
          <a:latin typeface="+mn-lt"/>
          <a:ea typeface="MS PGothic" panose="020B0600070205080204" pitchFamily="34" charset="-128"/>
          <a:cs typeface="ＭＳ Ｐゴシック" pitchFamily="34" charset="-128"/>
        </a:defRPr>
      </a:lvl1pPr>
      <a:lvl2pPr marL="742950" indent="-285750" algn="l"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ＭＳ Ｐゴシック" pitchFamily="34" charset="-128"/>
        </a:defRPr>
      </a:lvl2pPr>
      <a:lvl3pPr marL="1143000" indent="-228600" algn="l" rtl="0" eaLnBrk="0" fontAlgn="base" hangingPunct="0">
        <a:spcBef>
          <a:spcPct val="20000"/>
        </a:spcBef>
        <a:spcAft>
          <a:spcPct val="0"/>
        </a:spcAft>
        <a:buFont typeface="Arial" pitchFamily="34" charset="0"/>
        <a:buChar char="•"/>
        <a:defRPr kern="1200">
          <a:solidFill>
            <a:schemeClr val="tx1"/>
          </a:solidFill>
          <a:latin typeface="+mn-lt"/>
          <a:ea typeface="MS PGothic" panose="020B0600070205080204" pitchFamily="34" charset="-128"/>
          <a:cs typeface="ＭＳ Ｐゴシック" pitchFamily="34" charset="-128"/>
        </a:defRPr>
      </a:lvl3pPr>
      <a:lvl4pPr marL="1600200" indent="-228600" algn="l" rtl="0" eaLnBrk="0" fontAlgn="base" hangingPunct="0">
        <a:spcBef>
          <a:spcPct val="20000"/>
        </a:spcBef>
        <a:spcAft>
          <a:spcPct val="0"/>
        </a:spcAft>
        <a:buFont typeface="Arial" pitchFamily="34" charset="0"/>
        <a:buChar char="–"/>
        <a:defRPr sz="1600" kern="1200">
          <a:solidFill>
            <a:schemeClr val="tx1"/>
          </a:solidFill>
          <a:latin typeface="+mn-lt"/>
          <a:ea typeface="MS PGothic" panose="020B0600070205080204" pitchFamily="34" charset="-128"/>
          <a:cs typeface="ＭＳ Ｐゴシック" pitchFamily="34" charset="-128"/>
        </a:defRPr>
      </a:lvl4pPr>
      <a:lvl5pPr marL="2057400" indent="-228600" algn="l" rtl="0" eaLnBrk="0" fontAlgn="base" hangingPunct="0">
        <a:spcBef>
          <a:spcPct val="20000"/>
        </a:spcBef>
        <a:spcAft>
          <a:spcPct val="0"/>
        </a:spcAft>
        <a:buFont typeface="Arial" pitchFamily="34" charset="0"/>
        <a:buChar char="»"/>
        <a:defRPr sz="1600" kern="1200">
          <a:solidFill>
            <a:schemeClr val="tx1"/>
          </a:solidFill>
          <a:latin typeface="+mn-lt"/>
          <a:ea typeface="MS PGothic" panose="020B0600070205080204" pitchFamily="34" charset="-128"/>
          <a:cs typeface="ＭＳ Ｐゴシック" pitchFamily="34"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1drv.ms/w/s!AlkpZJej6nh_k9Nd0OKzwn3AM3huog"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mailto:lbi@ihtsdo.org"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mailto:stan.huff@imail.org" TargetMode="External"/><Relationship Id="rId5" Type="http://schemas.openxmlformats.org/officeDocument/2006/relationships/hyperlink" Target="mailto:solbrig.harold@mayo.edu" TargetMode="External"/><Relationship Id="rId4" Type="http://schemas.openxmlformats.org/officeDocument/2006/relationships/hyperlink" Target="mailto:galen.mulrooney@jpsys.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www.opengroup.org/bookstore/catalog/w16a.ht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iki.hl7.org/index.php?title=Resource"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33600" y="2667000"/>
            <a:ext cx="4876800" cy="1200329"/>
          </a:xfrm>
          <a:prstGeom prst="rect">
            <a:avLst/>
          </a:prstGeom>
          <a:noFill/>
        </p:spPr>
        <p:txBody>
          <a:bodyPr wrap="square" rtlCol="0">
            <a:spAutoFit/>
          </a:bodyPr>
          <a:lstStyle/>
          <a:p>
            <a:pPr lvl="0" algn="ctr"/>
            <a:r>
              <a:rPr lang="en-US" altLang="en-US" sz="2400" b="1" dirty="0">
                <a:latin typeface="Arial" pitchFamily="34" charset="0"/>
                <a:ea typeface="ＭＳ Ｐゴシック" pitchFamily="34" charset="-128"/>
                <a:cs typeface="Arial" pitchFamily="34" charset="0"/>
              </a:rPr>
              <a:t>Goals and Attributes of Success </a:t>
            </a:r>
            <a:r>
              <a:rPr lang="en-US" altLang="en-US" sz="2400" b="1" dirty="0" smtClean="0">
                <a:latin typeface="Arial" pitchFamily="34" charset="0"/>
                <a:ea typeface="ＭＳ Ｐゴシック" pitchFamily="34" charset="-128"/>
                <a:cs typeface="Arial" pitchFamily="34" charset="0"/>
              </a:rPr>
              <a:t>and</a:t>
            </a:r>
            <a:br>
              <a:rPr lang="en-US" altLang="en-US" sz="2400" b="1" dirty="0" smtClean="0">
                <a:latin typeface="Arial" pitchFamily="34" charset="0"/>
                <a:ea typeface="ＭＳ Ｐゴシック" pitchFamily="34" charset="-128"/>
                <a:cs typeface="Arial" pitchFamily="34" charset="0"/>
              </a:rPr>
            </a:br>
            <a:r>
              <a:rPr lang="en-US" altLang="en-US" sz="2400" b="1" dirty="0" smtClean="0">
                <a:latin typeface="Arial" pitchFamily="34" charset="0"/>
                <a:ea typeface="ＭＳ Ｐゴシック" pitchFamily="34" charset="-128"/>
                <a:cs typeface="Arial" pitchFamily="34" charset="0"/>
              </a:rPr>
              <a:t>Guiding Principles</a:t>
            </a:r>
            <a:endParaRPr lang="en-US" altLang="en-US" sz="2800" b="1" dirty="0">
              <a:latin typeface="Arial" pitchFamily="34" charset="0"/>
              <a:ea typeface="ＭＳ Ｐゴシック" pitchFamily="34" charset="-128"/>
              <a:cs typeface="Arial" pitchFamily="34" charset="0"/>
            </a:endParaRPr>
          </a:p>
        </p:txBody>
      </p:sp>
      <p:sp>
        <p:nvSpPr>
          <p:cNvPr id="7" name="TextBox 6"/>
          <p:cNvSpPr txBox="1"/>
          <p:nvPr/>
        </p:nvSpPr>
        <p:spPr>
          <a:xfrm>
            <a:off x="2824369" y="4495800"/>
            <a:ext cx="3546997" cy="923330"/>
          </a:xfrm>
          <a:prstGeom prst="rect">
            <a:avLst/>
          </a:prstGeom>
          <a:noFill/>
        </p:spPr>
        <p:txBody>
          <a:bodyPr wrap="none" rtlCol="0">
            <a:spAutoFit/>
          </a:bodyPr>
          <a:lstStyle/>
          <a:p>
            <a:pPr algn="ctr"/>
            <a:r>
              <a:rPr lang="en-US" dirty="0" smtClean="0"/>
              <a:t>Nona Hall, BSN, MA</a:t>
            </a:r>
          </a:p>
          <a:p>
            <a:pPr algn="ctr"/>
            <a:r>
              <a:rPr lang="en-US" dirty="0" smtClean="0"/>
              <a:t>DoD/VA Interagency Program Office</a:t>
            </a:r>
          </a:p>
          <a:p>
            <a:pPr algn="ctr"/>
            <a:r>
              <a:rPr lang="en-US" dirty="0" smtClean="0"/>
              <a:t>ONC Liaison</a:t>
            </a:r>
            <a:endParaRPr lang="en-US" dirty="0"/>
          </a:p>
        </p:txBody>
      </p:sp>
    </p:spTree>
    <p:extLst>
      <p:ext uri="{BB962C8B-B14F-4D97-AF65-F5344CB8AC3E}">
        <p14:creationId xmlns:p14="http://schemas.microsoft.com/office/powerpoint/2010/main" val="3031818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Each Model/Asset</a:t>
            </a:r>
            <a:br>
              <a:rPr lang="en-US" dirty="0" smtClean="0"/>
            </a:br>
            <a:r>
              <a:rPr lang="en-US" dirty="0" smtClean="0"/>
              <a:t>Plays a Role</a:t>
            </a:r>
            <a:endParaRPr lang="en-US" dirty="0"/>
          </a:p>
        </p:txBody>
      </p:sp>
      <p:pic>
        <p:nvPicPr>
          <p:cNvPr id="8" name="Picture 7" descr="Whispy Tree by dear_theophilus - Tree with thin branches and leav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4330" y="1752600"/>
            <a:ext cx="5078470" cy="4818198"/>
          </a:xfrm>
          <a:prstGeom prst="rect">
            <a:avLst/>
          </a:prstGeom>
        </p:spPr>
      </p:pic>
      <p:sp>
        <p:nvSpPr>
          <p:cNvPr id="9" name="TextBox 8"/>
          <p:cNvSpPr txBox="1"/>
          <p:nvPr/>
        </p:nvSpPr>
        <p:spPr>
          <a:xfrm rot="16200000">
            <a:off x="4217172" y="5727334"/>
            <a:ext cx="812787" cy="369332"/>
          </a:xfrm>
          <a:prstGeom prst="rect">
            <a:avLst/>
          </a:prstGeom>
          <a:noFill/>
        </p:spPr>
        <p:txBody>
          <a:bodyPr wrap="none" rtlCol="0">
            <a:spAutoFit/>
          </a:bodyPr>
          <a:lstStyle/>
          <a:p>
            <a:r>
              <a:rPr lang="en-US" dirty="0" smtClean="0">
                <a:solidFill>
                  <a:schemeClr val="bg1"/>
                </a:solidFill>
              </a:rPr>
              <a:t>SOLOR</a:t>
            </a:r>
            <a:endParaRPr lang="en-US" dirty="0">
              <a:solidFill>
                <a:schemeClr val="bg1"/>
              </a:solidFill>
            </a:endParaRPr>
          </a:p>
        </p:txBody>
      </p:sp>
      <p:sp>
        <p:nvSpPr>
          <p:cNvPr id="10" name="TextBox 9"/>
          <p:cNvSpPr txBox="1"/>
          <p:nvPr/>
        </p:nvSpPr>
        <p:spPr>
          <a:xfrm>
            <a:off x="4280665" y="3581400"/>
            <a:ext cx="685800" cy="369332"/>
          </a:xfrm>
          <a:prstGeom prst="rect">
            <a:avLst/>
          </a:prstGeom>
          <a:solidFill>
            <a:schemeClr val="bg1"/>
          </a:solidFill>
        </p:spPr>
        <p:txBody>
          <a:bodyPr wrap="square" rtlCol="0">
            <a:spAutoFit/>
          </a:bodyPr>
          <a:lstStyle/>
          <a:p>
            <a:r>
              <a:rPr lang="en-US" dirty="0" smtClean="0"/>
              <a:t>FHIM</a:t>
            </a:r>
            <a:endParaRPr lang="en-US" dirty="0"/>
          </a:p>
        </p:txBody>
      </p:sp>
      <p:sp>
        <p:nvSpPr>
          <p:cNvPr id="11" name="TextBox 10"/>
          <p:cNvSpPr txBox="1"/>
          <p:nvPr/>
        </p:nvSpPr>
        <p:spPr>
          <a:xfrm>
            <a:off x="3818216" y="2228164"/>
            <a:ext cx="620683" cy="369332"/>
          </a:xfrm>
          <a:prstGeom prst="rect">
            <a:avLst/>
          </a:prstGeom>
          <a:solidFill>
            <a:schemeClr val="bg1"/>
          </a:solidFill>
        </p:spPr>
        <p:txBody>
          <a:bodyPr wrap="none" rtlCol="0">
            <a:spAutoFit/>
          </a:bodyPr>
          <a:lstStyle/>
          <a:p>
            <a:r>
              <a:rPr lang="en-US" dirty="0" smtClean="0"/>
              <a:t>CIMI</a:t>
            </a:r>
            <a:endParaRPr lang="en-US" dirty="0"/>
          </a:p>
        </p:txBody>
      </p:sp>
      <p:sp>
        <p:nvSpPr>
          <p:cNvPr id="2" name="Slide Number Placeholder 1"/>
          <p:cNvSpPr>
            <a:spLocks noGrp="1"/>
          </p:cNvSpPr>
          <p:nvPr>
            <p:ph type="sldNum" sz="quarter" idx="11"/>
          </p:nvPr>
        </p:nvSpPr>
        <p:spPr/>
        <p:txBody>
          <a:bodyPr/>
          <a:lstStyle/>
          <a:p>
            <a:fld id="{3FDB7380-9603-43D8-BFF4-722408AEB0E4}" type="slidenum">
              <a:rPr lang="en-US" altLang="en-US" smtClean="0"/>
              <a:pPr/>
              <a:t>10</a:t>
            </a:fld>
            <a:endParaRPr lang="en-US" altLang="en-US"/>
          </a:p>
        </p:txBody>
      </p:sp>
    </p:spTree>
    <p:extLst>
      <p:ext uri="{BB962C8B-B14F-4D97-AF65-F5344CB8AC3E}">
        <p14:creationId xmlns:p14="http://schemas.microsoft.com/office/powerpoint/2010/main" val="2931415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Proposed Solution: Integration Theme</a:t>
            </a:r>
          </a:p>
        </p:txBody>
      </p:sp>
      <p:sp>
        <p:nvSpPr>
          <p:cNvPr id="9" name="TextBox 8"/>
          <p:cNvSpPr txBox="1"/>
          <p:nvPr/>
        </p:nvSpPr>
        <p:spPr>
          <a:xfrm>
            <a:off x="342900" y="6334780"/>
            <a:ext cx="8496300" cy="523220"/>
          </a:xfrm>
          <a:prstGeom prst="rect">
            <a:avLst/>
          </a:prstGeom>
          <a:noFill/>
        </p:spPr>
        <p:txBody>
          <a:bodyPr wrap="square" rtlCol="0">
            <a:spAutoFit/>
          </a:bodyPr>
          <a:lstStyle/>
          <a:p>
            <a:pPr algn="ctr"/>
            <a:r>
              <a:rPr lang="en-US" sz="1400" dirty="0"/>
              <a:t>High-Level View of FHIM-CIMI-SOLOR-CQF Integration enables Consistent “Foundational Health Information” and “Common Clinical Information” to support Computable Semantic-Interoperability in Implementations</a:t>
            </a:r>
          </a:p>
        </p:txBody>
      </p:sp>
      <p:sp>
        <p:nvSpPr>
          <p:cNvPr id="10" name="TextBox 9"/>
          <p:cNvSpPr txBox="1"/>
          <p:nvPr/>
        </p:nvSpPr>
        <p:spPr>
          <a:xfrm>
            <a:off x="152400" y="1035784"/>
            <a:ext cx="8686800" cy="1631216"/>
          </a:xfrm>
          <a:prstGeom prst="rect">
            <a:avLst/>
          </a:prstGeom>
          <a:solidFill>
            <a:schemeClr val="accent1">
              <a:lumMod val="20000"/>
              <a:lumOff val="80000"/>
            </a:schemeClr>
          </a:solidFill>
        </p:spPr>
        <p:txBody>
          <a:bodyPr wrap="square" rtlCol="0">
            <a:spAutoFit/>
          </a:bodyPr>
          <a:lstStyle/>
          <a:p>
            <a:pPr lvl="0"/>
            <a:r>
              <a:rPr lang="en-US" sz="2000" b="1" u="sng" dirty="0"/>
              <a:t>The proposed solution</a:t>
            </a:r>
            <a:r>
              <a:rPr lang="en-US" sz="2000" b="1" dirty="0"/>
              <a:t> involves the definition of clinical knowledge in the form of formally </a:t>
            </a:r>
            <a:r>
              <a:rPr lang="en-US" sz="2000" b="1" dirty="0" smtClean="0"/>
              <a:t>modeled </a:t>
            </a:r>
            <a:r>
              <a:rPr lang="en-US" sz="2000" b="1" dirty="0"/>
              <a:t>information </a:t>
            </a:r>
            <a:r>
              <a:rPr lang="en-US" sz="2000" b="1" dirty="0" smtClean="0"/>
              <a:t>artifacts </a:t>
            </a:r>
            <a:r>
              <a:rPr lang="en-US" sz="2000" b="1" dirty="0"/>
              <a:t>that could be used in compose-able health records, care plans and other shared clinical data. Each information artefact will be defined with an unambiguous and computable meaning, employ a specific, shared vocabulary, and have a specific information structure. </a:t>
            </a:r>
          </a:p>
        </p:txBody>
      </p:sp>
      <p:pic>
        <p:nvPicPr>
          <p:cNvPr id="7" name="Picture 6"/>
          <p:cNvPicPr/>
          <p:nvPr/>
        </p:nvPicPr>
        <p:blipFill>
          <a:blip r:embed="rId3"/>
          <a:stretch>
            <a:fillRect/>
          </a:stretch>
        </p:blipFill>
        <p:spPr>
          <a:xfrm>
            <a:off x="2057400" y="2667000"/>
            <a:ext cx="4724400" cy="3706196"/>
          </a:xfrm>
          <a:prstGeom prst="rect">
            <a:avLst/>
          </a:prstGeom>
        </p:spPr>
      </p:pic>
      <p:sp>
        <p:nvSpPr>
          <p:cNvPr id="2" name="Slide Number Placeholder 1"/>
          <p:cNvSpPr>
            <a:spLocks noGrp="1"/>
          </p:cNvSpPr>
          <p:nvPr>
            <p:ph type="sldNum" sz="quarter" idx="11"/>
          </p:nvPr>
        </p:nvSpPr>
        <p:spPr/>
        <p:txBody>
          <a:bodyPr/>
          <a:lstStyle/>
          <a:p>
            <a:fld id="{3FDB7380-9603-43D8-BFF4-722408AEB0E4}" type="slidenum">
              <a:rPr lang="en-US" altLang="en-US" smtClean="0"/>
              <a:pPr/>
              <a:t>11</a:t>
            </a:fld>
            <a:endParaRPr lang="en-US" altLang="en-US"/>
          </a:p>
        </p:txBody>
      </p:sp>
    </p:spTree>
    <p:extLst>
      <p:ext uri="{BB962C8B-B14F-4D97-AF65-F5344CB8AC3E}">
        <p14:creationId xmlns:p14="http://schemas.microsoft.com/office/powerpoint/2010/main" val="71141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Objectives</a:t>
            </a:r>
            <a:endParaRPr lang="en-US" dirty="0"/>
          </a:p>
        </p:txBody>
      </p:sp>
      <p:sp>
        <p:nvSpPr>
          <p:cNvPr id="7" name="Content Placeholder 6"/>
          <p:cNvSpPr>
            <a:spLocks noGrp="1"/>
          </p:cNvSpPr>
          <p:nvPr>
            <p:ph idx="1"/>
          </p:nvPr>
        </p:nvSpPr>
        <p:spPr/>
        <p:txBody>
          <a:bodyPr/>
          <a:lstStyle/>
          <a:p>
            <a:r>
              <a:rPr lang="en-US" dirty="0" smtClean="0"/>
              <a:t>Integrate Models as the Enabling Foundation</a:t>
            </a:r>
          </a:p>
          <a:p>
            <a:r>
              <a:rPr lang="en-US" dirty="0" smtClean="0"/>
              <a:t>Pursue the Integration of Models</a:t>
            </a:r>
          </a:p>
          <a:p>
            <a:r>
              <a:rPr lang="en-US" dirty="0" smtClean="0"/>
              <a:t>Integrate Tooling to Extend the Utility of these Assets</a:t>
            </a:r>
          </a:p>
          <a:p>
            <a:r>
              <a:rPr lang="en-US" dirty="0" smtClean="0"/>
              <a:t>Demonstrate the Viability of Integration Via Pilots</a:t>
            </a:r>
            <a:endParaRPr lang="en-US" dirty="0"/>
          </a:p>
        </p:txBody>
      </p:sp>
      <p:sp>
        <p:nvSpPr>
          <p:cNvPr id="2" name="Slide Number Placeholder 1"/>
          <p:cNvSpPr>
            <a:spLocks noGrp="1"/>
          </p:cNvSpPr>
          <p:nvPr>
            <p:ph type="sldNum" sz="quarter" idx="11"/>
          </p:nvPr>
        </p:nvSpPr>
        <p:spPr/>
        <p:txBody>
          <a:bodyPr/>
          <a:lstStyle/>
          <a:p>
            <a:fld id="{3FDB7380-9603-43D8-BFF4-722408AEB0E4}" type="slidenum">
              <a:rPr lang="en-US" altLang="en-US" smtClean="0"/>
              <a:pPr/>
              <a:t>12</a:t>
            </a:fld>
            <a:endParaRPr lang="en-US" altLang="en-US"/>
          </a:p>
        </p:txBody>
      </p:sp>
    </p:spTree>
    <p:extLst>
      <p:ext uri="{BB962C8B-B14F-4D97-AF65-F5344CB8AC3E}">
        <p14:creationId xmlns:p14="http://schemas.microsoft.com/office/powerpoint/2010/main" val="3730935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Attributes of Success</a:t>
            </a:r>
            <a:endParaRPr lang="en-US" dirty="0"/>
          </a:p>
        </p:txBody>
      </p:sp>
      <p:sp>
        <p:nvSpPr>
          <p:cNvPr id="7" name="Content Placeholder 6"/>
          <p:cNvSpPr>
            <a:spLocks noGrp="1"/>
          </p:cNvSpPr>
          <p:nvPr>
            <p:ph idx="1"/>
          </p:nvPr>
        </p:nvSpPr>
        <p:spPr>
          <a:xfrm>
            <a:off x="420547" y="1143000"/>
            <a:ext cx="8229600" cy="4525963"/>
          </a:xfrm>
        </p:spPr>
        <p:txBody>
          <a:bodyPr>
            <a:normAutofit fontScale="70000" lnSpcReduction="20000"/>
          </a:bodyPr>
          <a:lstStyle/>
          <a:p>
            <a:r>
              <a:rPr lang="en-US" dirty="0"/>
              <a:t>Increased awareness related </a:t>
            </a:r>
            <a:r>
              <a:rPr lang="en-US" dirty="0" smtClean="0"/>
              <a:t>to Information Modeling/Tooling </a:t>
            </a:r>
            <a:r>
              <a:rPr lang="en-US" dirty="0"/>
              <a:t>&amp; Integration </a:t>
            </a:r>
            <a:r>
              <a:rPr lang="en-US" dirty="0" smtClean="0"/>
              <a:t>efforts—the necessity</a:t>
            </a:r>
          </a:p>
          <a:p>
            <a:pPr lvl="1"/>
            <a:r>
              <a:rPr lang="en-US" dirty="0" smtClean="0"/>
              <a:t>Distinction </a:t>
            </a:r>
          </a:p>
          <a:p>
            <a:pPr lvl="1"/>
            <a:r>
              <a:rPr lang="en-US" dirty="0" smtClean="0"/>
              <a:t>Utility</a:t>
            </a:r>
          </a:p>
          <a:p>
            <a:r>
              <a:rPr lang="en-US" dirty="0" smtClean="0"/>
              <a:t>Advocacy </a:t>
            </a:r>
            <a:r>
              <a:rPr lang="en-US" dirty="0"/>
              <a:t>to </a:t>
            </a:r>
            <a:r>
              <a:rPr lang="en-US" dirty="0" smtClean="0"/>
              <a:t>routinely ‘Jump Start’ with (formal) information </a:t>
            </a:r>
            <a:r>
              <a:rPr lang="en-US" dirty="0"/>
              <a:t>Modeling </a:t>
            </a:r>
            <a:r>
              <a:rPr lang="en-US" dirty="0" smtClean="0"/>
              <a:t>/ Tooling Assets into </a:t>
            </a:r>
            <a:r>
              <a:rPr lang="en-US" dirty="0"/>
              <a:t>projects / standards </a:t>
            </a:r>
            <a:r>
              <a:rPr lang="en-US" dirty="0" smtClean="0"/>
              <a:t>development </a:t>
            </a:r>
            <a:r>
              <a:rPr lang="en-US" dirty="0"/>
              <a:t>efforts</a:t>
            </a:r>
          </a:p>
          <a:p>
            <a:r>
              <a:rPr lang="en-US" dirty="0" smtClean="0"/>
              <a:t>Advocacy </a:t>
            </a:r>
            <a:r>
              <a:rPr lang="en-US" dirty="0"/>
              <a:t>to </a:t>
            </a:r>
            <a:r>
              <a:rPr lang="en-US" dirty="0" smtClean="0"/>
              <a:t>support follow-on efforts</a:t>
            </a:r>
          </a:p>
          <a:p>
            <a:pPr lvl="1"/>
            <a:r>
              <a:rPr lang="en-US" dirty="0" smtClean="0"/>
              <a:t>Sustain Core SME Framework to refine integration recommendations </a:t>
            </a:r>
          </a:p>
          <a:p>
            <a:pPr lvl="1"/>
            <a:r>
              <a:rPr lang="en-US" dirty="0" smtClean="0"/>
              <a:t>Sustain predictable stakeholder contact</a:t>
            </a:r>
          </a:p>
          <a:p>
            <a:pPr lvl="1"/>
            <a:r>
              <a:rPr lang="en-US" dirty="0" smtClean="0"/>
              <a:t>Apply insights / recommendations from Info Modeling Tech Forum into final report </a:t>
            </a:r>
          </a:p>
          <a:p>
            <a:pPr lvl="1"/>
            <a:r>
              <a:rPr lang="en-US" dirty="0"/>
              <a:t>Conduct follow up Modeling Meeting with FHIR colleagues, 15 Sep 2016</a:t>
            </a:r>
          </a:p>
          <a:p>
            <a:pPr lvl="1"/>
            <a:r>
              <a:rPr lang="en-US" dirty="0" smtClean="0"/>
              <a:t>Submit final report  during Sep 2016 HL7 CIMI Workgroup</a:t>
            </a:r>
          </a:p>
          <a:p>
            <a:pPr lvl="1"/>
            <a:r>
              <a:rPr lang="en-US" dirty="0" smtClean="0"/>
              <a:t>Build out near term, mid term &amp; long term efforts via work </a:t>
            </a:r>
            <a:r>
              <a:rPr lang="en-US" dirty="0"/>
              <a:t>breakdown </a:t>
            </a:r>
            <a:endParaRPr lang="en-US" dirty="0" smtClean="0"/>
          </a:p>
          <a:p>
            <a:r>
              <a:rPr lang="en-US" dirty="0" smtClean="0"/>
              <a:t>Supportive </a:t>
            </a:r>
            <a:r>
              <a:rPr lang="en-US" dirty="0"/>
              <a:t>of </a:t>
            </a:r>
            <a:r>
              <a:rPr lang="en-US" dirty="0" smtClean="0"/>
              <a:t>Integration</a:t>
            </a:r>
          </a:p>
          <a:p>
            <a:pPr lvl="1"/>
            <a:r>
              <a:rPr lang="en-US" dirty="0" err="1" smtClean="0"/>
              <a:t>RePurposing</a:t>
            </a:r>
            <a:r>
              <a:rPr lang="en-US" dirty="0" smtClean="0"/>
              <a:t> and Resourcing considerations to meet near </a:t>
            </a:r>
            <a:r>
              <a:rPr lang="en-US" dirty="0"/>
              <a:t>term, mid term and long term </a:t>
            </a:r>
            <a:r>
              <a:rPr lang="en-US" dirty="0" smtClean="0"/>
              <a:t>needs</a:t>
            </a:r>
          </a:p>
          <a:p>
            <a:pPr lvl="1"/>
            <a:r>
              <a:rPr lang="en-US" dirty="0" smtClean="0"/>
              <a:t>Continue efforts </a:t>
            </a:r>
            <a:r>
              <a:rPr lang="en-US" dirty="0"/>
              <a:t>to enhance </a:t>
            </a:r>
            <a:r>
              <a:rPr lang="en-US" dirty="0" smtClean="0"/>
              <a:t>usability; expand SME </a:t>
            </a:r>
            <a:r>
              <a:rPr lang="en-US" dirty="0"/>
              <a:t>base, </a:t>
            </a:r>
            <a:r>
              <a:rPr lang="en-US" dirty="0" smtClean="0"/>
              <a:t>build User </a:t>
            </a:r>
            <a:r>
              <a:rPr lang="en-US" dirty="0"/>
              <a:t>Community </a:t>
            </a:r>
            <a:r>
              <a:rPr lang="en-US" dirty="0" smtClean="0"/>
              <a:t>participation &amp; promote shifting </a:t>
            </a:r>
            <a:r>
              <a:rPr lang="en-US" dirty="0"/>
              <a:t>in </a:t>
            </a:r>
            <a:r>
              <a:rPr lang="en-US" dirty="0" smtClean="0"/>
              <a:t>commitments </a:t>
            </a:r>
            <a:r>
              <a:rPr lang="en-US" dirty="0"/>
              <a:t>&amp; to </a:t>
            </a:r>
            <a:r>
              <a:rPr lang="en-US" dirty="0" smtClean="0"/>
              <a:t>gauge progress for the work ahead  </a:t>
            </a:r>
          </a:p>
          <a:p>
            <a:pPr lvl="1"/>
            <a:endParaRPr lang="en-US" dirty="0"/>
          </a:p>
          <a:p>
            <a:endParaRPr lang="en-US" dirty="0"/>
          </a:p>
        </p:txBody>
      </p:sp>
      <p:sp>
        <p:nvSpPr>
          <p:cNvPr id="2" name="Slide Number Placeholder 1"/>
          <p:cNvSpPr>
            <a:spLocks noGrp="1"/>
          </p:cNvSpPr>
          <p:nvPr>
            <p:ph type="sldNum" sz="quarter" idx="11"/>
          </p:nvPr>
        </p:nvSpPr>
        <p:spPr/>
        <p:txBody>
          <a:bodyPr/>
          <a:lstStyle/>
          <a:p>
            <a:fld id="{3FDB7380-9603-43D8-BFF4-722408AEB0E4}" type="slidenum">
              <a:rPr lang="en-US" altLang="en-US" smtClean="0"/>
              <a:pPr/>
              <a:t>13</a:t>
            </a:fld>
            <a:endParaRPr lang="en-US" altLang="en-US"/>
          </a:p>
        </p:txBody>
      </p:sp>
    </p:spTree>
    <p:extLst>
      <p:ext uri="{BB962C8B-B14F-4D97-AF65-F5344CB8AC3E}">
        <p14:creationId xmlns:p14="http://schemas.microsoft.com/office/powerpoint/2010/main" val="7547952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Principles…..a Starting Point</a:t>
            </a:r>
            <a:endParaRPr lang="en-US" dirty="0"/>
          </a:p>
        </p:txBody>
      </p:sp>
      <p:sp>
        <p:nvSpPr>
          <p:cNvPr id="3" name="Content Placeholder 2"/>
          <p:cNvSpPr>
            <a:spLocks noGrp="1"/>
          </p:cNvSpPr>
          <p:nvPr>
            <p:ph idx="1"/>
          </p:nvPr>
        </p:nvSpPr>
        <p:spPr>
          <a:xfrm>
            <a:off x="457200" y="1295400"/>
            <a:ext cx="8686800" cy="4525963"/>
          </a:xfrm>
        </p:spPr>
        <p:txBody>
          <a:bodyPr/>
          <a:lstStyle/>
          <a:p>
            <a:r>
              <a:rPr lang="en-US" dirty="0" smtClean="0"/>
              <a:t>CIMI Principles:  Appendix E *</a:t>
            </a:r>
          </a:p>
          <a:p>
            <a:r>
              <a:rPr lang="en-US" dirty="0" smtClean="0"/>
              <a:t>So </a:t>
            </a:r>
            <a:r>
              <a:rPr lang="en-US" dirty="0"/>
              <a:t>far, the modeling SMEs recommend adding the following foundational principles: </a:t>
            </a:r>
            <a:endParaRPr lang="en-US" dirty="0" smtClean="0"/>
          </a:p>
          <a:p>
            <a:pPr marL="857250" lvl="1" indent="-457200">
              <a:buAutoNum type="arabicParenR"/>
            </a:pPr>
            <a:r>
              <a:rPr lang="en-US" dirty="0" smtClean="0"/>
              <a:t>A </a:t>
            </a:r>
            <a:r>
              <a:rPr lang="en-US" dirty="0"/>
              <a:t>clean separation of clinical model semantics </a:t>
            </a:r>
            <a:endParaRPr lang="en-US" dirty="0" smtClean="0"/>
          </a:p>
          <a:p>
            <a:pPr marL="857250" lvl="1" indent="-457200">
              <a:buAutoNum type="arabicParenR"/>
            </a:pPr>
            <a:r>
              <a:rPr lang="en-US" dirty="0" smtClean="0"/>
              <a:t>using </a:t>
            </a:r>
            <a:r>
              <a:rPr lang="en-US" dirty="0"/>
              <a:t>SNOMED, LOINC and </a:t>
            </a:r>
            <a:r>
              <a:rPr lang="en-US" dirty="0" err="1" smtClean="0"/>
              <a:t>RxNORM</a:t>
            </a:r>
            <a:r>
              <a:rPr lang="en-US" dirty="0" smtClean="0"/>
              <a:t>  </a:t>
            </a:r>
            <a:endParaRPr lang="en-US" dirty="0"/>
          </a:p>
          <a:p>
            <a:endParaRPr lang="en-US" dirty="0" smtClean="0"/>
          </a:p>
          <a:p>
            <a:endParaRPr lang="en-US" dirty="0"/>
          </a:p>
          <a:p>
            <a:endParaRPr lang="en-US" dirty="0" smtClean="0"/>
          </a:p>
          <a:p>
            <a:endParaRPr lang="en-US" dirty="0" smtClean="0"/>
          </a:p>
          <a:p>
            <a:pPr marL="0" indent="0">
              <a:buNone/>
            </a:pPr>
            <a:r>
              <a:rPr lang="en-US" sz="2000" dirty="0" smtClean="0"/>
              <a:t>*</a:t>
            </a:r>
            <a:r>
              <a:rPr lang="en-US" sz="1800" dirty="0" smtClean="0"/>
              <a:t>CIMI-FHIM-SOLOR-CQF </a:t>
            </a:r>
            <a:r>
              <a:rPr lang="en-US" sz="1800" dirty="0"/>
              <a:t>and Other </a:t>
            </a:r>
            <a:r>
              <a:rPr lang="en-US" sz="1800" dirty="0" smtClean="0"/>
              <a:t>Information </a:t>
            </a:r>
            <a:r>
              <a:rPr lang="en-US" sz="1800" dirty="0"/>
              <a:t>Model Integration: </a:t>
            </a:r>
            <a:r>
              <a:rPr lang="en-US" sz="1800" dirty="0" smtClean="0"/>
              <a:t>Observations</a:t>
            </a:r>
            <a:r>
              <a:rPr lang="en-US" sz="1800" dirty="0"/>
              <a:t>, Recommendations and Challenges </a:t>
            </a:r>
            <a:r>
              <a:rPr lang="en-US" sz="1800" dirty="0" smtClean="0"/>
              <a:t> </a:t>
            </a:r>
            <a:r>
              <a:rPr lang="en-US" altLang="en-US" sz="1800" dirty="0" smtClean="0">
                <a:solidFill>
                  <a:srgbClr val="000000"/>
                </a:solidFill>
                <a:cs typeface="Times New Roman" pitchFamily="18" charset="0"/>
              </a:rPr>
              <a:t>Preliminary </a:t>
            </a:r>
            <a:r>
              <a:rPr lang="en-US" altLang="en-US" sz="1800" dirty="0">
                <a:solidFill>
                  <a:srgbClr val="000000"/>
                </a:solidFill>
                <a:cs typeface="Times New Roman" pitchFamily="18" charset="0"/>
              </a:rPr>
              <a:t>Report </a:t>
            </a:r>
            <a:r>
              <a:rPr lang="en-US" altLang="en-US" sz="1800" dirty="0" smtClean="0">
                <a:solidFill>
                  <a:srgbClr val="000000"/>
                </a:solidFill>
                <a:cs typeface="Times New Roman" pitchFamily="18" charset="0"/>
              </a:rPr>
              <a:t>17 </a:t>
            </a:r>
            <a:r>
              <a:rPr lang="en-US" altLang="en-US" sz="1800" dirty="0">
                <a:solidFill>
                  <a:srgbClr val="000000"/>
                </a:solidFill>
                <a:cs typeface="Times New Roman" pitchFamily="18" charset="0"/>
              </a:rPr>
              <a:t>Aug </a:t>
            </a:r>
            <a:r>
              <a:rPr lang="en-US" altLang="en-US" sz="1800" dirty="0" smtClean="0">
                <a:solidFill>
                  <a:srgbClr val="000000"/>
                </a:solidFill>
                <a:cs typeface="Times New Roman" pitchFamily="18" charset="0"/>
              </a:rPr>
              <a:t>2016</a:t>
            </a:r>
            <a:r>
              <a:rPr lang="en-US" altLang="en-US" sz="1800" dirty="0" smtClean="0">
                <a:solidFill>
                  <a:srgbClr val="FF0000"/>
                </a:solidFill>
                <a:cs typeface="Times New Roman" pitchFamily="18" charset="0"/>
              </a:rPr>
              <a:t>.   </a:t>
            </a:r>
          </a:p>
          <a:p>
            <a:pPr marL="0" indent="0">
              <a:buNone/>
            </a:pPr>
            <a:r>
              <a:rPr lang="en-US" altLang="en-US" sz="1800" dirty="0" smtClean="0">
                <a:cs typeface="Times New Roman" pitchFamily="18" charset="0"/>
              </a:rPr>
              <a:t>Current Report at</a:t>
            </a:r>
            <a:r>
              <a:rPr lang="en-US" altLang="en-US" sz="1800" dirty="0" smtClean="0">
                <a:solidFill>
                  <a:srgbClr val="FF0000"/>
                </a:solidFill>
                <a:cs typeface="Times New Roman" pitchFamily="18" charset="0"/>
              </a:rPr>
              <a:t>:</a:t>
            </a:r>
            <a:r>
              <a:rPr lang="en-US" sz="1800" dirty="0" smtClean="0"/>
              <a:t> </a:t>
            </a:r>
            <a:r>
              <a:rPr lang="en-US" sz="1800" u="sng" dirty="0" smtClean="0">
                <a:hlinkClick r:id="rId3"/>
              </a:rPr>
              <a:t>https</a:t>
            </a:r>
            <a:r>
              <a:rPr lang="en-US" sz="1800" u="sng" dirty="0">
                <a:hlinkClick r:id="rId3"/>
              </a:rPr>
              <a:t>://1drv.ms/w/s!AlkpZJej6nh_k9Nd0OKzwn3AM3huog</a:t>
            </a:r>
            <a:r>
              <a:rPr lang="en-US" sz="1800" dirty="0"/>
              <a:t> </a:t>
            </a:r>
          </a:p>
          <a:p>
            <a:pPr marL="0" indent="0">
              <a:buNone/>
            </a:pPr>
            <a:endParaRPr lang="en-US" sz="2000" dirty="0"/>
          </a:p>
        </p:txBody>
      </p:sp>
      <p:sp>
        <p:nvSpPr>
          <p:cNvPr id="4" name="Slide Number Placeholder 3"/>
          <p:cNvSpPr>
            <a:spLocks noGrp="1"/>
          </p:cNvSpPr>
          <p:nvPr>
            <p:ph type="sldNum" sz="quarter" idx="11"/>
          </p:nvPr>
        </p:nvSpPr>
        <p:spPr/>
        <p:txBody>
          <a:bodyPr/>
          <a:lstStyle/>
          <a:p>
            <a:fld id="{3FDB7380-9603-43D8-BFF4-722408AEB0E4}" type="slidenum">
              <a:rPr lang="en-US" altLang="en-US" smtClean="0"/>
              <a:pPr/>
              <a:t>14</a:t>
            </a:fld>
            <a:endParaRPr lang="en-US" altLang="en-US"/>
          </a:p>
        </p:txBody>
      </p:sp>
    </p:spTree>
    <p:extLst>
      <p:ext uri="{BB962C8B-B14F-4D97-AF65-F5344CB8AC3E}">
        <p14:creationId xmlns:p14="http://schemas.microsoft.com/office/powerpoint/2010/main" val="970772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Approach:  Integration/Convergence</a:t>
            </a:r>
            <a:endParaRPr lang="en-US" dirty="0"/>
          </a:p>
        </p:txBody>
      </p:sp>
      <p:sp>
        <p:nvSpPr>
          <p:cNvPr id="7" name="Content Placeholder 6"/>
          <p:cNvSpPr>
            <a:spLocks noGrp="1"/>
          </p:cNvSpPr>
          <p:nvPr>
            <p:ph idx="1"/>
          </p:nvPr>
        </p:nvSpPr>
        <p:spPr>
          <a:xfrm>
            <a:off x="304800" y="1066800"/>
            <a:ext cx="8686800" cy="4525963"/>
          </a:xfrm>
        </p:spPr>
        <p:txBody>
          <a:bodyPr/>
          <a:lstStyle/>
          <a:p>
            <a:r>
              <a:rPr lang="en-US" dirty="0" smtClean="0"/>
              <a:t>Key to Success:  Drawing upon our strong SME base!</a:t>
            </a:r>
          </a:p>
          <a:p>
            <a:r>
              <a:rPr lang="en-US" dirty="0" smtClean="0"/>
              <a:t>Where We’ve Been?</a:t>
            </a:r>
          </a:p>
          <a:p>
            <a:pPr lvl="1"/>
            <a:r>
              <a:rPr lang="en-US" dirty="0" smtClean="0"/>
              <a:t>FHIM Value / Evaluation, report provided Jun 2016 FHA Managing Board  </a:t>
            </a:r>
          </a:p>
          <a:p>
            <a:pPr lvl="1"/>
            <a:r>
              <a:rPr lang="en-US" dirty="0" smtClean="0"/>
              <a:t>FHIM-CIMI Investigative Study presented Jan 2016 HL7 </a:t>
            </a:r>
            <a:r>
              <a:rPr lang="en-US" dirty="0" err="1" smtClean="0"/>
              <a:t>Wkgp</a:t>
            </a:r>
            <a:r>
              <a:rPr lang="en-US" dirty="0" smtClean="0"/>
              <a:t> Meeting</a:t>
            </a:r>
          </a:p>
          <a:p>
            <a:pPr lvl="1"/>
            <a:r>
              <a:rPr lang="en-US" dirty="0" smtClean="0"/>
              <a:t>Core SME Framework established </a:t>
            </a:r>
          </a:p>
          <a:p>
            <a:pPr lvl="1"/>
            <a:r>
              <a:rPr lang="en-US" dirty="0" smtClean="0"/>
              <a:t>FHA, DoD/VA IPO and ONC/OST co sponsorship obtained</a:t>
            </a:r>
          </a:p>
          <a:p>
            <a:pPr lvl="1"/>
            <a:r>
              <a:rPr lang="en-US" dirty="0" smtClean="0"/>
              <a:t>May 2016 HL7 </a:t>
            </a:r>
            <a:r>
              <a:rPr lang="en-US" dirty="0" err="1" smtClean="0"/>
              <a:t>Wkgp</a:t>
            </a:r>
            <a:r>
              <a:rPr lang="en-US" dirty="0" smtClean="0"/>
              <a:t> Meeting leveraged to develop outline supportive of  two-day  event</a:t>
            </a:r>
          </a:p>
          <a:p>
            <a:pPr lvl="1"/>
            <a:r>
              <a:rPr lang="en-US" dirty="0" smtClean="0"/>
              <a:t>SME Prep Sessions conducted to discuss/negotiate going forward efforts maturing content/work breakdown, May-present </a:t>
            </a:r>
          </a:p>
          <a:p>
            <a:pPr lvl="1"/>
            <a:r>
              <a:rPr lang="en-US" dirty="0" smtClean="0"/>
              <a:t>Pre-Education Seminars</a:t>
            </a:r>
            <a:endParaRPr lang="en-US" dirty="0"/>
          </a:p>
          <a:p>
            <a:r>
              <a:rPr lang="en-US" dirty="0" smtClean="0"/>
              <a:t>The </a:t>
            </a:r>
            <a:r>
              <a:rPr lang="en-US" dirty="0"/>
              <a:t>Next Two </a:t>
            </a:r>
            <a:r>
              <a:rPr lang="en-US" dirty="0" smtClean="0"/>
              <a:t>Days </a:t>
            </a:r>
          </a:p>
          <a:p>
            <a:pPr lvl="1"/>
            <a:r>
              <a:rPr lang="en-US" dirty="0" smtClean="0"/>
              <a:t>Education, Collaboration &amp; Commitments between Stakeholders</a:t>
            </a:r>
          </a:p>
          <a:p>
            <a:pPr lvl="1"/>
            <a:r>
              <a:rPr lang="en-US" dirty="0"/>
              <a:t>Detailed Agenda Walk </a:t>
            </a:r>
            <a:r>
              <a:rPr lang="en-US" dirty="0" smtClean="0"/>
              <a:t>Through</a:t>
            </a:r>
          </a:p>
          <a:p>
            <a:pPr lvl="1"/>
            <a:r>
              <a:rPr lang="en-US" dirty="0" smtClean="0"/>
              <a:t>Recommendations &amp; Next Steps</a:t>
            </a:r>
          </a:p>
        </p:txBody>
      </p:sp>
      <p:sp>
        <p:nvSpPr>
          <p:cNvPr id="2" name="Slide Number Placeholder 1"/>
          <p:cNvSpPr>
            <a:spLocks noGrp="1"/>
          </p:cNvSpPr>
          <p:nvPr>
            <p:ph type="sldNum" sz="quarter" idx="11"/>
          </p:nvPr>
        </p:nvSpPr>
        <p:spPr/>
        <p:txBody>
          <a:bodyPr/>
          <a:lstStyle/>
          <a:p>
            <a:fld id="{3FDB7380-9603-43D8-BFF4-722408AEB0E4}" type="slidenum">
              <a:rPr lang="en-US" altLang="en-US" smtClean="0"/>
              <a:pPr/>
              <a:t>15</a:t>
            </a:fld>
            <a:endParaRPr lang="en-US" altLang="en-US"/>
          </a:p>
        </p:txBody>
      </p:sp>
    </p:spTree>
    <p:extLst>
      <p:ext uri="{BB962C8B-B14F-4D97-AF65-F5344CB8AC3E}">
        <p14:creationId xmlns:p14="http://schemas.microsoft.com/office/powerpoint/2010/main" val="10959980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Current Agenda</a:t>
            </a:r>
            <a:br>
              <a:rPr lang="en-US" dirty="0"/>
            </a:br>
            <a:r>
              <a:rPr lang="en-US" dirty="0"/>
              <a:t> Day </a:t>
            </a:r>
            <a:r>
              <a:rPr lang="en-US" dirty="0" smtClean="0"/>
              <a:t>1</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34425466"/>
              </p:ext>
            </p:extLst>
          </p:nvPr>
        </p:nvGraphicFramePr>
        <p:xfrm>
          <a:off x="152400" y="1021059"/>
          <a:ext cx="8839200" cy="5818675"/>
        </p:xfrm>
        <a:graphic>
          <a:graphicData uri="http://schemas.openxmlformats.org/drawingml/2006/table">
            <a:tbl>
              <a:tblPr firstRow="1" bandRow="1">
                <a:tableStyleId>{5C22544A-7EE6-4342-B048-85BDC9FD1C3A}</a:tableStyleId>
              </a:tblPr>
              <a:tblGrid>
                <a:gridCol w="1037636">
                  <a:extLst>
                    <a:ext uri="{9D8B030D-6E8A-4147-A177-3AD203B41FA5}">
                      <a16:colId xmlns:a16="http://schemas.microsoft.com/office/drawing/2014/main" xmlns="" val="20000"/>
                    </a:ext>
                  </a:extLst>
                </a:gridCol>
                <a:gridCol w="4152354">
                  <a:extLst>
                    <a:ext uri="{9D8B030D-6E8A-4147-A177-3AD203B41FA5}">
                      <a16:colId xmlns:a16="http://schemas.microsoft.com/office/drawing/2014/main" xmlns="" val="20001"/>
                    </a:ext>
                  </a:extLst>
                </a:gridCol>
                <a:gridCol w="3649210">
                  <a:extLst>
                    <a:ext uri="{9D8B030D-6E8A-4147-A177-3AD203B41FA5}">
                      <a16:colId xmlns:a16="http://schemas.microsoft.com/office/drawing/2014/main" xmlns="" val="20002"/>
                    </a:ext>
                  </a:extLst>
                </a:gridCol>
              </a:tblGrid>
              <a:tr h="267500">
                <a:tc gridSpan="3">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tab pos="7777163" algn="r"/>
                        </a:tabLst>
                      </a:pPr>
                      <a:r>
                        <a:rPr lang="en-US" sz="900" dirty="0">
                          <a:solidFill>
                            <a:schemeClr val="bg1"/>
                          </a:solidFill>
                          <a:latin typeface="Arial" panose="020B0604020202020204" pitchFamily="34" charset="0"/>
                          <a:cs typeface="Arial" panose="020B0604020202020204" pitchFamily="34" charset="0"/>
                        </a:rPr>
                        <a:t>Wednesday, August 17, 2016</a:t>
                      </a:r>
                      <a:r>
                        <a:rPr lang="en-US" sz="900" baseline="0" dirty="0">
                          <a:solidFill>
                            <a:schemeClr val="bg1"/>
                          </a:solidFill>
                          <a:latin typeface="Arial" panose="020B0604020202020204" pitchFamily="34" charset="0"/>
                          <a:cs typeface="Arial" panose="020B0604020202020204" pitchFamily="34" charset="0"/>
                        </a:rPr>
                        <a:t>                                                                                 </a:t>
                      </a:r>
                      <a:r>
                        <a:rPr lang="en-US" sz="900" dirty="0">
                          <a:solidFill>
                            <a:schemeClr val="bg1"/>
                          </a:solidFill>
                          <a:latin typeface="Arial" panose="020B0604020202020204" pitchFamily="34" charset="0"/>
                          <a:cs typeface="Arial" panose="020B0604020202020204" pitchFamily="34" charset="0"/>
                        </a:rPr>
                        <a:t>8:30 am to </a:t>
                      </a:r>
                      <a:r>
                        <a:rPr lang="en-US" sz="900" dirty="0" smtClean="0">
                          <a:solidFill>
                            <a:schemeClr val="bg1"/>
                          </a:solidFill>
                          <a:latin typeface="Arial" panose="020B0604020202020204" pitchFamily="34" charset="0"/>
                          <a:cs typeface="Arial" panose="020B0604020202020204" pitchFamily="34" charset="0"/>
                        </a:rPr>
                        <a:t>4:45 </a:t>
                      </a:r>
                      <a:r>
                        <a:rPr lang="en-US" sz="900" dirty="0">
                          <a:solidFill>
                            <a:schemeClr val="bg1"/>
                          </a:solidFill>
                          <a:latin typeface="Arial" panose="020B0604020202020204" pitchFamily="34" charset="0"/>
                          <a:cs typeface="Arial" panose="020B0604020202020204" pitchFamily="34" charset="0"/>
                        </a:rPr>
                        <a:t>pm</a:t>
                      </a:r>
                      <a:endParaRPr kumimoji="0" lang="en-US" altLang="en-US" sz="900" b="0" i="0" u="none" strike="noStrike" cap="none" normalizeH="0" baseline="0" dirty="0">
                        <a:ln>
                          <a:noFill/>
                        </a:ln>
                        <a:solidFill>
                          <a:schemeClr val="bg1"/>
                        </a:solidFill>
                        <a:effectLst/>
                        <a:latin typeface="Arial" pitchFamily="34" charset="0"/>
                        <a:ea typeface="ＭＳ Ｐゴシック" pitchFamily="34" charset="-128"/>
                        <a:cs typeface="Arial" pitchFamily="34" charset="0"/>
                      </a:endParaRPr>
                    </a:p>
                  </a:txBody>
                  <a:tcPr marL="91444" marR="91444" marT="45687" marB="45687" horzOverflow="overflow">
                    <a:solidFill>
                      <a:schemeClr val="tx2"/>
                    </a:solidFill>
                  </a:tcPr>
                </a:tc>
                <a:tc hMerge="1">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pPr>
                      <a:endPar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91441" marR="91441" marT="45703" marB="45703" horzOverflow="overflow"/>
                </a:tc>
                <a:tc hMerge="1">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tab pos="7777163" algn="r"/>
                        </a:tabLst>
                      </a:pPr>
                      <a:endPar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91442" marR="91442" marT="45706" marB="45706" horzOverflow="overflow"/>
                </a:tc>
                <a:extLst>
                  <a:ext uri="{0D108BD9-81ED-4DB2-BD59-A6C34878D82A}">
                    <a16:rowId xmlns:a16="http://schemas.microsoft.com/office/drawing/2014/main" xmlns="" val="10000"/>
                  </a:ext>
                </a:extLst>
              </a:tr>
              <a:tr h="173037">
                <a:tc>
                  <a:txBody>
                    <a:bodyPr/>
                    <a:lstStyle>
                      <a:lvl1pPr marL="285750" indent="-285750" eaLnBrk="0" hangingPunct="0">
                        <a:spcBef>
                          <a:spcPct val="100000"/>
                        </a:spcBef>
                        <a:buClr>
                          <a:srgbClr val="0B1F65"/>
                        </a:buClr>
                        <a:buFont typeface="Webdings" pitchFamily="18" charset="2"/>
                        <a:defRPr sz="1400">
                          <a:solidFill>
                            <a:schemeClr val="tx1"/>
                          </a:solidFill>
                          <a:latin typeface="Arial" pitchFamily="34" charset="0"/>
                          <a:ea typeface="ヒラギノ角ゴ Pro W3"/>
                          <a:cs typeface="ヒラギノ角ゴ Pro W3"/>
                        </a:defRPr>
                      </a:lvl1pPr>
                      <a:lvl2pPr marL="742950" indent="-285750" eaLnBrk="0" hangingPunct="0">
                        <a:lnSpc>
                          <a:spcPct val="90000"/>
                        </a:lnSpc>
                        <a:spcBef>
                          <a:spcPct val="40000"/>
                        </a:spcBef>
                        <a:buClr>
                          <a:srgbClr val="0B1F65"/>
                        </a:buClr>
                        <a:defRPr sz="1400">
                          <a:solidFill>
                            <a:schemeClr val="tx1"/>
                          </a:solidFill>
                          <a:latin typeface="Arial" pitchFamily="34" charset="0"/>
                          <a:ea typeface="ヒラギノ角ゴ Pro W3"/>
                          <a:cs typeface="ヒラギノ角ゴ Pro W3"/>
                        </a:defRPr>
                      </a:lvl2pPr>
                      <a:lvl3pPr marL="1143000" indent="-228600" eaLnBrk="0" hangingPunct="0">
                        <a:lnSpc>
                          <a:spcPct val="90000"/>
                        </a:lnSpc>
                        <a:spcBef>
                          <a:spcPct val="40000"/>
                        </a:spcBef>
                        <a:buClr>
                          <a:srgbClr val="0B1F65"/>
                        </a:buClr>
                        <a:buFont typeface="Arial" pitchFamily="34" charset="0"/>
                        <a:defRPr sz="1400">
                          <a:solidFill>
                            <a:schemeClr val="tx1"/>
                          </a:solidFill>
                          <a:latin typeface="Arial" pitchFamily="34" charset="0"/>
                          <a:ea typeface="ヒラギノ角ゴ Pro W3"/>
                          <a:cs typeface="ヒラギノ角ゴ Pro W3"/>
                        </a:defRPr>
                      </a:lvl3pPr>
                      <a:lvl4pPr marL="1600200" indent="-228600" eaLnBrk="0" hangingPunct="0">
                        <a:lnSpc>
                          <a:spcPct val="90000"/>
                        </a:lnSpc>
                        <a:spcBef>
                          <a:spcPct val="40000"/>
                        </a:spcBef>
                        <a:buClr>
                          <a:srgbClr val="0B1F65"/>
                        </a:buClr>
                        <a:defRPr sz="1400">
                          <a:solidFill>
                            <a:schemeClr val="tx1"/>
                          </a:solidFill>
                          <a:latin typeface="Arial" pitchFamily="34" charset="0"/>
                          <a:ea typeface="ヒラギノ角ゴ Pro W3"/>
                          <a:cs typeface="ヒラギノ角ゴ Pro W3"/>
                        </a:defRPr>
                      </a:lvl4pPr>
                      <a:lvl5pPr marL="2057400" indent="-228600" eaLnBrk="0" hangingPunct="0">
                        <a:lnSpc>
                          <a:spcPct val="90000"/>
                        </a:lnSpc>
                        <a:spcAft>
                          <a:spcPct val="40000"/>
                        </a:spcAft>
                        <a:buClr>
                          <a:schemeClr val="tx1"/>
                        </a:buClr>
                        <a:buSzPct val="40000"/>
                        <a:buFont typeface="Arial" pitchFamily="34" charset="0"/>
                        <a:defRPr sz="1400">
                          <a:solidFill>
                            <a:schemeClr val="tx1"/>
                          </a:solidFill>
                          <a:latin typeface="Arial" pitchFamily="34" charset="0"/>
                          <a:ea typeface="ヒラギノ角ゴ Pro W3"/>
                          <a:cs typeface="ヒラギノ角ゴ Pro W3"/>
                        </a:defRPr>
                      </a:lvl5pPr>
                      <a:lvl6pPr marL="2514600" indent="-228600" eaLnBrk="0" fontAlgn="base" hangingPunct="0">
                        <a:lnSpc>
                          <a:spcPct val="90000"/>
                        </a:lnSpc>
                        <a:spcBef>
                          <a:spcPct val="0"/>
                        </a:spcBef>
                        <a:spcAft>
                          <a:spcPct val="40000"/>
                        </a:spcAft>
                        <a:buClr>
                          <a:schemeClr val="tx1"/>
                        </a:buClr>
                        <a:buSzPct val="40000"/>
                        <a:buFont typeface="Arial" pitchFamily="34" charset="0"/>
                        <a:defRPr sz="1400">
                          <a:solidFill>
                            <a:schemeClr val="tx1"/>
                          </a:solidFill>
                          <a:latin typeface="Arial" pitchFamily="34" charset="0"/>
                          <a:ea typeface="ヒラギノ角ゴ Pro W3"/>
                          <a:cs typeface="ヒラギノ角ゴ Pro W3"/>
                        </a:defRPr>
                      </a:lvl6pPr>
                      <a:lvl7pPr marL="2971800" indent="-228600" eaLnBrk="0" fontAlgn="base" hangingPunct="0">
                        <a:lnSpc>
                          <a:spcPct val="90000"/>
                        </a:lnSpc>
                        <a:spcBef>
                          <a:spcPct val="0"/>
                        </a:spcBef>
                        <a:spcAft>
                          <a:spcPct val="40000"/>
                        </a:spcAft>
                        <a:buClr>
                          <a:schemeClr val="tx1"/>
                        </a:buClr>
                        <a:buSzPct val="40000"/>
                        <a:buFont typeface="Arial" pitchFamily="34" charset="0"/>
                        <a:defRPr sz="1400">
                          <a:solidFill>
                            <a:schemeClr val="tx1"/>
                          </a:solidFill>
                          <a:latin typeface="Arial" pitchFamily="34" charset="0"/>
                          <a:ea typeface="ヒラギノ角ゴ Pro W3"/>
                          <a:cs typeface="ヒラギノ角ゴ Pro W3"/>
                        </a:defRPr>
                      </a:lvl7pPr>
                      <a:lvl8pPr marL="3429000" indent="-228600" eaLnBrk="0" fontAlgn="base" hangingPunct="0">
                        <a:lnSpc>
                          <a:spcPct val="90000"/>
                        </a:lnSpc>
                        <a:spcBef>
                          <a:spcPct val="0"/>
                        </a:spcBef>
                        <a:spcAft>
                          <a:spcPct val="40000"/>
                        </a:spcAft>
                        <a:buClr>
                          <a:schemeClr val="tx1"/>
                        </a:buClr>
                        <a:buSzPct val="40000"/>
                        <a:buFont typeface="Arial" pitchFamily="34" charset="0"/>
                        <a:defRPr sz="1400">
                          <a:solidFill>
                            <a:schemeClr val="tx1"/>
                          </a:solidFill>
                          <a:latin typeface="Arial" pitchFamily="34" charset="0"/>
                          <a:ea typeface="ヒラギノ角ゴ Pro W3"/>
                          <a:cs typeface="ヒラギノ角ゴ Pro W3"/>
                        </a:defRPr>
                      </a:lvl8pPr>
                      <a:lvl9pPr marL="3886200" indent="-228600" eaLnBrk="0" fontAlgn="base" hangingPunct="0">
                        <a:lnSpc>
                          <a:spcPct val="90000"/>
                        </a:lnSpc>
                        <a:spcBef>
                          <a:spcPct val="0"/>
                        </a:spcBef>
                        <a:spcAft>
                          <a:spcPct val="40000"/>
                        </a:spcAft>
                        <a:buClr>
                          <a:schemeClr val="tx1"/>
                        </a:buClr>
                        <a:buSzPct val="40000"/>
                        <a:buFont typeface="Arial" pitchFamily="34" charset="0"/>
                        <a:defRPr sz="1400">
                          <a:solidFill>
                            <a:schemeClr val="tx1"/>
                          </a:solidFill>
                          <a:latin typeface="Arial" pitchFamily="34" charset="0"/>
                          <a:ea typeface="ヒラギノ角ゴ Pro W3"/>
                          <a:cs typeface="ヒラギノ角ゴ Pro W3"/>
                        </a:defRPr>
                      </a:lvl9p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pPr>
                      <a:r>
                        <a:rPr kumimoji="0" lang="en-US" altLang="en-US" sz="900" b="1"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8:30 – 8:45</a:t>
                      </a:r>
                    </a:p>
                  </a:txBody>
                  <a:tcPr marL="68581" marR="68581" marT="13711" marB="0" horzOverflow="overflow">
                    <a:solidFill>
                      <a:schemeClr val="bg2">
                        <a:lumMod val="40000"/>
                        <a:lumOff val="60000"/>
                      </a:schemeClr>
                    </a:solidFill>
                  </a:tcPr>
                </a:tc>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pPr>
                      <a:r>
                        <a:rPr kumimoji="0" lang="en-US" altLang="en-US" sz="900" b="1"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Arrival/Check-in</a:t>
                      </a:r>
                      <a:endPar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pPr>
                      <a:endPar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extLst>
                  <a:ext uri="{0D108BD9-81ED-4DB2-BD59-A6C34878D82A}">
                    <a16:rowId xmlns:a16="http://schemas.microsoft.com/office/drawing/2014/main" xmlns="" val="10001"/>
                  </a:ext>
                </a:extLst>
              </a:tr>
              <a:tr h="202188">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1"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8:45 – 8:55</a:t>
                      </a:r>
                    </a:p>
                  </a:txBody>
                  <a:tcPr marL="68581" marR="68581" marT="13711" marB="0" horzOverflow="overflow">
                    <a:solidFill>
                      <a:schemeClr val="bg2">
                        <a:lumMod val="40000"/>
                        <a:lumOff val="60000"/>
                      </a:schemeClr>
                    </a:solidFill>
                  </a:tcPr>
                </a:tc>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1"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Welcome and Agenda </a:t>
                      </a:r>
                      <a:r>
                        <a:rPr kumimoji="0" lang="en-US" altLang="en-US" sz="900" b="1"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Review</a:t>
                      </a:r>
                      <a:endPar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tc>
                  <a:txBody>
                    <a:bodyPr/>
                    <a:lstStyle/>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r>
                        <a:rPr kumimoji="0" lang="en-US" altLang="en-US" sz="900" b="0"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rPr>
                        <a:t>Ms. Yvonne </a:t>
                      </a:r>
                      <a:r>
                        <a:rPr kumimoji="0" lang="en-US" altLang="en-US" sz="900" b="0" i="0" u="none" strike="noStrike" kern="1200" cap="none" normalizeH="0" baseline="0" dirty="0" smtClean="0">
                          <a:ln>
                            <a:noFill/>
                          </a:ln>
                          <a:solidFill>
                            <a:schemeClr val="tx1"/>
                          </a:solidFill>
                          <a:effectLst/>
                          <a:latin typeface="Arial" pitchFamily="34" charset="0"/>
                          <a:ea typeface="ＭＳ Ｐゴシック" pitchFamily="34" charset="-128"/>
                          <a:cs typeface="Arial" pitchFamily="34" charset="0"/>
                        </a:rPr>
                        <a:t>Cole (DoD/VA IPO)</a:t>
                      </a:r>
                      <a:endParaRPr kumimoji="0" lang="en-US" altLang="en-US" sz="900" b="0"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extLst>
                  <a:ext uri="{0D108BD9-81ED-4DB2-BD59-A6C34878D82A}">
                    <a16:rowId xmlns:a16="http://schemas.microsoft.com/office/drawing/2014/main" xmlns="" val="3461473683"/>
                  </a:ext>
                </a:extLst>
              </a:tr>
              <a:tr h="202188">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1"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8:55 – 9:00</a:t>
                      </a:r>
                    </a:p>
                  </a:txBody>
                  <a:tcPr marL="68581" marR="68581" marT="13711" marB="0" horzOverflow="overflow">
                    <a:solidFill>
                      <a:schemeClr val="bg2">
                        <a:lumMod val="40000"/>
                        <a:lumOff val="60000"/>
                      </a:schemeClr>
                    </a:solidFill>
                  </a:tcPr>
                </a:tc>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1"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Logistics </a:t>
                      </a:r>
                      <a:r>
                        <a:rPr kumimoji="0" lang="en-US" altLang="en-US" sz="900" b="1"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Review</a:t>
                      </a:r>
                      <a:endPar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Ms. Lori </a:t>
                      </a: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Hyzdu (</a:t>
                      </a:r>
                      <a:r>
                        <a:rPr kumimoji="0" lang="en-US" altLang="en-US" sz="900" b="0" i="0" u="none" strike="noStrike" kern="1200" cap="none" spc="0" normalizeH="0" baseline="0" noProof="0" dirty="0" smtClean="0">
                          <a:ln>
                            <a:noFill/>
                          </a:ln>
                          <a:solidFill>
                            <a:prstClr val="black"/>
                          </a:solidFill>
                          <a:effectLst/>
                          <a:uLnTx/>
                          <a:uFillTx/>
                          <a:latin typeface="Arial" pitchFamily="34" charset="0"/>
                          <a:ea typeface="ＭＳ Ｐゴシック" pitchFamily="34" charset="-128"/>
                          <a:cs typeface="Arial" pitchFamily="34" charset="0"/>
                        </a:rPr>
                        <a:t>DoD/VA </a:t>
                      </a:r>
                      <a:r>
                        <a:rPr kumimoji="0" lang="en-US" altLang="en-US" sz="900" b="0" i="0" u="none" strike="noStrike" kern="1200" cap="none" spc="0" normalizeH="0" baseline="0" noProof="0" dirty="0">
                          <a:ln>
                            <a:noFill/>
                          </a:ln>
                          <a:solidFill>
                            <a:prstClr val="black"/>
                          </a:solidFill>
                          <a:effectLst/>
                          <a:uLnTx/>
                          <a:uFillTx/>
                          <a:latin typeface="Arial" pitchFamily="34" charset="0"/>
                          <a:ea typeface="ＭＳ Ｐゴシック" pitchFamily="34" charset="-128"/>
                          <a:cs typeface="Arial" pitchFamily="34" charset="0"/>
                        </a:rPr>
                        <a:t>IPO </a:t>
                      </a:r>
                      <a:r>
                        <a:rPr kumimoji="0" lang="en-US" altLang="en-US" sz="900" b="0" i="0" u="none" strike="noStrike" kern="1200" cap="none" spc="0" normalizeH="0" baseline="0" noProof="0" dirty="0" smtClean="0">
                          <a:ln>
                            <a:noFill/>
                          </a:ln>
                          <a:solidFill>
                            <a:prstClr val="black"/>
                          </a:solidFill>
                          <a:effectLst/>
                          <a:uLnTx/>
                          <a:uFillTx/>
                          <a:latin typeface="Arial" pitchFamily="34" charset="0"/>
                          <a:ea typeface="ＭＳ Ｐゴシック" pitchFamily="34" charset="-128"/>
                          <a:cs typeface="Arial" pitchFamily="34" charset="0"/>
                        </a:rPr>
                        <a:t>Support)</a:t>
                      </a:r>
                      <a:endPar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extLst>
                  <a:ext uri="{0D108BD9-81ED-4DB2-BD59-A6C34878D82A}">
                    <a16:rowId xmlns:a16="http://schemas.microsoft.com/office/drawing/2014/main" xmlns="" val="10003"/>
                  </a:ext>
                </a:extLst>
              </a:tr>
              <a:tr h="503044">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1"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9:00 </a:t>
                      </a:r>
                      <a:r>
                        <a:rPr kumimoji="0" lang="en-US" altLang="en-US" sz="900" b="1"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 9:30</a:t>
                      </a:r>
                    </a:p>
                  </a:txBody>
                  <a:tcPr marL="68581" marR="68581" marT="13711" marB="0" horzOverflow="overflow">
                    <a:solidFill>
                      <a:schemeClr val="bg2">
                        <a:lumMod val="40000"/>
                        <a:lumOff val="60000"/>
                      </a:schemeClr>
                    </a:solidFill>
                  </a:tcPr>
                </a:tc>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sz="900" b="1"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rPr>
                        <a:t>HIEA Overview and JET </a:t>
                      </a:r>
                      <a:r>
                        <a:rPr kumimoji="0" lang="en-US" sz="900" b="1" i="0" u="none" strike="noStrike" kern="1200" cap="none" normalizeH="0" baseline="0" dirty="0" smtClean="0">
                          <a:ln>
                            <a:noFill/>
                          </a:ln>
                          <a:solidFill>
                            <a:schemeClr val="tx1"/>
                          </a:solidFill>
                          <a:effectLst/>
                          <a:latin typeface="Arial" pitchFamily="34" charset="0"/>
                          <a:ea typeface="ＭＳ Ｐゴシック" pitchFamily="34" charset="-128"/>
                          <a:cs typeface="Arial" pitchFamily="34" charset="0"/>
                        </a:rPr>
                        <a:t>Updates</a:t>
                      </a:r>
                      <a:endParaRPr kumimoji="0" lang="en-US" sz="900" b="0"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Ms. Yvonne </a:t>
                      </a: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Cole (DoD/VA IPO)</a:t>
                      </a:r>
                      <a:endPar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Mr. Chris </a:t>
                      </a: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Hills (DoD/VA IPO)</a:t>
                      </a:r>
                      <a:endPar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Mr. Russ </a:t>
                      </a: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Ott (DoD/VA </a:t>
                      </a:r>
                      <a:r>
                        <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IPO </a:t>
                      </a: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Support)</a:t>
                      </a:r>
                      <a:endPar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extLst>
                  <a:ext uri="{0D108BD9-81ED-4DB2-BD59-A6C34878D82A}">
                    <a16:rowId xmlns:a16="http://schemas.microsoft.com/office/drawing/2014/main" xmlns="" val="10002"/>
                  </a:ext>
                </a:extLst>
              </a:tr>
              <a:tr h="459091">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1"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9:30 – </a:t>
                      </a:r>
                      <a:r>
                        <a:rPr kumimoji="0" lang="en-US" altLang="en-US" sz="900" b="1"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9:45</a:t>
                      </a:r>
                      <a:endParaRPr kumimoji="0" lang="en-US" altLang="en-US" sz="900" b="1"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1"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Setting the Stage &amp; </a:t>
                      </a:r>
                      <a:r>
                        <a:rPr kumimoji="0" lang="en-US" altLang="en-US" sz="900" b="1"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Perspectives from our Sponsors </a:t>
                      </a:r>
                      <a:endPar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endParaRPr>
                    </a:p>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endParaRPr kumimoji="0" lang="en-US" altLang="en-US" sz="900" b="1"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tc>
                  <a:txBody>
                    <a:bodyPr/>
                    <a:lstStyle/>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r>
                        <a:rPr kumimoji="0" lang="en-US" altLang="en-US" sz="900" b="0" i="0" u="none" strike="noStrike" kern="1200" cap="none" spc="0" normalizeH="0" baseline="0" noProof="0" dirty="0">
                          <a:ln>
                            <a:noFill/>
                          </a:ln>
                          <a:solidFill>
                            <a:prstClr val="black"/>
                          </a:solidFill>
                          <a:effectLst/>
                          <a:uLnTx/>
                          <a:uFillTx/>
                          <a:latin typeface="Arial" pitchFamily="34" charset="0"/>
                          <a:ea typeface="ＭＳ Ｐゴシック" pitchFamily="34" charset="-128"/>
                          <a:cs typeface="Arial" pitchFamily="34" charset="0"/>
                        </a:rPr>
                        <a:t>Dr. Lauren </a:t>
                      </a:r>
                      <a:r>
                        <a:rPr kumimoji="0" lang="en-US" altLang="en-US" sz="900" b="0" i="0" u="none" strike="noStrike" kern="1200" cap="none" spc="0" normalizeH="0" baseline="0" noProof="0" dirty="0" smtClean="0">
                          <a:ln>
                            <a:noFill/>
                          </a:ln>
                          <a:solidFill>
                            <a:prstClr val="black"/>
                          </a:solidFill>
                          <a:effectLst/>
                          <a:uLnTx/>
                          <a:uFillTx/>
                          <a:latin typeface="Arial" pitchFamily="34" charset="0"/>
                          <a:ea typeface="ＭＳ Ｐゴシック" pitchFamily="34" charset="-128"/>
                          <a:cs typeface="Arial" pitchFamily="34" charset="0"/>
                        </a:rPr>
                        <a:t>Thompson (DoD/VA IPO)</a:t>
                      </a:r>
                    </a:p>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r>
                        <a:rPr kumimoji="0" lang="en-US" altLang="en-US" sz="900" b="0" i="0" u="none" strike="noStrike" kern="1200" cap="none" spc="0" normalizeH="0" baseline="0" noProof="0" dirty="0" smtClean="0">
                          <a:ln>
                            <a:noFill/>
                          </a:ln>
                          <a:solidFill>
                            <a:prstClr val="black"/>
                          </a:solidFill>
                          <a:effectLst/>
                          <a:uLnTx/>
                          <a:uFillTx/>
                          <a:latin typeface="Arial" pitchFamily="34" charset="0"/>
                          <a:ea typeface="ＭＳ Ｐゴシック" pitchFamily="34" charset="-128"/>
                          <a:cs typeface="Arial" pitchFamily="34" charset="0"/>
                        </a:rPr>
                        <a:t>Mr. Steve Posnack (ONC/OST)</a:t>
                      </a:r>
                      <a:endParaRPr kumimoji="0" lang="en-US" altLang="en-US" sz="900" b="0" i="0" u="none" strike="noStrike" kern="1200" cap="none" normalizeH="0" baseline="0" dirty="0" smtClean="0">
                        <a:ln>
                          <a:noFill/>
                        </a:ln>
                        <a:solidFill>
                          <a:schemeClr val="tx1"/>
                        </a:solidFill>
                        <a:effectLst/>
                        <a:latin typeface="Arial" pitchFamily="34" charset="0"/>
                        <a:ea typeface="ＭＳ Ｐゴシック" pitchFamily="34" charset="-128"/>
                        <a:cs typeface="Arial" pitchFamily="34" charset="0"/>
                      </a:endParaRPr>
                    </a:p>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r>
                        <a:rPr kumimoji="0" lang="en-US" altLang="en-US" sz="900" b="0" i="0" u="none" strike="noStrike" kern="1200" cap="none" spc="0" normalizeH="0" baseline="0" noProof="0" dirty="0" smtClean="0">
                          <a:ln>
                            <a:noFill/>
                          </a:ln>
                          <a:solidFill>
                            <a:prstClr val="black"/>
                          </a:solidFill>
                          <a:effectLst/>
                          <a:uLnTx/>
                          <a:uFillTx/>
                          <a:latin typeface="Arial" pitchFamily="34" charset="0"/>
                          <a:ea typeface="ＭＳ Ｐゴシック" pitchFamily="34" charset="-128"/>
                          <a:cs typeface="Arial" pitchFamily="34" charset="0"/>
                        </a:rPr>
                        <a:t>Ms. Gail Kalbfeisch (FHA)</a:t>
                      </a:r>
                    </a:p>
                  </a:txBody>
                  <a:tcPr marL="68581" marR="68581" marT="13711" marB="0" horzOverflow="overflow">
                    <a:solidFill>
                      <a:schemeClr val="bg2">
                        <a:lumMod val="40000"/>
                        <a:lumOff val="60000"/>
                      </a:schemeClr>
                    </a:solidFill>
                  </a:tcPr>
                </a:tc>
                <a:extLst>
                  <a:ext uri="{0D108BD9-81ED-4DB2-BD59-A6C34878D82A}">
                    <a16:rowId xmlns:a16="http://schemas.microsoft.com/office/drawing/2014/main" xmlns="" val="10006"/>
                  </a:ext>
                </a:extLst>
              </a:tr>
              <a:tr h="217409">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pPr>
                      <a:r>
                        <a:rPr kumimoji="0" lang="en-US" altLang="en-US" sz="900" b="1" i="0" u="none" strike="noStrike" kern="1200" cap="none" normalizeH="0" baseline="0" dirty="0" smtClean="0">
                          <a:ln>
                            <a:noFill/>
                          </a:ln>
                          <a:solidFill>
                            <a:schemeClr val="tx1"/>
                          </a:solidFill>
                          <a:effectLst/>
                          <a:latin typeface="Arial" pitchFamily="34" charset="0"/>
                          <a:ea typeface="ＭＳ Ｐゴシック" pitchFamily="34" charset="-128"/>
                          <a:cs typeface="ヒラギノ角ゴ Pro W3"/>
                        </a:rPr>
                        <a:t>9:45 </a:t>
                      </a:r>
                      <a:r>
                        <a:rPr kumimoji="0" lang="en-US" altLang="en-US" sz="900" b="1" i="0" u="none" strike="noStrike" kern="1200" cap="none" normalizeH="0" baseline="0" dirty="0">
                          <a:ln>
                            <a:noFill/>
                          </a:ln>
                          <a:solidFill>
                            <a:schemeClr val="tx1"/>
                          </a:solidFill>
                          <a:effectLst/>
                          <a:latin typeface="Arial" pitchFamily="34" charset="0"/>
                          <a:ea typeface="ＭＳ Ｐゴシック" pitchFamily="34" charset="-128"/>
                          <a:cs typeface="ヒラギノ角ゴ Pro W3"/>
                        </a:rPr>
                        <a:t>– </a:t>
                      </a:r>
                      <a:r>
                        <a:rPr kumimoji="0" lang="en-US" altLang="en-US" sz="900" b="1" i="0" u="none" strike="noStrike" kern="1200" cap="none" normalizeH="0" baseline="0" dirty="0" smtClean="0">
                          <a:ln>
                            <a:noFill/>
                          </a:ln>
                          <a:solidFill>
                            <a:schemeClr val="tx1"/>
                          </a:solidFill>
                          <a:effectLst/>
                          <a:latin typeface="Arial" pitchFamily="34" charset="0"/>
                          <a:ea typeface="ＭＳ Ｐゴシック" pitchFamily="34" charset="-128"/>
                          <a:cs typeface="ヒラギノ角ゴ Pro W3"/>
                        </a:rPr>
                        <a:t>10:00</a:t>
                      </a:r>
                      <a:endParaRPr kumimoji="0" lang="en-US" altLang="en-US" sz="900" b="1" i="0" u="none" strike="noStrike" kern="1200" cap="none" normalizeH="0" baseline="0" dirty="0">
                        <a:ln>
                          <a:noFill/>
                        </a:ln>
                        <a:solidFill>
                          <a:schemeClr val="tx1"/>
                        </a:solidFill>
                        <a:effectLst/>
                        <a:latin typeface="Arial" pitchFamily="34" charset="0"/>
                        <a:ea typeface="ＭＳ Ｐゴシック" pitchFamily="34" charset="-128"/>
                        <a:cs typeface="ヒラギノ角ゴ Pro W3"/>
                      </a:endParaRPr>
                    </a:p>
                  </a:txBody>
                  <a:tcPr marL="68581" marR="68581" marT="13711" marB="0" horzOverflow="overflow">
                    <a:solidFill>
                      <a:schemeClr val="bg2">
                        <a:lumMod val="40000"/>
                        <a:lumOff val="60000"/>
                      </a:schemeClr>
                    </a:solidFill>
                  </a:tcPr>
                </a:tc>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0" i="0" u="none" strike="noStrike" kern="1200" cap="none" normalizeH="0" baseline="0" dirty="0" smtClean="0">
                          <a:ln>
                            <a:noFill/>
                          </a:ln>
                          <a:solidFill>
                            <a:schemeClr val="tx1"/>
                          </a:solidFill>
                          <a:effectLst/>
                          <a:latin typeface="Arial" pitchFamily="34" charset="0"/>
                          <a:ea typeface="ＭＳ Ｐゴシック" pitchFamily="34" charset="-128"/>
                          <a:cs typeface="Arial" pitchFamily="34" charset="0"/>
                        </a:rPr>
                        <a:t>BREAK</a:t>
                      </a:r>
                      <a:endParaRPr kumimoji="0" lang="en-US" altLang="en-US" sz="900" b="0"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tc>
                  <a:txBody>
                    <a:bodyPr/>
                    <a:lstStyle/>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endParaRPr kumimoji="0" lang="en-US" altLang="en-US" sz="900" b="0"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extLst>
                  <a:ext uri="{0D108BD9-81ED-4DB2-BD59-A6C34878D82A}">
                    <a16:rowId xmlns:a16="http://schemas.microsoft.com/office/drawing/2014/main" xmlns="" val="4121007798"/>
                  </a:ext>
                </a:extLst>
              </a:tr>
              <a:tr h="405850">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pPr>
                      <a:r>
                        <a:rPr kumimoji="0" lang="en-US" altLang="en-US" sz="900" b="1"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10:00 </a:t>
                      </a:r>
                      <a:r>
                        <a:rPr kumimoji="0" lang="en-US" altLang="en-US" sz="900" b="1"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 11:00</a:t>
                      </a:r>
                      <a:endParaRPr kumimoji="0" lang="en-US" altLang="en-US" sz="900" b="1" i="0" u="none" strike="noStrike" kern="1200" cap="none" normalizeH="0" baseline="0" dirty="0">
                        <a:ln>
                          <a:noFill/>
                        </a:ln>
                        <a:solidFill>
                          <a:schemeClr val="tx1"/>
                        </a:solidFill>
                        <a:effectLst/>
                        <a:latin typeface="Arial" pitchFamily="34" charset="0"/>
                        <a:ea typeface="ＭＳ Ｐゴシック" pitchFamily="34" charset="-128"/>
                        <a:cs typeface="ヒラギノ角ゴ Pro W3"/>
                      </a:endParaRPr>
                    </a:p>
                  </a:txBody>
                  <a:tcPr marL="68581" marR="68581" marT="13711" marB="0" horzOverflow="overflow">
                    <a:solidFill>
                      <a:schemeClr val="bg2">
                        <a:lumMod val="40000"/>
                        <a:lumOff val="60000"/>
                      </a:schemeClr>
                    </a:solidFill>
                  </a:tcPr>
                </a:tc>
                <a:tc>
                  <a:txBody>
                    <a:bodyPr/>
                    <a:lstStyle/>
                    <a:p>
                      <a:pPr marL="0" marR="0" lvl="0" indent="0" algn="l" defTabSz="914400" rtl="0" eaLnBrk="1" fontAlgn="base" latinLnBrk="0" hangingPunct="1">
                        <a:lnSpc>
                          <a:spcPct val="114000"/>
                        </a:lnSpc>
                        <a:spcBef>
                          <a:spcPct val="0"/>
                        </a:spcBef>
                        <a:spcAft>
                          <a:spcPct val="0"/>
                        </a:spcAft>
                        <a:buClrTx/>
                        <a:buSzTx/>
                        <a:buFont typeface="Arial" panose="020B0604020202020204" pitchFamily="34" charset="0"/>
                        <a:buNone/>
                        <a:tabLst/>
                        <a:defRPr/>
                      </a:pPr>
                      <a:r>
                        <a:rPr kumimoji="0" lang="en-US" altLang="en-US" sz="900" b="1" i="0" u="none" strike="noStrike" kern="1200" cap="none" spc="0" normalizeH="0" baseline="0" noProof="0" dirty="0" smtClean="0">
                          <a:ln>
                            <a:noFill/>
                          </a:ln>
                          <a:solidFill>
                            <a:schemeClr val="tx1"/>
                          </a:solidFill>
                          <a:effectLst/>
                          <a:uLnTx/>
                          <a:uFillTx/>
                          <a:latin typeface="Arial" pitchFamily="34" charset="0"/>
                          <a:ea typeface="ＭＳ Ｐゴシック" pitchFamily="34" charset="-128"/>
                          <a:cs typeface="Arial" pitchFamily="34" charset="0"/>
                        </a:rPr>
                        <a:t>Goals and Attributes of Success and Guiding Principles</a:t>
                      </a:r>
                      <a:endParaRPr kumimoji="0" lang="en-US" altLang="en-US" sz="1000" b="1" i="0" u="none" strike="noStrike" kern="1200" cap="none" spc="0" normalizeH="0" baseline="0" noProof="0" dirty="0">
                        <a:ln>
                          <a:noFill/>
                        </a:ln>
                        <a:solidFill>
                          <a:schemeClr val="tx1"/>
                        </a:solidFill>
                        <a:effectLst/>
                        <a:uLnTx/>
                        <a:uFillTx/>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tc>
                  <a:txBody>
                    <a:bodyPr/>
                    <a:lstStyle/>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r>
                        <a:rPr kumimoji="0" lang="en-US" altLang="en-US" sz="900" b="0" i="0" u="none" strike="noStrike" kern="1200" cap="none" normalizeH="0" baseline="0" dirty="0" smtClean="0">
                          <a:ln>
                            <a:noFill/>
                          </a:ln>
                          <a:solidFill>
                            <a:schemeClr val="tx1"/>
                          </a:solidFill>
                          <a:effectLst/>
                          <a:latin typeface="Arial" pitchFamily="34" charset="0"/>
                          <a:ea typeface="ＭＳ Ｐゴシック" pitchFamily="34" charset="-128"/>
                          <a:cs typeface="Arial" pitchFamily="34" charset="0"/>
                        </a:rPr>
                        <a:t>Ms. Nona Hall (DoD/VA IPO)</a:t>
                      </a:r>
                      <a:endParaRPr kumimoji="0" lang="en-US" altLang="en-US" sz="900" b="0"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extLst>
                  <a:ext uri="{0D108BD9-81ED-4DB2-BD59-A6C34878D82A}">
                    <a16:rowId xmlns:a16="http://schemas.microsoft.com/office/drawing/2014/main" xmlns="" val="10005"/>
                  </a:ext>
                </a:extLst>
              </a:tr>
              <a:tr h="310407">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pPr>
                      <a:r>
                        <a:rPr kumimoji="0" lang="en-US" altLang="en-US" sz="900" b="1" i="0" u="none" strike="noStrike" kern="1200" cap="none" normalizeH="0" baseline="0" dirty="0">
                          <a:ln>
                            <a:noFill/>
                          </a:ln>
                          <a:solidFill>
                            <a:schemeClr val="tx1"/>
                          </a:solidFill>
                          <a:effectLst/>
                          <a:latin typeface="Arial" pitchFamily="34" charset="0"/>
                          <a:ea typeface="ＭＳ Ｐゴシック" pitchFamily="34" charset="-128"/>
                          <a:cs typeface="ヒラギノ角ゴ Pro W3"/>
                        </a:rPr>
                        <a:t>11:00 – </a:t>
                      </a:r>
                      <a:r>
                        <a:rPr kumimoji="0" lang="en-US" altLang="en-US" sz="900" b="1" i="0" u="none" strike="noStrike" kern="1200" cap="none" normalizeH="0" baseline="0" dirty="0" smtClean="0">
                          <a:ln>
                            <a:noFill/>
                          </a:ln>
                          <a:solidFill>
                            <a:schemeClr val="tx1"/>
                          </a:solidFill>
                          <a:effectLst/>
                          <a:latin typeface="Arial" pitchFamily="34" charset="0"/>
                          <a:ea typeface="ＭＳ Ｐゴシック" pitchFamily="34" charset="-128"/>
                          <a:cs typeface="ヒラギノ角ゴ Pro W3"/>
                        </a:rPr>
                        <a:t>11:30</a:t>
                      </a:r>
                      <a:endParaRPr kumimoji="0" lang="en-US" altLang="en-US" sz="900" b="1" i="0" u="none" strike="noStrike" kern="1200" cap="none" normalizeH="0" baseline="0" dirty="0">
                        <a:ln>
                          <a:noFill/>
                        </a:ln>
                        <a:solidFill>
                          <a:schemeClr val="tx1"/>
                        </a:solidFill>
                        <a:effectLst/>
                        <a:latin typeface="Arial" pitchFamily="34" charset="0"/>
                        <a:ea typeface="ＭＳ Ｐゴシック" pitchFamily="34" charset="-128"/>
                        <a:cs typeface="ヒラギノ角ゴ Pro W3"/>
                      </a:endParaRPr>
                    </a:p>
                  </a:txBody>
                  <a:tcPr marL="68581" marR="68581" marT="13711" marB="0" horzOverflow="overflow">
                    <a:solidFill>
                      <a:schemeClr val="bg2">
                        <a:lumMod val="40000"/>
                        <a:lumOff val="60000"/>
                      </a:schemeClr>
                    </a:solidFill>
                  </a:tcPr>
                </a:tc>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1"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rPr>
                        <a:t>Current State of DoD and VA Information </a:t>
                      </a:r>
                      <a:r>
                        <a:rPr kumimoji="0" lang="en-US" altLang="en-US" sz="900" b="1" i="0" u="none" strike="noStrike" kern="1200" cap="none" normalizeH="0" baseline="0" dirty="0" smtClean="0">
                          <a:ln>
                            <a:noFill/>
                          </a:ln>
                          <a:solidFill>
                            <a:schemeClr val="tx1"/>
                          </a:solidFill>
                          <a:effectLst/>
                          <a:latin typeface="Arial" pitchFamily="34" charset="0"/>
                          <a:ea typeface="ＭＳ Ｐゴシック" pitchFamily="34" charset="-128"/>
                          <a:cs typeface="Arial" pitchFamily="34" charset="0"/>
                        </a:rPr>
                        <a:t>Modeling</a:t>
                      </a:r>
                      <a:endParaRPr kumimoji="0" lang="en-US" altLang="en-US" sz="900" b="0" i="0" u="none" strike="noStrike" kern="1200" cap="none" normalizeH="0" baseline="0" dirty="0" smtClean="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tc>
                  <a:txBody>
                    <a:bodyPr/>
                    <a:lstStyle/>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r>
                        <a:rPr lang="en-US" sz="900" kern="1200" dirty="0" smtClean="0">
                          <a:solidFill>
                            <a:schemeClr val="dk1"/>
                          </a:solidFill>
                          <a:effectLst/>
                          <a:latin typeface="Arial" panose="020B0604020202020204" pitchFamily="34" charset="0"/>
                          <a:ea typeface="+mn-ea"/>
                          <a:cs typeface="Arial" panose="020B0604020202020204" pitchFamily="34" charset="0"/>
                        </a:rPr>
                        <a:t>DoD:  Mr</a:t>
                      </a:r>
                      <a:r>
                        <a:rPr lang="en-US" sz="900" kern="1200" dirty="0">
                          <a:solidFill>
                            <a:schemeClr val="dk1"/>
                          </a:solidFill>
                          <a:effectLst/>
                          <a:latin typeface="Arial" panose="020B0604020202020204" pitchFamily="34" charset="0"/>
                          <a:ea typeface="+mn-ea"/>
                          <a:cs typeface="Arial" panose="020B0604020202020204" pitchFamily="34" charset="0"/>
                        </a:rPr>
                        <a:t>. Bart </a:t>
                      </a:r>
                      <a:r>
                        <a:rPr lang="en-US" sz="900" kern="1200" dirty="0" smtClean="0">
                          <a:solidFill>
                            <a:schemeClr val="dk1"/>
                          </a:solidFill>
                          <a:effectLst/>
                          <a:latin typeface="Arial" panose="020B0604020202020204" pitchFamily="34" charset="0"/>
                          <a:ea typeface="+mn-ea"/>
                          <a:cs typeface="Arial" panose="020B0604020202020204" pitchFamily="34" charset="0"/>
                        </a:rPr>
                        <a:t>Bartholomew</a:t>
                      </a:r>
                      <a:r>
                        <a:rPr kumimoji="0" lang="en-US" sz="900" b="0" i="0" u="none" strike="noStrike" kern="1200" cap="none" spc="0" normalizeH="0" baseline="0" noProof="0" dirty="0" smtClean="0">
                          <a:ln>
                            <a:noFill/>
                          </a:ln>
                          <a:solidFill>
                            <a:prstClr val="black"/>
                          </a:solidFill>
                          <a:effectLst/>
                          <a:uLnTx/>
                          <a:uFillTx/>
                          <a:latin typeface="Arial" pitchFamily="34" charset="0"/>
                          <a:ea typeface="ＭＳ Ｐゴシック" pitchFamily="34" charset="-128"/>
                          <a:cs typeface="Arial" pitchFamily="34" charset="0"/>
                        </a:rPr>
                        <a:t> (DHA), </a:t>
                      </a:r>
                      <a:r>
                        <a:rPr kumimoji="0" lang="en-US" altLang="en-US" sz="900" b="0" i="0" u="none" strike="noStrike" kern="1200" cap="none" spc="0" normalizeH="0" baseline="0" noProof="0" dirty="0" smtClean="0">
                          <a:ln>
                            <a:noFill/>
                          </a:ln>
                          <a:solidFill>
                            <a:prstClr val="black"/>
                          </a:solidFill>
                          <a:effectLst/>
                          <a:uLnTx/>
                          <a:uFillTx/>
                          <a:latin typeface="Arial" pitchFamily="34" charset="0"/>
                          <a:ea typeface="ＭＳ Ｐゴシック" pitchFamily="34" charset="-128"/>
                          <a:cs typeface="Arial" pitchFamily="34" charset="0"/>
                        </a:rPr>
                        <a:t>Ms. Nancy Orvis (DHA)</a:t>
                      </a:r>
                    </a:p>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r>
                        <a:rPr kumimoji="0" lang="en-US" altLang="en-US" sz="900" b="0" i="0" u="none" strike="noStrike" kern="1200" cap="none" spc="0" normalizeH="0" baseline="0" noProof="0" dirty="0" smtClean="0">
                          <a:ln>
                            <a:noFill/>
                          </a:ln>
                          <a:solidFill>
                            <a:prstClr val="black"/>
                          </a:solidFill>
                          <a:effectLst/>
                          <a:uLnTx/>
                          <a:uFillTx/>
                          <a:latin typeface="Arial" pitchFamily="34" charset="0"/>
                          <a:ea typeface="ＭＳ Ｐゴシック" pitchFamily="34" charset="-128"/>
                          <a:cs typeface="Arial" pitchFamily="34" charset="0"/>
                        </a:rPr>
                        <a:t>VA:  Mr</a:t>
                      </a:r>
                      <a:r>
                        <a:rPr kumimoji="0" lang="en-US" altLang="en-US" sz="900" b="0" i="0" u="none" strike="noStrike" kern="1200" cap="none" spc="0" normalizeH="0" baseline="0" noProof="0" dirty="0">
                          <a:ln>
                            <a:noFill/>
                          </a:ln>
                          <a:solidFill>
                            <a:prstClr val="black"/>
                          </a:solidFill>
                          <a:effectLst/>
                          <a:uLnTx/>
                          <a:uFillTx/>
                          <a:latin typeface="Arial" pitchFamily="34" charset="0"/>
                          <a:ea typeface="ＭＳ Ｐゴシック" pitchFamily="34" charset="-128"/>
                          <a:cs typeface="Arial" pitchFamily="34" charset="0"/>
                        </a:rPr>
                        <a:t>. Bob </a:t>
                      </a:r>
                      <a:r>
                        <a:rPr kumimoji="0" lang="en-US" altLang="en-US" sz="900" b="0" i="0" u="none" strike="noStrike" kern="1200" cap="none" spc="0" normalizeH="0" baseline="0" noProof="0" dirty="0" smtClean="0">
                          <a:ln>
                            <a:noFill/>
                          </a:ln>
                          <a:solidFill>
                            <a:prstClr val="black"/>
                          </a:solidFill>
                          <a:effectLst/>
                          <a:uLnTx/>
                          <a:uFillTx/>
                          <a:latin typeface="Arial" pitchFamily="34" charset="0"/>
                          <a:ea typeface="ＭＳ Ｐゴシック" pitchFamily="34" charset="-128"/>
                          <a:cs typeface="Arial" pitchFamily="34" charset="0"/>
                        </a:rPr>
                        <a:t>Bishop (VHA), Mr. Robert Crawford (VHA)</a:t>
                      </a:r>
                      <a:endParaRPr kumimoji="0" lang="en-US" altLang="en-US" sz="700" b="0" i="0" u="none" strike="noStrike" kern="1200" cap="none" spc="0" normalizeH="0" baseline="0" noProof="0" dirty="0">
                        <a:ln>
                          <a:noFill/>
                        </a:ln>
                        <a:solidFill>
                          <a:srgbClr val="FF0000"/>
                        </a:solidFill>
                        <a:effectLst/>
                        <a:uLnTx/>
                        <a:uFillTx/>
                        <a:latin typeface="Arial" pitchFamily="34" charset="0"/>
                        <a:ea typeface="ＭＳ Ｐゴシック" pitchFamily="34" charset="-128"/>
                        <a:cs typeface="Arial" pitchFamily="34" charset="0"/>
                      </a:endParaRPr>
                    </a:p>
                  </a:txBody>
                  <a:tcPr marL="68581" marR="68581" marT="13711" marB="0" anchor="ctr" horzOverflow="overflow">
                    <a:solidFill>
                      <a:schemeClr val="bg2">
                        <a:lumMod val="40000"/>
                        <a:lumOff val="60000"/>
                      </a:schemeClr>
                    </a:solidFill>
                  </a:tcPr>
                </a:tc>
                <a:extLst>
                  <a:ext uri="{0D108BD9-81ED-4DB2-BD59-A6C34878D82A}">
                    <a16:rowId xmlns:a16="http://schemas.microsoft.com/office/drawing/2014/main" xmlns="" val="10007"/>
                  </a:ext>
                </a:extLst>
              </a:tr>
              <a:tr h="278047">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pPr>
                      <a:r>
                        <a:rPr kumimoji="0" lang="en-US" altLang="en-US" sz="900" b="1" i="0" u="none" strike="noStrike" kern="1200" cap="none" normalizeH="0" baseline="0" dirty="0" smtClean="0">
                          <a:ln>
                            <a:noFill/>
                          </a:ln>
                          <a:solidFill>
                            <a:schemeClr val="tx1"/>
                          </a:solidFill>
                          <a:effectLst/>
                          <a:latin typeface="Arial" pitchFamily="34" charset="0"/>
                          <a:ea typeface="ＭＳ Ｐゴシック" pitchFamily="34" charset="-128"/>
                          <a:cs typeface="ヒラギノ角ゴ Pro W3"/>
                        </a:rPr>
                        <a:t>11:30 </a:t>
                      </a:r>
                      <a:r>
                        <a:rPr kumimoji="0" lang="en-US" altLang="en-US" sz="900" b="1" i="0" u="none" strike="noStrike" kern="1200" cap="none" normalizeH="0" baseline="0" dirty="0">
                          <a:ln>
                            <a:noFill/>
                          </a:ln>
                          <a:solidFill>
                            <a:schemeClr val="tx1"/>
                          </a:solidFill>
                          <a:effectLst/>
                          <a:latin typeface="Arial" pitchFamily="34" charset="0"/>
                          <a:ea typeface="ＭＳ Ｐゴシック" pitchFamily="34" charset="-128"/>
                          <a:cs typeface="ヒラギノ角ゴ Pro W3"/>
                        </a:rPr>
                        <a:t>– </a:t>
                      </a:r>
                      <a:r>
                        <a:rPr kumimoji="0" lang="en-US" altLang="en-US" sz="900" b="1" i="0" u="none" strike="noStrike" kern="1200" cap="none" normalizeH="0" baseline="0" dirty="0" smtClean="0">
                          <a:ln>
                            <a:noFill/>
                          </a:ln>
                          <a:solidFill>
                            <a:schemeClr val="tx1"/>
                          </a:solidFill>
                          <a:effectLst/>
                          <a:latin typeface="Arial" pitchFamily="34" charset="0"/>
                          <a:ea typeface="ＭＳ Ｐゴシック" pitchFamily="34" charset="-128"/>
                          <a:cs typeface="ヒラギノ角ゴ Pro W3"/>
                        </a:rPr>
                        <a:t>12:30</a:t>
                      </a:r>
                      <a:endParaRPr kumimoji="0" lang="en-US" altLang="en-US" sz="900" b="1" i="0" u="none" strike="noStrike" kern="1200" cap="none" normalizeH="0" baseline="0" dirty="0">
                        <a:ln>
                          <a:noFill/>
                        </a:ln>
                        <a:solidFill>
                          <a:schemeClr val="tx1"/>
                        </a:solidFill>
                        <a:effectLst/>
                        <a:latin typeface="Arial" pitchFamily="34" charset="0"/>
                        <a:ea typeface="ＭＳ Ｐゴシック" pitchFamily="34" charset="-128"/>
                        <a:cs typeface="ヒラギノ角ゴ Pro W3"/>
                      </a:endParaRPr>
                    </a:p>
                  </a:txBody>
                  <a:tcPr marL="68581" marR="68581" marT="13711" marB="0" anchor="ctr" horzOverflow="overflow">
                    <a:solidFill>
                      <a:schemeClr val="bg2">
                        <a:lumMod val="40000"/>
                        <a:lumOff val="60000"/>
                      </a:schemeClr>
                    </a:solidFill>
                  </a:tcPr>
                </a:tc>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0" i="0" u="none" strike="noStrike" kern="1200" cap="none" normalizeH="0" baseline="0" dirty="0" smtClean="0">
                          <a:ln>
                            <a:noFill/>
                          </a:ln>
                          <a:solidFill>
                            <a:schemeClr val="tx1"/>
                          </a:solidFill>
                          <a:effectLst/>
                          <a:latin typeface="Arial" pitchFamily="34" charset="0"/>
                          <a:ea typeface="ＭＳ Ｐゴシック" pitchFamily="34" charset="-128"/>
                          <a:cs typeface="Arial" pitchFamily="34" charset="0"/>
                        </a:rPr>
                        <a:t>LUNCH</a:t>
                      </a:r>
                      <a:endParaRPr kumimoji="0" lang="en-US" altLang="en-US" sz="900" b="0"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anchor="ctr" horzOverflow="overflow">
                    <a:solidFill>
                      <a:schemeClr val="bg2">
                        <a:lumMod val="40000"/>
                        <a:lumOff val="60000"/>
                      </a:schemeClr>
                    </a:solidFill>
                  </a:tcPr>
                </a:tc>
                <a:tc>
                  <a:txBody>
                    <a:bodyPr/>
                    <a:lstStyle/>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endParaRPr kumimoji="0" lang="en-US" altLang="en-US" sz="900" b="0" i="0" u="none" strike="noStrike" kern="1200" cap="none" spc="0" normalizeH="0" baseline="0" noProof="0" dirty="0">
                        <a:ln>
                          <a:noFill/>
                        </a:ln>
                        <a:solidFill>
                          <a:prstClr val="black"/>
                        </a:solidFill>
                        <a:effectLst/>
                        <a:uLnTx/>
                        <a:uFillTx/>
                        <a:latin typeface="Arial" pitchFamily="34" charset="0"/>
                        <a:ea typeface="ＭＳ Ｐゴシック" pitchFamily="34" charset="-128"/>
                        <a:cs typeface="Arial" pitchFamily="34" charset="0"/>
                      </a:endParaRPr>
                    </a:p>
                  </a:txBody>
                  <a:tcPr marL="68581" marR="68581" marT="13711" marB="0" anchor="ctr" horzOverflow="overflow">
                    <a:solidFill>
                      <a:schemeClr val="bg2">
                        <a:lumMod val="40000"/>
                        <a:lumOff val="60000"/>
                      </a:schemeClr>
                    </a:solidFill>
                  </a:tcPr>
                </a:tc>
                <a:extLst>
                  <a:ext uri="{0D108BD9-81ED-4DB2-BD59-A6C34878D82A}">
                    <a16:rowId xmlns:a16="http://schemas.microsoft.com/office/drawing/2014/main" xmlns="" val="10011"/>
                  </a:ext>
                </a:extLst>
              </a:tr>
              <a:tr h="310407">
                <a:tc>
                  <a:txBody>
                    <a:bodyPr/>
                    <a:lstStyle/>
                    <a:p>
                      <a:pPr marL="0" indent="0" eaLnBrk="1" hangingPunct="1">
                        <a:lnSpc>
                          <a:spcPct val="114000"/>
                        </a:lnSpc>
                        <a:spcBef>
                          <a:spcPct val="0"/>
                        </a:spcBef>
                        <a:buClrTx/>
                        <a:buFont typeface="Wingdings" panose="05000000000000000000" pitchFamily="2" charset="2"/>
                        <a:buNone/>
                      </a:pPr>
                      <a:r>
                        <a:rPr lang="en-US" altLang="en-US" sz="900" b="1" i="0" baseline="0" dirty="0" smtClean="0">
                          <a:solidFill>
                            <a:schemeClr val="tx1"/>
                          </a:solidFill>
                          <a:latin typeface="Arial" panose="020B0604020202020204" pitchFamily="34" charset="0"/>
                          <a:ea typeface="ＭＳ Ｐゴシック" pitchFamily="34" charset="-128"/>
                          <a:cs typeface="Arial" panose="020B0604020202020204" pitchFamily="34" charset="0"/>
                        </a:rPr>
                        <a:t>12:30</a:t>
                      </a:r>
                      <a:r>
                        <a:rPr lang="en-US" altLang="en-US" sz="900" b="1" i="0" baseline="0" dirty="0" smtClean="0">
                          <a:latin typeface="Arial" panose="020B0604020202020204" pitchFamily="34" charset="0"/>
                          <a:ea typeface="ＭＳ Ｐゴシック" pitchFamily="34" charset="-128"/>
                          <a:cs typeface="Arial" panose="020B0604020202020204" pitchFamily="34" charset="0"/>
                        </a:rPr>
                        <a:t> </a:t>
                      </a:r>
                      <a:r>
                        <a:rPr lang="en-US" altLang="en-US" sz="900" b="1" i="0" baseline="0" dirty="0">
                          <a:latin typeface="Arial" panose="020B0604020202020204" pitchFamily="34" charset="0"/>
                          <a:ea typeface="ＭＳ Ｐゴシック" pitchFamily="34" charset="-128"/>
                          <a:cs typeface="Arial" panose="020B0604020202020204" pitchFamily="34" charset="0"/>
                        </a:rPr>
                        <a:t>- </a:t>
                      </a:r>
                      <a:r>
                        <a:rPr lang="en-US" altLang="en-US" sz="900" b="1" i="0" baseline="0" dirty="0" smtClean="0">
                          <a:latin typeface="Arial" panose="020B0604020202020204" pitchFamily="34" charset="0"/>
                          <a:ea typeface="ＭＳ Ｐゴシック" pitchFamily="34" charset="-128"/>
                          <a:cs typeface="Arial" panose="020B0604020202020204" pitchFamily="34" charset="0"/>
                        </a:rPr>
                        <a:t>3:00</a:t>
                      </a:r>
                      <a:endParaRPr lang="en-US" altLang="en-US" sz="900" b="1" i="0" baseline="0" dirty="0">
                        <a:latin typeface="Arial" panose="020B0604020202020204" pitchFamily="34" charset="0"/>
                        <a:ea typeface="ＭＳ Ｐゴシック" pitchFamily="34" charset="-128"/>
                        <a:cs typeface="Arial" panose="020B0604020202020204" pitchFamily="34" charset="0"/>
                      </a:endParaRPr>
                    </a:p>
                  </a:txBody>
                  <a:tcPr marL="68581" marR="68581" marT="13711" marB="0" anchor="ctr" horzOverflow="overflow">
                    <a:solidFill>
                      <a:schemeClr val="bg2">
                        <a:lumMod val="40000"/>
                        <a:lumOff val="60000"/>
                      </a:schemeClr>
                    </a:solidFill>
                  </a:tcPr>
                </a:tc>
                <a:tc>
                  <a:txBody>
                    <a:bodyPr/>
                    <a:lstStyle/>
                    <a:p>
                      <a:pPr marL="0" marR="0" lvl="1" indent="0" algn="l" defTabSz="914400" rtl="0" eaLnBrk="1" fontAlgn="auto" latinLnBrk="0" hangingPunct="1">
                        <a:lnSpc>
                          <a:spcPct val="114000"/>
                        </a:lnSpc>
                        <a:spcBef>
                          <a:spcPct val="0"/>
                        </a:spcBef>
                        <a:spcAft>
                          <a:spcPts val="0"/>
                        </a:spcAft>
                        <a:buClrTx/>
                        <a:buSzTx/>
                        <a:buFont typeface="Wingdings" pitchFamily="2" charset="2"/>
                        <a:buNone/>
                        <a:tabLst/>
                        <a:defRPr/>
                      </a:pPr>
                      <a:r>
                        <a:rPr kumimoji="0" lang="en-US" altLang="en-US" sz="900" b="1"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Logical Information Models: Current </a:t>
                      </a:r>
                      <a:r>
                        <a:rPr kumimoji="0" lang="en-US" altLang="en-US" sz="900" b="1"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State/Analysis </a:t>
                      </a:r>
                      <a:r>
                        <a:rPr kumimoji="0" lang="en-US" altLang="en-US" sz="900" b="1"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of Similarities and Differences across Clinical Data Models </a:t>
                      </a:r>
                      <a:endPar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tc>
                  <a:txBody>
                    <a:bodyPr/>
                    <a:lstStyle/>
                    <a:p>
                      <a:pPr marL="0" marR="0" lvl="2" indent="0" algn="l" defTabSz="914400" rtl="0" eaLnBrk="1" fontAlgn="auto" latinLnBrk="0" hangingPunct="1">
                        <a:lnSpc>
                          <a:spcPct val="114000"/>
                        </a:lnSpc>
                        <a:spcBef>
                          <a:spcPct val="0"/>
                        </a:spcBef>
                        <a:spcAft>
                          <a:spcPts val="0"/>
                        </a:spcAft>
                        <a:buClrTx/>
                        <a:buSzTx/>
                        <a:buFont typeface="Wingdings" pitchFamily="2" charset="2"/>
                        <a:buNone/>
                        <a:tabLst/>
                        <a:defRPr/>
                      </a:pPr>
                      <a:endPar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extLst>
                  <a:ext uri="{0D108BD9-81ED-4DB2-BD59-A6C34878D82A}">
                    <a16:rowId xmlns:a16="http://schemas.microsoft.com/office/drawing/2014/main" xmlns="" val="10012"/>
                  </a:ext>
                </a:extLst>
              </a:tr>
              <a:tr h="607775">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pPr>
                      <a:endParaRPr kumimoji="0" lang="en-US" altLang="en-US" sz="900" b="1" i="0" u="none" strike="noStrike" kern="1200" cap="none" normalizeH="0" baseline="0" dirty="0">
                        <a:ln>
                          <a:noFill/>
                        </a:ln>
                        <a:solidFill>
                          <a:schemeClr val="tx1"/>
                        </a:solidFill>
                        <a:effectLst/>
                        <a:latin typeface="Arial" pitchFamily="34" charset="0"/>
                        <a:ea typeface="ＭＳ Ｐゴシック" pitchFamily="34" charset="-128"/>
                        <a:cs typeface="ヒラギノ角ゴ Pro W3"/>
                      </a:endParaRPr>
                    </a:p>
                  </a:txBody>
                  <a:tcPr marL="68581" marR="68581" marT="13711" marB="0" horzOverflow="overflow">
                    <a:solidFill>
                      <a:schemeClr val="bg2">
                        <a:lumMod val="40000"/>
                        <a:lumOff val="60000"/>
                      </a:schemeClr>
                    </a:solidFill>
                  </a:tcPr>
                </a:tc>
                <a:tc>
                  <a:txBody>
                    <a:bodyPr/>
                    <a:lstStyle/>
                    <a:p>
                      <a:pPr marL="227013" marR="0" lvl="1"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0" i="0" u="none" strike="noStrike" kern="1200" cap="none" normalizeH="0" baseline="0" dirty="0">
                          <a:ln>
                            <a:noFill/>
                          </a:ln>
                          <a:solidFill>
                            <a:schemeClr val="tx1"/>
                          </a:solidFill>
                          <a:effectLst/>
                          <a:latin typeface="Arial" pitchFamily="34" charset="0"/>
                          <a:ea typeface="ＭＳ Ｐゴシック" pitchFamily="34" charset="-128"/>
                          <a:cs typeface="ヒラギノ角ゴ Pro W3"/>
                        </a:rPr>
                        <a:t>SOLOR</a:t>
                      </a:r>
                    </a:p>
                    <a:p>
                      <a:pPr marL="227013" marR="0" lvl="1"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0" i="0" u="none" strike="noStrike" kern="1200" cap="none" normalizeH="0" baseline="0" dirty="0" smtClean="0">
                          <a:ln>
                            <a:noFill/>
                          </a:ln>
                          <a:solidFill>
                            <a:schemeClr val="tx1"/>
                          </a:solidFill>
                          <a:effectLst/>
                          <a:latin typeface="Arial" pitchFamily="34" charset="0"/>
                          <a:ea typeface="ＭＳ Ｐゴシック" pitchFamily="34" charset="-128"/>
                          <a:cs typeface="ヒラギノ角ゴ Pro W3"/>
                        </a:rPr>
                        <a:t>CIMI</a:t>
                      </a:r>
                    </a:p>
                    <a:p>
                      <a:pPr marL="227013" marR="0" lvl="1"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0" i="0" u="none" strike="noStrike" kern="1200" cap="none" normalizeH="0" baseline="0" dirty="0" smtClean="0">
                          <a:ln>
                            <a:noFill/>
                          </a:ln>
                          <a:solidFill>
                            <a:schemeClr val="tx1"/>
                          </a:solidFill>
                          <a:effectLst/>
                          <a:latin typeface="Arial" pitchFamily="34" charset="0"/>
                          <a:ea typeface="ＭＳ Ｐゴシック" pitchFamily="34" charset="-128"/>
                          <a:cs typeface="ヒラギノ角ゴ Pro W3"/>
                        </a:rPr>
                        <a:t>FHIM</a:t>
                      </a:r>
                      <a:endParaRPr kumimoji="0" lang="en-US" altLang="en-US" sz="900" b="0" i="0" u="none" strike="noStrike" kern="1200" cap="none" normalizeH="0" baseline="0" dirty="0">
                        <a:ln>
                          <a:noFill/>
                        </a:ln>
                        <a:solidFill>
                          <a:schemeClr val="tx1"/>
                        </a:solidFill>
                        <a:effectLst/>
                        <a:latin typeface="Arial" pitchFamily="34" charset="0"/>
                        <a:ea typeface="ＭＳ Ｐゴシック" pitchFamily="34" charset="-128"/>
                        <a:cs typeface="ヒラギノ角ゴ Pro W3"/>
                      </a:endParaRPr>
                    </a:p>
                    <a:p>
                      <a:pPr marL="227013" marR="0" lvl="1"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0" i="0" u="none" strike="noStrike" kern="1200" cap="none" normalizeH="0" baseline="0" dirty="0">
                          <a:ln>
                            <a:noFill/>
                          </a:ln>
                          <a:solidFill>
                            <a:schemeClr val="tx1"/>
                          </a:solidFill>
                          <a:effectLst/>
                          <a:latin typeface="Arial" pitchFamily="34" charset="0"/>
                          <a:ea typeface="ＭＳ Ｐゴシック" pitchFamily="34" charset="-128"/>
                          <a:cs typeface="ヒラギノ角ゴ Pro W3"/>
                        </a:rPr>
                        <a:t>CQF</a:t>
                      </a:r>
                    </a:p>
                  </a:txBody>
                  <a:tcPr marL="68581" marR="68581" marT="13711" marB="0" horzOverflow="overflow">
                    <a:solidFill>
                      <a:schemeClr val="bg2">
                        <a:lumMod val="40000"/>
                        <a:lumOff val="60000"/>
                      </a:schemeClr>
                    </a:solidFill>
                  </a:tcPr>
                </a:tc>
                <a:tc>
                  <a:txBody>
                    <a:bodyPr/>
                    <a:lstStyle/>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r>
                        <a:rPr kumimoji="0" lang="en-US" altLang="en-US" sz="900" b="0" i="0" u="none" strike="noStrike" kern="1200" cap="none" normalizeH="0" baseline="0" dirty="0" smtClean="0">
                          <a:ln>
                            <a:noFill/>
                          </a:ln>
                          <a:solidFill>
                            <a:schemeClr val="tx1"/>
                          </a:solidFill>
                          <a:effectLst/>
                          <a:latin typeface="Arial" pitchFamily="34" charset="0"/>
                          <a:ea typeface="ＭＳ Ｐゴシック" pitchFamily="34" charset="-128"/>
                          <a:cs typeface="Arial" pitchFamily="34" charset="0"/>
                        </a:rPr>
                        <a:t>Mr. Keith Campbell, MD (VHA</a:t>
                      </a:r>
                      <a:r>
                        <a:rPr kumimoji="0" lang="en-US" altLang="en-US" sz="900" b="0"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rPr>
                        <a:t>)</a:t>
                      </a:r>
                    </a:p>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r>
                        <a:rPr lang="en-US" sz="900" b="0" kern="1200" dirty="0" smtClean="0">
                          <a:solidFill>
                            <a:schemeClr val="tx1"/>
                          </a:solidFill>
                          <a:effectLst/>
                          <a:latin typeface="Arial" panose="020B0604020202020204" pitchFamily="34" charset="0"/>
                          <a:ea typeface="+mn-ea"/>
                          <a:cs typeface="Arial" panose="020B0604020202020204" pitchFamily="34" charset="0"/>
                        </a:rPr>
                        <a:t>Mr. Stan Huff, MD (InterMountain)</a:t>
                      </a:r>
                    </a:p>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r>
                        <a:rPr lang="en-US" sz="900" b="0" kern="1200" dirty="0" smtClean="0">
                          <a:solidFill>
                            <a:schemeClr val="tx1"/>
                          </a:solidFill>
                          <a:effectLst/>
                          <a:latin typeface="Arial" panose="020B0604020202020204" pitchFamily="34" charset="0"/>
                          <a:ea typeface="+mn-ea"/>
                          <a:cs typeface="Arial" panose="020B0604020202020204" pitchFamily="34" charset="0"/>
                        </a:rPr>
                        <a:t>Mr. Steve Wagner (</a:t>
                      </a:r>
                      <a:r>
                        <a:rPr lang="en-US" sz="900" b="0" kern="1200" baseline="0" dirty="0" smtClean="0">
                          <a:solidFill>
                            <a:schemeClr val="tx1"/>
                          </a:solidFill>
                          <a:effectLst/>
                          <a:latin typeface="Arial" panose="020B0604020202020204" pitchFamily="34" charset="0"/>
                          <a:ea typeface="+mn-ea"/>
                          <a:cs typeface="Arial" panose="020B0604020202020204" pitchFamily="34" charset="0"/>
                        </a:rPr>
                        <a:t>FHA)</a:t>
                      </a:r>
                      <a:r>
                        <a:rPr lang="en-US" sz="900" b="0" kern="1200" dirty="0" smtClean="0">
                          <a:solidFill>
                            <a:schemeClr val="tx1"/>
                          </a:solidFill>
                          <a:effectLst/>
                          <a:latin typeface="Arial" panose="020B0604020202020204" pitchFamily="34" charset="0"/>
                          <a:ea typeface="+mn-ea"/>
                          <a:cs typeface="Arial" panose="020B0604020202020204" pitchFamily="34" charset="0"/>
                        </a:rPr>
                        <a:t> </a:t>
                      </a:r>
                      <a:r>
                        <a:rPr lang="en-US" sz="900" kern="1200" dirty="0" smtClean="0">
                          <a:solidFill>
                            <a:schemeClr val="dk1"/>
                          </a:solidFill>
                          <a:effectLst/>
                          <a:latin typeface="Arial" panose="020B0604020202020204" pitchFamily="34" charset="0"/>
                          <a:ea typeface="+mn-ea"/>
                          <a:cs typeface="Arial" panose="020B0604020202020204" pitchFamily="34" charset="0"/>
                        </a:rPr>
                        <a:t> </a:t>
                      </a:r>
                      <a:endParaRPr kumimoji="0" lang="en-US" altLang="en-US" sz="900" b="0"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endParaRPr>
                    </a:p>
                    <a:p>
                      <a:pPr marL="0" marR="0" lvl="2" indent="0" algn="l" defTabSz="914400" rtl="0" eaLnBrk="1" fontAlgn="auto" latinLnBrk="0" hangingPunct="1">
                        <a:lnSpc>
                          <a:spcPct val="114000"/>
                        </a:lnSpc>
                        <a:spcBef>
                          <a:spcPct val="0"/>
                        </a:spcBef>
                        <a:spcAft>
                          <a:spcPts val="0"/>
                        </a:spcAft>
                        <a:buClrTx/>
                        <a:buSzTx/>
                        <a:buFont typeface="Wingdings" pitchFamily="2" charset="2"/>
                        <a:buNone/>
                        <a:tabLst/>
                        <a:defRPr/>
                      </a:pPr>
                      <a:r>
                        <a:rPr kumimoji="0" lang="en-US" altLang="en-US" sz="900" b="0" i="0" u="none" strike="noStrike" kern="1200" cap="none" normalizeH="0" baseline="0" dirty="0" smtClean="0">
                          <a:ln>
                            <a:noFill/>
                          </a:ln>
                          <a:solidFill>
                            <a:schemeClr val="tx1"/>
                          </a:solidFill>
                          <a:effectLst/>
                          <a:latin typeface="Arial" pitchFamily="34" charset="0"/>
                          <a:ea typeface="ＭＳ Ｐゴシック" pitchFamily="34" charset="-128"/>
                          <a:cs typeface="Arial" pitchFamily="34" charset="0"/>
                        </a:rPr>
                        <a:t>Ms. Julia Skapik, MD (ONC/OST) </a:t>
                      </a:r>
                      <a:endParaRPr kumimoji="0" lang="en-US" altLang="en-US" sz="900" b="0"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extLst>
                  <a:ext uri="{0D108BD9-81ED-4DB2-BD59-A6C34878D82A}">
                    <a16:rowId xmlns:a16="http://schemas.microsoft.com/office/drawing/2014/main" xmlns="" val="10014"/>
                  </a:ext>
                </a:extLst>
              </a:tr>
              <a:tr h="310407">
                <a:tc>
                  <a:txBody>
                    <a:bodyPr/>
                    <a:lstStyle/>
                    <a:p>
                      <a:pPr marL="0" indent="0" eaLnBrk="1" hangingPunct="1">
                        <a:lnSpc>
                          <a:spcPct val="114000"/>
                        </a:lnSpc>
                        <a:spcBef>
                          <a:spcPct val="0"/>
                        </a:spcBef>
                        <a:buClrTx/>
                        <a:buFont typeface="Wingdings" panose="05000000000000000000" pitchFamily="2" charset="2"/>
                        <a:buNone/>
                      </a:pPr>
                      <a:r>
                        <a:rPr lang="en-US" altLang="en-US" sz="900" b="1" i="0" baseline="0" dirty="0" smtClean="0">
                          <a:latin typeface="Arial" panose="020B0604020202020204" pitchFamily="34" charset="0"/>
                          <a:ea typeface="ＭＳ Ｐゴシック" pitchFamily="34" charset="-128"/>
                          <a:cs typeface="Arial" panose="020B0604020202020204" pitchFamily="34" charset="0"/>
                        </a:rPr>
                        <a:t>3:00 </a:t>
                      </a:r>
                      <a:r>
                        <a:rPr lang="en-US" altLang="en-US" sz="900" b="1" i="0" baseline="0" dirty="0">
                          <a:latin typeface="Arial" panose="020B0604020202020204" pitchFamily="34" charset="0"/>
                          <a:ea typeface="ＭＳ Ｐゴシック" pitchFamily="34" charset="-128"/>
                          <a:cs typeface="Arial" panose="020B0604020202020204" pitchFamily="34" charset="0"/>
                        </a:rPr>
                        <a:t>- </a:t>
                      </a:r>
                      <a:r>
                        <a:rPr lang="en-US" altLang="en-US" sz="900" b="1" i="0" baseline="0" dirty="0" smtClean="0">
                          <a:latin typeface="Arial" panose="020B0604020202020204" pitchFamily="34" charset="0"/>
                          <a:ea typeface="ＭＳ Ｐゴシック" pitchFamily="34" charset="-128"/>
                          <a:cs typeface="Arial" panose="020B0604020202020204" pitchFamily="34" charset="0"/>
                        </a:rPr>
                        <a:t>3:15</a:t>
                      </a:r>
                      <a:endParaRPr lang="en-US" altLang="en-US" sz="900" b="1" i="1" baseline="0" dirty="0">
                        <a:latin typeface="Arial" panose="020B0604020202020204" pitchFamily="34" charset="0"/>
                        <a:ea typeface="ＭＳ Ｐゴシック" pitchFamily="34" charset="-128"/>
                        <a:cs typeface="Arial" panose="020B0604020202020204" pitchFamily="34" charset="0"/>
                      </a:endParaRPr>
                    </a:p>
                  </a:txBody>
                  <a:tcPr marL="68581" marR="68581" marT="13711" marB="0" anchor="ctr" horzOverflow="overflow">
                    <a:solidFill>
                      <a:schemeClr val="bg2">
                        <a:lumMod val="40000"/>
                        <a:lumOff val="60000"/>
                      </a:schemeClr>
                    </a:solidFill>
                  </a:tcPr>
                </a:tc>
                <a:tc>
                  <a:txBody>
                    <a:bodyPr/>
                    <a:lstStyle/>
                    <a:p>
                      <a:pPr marL="0" marR="0" lvl="1" indent="0" algn="l" defTabSz="914400" rtl="0" eaLnBrk="1" fontAlgn="auto" latinLnBrk="0" hangingPunct="1">
                        <a:lnSpc>
                          <a:spcPct val="114000"/>
                        </a:lnSpc>
                        <a:spcBef>
                          <a:spcPct val="0"/>
                        </a:spcBef>
                        <a:spcAft>
                          <a:spcPts val="0"/>
                        </a:spcAft>
                        <a:buClrTx/>
                        <a:buSzTx/>
                        <a:buFont typeface="Wingdings" pitchFamily="2" charset="2"/>
                        <a:buNone/>
                        <a:tabLst/>
                        <a:defRPr/>
                      </a:pP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BREAK</a:t>
                      </a:r>
                      <a:endPar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anchor="ctr" horzOverflow="overflow">
                    <a:solidFill>
                      <a:schemeClr val="bg2">
                        <a:lumMod val="40000"/>
                        <a:lumOff val="60000"/>
                      </a:schemeClr>
                    </a:solidFill>
                  </a:tcPr>
                </a:tc>
                <a:tc>
                  <a:txBody>
                    <a:bodyPr/>
                    <a:lstStyle/>
                    <a:p>
                      <a:pPr marL="0" marR="0" lvl="2" indent="0" algn="l" defTabSz="914400" rtl="0" eaLnBrk="1" fontAlgn="auto" latinLnBrk="0" hangingPunct="1">
                        <a:lnSpc>
                          <a:spcPct val="114000"/>
                        </a:lnSpc>
                        <a:spcBef>
                          <a:spcPct val="0"/>
                        </a:spcBef>
                        <a:spcAft>
                          <a:spcPts val="0"/>
                        </a:spcAft>
                        <a:buClrTx/>
                        <a:buSzTx/>
                        <a:buFont typeface="Wingdings" pitchFamily="2" charset="2"/>
                        <a:buNone/>
                        <a:tabLst/>
                        <a:defRPr/>
                      </a:pPr>
                      <a:r>
                        <a:rPr kumimoji="0" lang="en-US" altLang="en-US" sz="900" b="0"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rPr>
                        <a:t/>
                      </a:r>
                      <a:br>
                        <a:rPr kumimoji="0" lang="en-US" altLang="en-US" sz="900" b="0"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rPr>
                      </a:br>
                      <a:endPar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extLst>
                  <a:ext uri="{0D108BD9-81ED-4DB2-BD59-A6C34878D82A}">
                    <a16:rowId xmlns:a16="http://schemas.microsoft.com/office/drawing/2014/main" xmlns="" val="10015"/>
                  </a:ext>
                </a:extLst>
              </a:tr>
              <a:tr h="359195">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pPr>
                      <a:r>
                        <a:rPr kumimoji="0" lang="en-US" altLang="en-US" sz="900" b="1" i="0" u="none" strike="noStrike" kern="1200" cap="none" normalizeH="0" baseline="0" dirty="0" smtClean="0">
                          <a:ln>
                            <a:noFill/>
                          </a:ln>
                          <a:solidFill>
                            <a:schemeClr val="tx1"/>
                          </a:solidFill>
                          <a:effectLst/>
                          <a:latin typeface="Arial" pitchFamily="34" charset="0"/>
                          <a:ea typeface="ＭＳ Ｐゴシック" pitchFamily="34" charset="-128"/>
                          <a:cs typeface="ヒラギノ角ゴ Pro W3"/>
                        </a:rPr>
                        <a:t>3:15 </a:t>
                      </a:r>
                      <a:r>
                        <a:rPr kumimoji="0" lang="en-US" altLang="en-US" sz="900" b="1" i="0" u="none" strike="noStrike" kern="1200" cap="none" normalizeH="0" baseline="0" dirty="0">
                          <a:ln>
                            <a:noFill/>
                          </a:ln>
                          <a:solidFill>
                            <a:schemeClr val="tx1"/>
                          </a:solidFill>
                          <a:effectLst/>
                          <a:latin typeface="Arial" pitchFamily="34" charset="0"/>
                          <a:ea typeface="ＭＳ Ｐゴシック" pitchFamily="34" charset="-128"/>
                          <a:cs typeface="ヒラギノ角ゴ Pro W3"/>
                        </a:rPr>
                        <a:t>- </a:t>
                      </a:r>
                      <a:r>
                        <a:rPr kumimoji="0" lang="en-US" altLang="en-US" sz="900" b="1" i="0" u="none" strike="noStrike" kern="1200" cap="none" normalizeH="0" baseline="0" dirty="0" smtClean="0">
                          <a:ln>
                            <a:noFill/>
                          </a:ln>
                          <a:solidFill>
                            <a:schemeClr val="tx1"/>
                          </a:solidFill>
                          <a:effectLst/>
                          <a:latin typeface="Arial" pitchFamily="34" charset="0"/>
                          <a:ea typeface="ＭＳ Ｐゴシック" pitchFamily="34" charset="-128"/>
                          <a:cs typeface="ヒラギノ角ゴ Pro W3"/>
                        </a:rPr>
                        <a:t>4:15</a:t>
                      </a:r>
                      <a:endParaRPr kumimoji="0" lang="en-US" altLang="en-US" sz="900" b="1" i="0" u="none" strike="noStrike" kern="1200" cap="none" normalizeH="0" baseline="0" dirty="0">
                        <a:ln>
                          <a:noFill/>
                        </a:ln>
                        <a:solidFill>
                          <a:schemeClr val="tx1"/>
                        </a:solidFill>
                        <a:effectLst/>
                        <a:latin typeface="Arial" pitchFamily="34" charset="0"/>
                        <a:ea typeface="ＭＳ Ｐゴシック" pitchFamily="34" charset="-128"/>
                        <a:cs typeface="ヒラギノ角ゴ Pro W3"/>
                      </a:endParaRPr>
                    </a:p>
                  </a:txBody>
                  <a:tcPr marL="68581" marR="68581" marT="13711" marB="0" horzOverflow="overflow">
                    <a:solidFill>
                      <a:schemeClr val="bg2">
                        <a:lumMod val="40000"/>
                        <a:lumOff val="60000"/>
                      </a:schemeClr>
                    </a:solidFill>
                  </a:tcPr>
                </a:tc>
                <a:tc>
                  <a:txBody>
                    <a:bodyPr/>
                    <a:lstStyle/>
                    <a:p>
                      <a:pPr marL="0" marR="0" lvl="1" indent="0" algn="l" defTabSz="914400" rtl="0" eaLnBrk="1" fontAlgn="auto" latinLnBrk="0" hangingPunct="1">
                        <a:lnSpc>
                          <a:spcPct val="114000"/>
                        </a:lnSpc>
                        <a:spcBef>
                          <a:spcPct val="0"/>
                        </a:spcBef>
                        <a:spcAft>
                          <a:spcPts val="0"/>
                        </a:spcAft>
                        <a:buClrTx/>
                        <a:buSzTx/>
                        <a:buFont typeface="Wingdings" pitchFamily="2" charset="2"/>
                        <a:buNone/>
                        <a:tabLst/>
                        <a:defRPr/>
                      </a:pPr>
                      <a:r>
                        <a:rPr kumimoji="0" lang="en-US" sz="900" b="1" i="0" u="none" strike="noStrike" kern="1200" cap="none" normalizeH="0" baseline="0" dirty="0" smtClean="0">
                          <a:ln>
                            <a:noFill/>
                          </a:ln>
                          <a:solidFill>
                            <a:schemeClr val="tx1"/>
                          </a:solidFill>
                          <a:effectLst/>
                          <a:latin typeface="Arial" pitchFamily="34" charset="0"/>
                          <a:ea typeface="ＭＳ Ｐゴシック" pitchFamily="34" charset="-128"/>
                          <a:cs typeface="Arial" pitchFamily="34" charset="0"/>
                        </a:rPr>
                        <a:t>Recommendations </a:t>
                      </a:r>
                      <a:r>
                        <a:rPr kumimoji="0" lang="en-US" sz="900" b="1"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rPr>
                        <a:t>for an Integrated </a:t>
                      </a:r>
                      <a:r>
                        <a:rPr kumimoji="0" lang="en-US" sz="900" b="1" i="0" u="none" strike="noStrike" kern="1200" cap="none" normalizeH="0" baseline="0" dirty="0" smtClean="0">
                          <a:ln>
                            <a:noFill/>
                          </a:ln>
                          <a:solidFill>
                            <a:schemeClr val="tx1"/>
                          </a:solidFill>
                          <a:effectLst/>
                          <a:latin typeface="Arial" pitchFamily="34" charset="0"/>
                          <a:ea typeface="ＭＳ Ｐゴシック" pitchFamily="34" charset="-128"/>
                          <a:cs typeface="Arial" pitchFamily="34" charset="0"/>
                        </a:rPr>
                        <a:t>Approach</a:t>
                      </a:r>
                      <a:endParaRPr kumimoji="0" lang="en-US" altLang="en-US" sz="900" b="0"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tc>
                  <a:txBody>
                    <a:bodyPr/>
                    <a:lstStyle/>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r>
                        <a:rPr kumimoji="0" lang="en-US" altLang="en-US" sz="900" b="0"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rPr>
                        <a:t>Mr. Steve </a:t>
                      </a:r>
                      <a:r>
                        <a:rPr kumimoji="0" lang="en-US" altLang="en-US" sz="900" b="0" i="0" u="none" strike="noStrike" kern="1200" cap="none" normalizeH="0" baseline="0" dirty="0" smtClean="0">
                          <a:ln>
                            <a:noFill/>
                          </a:ln>
                          <a:solidFill>
                            <a:schemeClr val="tx1"/>
                          </a:solidFill>
                          <a:effectLst/>
                          <a:latin typeface="Arial" pitchFamily="34" charset="0"/>
                          <a:ea typeface="ＭＳ Ｐゴシック" pitchFamily="34" charset="-128"/>
                          <a:cs typeface="Arial" pitchFamily="34" charset="0"/>
                        </a:rPr>
                        <a:t>Hufnagel (FHA Support)/Task </a:t>
                      </a:r>
                      <a:r>
                        <a:rPr kumimoji="0" lang="en-US" altLang="en-US" sz="900" b="0"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rPr>
                        <a:t>Force Panel </a:t>
                      </a:r>
                      <a:r>
                        <a:rPr kumimoji="0" lang="en-US" altLang="en-US" sz="900" b="0" i="0" u="none" strike="noStrike" kern="1200" cap="none" normalizeH="0" baseline="0" dirty="0" smtClean="0">
                          <a:ln>
                            <a:noFill/>
                          </a:ln>
                          <a:solidFill>
                            <a:schemeClr val="tx1"/>
                          </a:solidFill>
                          <a:effectLst/>
                          <a:latin typeface="Arial" pitchFamily="34" charset="0"/>
                          <a:ea typeface="ＭＳ Ｐゴシック" pitchFamily="34" charset="-128"/>
                          <a:cs typeface="Arial" pitchFamily="34" charset="0"/>
                        </a:rPr>
                        <a:t>Representatives</a:t>
                      </a:r>
                      <a:endParaRPr kumimoji="0" lang="en-US" altLang="en-US" sz="700" b="0"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extLst>
                  <a:ext uri="{0D108BD9-81ED-4DB2-BD59-A6C34878D82A}">
                    <a16:rowId xmlns:a16="http://schemas.microsoft.com/office/drawing/2014/main" xmlns="" val="10010"/>
                  </a:ext>
                </a:extLst>
              </a:tr>
              <a:tr h="607775">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lang="en-US" altLang="en-US" sz="900" b="1" baseline="0" dirty="0" smtClean="0">
                          <a:latin typeface="Arial" panose="020B0604020202020204" pitchFamily="34" charset="0"/>
                          <a:ea typeface="ＭＳ Ｐゴシック" pitchFamily="34" charset="-128"/>
                          <a:cs typeface="Arial" panose="020B0604020202020204" pitchFamily="34" charset="0"/>
                        </a:rPr>
                        <a:t>4:15 </a:t>
                      </a:r>
                      <a:r>
                        <a:rPr lang="en-US" altLang="en-US" sz="900" b="1" baseline="0" dirty="0">
                          <a:latin typeface="Arial" panose="020B0604020202020204" pitchFamily="34" charset="0"/>
                          <a:ea typeface="ＭＳ Ｐゴシック" pitchFamily="34" charset="-128"/>
                          <a:cs typeface="Arial" panose="020B0604020202020204" pitchFamily="34" charset="0"/>
                        </a:rPr>
                        <a:t>– </a:t>
                      </a:r>
                      <a:r>
                        <a:rPr lang="en-US" altLang="en-US" sz="900" b="1" baseline="0" dirty="0" smtClean="0">
                          <a:latin typeface="Arial" panose="020B0604020202020204" pitchFamily="34" charset="0"/>
                          <a:ea typeface="ＭＳ Ｐゴシック" pitchFamily="34" charset="-128"/>
                          <a:cs typeface="Arial" panose="020B0604020202020204" pitchFamily="34" charset="0"/>
                        </a:rPr>
                        <a:t>4:45</a:t>
                      </a:r>
                      <a:endParaRPr lang="en-US" altLang="en-US" sz="900" b="1" baseline="0" dirty="0">
                        <a:latin typeface="Arial" panose="020B0604020202020204" pitchFamily="34" charset="0"/>
                        <a:ea typeface="ＭＳ Ｐゴシック" pitchFamily="34" charset="-128"/>
                        <a:cs typeface="Arial" panose="020B0604020202020204" pitchFamily="34" charset="0"/>
                      </a:endParaRPr>
                    </a:p>
                  </a:txBody>
                  <a:tcPr marL="68581" marR="68581" marT="13711" marB="0" horzOverflow="overflow">
                    <a:solidFill>
                      <a:schemeClr val="bg2">
                        <a:lumMod val="40000"/>
                        <a:lumOff val="60000"/>
                      </a:schemeClr>
                    </a:solidFill>
                  </a:tcPr>
                </a:tc>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lang="en-US" altLang="en-US" sz="900" b="1" baseline="0" dirty="0">
                          <a:solidFill>
                            <a:schemeClr val="tx1"/>
                          </a:solidFill>
                          <a:latin typeface="Arial" panose="020B0604020202020204" pitchFamily="34" charset="0"/>
                          <a:ea typeface="ＭＳ Ｐゴシック" pitchFamily="34" charset="-128"/>
                          <a:cs typeface="Arial" panose="020B0604020202020204" pitchFamily="34" charset="0"/>
                        </a:rPr>
                        <a:t>Closing </a:t>
                      </a:r>
                      <a:r>
                        <a:rPr lang="en-US" altLang="en-US" sz="900" b="1" baseline="0" dirty="0" smtClean="0">
                          <a:solidFill>
                            <a:schemeClr val="tx1"/>
                          </a:solidFill>
                          <a:latin typeface="Arial" panose="020B0604020202020204" pitchFamily="34" charset="0"/>
                          <a:ea typeface="ＭＳ Ｐゴシック" pitchFamily="34" charset="-128"/>
                          <a:cs typeface="Arial" panose="020B0604020202020204" pitchFamily="34" charset="0"/>
                        </a:rPr>
                        <a:t>Remarks/Recap</a:t>
                      </a:r>
                      <a:endParaRPr lang="en-US" altLang="en-US" sz="900" b="0"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marL="400050" marR="0" lvl="1" indent="-171450" algn="l" defTabSz="914400" rtl="0" eaLnBrk="1" fontAlgn="base" latinLnBrk="0" hangingPunct="1">
                        <a:lnSpc>
                          <a:spcPct val="114000"/>
                        </a:lnSpc>
                        <a:spcBef>
                          <a:spcPct val="0"/>
                        </a:spcBef>
                        <a:spcAft>
                          <a:spcPct val="0"/>
                        </a:spcAft>
                        <a:buClrTx/>
                        <a:buSzTx/>
                        <a:buFont typeface="Arial" panose="020B0604020202020204" pitchFamily="34" charset="0"/>
                        <a:buChar char="•"/>
                        <a:tabLst/>
                        <a:defRPr/>
                      </a:pP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Parking Lot Interests/Questions for Day 2</a:t>
                      </a:r>
                      <a:endParaRPr lang="en-US" altLang="en-US" sz="900" i="0" dirty="0" smtClean="0">
                        <a:latin typeface="Arial" panose="020B0604020202020204" pitchFamily="34" charset="0"/>
                        <a:ea typeface="ＭＳ Ｐゴシック" pitchFamily="34" charset="-128"/>
                        <a:cs typeface="Arial" panose="020B0604020202020204" pitchFamily="34" charset="0"/>
                      </a:endParaRPr>
                    </a:p>
                    <a:p>
                      <a:pPr marL="400050" marR="0" lvl="1" indent="-171450" algn="l" defTabSz="914400" rtl="0" eaLnBrk="1" fontAlgn="base" latinLnBrk="0" hangingPunct="1">
                        <a:lnSpc>
                          <a:spcPct val="114000"/>
                        </a:lnSpc>
                        <a:spcBef>
                          <a:spcPct val="0"/>
                        </a:spcBef>
                        <a:spcAft>
                          <a:spcPct val="0"/>
                        </a:spcAft>
                        <a:buClrTx/>
                        <a:buSzTx/>
                        <a:buFont typeface="Arial" panose="020B0604020202020204" pitchFamily="34" charset="0"/>
                        <a:buChar char="•"/>
                        <a:tabLst/>
                        <a:defRPr/>
                      </a:pP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Action </a:t>
                      </a:r>
                      <a:r>
                        <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Item </a:t>
                      </a: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Review</a:t>
                      </a:r>
                      <a:endPar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endPar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Ms. Nona Hall (DoD/VA IPO)</a:t>
                      </a:r>
                    </a:p>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Ms. Veronica Kwok (DoD/VA IPO Support)</a:t>
                      </a:r>
                      <a:endPar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endParaRPr lang="en-US" altLang="en-US" sz="900" i="0" dirty="0">
                        <a:solidFill>
                          <a:schemeClr val="tx1"/>
                        </a:solidFill>
                        <a:latin typeface="Arial" panose="020B0604020202020204" pitchFamily="34" charset="0"/>
                        <a:ea typeface="ＭＳ Ｐゴシック" pitchFamily="34" charset="-128"/>
                        <a:cs typeface="Arial" panose="020B0604020202020204" pitchFamily="34" charset="0"/>
                      </a:endParaRPr>
                    </a:p>
                  </a:txBody>
                  <a:tcPr marL="68581" marR="68581" marT="13711" marB="0" horzOverflow="overflow">
                    <a:solidFill>
                      <a:schemeClr val="bg2">
                        <a:lumMod val="40000"/>
                        <a:lumOff val="60000"/>
                      </a:schemeClr>
                    </a:solidFill>
                  </a:tcPr>
                </a:tc>
                <a:extLst>
                  <a:ext uri="{0D108BD9-81ED-4DB2-BD59-A6C34878D82A}">
                    <a16:rowId xmlns:a16="http://schemas.microsoft.com/office/drawing/2014/main" xmlns="" val="10013"/>
                  </a:ext>
                </a:extLst>
              </a:tr>
              <a:tr h="470222">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lang="en-US" altLang="en-US" sz="900" b="1" baseline="0" dirty="0" smtClean="0">
                          <a:latin typeface="Arial" panose="020B0604020202020204" pitchFamily="34" charset="0"/>
                          <a:ea typeface="ＭＳ Ｐゴシック" pitchFamily="34" charset="-128"/>
                          <a:cs typeface="Arial" panose="020B0604020202020204" pitchFamily="34" charset="0"/>
                        </a:rPr>
                        <a:t>4:45 - 6:30</a:t>
                      </a:r>
                      <a:endParaRPr lang="en-US" altLang="en-US" sz="900" b="1" baseline="0" dirty="0">
                        <a:latin typeface="Arial" panose="020B0604020202020204" pitchFamily="34" charset="0"/>
                        <a:ea typeface="ＭＳ Ｐゴシック" pitchFamily="34" charset="-128"/>
                        <a:cs typeface="Arial" panose="020B0604020202020204" pitchFamily="34" charset="0"/>
                      </a:endParaRPr>
                    </a:p>
                  </a:txBody>
                  <a:tcPr marL="68581" marR="68581" marT="13711" marB="0" horzOverflow="overflow">
                    <a:solidFill>
                      <a:schemeClr val="bg2">
                        <a:lumMod val="40000"/>
                        <a:lumOff val="60000"/>
                      </a:schemeClr>
                    </a:solidFill>
                  </a:tcPr>
                </a:tc>
                <a:tc>
                  <a:txBody>
                    <a:bodyPr/>
                    <a:lstStyle/>
                    <a:p>
                      <a:pPr marL="0" marR="0" lvl="1" indent="0" algn="l" defTabSz="914400" rtl="0" eaLnBrk="1" fontAlgn="base" latinLnBrk="0" hangingPunct="1">
                        <a:lnSpc>
                          <a:spcPct val="114000"/>
                        </a:lnSpc>
                        <a:spcBef>
                          <a:spcPct val="0"/>
                        </a:spcBef>
                        <a:spcAft>
                          <a:spcPct val="0"/>
                        </a:spcAft>
                        <a:buClrTx/>
                        <a:buSzTx/>
                        <a:buFont typeface="Arial" panose="020B0604020202020204" pitchFamily="34" charset="0"/>
                        <a:buNone/>
                        <a:tabLst/>
                        <a:defRPr/>
                      </a:pPr>
                      <a:r>
                        <a:rPr kumimoji="0" lang="en-US" altLang="en-US" sz="900" b="1"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Networking Hour (Optional)</a:t>
                      </a:r>
                      <a:endParaRPr kumimoji="0" lang="en-US" altLang="en-US" sz="900" b="1"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lang="en-US" altLang="en-US" sz="900" i="0" dirty="0" smtClean="0">
                          <a:solidFill>
                            <a:schemeClr val="tx1"/>
                          </a:solidFill>
                          <a:latin typeface="Arial" panose="020B0604020202020204" pitchFamily="34" charset="0"/>
                          <a:ea typeface="ＭＳ Ｐゴシック" pitchFamily="34" charset="-128"/>
                          <a:cs typeface="Arial" panose="020B0604020202020204" pitchFamily="34" charset="0"/>
                        </a:rPr>
                        <a:t>Continental</a:t>
                      </a:r>
                      <a:r>
                        <a:rPr lang="en-US" altLang="en-US" sz="900" i="0" baseline="0" dirty="0" smtClean="0">
                          <a:solidFill>
                            <a:schemeClr val="tx1"/>
                          </a:solidFill>
                          <a:latin typeface="Arial" panose="020B0604020202020204" pitchFamily="34" charset="0"/>
                          <a:ea typeface="ＭＳ Ｐゴシック" pitchFamily="34" charset="-128"/>
                          <a:cs typeface="Arial" panose="020B0604020202020204" pitchFamily="34" charset="0"/>
                        </a:rPr>
                        <a:t> Pool Bar and Lounge</a:t>
                      </a:r>
                      <a:endParaRPr lang="en-US" altLang="en-US" sz="900" i="0" dirty="0">
                        <a:solidFill>
                          <a:schemeClr val="tx1"/>
                        </a:solidFill>
                        <a:latin typeface="Arial" panose="020B0604020202020204" pitchFamily="34" charset="0"/>
                        <a:ea typeface="ＭＳ Ｐゴシック" pitchFamily="34" charset="-128"/>
                        <a:cs typeface="Arial" panose="020B0604020202020204" pitchFamily="34" charset="0"/>
                      </a:endParaRPr>
                    </a:p>
                  </a:txBody>
                  <a:tcPr marL="68581" marR="68581" marT="13711" marB="0" horzOverflow="overflow">
                    <a:solidFill>
                      <a:schemeClr val="bg2">
                        <a:lumMod val="40000"/>
                        <a:lumOff val="60000"/>
                      </a:schemeClr>
                    </a:solidFill>
                  </a:tcPr>
                </a:tc>
              </a:tr>
            </a:tbl>
          </a:graphicData>
        </a:graphic>
      </p:graphicFrame>
      <p:sp>
        <p:nvSpPr>
          <p:cNvPr id="3" name="Slide Number Placeholder 2"/>
          <p:cNvSpPr>
            <a:spLocks noGrp="1"/>
          </p:cNvSpPr>
          <p:nvPr>
            <p:ph type="sldNum" sz="quarter" idx="11"/>
          </p:nvPr>
        </p:nvSpPr>
        <p:spPr/>
        <p:txBody>
          <a:bodyPr/>
          <a:lstStyle/>
          <a:p>
            <a:fld id="{3FDB7380-9603-43D8-BFF4-722408AEB0E4}" type="slidenum">
              <a:rPr lang="en-US" altLang="en-US" smtClean="0"/>
              <a:pPr/>
              <a:t>16</a:t>
            </a:fld>
            <a:endParaRPr lang="en-US" altLang="en-US"/>
          </a:p>
        </p:txBody>
      </p:sp>
    </p:spTree>
    <p:extLst>
      <p:ext uri="{BB962C8B-B14F-4D97-AF65-F5344CB8AC3E}">
        <p14:creationId xmlns:p14="http://schemas.microsoft.com/office/powerpoint/2010/main" val="37022911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918112566"/>
              </p:ext>
            </p:extLst>
          </p:nvPr>
        </p:nvGraphicFramePr>
        <p:xfrm>
          <a:off x="152400" y="970245"/>
          <a:ext cx="8839200" cy="5840121"/>
        </p:xfrm>
        <a:graphic>
          <a:graphicData uri="http://schemas.openxmlformats.org/drawingml/2006/table">
            <a:tbl>
              <a:tblPr firstRow="1" bandRow="1">
                <a:tableStyleId>{5C22544A-7EE6-4342-B048-85BDC9FD1C3A}</a:tableStyleId>
              </a:tblPr>
              <a:tblGrid>
                <a:gridCol w="1037636">
                  <a:extLst>
                    <a:ext uri="{9D8B030D-6E8A-4147-A177-3AD203B41FA5}">
                      <a16:colId xmlns:a16="http://schemas.microsoft.com/office/drawing/2014/main" xmlns="" val="20000"/>
                    </a:ext>
                  </a:extLst>
                </a:gridCol>
                <a:gridCol w="4372564">
                  <a:extLst>
                    <a:ext uri="{9D8B030D-6E8A-4147-A177-3AD203B41FA5}">
                      <a16:colId xmlns:a16="http://schemas.microsoft.com/office/drawing/2014/main" xmlns="" val="20001"/>
                    </a:ext>
                  </a:extLst>
                </a:gridCol>
                <a:gridCol w="3429000">
                  <a:extLst>
                    <a:ext uri="{9D8B030D-6E8A-4147-A177-3AD203B41FA5}">
                      <a16:colId xmlns:a16="http://schemas.microsoft.com/office/drawing/2014/main" xmlns="" val="20002"/>
                    </a:ext>
                  </a:extLst>
                </a:gridCol>
              </a:tblGrid>
              <a:tr h="262021">
                <a:tc gridSpan="3">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tab pos="7777163" algn="r"/>
                        </a:tabLst>
                      </a:pPr>
                      <a:r>
                        <a:rPr lang="en-US" sz="900" dirty="0">
                          <a:solidFill>
                            <a:schemeClr val="bg1"/>
                          </a:solidFill>
                          <a:latin typeface="Arial" panose="020B0604020202020204" pitchFamily="34" charset="0"/>
                          <a:cs typeface="Arial" panose="020B0604020202020204" pitchFamily="34" charset="0"/>
                        </a:rPr>
                        <a:t>Thursday, August 18, 2016</a:t>
                      </a:r>
                      <a:r>
                        <a:rPr lang="en-US" sz="900" baseline="0" dirty="0">
                          <a:solidFill>
                            <a:schemeClr val="bg1"/>
                          </a:solidFill>
                          <a:latin typeface="Arial" panose="020B0604020202020204" pitchFamily="34" charset="0"/>
                          <a:cs typeface="Arial" panose="020B0604020202020204" pitchFamily="34" charset="0"/>
                        </a:rPr>
                        <a:t>                                                                                 </a:t>
                      </a:r>
                      <a:r>
                        <a:rPr lang="en-US" sz="900" dirty="0">
                          <a:solidFill>
                            <a:schemeClr val="bg1"/>
                          </a:solidFill>
                          <a:latin typeface="Arial" panose="020B0604020202020204" pitchFamily="34" charset="0"/>
                          <a:cs typeface="Arial" panose="020B0604020202020204" pitchFamily="34" charset="0"/>
                        </a:rPr>
                        <a:t>8:45 am to </a:t>
                      </a:r>
                      <a:r>
                        <a:rPr lang="en-US" sz="900" dirty="0" smtClean="0">
                          <a:solidFill>
                            <a:schemeClr val="bg1"/>
                          </a:solidFill>
                          <a:latin typeface="Arial" panose="020B0604020202020204" pitchFamily="34" charset="0"/>
                          <a:cs typeface="Arial" panose="020B0604020202020204" pitchFamily="34" charset="0"/>
                        </a:rPr>
                        <a:t>4:30 pm</a:t>
                      </a:r>
                      <a:endParaRPr kumimoji="0" lang="en-US" altLang="en-US" sz="900" b="0" i="0" u="none" strike="noStrike" cap="none" normalizeH="0" baseline="0" dirty="0">
                        <a:ln>
                          <a:noFill/>
                        </a:ln>
                        <a:solidFill>
                          <a:schemeClr val="bg1"/>
                        </a:solidFill>
                        <a:effectLst/>
                        <a:latin typeface="Arial" pitchFamily="34" charset="0"/>
                        <a:ea typeface="ＭＳ Ｐゴシック" pitchFamily="34" charset="-128"/>
                        <a:cs typeface="Arial" pitchFamily="34" charset="0"/>
                      </a:endParaRPr>
                    </a:p>
                  </a:txBody>
                  <a:tcPr marL="91444" marR="91444" marT="45687" marB="45687" horzOverflow="overflow">
                    <a:solidFill>
                      <a:schemeClr val="tx2"/>
                    </a:solidFill>
                  </a:tcPr>
                </a:tc>
                <a:tc hMerge="1">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pPr>
                      <a:endPar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91441" marR="91441" marT="45703" marB="45703" horzOverflow="overflow"/>
                </a:tc>
                <a:tc hMerge="1">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tab pos="7777163" algn="r"/>
                        </a:tabLst>
                      </a:pPr>
                      <a:endPar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91442" marR="91442" marT="45706" marB="45706" horzOverflow="overflow"/>
                </a:tc>
                <a:extLst>
                  <a:ext uri="{0D108BD9-81ED-4DB2-BD59-A6C34878D82A}">
                    <a16:rowId xmlns:a16="http://schemas.microsoft.com/office/drawing/2014/main" xmlns="" val="10000"/>
                  </a:ext>
                </a:extLst>
              </a:tr>
              <a:tr h="176804">
                <a:tc>
                  <a:txBody>
                    <a:bodyPr/>
                    <a:lstStyle>
                      <a:lvl1pPr marL="285750" indent="-285750" eaLnBrk="0" hangingPunct="0">
                        <a:spcBef>
                          <a:spcPct val="100000"/>
                        </a:spcBef>
                        <a:buClr>
                          <a:srgbClr val="0B1F65"/>
                        </a:buClr>
                        <a:buFont typeface="Webdings" pitchFamily="18" charset="2"/>
                        <a:defRPr sz="1400">
                          <a:solidFill>
                            <a:schemeClr val="tx1"/>
                          </a:solidFill>
                          <a:latin typeface="Arial" pitchFamily="34" charset="0"/>
                          <a:ea typeface="ヒラギノ角ゴ Pro W3"/>
                          <a:cs typeface="ヒラギノ角ゴ Pro W3"/>
                        </a:defRPr>
                      </a:lvl1pPr>
                      <a:lvl2pPr marL="742950" indent="-285750" eaLnBrk="0" hangingPunct="0">
                        <a:lnSpc>
                          <a:spcPct val="90000"/>
                        </a:lnSpc>
                        <a:spcBef>
                          <a:spcPct val="40000"/>
                        </a:spcBef>
                        <a:buClr>
                          <a:srgbClr val="0B1F65"/>
                        </a:buClr>
                        <a:defRPr sz="1400">
                          <a:solidFill>
                            <a:schemeClr val="tx1"/>
                          </a:solidFill>
                          <a:latin typeface="Arial" pitchFamily="34" charset="0"/>
                          <a:ea typeface="ヒラギノ角ゴ Pro W3"/>
                          <a:cs typeface="ヒラギノ角ゴ Pro W3"/>
                        </a:defRPr>
                      </a:lvl2pPr>
                      <a:lvl3pPr marL="1143000" indent="-228600" eaLnBrk="0" hangingPunct="0">
                        <a:lnSpc>
                          <a:spcPct val="90000"/>
                        </a:lnSpc>
                        <a:spcBef>
                          <a:spcPct val="40000"/>
                        </a:spcBef>
                        <a:buClr>
                          <a:srgbClr val="0B1F65"/>
                        </a:buClr>
                        <a:buFont typeface="Arial" pitchFamily="34" charset="0"/>
                        <a:defRPr sz="1400">
                          <a:solidFill>
                            <a:schemeClr val="tx1"/>
                          </a:solidFill>
                          <a:latin typeface="Arial" pitchFamily="34" charset="0"/>
                          <a:ea typeface="ヒラギノ角ゴ Pro W3"/>
                          <a:cs typeface="ヒラギノ角ゴ Pro W3"/>
                        </a:defRPr>
                      </a:lvl3pPr>
                      <a:lvl4pPr marL="1600200" indent="-228600" eaLnBrk="0" hangingPunct="0">
                        <a:lnSpc>
                          <a:spcPct val="90000"/>
                        </a:lnSpc>
                        <a:spcBef>
                          <a:spcPct val="40000"/>
                        </a:spcBef>
                        <a:buClr>
                          <a:srgbClr val="0B1F65"/>
                        </a:buClr>
                        <a:defRPr sz="1400">
                          <a:solidFill>
                            <a:schemeClr val="tx1"/>
                          </a:solidFill>
                          <a:latin typeface="Arial" pitchFamily="34" charset="0"/>
                          <a:ea typeface="ヒラギノ角ゴ Pro W3"/>
                          <a:cs typeface="ヒラギノ角ゴ Pro W3"/>
                        </a:defRPr>
                      </a:lvl4pPr>
                      <a:lvl5pPr marL="2057400" indent="-228600" eaLnBrk="0" hangingPunct="0">
                        <a:lnSpc>
                          <a:spcPct val="90000"/>
                        </a:lnSpc>
                        <a:spcAft>
                          <a:spcPct val="40000"/>
                        </a:spcAft>
                        <a:buClr>
                          <a:schemeClr val="tx1"/>
                        </a:buClr>
                        <a:buSzPct val="40000"/>
                        <a:buFont typeface="Arial" pitchFamily="34" charset="0"/>
                        <a:defRPr sz="1400">
                          <a:solidFill>
                            <a:schemeClr val="tx1"/>
                          </a:solidFill>
                          <a:latin typeface="Arial" pitchFamily="34" charset="0"/>
                          <a:ea typeface="ヒラギノ角ゴ Pro W3"/>
                          <a:cs typeface="ヒラギノ角ゴ Pro W3"/>
                        </a:defRPr>
                      </a:lvl5pPr>
                      <a:lvl6pPr marL="2514600" indent="-228600" eaLnBrk="0" fontAlgn="base" hangingPunct="0">
                        <a:lnSpc>
                          <a:spcPct val="90000"/>
                        </a:lnSpc>
                        <a:spcBef>
                          <a:spcPct val="0"/>
                        </a:spcBef>
                        <a:spcAft>
                          <a:spcPct val="40000"/>
                        </a:spcAft>
                        <a:buClr>
                          <a:schemeClr val="tx1"/>
                        </a:buClr>
                        <a:buSzPct val="40000"/>
                        <a:buFont typeface="Arial" pitchFamily="34" charset="0"/>
                        <a:defRPr sz="1400">
                          <a:solidFill>
                            <a:schemeClr val="tx1"/>
                          </a:solidFill>
                          <a:latin typeface="Arial" pitchFamily="34" charset="0"/>
                          <a:ea typeface="ヒラギノ角ゴ Pro W3"/>
                          <a:cs typeface="ヒラギノ角ゴ Pro W3"/>
                        </a:defRPr>
                      </a:lvl6pPr>
                      <a:lvl7pPr marL="2971800" indent="-228600" eaLnBrk="0" fontAlgn="base" hangingPunct="0">
                        <a:lnSpc>
                          <a:spcPct val="90000"/>
                        </a:lnSpc>
                        <a:spcBef>
                          <a:spcPct val="0"/>
                        </a:spcBef>
                        <a:spcAft>
                          <a:spcPct val="40000"/>
                        </a:spcAft>
                        <a:buClr>
                          <a:schemeClr val="tx1"/>
                        </a:buClr>
                        <a:buSzPct val="40000"/>
                        <a:buFont typeface="Arial" pitchFamily="34" charset="0"/>
                        <a:defRPr sz="1400">
                          <a:solidFill>
                            <a:schemeClr val="tx1"/>
                          </a:solidFill>
                          <a:latin typeface="Arial" pitchFamily="34" charset="0"/>
                          <a:ea typeface="ヒラギノ角ゴ Pro W3"/>
                          <a:cs typeface="ヒラギノ角ゴ Pro W3"/>
                        </a:defRPr>
                      </a:lvl7pPr>
                      <a:lvl8pPr marL="3429000" indent="-228600" eaLnBrk="0" fontAlgn="base" hangingPunct="0">
                        <a:lnSpc>
                          <a:spcPct val="90000"/>
                        </a:lnSpc>
                        <a:spcBef>
                          <a:spcPct val="0"/>
                        </a:spcBef>
                        <a:spcAft>
                          <a:spcPct val="40000"/>
                        </a:spcAft>
                        <a:buClr>
                          <a:schemeClr val="tx1"/>
                        </a:buClr>
                        <a:buSzPct val="40000"/>
                        <a:buFont typeface="Arial" pitchFamily="34" charset="0"/>
                        <a:defRPr sz="1400">
                          <a:solidFill>
                            <a:schemeClr val="tx1"/>
                          </a:solidFill>
                          <a:latin typeface="Arial" pitchFamily="34" charset="0"/>
                          <a:ea typeface="ヒラギノ角ゴ Pro W3"/>
                          <a:cs typeface="ヒラギノ角ゴ Pro W3"/>
                        </a:defRPr>
                      </a:lvl8pPr>
                      <a:lvl9pPr marL="3886200" indent="-228600" eaLnBrk="0" fontAlgn="base" hangingPunct="0">
                        <a:lnSpc>
                          <a:spcPct val="90000"/>
                        </a:lnSpc>
                        <a:spcBef>
                          <a:spcPct val="0"/>
                        </a:spcBef>
                        <a:spcAft>
                          <a:spcPct val="40000"/>
                        </a:spcAft>
                        <a:buClr>
                          <a:schemeClr val="tx1"/>
                        </a:buClr>
                        <a:buSzPct val="40000"/>
                        <a:buFont typeface="Arial" pitchFamily="34" charset="0"/>
                        <a:defRPr sz="1400">
                          <a:solidFill>
                            <a:schemeClr val="tx1"/>
                          </a:solidFill>
                          <a:latin typeface="Arial" pitchFamily="34" charset="0"/>
                          <a:ea typeface="ヒラギノ角ゴ Pro W3"/>
                          <a:cs typeface="ヒラギノ角ゴ Pro W3"/>
                        </a:defRPr>
                      </a:lvl9p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pPr>
                      <a:r>
                        <a:rPr kumimoji="0" lang="en-US" altLang="en-US" sz="900" b="1"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8:45 – 9:00</a:t>
                      </a:r>
                    </a:p>
                  </a:txBody>
                  <a:tcPr marL="68581" marR="68581" marT="13711" marB="0" horzOverflow="overflow">
                    <a:solidFill>
                      <a:schemeClr val="bg2">
                        <a:lumMod val="40000"/>
                        <a:lumOff val="60000"/>
                      </a:schemeClr>
                    </a:solidFill>
                  </a:tcPr>
                </a:tc>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pPr>
                      <a:r>
                        <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Arrival/Check-in</a:t>
                      </a:r>
                    </a:p>
                  </a:txBody>
                  <a:tcPr marL="68581" marR="68581" marT="13711" marB="0" horzOverflow="overflow">
                    <a:solidFill>
                      <a:schemeClr val="bg2">
                        <a:lumMod val="40000"/>
                        <a:lumOff val="60000"/>
                      </a:schemeClr>
                    </a:solidFill>
                  </a:tcPr>
                </a:tc>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pPr>
                      <a:endParaRPr kumimoji="0" lang="en-US" altLang="en-US" sz="900" b="1" i="0" u="none" strike="noStrike" cap="none" normalizeH="0" baseline="0" dirty="0">
                        <a:ln>
                          <a:noFill/>
                        </a:ln>
                        <a:solidFill>
                          <a:srgbClr val="00B050"/>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extLst>
                  <a:ext uri="{0D108BD9-81ED-4DB2-BD59-A6C34878D82A}">
                    <a16:rowId xmlns:a16="http://schemas.microsoft.com/office/drawing/2014/main" xmlns="" val="10001"/>
                  </a:ext>
                </a:extLst>
              </a:tr>
              <a:tr h="205764">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1"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9:00 – 9:10</a:t>
                      </a:r>
                    </a:p>
                  </a:txBody>
                  <a:tcPr marL="68581" marR="68581" marT="13711" marB="0" horzOverflow="overflow">
                    <a:solidFill>
                      <a:schemeClr val="bg2">
                        <a:lumMod val="40000"/>
                        <a:lumOff val="60000"/>
                      </a:schemeClr>
                    </a:solidFill>
                  </a:tcPr>
                </a:tc>
                <a:tc>
                  <a:txBody>
                    <a:bodyPr/>
                    <a:lstStyle/>
                    <a:p>
                      <a:pPr marL="0" marR="0" lvl="1" indent="0" algn="l" defTabSz="914400" rtl="0" eaLnBrk="1" fontAlgn="auto" latinLnBrk="0" hangingPunct="1">
                        <a:lnSpc>
                          <a:spcPct val="114000"/>
                        </a:lnSpc>
                        <a:spcBef>
                          <a:spcPct val="0"/>
                        </a:spcBef>
                        <a:spcAft>
                          <a:spcPts val="0"/>
                        </a:spcAft>
                        <a:buClrTx/>
                        <a:buSzTx/>
                        <a:buFont typeface="Wingdings" pitchFamily="2" charset="2"/>
                        <a:buNone/>
                        <a:tabLst/>
                        <a:defRPr/>
                      </a:pPr>
                      <a:r>
                        <a:rPr kumimoji="0" lang="en-US" altLang="en-US" sz="900" b="1"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Recap &amp; Agenda </a:t>
                      </a:r>
                      <a:r>
                        <a:rPr kumimoji="0" lang="en-US" altLang="en-US" sz="900" b="1"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Overview</a:t>
                      </a:r>
                      <a:endPar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tc>
                  <a:txBody>
                    <a:bodyPr/>
                    <a:lstStyle/>
                    <a:p>
                      <a:r>
                        <a:rPr lang="en-US" sz="900" dirty="0" smtClean="0">
                          <a:solidFill>
                            <a:schemeClr val="tx1"/>
                          </a:solidFill>
                          <a:latin typeface="Arial" panose="020B0604020202020204" pitchFamily="34" charset="0"/>
                          <a:cs typeface="Arial" panose="020B0604020202020204" pitchFamily="34" charset="0"/>
                        </a:rPr>
                        <a:t>Ms. Yvonne</a:t>
                      </a:r>
                      <a:r>
                        <a:rPr lang="en-US" sz="900" baseline="0" dirty="0" smtClean="0">
                          <a:solidFill>
                            <a:schemeClr val="tx1"/>
                          </a:solidFill>
                          <a:latin typeface="Arial" panose="020B0604020202020204" pitchFamily="34" charset="0"/>
                          <a:cs typeface="Arial" panose="020B0604020202020204" pitchFamily="34" charset="0"/>
                        </a:rPr>
                        <a:t> Cole (DoD/VA IPO) </a:t>
                      </a:r>
                      <a:endParaRPr lang="en-US" sz="900" baseline="0" dirty="0">
                        <a:solidFill>
                          <a:schemeClr val="tx1"/>
                        </a:solidFill>
                        <a:latin typeface="Arial" panose="020B0604020202020204" pitchFamily="34" charset="0"/>
                        <a:cs typeface="Arial" panose="020B0604020202020204" pitchFamily="34" charset="0"/>
                      </a:endParaRPr>
                    </a:p>
                  </a:txBody>
                  <a:tcPr marL="68581" marR="68581" marT="13711" marB="0" horzOverflow="overflow">
                    <a:solidFill>
                      <a:schemeClr val="bg2">
                        <a:lumMod val="40000"/>
                        <a:lumOff val="60000"/>
                      </a:schemeClr>
                    </a:solidFill>
                  </a:tcPr>
                </a:tc>
                <a:extLst>
                  <a:ext uri="{0D108BD9-81ED-4DB2-BD59-A6C34878D82A}">
                    <a16:rowId xmlns:a16="http://schemas.microsoft.com/office/drawing/2014/main" xmlns="" val="10006"/>
                  </a:ext>
                </a:extLst>
              </a:tr>
              <a:tr h="654405">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1"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9:10 – 10:30</a:t>
                      </a:r>
                    </a:p>
                  </a:txBody>
                  <a:tcPr marL="68581" marR="68581" marT="13711" marB="0" horzOverflow="overflow">
                    <a:solidFill>
                      <a:schemeClr val="bg2">
                        <a:lumMod val="40000"/>
                        <a:lumOff val="60000"/>
                      </a:schemeClr>
                    </a:solidFill>
                  </a:tcPr>
                </a:tc>
                <a:tc>
                  <a:txBody>
                    <a:bodyPr/>
                    <a:lstStyle/>
                    <a:p>
                      <a:pPr marL="0" marR="0" lvl="1" indent="0" algn="l" defTabSz="914400" rtl="0" eaLnBrk="1" fontAlgn="auto" latinLnBrk="0" hangingPunct="1">
                        <a:lnSpc>
                          <a:spcPct val="114000"/>
                        </a:lnSpc>
                        <a:spcBef>
                          <a:spcPct val="0"/>
                        </a:spcBef>
                        <a:spcAft>
                          <a:spcPts val="0"/>
                        </a:spcAft>
                        <a:buClrTx/>
                        <a:buSzTx/>
                        <a:buFont typeface="Wingdings" pitchFamily="2" charset="2"/>
                        <a:buNone/>
                        <a:tabLst/>
                        <a:defRPr/>
                      </a:pPr>
                      <a:r>
                        <a:rPr kumimoji="0" lang="en-US" altLang="en-US" sz="900" b="1"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Interests &amp; </a:t>
                      </a:r>
                      <a:r>
                        <a:rPr kumimoji="0" lang="en-US" sz="900" b="1"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rPr>
                        <a:t>Recommendations for an Integrated Approach, </a:t>
                      </a:r>
                      <a:r>
                        <a:rPr kumimoji="0" lang="en-US" sz="900" b="1" i="0" u="none" strike="noStrike" kern="1200" cap="none" normalizeH="0" baseline="0" dirty="0" smtClean="0">
                          <a:ln>
                            <a:noFill/>
                          </a:ln>
                          <a:solidFill>
                            <a:schemeClr val="tx1"/>
                          </a:solidFill>
                          <a:effectLst/>
                          <a:latin typeface="Arial" pitchFamily="34" charset="0"/>
                          <a:ea typeface="ＭＳ Ｐゴシック" pitchFamily="34" charset="-128"/>
                          <a:cs typeface="Arial" pitchFamily="34" charset="0"/>
                        </a:rPr>
                        <a:t>Cont’d</a:t>
                      </a:r>
                      <a:endParaRPr kumimoji="0" lang="en-US" altLang="en-US" sz="900" b="0"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endParaRPr>
                    </a:p>
                    <a:p>
                      <a:pPr marL="171450" marR="0" lvl="1" indent="-171450" algn="l" defTabSz="914400" rtl="0" eaLnBrk="1" fontAlgn="auto" latinLnBrk="0" hangingPunct="1">
                        <a:lnSpc>
                          <a:spcPct val="114000"/>
                        </a:lnSpc>
                        <a:spcBef>
                          <a:spcPct val="0"/>
                        </a:spcBef>
                        <a:spcAft>
                          <a:spcPts val="0"/>
                        </a:spcAft>
                        <a:buClrTx/>
                        <a:buSzTx/>
                        <a:buFont typeface="Arial" panose="020B0604020202020204" pitchFamily="34" charset="0"/>
                        <a:buChar char="•"/>
                        <a:tabLst/>
                        <a:defRPr/>
                      </a:pP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Parking Lot Prioritization/Disposition </a:t>
                      </a:r>
                      <a:r>
                        <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of Questions / Interests from Day </a:t>
                      </a: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1 </a:t>
                      </a:r>
                      <a:endParaRPr lang="en-US" altLang="en-US" sz="900" i="0" dirty="0">
                        <a:latin typeface="Arial" panose="020B0604020202020204" pitchFamily="34" charset="0"/>
                        <a:ea typeface="ＭＳ Ｐゴシック" pitchFamily="34" charset="-128"/>
                        <a:cs typeface="Arial" panose="020B0604020202020204" pitchFamily="34" charset="0"/>
                      </a:endParaRPr>
                    </a:p>
                    <a:p>
                      <a:pPr marL="171450" marR="0" lvl="1" indent="-171450" algn="l" defTabSz="914400" rtl="0" eaLnBrk="1" fontAlgn="auto" latinLnBrk="0" hangingPunct="1">
                        <a:lnSpc>
                          <a:spcPct val="114000"/>
                        </a:lnSpc>
                        <a:spcBef>
                          <a:spcPct val="0"/>
                        </a:spcBef>
                        <a:spcAft>
                          <a:spcPts val="0"/>
                        </a:spcAft>
                        <a:buClrTx/>
                        <a:buSzTx/>
                        <a:buFont typeface="Arial" panose="020B0604020202020204" pitchFamily="34" charset="0"/>
                        <a:buChar char="•"/>
                        <a:tabLst/>
                        <a:defRPr/>
                      </a:pP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Summary </a:t>
                      </a:r>
                      <a:r>
                        <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of Integration Plan Recommendations from day 1:  Discussion of challenges &amp; issues to be </a:t>
                      </a: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addressed</a:t>
                      </a:r>
                      <a:endPar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normalizeH="0" baseline="0" dirty="0" smtClean="0">
                          <a:ln>
                            <a:noFill/>
                          </a:ln>
                          <a:solidFill>
                            <a:schemeClr val="tx1"/>
                          </a:solidFill>
                          <a:effectLst/>
                          <a:latin typeface="Arial" pitchFamily="34" charset="0"/>
                          <a:ea typeface="ＭＳ Ｐゴシック" pitchFamily="34" charset="-128"/>
                          <a:cs typeface="Arial" pitchFamily="34" charset="0"/>
                        </a:rPr>
                        <a:t>Ms. Nona Hall (</a:t>
                      </a:r>
                      <a:r>
                        <a:rPr kumimoji="0" lang="en-US" altLang="en-US" sz="900" b="0" i="0" u="none" strike="noStrike" kern="1200" cap="none" spc="0" normalizeH="0" baseline="0" noProof="0" dirty="0" smtClean="0">
                          <a:ln>
                            <a:noFill/>
                          </a:ln>
                          <a:solidFill>
                            <a:prstClr val="black"/>
                          </a:solidFill>
                          <a:effectLst/>
                          <a:uLnTx/>
                          <a:uFillTx/>
                          <a:latin typeface="Arial" pitchFamily="34" charset="0"/>
                          <a:ea typeface="ＭＳ Ｐゴシック" pitchFamily="34" charset="-128"/>
                          <a:cs typeface="Arial" pitchFamily="34" charset="0"/>
                        </a:rPr>
                        <a:t>DoD/VA IPO), </a:t>
                      </a:r>
                      <a:r>
                        <a:rPr kumimoji="0" lang="en-US" altLang="en-US" sz="900" b="0" i="0" u="none" strike="noStrike" kern="1200" cap="none" normalizeH="0" baseline="0" dirty="0" smtClean="0">
                          <a:ln>
                            <a:noFill/>
                          </a:ln>
                          <a:solidFill>
                            <a:schemeClr val="tx1"/>
                          </a:solidFill>
                          <a:effectLst/>
                          <a:latin typeface="Arial" pitchFamily="34" charset="0"/>
                          <a:ea typeface="ＭＳ Ｐゴシック" pitchFamily="34" charset="-128"/>
                          <a:cs typeface="Arial" pitchFamily="34" charset="0"/>
                        </a:rPr>
                        <a:t>TBD</a:t>
                      </a:r>
                      <a:endParaRPr kumimoji="0" lang="en-US" altLang="en-US" sz="900" b="0" i="0" u="none" strike="noStrike" kern="1200" cap="none" normalizeH="0" baseline="0" dirty="0">
                        <a:ln>
                          <a:noFill/>
                        </a:ln>
                        <a:solidFill>
                          <a:srgbClr val="FF0000"/>
                        </a:solidFill>
                        <a:effectLst/>
                        <a:latin typeface="Arial" pitchFamily="34" charset="0"/>
                        <a:ea typeface="ＭＳ Ｐゴシック" pitchFamily="34" charset="-128"/>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rPr>
                        <a:t>Mr. Steve </a:t>
                      </a:r>
                      <a:r>
                        <a:rPr kumimoji="0" lang="en-US" altLang="en-US" sz="900" b="0" i="0" u="none" strike="noStrike" kern="1200" cap="none" normalizeH="0" baseline="0" dirty="0" smtClean="0">
                          <a:ln>
                            <a:noFill/>
                          </a:ln>
                          <a:solidFill>
                            <a:schemeClr val="tx1"/>
                          </a:solidFill>
                          <a:effectLst/>
                          <a:latin typeface="Arial" pitchFamily="34" charset="0"/>
                          <a:ea typeface="ＭＳ Ｐゴシック" pitchFamily="34" charset="-128"/>
                          <a:cs typeface="Arial" pitchFamily="34" charset="0"/>
                        </a:rPr>
                        <a:t>Hufnagel (FHA Support)/Task </a:t>
                      </a:r>
                      <a:r>
                        <a:rPr kumimoji="0" lang="en-US" altLang="en-US" sz="900" b="0"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rPr>
                        <a:t>Force Panel </a:t>
                      </a:r>
                      <a:r>
                        <a:rPr kumimoji="0" lang="en-US" altLang="en-US" sz="900" b="0" i="0" u="none" strike="noStrike" kern="1200" cap="none" normalizeH="0" baseline="0" dirty="0" smtClean="0">
                          <a:ln>
                            <a:noFill/>
                          </a:ln>
                          <a:solidFill>
                            <a:schemeClr val="tx1"/>
                          </a:solidFill>
                          <a:effectLst/>
                          <a:latin typeface="Arial" pitchFamily="34" charset="0"/>
                          <a:ea typeface="ＭＳ Ｐゴシック" pitchFamily="34" charset="-128"/>
                          <a:cs typeface="Arial" pitchFamily="34" charset="0"/>
                        </a:rPr>
                        <a:t>Representatives</a:t>
                      </a:r>
                      <a:endParaRPr kumimoji="0" lang="en-US" altLang="en-US" sz="700" b="0"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endParaRPr>
                    </a:p>
                    <a:p>
                      <a:endParaRPr lang="en-US" sz="900" dirty="0">
                        <a:latin typeface="Arial" panose="020B0604020202020204" pitchFamily="34" charset="0"/>
                        <a:cs typeface="Arial" panose="020B0604020202020204" pitchFamily="34" charset="0"/>
                      </a:endParaRPr>
                    </a:p>
                  </a:txBody>
                  <a:tcPr marL="68581" marR="68581" marT="13711" marB="0" horzOverflow="overflow">
                    <a:solidFill>
                      <a:schemeClr val="bg2">
                        <a:lumMod val="40000"/>
                        <a:lumOff val="60000"/>
                      </a:schemeClr>
                    </a:solidFill>
                  </a:tcPr>
                </a:tc>
                <a:extLst>
                  <a:ext uri="{0D108BD9-81ED-4DB2-BD59-A6C34878D82A}">
                    <a16:rowId xmlns:a16="http://schemas.microsoft.com/office/drawing/2014/main" xmlns="" val="10002"/>
                  </a:ext>
                </a:extLst>
              </a:tr>
              <a:tr h="225688">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1"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10:30 – 10:45</a:t>
                      </a:r>
                    </a:p>
                  </a:txBody>
                  <a:tcPr marL="68581" marR="68581" marT="13711" marB="0" horzOverflow="overflow">
                    <a:solidFill>
                      <a:schemeClr val="bg2">
                        <a:lumMod val="40000"/>
                        <a:lumOff val="60000"/>
                      </a:schemeClr>
                    </a:solidFill>
                  </a:tcPr>
                </a:tc>
                <a:tc>
                  <a:txBody>
                    <a:bodyPr/>
                    <a:lstStyle/>
                    <a:p>
                      <a:pPr marL="0" marR="0" lvl="1" indent="0" algn="l" defTabSz="914400" rtl="0" eaLnBrk="1" fontAlgn="auto" latinLnBrk="0" hangingPunct="1">
                        <a:lnSpc>
                          <a:spcPct val="114000"/>
                        </a:lnSpc>
                        <a:spcBef>
                          <a:spcPct val="0"/>
                        </a:spcBef>
                        <a:spcAft>
                          <a:spcPts val="0"/>
                        </a:spcAft>
                        <a:buClrTx/>
                        <a:buSzTx/>
                        <a:buFont typeface="Wingdings" pitchFamily="2" charset="2"/>
                        <a:buNone/>
                        <a:tabLst/>
                        <a:defRPr/>
                      </a:pP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BREAK</a:t>
                      </a:r>
                      <a:endPar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endPar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extLst>
                  <a:ext uri="{0D108BD9-81ED-4DB2-BD59-A6C34878D82A}">
                    <a16:rowId xmlns:a16="http://schemas.microsoft.com/office/drawing/2014/main" xmlns="" val="10003"/>
                  </a:ext>
                </a:extLst>
              </a:tr>
              <a:tr h="801135">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1"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10:45– 12:15</a:t>
                      </a:r>
                    </a:p>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endParaRPr kumimoji="0" lang="en-US" altLang="en-US" sz="900" b="1"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tc>
                  <a:txBody>
                    <a:bodyPr/>
                    <a:lstStyle/>
                    <a:p>
                      <a:pPr marL="0" marR="0" lvl="1" indent="0" algn="l" defTabSz="914400" rtl="0" eaLnBrk="1" fontAlgn="auto" latinLnBrk="0" hangingPunct="1">
                        <a:lnSpc>
                          <a:spcPct val="114000"/>
                        </a:lnSpc>
                        <a:spcBef>
                          <a:spcPct val="0"/>
                        </a:spcBef>
                        <a:spcAft>
                          <a:spcPts val="0"/>
                        </a:spcAft>
                        <a:buClrTx/>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Lessons from Implementers </a:t>
                      </a:r>
                      <a:endParaRPr lang="en-US" sz="900" dirty="0" smtClean="0">
                        <a:latin typeface="Arial" panose="020B0604020202020204" pitchFamily="34" charset="0"/>
                        <a:cs typeface="Arial" panose="020B0604020202020204" pitchFamily="34" charset="0"/>
                      </a:endParaRPr>
                    </a:p>
                    <a:p>
                      <a:pPr marL="171450" marR="0" lvl="1" indent="-171450" algn="l" defTabSz="914400" rtl="0" eaLnBrk="1" fontAlgn="auto" latinLnBrk="0" hangingPunct="1">
                        <a:lnSpc>
                          <a:spcPct val="114000"/>
                        </a:lnSpc>
                        <a:spcBef>
                          <a:spcPct val="0"/>
                        </a:spcBef>
                        <a:spcAft>
                          <a:spcPts val="0"/>
                        </a:spcAft>
                        <a:buClrTx/>
                        <a:buSzTx/>
                        <a:buFont typeface="Arial" panose="020B0604020202020204" pitchFamily="34" charset="0"/>
                        <a:buChar char="•"/>
                        <a:tabLst/>
                        <a:defRPr/>
                      </a:pPr>
                      <a:r>
                        <a:rPr lang="en-US" sz="900" dirty="0" smtClean="0">
                          <a:latin typeface="Arial" panose="020B0604020202020204" pitchFamily="34" charset="0"/>
                          <a:cs typeface="Arial" panose="020B0604020202020204" pitchFamily="34" charset="0"/>
                        </a:rPr>
                        <a:t>Discussion of Implementer experiences with information models.</a:t>
                      </a:r>
                    </a:p>
                    <a:p>
                      <a:pPr marL="171450" marR="0" lvl="1" indent="-171450" algn="l" defTabSz="914400" rtl="0" eaLnBrk="1" fontAlgn="auto" latinLnBrk="0" hangingPunct="1">
                        <a:lnSpc>
                          <a:spcPct val="114000"/>
                        </a:lnSpc>
                        <a:spcBef>
                          <a:spcPct val="0"/>
                        </a:spcBef>
                        <a:spcAft>
                          <a:spcPts val="0"/>
                        </a:spcAft>
                        <a:buClrTx/>
                        <a:buSzTx/>
                        <a:buFont typeface="Arial" panose="020B0604020202020204" pitchFamily="34" charset="0"/>
                        <a:buChar char="•"/>
                        <a:tabLst/>
                        <a:defRPr/>
                      </a:pPr>
                      <a:r>
                        <a:rPr lang="en-US" sz="900" dirty="0" smtClean="0">
                          <a:latin typeface="Arial" panose="020B0604020202020204" pitchFamily="34" charset="0"/>
                          <a:cs typeface="Arial" panose="020B0604020202020204" pitchFamily="34" charset="0"/>
                        </a:rPr>
                        <a:t>Description of experience with information models</a:t>
                      </a:r>
                    </a:p>
                  </a:txBody>
                  <a:tcPr marL="68581" marR="68581" marT="13711" marB="0" horzOverflow="overflow">
                    <a:solidFill>
                      <a:schemeClr val="bg2">
                        <a:lumMod val="40000"/>
                        <a:lumOff val="60000"/>
                      </a:schemeClr>
                    </a:solidFill>
                  </a:tcPr>
                </a:tc>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Mr. Stan Huff, MD (InterMountain)</a:t>
                      </a:r>
                    </a:p>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Ms. Julia Skapik, MD </a:t>
                      </a:r>
                      <a:r>
                        <a:rPr kumimoji="0" lang="en-US" altLang="en-US" sz="900" b="0" i="0" u="none" strike="noStrike" kern="1200" cap="none" normalizeH="0" baseline="0" dirty="0" smtClean="0">
                          <a:ln>
                            <a:noFill/>
                          </a:ln>
                          <a:solidFill>
                            <a:schemeClr val="tx1"/>
                          </a:solidFill>
                          <a:effectLst/>
                          <a:latin typeface="Arial" pitchFamily="34" charset="0"/>
                          <a:ea typeface="ＭＳ Ｐゴシック" pitchFamily="34" charset="-128"/>
                          <a:cs typeface="Arial" pitchFamily="34" charset="0"/>
                        </a:rPr>
                        <a:t>(ONC/OST), Mr. Floyd Eisenberg, MD</a:t>
                      </a:r>
                      <a:endParaRPr kumimoji="0" lang="en-US" altLang="en-US" sz="900" b="1" i="0" u="none" strike="noStrike" cap="none" normalizeH="0" baseline="0" dirty="0" smtClean="0">
                        <a:ln>
                          <a:noFill/>
                        </a:ln>
                        <a:solidFill>
                          <a:srgbClr val="FF0000"/>
                        </a:solidFill>
                        <a:effectLst/>
                        <a:latin typeface="Arial" pitchFamily="34" charset="0"/>
                        <a:ea typeface="ＭＳ Ｐゴシック" pitchFamily="34" charset="-128"/>
                        <a:cs typeface="Arial" pitchFamily="34" charset="0"/>
                      </a:endParaRPr>
                    </a:p>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Mr. Marc Overhage (Cerner)</a:t>
                      </a:r>
                    </a:p>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Mr. Matt Braunschweigg (DaVita)</a:t>
                      </a:r>
                    </a:p>
                  </a:txBody>
                  <a:tcPr marL="68581" marR="68581" marT="13711" marB="0" horzOverflow="overflow">
                    <a:solidFill>
                      <a:schemeClr val="bg2">
                        <a:lumMod val="40000"/>
                        <a:lumOff val="60000"/>
                      </a:schemeClr>
                    </a:solidFill>
                  </a:tcPr>
                </a:tc>
              </a:tr>
              <a:tr h="167703">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pPr>
                      <a:r>
                        <a:rPr kumimoji="0" lang="en-US" altLang="en-US" sz="900" b="1" i="0" u="none" strike="noStrike" kern="1200" cap="none" normalizeH="0" baseline="0" dirty="0" smtClean="0">
                          <a:ln>
                            <a:noFill/>
                          </a:ln>
                          <a:solidFill>
                            <a:schemeClr val="tx1"/>
                          </a:solidFill>
                          <a:effectLst/>
                          <a:latin typeface="Arial" pitchFamily="34" charset="0"/>
                          <a:ea typeface="ＭＳ Ｐゴシック" pitchFamily="34" charset="-128"/>
                          <a:cs typeface="Arial" panose="020B0604020202020204" pitchFamily="34" charset="0"/>
                        </a:rPr>
                        <a:t>12:15 </a:t>
                      </a:r>
                      <a:r>
                        <a:rPr kumimoji="0" lang="en-US" altLang="en-US" sz="900" b="1" i="0" u="none" strike="noStrike" kern="1200"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 </a:t>
                      </a:r>
                      <a:r>
                        <a:rPr kumimoji="0" lang="en-US" altLang="en-US" sz="900" b="1" i="0" u="none" strike="noStrike" kern="1200" cap="none" normalizeH="0" baseline="0" dirty="0" smtClean="0">
                          <a:ln>
                            <a:noFill/>
                          </a:ln>
                          <a:solidFill>
                            <a:schemeClr val="tx1"/>
                          </a:solidFill>
                          <a:effectLst/>
                          <a:latin typeface="Arial" pitchFamily="34" charset="0"/>
                          <a:ea typeface="ＭＳ Ｐゴシック" pitchFamily="34" charset="-128"/>
                          <a:cs typeface="Arial" panose="020B0604020202020204" pitchFamily="34" charset="0"/>
                        </a:rPr>
                        <a:t>1:15</a:t>
                      </a:r>
                      <a:endParaRPr kumimoji="0" lang="en-US" altLang="en-US" sz="900" b="1" i="0" u="none" strike="noStrike" kern="1200" cap="none" normalizeH="0" baseline="0" dirty="0">
                        <a:ln>
                          <a:noFill/>
                        </a:ln>
                        <a:solidFill>
                          <a:schemeClr val="tx1"/>
                        </a:solidFill>
                        <a:effectLst/>
                        <a:latin typeface="Arial" pitchFamily="34" charset="0"/>
                        <a:ea typeface="ＭＳ Ｐゴシック" pitchFamily="34" charset="-128"/>
                        <a:cs typeface="Arial" panose="020B0604020202020204" pitchFamily="34" charset="0"/>
                      </a:endParaRPr>
                    </a:p>
                  </a:txBody>
                  <a:tcPr marL="68581" marR="68581" marT="13711" marB="0" horzOverflow="overflow">
                    <a:solidFill>
                      <a:schemeClr val="bg2">
                        <a:lumMod val="40000"/>
                        <a:lumOff val="60000"/>
                      </a:schemeClr>
                    </a:solidFill>
                  </a:tcPr>
                </a:tc>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0" i="0" u="none" strike="noStrike" kern="1200" cap="none" normalizeH="0" baseline="0" dirty="0" smtClean="0">
                          <a:ln>
                            <a:noFill/>
                          </a:ln>
                          <a:solidFill>
                            <a:schemeClr val="tx1"/>
                          </a:solidFill>
                          <a:effectLst/>
                          <a:latin typeface="Arial" pitchFamily="34" charset="0"/>
                          <a:ea typeface="ＭＳ Ｐゴシック" pitchFamily="34" charset="-128"/>
                          <a:cs typeface="Arial" pitchFamily="34" charset="0"/>
                        </a:rPr>
                        <a:t>LUNCH</a:t>
                      </a:r>
                      <a:endParaRPr kumimoji="0" lang="en-US" altLang="en-US" sz="900" b="0" i="0" u="none" strike="noStrike" kern="1200" cap="none" normalizeH="0" baseline="0" dirty="0">
                        <a:ln>
                          <a:noFill/>
                        </a:ln>
                        <a:solidFill>
                          <a:srgbClr val="FF0000"/>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tc>
                  <a:txBody>
                    <a:bodyPr/>
                    <a:lstStyle/>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r>
                        <a:rPr kumimoji="0" lang="en-US" altLang="en-US" sz="900" b="0" i="0" u="none" strike="noStrike" kern="1200" cap="none" spc="0" normalizeH="0" baseline="0" noProof="0" dirty="0">
                          <a:ln>
                            <a:noFill/>
                          </a:ln>
                          <a:solidFill>
                            <a:prstClr val="black"/>
                          </a:solidFill>
                          <a:effectLst/>
                          <a:uLnTx/>
                          <a:uFillTx/>
                          <a:latin typeface="Arial" pitchFamily="34" charset="0"/>
                          <a:ea typeface="ＭＳ Ｐゴシック" pitchFamily="34" charset="-128"/>
                          <a:cs typeface="Arial" pitchFamily="34" charset="0"/>
                        </a:rPr>
                        <a:t>4</a:t>
                      </a:r>
                      <a:r>
                        <a:rPr kumimoji="0" lang="en-US" altLang="en-US" sz="900" b="0" i="0" u="none" strike="noStrike" kern="1200" cap="none" spc="0" normalizeH="0" baseline="30000" noProof="0" dirty="0">
                          <a:ln>
                            <a:noFill/>
                          </a:ln>
                          <a:solidFill>
                            <a:prstClr val="black"/>
                          </a:solidFill>
                          <a:effectLst/>
                          <a:uLnTx/>
                          <a:uFillTx/>
                          <a:latin typeface="Arial" pitchFamily="34" charset="0"/>
                          <a:ea typeface="ＭＳ Ｐゴシック" pitchFamily="34" charset="-128"/>
                          <a:cs typeface="Arial" pitchFamily="34" charset="0"/>
                        </a:rPr>
                        <a:t>th</a:t>
                      </a:r>
                      <a:r>
                        <a:rPr kumimoji="0" lang="en-US" altLang="en-US" sz="900" b="0" i="0" u="none" strike="noStrike" kern="1200" cap="none" spc="0" normalizeH="0" baseline="0" noProof="0" dirty="0">
                          <a:ln>
                            <a:noFill/>
                          </a:ln>
                          <a:solidFill>
                            <a:prstClr val="black"/>
                          </a:solidFill>
                          <a:effectLst/>
                          <a:uLnTx/>
                          <a:uFillTx/>
                          <a:latin typeface="Arial" pitchFamily="34" charset="0"/>
                          <a:ea typeface="ＭＳ Ｐゴシック" pitchFamily="34" charset="-128"/>
                          <a:cs typeface="Arial" pitchFamily="34" charset="0"/>
                        </a:rPr>
                        <a:t> Floor Cafeteria</a:t>
                      </a:r>
                      <a:endParaRPr kumimoji="0" lang="en-US" altLang="en-US" sz="900" b="0" i="0" u="none" strike="noStrike" kern="1200"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extLst>
                  <a:ext uri="{0D108BD9-81ED-4DB2-BD59-A6C34878D82A}">
                    <a16:rowId xmlns:a16="http://schemas.microsoft.com/office/drawing/2014/main" xmlns="" val="4121007798"/>
                  </a:ext>
                </a:extLst>
              </a:tr>
              <a:tr h="1081850">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pPr>
                      <a:r>
                        <a:rPr kumimoji="0" lang="en-US" altLang="en-US" sz="900" b="1" i="0" u="none" strike="noStrike" kern="1200" cap="none" normalizeH="0" baseline="0" dirty="0" smtClean="0">
                          <a:ln>
                            <a:noFill/>
                          </a:ln>
                          <a:solidFill>
                            <a:schemeClr val="tx1"/>
                          </a:solidFill>
                          <a:effectLst/>
                          <a:latin typeface="Arial" pitchFamily="34" charset="0"/>
                          <a:ea typeface="ＭＳ Ｐゴシック" pitchFamily="34" charset="-128"/>
                          <a:cs typeface="Arial" panose="020B0604020202020204" pitchFamily="34" charset="0"/>
                        </a:rPr>
                        <a:t>1:15 </a:t>
                      </a:r>
                      <a:r>
                        <a:rPr kumimoji="0" lang="en-US" altLang="en-US" sz="900" b="1" i="0" u="none" strike="noStrike" kern="1200"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 2:15</a:t>
                      </a:r>
                    </a:p>
                  </a:txBody>
                  <a:tcPr marL="68581" marR="68581" marT="13711" marB="0" horzOverflow="overflow">
                    <a:solidFill>
                      <a:schemeClr val="bg2">
                        <a:lumMod val="40000"/>
                        <a:lumOff val="60000"/>
                      </a:schemeClr>
                    </a:solidFill>
                  </a:tcPr>
                </a:tc>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pitchFamily="34" charset="-128"/>
                          <a:cs typeface="Arial" panose="020B0604020202020204" pitchFamily="34" charset="0"/>
                        </a:rPr>
                        <a:t>Tooling &amp; Implementer Support</a:t>
                      </a:r>
                    </a:p>
                    <a:p>
                      <a:pPr marL="171450" marR="0" lvl="0" indent="-171450" algn="l" defTabSz="914400" rtl="0" eaLnBrk="1" fontAlgn="base" latinLnBrk="0" hangingPunct="1">
                        <a:lnSpc>
                          <a:spcPct val="114000"/>
                        </a:lnSpc>
                        <a:spcBef>
                          <a:spcPct val="0"/>
                        </a:spcBef>
                        <a:spcAft>
                          <a:spcPct val="0"/>
                        </a:spcAft>
                        <a:buClrTx/>
                        <a:buSzTx/>
                        <a:buFont typeface="Arial" panose="020B0604020202020204" pitchFamily="34" charset="0"/>
                        <a:buChar char="•"/>
                        <a:tabLst/>
                        <a:defRPr/>
                      </a:pPr>
                      <a:r>
                        <a:rPr kumimoji="0" lang="en-US" altLang="en-US" sz="9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pitchFamily="34" charset="-128"/>
                          <a:cs typeface="Arial" panose="020B0604020202020204" pitchFamily="34" charset="0"/>
                        </a:rPr>
                        <a:t>Unique contributions; gaps addressed; capability/functionality that supports information modeling</a:t>
                      </a:r>
                    </a:p>
                    <a:p>
                      <a:pPr marL="342900" lvl="1" indent="0" eaLnBrk="1" hangingPunct="1">
                        <a:lnSpc>
                          <a:spcPct val="114000"/>
                        </a:lnSpc>
                        <a:spcBef>
                          <a:spcPct val="0"/>
                        </a:spcBef>
                        <a:buClrTx/>
                        <a:buFont typeface="Wingdings" pitchFamily="2" charset="2"/>
                        <a:buNone/>
                      </a:pPr>
                      <a:r>
                        <a:rPr lang="en-US" altLang="en-US" sz="900" b="0" baseline="0" dirty="0" smtClean="0">
                          <a:latin typeface="Arial" panose="020B0604020202020204" pitchFamily="34" charset="0"/>
                          <a:ea typeface="ＭＳ Ｐゴシック" pitchFamily="34" charset="-128"/>
                          <a:cs typeface="Arial" panose="020B0604020202020204" pitchFamily="34" charset="0"/>
                        </a:rPr>
                        <a:t>MDHT</a:t>
                      </a:r>
                    </a:p>
                    <a:p>
                      <a:pPr marL="342900" marR="0" lvl="1" indent="0" algn="l" defTabSz="914400" rtl="0" eaLnBrk="1" fontAlgn="auto" latinLnBrk="0" hangingPunct="1">
                        <a:lnSpc>
                          <a:spcPct val="114000"/>
                        </a:lnSpc>
                        <a:spcBef>
                          <a:spcPct val="0"/>
                        </a:spcBef>
                        <a:spcAft>
                          <a:spcPts val="0"/>
                        </a:spcAft>
                        <a:buClrTx/>
                        <a:buSzTx/>
                        <a:buFont typeface="Wingdings" pitchFamily="2" charset="2"/>
                        <a:buNone/>
                        <a:tabLst/>
                        <a:defRPr/>
                      </a:pPr>
                      <a:r>
                        <a:rPr lang="en-US" altLang="en-US" sz="900" b="0" baseline="0" dirty="0" smtClean="0">
                          <a:latin typeface="Arial" panose="020B0604020202020204" pitchFamily="34" charset="0"/>
                          <a:ea typeface="ＭＳ Ｐゴシック" pitchFamily="34" charset="-128"/>
                          <a:cs typeface="Arial" panose="020B0604020202020204" pitchFamily="34" charset="0"/>
                        </a:rPr>
                        <a:t>MDMI</a:t>
                      </a:r>
                    </a:p>
                    <a:p>
                      <a:pPr marL="342900" lvl="1" indent="0" eaLnBrk="1" hangingPunct="1">
                        <a:lnSpc>
                          <a:spcPct val="114000"/>
                        </a:lnSpc>
                        <a:spcBef>
                          <a:spcPct val="0"/>
                        </a:spcBef>
                        <a:buClrTx/>
                        <a:buFont typeface="Wingdings" pitchFamily="2" charset="2"/>
                        <a:buNone/>
                      </a:pPr>
                      <a:r>
                        <a:rPr lang="en-US" altLang="en-US" sz="900" b="0" baseline="0" dirty="0" smtClean="0">
                          <a:latin typeface="Arial" panose="020B0604020202020204" pitchFamily="34" charset="0"/>
                          <a:ea typeface="ＭＳ Ｐゴシック" pitchFamily="34" charset="-128"/>
                          <a:cs typeface="Arial" panose="020B0604020202020204" pitchFamily="34" charset="0"/>
                        </a:rPr>
                        <a:t>VSAC</a:t>
                      </a:r>
                    </a:p>
                    <a:p>
                      <a:pPr marL="342900" lvl="1" indent="0" eaLnBrk="1" hangingPunct="1">
                        <a:lnSpc>
                          <a:spcPct val="114000"/>
                        </a:lnSpc>
                        <a:spcBef>
                          <a:spcPct val="0"/>
                        </a:spcBef>
                        <a:buClrTx/>
                        <a:buFont typeface="Wingdings" pitchFamily="2" charset="2"/>
                        <a:buNone/>
                      </a:pPr>
                      <a:r>
                        <a:rPr lang="en-US" altLang="en-US" sz="900" b="0" baseline="0" dirty="0" smtClean="0">
                          <a:latin typeface="Arial" panose="020B0604020202020204" pitchFamily="34" charset="0"/>
                          <a:ea typeface="ＭＳ Ｐゴシック" pitchFamily="34" charset="-128"/>
                          <a:cs typeface="Arial" panose="020B0604020202020204" pitchFamily="34" charset="0"/>
                        </a:rPr>
                        <a:t>SOLOR related</a:t>
                      </a:r>
                      <a:endParaRPr kumimoji="0" lang="fr-FR" altLang="en-US" sz="900" b="0" i="0" u="none" strike="noStrike" kern="1200" cap="none" spc="0" normalizeH="0" baseline="0" noProof="0" dirty="0">
                        <a:ln>
                          <a:noFill/>
                        </a:ln>
                        <a:solidFill>
                          <a:schemeClr val="tx1"/>
                        </a:solidFill>
                        <a:effectLst/>
                        <a:uLnTx/>
                        <a:uFillTx/>
                        <a:latin typeface="Arial" panose="020B0604020202020204" pitchFamily="34" charset="0"/>
                        <a:ea typeface="ＭＳ Ｐゴシック" pitchFamily="34" charset="-128"/>
                        <a:cs typeface="Arial" panose="020B0604020202020204" pitchFamily="34" charset="0"/>
                      </a:endParaRPr>
                    </a:p>
                  </a:txBody>
                  <a:tcPr marL="68581" marR="68581" marT="13711" marB="0" horzOverflow="overflow">
                    <a:solidFill>
                      <a:schemeClr val="bg2">
                        <a:lumMod val="40000"/>
                        <a:lumOff val="60000"/>
                      </a:schemeClr>
                    </a:solidFill>
                  </a:tcPr>
                </a:tc>
                <a:tc>
                  <a:txBody>
                    <a:bodyPr/>
                    <a:lstStyle/>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endParaRPr kumimoji="0" lang="en-US" altLang="en-US" sz="900" b="0" i="0" u="none" strike="noStrike" kern="1200" cap="none" spc="0" normalizeH="0" baseline="0" noProof="0" dirty="0" smtClean="0">
                        <a:ln>
                          <a:noFill/>
                        </a:ln>
                        <a:solidFill>
                          <a:prstClr val="black"/>
                        </a:solidFill>
                        <a:effectLst/>
                        <a:uLnTx/>
                        <a:uFillTx/>
                        <a:latin typeface="Arial" pitchFamily="34" charset="0"/>
                        <a:ea typeface="ＭＳ Ｐゴシック" pitchFamily="34" charset="-128"/>
                        <a:cs typeface="Arial" pitchFamily="34" charset="0"/>
                      </a:endParaRPr>
                    </a:p>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endParaRPr kumimoji="0" lang="en-US" altLang="en-US" sz="900" b="0" i="0" u="none" strike="noStrike" kern="1200" cap="none" spc="0" normalizeH="0" baseline="0" noProof="0" dirty="0" smtClean="0">
                        <a:ln>
                          <a:noFill/>
                        </a:ln>
                        <a:solidFill>
                          <a:prstClr val="black"/>
                        </a:solidFill>
                        <a:effectLst/>
                        <a:uLnTx/>
                        <a:uFillTx/>
                        <a:latin typeface="Arial" pitchFamily="34" charset="0"/>
                        <a:ea typeface="ＭＳ Ｐゴシック" pitchFamily="34" charset="-128"/>
                        <a:cs typeface="Arial" pitchFamily="34" charset="0"/>
                      </a:endParaRPr>
                    </a:p>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endParaRPr kumimoji="0" lang="en-US" altLang="en-US" sz="900" b="0" i="0" u="none" strike="noStrike" kern="1200" cap="none" spc="0" normalizeH="0" baseline="0" noProof="0" dirty="0" smtClean="0">
                        <a:ln>
                          <a:noFill/>
                        </a:ln>
                        <a:solidFill>
                          <a:prstClr val="black"/>
                        </a:solidFill>
                        <a:effectLst/>
                        <a:uLnTx/>
                        <a:uFillTx/>
                        <a:latin typeface="Arial" pitchFamily="34" charset="0"/>
                        <a:ea typeface="ＭＳ Ｐゴシック" pitchFamily="34" charset="-128"/>
                        <a:cs typeface="Arial" pitchFamily="34" charset="0"/>
                      </a:endParaRPr>
                    </a:p>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r>
                        <a:rPr kumimoji="0" lang="en-US" altLang="en-US" sz="900" b="0" i="0" u="none" strike="noStrike" kern="1200" cap="none" spc="0" normalizeH="0" baseline="0" noProof="0" dirty="0" smtClean="0">
                          <a:ln>
                            <a:noFill/>
                          </a:ln>
                          <a:solidFill>
                            <a:prstClr val="black"/>
                          </a:solidFill>
                          <a:effectLst/>
                          <a:uLnTx/>
                          <a:uFillTx/>
                          <a:latin typeface="Arial" pitchFamily="34" charset="0"/>
                          <a:ea typeface="ＭＳ Ｐゴシック" pitchFamily="34" charset="-128"/>
                          <a:cs typeface="Arial" pitchFamily="34" charset="0"/>
                        </a:rPr>
                        <a:t>Mr. Dave Carlson (FHA Support)</a:t>
                      </a:r>
                    </a:p>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r>
                        <a:rPr kumimoji="0" lang="en-US" altLang="en-US" sz="900" b="0" i="0" u="none" strike="noStrike" kern="1200" cap="none" spc="0" normalizeH="0" baseline="0" noProof="0" dirty="0" smtClean="0">
                          <a:ln>
                            <a:noFill/>
                          </a:ln>
                          <a:solidFill>
                            <a:prstClr val="black"/>
                          </a:solidFill>
                          <a:effectLst/>
                          <a:uLnTx/>
                          <a:uFillTx/>
                          <a:latin typeface="Arial" pitchFamily="34" charset="0"/>
                          <a:ea typeface="ＭＳ Ｐゴシック" pitchFamily="34" charset="-128"/>
                          <a:cs typeface="Arial" pitchFamily="34" charset="0"/>
                        </a:rPr>
                        <a:t>Mr. Sean Muir (VA Support)</a:t>
                      </a:r>
                    </a:p>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r>
                        <a:rPr kumimoji="0" lang="en-US" altLang="en-US" sz="900" b="0" i="0" u="none" strike="noStrike" kern="1200" cap="none" spc="0" normalizeH="0" baseline="0" noProof="0" dirty="0" smtClean="0">
                          <a:ln>
                            <a:noFill/>
                          </a:ln>
                          <a:solidFill>
                            <a:prstClr val="black"/>
                          </a:solidFill>
                          <a:effectLst/>
                          <a:uLnTx/>
                          <a:uFillTx/>
                          <a:latin typeface="Arial" pitchFamily="34" charset="0"/>
                          <a:ea typeface="ＭＳ Ｐゴシック" pitchFamily="34" charset="-128"/>
                          <a:cs typeface="Arial" pitchFamily="34" charset="0"/>
                        </a:rPr>
                        <a:t>Mr. Steve Emrick (NLM) </a:t>
                      </a:r>
                    </a:p>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r>
                        <a:rPr kumimoji="0" lang="en-US" altLang="en-US" sz="900" b="0" i="0" u="none" strike="noStrike" kern="1200" cap="none" spc="0" normalizeH="0" baseline="0" noProof="0" dirty="0" smtClean="0">
                          <a:ln>
                            <a:noFill/>
                          </a:ln>
                          <a:solidFill>
                            <a:prstClr val="black"/>
                          </a:solidFill>
                          <a:effectLst/>
                          <a:uLnTx/>
                          <a:uFillTx/>
                          <a:latin typeface="Arial" pitchFamily="34" charset="0"/>
                          <a:ea typeface="ＭＳ Ｐゴシック" pitchFamily="34" charset="-128"/>
                          <a:cs typeface="Arial" pitchFamily="34" charset="0"/>
                        </a:rPr>
                        <a:t>Mr. Keith Campbell, MD (VHA)</a:t>
                      </a:r>
                      <a:endParaRPr lang="en-US" sz="900" dirty="0">
                        <a:solidFill>
                          <a:schemeClr val="tx1"/>
                        </a:solidFill>
                        <a:latin typeface="Arial" panose="020B0604020202020204" pitchFamily="34" charset="0"/>
                        <a:cs typeface="Arial" panose="020B0604020202020204" pitchFamily="34" charset="0"/>
                      </a:endParaRPr>
                    </a:p>
                  </a:txBody>
                  <a:tcPr marL="68581" marR="68581" marT="13711" marB="0" horzOverflow="overflow">
                    <a:solidFill>
                      <a:schemeClr val="bg2">
                        <a:lumMod val="40000"/>
                        <a:lumOff val="60000"/>
                      </a:schemeClr>
                    </a:solidFill>
                  </a:tcPr>
                </a:tc>
                <a:extLst>
                  <a:ext uri="{0D108BD9-81ED-4DB2-BD59-A6C34878D82A}">
                    <a16:rowId xmlns:a16="http://schemas.microsoft.com/office/drawing/2014/main" xmlns="" val="10005"/>
                  </a:ext>
                </a:extLst>
              </a:tr>
              <a:tr h="201321">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pPr>
                      <a:r>
                        <a:rPr kumimoji="0" lang="en-US" altLang="en-US" sz="900" b="1" i="0" u="none" strike="noStrike" kern="1200"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2:15 – 2:30</a:t>
                      </a:r>
                    </a:p>
                  </a:txBody>
                  <a:tcPr marL="68581" marR="68581" marT="13711" marB="0" anchor="ctr" horzOverflow="overflow">
                    <a:solidFill>
                      <a:schemeClr val="bg2">
                        <a:lumMod val="40000"/>
                        <a:lumOff val="60000"/>
                      </a:schemeClr>
                    </a:solidFill>
                  </a:tcPr>
                </a:tc>
                <a:tc>
                  <a:txBody>
                    <a:bodyPr/>
                    <a:lstStyle/>
                    <a:p>
                      <a:pPr marL="0" lvl="1" indent="0" eaLnBrk="1" hangingPunct="1">
                        <a:lnSpc>
                          <a:spcPct val="114000"/>
                        </a:lnSpc>
                        <a:spcBef>
                          <a:spcPct val="0"/>
                        </a:spcBef>
                        <a:buClrTx/>
                        <a:buFont typeface="Wingdings" pitchFamily="2" charset="2"/>
                        <a:buNone/>
                      </a:pPr>
                      <a:r>
                        <a:rPr lang="en-US" altLang="en-US" sz="900" b="0" baseline="0" dirty="0" smtClean="0">
                          <a:latin typeface="Arial" panose="020B0604020202020204" pitchFamily="34" charset="0"/>
                          <a:ea typeface="ＭＳ Ｐゴシック" pitchFamily="34" charset="-128"/>
                          <a:cs typeface="Arial" panose="020B0604020202020204" pitchFamily="34" charset="0"/>
                        </a:rPr>
                        <a:t>BREAK </a:t>
                      </a:r>
                      <a:endParaRPr lang="en-US" altLang="en-US" sz="900" b="0" baseline="0" dirty="0">
                        <a:latin typeface="Arial" panose="020B0604020202020204" pitchFamily="34" charset="0"/>
                        <a:ea typeface="ＭＳ Ｐゴシック" pitchFamily="34" charset="-128"/>
                        <a:cs typeface="Arial" panose="020B0604020202020204" pitchFamily="34" charset="0"/>
                      </a:endParaRPr>
                    </a:p>
                  </a:txBody>
                  <a:tcPr marL="68581" marR="68581" marT="13711" marB="0" anchor="ctr" horzOverflow="overflow">
                    <a:solidFill>
                      <a:schemeClr val="bg2">
                        <a:lumMod val="40000"/>
                        <a:lumOff val="60000"/>
                      </a:schemeClr>
                    </a:solidFill>
                  </a:tcPr>
                </a:tc>
                <a:tc>
                  <a:txBody>
                    <a:bodyPr/>
                    <a:lstStyle/>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endParaRPr kumimoji="0" lang="en-US" altLang="en-US" sz="900" b="0" i="0" u="none" strike="noStrike" kern="1200" cap="none" spc="0" normalizeH="0" baseline="0" noProof="0" dirty="0">
                        <a:ln>
                          <a:noFill/>
                        </a:ln>
                        <a:solidFill>
                          <a:prstClr val="black"/>
                        </a:solidFill>
                        <a:effectLst/>
                        <a:uLnTx/>
                        <a:uFillTx/>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extLst>
                  <a:ext uri="{0D108BD9-81ED-4DB2-BD59-A6C34878D82A}">
                    <a16:rowId xmlns:a16="http://schemas.microsoft.com/office/drawing/2014/main" xmlns="" val="10009"/>
                  </a:ext>
                </a:extLst>
              </a:tr>
              <a:tr h="1450606">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pPr>
                      <a:r>
                        <a:rPr kumimoji="0" lang="en-US" altLang="en-US" sz="900" b="1" i="0" u="none" strike="noStrike" kern="1200"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2:30 – 4:00</a:t>
                      </a:r>
                    </a:p>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pPr>
                      <a:endParaRPr kumimoji="0" lang="en-US" altLang="en-US" sz="900" b="1" i="0" u="none" strike="noStrike" kern="1200" cap="none" normalizeH="0" baseline="0" dirty="0">
                        <a:ln>
                          <a:noFill/>
                        </a:ln>
                        <a:solidFill>
                          <a:schemeClr val="tx1"/>
                        </a:solidFill>
                        <a:effectLst/>
                        <a:latin typeface="Arial" pitchFamily="34" charset="0"/>
                        <a:ea typeface="ＭＳ Ｐゴシック" pitchFamily="34" charset="-128"/>
                        <a:cs typeface="Arial" panose="020B0604020202020204" pitchFamily="34" charset="0"/>
                      </a:endParaRPr>
                    </a:p>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pPr>
                      <a:endParaRPr kumimoji="0" lang="en-US" altLang="en-US" sz="900" b="1" i="0" u="none" strike="noStrike" kern="1200" cap="none" normalizeH="0" baseline="0" dirty="0">
                        <a:ln>
                          <a:noFill/>
                        </a:ln>
                        <a:solidFill>
                          <a:schemeClr val="tx1"/>
                        </a:solidFill>
                        <a:effectLst/>
                        <a:latin typeface="Arial" pitchFamily="34" charset="0"/>
                        <a:ea typeface="ＭＳ Ｐゴシック" pitchFamily="34" charset="-128"/>
                        <a:cs typeface="Arial" panose="020B0604020202020204" pitchFamily="34" charset="0"/>
                      </a:endParaRPr>
                    </a:p>
                  </a:txBody>
                  <a:tcPr marL="68581" marR="68581" marT="13711" marB="0" horzOverflow="overflow">
                    <a:solidFill>
                      <a:schemeClr val="bg2">
                        <a:lumMod val="40000"/>
                        <a:lumOff val="60000"/>
                      </a:schemeClr>
                    </a:solidFill>
                  </a:tcPr>
                </a:tc>
                <a:tc>
                  <a:txBody>
                    <a:bodyPr/>
                    <a:lstStyle/>
                    <a:p>
                      <a:pPr marL="0" lvl="1" indent="0" eaLnBrk="1" hangingPunct="1">
                        <a:lnSpc>
                          <a:spcPct val="114000"/>
                        </a:lnSpc>
                        <a:spcBef>
                          <a:spcPct val="0"/>
                        </a:spcBef>
                        <a:buClrTx/>
                        <a:buFont typeface="Wingdings" pitchFamily="2" charset="2"/>
                        <a:buNone/>
                      </a:pPr>
                      <a:r>
                        <a:rPr lang="en-US" altLang="en-US" sz="900" b="1" baseline="0" dirty="0">
                          <a:latin typeface="Arial" panose="020B0604020202020204" pitchFamily="34" charset="0"/>
                          <a:ea typeface="ＭＳ Ｐゴシック" pitchFamily="34" charset="-128"/>
                          <a:cs typeface="Arial" panose="020B0604020202020204" pitchFamily="34" charset="0"/>
                        </a:rPr>
                        <a:t>Recommendations and Next </a:t>
                      </a:r>
                      <a:r>
                        <a:rPr lang="en-US" altLang="en-US" sz="900" b="1" baseline="0" dirty="0" smtClean="0">
                          <a:latin typeface="Arial" panose="020B0604020202020204" pitchFamily="34" charset="0"/>
                          <a:ea typeface="ＭＳ Ｐゴシック" pitchFamily="34" charset="-128"/>
                          <a:cs typeface="Arial" panose="020B0604020202020204" pitchFamily="34" charset="0"/>
                        </a:rPr>
                        <a:t>Steps </a:t>
                      </a:r>
                      <a:endParaRPr lang="en-US" altLang="en-US" sz="900" b="0" baseline="0" dirty="0">
                        <a:latin typeface="Arial" panose="020B0604020202020204" pitchFamily="34" charset="0"/>
                        <a:ea typeface="ＭＳ Ｐゴシック" pitchFamily="34" charset="-128"/>
                        <a:cs typeface="Arial" panose="020B0604020202020204" pitchFamily="34" charset="0"/>
                      </a:endParaRPr>
                    </a:p>
                    <a:p>
                      <a:pPr marL="171450" marR="0" lvl="1" indent="-171450" algn="l" defTabSz="914400" rtl="0" eaLnBrk="1" fontAlgn="auto" latinLnBrk="0" hangingPunct="1">
                        <a:lnSpc>
                          <a:spcPct val="114000"/>
                        </a:lnSpc>
                        <a:spcBef>
                          <a:spcPct val="0"/>
                        </a:spcBef>
                        <a:spcAft>
                          <a:spcPts val="0"/>
                        </a:spcAft>
                        <a:buClrTx/>
                        <a:buSzTx/>
                        <a:buFont typeface="Arial" panose="020B0604020202020204" pitchFamily="34" charset="0"/>
                        <a:buChar char="•"/>
                        <a:tabLst/>
                        <a:defRPr/>
                      </a:pPr>
                      <a:r>
                        <a:rPr lang="en-US" altLang="en-US" sz="900" b="0" strike="noStrike" baseline="0" dirty="0">
                          <a:solidFill>
                            <a:schemeClr val="tx1"/>
                          </a:solidFill>
                          <a:latin typeface="Arial" panose="020B0604020202020204" pitchFamily="34" charset="0"/>
                          <a:ea typeface="ＭＳ Ｐゴシック" pitchFamily="34" charset="-128"/>
                          <a:cs typeface="Arial" panose="020B0604020202020204" pitchFamily="34" charset="0"/>
                        </a:rPr>
                        <a:t>Summary of Recommendations from the 2 days </a:t>
                      </a:r>
                    </a:p>
                    <a:p>
                      <a:pPr marL="171450" marR="0" lvl="1" indent="-171450" algn="l" defTabSz="914400" rtl="0" eaLnBrk="1" fontAlgn="auto" latinLnBrk="0" hangingPunct="1">
                        <a:lnSpc>
                          <a:spcPct val="114000"/>
                        </a:lnSpc>
                        <a:spcBef>
                          <a:spcPct val="0"/>
                        </a:spcBef>
                        <a:spcAft>
                          <a:spcPts val="0"/>
                        </a:spcAft>
                        <a:buClrTx/>
                        <a:buSzTx/>
                        <a:buFont typeface="Arial" panose="020B0604020202020204" pitchFamily="34" charset="0"/>
                        <a:buChar char="•"/>
                        <a:tabLst/>
                        <a:defRPr/>
                      </a:pPr>
                      <a:r>
                        <a:rPr lang="en-US" altLang="en-US" sz="900" b="0" strike="noStrike" baseline="0" dirty="0" smtClean="0">
                          <a:solidFill>
                            <a:schemeClr val="tx1"/>
                          </a:solidFill>
                          <a:latin typeface="Arial" panose="020B0604020202020204" pitchFamily="34" charset="0"/>
                          <a:ea typeface="ＭＳ Ｐゴシック" pitchFamily="34" charset="-128"/>
                          <a:cs typeface="Arial" panose="020B0604020202020204" pitchFamily="34" charset="0"/>
                        </a:rPr>
                        <a:t>Discussion of Pilot Project Options to support </a:t>
                      </a:r>
                      <a:r>
                        <a:rPr lang="en-US" altLang="en-US" sz="900" b="0" strike="noStrike" baseline="0" dirty="0">
                          <a:solidFill>
                            <a:schemeClr val="tx1"/>
                          </a:solidFill>
                          <a:latin typeface="Arial" panose="020B0604020202020204" pitchFamily="34" charset="0"/>
                          <a:ea typeface="ＭＳ Ｐゴシック" pitchFamily="34" charset="-128"/>
                          <a:cs typeface="Arial" panose="020B0604020202020204" pitchFamily="34" charset="0"/>
                        </a:rPr>
                        <a:t>Organizational </a:t>
                      </a:r>
                      <a:r>
                        <a:rPr lang="en-US" altLang="en-US" sz="900" b="0" strike="noStrike" baseline="0" dirty="0" smtClean="0">
                          <a:solidFill>
                            <a:schemeClr val="tx1"/>
                          </a:solidFill>
                          <a:latin typeface="Arial" panose="020B0604020202020204" pitchFamily="34" charset="0"/>
                          <a:ea typeface="ＭＳ Ｐゴシック" pitchFamily="34" charset="-128"/>
                          <a:cs typeface="Arial" panose="020B0604020202020204" pitchFamily="34" charset="0"/>
                        </a:rPr>
                        <a:t>Adoption</a:t>
                      </a:r>
                      <a:endParaRPr lang="en-US" altLang="en-US" sz="900" b="0" strike="noStrike" baseline="0" dirty="0">
                        <a:solidFill>
                          <a:schemeClr val="tx1"/>
                        </a:solidFill>
                        <a:latin typeface="Arial" panose="020B0604020202020204" pitchFamily="34" charset="0"/>
                        <a:ea typeface="ＭＳ Ｐゴシック" pitchFamily="34" charset="-128"/>
                        <a:cs typeface="Arial" panose="020B0604020202020204" pitchFamily="34" charset="0"/>
                      </a:endParaRPr>
                    </a:p>
                  </a:txBody>
                  <a:tcPr marL="68581" marR="68581" marT="13711" marB="0" horzOverflow="overflow">
                    <a:solidFill>
                      <a:schemeClr val="bg2">
                        <a:lumMod val="40000"/>
                        <a:lumOff val="60000"/>
                      </a:schemeClr>
                    </a:solidFill>
                  </a:tcPr>
                </a:tc>
                <a:tc>
                  <a:txBody>
                    <a:bodyPr/>
                    <a:lstStyle/>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r>
                        <a:rPr kumimoji="0" lang="en-US" altLang="en-US" sz="900" b="0" i="0" u="none" strike="noStrike" kern="1200" cap="none" spc="0" normalizeH="0" baseline="0" noProof="0" dirty="0" smtClean="0">
                          <a:ln>
                            <a:noFill/>
                          </a:ln>
                          <a:solidFill>
                            <a:schemeClr val="tx1"/>
                          </a:solidFill>
                          <a:effectLst/>
                          <a:uLnTx/>
                          <a:uFillTx/>
                          <a:latin typeface="Arial" pitchFamily="34" charset="0"/>
                          <a:ea typeface="ＭＳ Ｐゴシック" pitchFamily="34" charset="-128"/>
                          <a:cs typeface="Arial" pitchFamily="34" charset="0"/>
                        </a:rPr>
                        <a:t>Ms. Nona </a:t>
                      </a:r>
                      <a:r>
                        <a:rPr kumimoji="0" lang="en-US" altLang="en-US" sz="900" b="0" i="0" u="none" strike="noStrike" kern="1200" cap="none" spc="0" normalizeH="0" baseline="0" noProof="0" dirty="0">
                          <a:ln>
                            <a:noFill/>
                          </a:ln>
                          <a:solidFill>
                            <a:schemeClr val="tx1"/>
                          </a:solidFill>
                          <a:effectLst/>
                          <a:uLnTx/>
                          <a:uFillTx/>
                          <a:latin typeface="Arial" pitchFamily="34" charset="0"/>
                          <a:ea typeface="ＭＳ Ｐゴシック" pitchFamily="34" charset="-128"/>
                          <a:cs typeface="Arial" pitchFamily="34" charset="0"/>
                        </a:rPr>
                        <a:t>Hall </a:t>
                      </a:r>
                      <a:r>
                        <a:rPr kumimoji="0" lang="en-US" altLang="en-US" sz="900" b="0" i="0" u="none" strike="noStrike" kern="1200" cap="none" spc="0" normalizeH="0" baseline="0" noProof="0" dirty="0" smtClean="0">
                          <a:ln>
                            <a:noFill/>
                          </a:ln>
                          <a:solidFill>
                            <a:schemeClr val="tx1"/>
                          </a:solidFill>
                          <a:effectLst/>
                          <a:uLnTx/>
                          <a:uFillTx/>
                          <a:latin typeface="Arial" pitchFamily="34" charset="0"/>
                          <a:ea typeface="ＭＳ Ｐゴシック" pitchFamily="34" charset="-128"/>
                          <a:cs typeface="Arial" pitchFamily="34" charset="0"/>
                        </a:rPr>
                        <a:t>(DoD/VA IPO)</a:t>
                      </a:r>
                    </a:p>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r>
                        <a:rPr kumimoji="0" lang="en-US" altLang="en-US" sz="900" b="0" i="0" u="none" strike="noStrike" kern="1200" cap="none" normalizeH="0" baseline="0" dirty="0" smtClean="0">
                          <a:ln>
                            <a:noFill/>
                          </a:ln>
                          <a:solidFill>
                            <a:schemeClr val="tx1"/>
                          </a:solidFill>
                          <a:effectLst/>
                          <a:latin typeface="Arial" pitchFamily="34" charset="0"/>
                          <a:ea typeface="ＭＳ Ｐゴシック" pitchFamily="34" charset="-128"/>
                          <a:cs typeface="Arial" pitchFamily="34" charset="0"/>
                        </a:rPr>
                        <a:t>Mr. Keith Campbell, MD (VHA)</a:t>
                      </a:r>
                    </a:p>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r>
                        <a:rPr lang="en-US" sz="900" b="0" kern="1200" dirty="0" smtClean="0">
                          <a:solidFill>
                            <a:schemeClr val="tx1"/>
                          </a:solidFill>
                          <a:effectLst/>
                          <a:latin typeface="Arial" panose="020B0604020202020204" pitchFamily="34" charset="0"/>
                          <a:ea typeface="+mn-ea"/>
                          <a:cs typeface="Arial" panose="020B0604020202020204" pitchFamily="34" charset="0"/>
                        </a:rPr>
                        <a:t>Mr. Stan Huff, MD (InterMountain)</a:t>
                      </a:r>
                    </a:p>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r>
                        <a:rPr lang="en-US" sz="900" b="0" kern="1200" dirty="0" smtClean="0">
                          <a:solidFill>
                            <a:schemeClr val="tx1"/>
                          </a:solidFill>
                          <a:effectLst/>
                          <a:latin typeface="Arial" panose="020B0604020202020204" pitchFamily="34" charset="0"/>
                          <a:ea typeface="+mn-ea"/>
                          <a:cs typeface="Arial" panose="020B0604020202020204" pitchFamily="34" charset="0"/>
                        </a:rPr>
                        <a:t>Mr. Steve Wagner (</a:t>
                      </a:r>
                      <a:r>
                        <a:rPr lang="en-US" sz="900" b="0" kern="1200" baseline="0" dirty="0" smtClean="0">
                          <a:solidFill>
                            <a:schemeClr val="tx1"/>
                          </a:solidFill>
                          <a:effectLst/>
                          <a:latin typeface="Arial" panose="020B0604020202020204" pitchFamily="34" charset="0"/>
                          <a:ea typeface="+mn-ea"/>
                          <a:cs typeface="Arial" panose="020B0604020202020204" pitchFamily="34" charset="0"/>
                        </a:rPr>
                        <a:t>FHA Support)</a:t>
                      </a:r>
                      <a:r>
                        <a:rPr lang="en-US" sz="900" b="0" kern="1200" dirty="0" smtClean="0">
                          <a:solidFill>
                            <a:schemeClr val="tx1"/>
                          </a:solidFill>
                          <a:effectLst/>
                          <a:latin typeface="Arial" panose="020B0604020202020204" pitchFamily="34" charset="0"/>
                          <a:ea typeface="+mn-ea"/>
                          <a:cs typeface="Arial" panose="020B0604020202020204" pitchFamily="34" charset="0"/>
                        </a:rPr>
                        <a:t> </a:t>
                      </a:r>
                      <a:r>
                        <a:rPr lang="en-US" sz="900" kern="1200" dirty="0" smtClean="0">
                          <a:solidFill>
                            <a:schemeClr val="dk1"/>
                          </a:solidFill>
                          <a:effectLst/>
                          <a:latin typeface="Arial" panose="020B0604020202020204" pitchFamily="34" charset="0"/>
                          <a:ea typeface="+mn-ea"/>
                          <a:cs typeface="Arial" panose="020B0604020202020204" pitchFamily="34" charset="0"/>
                        </a:rPr>
                        <a:t> </a:t>
                      </a:r>
                      <a:endParaRPr kumimoji="0" lang="en-US" altLang="en-US" sz="900" b="0" i="0" u="none" strike="noStrike" kern="1200" cap="none" normalizeH="0" baseline="0" dirty="0" smtClean="0">
                        <a:ln>
                          <a:noFill/>
                        </a:ln>
                        <a:solidFill>
                          <a:schemeClr val="tx1"/>
                        </a:solidFill>
                        <a:effectLst/>
                        <a:latin typeface="Arial" pitchFamily="34" charset="0"/>
                        <a:ea typeface="ＭＳ Ｐゴシック" pitchFamily="34" charset="-128"/>
                        <a:cs typeface="Arial" pitchFamily="34" charset="0"/>
                      </a:endParaRPr>
                    </a:p>
                    <a:p>
                      <a:pPr marL="0" marR="0" lvl="2" indent="0" algn="l" defTabSz="914400" rtl="0" eaLnBrk="1" fontAlgn="auto" latinLnBrk="0" hangingPunct="1">
                        <a:lnSpc>
                          <a:spcPct val="114000"/>
                        </a:lnSpc>
                        <a:spcBef>
                          <a:spcPct val="0"/>
                        </a:spcBef>
                        <a:spcAft>
                          <a:spcPts val="0"/>
                        </a:spcAft>
                        <a:buClrTx/>
                        <a:buSzTx/>
                        <a:buFont typeface="Wingdings" pitchFamily="2" charset="2"/>
                        <a:buNone/>
                        <a:tabLst/>
                        <a:defRPr/>
                      </a:pPr>
                      <a:r>
                        <a:rPr kumimoji="0" lang="en-US" altLang="en-US" sz="900" b="0" i="0" u="none" strike="noStrike" kern="1200" cap="none" normalizeH="0" baseline="0" dirty="0" smtClean="0">
                          <a:ln>
                            <a:noFill/>
                          </a:ln>
                          <a:solidFill>
                            <a:schemeClr val="tx1"/>
                          </a:solidFill>
                          <a:effectLst/>
                          <a:latin typeface="Arial" pitchFamily="34" charset="0"/>
                          <a:ea typeface="ＭＳ Ｐゴシック" pitchFamily="34" charset="-128"/>
                          <a:cs typeface="Arial" pitchFamily="34" charset="0"/>
                        </a:rPr>
                        <a:t>Ms. Julia Skapik, MD (ONC/OST) </a:t>
                      </a:r>
                    </a:p>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r>
                        <a:rPr kumimoji="0" lang="en-US" altLang="en-US" sz="900" b="1" i="0" u="none" strike="noStrike" kern="1200" cap="none" spc="0" normalizeH="0" baseline="0" noProof="0" dirty="0" smtClean="0">
                          <a:ln>
                            <a:noFill/>
                          </a:ln>
                          <a:solidFill>
                            <a:schemeClr val="tx1"/>
                          </a:solidFill>
                          <a:effectLst/>
                          <a:uLnTx/>
                          <a:uFillTx/>
                          <a:latin typeface="Arial" pitchFamily="34" charset="0"/>
                          <a:ea typeface="ＭＳ Ｐゴシック" pitchFamily="34" charset="-128"/>
                          <a:cs typeface="Arial" pitchFamily="34" charset="0"/>
                        </a:rPr>
                        <a:t>Co Sponsors/Leadership </a:t>
                      </a:r>
                    </a:p>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r>
                        <a:rPr kumimoji="0" lang="en-US" altLang="en-US" sz="900" b="0" i="0" u="none" strike="noStrike" kern="1200" cap="none" spc="0" normalizeH="0" baseline="0" noProof="0" dirty="0" smtClean="0">
                          <a:ln>
                            <a:noFill/>
                          </a:ln>
                          <a:solidFill>
                            <a:schemeClr val="tx1"/>
                          </a:solidFill>
                          <a:effectLst/>
                          <a:uLnTx/>
                          <a:uFillTx/>
                          <a:latin typeface="Arial" pitchFamily="34" charset="0"/>
                          <a:ea typeface="ＭＳ Ｐゴシック" pitchFamily="34" charset="-128"/>
                          <a:cs typeface="Arial" pitchFamily="34" charset="0"/>
                        </a:rPr>
                        <a:t>Dr. Lauren Thompson (DoD/VA IPO)</a:t>
                      </a:r>
                    </a:p>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r>
                        <a:rPr kumimoji="0" lang="en-US" altLang="en-US" sz="900" b="0" i="0" u="none" strike="noStrike" kern="1200" cap="none" spc="0" normalizeH="0" baseline="0" noProof="0" dirty="0" smtClean="0">
                          <a:ln>
                            <a:noFill/>
                          </a:ln>
                          <a:solidFill>
                            <a:schemeClr val="tx1"/>
                          </a:solidFill>
                          <a:effectLst/>
                          <a:uLnTx/>
                          <a:uFillTx/>
                          <a:latin typeface="Arial" pitchFamily="34" charset="0"/>
                          <a:ea typeface="ＭＳ Ｐゴシック" pitchFamily="34" charset="-128"/>
                          <a:cs typeface="Arial" pitchFamily="34" charset="0"/>
                        </a:rPr>
                        <a:t>Mr. Steve Posnack (ONC/OST)</a:t>
                      </a:r>
                    </a:p>
                    <a:p>
                      <a:pPr marL="0" marR="0" lvl="0" indent="-57150" algn="l" defTabSz="914400" rtl="0" eaLnBrk="1" fontAlgn="base" latinLnBrk="0" hangingPunct="1">
                        <a:lnSpc>
                          <a:spcPct val="114000"/>
                        </a:lnSpc>
                        <a:spcBef>
                          <a:spcPct val="0"/>
                        </a:spcBef>
                        <a:spcAft>
                          <a:spcPct val="0"/>
                        </a:spcAft>
                        <a:buClrTx/>
                        <a:buSzTx/>
                        <a:buFont typeface="Arial" pitchFamily="34" charset="0"/>
                        <a:buNone/>
                        <a:tabLst/>
                        <a:defRPr/>
                      </a:pPr>
                      <a:r>
                        <a:rPr kumimoji="0" lang="en-US" altLang="en-US" sz="900" b="0" i="0" u="none" strike="noStrike" kern="1200" cap="none" spc="0" normalizeH="0" baseline="0" noProof="0" dirty="0" smtClean="0">
                          <a:ln>
                            <a:noFill/>
                          </a:ln>
                          <a:solidFill>
                            <a:schemeClr val="tx1"/>
                          </a:solidFill>
                          <a:effectLst/>
                          <a:uLnTx/>
                          <a:uFillTx/>
                          <a:latin typeface="Arial" pitchFamily="34" charset="0"/>
                          <a:ea typeface="ＭＳ Ｐゴシック" pitchFamily="34" charset="-128"/>
                          <a:cs typeface="Arial" pitchFamily="34" charset="0"/>
                        </a:rPr>
                        <a:t>Ms. Gail Kalbfleisch (FHA)</a:t>
                      </a:r>
                      <a:endParaRPr kumimoji="0" lang="en-US" altLang="en-US" sz="900" b="1" i="0" u="none" strike="noStrike" kern="1200" cap="none" spc="0" normalizeH="0" baseline="0" noProof="0" dirty="0">
                        <a:ln>
                          <a:noFill/>
                        </a:ln>
                        <a:solidFill>
                          <a:schemeClr val="tx1"/>
                        </a:solidFill>
                        <a:effectLst/>
                        <a:uLnTx/>
                        <a:uFillTx/>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extLst>
                  <a:ext uri="{0D108BD9-81ED-4DB2-BD59-A6C34878D82A}">
                    <a16:rowId xmlns:a16="http://schemas.microsoft.com/office/drawing/2014/main" xmlns="" val="10010"/>
                  </a:ext>
                </a:extLst>
              </a:tr>
              <a:tr h="584259">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lang="en-US" altLang="en-US" sz="900" b="1" dirty="0">
                          <a:latin typeface="Arial" panose="020B0604020202020204" pitchFamily="34" charset="0"/>
                          <a:ea typeface="ＭＳ Ｐゴシック" pitchFamily="34" charset="-128"/>
                          <a:cs typeface="Arial" panose="020B0604020202020204" pitchFamily="34" charset="0"/>
                        </a:rPr>
                        <a:t>4:00 – </a:t>
                      </a:r>
                      <a:r>
                        <a:rPr lang="en-US" altLang="en-US" sz="900" b="1" dirty="0" smtClean="0">
                          <a:latin typeface="Arial" panose="020B0604020202020204" pitchFamily="34" charset="0"/>
                          <a:ea typeface="ＭＳ Ｐゴシック" pitchFamily="34" charset="-128"/>
                          <a:cs typeface="Arial" panose="020B0604020202020204" pitchFamily="34" charset="0"/>
                        </a:rPr>
                        <a:t>4:30</a:t>
                      </a:r>
                      <a:endParaRPr lang="en-US" altLang="en-US" sz="900" b="1" baseline="0" dirty="0">
                        <a:latin typeface="Arial" panose="020B0604020202020204" pitchFamily="34" charset="0"/>
                        <a:ea typeface="ＭＳ Ｐゴシック" pitchFamily="34" charset="-128"/>
                        <a:cs typeface="Arial" panose="020B0604020202020204" pitchFamily="34" charset="0"/>
                      </a:endParaRPr>
                    </a:p>
                  </a:txBody>
                  <a:tcPr marL="68581" marR="68581" marT="13711" marB="0" horzOverflow="overflow">
                    <a:solidFill>
                      <a:schemeClr val="bg2">
                        <a:lumMod val="40000"/>
                        <a:lumOff val="60000"/>
                      </a:schemeClr>
                    </a:solidFill>
                  </a:tcPr>
                </a:tc>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lang="en-US" altLang="en-US" sz="900" b="1" baseline="0" dirty="0" smtClean="0">
                          <a:latin typeface="Arial" panose="020B0604020202020204" pitchFamily="34" charset="0"/>
                          <a:ea typeface="ＭＳ Ｐゴシック" pitchFamily="34" charset="-128"/>
                          <a:cs typeface="Arial" panose="020B0604020202020204" pitchFamily="34" charset="0"/>
                        </a:rPr>
                        <a:t>Recap/Closing/Acknowledgements</a:t>
                      </a:r>
                      <a:endParaRPr lang="en-US" altLang="en-US" sz="900" b="1" baseline="0" dirty="0">
                        <a:latin typeface="Arial" panose="020B0604020202020204" pitchFamily="34" charset="0"/>
                        <a:ea typeface="ＭＳ Ｐゴシック" pitchFamily="34" charset="-128"/>
                        <a:cs typeface="Arial" panose="020B0604020202020204" pitchFamily="34" charset="0"/>
                      </a:endParaRPr>
                    </a:p>
                    <a:p>
                      <a:pPr marL="171450" marR="0" lvl="0" indent="-171450" algn="l" defTabSz="914400" rtl="0" eaLnBrk="1" fontAlgn="base" latinLnBrk="0" hangingPunct="1">
                        <a:lnSpc>
                          <a:spcPct val="114000"/>
                        </a:lnSpc>
                        <a:spcBef>
                          <a:spcPct val="0"/>
                        </a:spcBef>
                        <a:spcAft>
                          <a:spcPct val="0"/>
                        </a:spcAft>
                        <a:buClrTx/>
                        <a:buSzTx/>
                        <a:buFont typeface="Arial" panose="020B0604020202020204" pitchFamily="34" charset="0"/>
                        <a:buChar char="•"/>
                        <a:tabLst/>
                        <a:defRPr/>
                      </a:pPr>
                      <a:r>
                        <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Upcoming Related </a:t>
                      </a: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Activities</a:t>
                      </a:r>
                      <a:endPar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p>
                      <a:pPr marL="171450" marR="0" lvl="0" indent="-171450" algn="l" defTabSz="914400" rtl="0" eaLnBrk="1" fontAlgn="base" latinLnBrk="0" hangingPunct="1">
                        <a:lnSpc>
                          <a:spcPct val="114000"/>
                        </a:lnSpc>
                        <a:spcBef>
                          <a:spcPct val="0"/>
                        </a:spcBef>
                        <a:spcAft>
                          <a:spcPct val="0"/>
                        </a:spcAft>
                        <a:buClrTx/>
                        <a:buSzTx/>
                        <a:buFont typeface="Arial" panose="020B0604020202020204" pitchFamily="34" charset="0"/>
                        <a:buChar char="•"/>
                        <a:tabLst/>
                        <a:defRPr/>
                      </a:pPr>
                      <a:r>
                        <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Action Item </a:t>
                      </a: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Review</a:t>
                      </a:r>
                      <a:endPar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marL="68581" marR="68581" marT="13711" marB="0" horzOverflow="overflow">
                    <a:solidFill>
                      <a:schemeClr val="bg2">
                        <a:lumMod val="40000"/>
                        <a:lumOff val="60000"/>
                      </a:schemeClr>
                    </a:solidFill>
                  </a:tcPr>
                </a:tc>
                <a:tc>
                  <a:txBody>
                    <a:bodyPr/>
                    <a:lstStyle/>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Ms. Nona Hall </a:t>
                      </a:r>
                      <a:r>
                        <a:rPr kumimoji="0" lang="en-US" altLang="en-US" sz="900" b="0" i="0" u="none" strike="noStrike" kern="1200" cap="none" spc="0" normalizeH="0" baseline="0" noProof="0" dirty="0" smtClean="0">
                          <a:ln>
                            <a:noFill/>
                          </a:ln>
                          <a:solidFill>
                            <a:schemeClr val="tx1"/>
                          </a:solidFill>
                          <a:effectLst/>
                          <a:uLnTx/>
                          <a:uFillTx/>
                          <a:latin typeface="Arial" pitchFamily="34" charset="0"/>
                          <a:ea typeface="ＭＳ Ｐゴシック" pitchFamily="34" charset="-128"/>
                          <a:cs typeface="Arial" pitchFamily="34" charset="0"/>
                        </a:rPr>
                        <a:t>(DoD/VA IPO)</a:t>
                      </a: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/Core </a:t>
                      </a:r>
                      <a:r>
                        <a:rPr kumimoji="0" lang="en-US" altLang="en-US" sz="9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rPr>
                        <a:t>SMEs, as </a:t>
                      </a: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needed</a:t>
                      </a:r>
                    </a:p>
                    <a:p>
                      <a:pPr marL="0" marR="0" lvl="0" indent="0" algn="l" defTabSz="914400" rtl="0" eaLnBrk="1" fontAlgn="base" latinLnBrk="0" hangingPunct="1">
                        <a:lnSpc>
                          <a:spcPct val="114000"/>
                        </a:lnSpc>
                        <a:spcBef>
                          <a:spcPct val="0"/>
                        </a:spcBef>
                        <a:spcAft>
                          <a:spcPct val="0"/>
                        </a:spcAft>
                        <a:buClrTx/>
                        <a:buSzTx/>
                        <a:buFont typeface="Wingdings" pitchFamily="2" charset="2"/>
                        <a:buNone/>
                        <a:tabLst/>
                        <a:defRPr/>
                      </a:pPr>
                      <a:r>
                        <a:rPr kumimoji="0" lang="en-US" altLang="en-US" sz="9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Ms. Veronica Kwok (DoD/VA IPO Support)</a:t>
                      </a:r>
                    </a:p>
                  </a:txBody>
                  <a:tcPr marL="68581" marR="68581" marT="13711" marB="0" horzOverflow="overflow">
                    <a:solidFill>
                      <a:schemeClr val="bg2">
                        <a:lumMod val="40000"/>
                        <a:lumOff val="60000"/>
                      </a:schemeClr>
                    </a:solidFill>
                  </a:tcPr>
                </a:tc>
                <a:extLst>
                  <a:ext uri="{0D108BD9-81ED-4DB2-BD59-A6C34878D82A}">
                    <a16:rowId xmlns:a16="http://schemas.microsoft.com/office/drawing/2014/main" xmlns="" val="10012"/>
                  </a:ext>
                </a:extLst>
              </a:tr>
            </a:tbl>
          </a:graphicData>
        </a:graphic>
      </p:graphicFrame>
      <p:sp>
        <p:nvSpPr>
          <p:cNvPr id="4" name="Title 1"/>
          <p:cNvSpPr>
            <a:spLocks noGrp="1"/>
          </p:cNvSpPr>
          <p:nvPr>
            <p:ph type="title"/>
          </p:nvPr>
        </p:nvSpPr>
        <p:spPr/>
        <p:txBody>
          <a:bodyPr/>
          <a:lstStyle/>
          <a:p>
            <a:pPr eaLnBrk="1" fontAlgn="auto" hangingPunct="1">
              <a:spcAft>
                <a:spcPts val="0"/>
              </a:spcAft>
              <a:defRPr/>
            </a:pPr>
            <a:r>
              <a:rPr lang="en-US" dirty="0" smtClean="0"/>
              <a:t>Current Agenda</a:t>
            </a:r>
            <a:br>
              <a:rPr lang="en-US" dirty="0" smtClean="0"/>
            </a:br>
            <a:r>
              <a:rPr lang="en-US" dirty="0" smtClean="0"/>
              <a:t> Day 2</a:t>
            </a:r>
            <a:endParaRPr lang="en-US" dirty="0"/>
          </a:p>
        </p:txBody>
      </p:sp>
      <p:sp>
        <p:nvSpPr>
          <p:cNvPr id="2" name="Slide Number Placeholder 1"/>
          <p:cNvSpPr>
            <a:spLocks noGrp="1"/>
          </p:cNvSpPr>
          <p:nvPr>
            <p:ph type="sldNum" sz="quarter" idx="11"/>
          </p:nvPr>
        </p:nvSpPr>
        <p:spPr/>
        <p:txBody>
          <a:bodyPr/>
          <a:lstStyle/>
          <a:p>
            <a:fld id="{3FDB7380-9603-43D8-BFF4-722408AEB0E4}" type="slidenum">
              <a:rPr lang="en-US" altLang="en-US" smtClean="0"/>
              <a:pPr/>
              <a:t>17</a:t>
            </a:fld>
            <a:endParaRPr lang="en-US" altLang="en-US"/>
          </a:p>
        </p:txBody>
      </p:sp>
    </p:spTree>
    <p:extLst>
      <p:ext uri="{BB962C8B-B14F-4D97-AF65-F5344CB8AC3E}">
        <p14:creationId xmlns:p14="http://schemas.microsoft.com/office/powerpoint/2010/main" val="1723703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Integration/Convergence, Cont’d</a:t>
            </a:r>
            <a:endParaRPr lang="en-US" dirty="0"/>
          </a:p>
        </p:txBody>
      </p:sp>
      <p:sp>
        <p:nvSpPr>
          <p:cNvPr id="3" name="Content Placeholder 2"/>
          <p:cNvSpPr>
            <a:spLocks noGrp="1"/>
          </p:cNvSpPr>
          <p:nvPr>
            <p:ph idx="1"/>
          </p:nvPr>
        </p:nvSpPr>
        <p:spPr>
          <a:xfrm>
            <a:off x="457200" y="1066800"/>
            <a:ext cx="8229600" cy="4525963"/>
          </a:xfrm>
        </p:spPr>
        <p:txBody>
          <a:bodyPr/>
          <a:lstStyle/>
          <a:p>
            <a:r>
              <a:rPr lang="en-US" dirty="0"/>
              <a:t>What </a:t>
            </a:r>
            <a:r>
              <a:rPr lang="en-US" dirty="0" smtClean="0"/>
              <a:t>Follows?</a:t>
            </a:r>
            <a:endParaRPr lang="en-US" dirty="0"/>
          </a:p>
          <a:p>
            <a:pPr lvl="1"/>
            <a:r>
              <a:rPr lang="en-US" dirty="0" smtClean="0"/>
              <a:t>Conclude Preliminary Integration Report</a:t>
            </a:r>
          </a:p>
          <a:p>
            <a:pPr lvl="2"/>
            <a:r>
              <a:rPr lang="en-US" dirty="0" smtClean="0"/>
              <a:t>15 Aug – Preliminary Report Released</a:t>
            </a:r>
          </a:p>
          <a:p>
            <a:pPr lvl="2"/>
            <a:r>
              <a:rPr lang="en-US" dirty="0" smtClean="0"/>
              <a:t>19 Aug – 15 Sep – SME Sessions to drive report refinement</a:t>
            </a:r>
          </a:p>
          <a:p>
            <a:pPr lvl="2"/>
            <a:r>
              <a:rPr lang="en-US" dirty="0" smtClean="0"/>
              <a:t>15 Sep – Conduct follow on Modeling Meeting with FHIR colleagues</a:t>
            </a:r>
          </a:p>
          <a:p>
            <a:pPr lvl="2"/>
            <a:r>
              <a:rPr lang="en-US" dirty="0" smtClean="0"/>
              <a:t>Prior HL7 </a:t>
            </a:r>
            <a:r>
              <a:rPr lang="en-US" dirty="0" err="1" smtClean="0"/>
              <a:t>Wkgp</a:t>
            </a:r>
            <a:r>
              <a:rPr lang="en-US" dirty="0" smtClean="0"/>
              <a:t> Meeting:  </a:t>
            </a:r>
            <a:r>
              <a:rPr lang="en-US" dirty="0"/>
              <a:t>Pre coordinate with co </a:t>
            </a:r>
            <a:r>
              <a:rPr lang="en-US" dirty="0" smtClean="0"/>
              <a:t>sponsor / FHA </a:t>
            </a:r>
            <a:r>
              <a:rPr lang="en-US" dirty="0"/>
              <a:t>Managing Board)</a:t>
            </a:r>
            <a:endParaRPr lang="en-US" dirty="0" smtClean="0"/>
          </a:p>
          <a:p>
            <a:pPr lvl="2"/>
            <a:r>
              <a:rPr lang="en-US" dirty="0" smtClean="0"/>
              <a:t>Sep 2016 HL7 </a:t>
            </a:r>
            <a:r>
              <a:rPr lang="en-US" dirty="0" err="1" smtClean="0"/>
              <a:t>Wkgp</a:t>
            </a:r>
            <a:r>
              <a:rPr lang="en-US" dirty="0" smtClean="0"/>
              <a:t> Meeting – Final Report, Submit to HL7 CIMI Workgroup</a:t>
            </a:r>
          </a:p>
          <a:p>
            <a:r>
              <a:rPr lang="en-US" dirty="0" smtClean="0"/>
              <a:t>Pilot Opportunities:</a:t>
            </a:r>
          </a:p>
          <a:p>
            <a:pPr lvl="1"/>
            <a:r>
              <a:rPr lang="en-US" dirty="0" smtClean="0"/>
              <a:t>DoD/VA </a:t>
            </a:r>
            <a:r>
              <a:rPr lang="en-US" dirty="0"/>
              <a:t>JET:  FHIR Proving Ground / MDHT-MDMI Introduction</a:t>
            </a:r>
          </a:p>
          <a:p>
            <a:pPr lvl="1"/>
            <a:r>
              <a:rPr lang="en-US" dirty="0"/>
              <a:t>Follow On CQF Shared Modeling </a:t>
            </a:r>
            <a:r>
              <a:rPr lang="en-US" dirty="0" smtClean="0"/>
              <a:t>activities</a:t>
            </a:r>
          </a:p>
          <a:p>
            <a:pPr lvl="1"/>
            <a:r>
              <a:rPr lang="en-US" dirty="0" smtClean="0"/>
              <a:t>Explore other Pilot possibilities, </a:t>
            </a:r>
            <a:r>
              <a:rPr lang="en-US" dirty="0" err="1" smtClean="0"/>
              <a:t>e.g</a:t>
            </a:r>
            <a:r>
              <a:rPr lang="en-US" dirty="0" smtClean="0"/>
              <a:t>, JIF Proposal</a:t>
            </a:r>
          </a:p>
          <a:p>
            <a:pPr lvl="1"/>
            <a:r>
              <a:rPr lang="en-US" dirty="0" smtClean="0"/>
              <a:t>Health Data Sharing Business Line Workgroups—follow on activities</a:t>
            </a:r>
          </a:p>
          <a:p>
            <a:pPr lvl="1"/>
            <a:r>
              <a:rPr lang="en-US" dirty="0" smtClean="0"/>
              <a:t>Others?</a:t>
            </a:r>
            <a:endParaRPr lang="en-US" dirty="0"/>
          </a:p>
          <a:p>
            <a:endParaRPr lang="en-US" dirty="0"/>
          </a:p>
        </p:txBody>
      </p:sp>
      <p:sp>
        <p:nvSpPr>
          <p:cNvPr id="4" name="Slide Number Placeholder 3"/>
          <p:cNvSpPr>
            <a:spLocks noGrp="1"/>
          </p:cNvSpPr>
          <p:nvPr>
            <p:ph type="sldNum" sz="quarter" idx="12"/>
          </p:nvPr>
        </p:nvSpPr>
        <p:spPr/>
        <p:txBody>
          <a:bodyPr/>
          <a:lstStyle/>
          <a:p>
            <a:fld id="{1AD1157B-4E11-4BBA-B398-71C0F40116DB}" type="slidenum">
              <a:rPr lang="en-US" smtClean="0"/>
              <a:t>18</a:t>
            </a:fld>
            <a:endParaRPr lang="en-US"/>
          </a:p>
        </p:txBody>
      </p:sp>
    </p:spTree>
    <p:extLst>
      <p:ext uri="{BB962C8B-B14F-4D97-AF65-F5344CB8AC3E}">
        <p14:creationId xmlns:p14="http://schemas.microsoft.com/office/powerpoint/2010/main" val="296211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that is Key to Success:  </a:t>
            </a:r>
            <a:br>
              <a:rPr lang="en-US" dirty="0" smtClean="0"/>
            </a:br>
            <a:r>
              <a:rPr lang="en-US" sz="2400" dirty="0" smtClean="0"/>
              <a:t>Collaboration that Grows with Strong SME Base</a:t>
            </a:r>
            <a:endParaRPr lang="en-US" sz="2400" dirty="0"/>
          </a:p>
        </p:txBody>
      </p:sp>
      <p:sp>
        <p:nvSpPr>
          <p:cNvPr id="3" name="TextBox 2"/>
          <p:cNvSpPr txBox="1"/>
          <p:nvPr/>
        </p:nvSpPr>
        <p:spPr>
          <a:xfrm>
            <a:off x="297656" y="990600"/>
            <a:ext cx="8382000" cy="590931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ial Narrow" panose="020B0606020202030204" pitchFamily="34" charset="0"/>
              </a:rPr>
              <a:t>CIMI Co-Chairs</a:t>
            </a:r>
            <a:r>
              <a:rPr lang="en-US" dirty="0">
                <a:latin typeface="Arial Narrow" panose="020B0606020202030204" pitchFamily="34" charset="0"/>
              </a:rPr>
              <a:t>: </a:t>
            </a:r>
          </a:p>
          <a:p>
            <a:pPr marL="742950" lvl="1" indent="-285750">
              <a:buFont typeface="Arial" panose="020B0604020202020204" pitchFamily="34" charset="0"/>
              <a:buChar char="•"/>
            </a:pPr>
            <a:r>
              <a:rPr lang="en-US" dirty="0">
                <a:latin typeface="Arial Narrow" panose="020B0606020202030204" pitchFamily="34" charset="0"/>
              </a:rPr>
              <a:t>Linda Bird BIT, IHTSDO, </a:t>
            </a:r>
            <a:r>
              <a:rPr lang="en-US" u="sng" dirty="0">
                <a:latin typeface="Arial Narrow" panose="020B0606020202030204" pitchFamily="34" charset="0"/>
                <a:hlinkClick r:id="rId3"/>
              </a:rPr>
              <a:t>lbi@ihtsdo.org</a:t>
            </a:r>
            <a:endParaRPr lang="en-US" dirty="0">
              <a:latin typeface="Arial Narrow" panose="020B0606020202030204" pitchFamily="34" charset="0"/>
            </a:endParaRPr>
          </a:p>
          <a:p>
            <a:pPr marL="742950" lvl="1" indent="-285750">
              <a:buFont typeface="Arial" panose="020B0604020202020204" pitchFamily="34" charset="0"/>
              <a:buChar char="•"/>
            </a:pPr>
            <a:r>
              <a:rPr lang="en-US" dirty="0">
                <a:latin typeface="Arial Narrow" panose="020B0606020202030204" pitchFamily="34" charset="0"/>
              </a:rPr>
              <a:t>Galen Mulrooney, FHA and VA, </a:t>
            </a:r>
            <a:r>
              <a:rPr lang="en-US" u="sng" dirty="0">
                <a:latin typeface="Arial Narrow" panose="020B0606020202030204" pitchFamily="34" charset="0"/>
                <a:hlinkClick r:id="rId4"/>
              </a:rPr>
              <a:t>galen.mulrooney@jpsys.com</a:t>
            </a:r>
            <a:endParaRPr lang="en-US" dirty="0">
              <a:latin typeface="Arial Narrow" panose="020B0606020202030204" pitchFamily="34" charset="0"/>
            </a:endParaRPr>
          </a:p>
          <a:p>
            <a:pPr marL="742950" lvl="1" indent="-285750">
              <a:buFont typeface="Arial" panose="020B0604020202020204" pitchFamily="34" charset="0"/>
              <a:buChar char="•"/>
            </a:pPr>
            <a:r>
              <a:rPr lang="en-US" dirty="0">
                <a:latin typeface="Arial Narrow" panose="020B0606020202030204" pitchFamily="34" charset="0"/>
              </a:rPr>
              <a:t>Harold Solbrig, Mayo Clinic, </a:t>
            </a:r>
            <a:r>
              <a:rPr lang="en-US" u="sng" dirty="0">
                <a:latin typeface="Arial Narrow" panose="020B0606020202030204" pitchFamily="34" charset="0"/>
                <a:hlinkClick r:id="rId5"/>
              </a:rPr>
              <a:t>solbrig.harold@mayo.edu</a:t>
            </a:r>
            <a:endParaRPr lang="en-US" dirty="0">
              <a:latin typeface="Arial Narrow" panose="020B0606020202030204" pitchFamily="34" charset="0"/>
            </a:endParaRPr>
          </a:p>
          <a:p>
            <a:pPr marL="742950" lvl="1" indent="-285750">
              <a:buFont typeface="Arial" panose="020B0604020202020204" pitchFamily="34" charset="0"/>
              <a:buChar char="•"/>
            </a:pPr>
            <a:r>
              <a:rPr lang="en-US" dirty="0">
                <a:latin typeface="Arial Narrow" panose="020B0606020202030204" pitchFamily="34" charset="0"/>
              </a:rPr>
              <a:t>Stanley Huff, Intermountain Healthcare, </a:t>
            </a:r>
            <a:r>
              <a:rPr lang="en-US" u="sng" dirty="0">
                <a:latin typeface="Arial Narrow" panose="020B0606020202030204" pitchFamily="34" charset="0"/>
                <a:hlinkClick r:id="rId6"/>
              </a:rPr>
              <a:t>stan.huff@imail.org</a:t>
            </a:r>
            <a:endParaRPr lang="en-US" dirty="0">
              <a:latin typeface="Arial Narrow" panose="020B0606020202030204" pitchFamily="34" charset="0"/>
            </a:endParaRPr>
          </a:p>
          <a:p>
            <a:pPr marL="285750" indent="-285750">
              <a:buFont typeface="Arial" panose="020B0604020202020204" pitchFamily="34" charset="0"/>
              <a:buChar char="•"/>
            </a:pPr>
            <a:r>
              <a:rPr lang="en-US" b="1" dirty="0">
                <a:latin typeface="Arial Narrow" panose="020B0606020202030204" pitchFamily="34" charset="0"/>
              </a:rPr>
              <a:t>Members of the following SDOs have participated </a:t>
            </a:r>
          </a:p>
          <a:p>
            <a:pPr marL="742950" lvl="1" indent="-285750">
              <a:buFont typeface="Arial" panose="020B0604020202020204" pitchFamily="34" charset="0"/>
              <a:buChar char="•"/>
            </a:pPr>
            <a:r>
              <a:rPr lang="en-US" dirty="0">
                <a:latin typeface="Arial Narrow" panose="020B0606020202030204" pitchFamily="34" charset="0"/>
              </a:rPr>
              <a:t>IHTSDO, POC: Linda Bird BIT</a:t>
            </a:r>
          </a:p>
          <a:p>
            <a:pPr marL="742950" lvl="1" indent="-285750">
              <a:buFont typeface="Arial" panose="020B0604020202020204" pitchFamily="34" charset="0"/>
              <a:buChar char="•"/>
            </a:pPr>
            <a:r>
              <a:rPr lang="en-US" dirty="0">
                <a:latin typeface="Arial Narrow" panose="020B0606020202030204" pitchFamily="34" charset="0"/>
              </a:rPr>
              <a:t>HL7 Work Groups (PC, CDS, CIC, EHR, SOA, Vocab)</a:t>
            </a:r>
          </a:p>
          <a:p>
            <a:pPr marL="742950" lvl="1" indent="-285750">
              <a:buFont typeface="Arial" panose="020B0604020202020204" pitchFamily="34" charset="0"/>
              <a:buChar char="•"/>
            </a:pPr>
            <a:r>
              <a:rPr lang="en-US" dirty="0">
                <a:latin typeface="Arial Narrow" panose="020B0606020202030204" pitchFamily="34" charset="0"/>
              </a:rPr>
              <a:t>The Open Group Healthcare Forum, Jason Lee POC</a:t>
            </a:r>
          </a:p>
          <a:p>
            <a:pPr marL="742950" lvl="1" indent="-285750">
              <a:buFont typeface="Arial" panose="020B0604020202020204" pitchFamily="34" charset="0"/>
              <a:buChar char="•"/>
            </a:pPr>
            <a:r>
              <a:rPr lang="en-US" dirty="0">
                <a:latin typeface="Arial Narrow" panose="020B0606020202030204" pitchFamily="34" charset="0"/>
              </a:rPr>
              <a:t>ISO/CEN, POCs: Gerard Freriks, William Goossen, Gary Dickinson</a:t>
            </a:r>
          </a:p>
          <a:p>
            <a:pPr marL="285750" indent="-285750">
              <a:buFont typeface="Arial" panose="020B0604020202020204" pitchFamily="34" charset="0"/>
              <a:buChar char="•"/>
            </a:pPr>
            <a:r>
              <a:rPr lang="en-US" b="1" dirty="0">
                <a:latin typeface="Arial Narrow" panose="020B0606020202030204" pitchFamily="34" charset="0"/>
              </a:rPr>
              <a:t>Federal Agency staff and contractors have </a:t>
            </a:r>
            <a:r>
              <a:rPr lang="en-US" b="1" dirty="0" smtClean="0">
                <a:latin typeface="Arial Narrow" panose="020B0606020202030204" pitchFamily="34" charset="0"/>
              </a:rPr>
              <a:t>participated</a:t>
            </a:r>
            <a:endParaRPr lang="en-US" b="1" dirty="0">
              <a:latin typeface="Arial Narrow" panose="020B0606020202030204" pitchFamily="34" charset="0"/>
            </a:endParaRPr>
          </a:p>
          <a:p>
            <a:pPr marL="742950" lvl="1" indent="-285750">
              <a:buFont typeface="Arial" panose="020B0604020202020204" pitchFamily="34" charset="0"/>
              <a:buChar char="•"/>
            </a:pPr>
            <a:r>
              <a:rPr lang="en-US" dirty="0">
                <a:latin typeface="Arial Narrow" panose="020B0606020202030204" pitchFamily="34" charset="0"/>
              </a:rPr>
              <a:t>Department of Defense</a:t>
            </a:r>
          </a:p>
          <a:p>
            <a:pPr marL="742950" lvl="1" indent="-285750">
              <a:buFont typeface="Arial" panose="020B0604020202020204" pitchFamily="34" charset="0"/>
              <a:buChar char="•"/>
            </a:pPr>
            <a:r>
              <a:rPr lang="en-US" dirty="0">
                <a:latin typeface="Arial Narrow" panose="020B0606020202030204" pitchFamily="34" charset="0"/>
              </a:rPr>
              <a:t>Veterans Administration</a:t>
            </a:r>
          </a:p>
          <a:p>
            <a:pPr marL="742950" lvl="1" indent="-285750">
              <a:buFont typeface="Arial" panose="020B0604020202020204" pitchFamily="34" charset="0"/>
              <a:buChar char="•"/>
            </a:pPr>
            <a:r>
              <a:rPr lang="en-US" dirty="0">
                <a:latin typeface="Arial Narrow" panose="020B0606020202030204" pitchFamily="34" charset="0"/>
              </a:rPr>
              <a:t>Interagency Program Office</a:t>
            </a:r>
          </a:p>
          <a:p>
            <a:pPr marL="742950" lvl="1" indent="-285750">
              <a:buFont typeface="Arial" panose="020B0604020202020204" pitchFamily="34" charset="0"/>
              <a:buChar char="•"/>
            </a:pPr>
            <a:r>
              <a:rPr lang="en-US" dirty="0">
                <a:latin typeface="Arial Narrow" panose="020B0606020202030204" pitchFamily="34" charset="0"/>
              </a:rPr>
              <a:t>ONC and its Federal Health Architecture</a:t>
            </a:r>
          </a:p>
          <a:p>
            <a:pPr marL="285750" indent="-285750">
              <a:buFont typeface="Arial" panose="020B0604020202020204" pitchFamily="34" charset="0"/>
              <a:buChar char="•"/>
            </a:pPr>
            <a:r>
              <a:rPr lang="en-US" b="1" dirty="0">
                <a:latin typeface="Arial Narrow" panose="020B0606020202030204" pitchFamily="34" charset="0"/>
              </a:rPr>
              <a:t>Members of the following Healthcare Organizations have </a:t>
            </a:r>
            <a:r>
              <a:rPr lang="en-US" b="1" dirty="0" smtClean="0">
                <a:latin typeface="Arial Narrow" panose="020B0606020202030204" pitchFamily="34" charset="0"/>
              </a:rPr>
              <a:t>participated</a:t>
            </a:r>
          </a:p>
          <a:p>
            <a:pPr marL="742950" lvl="1" indent="-285750">
              <a:buFont typeface="Arial" panose="020B0604020202020204" pitchFamily="34" charset="0"/>
              <a:buChar char="•"/>
            </a:pPr>
            <a:r>
              <a:rPr lang="en-US" dirty="0" smtClean="0">
                <a:latin typeface="Arial Narrow" panose="020B0606020202030204" pitchFamily="34" charset="0"/>
              </a:rPr>
              <a:t>Intermountain Healthcare</a:t>
            </a:r>
          </a:p>
          <a:p>
            <a:pPr marL="742950" lvl="1" indent="-285750">
              <a:buFont typeface="Arial" panose="020B0604020202020204" pitchFamily="34" charset="0"/>
              <a:buChar char="•"/>
            </a:pPr>
            <a:r>
              <a:rPr lang="en-US" dirty="0" err="1" smtClean="0">
                <a:latin typeface="Arial Narrow" panose="020B0606020202030204" pitchFamily="34" charset="0"/>
              </a:rPr>
              <a:t>PenRad</a:t>
            </a:r>
            <a:r>
              <a:rPr lang="en-US" dirty="0">
                <a:latin typeface="Arial Narrow" panose="020B0606020202030204" pitchFamily="34" charset="0"/>
              </a:rPr>
              <a:t>, Inc.</a:t>
            </a:r>
          </a:p>
          <a:p>
            <a:pPr marL="742950" lvl="1" indent="-285750">
              <a:buFont typeface="Arial" panose="020B0604020202020204" pitchFamily="34" charset="0"/>
              <a:buChar char="•"/>
            </a:pPr>
            <a:r>
              <a:rPr lang="en-US" dirty="0">
                <a:latin typeface="Arial Narrow" panose="020B0606020202030204" pitchFamily="34" charset="0"/>
              </a:rPr>
              <a:t>Results4Care</a:t>
            </a:r>
          </a:p>
          <a:p>
            <a:pPr marL="285750" indent="-285750">
              <a:buFont typeface="Arial" panose="020B0604020202020204" pitchFamily="34" charset="0"/>
              <a:buChar char="•"/>
            </a:pPr>
            <a:r>
              <a:rPr lang="en-US" b="1" dirty="0">
                <a:latin typeface="Arial Narrow" panose="020B0606020202030204" pitchFamily="34" charset="0"/>
              </a:rPr>
              <a:t>Faculty, Staff and students from the Following Universities have participated in CIMI:</a:t>
            </a:r>
          </a:p>
          <a:p>
            <a:pPr marL="742950" lvl="1" indent="-285750">
              <a:buFont typeface="Arial" panose="020B0604020202020204" pitchFamily="34" charset="0"/>
              <a:buChar char="•"/>
            </a:pPr>
            <a:r>
              <a:rPr lang="en-US" dirty="0">
                <a:latin typeface="Arial Narrow" panose="020B0606020202030204" pitchFamily="34" charset="0"/>
              </a:rPr>
              <a:t>The University of Utah</a:t>
            </a:r>
          </a:p>
        </p:txBody>
      </p:sp>
      <p:sp>
        <p:nvSpPr>
          <p:cNvPr id="5" name="Slide Number Placeholder 4"/>
          <p:cNvSpPr>
            <a:spLocks noGrp="1"/>
          </p:cNvSpPr>
          <p:nvPr>
            <p:ph type="sldNum" sz="quarter" idx="11"/>
          </p:nvPr>
        </p:nvSpPr>
        <p:spPr/>
        <p:txBody>
          <a:bodyPr/>
          <a:lstStyle/>
          <a:p>
            <a:fld id="{3FDB7380-9603-43D8-BFF4-722408AEB0E4}" type="slidenum">
              <a:rPr lang="en-US" altLang="en-US" smtClean="0"/>
              <a:pPr/>
              <a:t>19</a:t>
            </a:fld>
            <a:endParaRPr lang="en-US" altLang="en-US"/>
          </a:p>
        </p:txBody>
      </p:sp>
    </p:spTree>
    <p:extLst>
      <p:ext uri="{BB962C8B-B14F-4D97-AF65-F5344CB8AC3E}">
        <p14:creationId xmlns:p14="http://schemas.microsoft.com/office/powerpoint/2010/main" val="2214245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627" y="0"/>
            <a:ext cx="6858000" cy="952500"/>
          </a:xfrm>
        </p:spPr>
        <p:txBody>
          <a:bodyPr>
            <a:normAutofit/>
          </a:bodyPr>
          <a:lstStyle/>
          <a:p>
            <a:r>
              <a:rPr lang="en-US" dirty="0"/>
              <a:t>Why?</a:t>
            </a:r>
          </a:p>
        </p:txBody>
      </p:sp>
      <p:sp>
        <p:nvSpPr>
          <p:cNvPr id="3" name="Content Placeholder 2"/>
          <p:cNvSpPr>
            <a:spLocks noGrp="1"/>
          </p:cNvSpPr>
          <p:nvPr>
            <p:ph idx="1"/>
          </p:nvPr>
        </p:nvSpPr>
        <p:spPr>
          <a:xfrm>
            <a:off x="765173" y="2209800"/>
            <a:ext cx="7388227" cy="2624666"/>
          </a:xfrm>
        </p:spPr>
        <p:txBody>
          <a:bodyPr>
            <a:noAutofit/>
          </a:bodyPr>
          <a:lstStyle/>
          <a:p>
            <a:pPr marL="0" indent="0" algn="ctr">
              <a:buNone/>
            </a:pPr>
            <a:r>
              <a:rPr lang="en-US" sz="2800" dirty="0"/>
              <a:t>“To help people live the healthiest lives possible.”</a:t>
            </a:r>
          </a:p>
          <a:p>
            <a:pPr marL="0" indent="0" algn="ctr">
              <a:buNone/>
            </a:pPr>
            <a:endParaRPr lang="en-US" sz="2800" dirty="0"/>
          </a:p>
          <a:p>
            <a:pPr marL="0" indent="0" algn="ctr">
              <a:buNone/>
            </a:pPr>
            <a:r>
              <a:rPr lang="en-US" sz="3200" dirty="0"/>
              <a:t>The start of a Learning Healthcare System is accurate, computable, data.</a:t>
            </a:r>
            <a:endParaRPr lang="en-US" sz="2800" dirty="0"/>
          </a:p>
        </p:txBody>
      </p:sp>
      <p:sp>
        <p:nvSpPr>
          <p:cNvPr id="4" name="Rectangle 3"/>
          <p:cNvSpPr/>
          <p:nvPr/>
        </p:nvSpPr>
        <p:spPr>
          <a:xfrm>
            <a:off x="8575427" y="5640282"/>
            <a:ext cx="367622" cy="538609"/>
          </a:xfrm>
          <a:prstGeom prst="rect">
            <a:avLst/>
          </a:prstGeom>
        </p:spPr>
        <p:txBody>
          <a:bodyPr vert="horz" lIns="76200" tIns="38100" rIns="76200" bIns="38100" rtlCol="0" anchor="ctr"/>
          <a:lstStyle/>
          <a:p>
            <a:pPr algn="r"/>
            <a:r>
              <a:rPr lang="en-US" sz="3000" dirty="0">
                <a:solidFill>
                  <a:schemeClr val="bg1"/>
                </a:solidFill>
              </a:rPr>
              <a:t>4</a:t>
            </a:r>
          </a:p>
        </p:txBody>
      </p:sp>
      <p:sp>
        <p:nvSpPr>
          <p:cNvPr id="5" name="Slide Number Placeholder 4"/>
          <p:cNvSpPr>
            <a:spLocks noGrp="1"/>
          </p:cNvSpPr>
          <p:nvPr>
            <p:ph type="sldNum" sz="quarter" idx="12"/>
          </p:nvPr>
        </p:nvSpPr>
        <p:spPr/>
        <p:txBody>
          <a:bodyPr/>
          <a:lstStyle/>
          <a:p>
            <a:fld id="{1AD1157B-4E11-4BBA-B398-71C0F40116DB}" type="slidenum">
              <a:rPr lang="en-US" smtClean="0"/>
              <a:t>2</a:t>
            </a:fld>
            <a:endParaRPr lang="en-US"/>
          </a:p>
        </p:txBody>
      </p:sp>
    </p:spTree>
    <p:extLst>
      <p:ext uri="{BB962C8B-B14F-4D97-AF65-F5344CB8AC3E}">
        <p14:creationId xmlns:p14="http://schemas.microsoft.com/office/powerpoint/2010/main" val="204853020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stretch>
            <a:fillRect/>
          </a:stretch>
        </p:blipFill>
        <p:spPr>
          <a:xfrm>
            <a:off x="0" y="3051829"/>
            <a:ext cx="9144000" cy="3806171"/>
          </a:xfrm>
          <a:prstGeom prst="rect">
            <a:avLst/>
          </a:prstGeom>
        </p:spPr>
      </p:pic>
      <p:sp>
        <p:nvSpPr>
          <p:cNvPr id="2" name="Title 1"/>
          <p:cNvSpPr>
            <a:spLocks noGrp="1"/>
          </p:cNvSpPr>
          <p:nvPr>
            <p:ph type="title"/>
          </p:nvPr>
        </p:nvSpPr>
        <p:spPr/>
        <p:txBody>
          <a:bodyPr/>
          <a:lstStyle/>
          <a:p>
            <a:r>
              <a:rPr lang="en-US" dirty="0"/>
              <a:t>Key Benefits</a:t>
            </a:r>
          </a:p>
        </p:txBody>
      </p:sp>
      <p:sp>
        <p:nvSpPr>
          <p:cNvPr id="5" name="TextBox 4"/>
          <p:cNvSpPr txBox="1"/>
          <p:nvPr/>
        </p:nvSpPr>
        <p:spPr>
          <a:xfrm>
            <a:off x="76201" y="990600"/>
            <a:ext cx="8839200" cy="193899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Our goal is “To help people live the healthiest lives possible;” where, the foundation of a Learning Healthcare System is accurate, computable, data starting with the integration of CIMI, FHIM, SOLOR, CQF and other Information Models into a widely used HL7/ISO standard </a:t>
            </a:r>
            <a:r>
              <a:rPr lang="en-US" sz="2400" baseline="30000" dirty="0">
                <a:latin typeface="Arial" panose="020B0604020202020204" pitchFamily="34" charset="0"/>
                <a:cs typeface="Arial" panose="020B0604020202020204" pitchFamily="34" charset="0"/>
              </a:rPr>
              <a:t>[Stan Huff]</a:t>
            </a:r>
            <a:r>
              <a:rPr lang="en-US" sz="2400" dirty="0">
                <a:latin typeface="Arial" panose="020B0604020202020204" pitchFamily="34" charset="0"/>
                <a:cs typeface="Arial" panose="020B0604020202020204" pitchFamily="34" charset="0"/>
              </a:rPr>
              <a:t>. </a:t>
            </a:r>
          </a:p>
        </p:txBody>
      </p:sp>
      <p:sp>
        <p:nvSpPr>
          <p:cNvPr id="3" name="Slide Number Placeholder 2"/>
          <p:cNvSpPr>
            <a:spLocks noGrp="1"/>
          </p:cNvSpPr>
          <p:nvPr>
            <p:ph type="sldNum" sz="quarter" idx="11"/>
          </p:nvPr>
        </p:nvSpPr>
        <p:spPr/>
        <p:txBody>
          <a:bodyPr/>
          <a:lstStyle/>
          <a:p>
            <a:fld id="{3FDB7380-9603-43D8-BFF4-722408AEB0E4}" type="slidenum">
              <a:rPr lang="en-US" altLang="en-US" smtClean="0"/>
              <a:pPr/>
              <a:t>3</a:t>
            </a:fld>
            <a:endParaRPr lang="en-US" altLang="en-US"/>
          </a:p>
        </p:txBody>
      </p:sp>
    </p:spTree>
    <p:extLst>
      <p:ext uri="{BB962C8B-B14F-4D97-AF65-F5344CB8AC3E}">
        <p14:creationId xmlns:p14="http://schemas.microsoft.com/office/powerpoint/2010/main" val="703956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References</a:t>
            </a:r>
            <a:endParaRPr lang="en-US" dirty="0"/>
          </a:p>
        </p:txBody>
      </p:sp>
      <p:sp>
        <p:nvSpPr>
          <p:cNvPr id="3" name="Content Placeholder 2"/>
          <p:cNvSpPr>
            <a:spLocks noGrp="1"/>
          </p:cNvSpPr>
          <p:nvPr>
            <p:ph idx="1"/>
          </p:nvPr>
        </p:nvSpPr>
        <p:spPr/>
        <p:txBody>
          <a:bodyPr/>
          <a:lstStyle/>
          <a:p>
            <a:r>
              <a:rPr lang="en-US" dirty="0" smtClean="0"/>
              <a:t>Reference / Resources </a:t>
            </a:r>
          </a:p>
          <a:p>
            <a:r>
              <a:rPr lang="en-US" dirty="0" smtClean="0"/>
              <a:t>Problem Statement / Current State</a:t>
            </a:r>
          </a:p>
          <a:p>
            <a:r>
              <a:rPr lang="en-US" dirty="0" smtClean="0"/>
              <a:t>Context:  Models &amp; Tooling Assets</a:t>
            </a:r>
          </a:p>
          <a:p>
            <a:r>
              <a:rPr lang="en-US" dirty="0" smtClean="0"/>
              <a:t>Integration Theme </a:t>
            </a:r>
          </a:p>
          <a:p>
            <a:r>
              <a:rPr lang="en-US" dirty="0" smtClean="0"/>
              <a:t>Objectives / Attributes of Success</a:t>
            </a:r>
          </a:p>
          <a:p>
            <a:r>
              <a:rPr lang="en-US" dirty="0" smtClean="0"/>
              <a:t>Guiding Principles…..a Starting Point</a:t>
            </a:r>
          </a:p>
          <a:p>
            <a:r>
              <a:rPr lang="en-US" dirty="0" smtClean="0"/>
              <a:t>Approach / Who’s Engaged?</a:t>
            </a:r>
          </a:p>
          <a:p>
            <a:pPr lvl="1"/>
            <a:r>
              <a:rPr lang="en-US" dirty="0" smtClean="0"/>
              <a:t>Where We’ve Been?</a:t>
            </a:r>
          </a:p>
          <a:p>
            <a:pPr lvl="1"/>
            <a:r>
              <a:rPr lang="en-US" dirty="0" smtClean="0"/>
              <a:t>The Next Two Days</a:t>
            </a:r>
          </a:p>
          <a:p>
            <a:pPr lvl="1"/>
            <a:r>
              <a:rPr lang="en-US" dirty="0" smtClean="0"/>
              <a:t>What Follows?</a:t>
            </a:r>
            <a:endParaRPr lang="en-US" dirty="0"/>
          </a:p>
        </p:txBody>
      </p:sp>
      <p:sp>
        <p:nvSpPr>
          <p:cNvPr id="4" name="Slide Number Placeholder 3"/>
          <p:cNvSpPr>
            <a:spLocks noGrp="1"/>
          </p:cNvSpPr>
          <p:nvPr>
            <p:ph type="sldNum" sz="quarter" idx="11"/>
          </p:nvPr>
        </p:nvSpPr>
        <p:spPr/>
        <p:txBody>
          <a:bodyPr/>
          <a:lstStyle/>
          <a:p>
            <a:fld id="{3FDB7380-9603-43D8-BFF4-722408AEB0E4}" type="slidenum">
              <a:rPr lang="en-US" altLang="en-US" smtClean="0"/>
              <a:pPr/>
              <a:t>4</a:t>
            </a:fld>
            <a:endParaRPr lang="en-US" altLang="en-US"/>
          </a:p>
        </p:txBody>
      </p:sp>
    </p:spTree>
    <p:extLst>
      <p:ext uri="{BB962C8B-B14F-4D97-AF65-F5344CB8AC3E}">
        <p14:creationId xmlns:p14="http://schemas.microsoft.com/office/powerpoint/2010/main" val="601838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400" y="1066800"/>
            <a:ext cx="8153400" cy="5798117"/>
          </a:xfrm>
          <a:prstGeom prst="rect">
            <a:avLst/>
          </a:prstGeom>
        </p:spPr>
      </p:pic>
    </p:spTree>
    <p:extLst>
      <p:ext uri="{BB962C8B-B14F-4D97-AF65-F5344CB8AC3E}">
        <p14:creationId xmlns:p14="http://schemas.microsoft.com/office/powerpoint/2010/main" val="1653660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4" name="TextBox 3"/>
          <p:cNvSpPr txBox="1"/>
          <p:nvPr/>
        </p:nvSpPr>
        <p:spPr>
          <a:xfrm>
            <a:off x="990600" y="2667000"/>
            <a:ext cx="7391400" cy="1200329"/>
          </a:xfrm>
          <a:prstGeom prst="rect">
            <a:avLst/>
          </a:prstGeom>
          <a:solidFill>
            <a:schemeClr val="tx2">
              <a:lumMod val="20000"/>
              <a:lumOff val="80000"/>
            </a:schemeClr>
          </a:solidFill>
        </p:spPr>
        <p:txBody>
          <a:bodyPr wrap="square" rtlCol="0">
            <a:spAutoFit/>
          </a:bodyPr>
          <a:lstStyle/>
          <a:p>
            <a:pPr lvl="0"/>
            <a:r>
              <a:rPr lang="en-US" u="sng" dirty="0"/>
              <a:t>The problem</a:t>
            </a:r>
            <a:r>
              <a:rPr lang="en-US" dirty="0"/>
              <a:t> is that today’s systems do not capture </a:t>
            </a:r>
            <a:r>
              <a:rPr lang="en-US" dirty="0" smtClean="0"/>
              <a:t>the same information in the same way, </a:t>
            </a:r>
            <a:r>
              <a:rPr lang="en-US" dirty="0"/>
              <a:t>and consequently, cannot easily share information or merge information from different sources to create a </a:t>
            </a:r>
            <a:r>
              <a:rPr lang="en-US" dirty="0" smtClean="0"/>
              <a:t>harmonized </a:t>
            </a:r>
            <a:r>
              <a:rPr lang="en-US" dirty="0"/>
              <a:t>operational picture of a patient across multiple care locations and contexts</a:t>
            </a:r>
            <a:r>
              <a:rPr lang="en-US" dirty="0" smtClean="0"/>
              <a:t>.</a:t>
            </a:r>
            <a:endParaRPr lang="en-US" dirty="0"/>
          </a:p>
        </p:txBody>
      </p:sp>
      <p:sp>
        <p:nvSpPr>
          <p:cNvPr id="3" name="Slide Number Placeholder 2"/>
          <p:cNvSpPr>
            <a:spLocks noGrp="1"/>
          </p:cNvSpPr>
          <p:nvPr>
            <p:ph type="sldNum" sz="quarter" idx="11"/>
          </p:nvPr>
        </p:nvSpPr>
        <p:spPr/>
        <p:txBody>
          <a:bodyPr/>
          <a:lstStyle/>
          <a:p>
            <a:fld id="{3FDB7380-9603-43D8-BFF4-722408AEB0E4}" type="slidenum">
              <a:rPr lang="en-US" altLang="en-US" smtClean="0"/>
              <a:pPr/>
              <a:t>6</a:t>
            </a:fld>
            <a:endParaRPr lang="en-US" altLang="en-US"/>
          </a:p>
        </p:txBody>
      </p:sp>
    </p:spTree>
    <p:extLst>
      <p:ext uri="{BB962C8B-B14F-4D97-AF65-F5344CB8AC3E}">
        <p14:creationId xmlns:p14="http://schemas.microsoft.com/office/powerpoint/2010/main" val="917178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p:cNvGrpSpPr/>
          <p:nvPr/>
        </p:nvGrpSpPr>
        <p:grpSpPr>
          <a:xfrm>
            <a:off x="5949937" y="2200645"/>
            <a:ext cx="2865284" cy="1302348"/>
            <a:chOff x="423958" y="1186003"/>
            <a:chExt cx="3820379" cy="1432583"/>
          </a:xfrm>
        </p:grpSpPr>
        <p:sp>
          <p:nvSpPr>
            <p:cNvPr id="65" name="Freeform 73"/>
            <p:cNvSpPr>
              <a:spLocks noChangeAspect="1" noEditPoints="1"/>
            </p:cNvSpPr>
            <p:nvPr/>
          </p:nvSpPr>
          <p:spPr bwMode="auto">
            <a:xfrm flipH="1">
              <a:off x="423958" y="1537944"/>
              <a:ext cx="764022" cy="1080642"/>
            </a:xfrm>
            <a:custGeom>
              <a:avLst/>
              <a:gdLst>
                <a:gd name="T0" fmla="*/ 207 w 222"/>
                <a:gd name="T1" fmla="*/ 156 h 314"/>
                <a:gd name="T2" fmla="*/ 214 w 222"/>
                <a:gd name="T3" fmla="*/ 144 h 314"/>
                <a:gd name="T4" fmla="*/ 147 w 222"/>
                <a:gd name="T5" fmla="*/ 13 h 314"/>
                <a:gd name="T6" fmla="*/ 153 w 222"/>
                <a:gd name="T7" fmla="*/ 0 h 314"/>
                <a:gd name="T8" fmla="*/ 8 w 222"/>
                <a:gd name="T9" fmla="*/ 13 h 314"/>
                <a:gd name="T10" fmla="*/ 14 w 222"/>
                <a:gd name="T11" fmla="*/ 287 h 314"/>
                <a:gd name="T12" fmla="*/ 0 w 222"/>
                <a:gd name="T13" fmla="*/ 314 h 314"/>
                <a:gd name="T14" fmla="*/ 222 w 222"/>
                <a:gd name="T15" fmla="*/ 287 h 314"/>
                <a:gd name="T16" fmla="*/ 69 w 222"/>
                <a:gd name="T17" fmla="*/ 276 h 314"/>
                <a:gd name="T18" fmla="*/ 42 w 222"/>
                <a:gd name="T19" fmla="*/ 236 h 314"/>
                <a:gd name="T20" fmla="*/ 69 w 222"/>
                <a:gd name="T21" fmla="*/ 276 h 314"/>
                <a:gd name="T22" fmla="*/ 42 w 222"/>
                <a:gd name="T23" fmla="*/ 211 h 314"/>
                <a:gd name="T24" fmla="*/ 69 w 222"/>
                <a:gd name="T25" fmla="*/ 171 h 314"/>
                <a:gd name="T26" fmla="*/ 69 w 222"/>
                <a:gd name="T27" fmla="*/ 144 h 314"/>
                <a:gd name="T28" fmla="*/ 42 w 222"/>
                <a:gd name="T29" fmla="*/ 104 h 314"/>
                <a:gd name="T30" fmla="*/ 69 w 222"/>
                <a:gd name="T31" fmla="*/ 144 h 314"/>
                <a:gd name="T32" fmla="*/ 42 w 222"/>
                <a:gd name="T33" fmla="*/ 78 h 314"/>
                <a:gd name="T34" fmla="*/ 69 w 222"/>
                <a:gd name="T35" fmla="*/ 38 h 314"/>
                <a:gd name="T36" fmla="*/ 119 w 222"/>
                <a:gd name="T37" fmla="*/ 287 h 314"/>
                <a:gd name="T38" fmla="*/ 90 w 222"/>
                <a:gd name="T39" fmla="*/ 236 h 314"/>
                <a:gd name="T40" fmla="*/ 119 w 222"/>
                <a:gd name="T41" fmla="*/ 287 h 314"/>
                <a:gd name="T42" fmla="*/ 90 w 222"/>
                <a:gd name="T43" fmla="*/ 211 h 314"/>
                <a:gd name="T44" fmla="*/ 119 w 222"/>
                <a:gd name="T45" fmla="*/ 171 h 314"/>
                <a:gd name="T46" fmla="*/ 119 w 222"/>
                <a:gd name="T47" fmla="*/ 144 h 314"/>
                <a:gd name="T48" fmla="*/ 90 w 222"/>
                <a:gd name="T49" fmla="*/ 104 h 314"/>
                <a:gd name="T50" fmla="*/ 119 w 222"/>
                <a:gd name="T51" fmla="*/ 144 h 314"/>
                <a:gd name="T52" fmla="*/ 90 w 222"/>
                <a:gd name="T53" fmla="*/ 78 h 314"/>
                <a:gd name="T54" fmla="*/ 119 w 222"/>
                <a:gd name="T55" fmla="*/ 38 h 314"/>
                <a:gd name="T56" fmla="*/ 189 w 222"/>
                <a:gd name="T57" fmla="*/ 276 h 314"/>
                <a:gd name="T58" fmla="*/ 159 w 222"/>
                <a:gd name="T59" fmla="*/ 236 h 314"/>
                <a:gd name="T60" fmla="*/ 189 w 222"/>
                <a:gd name="T61" fmla="*/ 276 h 314"/>
                <a:gd name="T62" fmla="*/ 159 w 222"/>
                <a:gd name="T63" fmla="*/ 211 h 314"/>
                <a:gd name="T64" fmla="*/ 189 w 222"/>
                <a:gd name="T65" fmla="*/ 17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 h="314">
                  <a:moveTo>
                    <a:pt x="207" y="287"/>
                  </a:moveTo>
                  <a:lnTo>
                    <a:pt x="207" y="156"/>
                  </a:lnTo>
                  <a:lnTo>
                    <a:pt x="214" y="156"/>
                  </a:lnTo>
                  <a:lnTo>
                    <a:pt x="214" y="144"/>
                  </a:lnTo>
                  <a:lnTo>
                    <a:pt x="147" y="144"/>
                  </a:lnTo>
                  <a:lnTo>
                    <a:pt x="147" y="13"/>
                  </a:lnTo>
                  <a:lnTo>
                    <a:pt x="153" y="13"/>
                  </a:lnTo>
                  <a:lnTo>
                    <a:pt x="153" y="0"/>
                  </a:lnTo>
                  <a:lnTo>
                    <a:pt x="8" y="0"/>
                  </a:lnTo>
                  <a:lnTo>
                    <a:pt x="8" y="13"/>
                  </a:lnTo>
                  <a:lnTo>
                    <a:pt x="14" y="13"/>
                  </a:lnTo>
                  <a:lnTo>
                    <a:pt x="14" y="287"/>
                  </a:lnTo>
                  <a:lnTo>
                    <a:pt x="0" y="287"/>
                  </a:lnTo>
                  <a:lnTo>
                    <a:pt x="0" y="314"/>
                  </a:lnTo>
                  <a:lnTo>
                    <a:pt x="222" y="314"/>
                  </a:lnTo>
                  <a:lnTo>
                    <a:pt x="222" y="287"/>
                  </a:lnTo>
                  <a:lnTo>
                    <a:pt x="207" y="287"/>
                  </a:lnTo>
                  <a:close/>
                  <a:moveTo>
                    <a:pt x="69" y="276"/>
                  </a:moveTo>
                  <a:lnTo>
                    <a:pt x="42" y="276"/>
                  </a:lnTo>
                  <a:lnTo>
                    <a:pt x="42" y="236"/>
                  </a:lnTo>
                  <a:lnTo>
                    <a:pt x="69" y="236"/>
                  </a:lnTo>
                  <a:lnTo>
                    <a:pt x="69" y="276"/>
                  </a:lnTo>
                  <a:close/>
                  <a:moveTo>
                    <a:pt x="69" y="211"/>
                  </a:moveTo>
                  <a:lnTo>
                    <a:pt x="42" y="211"/>
                  </a:lnTo>
                  <a:lnTo>
                    <a:pt x="42" y="171"/>
                  </a:lnTo>
                  <a:lnTo>
                    <a:pt x="69" y="171"/>
                  </a:lnTo>
                  <a:lnTo>
                    <a:pt x="69" y="211"/>
                  </a:lnTo>
                  <a:close/>
                  <a:moveTo>
                    <a:pt x="69" y="144"/>
                  </a:moveTo>
                  <a:lnTo>
                    <a:pt x="42" y="144"/>
                  </a:lnTo>
                  <a:lnTo>
                    <a:pt x="42" y="104"/>
                  </a:lnTo>
                  <a:lnTo>
                    <a:pt x="69" y="104"/>
                  </a:lnTo>
                  <a:lnTo>
                    <a:pt x="69" y="144"/>
                  </a:lnTo>
                  <a:close/>
                  <a:moveTo>
                    <a:pt x="69" y="78"/>
                  </a:moveTo>
                  <a:lnTo>
                    <a:pt x="42" y="78"/>
                  </a:lnTo>
                  <a:lnTo>
                    <a:pt x="42" y="38"/>
                  </a:lnTo>
                  <a:lnTo>
                    <a:pt x="69" y="38"/>
                  </a:lnTo>
                  <a:lnTo>
                    <a:pt x="69" y="78"/>
                  </a:lnTo>
                  <a:close/>
                  <a:moveTo>
                    <a:pt x="119" y="287"/>
                  </a:moveTo>
                  <a:lnTo>
                    <a:pt x="90" y="287"/>
                  </a:lnTo>
                  <a:lnTo>
                    <a:pt x="90" y="236"/>
                  </a:lnTo>
                  <a:lnTo>
                    <a:pt x="119" y="236"/>
                  </a:lnTo>
                  <a:lnTo>
                    <a:pt x="119" y="287"/>
                  </a:lnTo>
                  <a:close/>
                  <a:moveTo>
                    <a:pt x="119" y="211"/>
                  </a:moveTo>
                  <a:lnTo>
                    <a:pt x="90" y="211"/>
                  </a:lnTo>
                  <a:lnTo>
                    <a:pt x="90" y="171"/>
                  </a:lnTo>
                  <a:lnTo>
                    <a:pt x="119" y="171"/>
                  </a:lnTo>
                  <a:lnTo>
                    <a:pt x="119" y="211"/>
                  </a:lnTo>
                  <a:close/>
                  <a:moveTo>
                    <a:pt x="119" y="144"/>
                  </a:moveTo>
                  <a:lnTo>
                    <a:pt x="90" y="144"/>
                  </a:lnTo>
                  <a:lnTo>
                    <a:pt x="90" y="104"/>
                  </a:lnTo>
                  <a:lnTo>
                    <a:pt x="119" y="104"/>
                  </a:lnTo>
                  <a:lnTo>
                    <a:pt x="119" y="144"/>
                  </a:lnTo>
                  <a:close/>
                  <a:moveTo>
                    <a:pt x="119" y="78"/>
                  </a:moveTo>
                  <a:lnTo>
                    <a:pt x="90" y="78"/>
                  </a:lnTo>
                  <a:lnTo>
                    <a:pt x="90" y="38"/>
                  </a:lnTo>
                  <a:lnTo>
                    <a:pt x="119" y="38"/>
                  </a:lnTo>
                  <a:lnTo>
                    <a:pt x="119" y="78"/>
                  </a:lnTo>
                  <a:close/>
                  <a:moveTo>
                    <a:pt x="189" y="276"/>
                  </a:moveTo>
                  <a:lnTo>
                    <a:pt x="159" y="276"/>
                  </a:lnTo>
                  <a:lnTo>
                    <a:pt x="159" y="236"/>
                  </a:lnTo>
                  <a:lnTo>
                    <a:pt x="189" y="236"/>
                  </a:lnTo>
                  <a:lnTo>
                    <a:pt x="189" y="276"/>
                  </a:lnTo>
                  <a:close/>
                  <a:moveTo>
                    <a:pt x="189" y="211"/>
                  </a:moveTo>
                  <a:lnTo>
                    <a:pt x="159" y="211"/>
                  </a:lnTo>
                  <a:lnTo>
                    <a:pt x="159" y="171"/>
                  </a:lnTo>
                  <a:lnTo>
                    <a:pt x="189" y="171"/>
                  </a:lnTo>
                  <a:lnTo>
                    <a:pt x="1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74"/>
            <p:cNvSpPr>
              <a:spLocks noChangeAspect="1" noEditPoints="1"/>
            </p:cNvSpPr>
            <p:nvPr/>
          </p:nvSpPr>
          <p:spPr bwMode="auto">
            <a:xfrm flipH="1">
              <a:off x="1672320" y="1186003"/>
              <a:ext cx="429378" cy="1432583"/>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5"/>
            <p:cNvSpPr>
              <a:spLocks noChangeAspect="1" noEditPoints="1"/>
            </p:cNvSpPr>
            <p:nvPr/>
          </p:nvSpPr>
          <p:spPr bwMode="auto">
            <a:xfrm flipH="1">
              <a:off x="2101698" y="1537944"/>
              <a:ext cx="1378617" cy="1080641"/>
            </a:xfrm>
            <a:custGeom>
              <a:avLst/>
              <a:gdLst>
                <a:gd name="T0" fmla="*/ 334 w 347"/>
                <a:gd name="T1" fmla="*/ 245 h 272"/>
                <a:gd name="T2" fmla="*/ 334 w 347"/>
                <a:gd name="T3" fmla="*/ 40 h 272"/>
                <a:gd name="T4" fmla="*/ 341 w 347"/>
                <a:gd name="T5" fmla="*/ 40 h 272"/>
                <a:gd name="T6" fmla="*/ 341 w 347"/>
                <a:gd name="T7" fmla="*/ 28 h 272"/>
                <a:gd name="T8" fmla="*/ 276 w 347"/>
                <a:gd name="T9" fmla="*/ 28 h 272"/>
                <a:gd name="T10" fmla="*/ 276 w 347"/>
                <a:gd name="T11" fmla="*/ 0 h 272"/>
                <a:gd name="T12" fmla="*/ 74 w 347"/>
                <a:gd name="T13" fmla="*/ 0 h 272"/>
                <a:gd name="T14" fmla="*/ 74 w 347"/>
                <a:gd name="T15" fmla="*/ 28 h 272"/>
                <a:gd name="T16" fmla="*/ 7 w 347"/>
                <a:gd name="T17" fmla="*/ 28 h 272"/>
                <a:gd name="T18" fmla="*/ 7 w 347"/>
                <a:gd name="T19" fmla="*/ 40 h 272"/>
                <a:gd name="T20" fmla="*/ 13 w 347"/>
                <a:gd name="T21" fmla="*/ 40 h 272"/>
                <a:gd name="T22" fmla="*/ 13 w 347"/>
                <a:gd name="T23" fmla="*/ 245 h 272"/>
                <a:gd name="T24" fmla="*/ 0 w 347"/>
                <a:gd name="T25" fmla="*/ 245 h 272"/>
                <a:gd name="T26" fmla="*/ 0 w 347"/>
                <a:gd name="T27" fmla="*/ 272 h 272"/>
                <a:gd name="T28" fmla="*/ 347 w 347"/>
                <a:gd name="T29" fmla="*/ 272 h 272"/>
                <a:gd name="T30" fmla="*/ 347 w 347"/>
                <a:gd name="T31" fmla="*/ 245 h 272"/>
                <a:gd name="T32" fmla="*/ 334 w 347"/>
                <a:gd name="T33" fmla="*/ 245 h 272"/>
                <a:gd name="T34" fmla="*/ 129 w 347"/>
                <a:gd name="T35" fmla="*/ 232 h 272"/>
                <a:gd name="T36" fmla="*/ 36 w 347"/>
                <a:gd name="T37" fmla="*/ 232 h 272"/>
                <a:gd name="T38" fmla="*/ 36 w 347"/>
                <a:gd name="T39" fmla="*/ 190 h 272"/>
                <a:gd name="T40" fmla="*/ 129 w 347"/>
                <a:gd name="T41" fmla="*/ 190 h 272"/>
                <a:gd name="T42" fmla="*/ 129 w 347"/>
                <a:gd name="T43" fmla="*/ 232 h 272"/>
                <a:gd name="T44" fmla="*/ 129 w 347"/>
                <a:gd name="T45" fmla="*/ 165 h 272"/>
                <a:gd name="T46" fmla="*/ 36 w 347"/>
                <a:gd name="T47" fmla="*/ 165 h 272"/>
                <a:gd name="T48" fmla="*/ 36 w 347"/>
                <a:gd name="T49" fmla="*/ 123 h 272"/>
                <a:gd name="T50" fmla="*/ 129 w 347"/>
                <a:gd name="T51" fmla="*/ 123 h 272"/>
                <a:gd name="T52" fmla="*/ 129 w 347"/>
                <a:gd name="T53" fmla="*/ 165 h 272"/>
                <a:gd name="T54" fmla="*/ 129 w 347"/>
                <a:gd name="T55" fmla="*/ 99 h 272"/>
                <a:gd name="T56" fmla="*/ 36 w 347"/>
                <a:gd name="T57" fmla="*/ 99 h 272"/>
                <a:gd name="T58" fmla="*/ 36 w 347"/>
                <a:gd name="T59" fmla="*/ 55 h 272"/>
                <a:gd name="T60" fmla="*/ 129 w 347"/>
                <a:gd name="T61" fmla="*/ 55 h 272"/>
                <a:gd name="T62" fmla="*/ 129 w 347"/>
                <a:gd name="T63" fmla="*/ 99 h 272"/>
                <a:gd name="T64" fmla="*/ 196 w 347"/>
                <a:gd name="T65" fmla="*/ 245 h 272"/>
                <a:gd name="T66" fmla="*/ 154 w 347"/>
                <a:gd name="T67" fmla="*/ 245 h 272"/>
                <a:gd name="T68" fmla="*/ 154 w 347"/>
                <a:gd name="T69" fmla="*/ 190 h 272"/>
                <a:gd name="T70" fmla="*/ 196 w 347"/>
                <a:gd name="T71" fmla="*/ 190 h 272"/>
                <a:gd name="T72" fmla="*/ 196 w 347"/>
                <a:gd name="T73" fmla="*/ 245 h 272"/>
                <a:gd name="T74" fmla="*/ 196 w 347"/>
                <a:gd name="T75" fmla="*/ 165 h 272"/>
                <a:gd name="T76" fmla="*/ 154 w 347"/>
                <a:gd name="T77" fmla="*/ 165 h 272"/>
                <a:gd name="T78" fmla="*/ 154 w 347"/>
                <a:gd name="T79" fmla="*/ 123 h 272"/>
                <a:gd name="T80" fmla="*/ 196 w 347"/>
                <a:gd name="T81" fmla="*/ 123 h 272"/>
                <a:gd name="T82" fmla="*/ 196 w 347"/>
                <a:gd name="T83" fmla="*/ 165 h 272"/>
                <a:gd name="T84" fmla="*/ 196 w 347"/>
                <a:gd name="T85" fmla="*/ 99 h 272"/>
                <a:gd name="T86" fmla="*/ 154 w 347"/>
                <a:gd name="T87" fmla="*/ 99 h 272"/>
                <a:gd name="T88" fmla="*/ 154 w 347"/>
                <a:gd name="T89" fmla="*/ 55 h 272"/>
                <a:gd name="T90" fmla="*/ 196 w 347"/>
                <a:gd name="T91" fmla="*/ 55 h 272"/>
                <a:gd name="T92" fmla="*/ 196 w 347"/>
                <a:gd name="T93" fmla="*/ 99 h 272"/>
                <a:gd name="T94" fmla="*/ 313 w 347"/>
                <a:gd name="T95" fmla="*/ 232 h 272"/>
                <a:gd name="T96" fmla="*/ 219 w 347"/>
                <a:gd name="T97" fmla="*/ 232 h 272"/>
                <a:gd name="T98" fmla="*/ 219 w 347"/>
                <a:gd name="T99" fmla="*/ 190 h 272"/>
                <a:gd name="T100" fmla="*/ 313 w 347"/>
                <a:gd name="T101" fmla="*/ 190 h 272"/>
                <a:gd name="T102" fmla="*/ 313 w 347"/>
                <a:gd name="T103" fmla="*/ 232 h 272"/>
                <a:gd name="T104" fmla="*/ 313 w 347"/>
                <a:gd name="T105" fmla="*/ 165 h 272"/>
                <a:gd name="T106" fmla="*/ 219 w 347"/>
                <a:gd name="T107" fmla="*/ 165 h 272"/>
                <a:gd name="T108" fmla="*/ 219 w 347"/>
                <a:gd name="T109" fmla="*/ 123 h 272"/>
                <a:gd name="T110" fmla="*/ 313 w 347"/>
                <a:gd name="T111" fmla="*/ 123 h 272"/>
                <a:gd name="T112" fmla="*/ 313 w 347"/>
                <a:gd name="T113" fmla="*/ 165 h 272"/>
                <a:gd name="T114" fmla="*/ 313 w 347"/>
                <a:gd name="T115" fmla="*/ 99 h 272"/>
                <a:gd name="T116" fmla="*/ 219 w 347"/>
                <a:gd name="T117" fmla="*/ 99 h 272"/>
                <a:gd name="T118" fmla="*/ 219 w 347"/>
                <a:gd name="T119" fmla="*/ 55 h 272"/>
                <a:gd name="T120" fmla="*/ 313 w 347"/>
                <a:gd name="T121" fmla="*/ 55 h 272"/>
                <a:gd name="T122" fmla="*/ 313 w 347"/>
                <a:gd name="T123" fmla="*/ 9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7" h="272">
                  <a:moveTo>
                    <a:pt x="334" y="245"/>
                  </a:moveTo>
                  <a:lnTo>
                    <a:pt x="334" y="40"/>
                  </a:lnTo>
                  <a:lnTo>
                    <a:pt x="341" y="40"/>
                  </a:lnTo>
                  <a:lnTo>
                    <a:pt x="341" y="28"/>
                  </a:lnTo>
                  <a:lnTo>
                    <a:pt x="276" y="28"/>
                  </a:lnTo>
                  <a:lnTo>
                    <a:pt x="276" y="0"/>
                  </a:lnTo>
                  <a:lnTo>
                    <a:pt x="74" y="0"/>
                  </a:lnTo>
                  <a:lnTo>
                    <a:pt x="74" y="28"/>
                  </a:lnTo>
                  <a:lnTo>
                    <a:pt x="7" y="28"/>
                  </a:lnTo>
                  <a:lnTo>
                    <a:pt x="7" y="40"/>
                  </a:lnTo>
                  <a:lnTo>
                    <a:pt x="13" y="40"/>
                  </a:lnTo>
                  <a:lnTo>
                    <a:pt x="13" y="245"/>
                  </a:lnTo>
                  <a:lnTo>
                    <a:pt x="0" y="245"/>
                  </a:lnTo>
                  <a:lnTo>
                    <a:pt x="0" y="272"/>
                  </a:lnTo>
                  <a:lnTo>
                    <a:pt x="347" y="272"/>
                  </a:lnTo>
                  <a:lnTo>
                    <a:pt x="347" y="245"/>
                  </a:lnTo>
                  <a:lnTo>
                    <a:pt x="334" y="245"/>
                  </a:lnTo>
                  <a:close/>
                  <a:moveTo>
                    <a:pt x="129" y="232"/>
                  </a:moveTo>
                  <a:lnTo>
                    <a:pt x="36" y="232"/>
                  </a:lnTo>
                  <a:lnTo>
                    <a:pt x="36" y="190"/>
                  </a:lnTo>
                  <a:lnTo>
                    <a:pt x="129" y="190"/>
                  </a:lnTo>
                  <a:lnTo>
                    <a:pt x="129" y="232"/>
                  </a:lnTo>
                  <a:close/>
                  <a:moveTo>
                    <a:pt x="129" y="165"/>
                  </a:moveTo>
                  <a:lnTo>
                    <a:pt x="36" y="165"/>
                  </a:lnTo>
                  <a:lnTo>
                    <a:pt x="36" y="123"/>
                  </a:lnTo>
                  <a:lnTo>
                    <a:pt x="129" y="123"/>
                  </a:lnTo>
                  <a:lnTo>
                    <a:pt x="129" y="165"/>
                  </a:lnTo>
                  <a:close/>
                  <a:moveTo>
                    <a:pt x="129" y="99"/>
                  </a:moveTo>
                  <a:lnTo>
                    <a:pt x="36" y="99"/>
                  </a:lnTo>
                  <a:lnTo>
                    <a:pt x="36" y="55"/>
                  </a:lnTo>
                  <a:lnTo>
                    <a:pt x="129" y="55"/>
                  </a:lnTo>
                  <a:lnTo>
                    <a:pt x="129" y="99"/>
                  </a:lnTo>
                  <a:close/>
                  <a:moveTo>
                    <a:pt x="196" y="245"/>
                  </a:moveTo>
                  <a:lnTo>
                    <a:pt x="154" y="245"/>
                  </a:lnTo>
                  <a:lnTo>
                    <a:pt x="154" y="190"/>
                  </a:lnTo>
                  <a:lnTo>
                    <a:pt x="196" y="190"/>
                  </a:lnTo>
                  <a:lnTo>
                    <a:pt x="196" y="245"/>
                  </a:lnTo>
                  <a:close/>
                  <a:moveTo>
                    <a:pt x="196" y="165"/>
                  </a:moveTo>
                  <a:lnTo>
                    <a:pt x="154" y="165"/>
                  </a:lnTo>
                  <a:lnTo>
                    <a:pt x="154" y="123"/>
                  </a:lnTo>
                  <a:lnTo>
                    <a:pt x="196" y="123"/>
                  </a:lnTo>
                  <a:lnTo>
                    <a:pt x="196" y="165"/>
                  </a:lnTo>
                  <a:close/>
                  <a:moveTo>
                    <a:pt x="196" y="99"/>
                  </a:moveTo>
                  <a:lnTo>
                    <a:pt x="154" y="99"/>
                  </a:lnTo>
                  <a:lnTo>
                    <a:pt x="154" y="55"/>
                  </a:lnTo>
                  <a:lnTo>
                    <a:pt x="196" y="55"/>
                  </a:lnTo>
                  <a:lnTo>
                    <a:pt x="196" y="99"/>
                  </a:lnTo>
                  <a:close/>
                  <a:moveTo>
                    <a:pt x="313" y="232"/>
                  </a:moveTo>
                  <a:lnTo>
                    <a:pt x="219" y="232"/>
                  </a:lnTo>
                  <a:lnTo>
                    <a:pt x="219" y="190"/>
                  </a:lnTo>
                  <a:lnTo>
                    <a:pt x="313" y="190"/>
                  </a:lnTo>
                  <a:lnTo>
                    <a:pt x="313" y="232"/>
                  </a:lnTo>
                  <a:close/>
                  <a:moveTo>
                    <a:pt x="313" y="165"/>
                  </a:moveTo>
                  <a:lnTo>
                    <a:pt x="219" y="165"/>
                  </a:lnTo>
                  <a:lnTo>
                    <a:pt x="219" y="123"/>
                  </a:lnTo>
                  <a:lnTo>
                    <a:pt x="313" y="123"/>
                  </a:lnTo>
                  <a:lnTo>
                    <a:pt x="313" y="165"/>
                  </a:lnTo>
                  <a:close/>
                  <a:moveTo>
                    <a:pt x="313" y="99"/>
                  </a:moveTo>
                  <a:lnTo>
                    <a:pt x="219" y="99"/>
                  </a:lnTo>
                  <a:lnTo>
                    <a:pt x="219" y="55"/>
                  </a:lnTo>
                  <a:lnTo>
                    <a:pt x="313" y="55"/>
                  </a:lnTo>
                  <a:lnTo>
                    <a:pt x="313" y="9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73"/>
            <p:cNvSpPr>
              <a:spLocks noChangeAspect="1" noEditPoints="1"/>
            </p:cNvSpPr>
            <p:nvPr/>
          </p:nvSpPr>
          <p:spPr bwMode="auto">
            <a:xfrm>
              <a:off x="3480315" y="1537943"/>
              <a:ext cx="764022" cy="1080642"/>
            </a:xfrm>
            <a:custGeom>
              <a:avLst/>
              <a:gdLst>
                <a:gd name="T0" fmla="*/ 207 w 222"/>
                <a:gd name="T1" fmla="*/ 156 h 314"/>
                <a:gd name="T2" fmla="*/ 214 w 222"/>
                <a:gd name="T3" fmla="*/ 144 h 314"/>
                <a:gd name="T4" fmla="*/ 147 w 222"/>
                <a:gd name="T5" fmla="*/ 13 h 314"/>
                <a:gd name="T6" fmla="*/ 153 w 222"/>
                <a:gd name="T7" fmla="*/ 0 h 314"/>
                <a:gd name="T8" fmla="*/ 8 w 222"/>
                <a:gd name="T9" fmla="*/ 13 h 314"/>
                <a:gd name="T10" fmla="*/ 14 w 222"/>
                <a:gd name="T11" fmla="*/ 287 h 314"/>
                <a:gd name="T12" fmla="*/ 0 w 222"/>
                <a:gd name="T13" fmla="*/ 314 h 314"/>
                <a:gd name="T14" fmla="*/ 222 w 222"/>
                <a:gd name="T15" fmla="*/ 287 h 314"/>
                <a:gd name="T16" fmla="*/ 69 w 222"/>
                <a:gd name="T17" fmla="*/ 276 h 314"/>
                <a:gd name="T18" fmla="*/ 42 w 222"/>
                <a:gd name="T19" fmla="*/ 236 h 314"/>
                <a:gd name="T20" fmla="*/ 69 w 222"/>
                <a:gd name="T21" fmla="*/ 276 h 314"/>
                <a:gd name="T22" fmla="*/ 42 w 222"/>
                <a:gd name="T23" fmla="*/ 211 h 314"/>
                <a:gd name="T24" fmla="*/ 69 w 222"/>
                <a:gd name="T25" fmla="*/ 171 h 314"/>
                <a:gd name="T26" fmla="*/ 69 w 222"/>
                <a:gd name="T27" fmla="*/ 144 h 314"/>
                <a:gd name="T28" fmla="*/ 42 w 222"/>
                <a:gd name="T29" fmla="*/ 104 h 314"/>
                <a:gd name="T30" fmla="*/ 69 w 222"/>
                <a:gd name="T31" fmla="*/ 144 h 314"/>
                <a:gd name="T32" fmla="*/ 42 w 222"/>
                <a:gd name="T33" fmla="*/ 78 h 314"/>
                <a:gd name="T34" fmla="*/ 69 w 222"/>
                <a:gd name="T35" fmla="*/ 38 h 314"/>
                <a:gd name="T36" fmla="*/ 119 w 222"/>
                <a:gd name="T37" fmla="*/ 287 h 314"/>
                <a:gd name="T38" fmla="*/ 90 w 222"/>
                <a:gd name="T39" fmla="*/ 236 h 314"/>
                <a:gd name="T40" fmla="*/ 119 w 222"/>
                <a:gd name="T41" fmla="*/ 287 h 314"/>
                <a:gd name="T42" fmla="*/ 90 w 222"/>
                <a:gd name="T43" fmla="*/ 211 h 314"/>
                <a:gd name="T44" fmla="*/ 119 w 222"/>
                <a:gd name="T45" fmla="*/ 171 h 314"/>
                <a:gd name="T46" fmla="*/ 119 w 222"/>
                <a:gd name="T47" fmla="*/ 144 h 314"/>
                <a:gd name="T48" fmla="*/ 90 w 222"/>
                <a:gd name="T49" fmla="*/ 104 h 314"/>
                <a:gd name="T50" fmla="*/ 119 w 222"/>
                <a:gd name="T51" fmla="*/ 144 h 314"/>
                <a:gd name="T52" fmla="*/ 90 w 222"/>
                <a:gd name="T53" fmla="*/ 78 h 314"/>
                <a:gd name="T54" fmla="*/ 119 w 222"/>
                <a:gd name="T55" fmla="*/ 38 h 314"/>
                <a:gd name="T56" fmla="*/ 189 w 222"/>
                <a:gd name="T57" fmla="*/ 276 h 314"/>
                <a:gd name="T58" fmla="*/ 159 w 222"/>
                <a:gd name="T59" fmla="*/ 236 h 314"/>
                <a:gd name="T60" fmla="*/ 189 w 222"/>
                <a:gd name="T61" fmla="*/ 276 h 314"/>
                <a:gd name="T62" fmla="*/ 159 w 222"/>
                <a:gd name="T63" fmla="*/ 211 h 314"/>
                <a:gd name="T64" fmla="*/ 189 w 222"/>
                <a:gd name="T65" fmla="*/ 17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 h="314">
                  <a:moveTo>
                    <a:pt x="207" y="287"/>
                  </a:moveTo>
                  <a:lnTo>
                    <a:pt x="207" y="156"/>
                  </a:lnTo>
                  <a:lnTo>
                    <a:pt x="214" y="156"/>
                  </a:lnTo>
                  <a:lnTo>
                    <a:pt x="214" y="144"/>
                  </a:lnTo>
                  <a:lnTo>
                    <a:pt x="147" y="144"/>
                  </a:lnTo>
                  <a:lnTo>
                    <a:pt x="147" y="13"/>
                  </a:lnTo>
                  <a:lnTo>
                    <a:pt x="153" y="13"/>
                  </a:lnTo>
                  <a:lnTo>
                    <a:pt x="153" y="0"/>
                  </a:lnTo>
                  <a:lnTo>
                    <a:pt x="8" y="0"/>
                  </a:lnTo>
                  <a:lnTo>
                    <a:pt x="8" y="13"/>
                  </a:lnTo>
                  <a:lnTo>
                    <a:pt x="14" y="13"/>
                  </a:lnTo>
                  <a:lnTo>
                    <a:pt x="14" y="287"/>
                  </a:lnTo>
                  <a:lnTo>
                    <a:pt x="0" y="287"/>
                  </a:lnTo>
                  <a:lnTo>
                    <a:pt x="0" y="314"/>
                  </a:lnTo>
                  <a:lnTo>
                    <a:pt x="222" y="314"/>
                  </a:lnTo>
                  <a:lnTo>
                    <a:pt x="222" y="287"/>
                  </a:lnTo>
                  <a:lnTo>
                    <a:pt x="207" y="287"/>
                  </a:lnTo>
                  <a:close/>
                  <a:moveTo>
                    <a:pt x="69" y="276"/>
                  </a:moveTo>
                  <a:lnTo>
                    <a:pt x="42" y="276"/>
                  </a:lnTo>
                  <a:lnTo>
                    <a:pt x="42" y="236"/>
                  </a:lnTo>
                  <a:lnTo>
                    <a:pt x="69" y="236"/>
                  </a:lnTo>
                  <a:lnTo>
                    <a:pt x="69" y="276"/>
                  </a:lnTo>
                  <a:close/>
                  <a:moveTo>
                    <a:pt x="69" y="211"/>
                  </a:moveTo>
                  <a:lnTo>
                    <a:pt x="42" y="211"/>
                  </a:lnTo>
                  <a:lnTo>
                    <a:pt x="42" y="171"/>
                  </a:lnTo>
                  <a:lnTo>
                    <a:pt x="69" y="171"/>
                  </a:lnTo>
                  <a:lnTo>
                    <a:pt x="69" y="211"/>
                  </a:lnTo>
                  <a:close/>
                  <a:moveTo>
                    <a:pt x="69" y="144"/>
                  </a:moveTo>
                  <a:lnTo>
                    <a:pt x="42" y="144"/>
                  </a:lnTo>
                  <a:lnTo>
                    <a:pt x="42" y="104"/>
                  </a:lnTo>
                  <a:lnTo>
                    <a:pt x="69" y="104"/>
                  </a:lnTo>
                  <a:lnTo>
                    <a:pt x="69" y="144"/>
                  </a:lnTo>
                  <a:close/>
                  <a:moveTo>
                    <a:pt x="69" y="78"/>
                  </a:moveTo>
                  <a:lnTo>
                    <a:pt x="42" y="78"/>
                  </a:lnTo>
                  <a:lnTo>
                    <a:pt x="42" y="38"/>
                  </a:lnTo>
                  <a:lnTo>
                    <a:pt x="69" y="38"/>
                  </a:lnTo>
                  <a:lnTo>
                    <a:pt x="69" y="78"/>
                  </a:lnTo>
                  <a:close/>
                  <a:moveTo>
                    <a:pt x="119" y="287"/>
                  </a:moveTo>
                  <a:lnTo>
                    <a:pt x="90" y="287"/>
                  </a:lnTo>
                  <a:lnTo>
                    <a:pt x="90" y="236"/>
                  </a:lnTo>
                  <a:lnTo>
                    <a:pt x="119" y="236"/>
                  </a:lnTo>
                  <a:lnTo>
                    <a:pt x="119" y="287"/>
                  </a:lnTo>
                  <a:close/>
                  <a:moveTo>
                    <a:pt x="119" y="211"/>
                  </a:moveTo>
                  <a:lnTo>
                    <a:pt x="90" y="211"/>
                  </a:lnTo>
                  <a:lnTo>
                    <a:pt x="90" y="171"/>
                  </a:lnTo>
                  <a:lnTo>
                    <a:pt x="119" y="171"/>
                  </a:lnTo>
                  <a:lnTo>
                    <a:pt x="119" y="211"/>
                  </a:lnTo>
                  <a:close/>
                  <a:moveTo>
                    <a:pt x="119" y="144"/>
                  </a:moveTo>
                  <a:lnTo>
                    <a:pt x="90" y="144"/>
                  </a:lnTo>
                  <a:lnTo>
                    <a:pt x="90" y="104"/>
                  </a:lnTo>
                  <a:lnTo>
                    <a:pt x="119" y="104"/>
                  </a:lnTo>
                  <a:lnTo>
                    <a:pt x="119" y="144"/>
                  </a:lnTo>
                  <a:close/>
                  <a:moveTo>
                    <a:pt x="119" y="78"/>
                  </a:moveTo>
                  <a:lnTo>
                    <a:pt x="90" y="78"/>
                  </a:lnTo>
                  <a:lnTo>
                    <a:pt x="90" y="38"/>
                  </a:lnTo>
                  <a:lnTo>
                    <a:pt x="119" y="38"/>
                  </a:lnTo>
                  <a:lnTo>
                    <a:pt x="119" y="78"/>
                  </a:lnTo>
                  <a:close/>
                  <a:moveTo>
                    <a:pt x="189" y="276"/>
                  </a:moveTo>
                  <a:lnTo>
                    <a:pt x="159" y="276"/>
                  </a:lnTo>
                  <a:lnTo>
                    <a:pt x="159" y="236"/>
                  </a:lnTo>
                  <a:lnTo>
                    <a:pt x="189" y="236"/>
                  </a:lnTo>
                  <a:lnTo>
                    <a:pt x="189" y="276"/>
                  </a:lnTo>
                  <a:close/>
                  <a:moveTo>
                    <a:pt x="189" y="211"/>
                  </a:moveTo>
                  <a:lnTo>
                    <a:pt x="159" y="211"/>
                  </a:lnTo>
                  <a:lnTo>
                    <a:pt x="159" y="171"/>
                  </a:lnTo>
                  <a:lnTo>
                    <a:pt x="189" y="171"/>
                  </a:lnTo>
                  <a:lnTo>
                    <a:pt x="1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74"/>
            <p:cNvSpPr>
              <a:spLocks noChangeAspect="1" noEditPoints="1"/>
            </p:cNvSpPr>
            <p:nvPr/>
          </p:nvSpPr>
          <p:spPr bwMode="auto">
            <a:xfrm flipH="1">
              <a:off x="1168836" y="1339912"/>
              <a:ext cx="519518" cy="1278674"/>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71" name="Rectangle 70"/>
          <p:cNvSpPr/>
          <p:nvPr/>
        </p:nvSpPr>
        <p:spPr>
          <a:xfrm>
            <a:off x="5949937" y="3505200"/>
            <a:ext cx="2865284" cy="4454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bwMode="gray">
          <a:xfrm>
            <a:off x="414011" y="1009650"/>
            <a:ext cx="5159620" cy="337457"/>
          </a:xfrm>
          <a:prstGeom prst="rect">
            <a:avLst/>
          </a:prstGeom>
          <a:solidFill>
            <a:srgbClr val="002C69"/>
          </a:solidFill>
          <a:ln w="19050" algn="ctr">
            <a:solidFill>
              <a:srgbClr val="002776"/>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2000" b="1" dirty="0" smtClean="0">
                <a:solidFill>
                  <a:sysClr val="window" lastClr="FFFFFF"/>
                </a:solidFill>
                <a:latin typeface="Arial"/>
              </a:rPr>
              <a:t>As-Is</a:t>
            </a:r>
            <a:endParaRPr kumimoji="0" lang="en-US" sz="2000" b="1" i="0" u="none" strike="noStrike" kern="1200" cap="none" spc="0" normalizeH="0" baseline="0" noProof="0" dirty="0" smtClean="0">
              <a:ln>
                <a:noFill/>
              </a:ln>
              <a:solidFill>
                <a:sysClr val="window" lastClr="FFFFFF"/>
              </a:solidFill>
              <a:effectLst/>
              <a:uLnTx/>
              <a:uFillTx/>
              <a:latin typeface="Arial"/>
            </a:endParaRPr>
          </a:p>
        </p:txBody>
      </p:sp>
      <p:sp>
        <p:nvSpPr>
          <p:cNvPr id="74" name="TextBox 73"/>
          <p:cNvSpPr txBox="1"/>
          <p:nvPr/>
        </p:nvSpPr>
        <p:spPr>
          <a:xfrm>
            <a:off x="6553200" y="3593068"/>
            <a:ext cx="1781769" cy="369332"/>
          </a:xfrm>
          <a:prstGeom prst="rect">
            <a:avLst/>
          </a:prstGeom>
          <a:noFill/>
        </p:spPr>
        <p:txBody>
          <a:bodyPr wrap="square" rtlCol="0">
            <a:spAutoFit/>
          </a:bodyPr>
          <a:lstStyle/>
          <a:p>
            <a:r>
              <a:rPr lang="en-US" b="1" dirty="0" smtClean="0">
                <a:solidFill>
                  <a:schemeClr val="bg1"/>
                </a:solidFill>
              </a:rPr>
              <a:t>Shared Meaning</a:t>
            </a:r>
            <a:endParaRPr lang="en-US" b="1" dirty="0">
              <a:solidFill>
                <a:schemeClr val="bg1"/>
              </a:solidFill>
            </a:endParaRPr>
          </a:p>
        </p:txBody>
      </p:sp>
      <p:grpSp>
        <p:nvGrpSpPr>
          <p:cNvPr id="79" name="Group 78"/>
          <p:cNvGrpSpPr/>
          <p:nvPr/>
        </p:nvGrpSpPr>
        <p:grpSpPr>
          <a:xfrm>
            <a:off x="5949937" y="955332"/>
            <a:ext cx="2865284" cy="444843"/>
            <a:chOff x="8771887" y="361595"/>
            <a:chExt cx="2734498" cy="444843"/>
          </a:xfrm>
        </p:grpSpPr>
        <p:sp>
          <p:nvSpPr>
            <p:cNvPr id="75" name="Rectangle 74"/>
            <p:cNvSpPr/>
            <p:nvPr/>
          </p:nvSpPr>
          <p:spPr bwMode="gray">
            <a:xfrm>
              <a:off x="8771887" y="417229"/>
              <a:ext cx="2734498" cy="337457"/>
            </a:xfrm>
            <a:prstGeom prst="rect">
              <a:avLst/>
            </a:prstGeom>
            <a:solidFill>
              <a:srgbClr val="B0BB1C"/>
            </a:solidFill>
            <a:ln w="19050" algn="ctr">
              <a:solidFill>
                <a:srgbClr val="81BC00"/>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2000" b="1" dirty="0" smtClean="0">
                  <a:solidFill>
                    <a:sysClr val="window" lastClr="FFFFFF"/>
                  </a:solidFill>
                  <a:latin typeface="Arial"/>
                </a:rPr>
                <a:t>‘To-Be’</a:t>
              </a:r>
              <a:endParaRPr kumimoji="0" lang="en-US" sz="2000" b="1" i="0" u="none" strike="noStrike" kern="1200" cap="none" spc="0" normalizeH="0" baseline="0" noProof="0" dirty="0" smtClean="0">
                <a:ln>
                  <a:noFill/>
                </a:ln>
                <a:solidFill>
                  <a:sysClr val="window" lastClr="FFFFFF"/>
                </a:solidFill>
                <a:effectLst/>
                <a:uLnTx/>
                <a:uFillTx/>
                <a:latin typeface="Arial"/>
              </a:endParaRPr>
            </a:p>
          </p:txBody>
        </p:sp>
        <p:cxnSp>
          <p:nvCxnSpPr>
            <p:cNvPr id="76" name="Straight Connector 75"/>
            <p:cNvCxnSpPr/>
            <p:nvPr/>
          </p:nvCxnSpPr>
          <p:spPr>
            <a:xfrm flipH="1">
              <a:off x="11447598" y="361595"/>
              <a:ext cx="0" cy="444843"/>
            </a:xfrm>
            <a:prstGeom prst="line">
              <a:avLst/>
            </a:prstGeom>
            <a:noFill/>
            <a:ln w="38100" cap="flat" cmpd="sng" algn="ctr">
              <a:solidFill>
                <a:sysClr val="window" lastClr="FFFFFF"/>
              </a:solidFill>
              <a:prstDash val="solid"/>
            </a:ln>
            <a:effectLst/>
          </p:spPr>
        </p:cxnSp>
        <p:cxnSp>
          <p:nvCxnSpPr>
            <p:cNvPr id="77" name="Straight Connector 76"/>
            <p:cNvCxnSpPr/>
            <p:nvPr/>
          </p:nvCxnSpPr>
          <p:spPr>
            <a:xfrm flipH="1">
              <a:off x="11352864" y="361595"/>
              <a:ext cx="0" cy="444843"/>
            </a:xfrm>
            <a:prstGeom prst="line">
              <a:avLst/>
            </a:prstGeom>
            <a:noFill/>
            <a:ln w="38100" cap="flat" cmpd="sng" algn="ctr">
              <a:solidFill>
                <a:sysClr val="window" lastClr="FFFFFF"/>
              </a:solidFill>
              <a:prstDash val="solid"/>
            </a:ln>
            <a:effectLst/>
          </p:spPr>
        </p:cxnSp>
        <p:cxnSp>
          <p:nvCxnSpPr>
            <p:cNvPr id="78" name="Straight Connector 77"/>
            <p:cNvCxnSpPr/>
            <p:nvPr/>
          </p:nvCxnSpPr>
          <p:spPr>
            <a:xfrm flipH="1">
              <a:off x="11221059" y="361595"/>
              <a:ext cx="0" cy="444843"/>
            </a:xfrm>
            <a:prstGeom prst="line">
              <a:avLst/>
            </a:prstGeom>
            <a:noFill/>
            <a:ln w="38100" cap="flat" cmpd="sng" algn="ctr">
              <a:solidFill>
                <a:sysClr val="window" lastClr="FFFFFF"/>
              </a:solidFill>
              <a:prstDash val="solid"/>
            </a:ln>
            <a:effectLst/>
          </p:spPr>
        </p:cxnSp>
      </p:grpSp>
      <p:sp>
        <p:nvSpPr>
          <p:cNvPr id="84" name="Chevron 83"/>
          <p:cNvSpPr/>
          <p:nvPr/>
        </p:nvSpPr>
        <p:spPr bwMode="gray">
          <a:xfrm>
            <a:off x="6115557" y="1426029"/>
            <a:ext cx="2621533" cy="478971"/>
          </a:xfrm>
          <a:prstGeom prst="chevron">
            <a:avLst/>
          </a:prstGeom>
          <a:solidFill>
            <a:srgbClr val="B0BB1C">
              <a:alpha val="40000"/>
            </a:srgbClr>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smtClean="0">
              <a:ln>
                <a:noFill/>
              </a:ln>
              <a:solidFill>
                <a:sysClr val="window" lastClr="FFFFFF"/>
              </a:solidFill>
              <a:effectLst/>
              <a:uLnTx/>
              <a:uFillTx/>
              <a:latin typeface="Arial"/>
              <a:ea typeface="+mn-ea"/>
              <a:cs typeface="+mn-cs"/>
            </a:endParaRPr>
          </a:p>
        </p:txBody>
      </p:sp>
      <p:sp>
        <p:nvSpPr>
          <p:cNvPr id="85" name="Chevron 84"/>
          <p:cNvSpPr/>
          <p:nvPr/>
        </p:nvSpPr>
        <p:spPr bwMode="gray">
          <a:xfrm>
            <a:off x="6071467" y="1426029"/>
            <a:ext cx="2621533" cy="478971"/>
          </a:xfrm>
          <a:prstGeom prst="chevron">
            <a:avLst/>
          </a:prstGeom>
          <a:solidFill>
            <a:srgbClr val="B0BB1C">
              <a:alpha val="56000"/>
            </a:srgbClr>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smtClean="0">
              <a:ln>
                <a:noFill/>
              </a:ln>
              <a:solidFill>
                <a:sysClr val="window" lastClr="FFFFFF"/>
              </a:solidFill>
              <a:effectLst/>
              <a:uLnTx/>
              <a:uFillTx/>
              <a:latin typeface="Arial"/>
              <a:ea typeface="+mn-ea"/>
              <a:cs typeface="+mn-cs"/>
            </a:endParaRPr>
          </a:p>
        </p:txBody>
      </p:sp>
      <p:sp>
        <p:nvSpPr>
          <p:cNvPr id="86" name="Chevron 85"/>
          <p:cNvSpPr/>
          <p:nvPr/>
        </p:nvSpPr>
        <p:spPr bwMode="gray">
          <a:xfrm>
            <a:off x="6072572" y="1422619"/>
            <a:ext cx="2621533" cy="478971"/>
          </a:xfrm>
          <a:prstGeom prst="chevron">
            <a:avLst/>
          </a:prstGeom>
          <a:solidFill>
            <a:srgbClr val="B0BB1C"/>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3550" algn="ctr">
              <a:lnSpc>
                <a:spcPct val="106000"/>
              </a:lnSpc>
              <a:buFont typeface="Wingdings 2" pitchFamily="18" charset="2"/>
              <a:buNone/>
              <a:defRPr/>
            </a:pPr>
            <a:r>
              <a:rPr lang="en-US" sz="1600" b="1" dirty="0" smtClean="0">
                <a:solidFill>
                  <a:sysClr val="window" lastClr="FFFFFF"/>
                </a:solidFill>
                <a:latin typeface="Arial"/>
              </a:rPr>
              <a:t>Harmonized</a:t>
            </a:r>
          </a:p>
        </p:txBody>
      </p:sp>
      <p:grpSp>
        <p:nvGrpSpPr>
          <p:cNvPr id="100" name="Group 99"/>
          <p:cNvGrpSpPr/>
          <p:nvPr/>
        </p:nvGrpSpPr>
        <p:grpSpPr>
          <a:xfrm>
            <a:off x="2462543" y="2200644"/>
            <a:ext cx="3103824" cy="1302348"/>
            <a:chOff x="3283390" y="1547948"/>
            <a:chExt cx="4138432" cy="1432583"/>
          </a:xfrm>
        </p:grpSpPr>
        <p:sp>
          <p:nvSpPr>
            <p:cNvPr id="89" name="Freeform 73"/>
            <p:cNvSpPr>
              <a:spLocks noChangeAspect="1" noEditPoints="1"/>
            </p:cNvSpPr>
            <p:nvPr/>
          </p:nvSpPr>
          <p:spPr bwMode="auto">
            <a:xfrm flipH="1">
              <a:off x="3283390" y="1899889"/>
              <a:ext cx="764022" cy="1080642"/>
            </a:xfrm>
            <a:custGeom>
              <a:avLst/>
              <a:gdLst>
                <a:gd name="T0" fmla="*/ 207 w 222"/>
                <a:gd name="T1" fmla="*/ 156 h 314"/>
                <a:gd name="T2" fmla="*/ 214 w 222"/>
                <a:gd name="T3" fmla="*/ 144 h 314"/>
                <a:gd name="T4" fmla="*/ 147 w 222"/>
                <a:gd name="T5" fmla="*/ 13 h 314"/>
                <a:gd name="T6" fmla="*/ 153 w 222"/>
                <a:gd name="T7" fmla="*/ 0 h 314"/>
                <a:gd name="T8" fmla="*/ 8 w 222"/>
                <a:gd name="T9" fmla="*/ 13 h 314"/>
                <a:gd name="T10" fmla="*/ 14 w 222"/>
                <a:gd name="T11" fmla="*/ 287 h 314"/>
                <a:gd name="T12" fmla="*/ 0 w 222"/>
                <a:gd name="T13" fmla="*/ 314 h 314"/>
                <a:gd name="T14" fmla="*/ 222 w 222"/>
                <a:gd name="T15" fmla="*/ 287 h 314"/>
                <a:gd name="T16" fmla="*/ 69 w 222"/>
                <a:gd name="T17" fmla="*/ 276 h 314"/>
                <a:gd name="T18" fmla="*/ 42 w 222"/>
                <a:gd name="T19" fmla="*/ 236 h 314"/>
                <a:gd name="T20" fmla="*/ 69 w 222"/>
                <a:gd name="T21" fmla="*/ 276 h 314"/>
                <a:gd name="T22" fmla="*/ 42 w 222"/>
                <a:gd name="T23" fmla="*/ 211 h 314"/>
                <a:gd name="T24" fmla="*/ 69 w 222"/>
                <a:gd name="T25" fmla="*/ 171 h 314"/>
                <a:gd name="T26" fmla="*/ 69 w 222"/>
                <a:gd name="T27" fmla="*/ 144 h 314"/>
                <a:gd name="T28" fmla="*/ 42 w 222"/>
                <a:gd name="T29" fmla="*/ 104 h 314"/>
                <a:gd name="T30" fmla="*/ 69 w 222"/>
                <a:gd name="T31" fmla="*/ 144 h 314"/>
                <a:gd name="T32" fmla="*/ 42 w 222"/>
                <a:gd name="T33" fmla="*/ 78 h 314"/>
                <a:gd name="T34" fmla="*/ 69 w 222"/>
                <a:gd name="T35" fmla="*/ 38 h 314"/>
                <a:gd name="T36" fmla="*/ 119 w 222"/>
                <a:gd name="T37" fmla="*/ 287 h 314"/>
                <a:gd name="T38" fmla="*/ 90 w 222"/>
                <a:gd name="T39" fmla="*/ 236 h 314"/>
                <a:gd name="T40" fmla="*/ 119 w 222"/>
                <a:gd name="T41" fmla="*/ 287 h 314"/>
                <a:gd name="T42" fmla="*/ 90 w 222"/>
                <a:gd name="T43" fmla="*/ 211 h 314"/>
                <a:gd name="T44" fmla="*/ 119 w 222"/>
                <a:gd name="T45" fmla="*/ 171 h 314"/>
                <a:gd name="T46" fmla="*/ 119 w 222"/>
                <a:gd name="T47" fmla="*/ 144 h 314"/>
                <a:gd name="T48" fmla="*/ 90 w 222"/>
                <a:gd name="T49" fmla="*/ 104 h 314"/>
                <a:gd name="T50" fmla="*/ 119 w 222"/>
                <a:gd name="T51" fmla="*/ 144 h 314"/>
                <a:gd name="T52" fmla="*/ 90 w 222"/>
                <a:gd name="T53" fmla="*/ 78 h 314"/>
                <a:gd name="T54" fmla="*/ 119 w 222"/>
                <a:gd name="T55" fmla="*/ 38 h 314"/>
                <a:gd name="T56" fmla="*/ 189 w 222"/>
                <a:gd name="T57" fmla="*/ 276 h 314"/>
                <a:gd name="T58" fmla="*/ 159 w 222"/>
                <a:gd name="T59" fmla="*/ 236 h 314"/>
                <a:gd name="T60" fmla="*/ 189 w 222"/>
                <a:gd name="T61" fmla="*/ 276 h 314"/>
                <a:gd name="T62" fmla="*/ 159 w 222"/>
                <a:gd name="T63" fmla="*/ 211 h 314"/>
                <a:gd name="T64" fmla="*/ 189 w 222"/>
                <a:gd name="T65" fmla="*/ 17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 h="314">
                  <a:moveTo>
                    <a:pt x="207" y="287"/>
                  </a:moveTo>
                  <a:lnTo>
                    <a:pt x="207" y="156"/>
                  </a:lnTo>
                  <a:lnTo>
                    <a:pt x="214" y="156"/>
                  </a:lnTo>
                  <a:lnTo>
                    <a:pt x="214" y="144"/>
                  </a:lnTo>
                  <a:lnTo>
                    <a:pt x="147" y="144"/>
                  </a:lnTo>
                  <a:lnTo>
                    <a:pt x="147" y="13"/>
                  </a:lnTo>
                  <a:lnTo>
                    <a:pt x="153" y="13"/>
                  </a:lnTo>
                  <a:lnTo>
                    <a:pt x="153" y="0"/>
                  </a:lnTo>
                  <a:lnTo>
                    <a:pt x="8" y="0"/>
                  </a:lnTo>
                  <a:lnTo>
                    <a:pt x="8" y="13"/>
                  </a:lnTo>
                  <a:lnTo>
                    <a:pt x="14" y="13"/>
                  </a:lnTo>
                  <a:lnTo>
                    <a:pt x="14" y="287"/>
                  </a:lnTo>
                  <a:lnTo>
                    <a:pt x="0" y="287"/>
                  </a:lnTo>
                  <a:lnTo>
                    <a:pt x="0" y="314"/>
                  </a:lnTo>
                  <a:lnTo>
                    <a:pt x="222" y="314"/>
                  </a:lnTo>
                  <a:lnTo>
                    <a:pt x="222" y="287"/>
                  </a:lnTo>
                  <a:lnTo>
                    <a:pt x="207" y="287"/>
                  </a:lnTo>
                  <a:close/>
                  <a:moveTo>
                    <a:pt x="69" y="276"/>
                  </a:moveTo>
                  <a:lnTo>
                    <a:pt x="42" y="276"/>
                  </a:lnTo>
                  <a:lnTo>
                    <a:pt x="42" y="236"/>
                  </a:lnTo>
                  <a:lnTo>
                    <a:pt x="69" y="236"/>
                  </a:lnTo>
                  <a:lnTo>
                    <a:pt x="69" y="276"/>
                  </a:lnTo>
                  <a:close/>
                  <a:moveTo>
                    <a:pt x="69" y="211"/>
                  </a:moveTo>
                  <a:lnTo>
                    <a:pt x="42" y="211"/>
                  </a:lnTo>
                  <a:lnTo>
                    <a:pt x="42" y="171"/>
                  </a:lnTo>
                  <a:lnTo>
                    <a:pt x="69" y="171"/>
                  </a:lnTo>
                  <a:lnTo>
                    <a:pt x="69" y="211"/>
                  </a:lnTo>
                  <a:close/>
                  <a:moveTo>
                    <a:pt x="69" y="144"/>
                  </a:moveTo>
                  <a:lnTo>
                    <a:pt x="42" y="144"/>
                  </a:lnTo>
                  <a:lnTo>
                    <a:pt x="42" y="104"/>
                  </a:lnTo>
                  <a:lnTo>
                    <a:pt x="69" y="104"/>
                  </a:lnTo>
                  <a:lnTo>
                    <a:pt x="69" y="144"/>
                  </a:lnTo>
                  <a:close/>
                  <a:moveTo>
                    <a:pt x="69" y="78"/>
                  </a:moveTo>
                  <a:lnTo>
                    <a:pt x="42" y="78"/>
                  </a:lnTo>
                  <a:lnTo>
                    <a:pt x="42" y="38"/>
                  </a:lnTo>
                  <a:lnTo>
                    <a:pt x="69" y="38"/>
                  </a:lnTo>
                  <a:lnTo>
                    <a:pt x="69" y="78"/>
                  </a:lnTo>
                  <a:close/>
                  <a:moveTo>
                    <a:pt x="119" y="287"/>
                  </a:moveTo>
                  <a:lnTo>
                    <a:pt x="90" y="287"/>
                  </a:lnTo>
                  <a:lnTo>
                    <a:pt x="90" y="236"/>
                  </a:lnTo>
                  <a:lnTo>
                    <a:pt x="119" y="236"/>
                  </a:lnTo>
                  <a:lnTo>
                    <a:pt x="119" y="287"/>
                  </a:lnTo>
                  <a:close/>
                  <a:moveTo>
                    <a:pt x="119" y="211"/>
                  </a:moveTo>
                  <a:lnTo>
                    <a:pt x="90" y="211"/>
                  </a:lnTo>
                  <a:lnTo>
                    <a:pt x="90" y="171"/>
                  </a:lnTo>
                  <a:lnTo>
                    <a:pt x="119" y="171"/>
                  </a:lnTo>
                  <a:lnTo>
                    <a:pt x="119" y="211"/>
                  </a:lnTo>
                  <a:close/>
                  <a:moveTo>
                    <a:pt x="119" y="144"/>
                  </a:moveTo>
                  <a:lnTo>
                    <a:pt x="90" y="144"/>
                  </a:lnTo>
                  <a:lnTo>
                    <a:pt x="90" y="104"/>
                  </a:lnTo>
                  <a:lnTo>
                    <a:pt x="119" y="104"/>
                  </a:lnTo>
                  <a:lnTo>
                    <a:pt x="119" y="144"/>
                  </a:lnTo>
                  <a:close/>
                  <a:moveTo>
                    <a:pt x="119" y="78"/>
                  </a:moveTo>
                  <a:lnTo>
                    <a:pt x="90" y="78"/>
                  </a:lnTo>
                  <a:lnTo>
                    <a:pt x="90" y="38"/>
                  </a:lnTo>
                  <a:lnTo>
                    <a:pt x="119" y="38"/>
                  </a:lnTo>
                  <a:lnTo>
                    <a:pt x="119" y="78"/>
                  </a:lnTo>
                  <a:close/>
                  <a:moveTo>
                    <a:pt x="189" y="276"/>
                  </a:moveTo>
                  <a:lnTo>
                    <a:pt x="159" y="276"/>
                  </a:lnTo>
                  <a:lnTo>
                    <a:pt x="159" y="236"/>
                  </a:lnTo>
                  <a:lnTo>
                    <a:pt x="189" y="236"/>
                  </a:lnTo>
                  <a:lnTo>
                    <a:pt x="189" y="276"/>
                  </a:lnTo>
                  <a:close/>
                  <a:moveTo>
                    <a:pt x="189" y="211"/>
                  </a:moveTo>
                  <a:lnTo>
                    <a:pt x="159" y="211"/>
                  </a:lnTo>
                  <a:lnTo>
                    <a:pt x="159" y="171"/>
                  </a:lnTo>
                  <a:lnTo>
                    <a:pt x="189" y="171"/>
                  </a:lnTo>
                  <a:lnTo>
                    <a:pt x="1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4"/>
            <p:cNvSpPr>
              <a:spLocks noChangeAspect="1" noEditPoints="1"/>
            </p:cNvSpPr>
            <p:nvPr/>
          </p:nvSpPr>
          <p:spPr bwMode="auto">
            <a:xfrm flipH="1">
              <a:off x="4708368" y="1547948"/>
              <a:ext cx="429378" cy="1432583"/>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75"/>
            <p:cNvSpPr>
              <a:spLocks noChangeAspect="1" noEditPoints="1"/>
            </p:cNvSpPr>
            <p:nvPr/>
          </p:nvSpPr>
          <p:spPr bwMode="auto">
            <a:xfrm flipH="1">
              <a:off x="5208465" y="1899889"/>
              <a:ext cx="1378617" cy="1080641"/>
            </a:xfrm>
            <a:custGeom>
              <a:avLst/>
              <a:gdLst>
                <a:gd name="T0" fmla="*/ 334 w 347"/>
                <a:gd name="T1" fmla="*/ 245 h 272"/>
                <a:gd name="T2" fmla="*/ 334 w 347"/>
                <a:gd name="T3" fmla="*/ 40 h 272"/>
                <a:gd name="T4" fmla="*/ 341 w 347"/>
                <a:gd name="T5" fmla="*/ 40 h 272"/>
                <a:gd name="T6" fmla="*/ 341 w 347"/>
                <a:gd name="T7" fmla="*/ 28 h 272"/>
                <a:gd name="T8" fmla="*/ 276 w 347"/>
                <a:gd name="T9" fmla="*/ 28 h 272"/>
                <a:gd name="T10" fmla="*/ 276 w 347"/>
                <a:gd name="T11" fmla="*/ 0 h 272"/>
                <a:gd name="T12" fmla="*/ 74 w 347"/>
                <a:gd name="T13" fmla="*/ 0 h 272"/>
                <a:gd name="T14" fmla="*/ 74 w 347"/>
                <a:gd name="T15" fmla="*/ 28 h 272"/>
                <a:gd name="T16" fmla="*/ 7 w 347"/>
                <a:gd name="T17" fmla="*/ 28 h 272"/>
                <a:gd name="T18" fmla="*/ 7 w 347"/>
                <a:gd name="T19" fmla="*/ 40 h 272"/>
                <a:gd name="T20" fmla="*/ 13 w 347"/>
                <a:gd name="T21" fmla="*/ 40 h 272"/>
                <a:gd name="T22" fmla="*/ 13 w 347"/>
                <a:gd name="T23" fmla="*/ 245 h 272"/>
                <a:gd name="T24" fmla="*/ 0 w 347"/>
                <a:gd name="T25" fmla="*/ 245 h 272"/>
                <a:gd name="T26" fmla="*/ 0 w 347"/>
                <a:gd name="T27" fmla="*/ 272 h 272"/>
                <a:gd name="T28" fmla="*/ 347 w 347"/>
                <a:gd name="T29" fmla="*/ 272 h 272"/>
                <a:gd name="T30" fmla="*/ 347 w 347"/>
                <a:gd name="T31" fmla="*/ 245 h 272"/>
                <a:gd name="T32" fmla="*/ 334 w 347"/>
                <a:gd name="T33" fmla="*/ 245 h 272"/>
                <a:gd name="T34" fmla="*/ 129 w 347"/>
                <a:gd name="T35" fmla="*/ 232 h 272"/>
                <a:gd name="T36" fmla="*/ 36 w 347"/>
                <a:gd name="T37" fmla="*/ 232 h 272"/>
                <a:gd name="T38" fmla="*/ 36 w 347"/>
                <a:gd name="T39" fmla="*/ 190 h 272"/>
                <a:gd name="T40" fmla="*/ 129 w 347"/>
                <a:gd name="T41" fmla="*/ 190 h 272"/>
                <a:gd name="T42" fmla="*/ 129 w 347"/>
                <a:gd name="T43" fmla="*/ 232 h 272"/>
                <a:gd name="T44" fmla="*/ 129 w 347"/>
                <a:gd name="T45" fmla="*/ 165 h 272"/>
                <a:gd name="T46" fmla="*/ 36 w 347"/>
                <a:gd name="T47" fmla="*/ 165 h 272"/>
                <a:gd name="T48" fmla="*/ 36 w 347"/>
                <a:gd name="T49" fmla="*/ 123 h 272"/>
                <a:gd name="T50" fmla="*/ 129 w 347"/>
                <a:gd name="T51" fmla="*/ 123 h 272"/>
                <a:gd name="T52" fmla="*/ 129 w 347"/>
                <a:gd name="T53" fmla="*/ 165 h 272"/>
                <a:gd name="T54" fmla="*/ 129 w 347"/>
                <a:gd name="T55" fmla="*/ 99 h 272"/>
                <a:gd name="T56" fmla="*/ 36 w 347"/>
                <a:gd name="T57" fmla="*/ 99 h 272"/>
                <a:gd name="T58" fmla="*/ 36 w 347"/>
                <a:gd name="T59" fmla="*/ 55 h 272"/>
                <a:gd name="T60" fmla="*/ 129 w 347"/>
                <a:gd name="T61" fmla="*/ 55 h 272"/>
                <a:gd name="T62" fmla="*/ 129 w 347"/>
                <a:gd name="T63" fmla="*/ 99 h 272"/>
                <a:gd name="T64" fmla="*/ 196 w 347"/>
                <a:gd name="T65" fmla="*/ 245 h 272"/>
                <a:gd name="T66" fmla="*/ 154 w 347"/>
                <a:gd name="T67" fmla="*/ 245 h 272"/>
                <a:gd name="T68" fmla="*/ 154 w 347"/>
                <a:gd name="T69" fmla="*/ 190 h 272"/>
                <a:gd name="T70" fmla="*/ 196 w 347"/>
                <a:gd name="T71" fmla="*/ 190 h 272"/>
                <a:gd name="T72" fmla="*/ 196 w 347"/>
                <a:gd name="T73" fmla="*/ 245 h 272"/>
                <a:gd name="T74" fmla="*/ 196 w 347"/>
                <a:gd name="T75" fmla="*/ 165 h 272"/>
                <a:gd name="T76" fmla="*/ 154 w 347"/>
                <a:gd name="T77" fmla="*/ 165 h 272"/>
                <a:gd name="T78" fmla="*/ 154 w 347"/>
                <a:gd name="T79" fmla="*/ 123 h 272"/>
                <a:gd name="T80" fmla="*/ 196 w 347"/>
                <a:gd name="T81" fmla="*/ 123 h 272"/>
                <a:gd name="T82" fmla="*/ 196 w 347"/>
                <a:gd name="T83" fmla="*/ 165 h 272"/>
                <a:gd name="T84" fmla="*/ 196 w 347"/>
                <a:gd name="T85" fmla="*/ 99 h 272"/>
                <a:gd name="T86" fmla="*/ 154 w 347"/>
                <a:gd name="T87" fmla="*/ 99 h 272"/>
                <a:gd name="T88" fmla="*/ 154 w 347"/>
                <a:gd name="T89" fmla="*/ 55 h 272"/>
                <a:gd name="T90" fmla="*/ 196 w 347"/>
                <a:gd name="T91" fmla="*/ 55 h 272"/>
                <a:gd name="T92" fmla="*/ 196 w 347"/>
                <a:gd name="T93" fmla="*/ 99 h 272"/>
                <a:gd name="T94" fmla="*/ 313 w 347"/>
                <a:gd name="T95" fmla="*/ 232 h 272"/>
                <a:gd name="T96" fmla="*/ 219 w 347"/>
                <a:gd name="T97" fmla="*/ 232 h 272"/>
                <a:gd name="T98" fmla="*/ 219 w 347"/>
                <a:gd name="T99" fmla="*/ 190 h 272"/>
                <a:gd name="T100" fmla="*/ 313 w 347"/>
                <a:gd name="T101" fmla="*/ 190 h 272"/>
                <a:gd name="T102" fmla="*/ 313 w 347"/>
                <a:gd name="T103" fmla="*/ 232 h 272"/>
                <a:gd name="T104" fmla="*/ 313 w 347"/>
                <a:gd name="T105" fmla="*/ 165 h 272"/>
                <a:gd name="T106" fmla="*/ 219 w 347"/>
                <a:gd name="T107" fmla="*/ 165 h 272"/>
                <a:gd name="T108" fmla="*/ 219 w 347"/>
                <a:gd name="T109" fmla="*/ 123 h 272"/>
                <a:gd name="T110" fmla="*/ 313 w 347"/>
                <a:gd name="T111" fmla="*/ 123 h 272"/>
                <a:gd name="T112" fmla="*/ 313 w 347"/>
                <a:gd name="T113" fmla="*/ 165 h 272"/>
                <a:gd name="T114" fmla="*/ 313 w 347"/>
                <a:gd name="T115" fmla="*/ 99 h 272"/>
                <a:gd name="T116" fmla="*/ 219 w 347"/>
                <a:gd name="T117" fmla="*/ 99 h 272"/>
                <a:gd name="T118" fmla="*/ 219 w 347"/>
                <a:gd name="T119" fmla="*/ 55 h 272"/>
                <a:gd name="T120" fmla="*/ 313 w 347"/>
                <a:gd name="T121" fmla="*/ 55 h 272"/>
                <a:gd name="T122" fmla="*/ 313 w 347"/>
                <a:gd name="T123" fmla="*/ 9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7" h="272">
                  <a:moveTo>
                    <a:pt x="334" y="245"/>
                  </a:moveTo>
                  <a:lnTo>
                    <a:pt x="334" y="40"/>
                  </a:lnTo>
                  <a:lnTo>
                    <a:pt x="341" y="40"/>
                  </a:lnTo>
                  <a:lnTo>
                    <a:pt x="341" y="28"/>
                  </a:lnTo>
                  <a:lnTo>
                    <a:pt x="276" y="28"/>
                  </a:lnTo>
                  <a:lnTo>
                    <a:pt x="276" y="0"/>
                  </a:lnTo>
                  <a:lnTo>
                    <a:pt x="74" y="0"/>
                  </a:lnTo>
                  <a:lnTo>
                    <a:pt x="74" y="28"/>
                  </a:lnTo>
                  <a:lnTo>
                    <a:pt x="7" y="28"/>
                  </a:lnTo>
                  <a:lnTo>
                    <a:pt x="7" y="40"/>
                  </a:lnTo>
                  <a:lnTo>
                    <a:pt x="13" y="40"/>
                  </a:lnTo>
                  <a:lnTo>
                    <a:pt x="13" y="245"/>
                  </a:lnTo>
                  <a:lnTo>
                    <a:pt x="0" y="245"/>
                  </a:lnTo>
                  <a:lnTo>
                    <a:pt x="0" y="272"/>
                  </a:lnTo>
                  <a:lnTo>
                    <a:pt x="347" y="272"/>
                  </a:lnTo>
                  <a:lnTo>
                    <a:pt x="347" y="245"/>
                  </a:lnTo>
                  <a:lnTo>
                    <a:pt x="334" y="245"/>
                  </a:lnTo>
                  <a:close/>
                  <a:moveTo>
                    <a:pt x="129" y="232"/>
                  </a:moveTo>
                  <a:lnTo>
                    <a:pt x="36" y="232"/>
                  </a:lnTo>
                  <a:lnTo>
                    <a:pt x="36" y="190"/>
                  </a:lnTo>
                  <a:lnTo>
                    <a:pt x="129" y="190"/>
                  </a:lnTo>
                  <a:lnTo>
                    <a:pt x="129" y="232"/>
                  </a:lnTo>
                  <a:close/>
                  <a:moveTo>
                    <a:pt x="129" y="165"/>
                  </a:moveTo>
                  <a:lnTo>
                    <a:pt x="36" y="165"/>
                  </a:lnTo>
                  <a:lnTo>
                    <a:pt x="36" y="123"/>
                  </a:lnTo>
                  <a:lnTo>
                    <a:pt x="129" y="123"/>
                  </a:lnTo>
                  <a:lnTo>
                    <a:pt x="129" y="165"/>
                  </a:lnTo>
                  <a:close/>
                  <a:moveTo>
                    <a:pt x="129" y="99"/>
                  </a:moveTo>
                  <a:lnTo>
                    <a:pt x="36" y="99"/>
                  </a:lnTo>
                  <a:lnTo>
                    <a:pt x="36" y="55"/>
                  </a:lnTo>
                  <a:lnTo>
                    <a:pt x="129" y="55"/>
                  </a:lnTo>
                  <a:lnTo>
                    <a:pt x="129" y="99"/>
                  </a:lnTo>
                  <a:close/>
                  <a:moveTo>
                    <a:pt x="196" y="245"/>
                  </a:moveTo>
                  <a:lnTo>
                    <a:pt x="154" y="245"/>
                  </a:lnTo>
                  <a:lnTo>
                    <a:pt x="154" y="190"/>
                  </a:lnTo>
                  <a:lnTo>
                    <a:pt x="196" y="190"/>
                  </a:lnTo>
                  <a:lnTo>
                    <a:pt x="196" y="245"/>
                  </a:lnTo>
                  <a:close/>
                  <a:moveTo>
                    <a:pt x="196" y="165"/>
                  </a:moveTo>
                  <a:lnTo>
                    <a:pt x="154" y="165"/>
                  </a:lnTo>
                  <a:lnTo>
                    <a:pt x="154" y="123"/>
                  </a:lnTo>
                  <a:lnTo>
                    <a:pt x="196" y="123"/>
                  </a:lnTo>
                  <a:lnTo>
                    <a:pt x="196" y="165"/>
                  </a:lnTo>
                  <a:close/>
                  <a:moveTo>
                    <a:pt x="196" y="99"/>
                  </a:moveTo>
                  <a:lnTo>
                    <a:pt x="154" y="99"/>
                  </a:lnTo>
                  <a:lnTo>
                    <a:pt x="154" y="55"/>
                  </a:lnTo>
                  <a:lnTo>
                    <a:pt x="196" y="55"/>
                  </a:lnTo>
                  <a:lnTo>
                    <a:pt x="196" y="99"/>
                  </a:lnTo>
                  <a:close/>
                  <a:moveTo>
                    <a:pt x="313" y="232"/>
                  </a:moveTo>
                  <a:lnTo>
                    <a:pt x="219" y="232"/>
                  </a:lnTo>
                  <a:lnTo>
                    <a:pt x="219" y="190"/>
                  </a:lnTo>
                  <a:lnTo>
                    <a:pt x="313" y="190"/>
                  </a:lnTo>
                  <a:lnTo>
                    <a:pt x="313" y="232"/>
                  </a:lnTo>
                  <a:close/>
                  <a:moveTo>
                    <a:pt x="313" y="165"/>
                  </a:moveTo>
                  <a:lnTo>
                    <a:pt x="219" y="165"/>
                  </a:lnTo>
                  <a:lnTo>
                    <a:pt x="219" y="123"/>
                  </a:lnTo>
                  <a:lnTo>
                    <a:pt x="313" y="123"/>
                  </a:lnTo>
                  <a:lnTo>
                    <a:pt x="313" y="165"/>
                  </a:lnTo>
                  <a:close/>
                  <a:moveTo>
                    <a:pt x="313" y="99"/>
                  </a:moveTo>
                  <a:lnTo>
                    <a:pt x="219" y="99"/>
                  </a:lnTo>
                  <a:lnTo>
                    <a:pt x="219" y="55"/>
                  </a:lnTo>
                  <a:lnTo>
                    <a:pt x="313" y="55"/>
                  </a:lnTo>
                  <a:lnTo>
                    <a:pt x="313" y="9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73"/>
            <p:cNvSpPr>
              <a:spLocks noChangeAspect="1" noEditPoints="1"/>
            </p:cNvSpPr>
            <p:nvPr/>
          </p:nvSpPr>
          <p:spPr bwMode="auto">
            <a:xfrm>
              <a:off x="6657800" y="1899888"/>
              <a:ext cx="764022" cy="1080642"/>
            </a:xfrm>
            <a:custGeom>
              <a:avLst/>
              <a:gdLst>
                <a:gd name="T0" fmla="*/ 207 w 222"/>
                <a:gd name="T1" fmla="*/ 156 h 314"/>
                <a:gd name="T2" fmla="*/ 214 w 222"/>
                <a:gd name="T3" fmla="*/ 144 h 314"/>
                <a:gd name="T4" fmla="*/ 147 w 222"/>
                <a:gd name="T5" fmla="*/ 13 h 314"/>
                <a:gd name="T6" fmla="*/ 153 w 222"/>
                <a:gd name="T7" fmla="*/ 0 h 314"/>
                <a:gd name="T8" fmla="*/ 8 w 222"/>
                <a:gd name="T9" fmla="*/ 13 h 314"/>
                <a:gd name="T10" fmla="*/ 14 w 222"/>
                <a:gd name="T11" fmla="*/ 287 h 314"/>
                <a:gd name="T12" fmla="*/ 0 w 222"/>
                <a:gd name="T13" fmla="*/ 314 h 314"/>
                <a:gd name="T14" fmla="*/ 222 w 222"/>
                <a:gd name="T15" fmla="*/ 287 h 314"/>
                <a:gd name="T16" fmla="*/ 69 w 222"/>
                <a:gd name="T17" fmla="*/ 276 h 314"/>
                <a:gd name="T18" fmla="*/ 42 w 222"/>
                <a:gd name="T19" fmla="*/ 236 h 314"/>
                <a:gd name="T20" fmla="*/ 69 w 222"/>
                <a:gd name="T21" fmla="*/ 276 h 314"/>
                <a:gd name="T22" fmla="*/ 42 w 222"/>
                <a:gd name="T23" fmla="*/ 211 h 314"/>
                <a:gd name="T24" fmla="*/ 69 w 222"/>
                <a:gd name="T25" fmla="*/ 171 h 314"/>
                <a:gd name="T26" fmla="*/ 69 w 222"/>
                <a:gd name="T27" fmla="*/ 144 h 314"/>
                <a:gd name="T28" fmla="*/ 42 w 222"/>
                <a:gd name="T29" fmla="*/ 104 h 314"/>
                <a:gd name="T30" fmla="*/ 69 w 222"/>
                <a:gd name="T31" fmla="*/ 144 h 314"/>
                <a:gd name="T32" fmla="*/ 42 w 222"/>
                <a:gd name="T33" fmla="*/ 78 h 314"/>
                <a:gd name="T34" fmla="*/ 69 w 222"/>
                <a:gd name="T35" fmla="*/ 38 h 314"/>
                <a:gd name="T36" fmla="*/ 119 w 222"/>
                <a:gd name="T37" fmla="*/ 287 h 314"/>
                <a:gd name="T38" fmla="*/ 90 w 222"/>
                <a:gd name="T39" fmla="*/ 236 h 314"/>
                <a:gd name="T40" fmla="*/ 119 w 222"/>
                <a:gd name="T41" fmla="*/ 287 h 314"/>
                <a:gd name="T42" fmla="*/ 90 w 222"/>
                <a:gd name="T43" fmla="*/ 211 h 314"/>
                <a:gd name="T44" fmla="*/ 119 w 222"/>
                <a:gd name="T45" fmla="*/ 171 h 314"/>
                <a:gd name="T46" fmla="*/ 119 w 222"/>
                <a:gd name="T47" fmla="*/ 144 h 314"/>
                <a:gd name="T48" fmla="*/ 90 w 222"/>
                <a:gd name="T49" fmla="*/ 104 h 314"/>
                <a:gd name="T50" fmla="*/ 119 w 222"/>
                <a:gd name="T51" fmla="*/ 144 h 314"/>
                <a:gd name="T52" fmla="*/ 90 w 222"/>
                <a:gd name="T53" fmla="*/ 78 h 314"/>
                <a:gd name="T54" fmla="*/ 119 w 222"/>
                <a:gd name="T55" fmla="*/ 38 h 314"/>
                <a:gd name="T56" fmla="*/ 189 w 222"/>
                <a:gd name="T57" fmla="*/ 276 h 314"/>
                <a:gd name="T58" fmla="*/ 159 w 222"/>
                <a:gd name="T59" fmla="*/ 236 h 314"/>
                <a:gd name="T60" fmla="*/ 189 w 222"/>
                <a:gd name="T61" fmla="*/ 276 h 314"/>
                <a:gd name="T62" fmla="*/ 159 w 222"/>
                <a:gd name="T63" fmla="*/ 211 h 314"/>
                <a:gd name="T64" fmla="*/ 189 w 222"/>
                <a:gd name="T65" fmla="*/ 17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 h="314">
                  <a:moveTo>
                    <a:pt x="207" y="287"/>
                  </a:moveTo>
                  <a:lnTo>
                    <a:pt x="207" y="156"/>
                  </a:lnTo>
                  <a:lnTo>
                    <a:pt x="214" y="156"/>
                  </a:lnTo>
                  <a:lnTo>
                    <a:pt x="214" y="144"/>
                  </a:lnTo>
                  <a:lnTo>
                    <a:pt x="147" y="144"/>
                  </a:lnTo>
                  <a:lnTo>
                    <a:pt x="147" y="13"/>
                  </a:lnTo>
                  <a:lnTo>
                    <a:pt x="153" y="13"/>
                  </a:lnTo>
                  <a:lnTo>
                    <a:pt x="153" y="0"/>
                  </a:lnTo>
                  <a:lnTo>
                    <a:pt x="8" y="0"/>
                  </a:lnTo>
                  <a:lnTo>
                    <a:pt x="8" y="13"/>
                  </a:lnTo>
                  <a:lnTo>
                    <a:pt x="14" y="13"/>
                  </a:lnTo>
                  <a:lnTo>
                    <a:pt x="14" y="287"/>
                  </a:lnTo>
                  <a:lnTo>
                    <a:pt x="0" y="287"/>
                  </a:lnTo>
                  <a:lnTo>
                    <a:pt x="0" y="314"/>
                  </a:lnTo>
                  <a:lnTo>
                    <a:pt x="222" y="314"/>
                  </a:lnTo>
                  <a:lnTo>
                    <a:pt x="222" y="287"/>
                  </a:lnTo>
                  <a:lnTo>
                    <a:pt x="207" y="287"/>
                  </a:lnTo>
                  <a:close/>
                  <a:moveTo>
                    <a:pt x="69" y="276"/>
                  </a:moveTo>
                  <a:lnTo>
                    <a:pt x="42" y="276"/>
                  </a:lnTo>
                  <a:lnTo>
                    <a:pt x="42" y="236"/>
                  </a:lnTo>
                  <a:lnTo>
                    <a:pt x="69" y="236"/>
                  </a:lnTo>
                  <a:lnTo>
                    <a:pt x="69" y="276"/>
                  </a:lnTo>
                  <a:close/>
                  <a:moveTo>
                    <a:pt x="69" y="211"/>
                  </a:moveTo>
                  <a:lnTo>
                    <a:pt x="42" y="211"/>
                  </a:lnTo>
                  <a:lnTo>
                    <a:pt x="42" y="171"/>
                  </a:lnTo>
                  <a:lnTo>
                    <a:pt x="69" y="171"/>
                  </a:lnTo>
                  <a:lnTo>
                    <a:pt x="69" y="211"/>
                  </a:lnTo>
                  <a:close/>
                  <a:moveTo>
                    <a:pt x="69" y="144"/>
                  </a:moveTo>
                  <a:lnTo>
                    <a:pt x="42" y="144"/>
                  </a:lnTo>
                  <a:lnTo>
                    <a:pt x="42" y="104"/>
                  </a:lnTo>
                  <a:lnTo>
                    <a:pt x="69" y="104"/>
                  </a:lnTo>
                  <a:lnTo>
                    <a:pt x="69" y="144"/>
                  </a:lnTo>
                  <a:close/>
                  <a:moveTo>
                    <a:pt x="69" y="78"/>
                  </a:moveTo>
                  <a:lnTo>
                    <a:pt x="42" y="78"/>
                  </a:lnTo>
                  <a:lnTo>
                    <a:pt x="42" y="38"/>
                  </a:lnTo>
                  <a:lnTo>
                    <a:pt x="69" y="38"/>
                  </a:lnTo>
                  <a:lnTo>
                    <a:pt x="69" y="78"/>
                  </a:lnTo>
                  <a:close/>
                  <a:moveTo>
                    <a:pt x="119" y="287"/>
                  </a:moveTo>
                  <a:lnTo>
                    <a:pt x="90" y="287"/>
                  </a:lnTo>
                  <a:lnTo>
                    <a:pt x="90" y="236"/>
                  </a:lnTo>
                  <a:lnTo>
                    <a:pt x="119" y="236"/>
                  </a:lnTo>
                  <a:lnTo>
                    <a:pt x="119" y="287"/>
                  </a:lnTo>
                  <a:close/>
                  <a:moveTo>
                    <a:pt x="119" y="211"/>
                  </a:moveTo>
                  <a:lnTo>
                    <a:pt x="90" y="211"/>
                  </a:lnTo>
                  <a:lnTo>
                    <a:pt x="90" y="171"/>
                  </a:lnTo>
                  <a:lnTo>
                    <a:pt x="119" y="171"/>
                  </a:lnTo>
                  <a:lnTo>
                    <a:pt x="119" y="211"/>
                  </a:lnTo>
                  <a:close/>
                  <a:moveTo>
                    <a:pt x="119" y="144"/>
                  </a:moveTo>
                  <a:lnTo>
                    <a:pt x="90" y="144"/>
                  </a:lnTo>
                  <a:lnTo>
                    <a:pt x="90" y="104"/>
                  </a:lnTo>
                  <a:lnTo>
                    <a:pt x="119" y="104"/>
                  </a:lnTo>
                  <a:lnTo>
                    <a:pt x="119" y="144"/>
                  </a:lnTo>
                  <a:close/>
                  <a:moveTo>
                    <a:pt x="119" y="78"/>
                  </a:moveTo>
                  <a:lnTo>
                    <a:pt x="90" y="78"/>
                  </a:lnTo>
                  <a:lnTo>
                    <a:pt x="90" y="38"/>
                  </a:lnTo>
                  <a:lnTo>
                    <a:pt x="119" y="38"/>
                  </a:lnTo>
                  <a:lnTo>
                    <a:pt x="119" y="78"/>
                  </a:lnTo>
                  <a:close/>
                  <a:moveTo>
                    <a:pt x="189" y="276"/>
                  </a:moveTo>
                  <a:lnTo>
                    <a:pt x="159" y="276"/>
                  </a:lnTo>
                  <a:lnTo>
                    <a:pt x="159" y="236"/>
                  </a:lnTo>
                  <a:lnTo>
                    <a:pt x="189" y="236"/>
                  </a:lnTo>
                  <a:lnTo>
                    <a:pt x="189" y="276"/>
                  </a:lnTo>
                  <a:close/>
                  <a:moveTo>
                    <a:pt x="189" y="211"/>
                  </a:moveTo>
                  <a:lnTo>
                    <a:pt x="159" y="211"/>
                  </a:lnTo>
                  <a:lnTo>
                    <a:pt x="159" y="171"/>
                  </a:lnTo>
                  <a:lnTo>
                    <a:pt x="189" y="171"/>
                  </a:lnTo>
                  <a:lnTo>
                    <a:pt x="1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74"/>
            <p:cNvSpPr>
              <a:spLocks noChangeAspect="1" noEditPoints="1"/>
            </p:cNvSpPr>
            <p:nvPr/>
          </p:nvSpPr>
          <p:spPr bwMode="auto">
            <a:xfrm flipH="1">
              <a:off x="4118131" y="1701857"/>
              <a:ext cx="519518" cy="1278674"/>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4" name="TextBox 93"/>
          <p:cNvSpPr txBox="1"/>
          <p:nvPr/>
        </p:nvSpPr>
        <p:spPr>
          <a:xfrm>
            <a:off x="6273992" y="4114800"/>
            <a:ext cx="2304660" cy="1259086"/>
          </a:xfrm>
          <a:prstGeom prst="rect">
            <a:avLst/>
          </a:prstGeom>
          <a:noFill/>
        </p:spPr>
        <p:txBody>
          <a:bodyPr wrap="square" rtlCol="0">
            <a:spAutoFit/>
          </a:bodyPr>
          <a:lstStyle/>
          <a:p>
            <a:r>
              <a:rPr lang="en-US" sz="1200" dirty="0" smtClean="0"/>
              <a:t>The bottom floors of the skyscrapers are bound together by shared meaning. Models are harmonized. They share meanings at the foundation level. They can interoperate. The whole is greater than the sum of the parts. </a:t>
            </a:r>
            <a:endParaRPr lang="en-US" sz="1200" dirty="0"/>
          </a:p>
        </p:txBody>
      </p:sp>
      <p:sp>
        <p:nvSpPr>
          <p:cNvPr id="95" name="TextBox 94"/>
          <p:cNvSpPr txBox="1"/>
          <p:nvPr/>
        </p:nvSpPr>
        <p:spPr>
          <a:xfrm>
            <a:off x="2947617" y="3666233"/>
            <a:ext cx="2133677" cy="1384995"/>
          </a:xfrm>
          <a:prstGeom prst="rect">
            <a:avLst/>
          </a:prstGeom>
          <a:noFill/>
        </p:spPr>
        <p:txBody>
          <a:bodyPr wrap="square" rtlCol="0">
            <a:spAutoFit/>
          </a:bodyPr>
          <a:lstStyle/>
          <a:p>
            <a:r>
              <a:rPr lang="en-US" sz="1200" dirty="0" smtClean="0"/>
              <a:t>Here each has its foundation (information model) however they are </a:t>
            </a:r>
            <a:r>
              <a:rPr lang="en-US" sz="1200" dirty="0" err="1" smtClean="0"/>
              <a:t>siloed</a:t>
            </a:r>
            <a:r>
              <a:rPr lang="en-US" sz="1200" dirty="0" smtClean="0"/>
              <a:t>. Models here have not been harmonized at the basic level. They do not share meanings. They cannot communicate together. </a:t>
            </a:r>
            <a:endParaRPr lang="en-US" sz="1200" dirty="0"/>
          </a:p>
        </p:txBody>
      </p:sp>
      <p:sp>
        <p:nvSpPr>
          <p:cNvPr id="96" name="Pentagon 95"/>
          <p:cNvSpPr/>
          <p:nvPr/>
        </p:nvSpPr>
        <p:spPr bwMode="gray">
          <a:xfrm>
            <a:off x="406746" y="1406979"/>
            <a:ext cx="2055796" cy="478971"/>
          </a:xfrm>
          <a:prstGeom prst="homePlate">
            <a:avLst/>
          </a:prstGeom>
          <a:solidFill>
            <a:srgbClr val="002776"/>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341313"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smtClean="0">
              <a:ln>
                <a:noFill/>
              </a:ln>
              <a:solidFill>
                <a:sysClr val="window" lastClr="FFFFFF"/>
              </a:solidFill>
              <a:effectLst/>
              <a:uLnTx/>
              <a:uFillTx/>
              <a:latin typeface="Arial"/>
              <a:ea typeface="+mn-ea"/>
              <a:cs typeface="+mn-cs"/>
            </a:endParaRPr>
          </a:p>
        </p:txBody>
      </p:sp>
      <p:sp>
        <p:nvSpPr>
          <p:cNvPr id="97" name="Chevron 96"/>
          <p:cNvSpPr/>
          <p:nvPr/>
        </p:nvSpPr>
        <p:spPr bwMode="gray">
          <a:xfrm>
            <a:off x="2458726" y="1422618"/>
            <a:ext cx="3214501" cy="478971"/>
          </a:xfrm>
          <a:prstGeom prst="chevron">
            <a:avLst/>
          </a:prstGeom>
          <a:solidFill>
            <a:srgbClr val="002776"/>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95288"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smtClean="0">
              <a:ln>
                <a:noFill/>
              </a:ln>
              <a:solidFill>
                <a:sysClr val="window" lastClr="FFFFFF"/>
              </a:solidFill>
              <a:effectLst/>
              <a:uLnTx/>
              <a:uFillTx/>
              <a:latin typeface="Arial"/>
              <a:ea typeface="+mn-ea"/>
              <a:cs typeface="+mn-cs"/>
            </a:endParaRPr>
          </a:p>
        </p:txBody>
      </p:sp>
      <p:sp>
        <p:nvSpPr>
          <p:cNvPr id="99" name="Freeform 74"/>
          <p:cNvSpPr>
            <a:spLocks noChangeAspect="1" noEditPoints="1"/>
          </p:cNvSpPr>
          <p:nvPr/>
        </p:nvSpPr>
        <p:spPr bwMode="auto">
          <a:xfrm flipH="1">
            <a:off x="1150332" y="2200644"/>
            <a:ext cx="366917" cy="1302347"/>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TextBox 100"/>
          <p:cNvSpPr txBox="1"/>
          <p:nvPr/>
        </p:nvSpPr>
        <p:spPr>
          <a:xfrm>
            <a:off x="958033" y="1371600"/>
            <a:ext cx="1520687" cy="584775"/>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Not Harmonized</a:t>
            </a:r>
            <a:endParaRPr lang="en-US" sz="1600" b="1" dirty="0">
              <a:solidFill>
                <a:schemeClr val="bg1"/>
              </a:solidFill>
              <a:latin typeface="Arial" panose="020B0604020202020204" pitchFamily="34" charset="0"/>
              <a:cs typeface="Arial" panose="020B0604020202020204" pitchFamily="34" charset="0"/>
            </a:endParaRPr>
          </a:p>
        </p:txBody>
      </p:sp>
      <p:sp>
        <p:nvSpPr>
          <p:cNvPr id="102" name="TextBox 101"/>
          <p:cNvSpPr txBox="1"/>
          <p:nvPr/>
        </p:nvSpPr>
        <p:spPr>
          <a:xfrm>
            <a:off x="3491993" y="1381125"/>
            <a:ext cx="1520687" cy="584775"/>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Not Harmonized</a:t>
            </a:r>
            <a:endParaRPr lang="en-US" sz="1600" b="1" dirty="0">
              <a:solidFill>
                <a:schemeClr val="bg1"/>
              </a:solidFill>
              <a:latin typeface="Arial" panose="020B0604020202020204" pitchFamily="34" charset="0"/>
              <a:cs typeface="Arial" panose="020B0604020202020204" pitchFamily="34" charset="0"/>
            </a:endParaRPr>
          </a:p>
        </p:txBody>
      </p:sp>
      <p:sp>
        <p:nvSpPr>
          <p:cNvPr id="103" name="Freeform 224"/>
          <p:cNvSpPr>
            <a:spLocks noChangeAspect="1" noEditPoints="1"/>
          </p:cNvSpPr>
          <p:nvPr/>
        </p:nvSpPr>
        <p:spPr bwMode="auto">
          <a:xfrm>
            <a:off x="6424372" y="1511226"/>
            <a:ext cx="258836" cy="301752"/>
          </a:xfrm>
          <a:custGeom>
            <a:avLst/>
            <a:gdLst>
              <a:gd name="T0" fmla="*/ 170 w 6176"/>
              <a:gd name="T1" fmla="*/ 3201 h 5401"/>
              <a:gd name="T2" fmla="*/ 208 w 6176"/>
              <a:gd name="T3" fmla="*/ 3829 h 5401"/>
              <a:gd name="T4" fmla="*/ 707 w 6176"/>
              <a:gd name="T5" fmla="*/ 3829 h 5401"/>
              <a:gd name="T6" fmla="*/ 745 w 6176"/>
              <a:gd name="T7" fmla="*/ 3201 h 5401"/>
              <a:gd name="T8" fmla="*/ 269 w 6176"/>
              <a:gd name="T9" fmla="*/ 3128 h 5401"/>
              <a:gd name="T10" fmla="*/ 4115 w 6176"/>
              <a:gd name="T11" fmla="*/ 2894 h 5401"/>
              <a:gd name="T12" fmla="*/ 4153 w 6176"/>
              <a:gd name="T13" fmla="*/ 3523 h 5401"/>
              <a:gd name="T14" fmla="*/ 4653 w 6176"/>
              <a:gd name="T15" fmla="*/ 3523 h 5401"/>
              <a:gd name="T16" fmla="*/ 4690 w 6176"/>
              <a:gd name="T17" fmla="*/ 2894 h 5401"/>
              <a:gd name="T18" fmla="*/ 4215 w 6176"/>
              <a:gd name="T19" fmla="*/ 2823 h 5401"/>
              <a:gd name="T20" fmla="*/ 1486 w 6176"/>
              <a:gd name="T21" fmla="*/ 2234 h 5401"/>
              <a:gd name="T22" fmla="*/ 1522 w 6176"/>
              <a:gd name="T23" fmla="*/ 2863 h 5401"/>
              <a:gd name="T24" fmla="*/ 2023 w 6176"/>
              <a:gd name="T25" fmla="*/ 2863 h 5401"/>
              <a:gd name="T26" fmla="*/ 2061 w 6176"/>
              <a:gd name="T27" fmla="*/ 2234 h 5401"/>
              <a:gd name="T28" fmla="*/ 1583 w 6176"/>
              <a:gd name="T29" fmla="*/ 2163 h 5401"/>
              <a:gd name="T30" fmla="*/ 5431 w 6176"/>
              <a:gd name="T31" fmla="*/ 1369 h 5401"/>
              <a:gd name="T32" fmla="*/ 5469 w 6176"/>
              <a:gd name="T33" fmla="*/ 1998 h 5401"/>
              <a:gd name="T34" fmla="*/ 5968 w 6176"/>
              <a:gd name="T35" fmla="*/ 1998 h 5401"/>
              <a:gd name="T36" fmla="*/ 6006 w 6176"/>
              <a:gd name="T37" fmla="*/ 1369 h 5401"/>
              <a:gd name="T38" fmla="*/ 5530 w 6176"/>
              <a:gd name="T39" fmla="*/ 1298 h 5401"/>
              <a:gd name="T40" fmla="*/ 2800 w 6176"/>
              <a:gd name="T41" fmla="*/ 1165 h 5401"/>
              <a:gd name="T42" fmla="*/ 2837 w 6176"/>
              <a:gd name="T43" fmla="*/ 1794 h 5401"/>
              <a:gd name="T44" fmla="*/ 3337 w 6176"/>
              <a:gd name="T45" fmla="*/ 1794 h 5401"/>
              <a:gd name="T46" fmla="*/ 3374 w 6176"/>
              <a:gd name="T47" fmla="*/ 1165 h 5401"/>
              <a:gd name="T48" fmla="*/ 2899 w 6176"/>
              <a:gd name="T49" fmla="*/ 1094 h 5401"/>
              <a:gd name="T50" fmla="*/ 6114 w 6176"/>
              <a:gd name="T51" fmla="*/ 36 h 5401"/>
              <a:gd name="T52" fmla="*/ 6176 w 6176"/>
              <a:gd name="T53" fmla="*/ 5238 h 5401"/>
              <a:gd name="T54" fmla="*/ 6084 w 6176"/>
              <a:gd name="T55" fmla="*/ 5384 h 5401"/>
              <a:gd name="T56" fmla="*/ 5353 w 6176"/>
              <a:gd name="T57" fmla="*/ 5384 h 5401"/>
              <a:gd name="T58" fmla="*/ 5261 w 6176"/>
              <a:gd name="T59" fmla="*/ 5238 h 5401"/>
              <a:gd name="T60" fmla="*/ 5321 w 6176"/>
              <a:gd name="T61" fmla="*/ 36 h 5401"/>
              <a:gd name="T62" fmla="*/ 4698 w 6176"/>
              <a:gd name="T63" fmla="*/ 0 h 5401"/>
              <a:gd name="T64" fmla="*/ 4843 w 6176"/>
              <a:gd name="T65" fmla="*/ 92 h 5401"/>
              <a:gd name="T66" fmla="*/ 4843 w 6176"/>
              <a:gd name="T67" fmla="*/ 5309 h 5401"/>
              <a:gd name="T68" fmla="*/ 4698 w 6176"/>
              <a:gd name="T69" fmla="*/ 5401 h 5401"/>
              <a:gd name="T70" fmla="*/ 3981 w 6176"/>
              <a:gd name="T71" fmla="*/ 5339 h 5401"/>
              <a:gd name="T72" fmla="*/ 3949 w 6176"/>
              <a:gd name="T73" fmla="*/ 126 h 5401"/>
              <a:gd name="T74" fmla="*/ 4071 w 6176"/>
              <a:gd name="T75" fmla="*/ 6 h 5401"/>
              <a:gd name="T76" fmla="*/ 3453 w 6176"/>
              <a:gd name="T77" fmla="*/ 17 h 5401"/>
              <a:gd name="T78" fmla="*/ 3545 w 6176"/>
              <a:gd name="T79" fmla="*/ 163 h 5401"/>
              <a:gd name="T80" fmla="*/ 3485 w 6176"/>
              <a:gd name="T81" fmla="*/ 5365 h 5401"/>
              <a:gd name="T82" fmla="*/ 2757 w 6176"/>
              <a:gd name="T83" fmla="*/ 5397 h 5401"/>
              <a:gd name="T84" fmla="*/ 2635 w 6176"/>
              <a:gd name="T85" fmla="*/ 5276 h 5401"/>
              <a:gd name="T86" fmla="*/ 2667 w 6176"/>
              <a:gd name="T87" fmla="*/ 62 h 5401"/>
              <a:gd name="T88" fmla="*/ 1478 w 6176"/>
              <a:gd name="T89" fmla="*/ 0 h 5401"/>
              <a:gd name="T90" fmla="*/ 2193 w 6176"/>
              <a:gd name="T91" fmla="*/ 62 h 5401"/>
              <a:gd name="T92" fmla="*/ 2225 w 6176"/>
              <a:gd name="T93" fmla="*/ 5276 h 5401"/>
              <a:gd name="T94" fmla="*/ 2104 w 6176"/>
              <a:gd name="T95" fmla="*/ 5397 h 5401"/>
              <a:gd name="T96" fmla="*/ 1376 w 6176"/>
              <a:gd name="T97" fmla="*/ 5365 h 5401"/>
              <a:gd name="T98" fmla="*/ 1316 w 6176"/>
              <a:gd name="T99" fmla="*/ 163 h 5401"/>
              <a:gd name="T100" fmla="*/ 1406 w 6176"/>
              <a:gd name="T101" fmla="*/ 17 h 5401"/>
              <a:gd name="T102" fmla="*/ 790 w 6176"/>
              <a:gd name="T103" fmla="*/ 6 h 5401"/>
              <a:gd name="T104" fmla="*/ 910 w 6176"/>
              <a:gd name="T105" fmla="*/ 126 h 5401"/>
              <a:gd name="T106" fmla="*/ 880 w 6176"/>
              <a:gd name="T107" fmla="*/ 5339 h 5401"/>
              <a:gd name="T108" fmla="*/ 163 w 6176"/>
              <a:gd name="T109" fmla="*/ 5401 h 5401"/>
              <a:gd name="T110" fmla="*/ 17 w 6176"/>
              <a:gd name="T111" fmla="*/ 5309 h 5401"/>
              <a:gd name="T112" fmla="*/ 17 w 6176"/>
              <a:gd name="T113" fmla="*/ 92 h 5401"/>
              <a:gd name="T114" fmla="*/ 163 w 6176"/>
              <a:gd name="T115" fmla="*/ 0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176" h="5401">
                <a:moveTo>
                  <a:pt x="269" y="3128"/>
                </a:moveTo>
                <a:lnTo>
                  <a:pt x="236" y="3134"/>
                </a:lnTo>
                <a:lnTo>
                  <a:pt x="208" y="3149"/>
                </a:lnTo>
                <a:lnTo>
                  <a:pt x="185" y="3172"/>
                </a:lnTo>
                <a:lnTo>
                  <a:pt x="170" y="3201"/>
                </a:lnTo>
                <a:lnTo>
                  <a:pt x="165" y="3233"/>
                </a:lnTo>
                <a:lnTo>
                  <a:pt x="165" y="3746"/>
                </a:lnTo>
                <a:lnTo>
                  <a:pt x="170" y="3778"/>
                </a:lnTo>
                <a:lnTo>
                  <a:pt x="185" y="3806"/>
                </a:lnTo>
                <a:lnTo>
                  <a:pt x="208" y="3829"/>
                </a:lnTo>
                <a:lnTo>
                  <a:pt x="236" y="3844"/>
                </a:lnTo>
                <a:lnTo>
                  <a:pt x="269" y="3849"/>
                </a:lnTo>
                <a:lnTo>
                  <a:pt x="646" y="3849"/>
                </a:lnTo>
                <a:lnTo>
                  <a:pt x="679" y="3844"/>
                </a:lnTo>
                <a:lnTo>
                  <a:pt x="707" y="3829"/>
                </a:lnTo>
                <a:lnTo>
                  <a:pt x="730" y="3806"/>
                </a:lnTo>
                <a:lnTo>
                  <a:pt x="745" y="3778"/>
                </a:lnTo>
                <a:lnTo>
                  <a:pt x="750" y="3746"/>
                </a:lnTo>
                <a:lnTo>
                  <a:pt x="750" y="3233"/>
                </a:lnTo>
                <a:lnTo>
                  <a:pt x="745" y="3201"/>
                </a:lnTo>
                <a:lnTo>
                  <a:pt x="730" y="3172"/>
                </a:lnTo>
                <a:lnTo>
                  <a:pt x="707" y="3149"/>
                </a:lnTo>
                <a:lnTo>
                  <a:pt x="679" y="3134"/>
                </a:lnTo>
                <a:lnTo>
                  <a:pt x="646" y="3128"/>
                </a:lnTo>
                <a:lnTo>
                  <a:pt x="269" y="3128"/>
                </a:lnTo>
                <a:close/>
                <a:moveTo>
                  <a:pt x="4215" y="2823"/>
                </a:moveTo>
                <a:lnTo>
                  <a:pt x="4181" y="2829"/>
                </a:lnTo>
                <a:lnTo>
                  <a:pt x="4153" y="2844"/>
                </a:lnTo>
                <a:lnTo>
                  <a:pt x="4130" y="2866"/>
                </a:lnTo>
                <a:lnTo>
                  <a:pt x="4115" y="2894"/>
                </a:lnTo>
                <a:lnTo>
                  <a:pt x="4110" y="2928"/>
                </a:lnTo>
                <a:lnTo>
                  <a:pt x="4110" y="3441"/>
                </a:lnTo>
                <a:lnTo>
                  <a:pt x="4115" y="3473"/>
                </a:lnTo>
                <a:lnTo>
                  <a:pt x="4130" y="3501"/>
                </a:lnTo>
                <a:lnTo>
                  <a:pt x="4153" y="3523"/>
                </a:lnTo>
                <a:lnTo>
                  <a:pt x="4181" y="3538"/>
                </a:lnTo>
                <a:lnTo>
                  <a:pt x="4215" y="3544"/>
                </a:lnTo>
                <a:lnTo>
                  <a:pt x="4591" y="3544"/>
                </a:lnTo>
                <a:lnTo>
                  <a:pt x="4625" y="3538"/>
                </a:lnTo>
                <a:lnTo>
                  <a:pt x="4653" y="3523"/>
                </a:lnTo>
                <a:lnTo>
                  <a:pt x="4675" y="3501"/>
                </a:lnTo>
                <a:lnTo>
                  <a:pt x="4690" y="3473"/>
                </a:lnTo>
                <a:lnTo>
                  <a:pt x="4696" y="3441"/>
                </a:lnTo>
                <a:lnTo>
                  <a:pt x="4696" y="2928"/>
                </a:lnTo>
                <a:lnTo>
                  <a:pt x="4690" y="2894"/>
                </a:lnTo>
                <a:lnTo>
                  <a:pt x="4675" y="2866"/>
                </a:lnTo>
                <a:lnTo>
                  <a:pt x="4653" y="2844"/>
                </a:lnTo>
                <a:lnTo>
                  <a:pt x="4625" y="2829"/>
                </a:lnTo>
                <a:lnTo>
                  <a:pt x="4591" y="2823"/>
                </a:lnTo>
                <a:lnTo>
                  <a:pt x="4215" y="2823"/>
                </a:lnTo>
                <a:close/>
                <a:moveTo>
                  <a:pt x="1583" y="2163"/>
                </a:moveTo>
                <a:lnTo>
                  <a:pt x="1551" y="2168"/>
                </a:lnTo>
                <a:lnTo>
                  <a:pt x="1522" y="2183"/>
                </a:lnTo>
                <a:lnTo>
                  <a:pt x="1499" y="2206"/>
                </a:lnTo>
                <a:lnTo>
                  <a:pt x="1486" y="2234"/>
                </a:lnTo>
                <a:lnTo>
                  <a:pt x="1480" y="2267"/>
                </a:lnTo>
                <a:lnTo>
                  <a:pt x="1480" y="2778"/>
                </a:lnTo>
                <a:lnTo>
                  <a:pt x="1486" y="2812"/>
                </a:lnTo>
                <a:lnTo>
                  <a:pt x="1499" y="2840"/>
                </a:lnTo>
                <a:lnTo>
                  <a:pt x="1522" y="2863"/>
                </a:lnTo>
                <a:lnTo>
                  <a:pt x="1551" y="2878"/>
                </a:lnTo>
                <a:lnTo>
                  <a:pt x="1583" y="2883"/>
                </a:lnTo>
                <a:lnTo>
                  <a:pt x="1961" y="2883"/>
                </a:lnTo>
                <a:lnTo>
                  <a:pt x="1993" y="2878"/>
                </a:lnTo>
                <a:lnTo>
                  <a:pt x="2023" y="2863"/>
                </a:lnTo>
                <a:lnTo>
                  <a:pt x="2046" y="2840"/>
                </a:lnTo>
                <a:lnTo>
                  <a:pt x="2061" y="2812"/>
                </a:lnTo>
                <a:lnTo>
                  <a:pt x="2064" y="2778"/>
                </a:lnTo>
                <a:lnTo>
                  <a:pt x="2064" y="2267"/>
                </a:lnTo>
                <a:lnTo>
                  <a:pt x="2061" y="2234"/>
                </a:lnTo>
                <a:lnTo>
                  <a:pt x="2046" y="2206"/>
                </a:lnTo>
                <a:lnTo>
                  <a:pt x="2023" y="2183"/>
                </a:lnTo>
                <a:lnTo>
                  <a:pt x="1993" y="2168"/>
                </a:lnTo>
                <a:lnTo>
                  <a:pt x="1961" y="2163"/>
                </a:lnTo>
                <a:lnTo>
                  <a:pt x="1583" y="2163"/>
                </a:lnTo>
                <a:close/>
                <a:moveTo>
                  <a:pt x="5530" y="1298"/>
                </a:moveTo>
                <a:lnTo>
                  <a:pt x="5497" y="1303"/>
                </a:lnTo>
                <a:lnTo>
                  <a:pt x="5469" y="1318"/>
                </a:lnTo>
                <a:lnTo>
                  <a:pt x="5446" y="1341"/>
                </a:lnTo>
                <a:lnTo>
                  <a:pt x="5431" y="1369"/>
                </a:lnTo>
                <a:lnTo>
                  <a:pt x="5426" y="1403"/>
                </a:lnTo>
                <a:lnTo>
                  <a:pt x="5426" y="1914"/>
                </a:lnTo>
                <a:lnTo>
                  <a:pt x="5431" y="1947"/>
                </a:lnTo>
                <a:lnTo>
                  <a:pt x="5446" y="1975"/>
                </a:lnTo>
                <a:lnTo>
                  <a:pt x="5469" y="1998"/>
                </a:lnTo>
                <a:lnTo>
                  <a:pt x="5497" y="2013"/>
                </a:lnTo>
                <a:lnTo>
                  <a:pt x="5530" y="2018"/>
                </a:lnTo>
                <a:lnTo>
                  <a:pt x="5907" y="2018"/>
                </a:lnTo>
                <a:lnTo>
                  <a:pt x="5938" y="2013"/>
                </a:lnTo>
                <a:lnTo>
                  <a:pt x="5968" y="1998"/>
                </a:lnTo>
                <a:lnTo>
                  <a:pt x="5991" y="1975"/>
                </a:lnTo>
                <a:lnTo>
                  <a:pt x="6006" y="1947"/>
                </a:lnTo>
                <a:lnTo>
                  <a:pt x="6011" y="1914"/>
                </a:lnTo>
                <a:lnTo>
                  <a:pt x="6011" y="1403"/>
                </a:lnTo>
                <a:lnTo>
                  <a:pt x="6006" y="1369"/>
                </a:lnTo>
                <a:lnTo>
                  <a:pt x="5991" y="1341"/>
                </a:lnTo>
                <a:lnTo>
                  <a:pt x="5968" y="1318"/>
                </a:lnTo>
                <a:lnTo>
                  <a:pt x="5938" y="1303"/>
                </a:lnTo>
                <a:lnTo>
                  <a:pt x="5907" y="1298"/>
                </a:lnTo>
                <a:lnTo>
                  <a:pt x="5530" y="1298"/>
                </a:lnTo>
                <a:close/>
                <a:moveTo>
                  <a:pt x="2899" y="1094"/>
                </a:moveTo>
                <a:lnTo>
                  <a:pt x="2865" y="1099"/>
                </a:lnTo>
                <a:lnTo>
                  <a:pt x="2837" y="1114"/>
                </a:lnTo>
                <a:lnTo>
                  <a:pt x="2815" y="1137"/>
                </a:lnTo>
                <a:lnTo>
                  <a:pt x="2800" y="1165"/>
                </a:lnTo>
                <a:lnTo>
                  <a:pt x="2794" y="1199"/>
                </a:lnTo>
                <a:lnTo>
                  <a:pt x="2794" y="1710"/>
                </a:lnTo>
                <a:lnTo>
                  <a:pt x="2800" y="1743"/>
                </a:lnTo>
                <a:lnTo>
                  <a:pt x="2815" y="1771"/>
                </a:lnTo>
                <a:lnTo>
                  <a:pt x="2837" y="1794"/>
                </a:lnTo>
                <a:lnTo>
                  <a:pt x="2865" y="1809"/>
                </a:lnTo>
                <a:lnTo>
                  <a:pt x="2899" y="1814"/>
                </a:lnTo>
                <a:lnTo>
                  <a:pt x="3275" y="1814"/>
                </a:lnTo>
                <a:lnTo>
                  <a:pt x="3309" y="1809"/>
                </a:lnTo>
                <a:lnTo>
                  <a:pt x="3337" y="1794"/>
                </a:lnTo>
                <a:lnTo>
                  <a:pt x="3359" y="1771"/>
                </a:lnTo>
                <a:lnTo>
                  <a:pt x="3374" y="1743"/>
                </a:lnTo>
                <a:lnTo>
                  <a:pt x="3380" y="1710"/>
                </a:lnTo>
                <a:lnTo>
                  <a:pt x="3380" y="1199"/>
                </a:lnTo>
                <a:lnTo>
                  <a:pt x="3374" y="1165"/>
                </a:lnTo>
                <a:lnTo>
                  <a:pt x="3359" y="1137"/>
                </a:lnTo>
                <a:lnTo>
                  <a:pt x="3337" y="1114"/>
                </a:lnTo>
                <a:lnTo>
                  <a:pt x="3309" y="1099"/>
                </a:lnTo>
                <a:lnTo>
                  <a:pt x="3275" y="1094"/>
                </a:lnTo>
                <a:lnTo>
                  <a:pt x="2899" y="1094"/>
                </a:lnTo>
                <a:close/>
                <a:moveTo>
                  <a:pt x="5424" y="0"/>
                </a:moveTo>
                <a:lnTo>
                  <a:pt x="6013" y="0"/>
                </a:lnTo>
                <a:lnTo>
                  <a:pt x="6049" y="6"/>
                </a:lnTo>
                <a:lnTo>
                  <a:pt x="6084" y="17"/>
                </a:lnTo>
                <a:lnTo>
                  <a:pt x="6114" y="36"/>
                </a:lnTo>
                <a:lnTo>
                  <a:pt x="6139" y="62"/>
                </a:lnTo>
                <a:lnTo>
                  <a:pt x="6159" y="92"/>
                </a:lnTo>
                <a:lnTo>
                  <a:pt x="6170" y="126"/>
                </a:lnTo>
                <a:lnTo>
                  <a:pt x="6176" y="163"/>
                </a:lnTo>
                <a:lnTo>
                  <a:pt x="6176" y="5238"/>
                </a:lnTo>
                <a:lnTo>
                  <a:pt x="6170" y="5276"/>
                </a:lnTo>
                <a:lnTo>
                  <a:pt x="6159" y="5309"/>
                </a:lnTo>
                <a:lnTo>
                  <a:pt x="6139" y="5339"/>
                </a:lnTo>
                <a:lnTo>
                  <a:pt x="6114" y="5365"/>
                </a:lnTo>
                <a:lnTo>
                  <a:pt x="6084" y="5384"/>
                </a:lnTo>
                <a:lnTo>
                  <a:pt x="6049" y="5397"/>
                </a:lnTo>
                <a:lnTo>
                  <a:pt x="6013" y="5401"/>
                </a:lnTo>
                <a:lnTo>
                  <a:pt x="5424" y="5401"/>
                </a:lnTo>
                <a:lnTo>
                  <a:pt x="5386" y="5397"/>
                </a:lnTo>
                <a:lnTo>
                  <a:pt x="5353" y="5384"/>
                </a:lnTo>
                <a:lnTo>
                  <a:pt x="5321" y="5365"/>
                </a:lnTo>
                <a:lnTo>
                  <a:pt x="5296" y="5339"/>
                </a:lnTo>
                <a:lnTo>
                  <a:pt x="5278" y="5309"/>
                </a:lnTo>
                <a:lnTo>
                  <a:pt x="5265" y="5276"/>
                </a:lnTo>
                <a:lnTo>
                  <a:pt x="5261" y="5238"/>
                </a:lnTo>
                <a:lnTo>
                  <a:pt x="5261" y="163"/>
                </a:lnTo>
                <a:lnTo>
                  <a:pt x="5265" y="126"/>
                </a:lnTo>
                <a:lnTo>
                  <a:pt x="5278" y="92"/>
                </a:lnTo>
                <a:lnTo>
                  <a:pt x="5296" y="62"/>
                </a:lnTo>
                <a:lnTo>
                  <a:pt x="5321" y="36"/>
                </a:lnTo>
                <a:lnTo>
                  <a:pt x="5353" y="17"/>
                </a:lnTo>
                <a:lnTo>
                  <a:pt x="5386" y="6"/>
                </a:lnTo>
                <a:lnTo>
                  <a:pt x="5424" y="0"/>
                </a:lnTo>
                <a:close/>
                <a:moveTo>
                  <a:pt x="4108" y="0"/>
                </a:moveTo>
                <a:lnTo>
                  <a:pt x="4698" y="0"/>
                </a:lnTo>
                <a:lnTo>
                  <a:pt x="4735" y="6"/>
                </a:lnTo>
                <a:lnTo>
                  <a:pt x="4769" y="17"/>
                </a:lnTo>
                <a:lnTo>
                  <a:pt x="4799" y="36"/>
                </a:lnTo>
                <a:lnTo>
                  <a:pt x="4825" y="62"/>
                </a:lnTo>
                <a:lnTo>
                  <a:pt x="4843" y="92"/>
                </a:lnTo>
                <a:lnTo>
                  <a:pt x="4857" y="126"/>
                </a:lnTo>
                <a:lnTo>
                  <a:pt x="4860" y="163"/>
                </a:lnTo>
                <a:lnTo>
                  <a:pt x="4860" y="5238"/>
                </a:lnTo>
                <a:lnTo>
                  <a:pt x="4857" y="5276"/>
                </a:lnTo>
                <a:lnTo>
                  <a:pt x="4843" y="5309"/>
                </a:lnTo>
                <a:lnTo>
                  <a:pt x="4825" y="5339"/>
                </a:lnTo>
                <a:lnTo>
                  <a:pt x="4799" y="5365"/>
                </a:lnTo>
                <a:lnTo>
                  <a:pt x="4769" y="5384"/>
                </a:lnTo>
                <a:lnTo>
                  <a:pt x="4735" y="5397"/>
                </a:lnTo>
                <a:lnTo>
                  <a:pt x="4698" y="5401"/>
                </a:lnTo>
                <a:lnTo>
                  <a:pt x="4108" y="5401"/>
                </a:lnTo>
                <a:lnTo>
                  <a:pt x="4071" y="5397"/>
                </a:lnTo>
                <a:lnTo>
                  <a:pt x="4037" y="5384"/>
                </a:lnTo>
                <a:lnTo>
                  <a:pt x="4007" y="5365"/>
                </a:lnTo>
                <a:lnTo>
                  <a:pt x="3981" y="5339"/>
                </a:lnTo>
                <a:lnTo>
                  <a:pt x="3962" y="5309"/>
                </a:lnTo>
                <a:lnTo>
                  <a:pt x="3949" y="5276"/>
                </a:lnTo>
                <a:lnTo>
                  <a:pt x="3945" y="5238"/>
                </a:lnTo>
                <a:lnTo>
                  <a:pt x="3945" y="163"/>
                </a:lnTo>
                <a:lnTo>
                  <a:pt x="3949" y="126"/>
                </a:lnTo>
                <a:lnTo>
                  <a:pt x="3962" y="92"/>
                </a:lnTo>
                <a:lnTo>
                  <a:pt x="3981" y="62"/>
                </a:lnTo>
                <a:lnTo>
                  <a:pt x="4007" y="36"/>
                </a:lnTo>
                <a:lnTo>
                  <a:pt x="4037" y="17"/>
                </a:lnTo>
                <a:lnTo>
                  <a:pt x="4071" y="6"/>
                </a:lnTo>
                <a:lnTo>
                  <a:pt x="4108" y="0"/>
                </a:lnTo>
                <a:close/>
                <a:moveTo>
                  <a:pt x="2794" y="0"/>
                </a:moveTo>
                <a:lnTo>
                  <a:pt x="3382" y="0"/>
                </a:lnTo>
                <a:lnTo>
                  <a:pt x="3419" y="6"/>
                </a:lnTo>
                <a:lnTo>
                  <a:pt x="3453" y="17"/>
                </a:lnTo>
                <a:lnTo>
                  <a:pt x="3485" y="36"/>
                </a:lnTo>
                <a:lnTo>
                  <a:pt x="3509" y="62"/>
                </a:lnTo>
                <a:lnTo>
                  <a:pt x="3528" y="92"/>
                </a:lnTo>
                <a:lnTo>
                  <a:pt x="3541" y="126"/>
                </a:lnTo>
                <a:lnTo>
                  <a:pt x="3545" y="163"/>
                </a:lnTo>
                <a:lnTo>
                  <a:pt x="3545" y="5238"/>
                </a:lnTo>
                <a:lnTo>
                  <a:pt x="3541" y="5276"/>
                </a:lnTo>
                <a:lnTo>
                  <a:pt x="3528" y="5309"/>
                </a:lnTo>
                <a:lnTo>
                  <a:pt x="3509" y="5339"/>
                </a:lnTo>
                <a:lnTo>
                  <a:pt x="3485" y="5365"/>
                </a:lnTo>
                <a:lnTo>
                  <a:pt x="3453" y="5384"/>
                </a:lnTo>
                <a:lnTo>
                  <a:pt x="3419" y="5397"/>
                </a:lnTo>
                <a:lnTo>
                  <a:pt x="3382" y="5401"/>
                </a:lnTo>
                <a:lnTo>
                  <a:pt x="2794" y="5401"/>
                </a:lnTo>
                <a:lnTo>
                  <a:pt x="2757" y="5397"/>
                </a:lnTo>
                <a:lnTo>
                  <a:pt x="2721" y="5384"/>
                </a:lnTo>
                <a:lnTo>
                  <a:pt x="2691" y="5365"/>
                </a:lnTo>
                <a:lnTo>
                  <a:pt x="2667" y="5339"/>
                </a:lnTo>
                <a:lnTo>
                  <a:pt x="2646" y="5309"/>
                </a:lnTo>
                <a:lnTo>
                  <a:pt x="2635" y="5276"/>
                </a:lnTo>
                <a:lnTo>
                  <a:pt x="2629" y="5238"/>
                </a:lnTo>
                <a:lnTo>
                  <a:pt x="2629" y="163"/>
                </a:lnTo>
                <a:lnTo>
                  <a:pt x="2635" y="126"/>
                </a:lnTo>
                <a:lnTo>
                  <a:pt x="2646" y="92"/>
                </a:lnTo>
                <a:lnTo>
                  <a:pt x="2667" y="62"/>
                </a:lnTo>
                <a:lnTo>
                  <a:pt x="2691" y="36"/>
                </a:lnTo>
                <a:lnTo>
                  <a:pt x="2721" y="17"/>
                </a:lnTo>
                <a:lnTo>
                  <a:pt x="2757" y="6"/>
                </a:lnTo>
                <a:lnTo>
                  <a:pt x="2794" y="0"/>
                </a:lnTo>
                <a:close/>
                <a:moveTo>
                  <a:pt x="1478" y="0"/>
                </a:moveTo>
                <a:lnTo>
                  <a:pt x="2066" y="0"/>
                </a:lnTo>
                <a:lnTo>
                  <a:pt x="2104" y="6"/>
                </a:lnTo>
                <a:lnTo>
                  <a:pt x="2139" y="17"/>
                </a:lnTo>
                <a:lnTo>
                  <a:pt x="2169" y="36"/>
                </a:lnTo>
                <a:lnTo>
                  <a:pt x="2193" y="62"/>
                </a:lnTo>
                <a:lnTo>
                  <a:pt x="2214" y="92"/>
                </a:lnTo>
                <a:lnTo>
                  <a:pt x="2225" y="126"/>
                </a:lnTo>
                <a:lnTo>
                  <a:pt x="2229" y="163"/>
                </a:lnTo>
                <a:lnTo>
                  <a:pt x="2229" y="5238"/>
                </a:lnTo>
                <a:lnTo>
                  <a:pt x="2225" y="5276"/>
                </a:lnTo>
                <a:lnTo>
                  <a:pt x="2214" y="5309"/>
                </a:lnTo>
                <a:lnTo>
                  <a:pt x="2193" y="5339"/>
                </a:lnTo>
                <a:lnTo>
                  <a:pt x="2169" y="5365"/>
                </a:lnTo>
                <a:lnTo>
                  <a:pt x="2139" y="5384"/>
                </a:lnTo>
                <a:lnTo>
                  <a:pt x="2104" y="5397"/>
                </a:lnTo>
                <a:lnTo>
                  <a:pt x="2066" y="5401"/>
                </a:lnTo>
                <a:lnTo>
                  <a:pt x="1478" y="5401"/>
                </a:lnTo>
                <a:lnTo>
                  <a:pt x="1441" y="5397"/>
                </a:lnTo>
                <a:lnTo>
                  <a:pt x="1406" y="5384"/>
                </a:lnTo>
                <a:lnTo>
                  <a:pt x="1376" y="5365"/>
                </a:lnTo>
                <a:lnTo>
                  <a:pt x="1351" y="5339"/>
                </a:lnTo>
                <a:lnTo>
                  <a:pt x="1333" y="5309"/>
                </a:lnTo>
                <a:lnTo>
                  <a:pt x="1319" y="5276"/>
                </a:lnTo>
                <a:lnTo>
                  <a:pt x="1316" y="5238"/>
                </a:lnTo>
                <a:lnTo>
                  <a:pt x="1316" y="163"/>
                </a:lnTo>
                <a:lnTo>
                  <a:pt x="1319" y="126"/>
                </a:lnTo>
                <a:lnTo>
                  <a:pt x="1333" y="92"/>
                </a:lnTo>
                <a:lnTo>
                  <a:pt x="1351" y="62"/>
                </a:lnTo>
                <a:lnTo>
                  <a:pt x="1376" y="36"/>
                </a:lnTo>
                <a:lnTo>
                  <a:pt x="1406" y="17"/>
                </a:lnTo>
                <a:lnTo>
                  <a:pt x="1441" y="6"/>
                </a:lnTo>
                <a:lnTo>
                  <a:pt x="1478" y="0"/>
                </a:lnTo>
                <a:close/>
                <a:moveTo>
                  <a:pt x="163" y="0"/>
                </a:moveTo>
                <a:lnTo>
                  <a:pt x="752" y="0"/>
                </a:lnTo>
                <a:lnTo>
                  <a:pt x="790" y="6"/>
                </a:lnTo>
                <a:lnTo>
                  <a:pt x="823" y="17"/>
                </a:lnTo>
                <a:lnTo>
                  <a:pt x="853" y="36"/>
                </a:lnTo>
                <a:lnTo>
                  <a:pt x="880" y="62"/>
                </a:lnTo>
                <a:lnTo>
                  <a:pt x="898" y="92"/>
                </a:lnTo>
                <a:lnTo>
                  <a:pt x="910" y="126"/>
                </a:lnTo>
                <a:lnTo>
                  <a:pt x="915" y="163"/>
                </a:lnTo>
                <a:lnTo>
                  <a:pt x="915" y="5238"/>
                </a:lnTo>
                <a:lnTo>
                  <a:pt x="910" y="5276"/>
                </a:lnTo>
                <a:lnTo>
                  <a:pt x="898" y="5309"/>
                </a:lnTo>
                <a:lnTo>
                  <a:pt x="880" y="5339"/>
                </a:lnTo>
                <a:lnTo>
                  <a:pt x="853" y="5365"/>
                </a:lnTo>
                <a:lnTo>
                  <a:pt x="823" y="5384"/>
                </a:lnTo>
                <a:lnTo>
                  <a:pt x="790" y="5397"/>
                </a:lnTo>
                <a:lnTo>
                  <a:pt x="752" y="5401"/>
                </a:lnTo>
                <a:lnTo>
                  <a:pt x="163" y="5401"/>
                </a:lnTo>
                <a:lnTo>
                  <a:pt x="125" y="5397"/>
                </a:lnTo>
                <a:lnTo>
                  <a:pt x="92" y="5384"/>
                </a:lnTo>
                <a:lnTo>
                  <a:pt x="62" y="5365"/>
                </a:lnTo>
                <a:lnTo>
                  <a:pt x="36" y="5339"/>
                </a:lnTo>
                <a:lnTo>
                  <a:pt x="17" y="5309"/>
                </a:lnTo>
                <a:lnTo>
                  <a:pt x="4" y="5276"/>
                </a:lnTo>
                <a:lnTo>
                  <a:pt x="0" y="5238"/>
                </a:lnTo>
                <a:lnTo>
                  <a:pt x="0" y="163"/>
                </a:lnTo>
                <a:lnTo>
                  <a:pt x="4" y="126"/>
                </a:lnTo>
                <a:lnTo>
                  <a:pt x="17" y="92"/>
                </a:lnTo>
                <a:lnTo>
                  <a:pt x="36" y="62"/>
                </a:lnTo>
                <a:lnTo>
                  <a:pt x="62" y="36"/>
                </a:lnTo>
                <a:lnTo>
                  <a:pt x="92" y="17"/>
                </a:lnTo>
                <a:lnTo>
                  <a:pt x="125" y="6"/>
                </a:lnTo>
                <a:lnTo>
                  <a:pt x="16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33" name="Group 4"/>
          <p:cNvGrpSpPr>
            <a:grpSpLocks noChangeAspect="1"/>
          </p:cNvGrpSpPr>
          <p:nvPr/>
        </p:nvGrpSpPr>
        <p:grpSpPr bwMode="auto">
          <a:xfrm>
            <a:off x="570916" y="1499428"/>
            <a:ext cx="320828" cy="301752"/>
            <a:chOff x="369" y="1008"/>
            <a:chExt cx="370" cy="261"/>
          </a:xfrm>
          <a:solidFill>
            <a:schemeClr val="bg1"/>
          </a:solidFill>
        </p:grpSpPr>
        <p:sp>
          <p:nvSpPr>
            <p:cNvPr id="34" name="Freeform 5"/>
            <p:cNvSpPr>
              <a:spLocks noEditPoints="1"/>
            </p:cNvSpPr>
            <p:nvPr/>
          </p:nvSpPr>
          <p:spPr bwMode="auto">
            <a:xfrm>
              <a:off x="369" y="1008"/>
              <a:ext cx="370" cy="261"/>
            </a:xfrm>
            <a:custGeom>
              <a:avLst/>
              <a:gdLst>
                <a:gd name="T0" fmla="*/ 120 w 601"/>
                <a:gd name="T1" fmla="*/ 410 h 420"/>
                <a:gd name="T2" fmla="*/ 120 w 601"/>
                <a:gd name="T3" fmla="*/ 410 h 420"/>
                <a:gd name="T4" fmla="*/ 10 w 601"/>
                <a:gd name="T5" fmla="*/ 300 h 420"/>
                <a:gd name="T6" fmla="*/ 15 w 601"/>
                <a:gd name="T7" fmla="*/ 269 h 420"/>
                <a:gd name="T8" fmla="*/ 120 w 601"/>
                <a:gd name="T9" fmla="*/ 190 h 420"/>
                <a:gd name="T10" fmla="*/ 222 w 601"/>
                <a:gd name="T11" fmla="*/ 260 h 420"/>
                <a:gd name="T12" fmla="*/ 230 w 601"/>
                <a:gd name="T13" fmla="*/ 300 h 420"/>
                <a:gd name="T14" fmla="*/ 120 w 601"/>
                <a:gd name="T15" fmla="*/ 410 h 420"/>
                <a:gd name="T16" fmla="*/ 343 w 601"/>
                <a:gd name="T17" fmla="*/ 255 h 420"/>
                <a:gd name="T18" fmla="*/ 343 w 601"/>
                <a:gd name="T19" fmla="*/ 255 h 420"/>
                <a:gd name="T20" fmla="*/ 302 w 601"/>
                <a:gd name="T21" fmla="*/ 285 h 420"/>
                <a:gd name="T22" fmla="*/ 262 w 601"/>
                <a:gd name="T23" fmla="*/ 259 h 420"/>
                <a:gd name="T24" fmla="*/ 258 w 601"/>
                <a:gd name="T25" fmla="*/ 241 h 420"/>
                <a:gd name="T26" fmla="*/ 302 w 601"/>
                <a:gd name="T27" fmla="*/ 197 h 420"/>
                <a:gd name="T28" fmla="*/ 345 w 601"/>
                <a:gd name="T29" fmla="*/ 241 h 420"/>
                <a:gd name="T30" fmla="*/ 343 w 601"/>
                <a:gd name="T31" fmla="*/ 255 h 420"/>
                <a:gd name="T32" fmla="*/ 480 w 601"/>
                <a:gd name="T33" fmla="*/ 410 h 420"/>
                <a:gd name="T34" fmla="*/ 480 w 601"/>
                <a:gd name="T35" fmla="*/ 410 h 420"/>
                <a:gd name="T36" fmla="*/ 370 w 601"/>
                <a:gd name="T37" fmla="*/ 300 h 420"/>
                <a:gd name="T38" fmla="*/ 381 w 601"/>
                <a:gd name="T39" fmla="*/ 254 h 420"/>
                <a:gd name="T40" fmla="*/ 480 w 601"/>
                <a:gd name="T41" fmla="*/ 190 h 420"/>
                <a:gd name="T42" fmla="*/ 576 w 601"/>
                <a:gd name="T43" fmla="*/ 246 h 420"/>
                <a:gd name="T44" fmla="*/ 590 w 601"/>
                <a:gd name="T45" fmla="*/ 300 h 420"/>
                <a:gd name="T46" fmla="*/ 480 w 601"/>
                <a:gd name="T47" fmla="*/ 410 h 420"/>
                <a:gd name="T48" fmla="*/ 578 w 601"/>
                <a:gd name="T49" fmla="*/ 230 h 420"/>
                <a:gd name="T50" fmla="*/ 578 w 601"/>
                <a:gd name="T51" fmla="*/ 230 h 420"/>
                <a:gd name="T52" fmla="*/ 450 w 601"/>
                <a:gd name="T53" fmla="*/ 71 h 420"/>
                <a:gd name="T54" fmla="*/ 452 w 601"/>
                <a:gd name="T55" fmla="*/ 60 h 420"/>
                <a:gd name="T56" fmla="*/ 382 w 601"/>
                <a:gd name="T57" fmla="*/ 0 h 420"/>
                <a:gd name="T58" fmla="*/ 313 w 601"/>
                <a:gd name="T59" fmla="*/ 60 h 420"/>
                <a:gd name="T60" fmla="*/ 293 w 601"/>
                <a:gd name="T61" fmla="*/ 60 h 420"/>
                <a:gd name="T62" fmla="*/ 223 w 601"/>
                <a:gd name="T63" fmla="*/ 0 h 420"/>
                <a:gd name="T64" fmla="*/ 154 w 601"/>
                <a:gd name="T65" fmla="*/ 60 h 420"/>
                <a:gd name="T66" fmla="*/ 155 w 601"/>
                <a:gd name="T67" fmla="*/ 70 h 420"/>
                <a:gd name="T68" fmla="*/ 17 w 601"/>
                <a:gd name="T69" fmla="*/ 238 h 420"/>
                <a:gd name="T70" fmla="*/ 0 w 601"/>
                <a:gd name="T71" fmla="*/ 300 h 420"/>
                <a:gd name="T72" fmla="*/ 120 w 601"/>
                <a:gd name="T73" fmla="*/ 420 h 420"/>
                <a:gd name="T74" fmla="*/ 241 w 601"/>
                <a:gd name="T75" fmla="*/ 300 h 420"/>
                <a:gd name="T76" fmla="*/ 238 w 601"/>
                <a:gd name="T77" fmla="*/ 276 h 420"/>
                <a:gd name="T78" fmla="*/ 302 w 601"/>
                <a:gd name="T79" fmla="*/ 313 h 420"/>
                <a:gd name="T80" fmla="*/ 361 w 601"/>
                <a:gd name="T81" fmla="*/ 282 h 420"/>
                <a:gd name="T82" fmla="*/ 360 w 601"/>
                <a:gd name="T83" fmla="*/ 300 h 420"/>
                <a:gd name="T84" fmla="*/ 480 w 601"/>
                <a:gd name="T85" fmla="*/ 420 h 420"/>
                <a:gd name="T86" fmla="*/ 601 w 601"/>
                <a:gd name="T87" fmla="*/ 300 h 420"/>
                <a:gd name="T88" fmla="*/ 578 w 601"/>
                <a:gd name="T89" fmla="*/ 23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1" h="420">
                  <a:moveTo>
                    <a:pt x="120" y="410"/>
                  </a:moveTo>
                  <a:lnTo>
                    <a:pt x="120" y="410"/>
                  </a:lnTo>
                  <a:cubicBezTo>
                    <a:pt x="60" y="410"/>
                    <a:pt x="10" y="360"/>
                    <a:pt x="10" y="300"/>
                  </a:cubicBezTo>
                  <a:cubicBezTo>
                    <a:pt x="10" y="289"/>
                    <a:pt x="12" y="279"/>
                    <a:pt x="15" y="269"/>
                  </a:cubicBezTo>
                  <a:cubicBezTo>
                    <a:pt x="28" y="223"/>
                    <a:pt x="70" y="190"/>
                    <a:pt x="120" y="190"/>
                  </a:cubicBezTo>
                  <a:cubicBezTo>
                    <a:pt x="167" y="190"/>
                    <a:pt x="207" y="219"/>
                    <a:pt x="222" y="260"/>
                  </a:cubicBezTo>
                  <a:cubicBezTo>
                    <a:pt x="227" y="273"/>
                    <a:pt x="230" y="286"/>
                    <a:pt x="230" y="300"/>
                  </a:cubicBezTo>
                  <a:cubicBezTo>
                    <a:pt x="230" y="360"/>
                    <a:pt x="181" y="410"/>
                    <a:pt x="120" y="410"/>
                  </a:cubicBezTo>
                  <a:close/>
                  <a:moveTo>
                    <a:pt x="343" y="255"/>
                  </a:moveTo>
                  <a:lnTo>
                    <a:pt x="343" y="255"/>
                  </a:lnTo>
                  <a:cubicBezTo>
                    <a:pt x="337" y="273"/>
                    <a:pt x="321" y="285"/>
                    <a:pt x="302" y="285"/>
                  </a:cubicBezTo>
                  <a:cubicBezTo>
                    <a:pt x="284" y="285"/>
                    <a:pt x="268" y="274"/>
                    <a:pt x="262" y="259"/>
                  </a:cubicBezTo>
                  <a:cubicBezTo>
                    <a:pt x="259" y="253"/>
                    <a:pt x="258" y="247"/>
                    <a:pt x="258" y="241"/>
                  </a:cubicBezTo>
                  <a:cubicBezTo>
                    <a:pt x="258" y="217"/>
                    <a:pt x="278" y="197"/>
                    <a:pt x="302" y="197"/>
                  </a:cubicBezTo>
                  <a:cubicBezTo>
                    <a:pt x="326" y="197"/>
                    <a:pt x="345" y="217"/>
                    <a:pt x="345" y="241"/>
                  </a:cubicBezTo>
                  <a:cubicBezTo>
                    <a:pt x="345" y="246"/>
                    <a:pt x="344" y="251"/>
                    <a:pt x="343" y="255"/>
                  </a:cubicBezTo>
                  <a:close/>
                  <a:moveTo>
                    <a:pt x="480" y="410"/>
                  </a:moveTo>
                  <a:lnTo>
                    <a:pt x="480" y="410"/>
                  </a:lnTo>
                  <a:cubicBezTo>
                    <a:pt x="420" y="410"/>
                    <a:pt x="370" y="360"/>
                    <a:pt x="370" y="300"/>
                  </a:cubicBezTo>
                  <a:cubicBezTo>
                    <a:pt x="370" y="283"/>
                    <a:pt x="374" y="268"/>
                    <a:pt x="381" y="254"/>
                  </a:cubicBezTo>
                  <a:cubicBezTo>
                    <a:pt x="398" y="216"/>
                    <a:pt x="436" y="190"/>
                    <a:pt x="480" y="190"/>
                  </a:cubicBezTo>
                  <a:cubicBezTo>
                    <a:pt x="521" y="190"/>
                    <a:pt x="557" y="213"/>
                    <a:pt x="576" y="246"/>
                  </a:cubicBezTo>
                  <a:cubicBezTo>
                    <a:pt x="585" y="262"/>
                    <a:pt x="590" y="280"/>
                    <a:pt x="590" y="300"/>
                  </a:cubicBezTo>
                  <a:cubicBezTo>
                    <a:pt x="590" y="360"/>
                    <a:pt x="541" y="410"/>
                    <a:pt x="480" y="410"/>
                  </a:cubicBezTo>
                  <a:close/>
                  <a:moveTo>
                    <a:pt x="578" y="230"/>
                  </a:moveTo>
                  <a:lnTo>
                    <a:pt x="578" y="230"/>
                  </a:lnTo>
                  <a:cubicBezTo>
                    <a:pt x="543" y="161"/>
                    <a:pt x="478" y="97"/>
                    <a:pt x="450" y="71"/>
                  </a:cubicBezTo>
                  <a:cubicBezTo>
                    <a:pt x="451" y="68"/>
                    <a:pt x="452" y="64"/>
                    <a:pt x="452" y="60"/>
                  </a:cubicBezTo>
                  <a:cubicBezTo>
                    <a:pt x="452" y="27"/>
                    <a:pt x="421" y="0"/>
                    <a:pt x="382" y="0"/>
                  </a:cubicBezTo>
                  <a:cubicBezTo>
                    <a:pt x="344" y="0"/>
                    <a:pt x="313" y="26"/>
                    <a:pt x="313" y="60"/>
                  </a:cubicBezTo>
                  <a:lnTo>
                    <a:pt x="293" y="60"/>
                  </a:lnTo>
                  <a:cubicBezTo>
                    <a:pt x="292" y="26"/>
                    <a:pt x="261" y="0"/>
                    <a:pt x="223" y="0"/>
                  </a:cubicBezTo>
                  <a:cubicBezTo>
                    <a:pt x="185" y="0"/>
                    <a:pt x="154" y="27"/>
                    <a:pt x="154" y="60"/>
                  </a:cubicBezTo>
                  <a:cubicBezTo>
                    <a:pt x="154" y="64"/>
                    <a:pt x="154" y="67"/>
                    <a:pt x="155" y="70"/>
                  </a:cubicBezTo>
                  <a:cubicBezTo>
                    <a:pt x="69" y="147"/>
                    <a:pt x="33" y="205"/>
                    <a:pt x="17" y="238"/>
                  </a:cubicBezTo>
                  <a:cubicBezTo>
                    <a:pt x="6" y="256"/>
                    <a:pt x="0" y="277"/>
                    <a:pt x="0" y="300"/>
                  </a:cubicBezTo>
                  <a:cubicBezTo>
                    <a:pt x="0" y="366"/>
                    <a:pt x="54" y="420"/>
                    <a:pt x="120" y="420"/>
                  </a:cubicBezTo>
                  <a:cubicBezTo>
                    <a:pt x="187" y="420"/>
                    <a:pt x="241" y="366"/>
                    <a:pt x="241" y="300"/>
                  </a:cubicBezTo>
                  <a:cubicBezTo>
                    <a:pt x="241" y="292"/>
                    <a:pt x="240" y="283"/>
                    <a:pt x="238" y="276"/>
                  </a:cubicBezTo>
                  <a:cubicBezTo>
                    <a:pt x="251" y="298"/>
                    <a:pt x="274" y="313"/>
                    <a:pt x="302" y="313"/>
                  </a:cubicBezTo>
                  <a:cubicBezTo>
                    <a:pt x="326" y="313"/>
                    <a:pt x="348" y="301"/>
                    <a:pt x="361" y="282"/>
                  </a:cubicBezTo>
                  <a:cubicBezTo>
                    <a:pt x="360" y="288"/>
                    <a:pt x="360" y="294"/>
                    <a:pt x="360" y="300"/>
                  </a:cubicBezTo>
                  <a:cubicBezTo>
                    <a:pt x="360" y="366"/>
                    <a:pt x="414" y="420"/>
                    <a:pt x="480" y="420"/>
                  </a:cubicBezTo>
                  <a:cubicBezTo>
                    <a:pt x="547" y="420"/>
                    <a:pt x="601" y="366"/>
                    <a:pt x="601" y="300"/>
                  </a:cubicBezTo>
                  <a:cubicBezTo>
                    <a:pt x="601" y="274"/>
                    <a:pt x="592" y="250"/>
                    <a:pt x="578" y="2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6"/>
            <p:cNvSpPr>
              <a:spLocks/>
            </p:cNvSpPr>
            <p:nvPr/>
          </p:nvSpPr>
          <p:spPr bwMode="auto">
            <a:xfrm>
              <a:off x="384" y="1183"/>
              <a:ext cx="70" cy="68"/>
            </a:xfrm>
            <a:custGeom>
              <a:avLst/>
              <a:gdLst>
                <a:gd name="T0" fmla="*/ 27 w 114"/>
                <a:gd name="T1" fmla="*/ 0 h 109"/>
                <a:gd name="T2" fmla="*/ 27 w 114"/>
                <a:gd name="T3" fmla="*/ 0 h 109"/>
                <a:gd name="T4" fmla="*/ 114 w 114"/>
                <a:gd name="T5" fmla="*/ 89 h 109"/>
                <a:gd name="T6" fmla="*/ 27 w 114"/>
                <a:gd name="T7" fmla="*/ 0 h 109"/>
              </a:gdLst>
              <a:ahLst/>
              <a:cxnLst>
                <a:cxn ang="0">
                  <a:pos x="T0" y="T1"/>
                </a:cxn>
                <a:cxn ang="0">
                  <a:pos x="T2" y="T3"/>
                </a:cxn>
                <a:cxn ang="0">
                  <a:pos x="T4" y="T5"/>
                </a:cxn>
                <a:cxn ang="0">
                  <a:pos x="T6" y="T7"/>
                </a:cxn>
              </a:cxnLst>
              <a:rect l="0" t="0" r="r" b="b"/>
              <a:pathLst>
                <a:path w="114" h="109">
                  <a:moveTo>
                    <a:pt x="27" y="0"/>
                  </a:moveTo>
                  <a:lnTo>
                    <a:pt x="27" y="0"/>
                  </a:lnTo>
                  <a:cubicBezTo>
                    <a:pt x="27" y="0"/>
                    <a:pt x="0" y="109"/>
                    <a:pt x="114" y="89"/>
                  </a:cubicBezTo>
                  <a:cubicBezTo>
                    <a:pt x="114" y="89"/>
                    <a:pt x="35" y="73"/>
                    <a:pt x="2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p:cNvSpPr>
            <p:nvPr/>
          </p:nvSpPr>
          <p:spPr bwMode="auto">
            <a:xfrm>
              <a:off x="605" y="1183"/>
              <a:ext cx="69" cy="68"/>
            </a:xfrm>
            <a:custGeom>
              <a:avLst/>
              <a:gdLst>
                <a:gd name="T0" fmla="*/ 26 w 113"/>
                <a:gd name="T1" fmla="*/ 0 h 109"/>
                <a:gd name="T2" fmla="*/ 26 w 113"/>
                <a:gd name="T3" fmla="*/ 0 h 109"/>
                <a:gd name="T4" fmla="*/ 113 w 113"/>
                <a:gd name="T5" fmla="*/ 89 h 109"/>
                <a:gd name="T6" fmla="*/ 26 w 113"/>
                <a:gd name="T7" fmla="*/ 0 h 109"/>
              </a:gdLst>
              <a:ahLst/>
              <a:cxnLst>
                <a:cxn ang="0">
                  <a:pos x="T0" y="T1"/>
                </a:cxn>
                <a:cxn ang="0">
                  <a:pos x="T2" y="T3"/>
                </a:cxn>
                <a:cxn ang="0">
                  <a:pos x="T4" y="T5"/>
                </a:cxn>
                <a:cxn ang="0">
                  <a:pos x="T6" y="T7"/>
                </a:cxn>
              </a:cxnLst>
              <a:rect l="0" t="0" r="r" b="b"/>
              <a:pathLst>
                <a:path w="113" h="109">
                  <a:moveTo>
                    <a:pt x="26" y="0"/>
                  </a:moveTo>
                  <a:lnTo>
                    <a:pt x="26" y="0"/>
                  </a:lnTo>
                  <a:cubicBezTo>
                    <a:pt x="26" y="0"/>
                    <a:pt x="0" y="109"/>
                    <a:pt x="113" y="89"/>
                  </a:cubicBezTo>
                  <a:cubicBezTo>
                    <a:pt x="113" y="89"/>
                    <a:pt x="35" y="73"/>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37" name="Picture 3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802805" y="1502970"/>
            <a:ext cx="238700" cy="318267"/>
          </a:xfrm>
          <a:prstGeom prst="rect">
            <a:avLst/>
          </a:prstGeom>
        </p:spPr>
      </p:pic>
      <p:sp>
        <p:nvSpPr>
          <p:cNvPr id="38" name="TextBox 37"/>
          <p:cNvSpPr txBox="1"/>
          <p:nvPr/>
        </p:nvSpPr>
        <p:spPr>
          <a:xfrm>
            <a:off x="375911" y="3708202"/>
            <a:ext cx="1915758" cy="2123658"/>
          </a:xfrm>
          <a:prstGeom prst="rect">
            <a:avLst/>
          </a:prstGeom>
          <a:noFill/>
        </p:spPr>
        <p:txBody>
          <a:bodyPr wrap="square" rtlCol="0">
            <a:spAutoFit/>
          </a:bodyPr>
          <a:lstStyle/>
          <a:p>
            <a:r>
              <a:rPr lang="en-US" sz="1200" dirty="0" smtClean="0"/>
              <a:t>Without use of Information Models to jumpstart an effort, is as if to pursue the ultimate skyscraper starting on the 3</a:t>
            </a:r>
            <a:r>
              <a:rPr lang="en-US" sz="1200" baseline="30000" dirty="0" smtClean="0"/>
              <a:t>rd</a:t>
            </a:r>
            <a:r>
              <a:rPr lang="en-US" sz="1200" dirty="0" smtClean="0"/>
              <a:t> floor.  Without the benefit of a sound foundation the ability to share across systems will meet barriers and impose unnecessary variation.  It will cost time and money </a:t>
            </a:r>
            <a:endParaRPr lang="en-US" sz="1200" dirty="0"/>
          </a:p>
        </p:txBody>
      </p:sp>
      <p:sp>
        <p:nvSpPr>
          <p:cNvPr id="2" name="TextBox 1"/>
          <p:cNvSpPr txBox="1"/>
          <p:nvPr/>
        </p:nvSpPr>
        <p:spPr>
          <a:xfrm>
            <a:off x="1209675" y="3202543"/>
            <a:ext cx="240195" cy="369332"/>
          </a:xfrm>
          <a:prstGeom prst="rect">
            <a:avLst/>
          </a:prstGeom>
          <a:solidFill>
            <a:schemeClr val="bg1"/>
          </a:solidFill>
        </p:spPr>
        <p:txBody>
          <a:bodyPr wrap="square" rtlCol="0">
            <a:spAutoFit/>
          </a:bodyPr>
          <a:lstStyle/>
          <a:p>
            <a:endParaRPr lang="en-US" dirty="0"/>
          </a:p>
        </p:txBody>
      </p:sp>
      <p:sp>
        <p:nvSpPr>
          <p:cNvPr id="3" name="Rectangle 2"/>
          <p:cNvSpPr/>
          <p:nvPr/>
        </p:nvSpPr>
        <p:spPr>
          <a:xfrm>
            <a:off x="2940687" y="238780"/>
            <a:ext cx="3079113" cy="523220"/>
          </a:xfrm>
          <a:prstGeom prst="rect">
            <a:avLst/>
          </a:prstGeom>
        </p:spPr>
        <p:txBody>
          <a:bodyPr wrap="none">
            <a:spAutoFit/>
          </a:bodyPr>
          <a:lstStyle/>
          <a:p>
            <a:r>
              <a:rPr lang="en-US" sz="2800" b="1" dirty="0" smtClean="0"/>
              <a:t>Skyscraper Analogy</a:t>
            </a:r>
            <a:endParaRPr lang="en-US" sz="2800" b="1" dirty="0"/>
          </a:p>
        </p:txBody>
      </p:sp>
      <p:sp>
        <p:nvSpPr>
          <p:cNvPr id="4" name="TextBox 3"/>
          <p:cNvSpPr txBox="1"/>
          <p:nvPr/>
        </p:nvSpPr>
        <p:spPr>
          <a:xfrm>
            <a:off x="570916" y="6019800"/>
            <a:ext cx="8573084" cy="646331"/>
          </a:xfrm>
          <a:prstGeom prst="rect">
            <a:avLst/>
          </a:prstGeom>
          <a:noFill/>
        </p:spPr>
        <p:txBody>
          <a:bodyPr wrap="square" rtlCol="0">
            <a:spAutoFit/>
          </a:bodyPr>
          <a:lstStyle/>
          <a:p>
            <a:r>
              <a:rPr lang="en-US" dirty="0" smtClean="0"/>
              <a:t>*Drawn from </a:t>
            </a:r>
            <a:r>
              <a:rPr lang="en-US" dirty="0"/>
              <a:t>The Open Group Healthcare Forum (HCF) </a:t>
            </a:r>
            <a:r>
              <a:rPr lang="en-US" dirty="0" smtClean="0"/>
              <a:t>article:  </a:t>
            </a:r>
          </a:p>
          <a:p>
            <a:r>
              <a:rPr lang="en-US" b="1" dirty="0" smtClean="0"/>
              <a:t>Advancing </a:t>
            </a:r>
            <a:r>
              <a:rPr lang="en-US" b="1" dirty="0"/>
              <a:t>Healthcare </a:t>
            </a:r>
            <a:r>
              <a:rPr lang="en-US" b="1" dirty="0" smtClean="0"/>
              <a:t>Interoperability  </a:t>
            </a:r>
            <a:r>
              <a:rPr lang="en-US" sz="1600" u="sng" dirty="0" smtClean="0">
                <a:hlinkClick r:id="rId4"/>
              </a:rPr>
              <a:t>www.opengroup.org/bookstore/catalog/w16a.htm</a:t>
            </a:r>
            <a:endParaRPr lang="en-US" sz="1600" dirty="0"/>
          </a:p>
        </p:txBody>
      </p:sp>
      <p:sp>
        <p:nvSpPr>
          <p:cNvPr id="5"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Advancing Healthcare Interoperability</a:t>
            </a:r>
            <a:endParaRPr kumimoji="0" lang="en-US" altLang="en-US"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hlinkClick r:id="rId4"/>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hlinkClick r:id="rId4"/>
              </a:rPr>
              <a:t>www.opengroup.org/bookstore/catalog/w16a.htm</a:t>
            </a:r>
            <a:r>
              <a:rPr kumimoji="0" lang="en-US" altLang="en-US" sz="800" b="0" i="0" u="none" strike="noStrike" cap="none" normalizeH="0" baseline="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1AD1157B-4E11-4BBA-B398-71C0F40116DB}" type="slidenum">
              <a:rPr lang="en-US" smtClean="0"/>
              <a:t>7</a:t>
            </a:fld>
            <a:endParaRPr lang="en-US"/>
          </a:p>
        </p:txBody>
      </p:sp>
    </p:spTree>
    <p:extLst>
      <p:ext uri="{BB962C8B-B14F-4D97-AF65-F5344CB8AC3E}">
        <p14:creationId xmlns:p14="http://schemas.microsoft.com/office/powerpoint/2010/main" val="44001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State</a:t>
            </a:r>
            <a:endParaRPr lang="en-US" dirty="0"/>
          </a:p>
        </p:txBody>
      </p:sp>
      <p:sp>
        <p:nvSpPr>
          <p:cNvPr id="3" name="Content Placeholder 2"/>
          <p:cNvSpPr>
            <a:spLocks noGrp="1"/>
          </p:cNvSpPr>
          <p:nvPr>
            <p:ph idx="1"/>
          </p:nvPr>
        </p:nvSpPr>
        <p:spPr/>
        <p:txBody>
          <a:bodyPr/>
          <a:lstStyle/>
          <a:p>
            <a:r>
              <a:rPr lang="en-US" dirty="0" smtClean="0"/>
              <a:t>Lack </a:t>
            </a:r>
            <a:r>
              <a:rPr lang="en-US" dirty="0"/>
              <a:t>of data consistency </a:t>
            </a:r>
            <a:r>
              <a:rPr lang="en-US" dirty="0" smtClean="0"/>
              <a:t>across systems has </a:t>
            </a:r>
            <a:r>
              <a:rPr lang="en-US" dirty="0"/>
              <a:t>led to exchange standards that are purposefully left extremely flexible, leaving many options to model the same thing </a:t>
            </a:r>
            <a:r>
              <a:rPr lang="en-US" dirty="0" smtClean="0"/>
              <a:t>differently</a:t>
            </a:r>
          </a:p>
          <a:p>
            <a:r>
              <a:rPr lang="en-US" dirty="0" smtClean="0"/>
              <a:t>Multiple models and approaches</a:t>
            </a:r>
          </a:p>
          <a:p>
            <a:pPr lvl="1"/>
            <a:r>
              <a:rPr lang="en-US" dirty="0" smtClean="0"/>
              <a:t>“models, models everywhere”</a:t>
            </a:r>
          </a:p>
          <a:p>
            <a:r>
              <a:rPr lang="en-US" dirty="0" smtClean="0"/>
              <a:t>Inconsistent models</a:t>
            </a:r>
          </a:p>
          <a:p>
            <a:pPr lvl="1"/>
            <a:r>
              <a:rPr lang="en-US" dirty="0" smtClean="0"/>
              <a:t>Mapping/transformation issues</a:t>
            </a:r>
          </a:p>
          <a:p>
            <a:pPr lvl="1"/>
            <a:r>
              <a:rPr lang="en-US" dirty="0" smtClean="0"/>
              <a:t>Implementation Variability</a:t>
            </a:r>
          </a:p>
          <a:p>
            <a:pPr lvl="1"/>
            <a:endParaRPr lang="en-US" dirty="0"/>
          </a:p>
          <a:p>
            <a:pPr lvl="1"/>
            <a:endParaRPr lang="en-US" dirty="0" smtClean="0"/>
          </a:p>
          <a:p>
            <a:pPr marL="457200" lvl="1" indent="0">
              <a:buNone/>
            </a:pPr>
            <a:endParaRPr lang="en-US" dirty="0" smtClean="0"/>
          </a:p>
          <a:p>
            <a:pPr marL="457200" lvl="1" indent="0">
              <a:buNone/>
            </a:pPr>
            <a:endParaRPr lang="en-US" dirty="0" smtClean="0"/>
          </a:p>
        </p:txBody>
      </p:sp>
      <p:sp>
        <p:nvSpPr>
          <p:cNvPr id="4" name="Slide Number Placeholder 3"/>
          <p:cNvSpPr>
            <a:spLocks noGrp="1"/>
          </p:cNvSpPr>
          <p:nvPr>
            <p:ph type="sldNum" sz="quarter" idx="11"/>
          </p:nvPr>
        </p:nvSpPr>
        <p:spPr/>
        <p:txBody>
          <a:bodyPr/>
          <a:lstStyle/>
          <a:p>
            <a:fld id="{3FDB7380-9603-43D8-BFF4-722408AEB0E4}" type="slidenum">
              <a:rPr lang="en-US" altLang="en-US" smtClean="0"/>
              <a:pPr/>
              <a:t>8</a:t>
            </a:fld>
            <a:endParaRPr lang="en-US" altLang="en-US"/>
          </a:p>
        </p:txBody>
      </p:sp>
    </p:spTree>
    <p:extLst>
      <p:ext uri="{BB962C8B-B14F-4D97-AF65-F5344CB8AC3E}">
        <p14:creationId xmlns:p14="http://schemas.microsoft.com/office/powerpoint/2010/main" val="3974362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Context:  Models/Tooling Assets</a:t>
            </a:r>
            <a:endParaRPr lang="en-US" dirty="0"/>
          </a:p>
        </p:txBody>
      </p:sp>
      <p:sp>
        <p:nvSpPr>
          <p:cNvPr id="7" name="Content Placeholder 6"/>
          <p:cNvSpPr>
            <a:spLocks noGrp="1"/>
          </p:cNvSpPr>
          <p:nvPr>
            <p:ph idx="1"/>
          </p:nvPr>
        </p:nvSpPr>
        <p:spPr/>
        <p:txBody>
          <a:bodyPr>
            <a:normAutofit fontScale="47500" lnSpcReduction="20000"/>
          </a:bodyPr>
          <a:lstStyle/>
          <a:p>
            <a:r>
              <a:rPr lang="en-US" dirty="0" smtClean="0"/>
              <a:t>SOLOR</a:t>
            </a:r>
          </a:p>
          <a:p>
            <a:pPr lvl="1"/>
            <a:r>
              <a:rPr lang="en-US" sz="2300" dirty="0"/>
              <a:t>C</a:t>
            </a:r>
            <a:r>
              <a:rPr lang="en-US" sz="2300" dirty="0" smtClean="0"/>
              <a:t>reates Lightweight </a:t>
            </a:r>
            <a:r>
              <a:rPr lang="en-US" sz="2300" dirty="0"/>
              <a:t>Expression of Granular Objects using SNOMED, LOINC, </a:t>
            </a:r>
            <a:r>
              <a:rPr lang="en-US" sz="2300" dirty="0" err="1"/>
              <a:t>RxNorm</a:t>
            </a:r>
            <a:r>
              <a:rPr lang="en-US" sz="2300" dirty="0"/>
              <a:t> within </a:t>
            </a:r>
            <a:r>
              <a:rPr lang="en-US" sz="2300" dirty="0" smtClean="0"/>
              <a:t>Detailed Clinical Models</a:t>
            </a:r>
            <a:r>
              <a:rPr lang="en-US" sz="2300" b="1" dirty="0"/>
              <a:t>.</a:t>
            </a:r>
            <a:r>
              <a:rPr lang="en-US" sz="2300" dirty="0"/>
              <a:t> </a:t>
            </a:r>
            <a:r>
              <a:rPr lang="en-US" sz="2300" dirty="0" smtClean="0"/>
              <a:t>It is</a:t>
            </a:r>
            <a:r>
              <a:rPr lang="en-US" sz="2300" b="1" dirty="0" smtClean="0"/>
              <a:t> </a:t>
            </a:r>
            <a:r>
              <a:rPr lang="en-US" sz="2300" dirty="0" smtClean="0"/>
              <a:t>an </a:t>
            </a:r>
            <a:r>
              <a:rPr lang="en-US" sz="2300" dirty="0"/>
              <a:t>integration of SNOMED, LOINC, and </a:t>
            </a:r>
            <a:r>
              <a:rPr lang="en-US" sz="2300" dirty="0" err="1"/>
              <a:t>RxNorm</a:t>
            </a:r>
            <a:r>
              <a:rPr lang="en-US" sz="2300" dirty="0"/>
              <a:t> that can be treated as a single, coherent terminology systems with description-logic semantics. </a:t>
            </a:r>
            <a:endParaRPr lang="en-US" dirty="0" smtClean="0"/>
          </a:p>
          <a:p>
            <a:r>
              <a:rPr lang="en-US" dirty="0" smtClean="0"/>
              <a:t>FHIM</a:t>
            </a:r>
          </a:p>
          <a:p>
            <a:pPr lvl="1"/>
            <a:r>
              <a:rPr lang="en-US" sz="2300" dirty="0"/>
              <a:t>is Federal Healthcare Information Model, which is a high-level logical healthcare model, which covers approximately </a:t>
            </a:r>
            <a:r>
              <a:rPr lang="en-US" sz="2300" dirty="0" smtClean="0"/>
              <a:t>36 </a:t>
            </a:r>
            <a:r>
              <a:rPr lang="en-US" sz="2300" dirty="0"/>
              <a:t>clinical domains and has </a:t>
            </a:r>
            <a:r>
              <a:rPr lang="en-US" sz="2300" dirty="0" smtClean="0"/>
              <a:t>been vetted </a:t>
            </a:r>
            <a:r>
              <a:rPr lang="en-US" sz="2300" dirty="0"/>
              <a:t>by Federal Agency SMEs and </a:t>
            </a:r>
            <a:r>
              <a:rPr lang="en-US" sz="2300" dirty="0" smtClean="0"/>
              <a:t>clinicians.</a:t>
            </a:r>
          </a:p>
          <a:p>
            <a:r>
              <a:rPr lang="en-US" dirty="0" smtClean="0"/>
              <a:t>CIMI</a:t>
            </a:r>
          </a:p>
          <a:p>
            <a:pPr lvl="1"/>
            <a:r>
              <a:rPr lang="en-US" sz="2300" dirty="0"/>
              <a:t>is Clinical Information Model Initiative which defines Terms-of-Reference AKA Principles and </a:t>
            </a:r>
            <a:r>
              <a:rPr lang="en-US" sz="2300" dirty="0" smtClean="0"/>
              <a:t>modeling </a:t>
            </a:r>
            <a:r>
              <a:rPr lang="en-US" sz="2300" dirty="0"/>
              <a:t>style guidelines; where, </a:t>
            </a:r>
            <a:r>
              <a:rPr lang="en-US" sz="2300" u="sng" dirty="0"/>
              <a:t>a CIMI Model</a:t>
            </a:r>
            <a:r>
              <a:rPr lang="en-US" sz="2300" dirty="0"/>
              <a:t> is a clear, complete, concise, correct and consistent logical semantic-and-syntactic description of a healthcare concept, which can be instantiated as a computable </a:t>
            </a:r>
            <a:r>
              <a:rPr lang="en-US" sz="2300" dirty="0" smtClean="0"/>
              <a:t>implementation object </a:t>
            </a:r>
            <a:r>
              <a:rPr lang="en-US" sz="2300" dirty="0"/>
              <a:t>that is interoperable among systems. </a:t>
            </a:r>
            <a:endParaRPr lang="en-US" sz="2300" dirty="0" smtClean="0"/>
          </a:p>
          <a:p>
            <a:r>
              <a:rPr lang="en-US" dirty="0" smtClean="0"/>
              <a:t>FHIR</a:t>
            </a:r>
          </a:p>
          <a:p>
            <a:pPr lvl="1"/>
            <a:r>
              <a:rPr lang="en-US" sz="2300" dirty="0"/>
              <a:t>defines a set of "</a:t>
            </a:r>
            <a:r>
              <a:rPr lang="en-US" sz="2300" u="sng" dirty="0">
                <a:hlinkClick r:id="rId3" tooltip="Resource"/>
              </a:rPr>
              <a:t>Resources</a:t>
            </a:r>
            <a:r>
              <a:rPr lang="en-US" sz="2300" dirty="0"/>
              <a:t>" that represent granular clinical concepts. The resources can be managed in isolation, or aggregated into complex documents.</a:t>
            </a:r>
            <a:endParaRPr lang="en-US" sz="2300" dirty="0" smtClean="0"/>
          </a:p>
          <a:p>
            <a:r>
              <a:rPr lang="en-US" dirty="0" smtClean="0"/>
              <a:t>CQF</a:t>
            </a:r>
          </a:p>
          <a:p>
            <a:pPr lvl="1"/>
            <a:r>
              <a:rPr lang="en-US" sz="2300" dirty="0"/>
              <a:t>is Clinical Quality Framework to support Continuous Quality Improvement (</a:t>
            </a:r>
            <a:r>
              <a:rPr lang="en-US" sz="2300" b="1" dirty="0"/>
              <a:t>CQI</a:t>
            </a:r>
            <a:r>
              <a:rPr lang="en-US" sz="2300" dirty="0"/>
              <a:t>) with a Quality Improvement and Clinical Knowledge or </a:t>
            </a:r>
            <a:r>
              <a:rPr lang="en-US" sz="2300" b="1" dirty="0"/>
              <a:t>QUICK</a:t>
            </a:r>
            <a:r>
              <a:rPr lang="en-US" sz="2300" dirty="0"/>
              <a:t> data model, Clinical Quality Language (</a:t>
            </a:r>
            <a:r>
              <a:rPr lang="en-US" sz="2300" b="1" dirty="0"/>
              <a:t>CQL)</a:t>
            </a:r>
            <a:r>
              <a:rPr lang="en-US" sz="2300" dirty="0"/>
              <a:t> supporting clinical decision support (</a:t>
            </a:r>
            <a:r>
              <a:rPr lang="en-US" sz="2300" b="1" dirty="0"/>
              <a:t>CDS</a:t>
            </a:r>
            <a:r>
              <a:rPr lang="en-US" sz="2300" dirty="0"/>
              <a:t>) and clinical quality measures (</a:t>
            </a:r>
            <a:r>
              <a:rPr lang="en-US" sz="2300" b="1" dirty="0"/>
              <a:t>CQM</a:t>
            </a:r>
            <a:r>
              <a:rPr lang="en-US" sz="2300" dirty="0"/>
              <a:t>). </a:t>
            </a:r>
            <a:endParaRPr lang="en-US" sz="2500" dirty="0" smtClean="0"/>
          </a:p>
          <a:p>
            <a:r>
              <a:rPr lang="en-US" sz="2900" dirty="0" smtClean="0"/>
              <a:t>Others</a:t>
            </a:r>
          </a:p>
          <a:p>
            <a:pPr lvl="1"/>
            <a:r>
              <a:rPr lang="en-US" sz="2300" dirty="0" smtClean="0"/>
              <a:t>Standards Coordination initiatives (DAF, SDC, </a:t>
            </a:r>
            <a:r>
              <a:rPr lang="en-US" sz="2300" dirty="0" err="1" smtClean="0"/>
              <a:t>etc</a:t>
            </a:r>
            <a:r>
              <a:rPr lang="en-US" sz="2300" dirty="0" smtClean="0"/>
              <a:t>)</a:t>
            </a:r>
          </a:p>
          <a:p>
            <a:pPr lvl="1"/>
            <a:r>
              <a:rPr lang="en-US" sz="2300" dirty="0" smtClean="0"/>
              <a:t>Interoperability Proving Ground </a:t>
            </a:r>
          </a:p>
          <a:p>
            <a:r>
              <a:rPr lang="en-US" dirty="0"/>
              <a:t>MDHT</a:t>
            </a:r>
          </a:p>
          <a:p>
            <a:pPr lvl="1"/>
            <a:r>
              <a:rPr lang="en-US" sz="2300" dirty="0"/>
              <a:t>MDHT is a </a:t>
            </a:r>
            <a:r>
              <a:rPr lang="en-US" sz="2300" u="sng" dirty="0"/>
              <a:t>suite of tools</a:t>
            </a:r>
            <a:r>
              <a:rPr lang="en-US" sz="2300" dirty="0"/>
              <a:t> that is used to support the design and implementation of healthcare standards</a:t>
            </a:r>
          </a:p>
          <a:p>
            <a:r>
              <a:rPr lang="en-US" dirty="0"/>
              <a:t>MDMI</a:t>
            </a:r>
          </a:p>
          <a:p>
            <a:pPr lvl="1">
              <a:spcBef>
                <a:spcPts val="300"/>
              </a:spcBef>
            </a:pPr>
            <a:r>
              <a:rPr lang="en-US" sz="2300" dirty="0"/>
              <a:t>MDMI is an open standard (OMG) that specifies a UML Model for interoperability</a:t>
            </a:r>
          </a:p>
          <a:p>
            <a:pPr lvl="1">
              <a:spcBef>
                <a:spcPts val="300"/>
              </a:spcBef>
            </a:pPr>
            <a:r>
              <a:rPr lang="en-US" sz="2300" dirty="0"/>
              <a:t>For the FHIM, MDMI provides semantic alignment between the different Interoperability specifications and different logical models</a:t>
            </a:r>
          </a:p>
          <a:p>
            <a:pPr lvl="1"/>
            <a:endParaRPr lang="en-US" dirty="0"/>
          </a:p>
        </p:txBody>
      </p:sp>
      <p:sp>
        <p:nvSpPr>
          <p:cNvPr id="2" name="Slide Number Placeholder 1"/>
          <p:cNvSpPr>
            <a:spLocks noGrp="1"/>
          </p:cNvSpPr>
          <p:nvPr>
            <p:ph type="sldNum" sz="quarter" idx="11"/>
          </p:nvPr>
        </p:nvSpPr>
        <p:spPr/>
        <p:txBody>
          <a:bodyPr/>
          <a:lstStyle/>
          <a:p>
            <a:fld id="{3FDB7380-9603-43D8-BFF4-722408AEB0E4}" type="slidenum">
              <a:rPr lang="en-US" altLang="en-US" smtClean="0"/>
              <a:pPr/>
              <a:t>9</a:t>
            </a:fld>
            <a:endParaRPr lang="en-US" altLang="en-US"/>
          </a:p>
        </p:txBody>
      </p:sp>
    </p:spTree>
    <p:extLst>
      <p:ext uri="{BB962C8B-B14F-4D97-AF65-F5344CB8AC3E}">
        <p14:creationId xmlns:p14="http://schemas.microsoft.com/office/powerpoint/2010/main" val="3546066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ICIB Draft Slides 29 April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j59534b4925e4c93a41792a072526ef9 xmlns="e7f465d6-1132-4325-8be5-f2952c7a911e">
      <Terms xmlns="http://schemas.microsoft.com/office/infopath/2007/PartnerControls">
        <TermInfo xmlns="http://schemas.microsoft.com/office/infopath/2007/PartnerControls">
          <TermName xmlns="http://schemas.microsoft.com/office/infopath/2007/PartnerControls">Technical Team</TermName>
          <TermId xmlns="http://schemas.microsoft.com/office/infopath/2007/PartnerControls">aba247a0-ed21-4eb6-bee3-a6ac7bafd3b0</TermId>
        </TermInfo>
      </Terms>
    </j59534b4925e4c93a41792a072526ef9>
    <jaf4cee1310e4798ade64fc913e14712 xmlns="e7f465d6-1132-4325-8be5-f2952c7a911e">
      <Terms xmlns="http://schemas.microsoft.com/office/infopath/2007/PartnerControls">
        <TermInfo xmlns="http://schemas.microsoft.com/office/infopath/2007/PartnerControls">
          <TermName xmlns="http://schemas.microsoft.com/office/infopath/2007/PartnerControls">Briefings</TermName>
          <TermId xmlns="http://schemas.microsoft.com/office/infopath/2007/PartnerControls">6f017f24-691e-4734-983c-33cb8625e85e</TermId>
        </TermInfo>
      </Terms>
    </jaf4cee1310e4798ade64fc913e14712>
    <Category_ xmlns="e7f465d6-1132-4325-8be5-f2952c7a911e">HIEA Technical Forum August 2016</Category_>
    <Product xmlns="e7f465d6-1132-4325-8be5-f2952c7a911e">Goals Attributes Briefs</Product>
    <_dlc_DocId xmlns="e7f465d6-1132-4325-8be5-f2952c7a911e">MA24ASH6SKF3-453-2355</_dlc_DocId>
    <TaxCatchAll xmlns="e7f465d6-1132-4325-8be5-f2952c7a911e">
      <Value>169</Value>
      <Value>511</Value>
    </TaxCatchAll>
    <Document_x0020_Type xmlns="e7f465d6-1132-4325-8be5-f2952c7a911e" xsi:nil="true"/>
    <_dlc_DocIdUrl xmlns="e7f465d6-1132-4325-8be5-f2952c7a911e">
      <Url>https://intelshare.intelink.gov/sites/ipo/IPOHome/_layouts/15/DocIdRedir.aspx?ID=MA24ASH6SKF3-453-2355</Url>
      <Description>MA24ASH6SKF3-453-2355</Description>
    </_dlc_DocIdUrl>
    <TaxKeywordTaxHTField xmlns="e7f465d6-1132-4325-8be5-f2952c7a911e">
      <Terms xmlns="http://schemas.microsoft.com/office/infopath/2007/PartnerControls"/>
    </TaxKeywordTaxHTField>
    <IconOverlay xmlns="http://schemas.microsoft.com/sharepoint/v4" xsi:nil="true"/>
    <Package xmlns="e7f465d6-1132-4325-8be5-f2952c7a911e" xsi:nil="true"/>
    <_Status xmlns="http://schemas.microsoft.com/sharepoint/v3/fields" xsi:nil="true"/>
  </documentManagement>
</p:properties>
</file>

<file path=customXml/item3.xml><?xml version="1.0" encoding="utf-8"?>
<ct:contentTypeSchema xmlns:ct="http://schemas.microsoft.com/office/2006/metadata/contentType" xmlns:ma="http://schemas.microsoft.com/office/2006/metadata/properties/metaAttributes" ct:_="" ma:_="" ma:contentTypeName="Basic Document" ma:contentTypeID="0x010100C8D0D8E0190B234A9461DA2A28FEAEDC00CB6B3C607C170E4694AE1E28B67ABCA3" ma:contentTypeVersion="54" ma:contentTypeDescription="" ma:contentTypeScope="" ma:versionID="3026ce42c36d53ff50d04a4348af23d8">
  <xsd:schema xmlns:xsd="http://www.w3.org/2001/XMLSchema" xmlns:xs="http://www.w3.org/2001/XMLSchema" xmlns:p="http://schemas.microsoft.com/office/2006/metadata/properties" xmlns:ns2="http://schemas.microsoft.com/sharepoint/v3/fields" xmlns:ns3="e7f465d6-1132-4325-8be5-f2952c7a911e" xmlns:ns4="http://schemas.microsoft.com/sharepoint/v4" targetNamespace="http://schemas.microsoft.com/office/2006/metadata/properties" ma:root="true" ma:fieldsID="cb30dc7af6870539f38bdaae1f4d1cc7" ns2:_="" ns3:_="" ns4:_="">
    <xsd:import namespace="http://schemas.microsoft.com/sharepoint/v3/fields"/>
    <xsd:import namespace="e7f465d6-1132-4325-8be5-f2952c7a911e"/>
    <xsd:import namespace="http://schemas.microsoft.com/sharepoint/v4"/>
    <xsd:element name="properties">
      <xsd:complexType>
        <xsd:sequence>
          <xsd:element name="documentManagement">
            <xsd:complexType>
              <xsd:all>
                <xsd:element ref="ns3:Category_"/>
                <xsd:element ref="ns3:Product"/>
                <xsd:element ref="ns2:_Status" minOccurs="0"/>
                <xsd:element ref="ns3:Document_x0020_Type" minOccurs="0"/>
                <xsd:element ref="ns4:IconOverlay" minOccurs="0"/>
                <xsd:element ref="ns3:TaxKeywordTaxHTField" minOccurs="0"/>
                <xsd:element ref="ns3:TaxCatchAll" minOccurs="0"/>
                <xsd:element ref="ns3:TaxCatchAllLabel" minOccurs="0"/>
                <xsd:element ref="ns3:Package" minOccurs="0"/>
                <xsd:element ref="ns3:jaf4cee1310e4798ade64fc913e14712" minOccurs="0"/>
                <xsd:element ref="ns3:_dlc_DocIdUrl" minOccurs="0"/>
                <xsd:element ref="ns3:j59534b4925e4c93a41792a072526ef9" minOccurs="0"/>
                <xsd:element ref="ns3:_dlc_DocId"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7" nillable="true" ma:displayName="Status" ma:description="Please select from choices given unless your team has agreed to common 'Fill-In' choices." ma:format="Dropdown" ma:internalName="_Status">
      <xsd:simpleType>
        <xsd:union memberTypes="dms:Text">
          <xsd:simpleType>
            <xsd:restriction base="dms:Choice">
              <xsd:enumeration value="Working"/>
              <xsd:enumeration value="Draft"/>
              <xsd:enumeration value="Draft Final"/>
              <xsd:enumeration value="In Adjudication"/>
              <xsd:enumeration value="Dept Review"/>
              <xsd:enumeration value="Final"/>
              <xsd:enumeration value="Final Signed"/>
              <xsd:enumeration value="Archiv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e7f465d6-1132-4325-8be5-f2952c7a911e" elementFormDefault="qualified">
    <xsd:import namespace="http://schemas.microsoft.com/office/2006/documentManagement/types"/>
    <xsd:import namespace="http://schemas.microsoft.com/office/infopath/2007/PartnerControls"/>
    <xsd:element name="Category_" ma:index="4" ma:displayName="Category_" ma:format="Dropdown" ma:indexed="true" ma:internalName="Category_" ma:readOnly="false">
      <xsd:simpleType>
        <xsd:union memberTypes="dms:Text">
          <xsd:simpleType>
            <xsd:restriction base="dms:Choice">
              <xsd:enumeration value="Ad-Hoc / Other"/>
              <xsd:enumeration value="Clinical Interoperability Scenarios (CIS)"/>
              <xsd:enumeration value="Data Quality/Analytics"/>
              <xsd:enumeration value="External Document Review"/>
              <xsd:enumeration value="HDIMP"/>
              <xsd:enumeration value="HDINC Reference Guide"/>
              <xsd:enumeration value="HEC HDSBL"/>
              <xsd:enumeration value="HIDS WG"/>
              <xsd:enumeration value="HIEA Technical Forum August 2016"/>
              <xsd:enumeration value="HIE WG"/>
              <xsd:enumeration value="I2TP"/>
              <xsd:enumeration value="Interoperability Projects"/>
              <xsd:enumeration value="IPO 101"/>
              <xsd:enumeration value="JET"/>
              <xsd:enumeration value="JIP"/>
              <xsd:enumeration value="JSC"/>
              <xsd:enumeration value="Operations"/>
              <xsd:enumeration value="Risk"/>
              <xsd:enumeration value="Technical Forum"/>
              <xsd:enumeration value="Technical Roundtable"/>
              <xsd:enumeration value="Templates"/>
              <xsd:enumeration value="Terminology Mgt/Mapping"/>
              <xsd:enumeration value="Terminology Services"/>
            </xsd:restriction>
          </xsd:simpleType>
        </xsd:union>
      </xsd:simpleType>
    </xsd:element>
    <xsd:element name="Product" ma:index="5" ma:displayName="Product/Section" ma:description="Use for very specific initiatives, products, teams and/or groups not covered by Organization" ma:format="Dropdown" ma:indexed="true" ma:internalName="Product" ma:readOnly="false">
      <xsd:simpleType>
        <xsd:union memberTypes="dms:Text">
          <xsd:simpleType>
            <xsd:restriction base="dms:Choice">
              <xsd:enumeration value="Bios"/>
              <xsd:enumeration value="Briefs"/>
              <xsd:enumeration value="CIS Outcomes Management Tool"/>
              <xsd:enumeration value="Clinical Interoperability Scenarios (CIS)"/>
              <xsd:enumeration value="CommonWell/Sequoia Bridge"/>
              <xsd:enumeration value="Deliverables"/>
              <xsd:enumeration value="Department Briefs"/>
              <xsd:enumeration value="Division Off-Site"/>
              <xsd:enumeration value="DoD Mapping Analysis"/>
              <xsd:enumeration value="External Document Review"/>
              <xsd:enumeration value="FHIR Proving Ground"/>
              <xsd:enumeration value="General"/>
              <xsd:enumeration value="Governance"/>
              <xsd:enumeration value="HIEA - August 2015"/>
              <xsd:enumeration value="HIEA - March 2015"/>
              <xsd:enumeration value="HIEA - March 2016"/>
              <xsd:enumeration value="I2TP - Past Versions"/>
              <xsd:enumeration value="I2TP v4"/>
              <xsd:enumeration value="I2TP v5"/>
              <xsd:enumeration value="Implementer Briefs"/>
              <xsd:enumeration value="IPO 101"/>
              <xsd:enumeration value="JET Proposals"/>
              <xsd:enumeration value="JIP v2"/>
              <xsd:enumeration value="JIP v3"/>
              <xsd:enumeration value="JSC"/>
              <xsd:enumeration value="Logical Information Model Briefs"/>
              <xsd:enumeration value="Meeting Artifacts"/>
              <xsd:enumeration value="Onboarding Roundtable - FEB2016"/>
              <xsd:enumeration value="Other"/>
              <xsd:enumeration value="Pre-Education Briefs"/>
              <xsd:enumeration value="Project Management"/>
              <xsd:enumeration value="Reference"/>
              <xsd:enumeration value="SOPs"/>
              <xsd:enumeration value="TATRC Synthetic Data"/>
              <xsd:enumeration value="Templates"/>
              <xsd:enumeration value="Terminology Mgt/Mapping"/>
              <xsd:enumeration value="Terminology Services"/>
              <xsd:enumeration value="Tooling Briefs"/>
              <xsd:enumeration value="Tools/Scripts"/>
              <xsd:enumeration value="Training"/>
              <xsd:enumeration value="Use Cases"/>
              <xsd:enumeration value="VA Mapping Analysis"/>
              <xsd:enumeration value="WG Memos and Enclosures"/>
            </xsd:restriction>
          </xsd:simpleType>
        </xsd:union>
      </xsd:simpleType>
    </xsd:element>
    <xsd:element name="Document_x0020_Type" ma:index="8" nillable="true" ma:displayName="Document Type" ma:description="Denotes the type/category/purpose of the document. Many library views group files based on this field." ma:format="Dropdown" ma:hidden="true" ma:internalName="Document_x0020_Type" ma:readOnly="false">
      <xsd:simpleType>
        <xsd:union memberTypes="dms:Text">
          <xsd:simpleType>
            <xsd:restriction base="dms:Choice">
              <xsd:enumeration value="Best Practice"/>
              <xsd:enumeration value="Communication"/>
              <xsd:enumeration value="Configuration Management"/>
              <xsd:enumeration value="Deliverable"/>
              <xsd:enumeration value="Frequently Asked Question"/>
              <xsd:enumeration value="Lessons Learned"/>
              <xsd:enumeration value="Lockdown"/>
              <xsd:enumeration value="Meeting Notes/Artifacts"/>
              <xsd:enumeration value="Planning"/>
              <xsd:enumeration value="Processes"/>
              <xsd:enumeration value="Project Management"/>
              <xsd:enumeration value="Reference"/>
              <xsd:enumeration value="Reporting"/>
              <xsd:enumeration value="Requirements"/>
              <xsd:enumeration value="Reviews"/>
              <xsd:enumeration value="Risks/Issues"/>
              <xsd:enumeration value="Schedule"/>
              <xsd:enumeration value="Technical Reviews/Reports"/>
              <xsd:enumeration value="Templates"/>
              <xsd:enumeration value="Testing"/>
              <xsd:enumeration value="Training"/>
              <xsd:enumeration value="Use Case"/>
              <xsd:enumeration value="Workgroup Artifacts"/>
              <xsd:enumeration value="Other"/>
            </xsd:restriction>
          </xsd:simpleType>
        </xsd:union>
      </xsd:simpleType>
    </xsd:element>
    <xsd:element name="TaxKeywordTaxHTField" ma:index="19" nillable="true" ma:taxonomy="true" ma:internalName="TaxKeywordTaxHTField" ma:taxonomyFieldName="TaxKeyword" ma:displayName="Enterprise Keywords" ma:fieldId="{23f27201-bee3-471e-b2e7-b64fd8b7ca38}" ma:taxonomyMulti="true" ma:sspId="7ce00e25-bad1-422b-924d-df586e05bd4b" ma:termSetId="00000000-0000-0000-0000-000000000000" ma:anchorId="00000000-0000-0000-0000-000000000000" ma:open="true" ma:isKeyword="true">
      <xsd:complexType>
        <xsd:sequence>
          <xsd:element ref="pc:Terms" minOccurs="0" maxOccurs="1"/>
        </xsd:sequence>
      </xsd:complexType>
    </xsd:element>
    <xsd:element name="TaxCatchAll" ma:index="20" nillable="true" ma:displayName="Taxonomy Catch All Column" ma:description="" ma:hidden="true" ma:list="{4c38d6c3-25cd-478e-9bb1-76bc396072fb}" ma:internalName="TaxCatchAll" ma:showField="CatchAllData" ma:web="e7f465d6-1132-4325-8be5-f2952c7a911e">
      <xsd:complexType>
        <xsd:complexContent>
          <xsd:extension base="dms:MultiChoiceLookup">
            <xsd:sequence>
              <xsd:element name="Value" type="dms:Lookup" maxOccurs="unbounded" minOccurs="0" nillable="true"/>
            </xsd:sequence>
          </xsd:extension>
        </xsd:complexContent>
      </xsd:complexType>
    </xsd:element>
    <xsd:element name="TaxCatchAllLabel" ma:index="21" nillable="true" ma:displayName="Taxonomy Catch All Column1" ma:description="" ma:hidden="true" ma:list="{4c38d6c3-25cd-478e-9bb1-76bc396072fb}" ma:internalName="TaxCatchAllLabel" ma:readOnly="true" ma:showField="CatchAllDataLabel" ma:web="e7f465d6-1132-4325-8be5-f2952c7a911e">
      <xsd:complexType>
        <xsd:complexContent>
          <xsd:extension base="dms:MultiChoiceLookup">
            <xsd:sequence>
              <xsd:element name="Value" type="dms:Lookup" maxOccurs="unbounded" minOccurs="0" nillable="true"/>
            </xsd:sequence>
          </xsd:extension>
        </xsd:complexContent>
      </xsd:complexType>
    </xsd:element>
    <xsd:element name="Package" ma:index="22" nillable="true" ma:displayName="Package" ma:format="Dropdown" ma:hidden="true" ma:internalName="Package" ma:readOnly="false">
      <xsd:simpleType>
        <xsd:union memberTypes="dms:Text">
          <xsd:simpleType>
            <xsd:restriction base="dms:Choice">
              <xsd:enumeration value="NA"/>
            </xsd:restriction>
          </xsd:simpleType>
        </xsd:union>
      </xsd:simpleType>
    </xsd:element>
    <xsd:element name="jaf4cee1310e4798ade64fc913e14712" ma:index="24" ma:taxonomy="true" ma:internalName="jaf4cee1310e4798ade64fc913e14712" ma:taxonomyFieldName="Doc_x0020_Type" ma:displayName="Doc Type" ma:indexed="true" ma:readOnly="false" ma:default="" ma:fieldId="{3af4cee1-310e-4798-ade6-4fc913e14712}" ma:sspId="7ce00e25-bad1-422b-924d-df586e05bd4b" ma:termSetId="54f19a86-106a-4f60-886d-c87467f3574d" ma:anchorId="00000000-0000-0000-0000-000000000000" ma:open="false" ma:isKeyword="false">
      <xsd:complexType>
        <xsd:sequence>
          <xsd:element ref="pc:Terms" minOccurs="0" maxOccurs="1"/>
        </xsd:sequence>
      </xsd:complexType>
    </xsd:element>
    <xsd:element name="_dlc_DocIdUrl" ma:index="2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j59534b4925e4c93a41792a072526ef9" ma:index="26" ma:taxonomy="true" ma:internalName="j59534b4925e4c93a41792a072526ef9" ma:taxonomyFieldName="Organization" ma:displayName="Organization" ma:indexed="true" ma:readOnly="false" ma:default="511;#IPO Engineering|aba247a0-ed21-4eb6-bee3-a6ac7bafd3b0" ma:fieldId="{359534b4-925e-4c93-a417-92a072526ef9}" ma:sspId="7ce00e25-bad1-422b-924d-df586e05bd4b" ma:termSetId="dc6b430c-dec5-4977-b8a8-c7131aa93799" ma:anchorId="00000000-0000-0000-0000-000000000000" ma:open="false" ma:isKeyword="false">
      <xsd:complexType>
        <xsd:sequence>
          <xsd:element ref="pc:Terms" minOccurs="0" maxOccurs="1"/>
        </xsd:sequence>
      </xsd:complexType>
    </xsd:element>
    <xsd:element name="_dlc_DocId" ma:index="27" nillable="true" ma:displayName="Document ID Value" ma:description="The value of the document ID assigned to this item." ma:internalName="_dlc_DocId" ma:readOnly="true">
      <xsd:simpleType>
        <xsd:restriction base="dms:Text"/>
      </xsd:simple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6"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 ma:displayName="Author"/>
        <xsd:element ref="dcterms:created" minOccurs="0" maxOccurs="1"/>
        <xsd:element ref="dc:identifier" minOccurs="0" maxOccurs="1"/>
        <xsd:element name="contentType" minOccurs="0" maxOccurs="1" type="xsd:string" ma:index="14" ma:displayName="Content Type"/>
        <xsd:element ref="dc:title" minOccurs="0" maxOccurs="1" ma:index="1" ma:displayName="Title"/>
        <xsd:element ref="dc:subject" minOccurs="0" maxOccurs="1"/>
        <xsd:element ref="dc:description" minOccurs="0" maxOccurs="1" ma:displayName="Comment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1C55A84-50E8-46EC-8215-FC6D94F30151}">
  <ds:schemaRefs>
    <ds:schemaRef ds:uri="http://schemas.microsoft.com/sharepoint/v3/contenttype/forms"/>
  </ds:schemaRefs>
</ds:datastoreItem>
</file>

<file path=customXml/itemProps2.xml><?xml version="1.0" encoding="utf-8"?>
<ds:datastoreItem xmlns:ds="http://schemas.openxmlformats.org/officeDocument/2006/customXml" ds:itemID="{F504BA6D-03E5-4974-8047-254891C82ACA}">
  <ds:schemaRefs>
    <ds:schemaRef ds:uri="http://schemas.microsoft.com/sharepoint/v3/fields"/>
    <ds:schemaRef ds:uri="http://schemas.openxmlformats.org/package/2006/metadata/core-properties"/>
    <ds:schemaRef ds:uri="http://purl.org/dc/elements/1.1/"/>
    <ds:schemaRef ds:uri="e7f465d6-1132-4325-8be5-f2952c7a911e"/>
    <ds:schemaRef ds:uri="http://schemas.microsoft.com/office/2006/documentManagement/types"/>
    <ds:schemaRef ds:uri="http://schemas.microsoft.com/sharepoint/v4"/>
    <ds:schemaRef ds:uri="http://purl.org/dc/dcmitype/"/>
    <ds:schemaRef ds:uri="http://schemas.microsoft.com/office/2006/metadata/properties"/>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E0C04921-5B67-42DD-B421-9CBA16D4B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e7f465d6-1132-4325-8be5-f2952c7a911e"/>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B63D393-5043-4E91-A22A-50236794F7CB}">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20521</TotalTime>
  <Words>3203</Words>
  <Application>Microsoft Office PowerPoint</Application>
  <PresentationFormat>On-screen Show (4:3)</PresentationFormat>
  <Paragraphs>401</Paragraphs>
  <Slides>19</Slides>
  <Notes>19</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ICIB Draft Slides 29 April 2015</vt:lpstr>
      <vt:lpstr>Content</vt:lpstr>
      <vt:lpstr>PowerPoint Presentation</vt:lpstr>
      <vt:lpstr>Why?</vt:lpstr>
      <vt:lpstr>Key Benefits</vt:lpstr>
      <vt:lpstr>Agenda / References</vt:lpstr>
      <vt:lpstr>PowerPoint Presentation</vt:lpstr>
      <vt:lpstr>Problem Statement</vt:lpstr>
      <vt:lpstr>PowerPoint Presentation</vt:lpstr>
      <vt:lpstr>Current State</vt:lpstr>
      <vt:lpstr>Context:  Models/Tooling Assets</vt:lpstr>
      <vt:lpstr>Each Model/Asset Plays a Role</vt:lpstr>
      <vt:lpstr>Proposed Solution: Integration Theme</vt:lpstr>
      <vt:lpstr>Objectives</vt:lpstr>
      <vt:lpstr>Attributes of Success</vt:lpstr>
      <vt:lpstr>Guiding Principles…..a Starting Point</vt:lpstr>
      <vt:lpstr>Approach:  Integration/Convergence</vt:lpstr>
      <vt:lpstr>Current Agenda  Day 1</vt:lpstr>
      <vt:lpstr>Current Agenda  Day 2</vt:lpstr>
      <vt:lpstr>Approach:  Integration/Convergence, Cont’d</vt:lpstr>
      <vt:lpstr>Approach that is Key to Success:   Collaboration that Grows with Strong SME Base</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HALL Goals adn Attributes</dc:title>
  <dc:creator>Michelle Damico</dc:creator>
  <cp:lastModifiedBy>D'amico, Michelle, CTR, DHA</cp:lastModifiedBy>
  <cp:revision>600</cp:revision>
  <cp:lastPrinted>2015-10-06T15:37:49Z</cp:lastPrinted>
  <dcterms:created xsi:type="dcterms:W3CDTF">2015-04-29T16:14:58Z</dcterms:created>
  <dcterms:modified xsi:type="dcterms:W3CDTF">2016-08-16T16:57:51Z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Capabilities">
    <vt:lpwstr/>
  </property>
  <property fmtid="{D5CDD505-2E9C-101B-9397-08002B2CF9AE}" pid="4" name="mb158b7ab5514029a1a80307056bbfc9">
    <vt:lpwstr/>
  </property>
  <property fmtid="{D5CDD505-2E9C-101B-9397-08002B2CF9AE}" pid="5" name="ad2c35a0f49e4bd58fb674e996570462">
    <vt:lpwstr/>
  </property>
  <property fmtid="{D5CDD505-2E9C-101B-9397-08002B2CF9AE}" pid="6" name="ContentTypeId">
    <vt:lpwstr>0x010100C8D0D8E0190B234A9461DA2A28FEAEDC00CB6B3C607C170E4694AE1E28B67ABCA3</vt:lpwstr>
  </property>
  <property fmtid="{D5CDD505-2E9C-101B-9397-08002B2CF9AE}" pid="7" name="Doc Type">
    <vt:lpwstr>169;#Briefings|6f017f24-691e-4734-983c-33cb8625e85e</vt:lpwstr>
  </property>
  <property fmtid="{D5CDD505-2E9C-101B-9397-08002B2CF9AE}" pid="8" name="Records_x0020_Management_x0020_Series">
    <vt:lpwstr/>
  </property>
  <property fmtid="{D5CDD505-2E9C-101B-9397-08002B2CF9AE}" pid="9" name="Organization">
    <vt:lpwstr>511;#Technical Team|aba247a0-ed21-4eb6-bee3-a6ac7bafd3b0</vt:lpwstr>
  </property>
  <property fmtid="{D5CDD505-2E9C-101B-9397-08002B2CF9AE}" pid="10" name="_dlc_DocIdItemGuid">
    <vt:lpwstr>91ec3037-3d54-4249-89b0-5d7387e9f4cb</vt:lpwstr>
  </property>
  <property fmtid="{D5CDD505-2E9C-101B-9397-08002B2CF9AE}" pid="11" name="Records Management Series">
    <vt:lpwstr/>
  </property>
</Properties>
</file>