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40" r:id="rId5"/>
    <p:sldMasterId id="2147483747" r:id="rId6"/>
  </p:sldMasterIdLst>
  <p:notesMasterIdLst>
    <p:notesMasterId r:id="rId24"/>
  </p:notesMasterIdLst>
  <p:sldIdLst>
    <p:sldId id="256" r:id="rId7"/>
    <p:sldId id="416" r:id="rId8"/>
    <p:sldId id="432" r:id="rId9"/>
    <p:sldId id="428" r:id="rId10"/>
    <p:sldId id="429" r:id="rId11"/>
    <p:sldId id="430" r:id="rId12"/>
    <p:sldId id="426" r:id="rId13"/>
    <p:sldId id="372" r:id="rId14"/>
    <p:sldId id="433" r:id="rId15"/>
    <p:sldId id="434" r:id="rId16"/>
    <p:sldId id="435" r:id="rId17"/>
    <p:sldId id="436" r:id="rId18"/>
    <p:sldId id="437" r:id="rId19"/>
    <p:sldId id="438" r:id="rId20"/>
    <p:sldId id="439" r:id="rId21"/>
    <p:sldId id="440" r:id="rId22"/>
    <p:sldId id="441" r:id="rId23"/>
  </p:sldIdLst>
  <p:sldSz cx="9144000" cy="6858000" type="screen4x3"/>
  <p:notesSz cx="7077075" cy="89550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ghes, Linda (Systems Made Simple)" initials="LH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7CB4"/>
    <a:srgbClr val="7A0000"/>
    <a:srgbClr val="5D2884"/>
    <a:srgbClr val="00668A"/>
    <a:srgbClr val="E8D8F4"/>
    <a:srgbClr val="E1CCF0"/>
    <a:srgbClr val="BDE9FF"/>
    <a:srgbClr val="9FE0FF"/>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9" autoAdjust="0"/>
    <p:restoredTop sz="78563" autoAdjust="0"/>
  </p:normalViewPr>
  <p:slideViewPr>
    <p:cSldViewPr>
      <p:cViewPr>
        <p:scale>
          <a:sx n="80" d="100"/>
          <a:sy n="80" d="100"/>
        </p:scale>
        <p:origin x="-365"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4775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08705" y="0"/>
            <a:ext cx="3066733" cy="447754"/>
          </a:xfrm>
          <a:prstGeom prst="rect">
            <a:avLst/>
          </a:prstGeom>
        </p:spPr>
        <p:txBody>
          <a:bodyPr vert="horz" lIns="91440" tIns="45720" rIns="91440" bIns="45720" rtlCol="0"/>
          <a:lstStyle>
            <a:lvl1pPr algn="r">
              <a:defRPr sz="1200"/>
            </a:lvl1pPr>
          </a:lstStyle>
          <a:p>
            <a:fld id="{F2121F21-3FD3-466B-923E-A014183B53D4}" type="datetimeFigureOut">
              <a:rPr lang="en-US" smtClean="0"/>
              <a:t>8/10/2016</a:t>
            </a:fld>
            <a:endParaRPr lang="en-US" dirty="0"/>
          </a:p>
        </p:txBody>
      </p:sp>
      <p:sp>
        <p:nvSpPr>
          <p:cNvPr id="4" name="Slide Image Placeholder 3"/>
          <p:cNvSpPr>
            <a:spLocks noGrp="1" noRot="1" noChangeAspect="1"/>
          </p:cNvSpPr>
          <p:nvPr>
            <p:ph type="sldImg" idx="2"/>
          </p:nvPr>
        </p:nvSpPr>
        <p:spPr>
          <a:xfrm>
            <a:off x="1300163" y="671513"/>
            <a:ext cx="4476750" cy="33575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253667"/>
            <a:ext cx="5661660" cy="40297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05780"/>
            <a:ext cx="3066733" cy="44775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505780"/>
            <a:ext cx="3066733" cy="447754"/>
          </a:xfrm>
          <a:prstGeom prst="rect">
            <a:avLst/>
          </a:prstGeom>
        </p:spPr>
        <p:txBody>
          <a:bodyPr vert="horz" lIns="91440" tIns="45720" rIns="91440" bIns="45720" rtlCol="0" anchor="b"/>
          <a:lstStyle>
            <a:lvl1pPr algn="r">
              <a:defRPr sz="1200"/>
            </a:lvl1pPr>
          </a:lstStyle>
          <a:p>
            <a:fld id="{D7326DB6-8894-464D-805C-AE3A3F2874CC}" type="slidenum">
              <a:rPr lang="en-US" smtClean="0"/>
              <a:t>‹#›</a:t>
            </a:fld>
            <a:endParaRPr lang="en-US" dirty="0"/>
          </a:p>
        </p:txBody>
      </p:sp>
    </p:spTree>
    <p:extLst>
      <p:ext uri="{BB962C8B-B14F-4D97-AF65-F5344CB8AC3E}">
        <p14:creationId xmlns:p14="http://schemas.microsoft.com/office/powerpoint/2010/main" val="400379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vaww.ea.oit.va.gov/enterprise-architecture/business-architectur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1</a:t>
            </a:fld>
            <a:endParaRPr lang="en-US" dirty="0"/>
          </a:p>
        </p:txBody>
      </p:sp>
    </p:spTree>
    <p:extLst>
      <p:ext uri="{BB962C8B-B14F-4D97-AF65-F5344CB8AC3E}">
        <p14:creationId xmlns:p14="http://schemas.microsoft.com/office/powerpoint/2010/main" val="2550159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11</a:t>
            </a:fld>
            <a:endParaRPr lang="en-US" dirty="0"/>
          </a:p>
        </p:txBody>
      </p:sp>
    </p:spTree>
    <p:extLst>
      <p:ext uri="{BB962C8B-B14F-4D97-AF65-F5344CB8AC3E}">
        <p14:creationId xmlns:p14="http://schemas.microsoft.com/office/powerpoint/2010/main" val="7889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12</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13</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14</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9FE4ED-AA78-40A9-B46C-CB8ECCB4418E}" type="slidenum">
              <a:rPr lang="en-US" smtClean="0"/>
              <a:pPr>
                <a:defRPr/>
              </a:pPr>
              <a:t>15</a:t>
            </a:fld>
            <a:endParaRPr lang="en-US" dirty="0"/>
          </a:p>
        </p:txBody>
      </p:sp>
    </p:spTree>
    <p:extLst>
      <p:ext uri="{BB962C8B-B14F-4D97-AF65-F5344CB8AC3E}">
        <p14:creationId xmlns:p14="http://schemas.microsoft.com/office/powerpoint/2010/main" val="1316032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hlinkClick r:id="rId3" tooltip="http://vaww.ea.oit.va.gov/enterprise-architecture/business-architecture/"/>
              </a:rPr>
              <a:t>http://vaww.ea.oit.va.gov/enterprise-architecture/business-architecture/</a:t>
            </a:r>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16</a:t>
            </a:fld>
            <a:endParaRPr lang="en-US" dirty="0"/>
          </a:p>
        </p:txBody>
      </p:sp>
    </p:spTree>
    <p:extLst>
      <p:ext uri="{BB962C8B-B14F-4D97-AF65-F5344CB8AC3E}">
        <p14:creationId xmlns:p14="http://schemas.microsoft.com/office/powerpoint/2010/main" val="213306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txBox="1">
            <a:spLocks noGrp="1" noChangeArrowheads="1"/>
          </p:cNvSpPr>
          <p:nvPr/>
        </p:nvSpPr>
        <p:spPr bwMode="auto">
          <a:xfrm>
            <a:off x="4008945" y="8507181"/>
            <a:ext cx="3068133" cy="447908"/>
          </a:xfrm>
          <a:prstGeom prst="rect">
            <a:avLst/>
          </a:prstGeom>
          <a:noFill/>
          <a:ln w="9525">
            <a:noFill/>
            <a:miter lim="800000"/>
            <a:headEnd/>
            <a:tailEnd/>
          </a:ln>
        </p:spPr>
        <p:txBody>
          <a:bodyPr lIns="91614" tIns="45807" rIns="91614" bIns="45807" anchor="b"/>
          <a:lstStyle/>
          <a:p>
            <a:pPr algn="r" defTabSz="917502" fontAlgn="base">
              <a:spcBef>
                <a:spcPct val="0"/>
              </a:spcBef>
              <a:spcAft>
                <a:spcPct val="0"/>
              </a:spcAft>
            </a:pPr>
            <a:fld id="{8DD00188-FD09-439A-ACD1-69773BF44EF6}" type="slidenum">
              <a:rPr lang="en-US" sz="1200">
                <a:solidFill>
                  <a:prstClr val="black"/>
                </a:solidFill>
                <a:latin typeface="Arial" pitchFamily="34" charset="0"/>
                <a:ea typeface="ＭＳ Ｐゴシック" charset="-128"/>
              </a:rPr>
              <a:pPr algn="r" defTabSz="917502" fontAlgn="base">
                <a:spcBef>
                  <a:spcPct val="0"/>
                </a:spcBef>
                <a:spcAft>
                  <a:spcPct val="0"/>
                </a:spcAft>
              </a:pPr>
              <a:t>2</a:t>
            </a:fld>
            <a:endParaRPr lang="en-US" sz="1200" dirty="0">
              <a:solidFill>
                <a:prstClr val="black"/>
              </a:solidFill>
              <a:latin typeface="Arial" pitchFamily="34" charset="0"/>
              <a:ea typeface="ＭＳ Ｐゴシック" charset="-128"/>
            </a:endParaRPr>
          </a:p>
        </p:txBody>
      </p:sp>
      <p:sp>
        <p:nvSpPr>
          <p:cNvPr id="162818" name="Rectangle 2"/>
          <p:cNvSpPr>
            <a:spLocks noGrp="1" noRot="1" noChangeAspect="1" noChangeArrowheads="1" noTextEdit="1"/>
          </p:cNvSpPr>
          <p:nvPr>
            <p:ph type="sldImg"/>
          </p:nvPr>
        </p:nvSpPr>
        <p:spPr bwMode="auto">
          <a:xfrm>
            <a:off x="1300163" y="671513"/>
            <a:ext cx="4476750" cy="3357562"/>
          </a:xfrm>
          <a:noFill/>
          <a:ln>
            <a:solidFill>
              <a:srgbClr val="000000"/>
            </a:solidFill>
            <a:miter lim="800000"/>
            <a:headEnd/>
            <a:tailEnd/>
          </a:ln>
        </p:spPr>
      </p:sp>
      <p:sp>
        <p:nvSpPr>
          <p:cNvPr id="162819" name="Rectangle 3"/>
          <p:cNvSpPr>
            <a:spLocks noGrp="1" noChangeArrowheads="1"/>
          </p:cNvSpPr>
          <p:nvPr>
            <p:ph type="body" idx="1"/>
          </p:nvPr>
        </p:nvSpPr>
        <p:spPr bwMode="auto">
          <a:xfrm>
            <a:off x="944045" y="4254363"/>
            <a:ext cx="5188993" cy="4029636"/>
          </a:xfrm>
          <a:noFill/>
        </p:spPr>
        <p:txBody>
          <a:bodyPr wrap="square" lIns="91614" tIns="45807" rIns="91614" bIns="45807" numCol="1" anchor="t" anchorCtr="0" compatLnSpc="1">
            <a:prstTxWarp prst="textNoShape">
              <a:avLst/>
            </a:prstTxWarp>
          </a:bodyPr>
          <a:lstStyle/>
          <a:p>
            <a:pPr marL="0" marR="0" indent="0" algn="l" defTabSz="437449" rtl="0" eaLnBrk="0" fontAlgn="base" latinLnBrk="0" hangingPunct="0">
              <a:lnSpc>
                <a:spcPct val="100000"/>
              </a:lnSpc>
              <a:spcBef>
                <a:spcPct val="30000"/>
              </a:spcBef>
              <a:spcAft>
                <a:spcPct val="0"/>
              </a:spcAft>
              <a:buClrTx/>
              <a:buSzTx/>
              <a:buFontTx/>
              <a:buNone/>
              <a:tabLst/>
              <a:defRPr/>
            </a:pPr>
            <a:r>
              <a:rPr lang="en-US" dirty="0" smtClean="0">
                <a:ea typeface="ＭＳ Ｐゴシック"/>
                <a:cs typeface="ＭＳ Ｐゴシック"/>
              </a:rPr>
              <a:t>VHA Business Architecture is the </a:t>
            </a:r>
            <a:r>
              <a:rPr lang="en-US" baseline="0" dirty="0" smtClean="0">
                <a:ea typeface="ＭＳ Ｐゴシック"/>
                <a:cs typeface="ＭＳ Ｐゴシック"/>
              </a:rPr>
              <a:t>Health Segment of VA’s overall Enterprise Architecture which also includes two other segments:  Veterans Benefits and National Cemeteries.  As the slide shows, </a:t>
            </a:r>
            <a:r>
              <a:rPr lang="en-US" dirty="0" smtClean="0">
                <a:ea typeface="ＭＳ Ｐゴシック"/>
                <a:cs typeface="ＭＳ Ｐゴシック"/>
              </a:rPr>
              <a:t>VHA Business Architecture is </a:t>
            </a:r>
            <a:r>
              <a:rPr lang="en-US" baseline="0" dirty="0" smtClean="0">
                <a:ea typeface="ＭＳ Ｐゴシック"/>
                <a:cs typeface="ＭＳ Ｐゴシック"/>
              </a:rPr>
              <a:t>responsible for the strategic, business, and information areas.  Note that VHA information architecture is a shared responsibility.</a:t>
            </a:r>
            <a:endParaRPr lang="en-US" dirty="0" smtClean="0">
              <a:ea typeface="ＭＳ Ｐゴシック"/>
              <a:cs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txBox="1">
            <a:spLocks noGrp="1" noChangeArrowheads="1"/>
          </p:cNvSpPr>
          <p:nvPr/>
        </p:nvSpPr>
        <p:spPr bwMode="auto">
          <a:xfrm>
            <a:off x="4008945" y="8507181"/>
            <a:ext cx="3068133" cy="447908"/>
          </a:xfrm>
          <a:prstGeom prst="rect">
            <a:avLst/>
          </a:prstGeom>
          <a:noFill/>
          <a:ln w="9525">
            <a:noFill/>
            <a:miter lim="800000"/>
            <a:headEnd/>
            <a:tailEnd/>
          </a:ln>
        </p:spPr>
        <p:txBody>
          <a:bodyPr lIns="91614" tIns="45807" rIns="91614" bIns="45807" anchor="b"/>
          <a:lstStyle/>
          <a:p>
            <a:pPr algn="r" defTabSz="917502" fontAlgn="base">
              <a:spcBef>
                <a:spcPct val="0"/>
              </a:spcBef>
              <a:spcAft>
                <a:spcPct val="0"/>
              </a:spcAft>
            </a:pPr>
            <a:fld id="{8DD00188-FD09-439A-ACD1-69773BF44EF6}" type="slidenum">
              <a:rPr lang="en-US" sz="1200">
                <a:solidFill>
                  <a:prstClr val="black"/>
                </a:solidFill>
                <a:latin typeface="Arial" pitchFamily="34" charset="0"/>
                <a:ea typeface="ＭＳ Ｐゴシック" charset="-128"/>
              </a:rPr>
              <a:pPr algn="r" defTabSz="917502" fontAlgn="base">
                <a:spcBef>
                  <a:spcPct val="0"/>
                </a:spcBef>
                <a:spcAft>
                  <a:spcPct val="0"/>
                </a:spcAft>
              </a:pPr>
              <a:t>3</a:t>
            </a:fld>
            <a:endParaRPr lang="en-US" sz="1200" dirty="0">
              <a:solidFill>
                <a:prstClr val="black"/>
              </a:solidFill>
              <a:latin typeface="Arial" pitchFamily="34" charset="0"/>
              <a:ea typeface="ＭＳ Ｐゴシック" charset="-128"/>
            </a:endParaRPr>
          </a:p>
        </p:txBody>
      </p:sp>
      <p:sp>
        <p:nvSpPr>
          <p:cNvPr id="162818" name="Rectangle 2"/>
          <p:cNvSpPr>
            <a:spLocks noGrp="1" noRot="1" noChangeAspect="1" noChangeArrowheads="1" noTextEdit="1"/>
          </p:cNvSpPr>
          <p:nvPr>
            <p:ph type="sldImg"/>
          </p:nvPr>
        </p:nvSpPr>
        <p:spPr bwMode="auto">
          <a:xfrm>
            <a:off x="1300163" y="671513"/>
            <a:ext cx="4476750" cy="3357562"/>
          </a:xfrm>
          <a:noFill/>
          <a:ln>
            <a:solidFill>
              <a:srgbClr val="000000"/>
            </a:solidFill>
            <a:miter lim="800000"/>
            <a:headEnd/>
            <a:tailEnd/>
          </a:ln>
        </p:spPr>
      </p:sp>
      <p:sp>
        <p:nvSpPr>
          <p:cNvPr id="162819" name="Rectangle 3"/>
          <p:cNvSpPr>
            <a:spLocks noGrp="1" noChangeArrowheads="1"/>
          </p:cNvSpPr>
          <p:nvPr>
            <p:ph type="body" idx="1"/>
          </p:nvPr>
        </p:nvSpPr>
        <p:spPr bwMode="auto">
          <a:xfrm>
            <a:off x="944045" y="4254363"/>
            <a:ext cx="5188993" cy="4029636"/>
          </a:xfrm>
          <a:noFill/>
        </p:spPr>
        <p:txBody>
          <a:bodyPr wrap="square" lIns="91614" tIns="45807" rIns="91614" bIns="45807" numCol="1" anchor="t" anchorCtr="0" compatLnSpc="1">
            <a:prstTxWarp prst="textNoShape">
              <a:avLst/>
            </a:prstTxWarp>
          </a:bodyPr>
          <a:lstStyle/>
          <a:p>
            <a:pPr marL="0" marR="0" indent="0" algn="l" defTabSz="437449" rtl="0" eaLnBrk="0" fontAlgn="base" latinLnBrk="0" hangingPunct="0">
              <a:lnSpc>
                <a:spcPct val="100000"/>
              </a:lnSpc>
              <a:spcBef>
                <a:spcPct val="30000"/>
              </a:spcBef>
              <a:spcAft>
                <a:spcPct val="0"/>
              </a:spcAft>
              <a:buClrTx/>
              <a:buSzTx/>
              <a:buFontTx/>
              <a:buNone/>
              <a:tabLst/>
              <a:defRPr/>
            </a:pPr>
            <a:r>
              <a:rPr lang="en-US" dirty="0" smtClean="0">
                <a:ea typeface="ＭＳ Ｐゴシック"/>
                <a:cs typeface="ＭＳ Ｐゴシック"/>
              </a:rPr>
              <a:t>This slides lists</a:t>
            </a:r>
            <a:r>
              <a:rPr lang="en-US" baseline="0" dirty="0" smtClean="0">
                <a:ea typeface="ＭＳ Ｐゴシック"/>
                <a:cs typeface="ＭＳ Ｐゴシック"/>
              </a:rPr>
              <a:t> the five VHA Business Architecture units, highlighting the three that we will be discussing further.</a:t>
            </a:r>
            <a:endParaRPr lang="en-US" dirty="0" smtClean="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BA</a:t>
            </a:r>
            <a:r>
              <a:rPr lang="en-US" baseline="0" dirty="0" smtClean="0"/>
              <a:t> </a:t>
            </a:r>
            <a:r>
              <a:rPr lang="en-US" dirty="0" smtClean="0"/>
              <a:t>unit we’ll touch</a:t>
            </a:r>
            <a:r>
              <a:rPr lang="en-US" baseline="0" dirty="0" smtClean="0"/>
              <a:t> on </a:t>
            </a:r>
            <a:r>
              <a:rPr lang="en-US" dirty="0" smtClean="0"/>
              <a:t>is VHA Business Reference Architecture.</a:t>
            </a:r>
            <a:r>
              <a:rPr lang="en-US" baseline="0" dirty="0" smtClean="0"/>
              <a:t>  The unit’s primary product is the Business Function Framework, which is an functional decomposition of VHA’s business.  The Framework has four levels – the first two are shown here.  Examples of top level business functions are #3: “Provide Health Care Administration” and #4: “Deliver Health Care”.  The business function framework is used in many ways including for strategic planning and for program management.</a:t>
            </a:r>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4</a:t>
            </a:fld>
            <a:endParaRPr lang="en-US" dirty="0"/>
          </a:p>
        </p:txBody>
      </p:sp>
    </p:spTree>
    <p:extLst>
      <p:ext uri="{BB962C8B-B14F-4D97-AF65-F5344CB8AC3E}">
        <p14:creationId xmlns:p14="http://schemas.microsoft.com/office/powerpoint/2010/main" val="1135146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BA</a:t>
            </a:r>
            <a:r>
              <a:rPr lang="en-US" baseline="0" dirty="0" smtClean="0"/>
              <a:t> </a:t>
            </a:r>
            <a:r>
              <a:rPr lang="en-US" dirty="0" smtClean="0"/>
              <a:t>unit we’ll touch</a:t>
            </a:r>
            <a:r>
              <a:rPr lang="en-US" baseline="0" dirty="0" smtClean="0"/>
              <a:t> on is VHA Business Process Architecture.  The unit’s primary product is business process models, of which there are hundreds, each of which includes sub-process diagrams, one of which is show here.  Note the rounded rectangles in this diagram – each rectangle represents an process activity.  Also please note the pink document elements – they represent data objects which feed into and/or out of the various activities.  The business process models are used in many ways including for system requirements gathering, and for process reengineering.</a:t>
            </a:r>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5</a:t>
            </a:fld>
            <a:endParaRPr lang="en-US" dirty="0"/>
          </a:p>
        </p:txBody>
      </p:sp>
    </p:spTree>
    <p:extLst>
      <p:ext uri="{BB962C8B-B14F-4D97-AF65-F5344CB8AC3E}">
        <p14:creationId xmlns:p14="http://schemas.microsoft.com/office/powerpoint/2010/main" val="1135146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BA unit we’ll touch</a:t>
            </a:r>
            <a:r>
              <a:rPr lang="en-US" baseline="0" dirty="0" smtClean="0"/>
              <a:t> on is VHA Business Information Architecture.  The unit’s primary product is business information models, including VHA’s overarching business information model which we call the “BIM”.  The diagram shown here is a tiny subset of the BIM and is called a Normalized Data Object.  The blue rectangles are classes and the grey rectangles are value sets defined by the business. The business information models are used in many ways including for data services discovery, data stewardship, data quality, and data consistency.</a:t>
            </a:r>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6</a:t>
            </a:fld>
            <a:endParaRPr lang="en-US" dirty="0"/>
          </a:p>
        </p:txBody>
      </p:sp>
    </p:spTree>
    <p:extLst>
      <p:ext uri="{BB962C8B-B14F-4D97-AF65-F5344CB8AC3E}">
        <p14:creationId xmlns:p14="http://schemas.microsoft.com/office/powerpoint/2010/main" val="1135146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7</a:t>
            </a:fld>
            <a:endParaRPr lang="en-US" dirty="0"/>
          </a:p>
        </p:txBody>
      </p:sp>
    </p:spTree>
    <p:extLst>
      <p:ext uri="{BB962C8B-B14F-4D97-AF65-F5344CB8AC3E}">
        <p14:creationId xmlns:p14="http://schemas.microsoft.com/office/powerpoint/2010/main" val="113514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8</a:t>
            </a:fld>
            <a:endParaRPr lang="en-US" dirty="0"/>
          </a:p>
        </p:txBody>
      </p:sp>
    </p:spTree>
    <p:extLst>
      <p:ext uri="{BB962C8B-B14F-4D97-AF65-F5344CB8AC3E}">
        <p14:creationId xmlns:p14="http://schemas.microsoft.com/office/powerpoint/2010/main" val="29702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26DB6-8894-464D-805C-AE3A3F2874CC}" type="slidenum">
              <a:rPr lang="en-US" smtClean="0"/>
              <a:t>9</a:t>
            </a:fld>
            <a:endParaRPr lang="en-US" dirty="0"/>
          </a:p>
        </p:txBody>
      </p:sp>
    </p:spTree>
    <p:extLst>
      <p:ext uri="{BB962C8B-B14F-4D97-AF65-F5344CB8AC3E}">
        <p14:creationId xmlns:p14="http://schemas.microsoft.com/office/powerpoint/2010/main" val="1851442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background cover.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38880" y="3178162"/>
            <a:ext cx="7772400" cy="730127"/>
          </a:xfrm>
        </p:spPr>
        <p:txBody>
          <a:bodyPr>
            <a:normAutofit/>
          </a:bodyPr>
          <a:lstStyle>
            <a:lvl1pPr algn="l">
              <a:defRPr sz="2000" b="1">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57696" y="4004454"/>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8"/>
          <p:cNvSpPr>
            <a:spLocks noGrp="1"/>
          </p:cNvSpPr>
          <p:nvPr>
            <p:ph type="ftr" sz="quarter" idx="11"/>
          </p:nvPr>
        </p:nvSpPr>
        <p:spPr>
          <a:xfrm>
            <a:off x="357188" y="6356350"/>
            <a:ext cx="2895600" cy="365125"/>
          </a:xfrm>
        </p:spPr>
        <p:txBody>
          <a:bodyPr/>
          <a:lstStyle>
            <a:lvl1pPr algn="l">
              <a:defRPr sz="1000">
                <a:solidFill>
                  <a:prstClr val="black">
                    <a:tint val="75000"/>
                  </a:prstClr>
                </a:solidFill>
                <a:latin typeface="Arial" charset="0"/>
                <a:ea typeface="MS PGothic" pitchFamily="34" charset="-128"/>
                <a:cs typeface="+mn-cs"/>
              </a:defRPr>
            </a:lvl1pPr>
          </a:lstStyle>
          <a:p>
            <a:pPr>
              <a:defRPr/>
            </a:pPr>
            <a:r>
              <a:rPr lang="en-US" dirty="0" smtClean="0"/>
              <a:t>508 Compliant</a:t>
            </a:r>
            <a:endParaRPr lang="en-US" dirty="0"/>
          </a:p>
        </p:txBody>
      </p:sp>
    </p:spTree>
    <p:extLst>
      <p:ext uri="{BB962C8B-B14F-4D97-AF65-F5344CB8AC3E}">
        <p14:creationId xmlns:p14="http://schemas.microsoft.com/office/powerpoint/2010/main" val="71557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99417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323940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38182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2760397"/>
            <a:ext cx="6798733" cy="1125803"/>
          </a:xfrm>
          <a:prstGeom prst="rect">
            <a:avLst/>
          </a:prstGeom>
        </p:spPr>
        <p:txBody>
          <a:bodyPr>
            <a:normAutofit/>
          </a:bodyPr>
          <a:lstStyle>
            <a:lvl1pPr algn="l">
              <a:defRPr sz="3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42533" y="3886200"/>
            <a:ext cx="6798733" cy="1422400"/>
          </a:xfrm>
          <a:prstGeom prst="rect">
            <a:avLst/>
          </a:prstGeo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1643063" y="5308600"/>
            <a:ext cx="6797675" cy="804863"/>
          </a:xfrm>
          <a:prstGeom prst="rect">
            <a:avLst/>
          </a:prstGeom>
        </p:spPr>
        <p:txBody>
          <a:bodyPr/>
          <a:lstStyle>
            <a:lvl1pPr>
              <a:buNone/>
              <a:defRPr sz="1400">
                <a:solidFill>
                  <a:schemeClr val="bg1"/>
                </a:solidFill>
              </a:defRPr>
            </a:lvl1pPr>
            <a:lvl2pPr>
              <a:buNone/>
              <a:defRPr sz="1400">
                <a:solidFill>
                  <a:schemeClr val="bg1"/>
                </a:solidFill>
              </a:defRPr>
            </a:lvl2pPr>
            <a:lvl3pPr>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smtClean="0"/>
              <a:t>Click to edit Master text styles</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183198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a:t>508 Compliant</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42050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a:t>508 Compliant</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909894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2760397"/>
            <a:ext cx="6798733" cy="1125803"/>
          </a:xfrm>
          <a:prstGeom prst="rect">
            <a:avLst/>
          </a:prstGeom>
        </p:spPr>
        <p:txBody>
          <a:bodyPr>
            <a:normAutofit/>
          </a:bodyPr>
          <a:lstStyle>
            <a:lvl1pPr algn="l">
              <a:defRPr sz="3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642533" y="3886200"/>
            <a:ext cx="6798733" cy="1422400"/>
          </a:xfrm>
          <a:prstGeom prst="rect">
            <a:avLst/>
          </a:prstGeo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1643063" y="5308600"/>
            <a:ext cx="6797675" cy="804863"/>
          </a:xfrm>
          <a:prstGeom prst="rect">
            <a:avLst/>
          </a:prstGeom>
        </p:spPr>
        <p:txBody>
          <a:bodyPr/>
          <a:lstStyle>
            <a:lvl1pPr>
              <a:buNone/>
              <a:defRPr sz="1400">
                <a:solidFill>
                  <a:schemeClr val="bg1"/>
                </a:solidFill>
              </a:defRPr>
            </a:lvl1pPr>
            <a:lvl2pPr>
              <a:buNone/>
              <a:defRPr sz="1400">
                <a:solidFill>
                  <a:schemeClr val="bg1"/>
                </a:solidFill>
              </a:defRPr>
            </a:lvl2pPr>
            <a:lvl3pPr>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smtClean="0"/>
              <a:t>Click to edit Master text styles</a:t>
            </a:r>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183198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685800" y="2133600"/>
            <a:ext cx="77724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US" altLang="en-US" sz="3200" b="1" dirty="0" smtClean="0">
                <a:solidFill>
                  <a:srgbClr val="000000"/>
                </a:solidFill>
                <a:cs typeface="Arial" charset="0"/>
              </a:rPr>
              <a:t>OIT/ASD</a:t>
            </a:r>
          </a:p>
        </p:txBody>
      </p:sp>
      <p:pic>
        <p:nvPicPr>
          <p:cNvPr id="5" name="Picture 1" descr="VA Seal - black and 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7125" y="323850"/>
            <a:ext cx="1809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31242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602144"/>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defTabSz="457200">
              <a:defRPr/>
            </a:lvl1pPr>
          </a:lstStyle>
          <a:p>
            <a:pPr>
              <a:defRPr/>
            </a:pPr>
            <a:fld id="{8C18BE2D-DF5E-452A-885D-7FFB2CAD8D22}" type="datetime1">
              <a:rPr lang="en-US"/>
              <a:pPr>
                <a:defRPr/>
              </a:pPr>
              <a:t>8/10/2016</a:t>
            </a:fld>
            <a:endParaRPr lang="en-US" dirty="0"/>
          </a:p>
        </p:txBody>
      </p:sp>
      <p:sp>
        <p:nvSpPr>
          <p:cNvPr id="7" name="Footer Placeholder 4"/>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8" name="Slide Number Placeholder 5"/>
          <p:cNvSpPr>
            <a:spLocks noGrp="1"/>
          </p:cNvSpPr>
          <p:nvPr>
            <p:ph type="sldNum" sz="quarter" idx="12"/>
          </p:nvPr>
        </p:nvSpPr>
        <p:spPr/>
        <p:txBody>
          <a:bodyPr/>
          <a:lstStyle>
            <a:lvl1pPr defTabSz="457200">
              <a:defRPr/>
            </a:lvl1pPr>
          </a:lstStyle>
          <a:p>
            <a:pPr>
              <a:defRPr/>
            </a:pPr>
            <a:fld id="{811D5151-FC77-4D11-8A45-60A2E0DC0945}" type="slidenum">
              <a:rPr lang="en-US"/>
              <a:pPr>
                <a:defRPr/>
              </a:pPr>
              <a:t>‹#›</a:t>
            </a:fld>
            <a:endParaRPr lang="en-US" dirty="0"/>
          </a:p>
        </p:txBody>
      </p:sp>
    </p:spTree>
    <p:extLst>
      <p:ext uri="{BB962C8B-B14F-4D97-AF65-F5344CB8AC3E}">
        <p14:creationId xmlns:p14="http://schemas.microsoft.com/office/powerpoint/2010/main" val="570899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 descr="VA Seal - black and 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defTabSz="457200">
              <a:defRPr/>
            </a:lvl1pPr>
          </a:lstStyle>
          <a:p>
            <a:pPr>
              <a:defRPr/>
            </a:pPr>
            <a:fld id="{43931473-8F5C-401B-9E44-623F8A6E0785}" type="datetime1">
              <a:rPr lang="en-US"/>
              <a:pPr>
                <a:defRPr/>
              </a:pPr>
              <a:t>8/10/2016</a:t>
            </a:fld>
            <a:endParaRPr lang="en-US" dirty="0"/>
          </a:p>
        </p:txBody>
      </p:sp>
      <p:sp>
        <p:nvSpPr>
          <p:cNvPr id="6" name="Footer Placeholder 4"/>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7" name="Slide Number Placeholder 5"/>
          <p:cNvSpPr>
            <a:spLocks noGrp="1"/>
          </p:cNvSpPr>
          <p:nvPr>
            <p:ph type="sldNum" sz="quarter" idx="12"/>
          </p:nvPr>
        </p:nvSpPr>
        <p:spPr/>
        <p:txBody>
          <a:bodyPr/>
          <a:lstStyle>
            <a:lvl1pPr defTabSz="457200">
              <a:defRPr/>
            </a:lvl1pPr>
          </a:lstStyle>
          <a:p>
            <a:pPr>
              <a:defRPr/>
            </a:pPr>
            <a:fld id="{D2180D67-FD07-4FAF-B7B6-FFBC01C7B95B}" type="slidenum">
              <a:rPr lang="en-US"/>
              <a:pPr>
                <a:defRPr/>
              </a:pPr>
              <a:t>‹#›</a:t>
            </a:fld>
            <a:endParaRPr lang="en-US" dirty="0"/>
          </a:p>
        </p:txBody>
      </p:sp>
    </p:spTree>
    <p:extLst>
      <p:ext uri="{BB962C8B-B14F-4D97-AF65-F5344CB8AC3E}">
        <p14:creationId xmlns:p14="http://schemas.microsoft.com/office/powerpoint/2010/main" val="1364269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239000" cy="10668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defRPr sz="2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defTabSz="457200">
              <a:defRPr/>
            </a:lvl1pPr>
          </a:lstStyle>
          <a:p>
            <a:pPr>
              <a:defRPr/>
            </a:pPr>
            <a:fld id="{63094E8E-6420-404C-8391-A1CF8B51023C}" type="datetime1">
              <a:rPr lang="en-US"/>
              <a:pPr>
                <a:defRPr/>
              </a:pPr>
              <a:t>8/10/2016</a:t>
            </a:fld>
            <a:endParaRPr lang="en-US" dirty="0"/>
          </a:p>
        </p:txBody>
      </p:sp>
      <p:sp>
        <p:nvSpPr>
          <p:cNvPr id="5" name="Footer Placeholder 4"/>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6" name="Slide Number Placeholder 5"/>
          <p:cNvSpPr>
            <a:spLocks noGrp="1"/>
          </p:cNvSpPr>
          <p:nvPr>
            <p:ph type="sldNum" sz="quarter" idx="12"/>
          </p:nvPr>
        </p:nvSpPr>
        <p:spPr/>
        <p:txBody>
          <a:bodyPr/>
          <a:lstStyle>
            <a:lvl1pPr defTabSz="457200">
              <a:defRPr/>
            </a:lvl1pPr>
          </a:lstStyle>
          <a:p>
            <a:pPr>
              <a:defRPr/>
            </a:pPr>
            <a:fld id="{99F067F9-C8E7-443A-B679-B62A2B5026E8}" type="slidenum">
              <a:rPr lang="en-US"/>
              <a:pPr>
                <a:defRPr/>
              </a:pPr>
              <a:t>‹#›</a:t>
            </a:fld>
            <a:endParaRPr lang="en-US" dirty="0"/>
          </a:p>
        </p:txBody>
      </p:sp>
    </p:spTree>
    <p:extLst>
      <p:ext uri="{BB962C8B-B14F-4D97-AF65-F5344CB8AC3E}">
        <p14:creationId xmlns:p14="http://schemas.microsoft.com/office/powerpoint/2010/main" val="95767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35650"/>
            <a:ext cx="8229600" cy="419051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8"/>
          <p:cNvSpPr>
            <a:spLocks noGrp="1"/>
          </p:cNvSpPr>
          <p:nvPr>
            <p:ph type="ftr" sz="quarter" idx="11"/>
          </p:nvPr>
        </p:nvSpPr>
        <p:spPr>
          <a:xfrm>
            <a:off x="457200" y="6356350"/>
            <a:ext cx="2895600" cy="365125"/>
          </a:xfrm>
        </p:spPr>
        <p:txBody>
          <a:bodyPr/>
          <a:lstStyle>
            <a:lvl1pPr algn="l">
              <a:defRPr sz="1000">
                <a:solidFill>
                  <a:prstClr val="black">
                    <a:tint val="75000"/>
                  </a:prstClr>
                </a:solidFill>
                <a:latin typeface="Arial" charset="0"/>
                <a:ea typeface="MS PGothic" pitchFamily="34" charset="-128"/>
                <a:cs typeface="+mn-cs"/>
              </a:defRPr>
            </a:lvl1pPr>
          </a:lstStyle>
          <a:p>
            <a:pPr>
              <a:defRPr/>
            </a:pPr>
            <a:r>
              <a:rPr lang="en-US" dirty="0" smtClean="0"/>
              <a:t>508 Compliant</a:t>
            </a:r>
            <a:endParaRPr lang="en-US" dirty="0"/>
          </a:p>
        </p:txBody>
      </p:sp>
      <p:sp>
        <p:nvSpPr>
          <p:cNvPr id="6"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2017947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315200" cy="1066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defTabSz="457200">
              <a:defRPr/>
            </a:lvl1pPr>
          </a:lstStyle>
          <a:p>
            <a:pPr>
              <a:defRPr/>
            </a:pPr>
            <a:fld id="{701D486A-F98F-42C8-91A6-EA5480B7913A}" type="datetime1">
              <a:rPr lang="en-US"/>
              <a:pPr>
                <a:defRPr/>
              </a:pPr>
              <a:t>8/10/2016</a:t>
            </a:fld>
            <a:endParaRPr lang="en-US" dirty="0"/>
          </a:p>
        </p:txBody>
      </p:sp>
      <p:sp>
        <p:nvSpPr>
          <p:cNvPr id="8" name="Footer Placeholder 7"/>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9" name="Slide Number Placeholder 8"/>
          <p:cNvSpPr>
            <a:spLocks noGrp="1"/>
          </p:cNvSpPr>
          <p:nvPr>
            <p:ph type="sldNum" sz="quarter" idx="12"/>
          </p:nvPr>
        </p:nvSpPr>
        <p:spPr/>
        <p:txBody>
          <a:bodyPr/>
          <a:lstStyle>
            <a:lvl1pPr defTabSz="457200">
              <a:defRPr/>
            </a:lvl1pPr>
          </a:lstStyle>
          <a:p>
            <a:pPr>
              <a:defRPr/>
            </a:pPr>
            <a:fld id="{D817E15D-1969-45FA-8DD2-9D3D7260F5F8}" type="slidenum">
              <a:rPr lang="en-US"/>
              <a:pPr>
                <a:defRPr/>
              </a:pPr>
              <a:t>‹#›</a:t>
            </a:fld>
            <a:endParaRPr lang="en-US" dirty="0"/>
          </a:p>
        </p:txBody>
      </p:sp>
    </p:spTree>
    <p:extLst>
      <p:ext uri="{BB962C8B-B14F-4D97-AF65-F5344CB8AC3E}">
        <p14:creationId xmlns:p14="http://schemas.microsoft.com/office/powerpoint/2010/main" val="1823948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315200" cy="1066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defTabSz="457200">
              <a:defRPr/>
            </a:lvl1pPr>
          </a:lstStyle>
          <a:p>
            <a:pPr>
              <a:defRPr/>
            </a:pPr>
            <a:fld id="{119B2D33-10EF-4C67-A365-BC2C0D0092F0}" type="datetime1">
              <a:rPr lang="en-US"/>
              <a:pPr>
                <a:defRPr/>
              </a:pPr>
              <a:t>8/10/2016</a:t>
            </a:fld>
            <a:endParaRPr lang="en-US" dirty="0"/>
          </a:p>
        </p:txBody>
      </p:sp>
      <p:sp>
        <p:nvSpPr>
          <p:cNvPr id="4" name="Footer Placeholder 3"/>
          <p:cNvSpPr>
            <a:spLocks noGrp="1"/>
          </p:cNvSpPr>
          <p:nvPr>
            <p:ph type="ftr" sz="quarter" idx="11"/>
          </p:nvPr>
        </p:nvSpPr>
        <p:spPr/>
        <p:txBody>
          <a:bodyPr/>
          <a:lstStyle>
            <a:lvl1pPr defTabSz="457200">
              <a:defRPr/>
            </a:lvl1pPr>
          </a:lstStyle>
          <a:p>
            <a:pPr>
              <a:defRPr/>
            </a:pPr>
            <a:r>
              <a:rPr lang="it-IT"/>
              <a:t>Working Draft, Pre-Decisional, Deliberative Document</a:t>
            </a:r>
            <a:endParaRPr lang="en-US" dirty="0"/>
          </a:p>
        </p:txBody>
      </p:sp>
      <p:sp>
        <p:nvSpPr>
          <p:cNvPr id="5" name="Slide Number Placeholder 4"/>
          <p:cNvSpPr>
            <a:spLocks noGrp="1"/>
          </p:cNvSpPr>
          <p:nvPr>
            <p:ph type="sldNum" sz="quarter" idx="12"/>
          </p:nvPr>
        </p:nvSpPr>
        <p:spPr/>
        <p:txBody>
          <a:bodyPr/>
          <a:lstStyle>
            <a:lvl1pPr defTabSz="457200">
              <a:defRPr/>
            </a:lvl1pPr>
          </a:lstStyle>
          <a:p>
            <a:pPr>
              <a:defRPr/>
            </a:pPr>
            <a:fld id="{CBFEEE02-2E64-49CA-B921-E33A47B80D8D}" type="slidenum">
              <a:rPr lang="en-US"/>
              <a:pPr>
                <a:defRPr/>
              </a:pPr>
              <a:t>‹#›</a:t>
            </a:fld>
            <a:endParaRPr lang="en-US" dirty="0"/>
          </a:p>
        </p:txBody>
      </p:sp>
    </p:spTree>
    <p:extLst>
      <p:ext uri="{BB962C8B-B14F-4D97-AF65-F5344CB8AC3E}">
        <p14:creationId xmlns:p14="http://schemas.microsoft.com/office/powerpoint/2010/main" val="1068527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defTabSz="457200">
              <a:defRPr/>
            </a:lvl1pPr>
          </a:lstStyle>
          <a:p>
            <a:pPr>
              <a:defRPr/>
            </a:pPr>
            <a:endParaRPr lang="en-US" dirty="0"/>
          </a:p>
        </p:txBody>
      </p:sp>
      <p:sp>
        <p:nvSpPr>
          <p:cNvPr id="6" name="Rectangle 5"/>
          <p:cNvSpPr>
            <a:spLocks noGrp="1" noChangeArrowheads="1"/>
          </p:cNvSpPr>
          <p:nvPr>
            <p:ph type="ftr" sz="quarter" idx="11"/>
          </p:nvPr>
        </p:nvSpPr>
        <p:spPr/>
        <p:txBody>
          <a:bodyPr/>
          <a:lstStyle>
            <a:lvl1pPr defTabSz="457200">
              <a:defRPr/>
            </a:lvl1pPr>
          </a:lstStyle>
          <a:p>
            <a:pPr>
              <a:defRPr/>
            </a:pPr>
            <a:r>
              <a:rPr lang="en-US" dirty="0"/>
              <a:t>Draft</a:t>
            </a:r>
          </a:p>
        </p:txBody>
      </p:sp>
      <p:sp>
        <p:nvSpPr>
          <p:cNvPr id="7" name="Rectangle 6"/>
          <p:cNvSpPr>
            <a:spLocks noGrp="1" noChangeArrowheads="1"/>
          </p:cNvSpPr>
          <p:nvPr>
            <p:ph type="sldNum" sz="quarter" idx="12"/>
          </p:nvPr>
        </p:nvSpPr>
        <p:spPr/>
        <p:txBody>
          <a:bodyPr/>
          <a:lstStyle>
            <a:lvl1pPr defTabSz="457200">
              <a:defRPr/>
            </a:lvl1pPr>
          </a:lstStyle>
          <a:p>
            <a:pPr>
              <a:defRPr/>
            </a:pPr>
            <a:fld id="{04A78901-20E0-4F29-BC62-F154FDB2D510}" type="slidenum">
              <a:rPr lang="en-US"/>
              <a:pPr>
                <a:defRPr/>
              </a:pPr>
              <a:t>‹#›</a:t>
            </a:fld>
            <a:endParaRPr lang="en-US" dirty="0"/>
          </a:p>
        </p:txBody>
      </p:sp>
    </p:spTree>
    <p:extLst>
      <p:ext uri="{BB962C8B-B14F-4D97-AF65-F5344CB8AC3E}">
        <p14:creationId xmlns:p14="http://schemas.microsoft.com/office/powerpoint/2010/main" val="4083169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background cover.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338880" y="3178162"/>
            <a:ext cx="7772400" cy="730127"/>
          </a:xfrm>
        </p:spPr>
        <p:txBody>
          <a:bodyPr>
            <a:normAutofit/>
          </a:bodyPr>
          <a:lstStyle>
            <a:lvl1pPr algn="l">
              <a:defRPr sz="2000" b="1">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57696" y="4004454"/>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673882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35650"/>
            <a:ext cx="8229600" cy="4190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C32E41BC-F3C7-4440-964A-79A2B9AB8CF4}" type="slidenum">
              <a:rPr lang="en-US"/>
              <a:pPr>
                <a:defRPr/>
              </a:pPr>
              <a:t>‹#›</a:t>
            </a:fld>
            <a:endParaRPr lang="en-US" dirty="0"/>
          </a:p>
        </p:txBody>
      </p:sp>
    </p:spTree>
    <p:extLst>
      <p:ext uri="{BB962C8B-B14F-4D97-AF65-F5344CB8AC3E}">
        <p14:creationId xmlns:p14="http://schemas.microsoft.com/office/powerpoint/2010/main" val="19068474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72206039"/>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61ECAB98-9D83-492E-8368-C7175A3158D5}" type="slidenum">
              <a:rPr lang="en-US"/>
              <a:pPr>
                <a:defRPr/>
              </a:pPr>
              <a:t>‹#›</a:t>
            </a:fld>
            <a:endParaRPr lang="en-US" dirty="0"/>
          </a:p>
        </p:txBody>
      </p:sp>
    </p:spTree>
    <p:extLst>
      <p:ext uri="{BB962C8B-B14F-4D97-AF65-F5344CB8AC3E}">
        <p14:creationId xmlns:p14="http://schemas.microsoft.com/office/powerpoint/2010/main" val="203142202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5"/>
          <p:cNvSpPr>
            <a:spLocks noGrp="1"/>
          </p:cNvSpPr>
          <p:nvPr>
            <p:ph type="sldNum" sz="quarter" idx="10"/>
          </p:nvPr>
        </p:nvSpPr>
        <p:spPr/>
        <p:txBody>
          <a:bodyPr/>
          <a:lstStyle>
            <a:lvl1pPr>
              <a:defRPr/>
            </a:lvl1pPr>
          </a:lstStyle>
          <a:p>
            <a:pPr>
              <a:defRPr/>
            </a:pPr>
            <a:fld id="{F89C8036-696E-4188-A6AA-7FE09813FD3C}" type="slidenum">
              <a:rPr lang="en-US"/>
              <a:pPr>
                <a:defRPr/>
              </a:pPr>
              <a:t>‹#›</a:t>
            </a:fld>
            <a:endParaRPr lang="en-US" dirty="0"/>
          </a:p>
        </p:txBody>
      </p:sp>
    </p:spTree>
    <p:extLst>
      <p:ext uri="{BB962C8B-B14F-4D97-AF65-F5344CB8AC3E}">
        <p14:creationId xmlns:p14="http://schemas.microsoft.com/office/powerpoint/2010/main" val="422764301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5B1AF43B-DC5F-4813-A4DA-17F2F6C1393F}" type="slidenum">
              <a:rPr lang="en-US"/>
              <a:pPr>
                <a:defRPr/>
              </a:pPr>
              <a:t>‹#›</a:t>
            </a:fld>
            <a:endParaRPr lang="en-US" dirty="0"/>
          </a:p>
        </p:txBody>
      </p:sp>
    </p:spTree>
    <p:extLst>
      <p:ext uri="{BB962C8B-B14F-4D97-AF65-F5344CB8AC3E}">
        <p14:creationId xmlns:p14="http://schemas.microsoft.com/office/powerpoint/2010/main" val="2484626664"/>
      </p:ext>
    </p:extLst>
  </p:cSld>
  <p:clrMapOvr>
    <a:masterClrMapping/>
  </p:clrMapOvr>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370341D-E8BE-4F86-965D-1FB71959D2E4}" type="slidenum">
              <a:rPr lang="en-US"/>
              <a:pPr>
                <a:defRPr/>
              </a:pPr>
              <a:t>‹#›</a:t>
            </a:fld>
            <a:endParaRPr lang="en-US" dirty="0"/>
          </a:p>
        </p:txBody>
      </p:sp>
    </p:spTree>
    <p:extLst>
      <p:ext uri="{BB962C8B-B14F-4D97-AF65-F5344CB8AC3E}">
        <p14:creationId xmlns:p14="http://schemas.microsoft.com/office/powerpoint/2010/main" val="4041504878"/>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smtClean="0"/>
              <a:t>508 Compliant</a:t>
            </a:r>
            <a:endParaRPr lang="en-US" dirty="0"/>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420507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0"/>
          </p:nvPr>
        </p:nvSpPr>
        <p:spPr/>
        <p:txBody>
          <a:bodyPr/>
          <a:lstStyle>
            <a:lvl1pPr>
              <a:defRPr/>
            </a:lvl1pPr>
          </a:lstStyle>
          <a:p>
            <a:pPr>
              <a:defRPr/>
            </a:pPr>
            <a:fld id="{66C7BBB8-63D5-4F68-8BFB-EAA674B48DC9}" type="slidenum">
              <a:rPr lang="en-US"/>
              <a:pPr>
                <a:defRPr/>
              </a:pPr>
              <a:t>‹#›</a:t>
            </a:fld>
            <a:endParaRPr lang="en-US" dirty="0"/>
          </a:p>
        </p:txBody>
      </p:sp>
    </p:spTree>
    <p:extLst>
      <p:ext uri="{BB962C8B-B14F-4D97-AF65-F5344CB8AC3E}">
        <p14:creationId xmlns:p14="http://schemas.microsoft.com/office/powerpoint/2010/main" val="252237288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lvl1pPr>
              <a:defRPr/>
            </a:lvl1pPr>
          </a:lstStyle>
          <a:p>
            <a:pPr>
              <a:defRPr/>
            </a:pPr>
            <a:fld id="{A17788A4-D08F-4E06-9EB3-D565824E40CB}" type="slidenum">
              <a:rPr lang="en-US"/>
              <a:pPr>
                <a:defRPr/>
              </a:pPr>
              <a:t>‹#›</a:t>
            </a:fld>
            <a:endParaRPr lang="en-US" dirty="0"/>
          </a:p>
        </p:txBody>
      </p:sp>
    </p:spTree>
    <p:extLst>
      <p:ext uri="{BB962C8B-B14F-4D97-AF65-F5344CB8AC3E}">
        <p14:creationId xmlns:p14="http://schemas.microsoft.com/office/powerpoint/2010/main" val="2933460107"/>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1E1760D5-4C07-408F-A1D5-FBE4E348B26D}" type="slidenum">
              <a:rPr lang="en-US"/>
              <a:pPr>
                <a:defRPr/>
              </a:pPr>
              <a:t>‹#›</a:t>
            </a:fld>
            <a:endParaRPr lang="en-US" dirty="0"/>
          </a:p>
        </p:txBody>
      </p:sp>
    </p:spTree>
    <p:extLst>
      <p:ext uri="{BB962C8B-B14F-4D97-AF65-F5344CB8AC3E}">
        <p14:creationId xmlns:p14="http://schemas.microsoft.com/office/powerpoint/2010/main" val="791763647"/>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2760397"/>
            <a:ext cx="6798733" cy="1125803"/>
          </a:xfrm>
          <a:prstGeom prst="rect">
            <a:avLst/>
          </a:prstGeom>
        </p:spPr>
        <p:txBody>
          <a:bodyPr>
            <a:normAutofit/>
          </a:bodyPr>
          <a:lstStyle>
            <a:lvl1pPr algn="l">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2533" y="3886200"/>
            <a:ext cx="6798733" cy="1422400"/>
          </a:xfrm>
          <a:prstGeom prst="rect">
            <a:avLst/>
          </a:prstGeo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1643063" y="5308600"/>
            <a:ext cx="6797675" cy="804863"/>
          </a:xfrm>
          <a:prstGeom prst="rect">
            <a:avLst/>
          </a:prstGeom>
        </p:spPr>
        <p:txBody>
          <a:bodyPr/>
          <a:lstStyle>
            <a:lvl1pPr>
              <a:buNone/>
              <a:defRPr sz="1400">
                <a:solidFill>
                  <a:schemeClr val="bg1"/>
                </a:solidFill>
              </a:defRPr>
            </a:lvl1pPr>
            <a:lvl2pPr>
              <a:buNone/>
              <a:defRPr sz="1400">
                <a:solidFill>
                  <a:schemeClr val="bg1"/>
                </a:solidFill>
              </a:defRPr>
            </a:lvl2pPr>
            <a:lvl3pPr>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28484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7"/>
          <p:cNvSpPr>
            <a:spLocks noGrp="1"/>
          </p:cNvSpPr>
          <p:nvPr>
            <p:ph type="dt" sz="half" idx="10"/>
          </p:nvPr>
        </p:nvSpPr>
        <p:spPr/>
        <p:txBody>
          <a:bodyPr/>
          <a:lstStyle>
            <a:lvl1pPr>
              <a:defRPr/>
            </a:lvl1pPr>
          </a:lstStyle>
          <a:p>
            <a:pPr>
              <a:defRPr/>
            </a:pPr>
            <a:endParaRPr lang="en-US" dirty="0"/>
          </a:p>
        </p:txBody>
      </p:sp>
      <p:sp>
        <p:nvSpPr>
          <p:cNvPr id="4" name="Footer Placeholder 8"/>
          <p:cNvSpPr>
            <a:spLocks noGrp="1"/>
          </p:cNvSpPr>
          <p:nvPr>
            <p:ph type="ftr" sz="quarter" idx="11"/>
          </p:nvPr>
        </p:nvSpPr>
        <p:spPr/>
        <p:txBody>
          <a:bodyPr/>
          <a:lstStyle>
            <a:lvl1pPr>
              <a:defRPr/>
            </a:lvl1pPr>
          </a:lstStyle>
          <a:p>
            <a:pPr>
              <a:defRPr/>
            </a:pPr>
            <a:r>
              <a:rPr lang="en-US" dirty="0" smtClean="0"/>
              <a:t>508 Compliant</a:t>
            </a:r>
            <a:endParaRPr lang="en-US" dirty="0"/>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390989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49696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
          <p:cNvSpPr>
            <a:spLocks noGrp="1"/>
          </p:cNvSpPr>
          <p:nvPr>
            <p:ph type="ftr" sz="quarter" idx="11"/>
          </p:nvPr>
        </p:nvSpPr>
        <p:spPr>
          <a:xfrm>
            <a:off x="457200" y="6356350"/>
            <a:ext cx="2895600" cy="365125"/>
          </a:xfrm>
        </p:spPr>
        <p:txBody>
          <a:bodyPr/>
          <a:lstStyle>
            <a:lvl1pPr algn="l">
              <a:defRPr/>
            </a:lvl1pPr>
          </a:lstStyle>
          <a:p>
            <a:pPr>
              <a:defRPr/>
            </a:pPr>
            <a:r>
              <a:rPr lang="en-US" dirty="0" smtClean="0"/>
              <a:t>508 Compliant</a:t>
            </a:r>
            <a:endParaRPr lang="en-US" dirty="0"/>
          </a:p>
        </p:txBody>
      </p:sp>
      <p:sp>
        <p:nvSpPr>
          <p:cNvPr id="7"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210035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224826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1"/>
          <p:cNvSpPr>
            <a:spLocks noGrp="1"/>
          </p:cNvSpPr>
          <p:nvPr>
            <p:ph type="ftr" sz="quarter" idx="11"/>
          </p:nvPr>
        </p:nvSpPr>
        <p:spPr>
          <a:xfrm>
            <a:off x="457200" y="6356350"/>
            <a:ext cx="2895600" cy="365125"/>
          </a:xfrm>
        </p:spPr>
        <p:txBody>
          <a:bodyPr/>
          <a:lstStyle>
            <a:lvl1pPr algn="l">
              <a:defRPr/>
            </a:lvl1pPr>
          </a:lstStyle>
          <a:p>
            <a:pPr>
              <a:defRPr/>
            </a:pPr>
            <a:r>
              <a:rPr lang="en-US" dirty="0" smtClean="0"/>
              <a:t>508 Compliant</a:t>
            </a:r>
            <a:endParaRPr lang="en-US" dirty="0"/>
          </a:p>
        </p:txBody>
      </p:sp>
      <p:sp>
        <p:nvSpPr>
          <p:cNvPr id="5"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7152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5035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2" name="Picture 3" descr="background interior.pdf"/>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457200" y="274638"/>
            <a:ext cx="82296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24" name="Text Placeholder 2"/>
          <p:cNvSpPr>
            <a:spLocks noGrp="1"/>
          </p:cNvSpPr>
          <p:nvPr>
            <p:ph type="body" idx="1"/>
          </p:nvPr>
        </p:nvSpPr>
        <p:spPr bwMode="auto">
          <a:xfrm>
            <a:off x="457200" y="1849438"/>
            <a:ext cx="82296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5125" name="Picture 4" descr="Department of Veterans Affairs, Veterans Health Administration, Office of Health Informatio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1225" y="495300"/>
            <a:ext cx="1651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57200" y="6284913"/>
            <a:ext cx="4311650" cy="276225"/>
          </a:xfrm>
          <a:prstGeom prst="rect">
            <a:avLst/>
          </a:prstGeom>
          <a:noFill/>
        </p:spPr>
        <p:txBody>
          <a:bodyPr>
            <a:spAutoFit/>
          </a:bodyPr>
          <a:lstStyle/>
          <a:p>
            <a:pPr defTabSz="457200" fontAlgn="base">
              <a:spcBef>
                <a:spcPct val="0"/>
              </a:spcBef>
              <a:spcAft>
                <a:spcPct val="0"/>
              </a:spcAft>
              <a:defRPr/>
            </a:pPr>
            <a:r>
              <a:rPr lang="en-US" sz="1200" spc="100" dirty="0">
                <a:solidFill>
                  <a:prstClr val="white">
                    <a:lumMod val="65000"/>
                  </a:prstClr>
                </a:solidFill>
                <a:latin typeface="Arial" charset="0"/>
                <a:ea typeface="ＭＳ Ｐゴシック" charset="0"/>
                <a:cs typeface="ＭＳ Ｐゴシック" charset="0"/>
              </a:rPr>
              <a:t>VETERANS HEALTH ADMINISTRATION</a:t>
            </a:r>
          </a:p>
        </p:txBody>
      </p:sp>
      <p:sp>
        <p:nvSpPr>
          <p:cNvPr id="8"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latin typeface="Arial" charset="0"/>
                <a:ea typeface="MS PGothic" pitchFamily="34" charset="-128"/>
                <a:cs typeface="+mn-cs"/>
              </a:defRPr>
            </a:lvl1pPr>
          </a:lstStyle>
          <a:p>
            <a:pPr defTabSz="457200" fontAlgn="base">
              <a:spcBef>
                <a:spcPct val="0"/>
              </a:spcBef>
              <a:spcAft>
                <a:spcPct val="0"/>
              </a:spcAft>
              <a:defRPr/>
            </a:pPr>
            <a:endParaRPr lang="en-US" dirty="0"/>
          </a:p>
        </p:txBody>
      </p:sp>
      <p:sp>
        <p:nvSpPr>
          <p:cNvPr id="9" name="Footer Placeholder 8"/>
          <p:cNvSpPr>
            <a:spLocks noGrp="1"/>
          </p:cNvSpPr>
          <p:nvPr>
            <p:ph type="ftr" sz="quarter" idx="3"/>
          </p:nvPr>
        </p:nvSpPr>
        <p:spPr>
          <a:xfrm>
            <a:off x="3124200" y="6356350"/>
            <a:ext cx="2895600" cy="365125"/>
          </a:xfrm>
          <a:prstGeom prst="rect">
            <a:avLst/>
          </a:prstGeom>
        </p:spPr>
        <p:txBody>
          <a:bodyPr vert="horz" lIns="91440" tIns="45720" rIns="91440" bIns="45720" rtlCol="0" anchor="b"/>
          <a:lstStyle>
            <a:lvl1pPr algn="ctr">
              <a:defRPr sz="1000">
                <a:solidFill>
                  <a:prstClr val="black">
                    <a:tint val="75000"/>
                  </a:prstClr>
                </a:solidFill>
                <a:latin typeface="Arial" charset="0"/>
                <a:ea typeface="MS PGothic" pitchFamily="34" charset="-128"/>
                <a:cs typeface="+mn-cs"/>
              </a:defRPr>
            </a:lvl1pPr>
          </a:lstStyle>
          <a:p>
            <a:pPr defTabSz="457200" fontAlgn="base">
              <a:spcBef>
                <a:spcPct val="0"/>
              </a:spcBef>
              <a:spcAft>
                <a:spcPct val="0"/>
              </a:spcAft>
              <a:defRPr/>
            </a:pPr>
            <a:r>
              <a:rPr lang="en-US" dirty="0" smtClean="0"/>
              <a:t>508 Compliant</a:t>
            </a:r>
            <a:endParaRPr lang="en-US" dirty="0"/>
          </a:p>
        </p:txBody>
      </p:sp>
      <p:sp>
        <p:nvSpPr>
          <p:cNvPr id="10" name="Slide Number Placeholder 1"/>
          <p:cNvSpPr>
            <a:spLocks noGrp="1"/>
          </p:cNvSpPr>
          <p:nvPr>
            <p:ph type="sldNum" sz="quarter" idx="4"/>
          </p:nvPr>
        </p:nvSpPr>
        <p:spPr>
          <a:xfrm>
            <a:off x="8653463" y="6249988"/>
            <a:ext cx="490537" cy="365125"/>
          </a:xfrm>
          <a:prstGeom prst="rect">
            <a:avLst/>
          </a:prstGeom>
        </p:spPr>
        <p:txBody>
          <a:bodyPr/>
          <a:lstStyle/>
          <a:p>
            <a:pPr>
              <a:defRPr/>
            </a:pPr>
            <a:fld id="{C14A296B-C6BD-4C1D-A2D0-4812269B28C0}" type="slidenum">
              <a:rPr lang="en-US" smtClean="0"/>
              <a:pPr>
                <a:defRPr/>
              </a:pPr>
              <a:t>‹#›</a:t>
            </a:fld>
            <a:endParaRPr lang="en-US" dirty="0"/>
          </a:p>
        </p:txBody>
      </p:sp>
    </p:spTree>
    <p:extLst>
      <p:ext uri="{BB962C8B-B14F-4D97-AF65-F5344CB8AC3E}">
        <p14:creationId xmlns:p14="http://schemas.microsoft.com/office/powerpoint/2010/main" val="168727046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663" r:id="rId14"/>
    <p:sldLayoutId id="2147483664" r:id="rId15"/>
    <p:sldLayoutId id="2147483673" r:id="rId16"/>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2400" kern="1200">
          <a:solidFill>
            <a:schemeClr val="bg1"/>
          </a:solidFill>
          <a:latin typeface="Georgia"/>
          <a:ea typeface="ＭＳ Ｐゴシック" pitchFamily="34" charset="-128"/>
          <a:cs typeface="Georgia"/>
        </a:defRPr>
      </a:lvl1pPr>
      <a:lvl2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2pPr>
      <a:lvl3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3pPr>
      <a:lvl4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4pPr>
      <a:lvl5pPr algn="l" defTabSz="457200" rtl="0" eaLnBrk="1" fontAlgn="base" hangingPunct="1">
        <a:spcBef>
          <a:spcPct val="0"/>
        </a:spcBef>
        <a:spcAft>
          <a:spcPct val="0"/>
        </a:spcAft>
        <a:defRPr sz="2400">
          <a:solidFill>
            <a:schemeClr val="bg1"/>
          </a:solidFill>
          <a:latin typeface="Georgia" charset="0"/>
          <a:ea typeface="ＭＳ Ｐゴシック" pitchFamily="34" charset="-128"/>
          <a:cs typeface="Georgia" charset="0"/>
        </a:defRPr>
      </a:lvl5pPr>
      <a:lvl6pPr marL="4572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6pPr>
      <a:lvl7pPr marL="9144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7pPr>
      <a:lvl8pPr marL="13716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8pPr>
      <a:lvl9pPr marL="1828800" algn="l" defTabSz="457200" rtl="0" eaLnBrk="1" fontAlgn="base" hangingPunct="1">
        <a:spcBef>
          <a:spcPct val="0"/>
        </a:spcBef>
        <a:spcAft>
          <a:spcPct val="0"/>
        </a:spcAft>
        <a:defRPr sz="2400">
          <a:solidFill>
            <a:schemeClr val="bg1"/>
          </a:solidFill>
          <a:latin typeface="Georgia" charset="0"/>
          <a:ea typeface="ＭＳ Ｐゴシック" charset="0"/>
          <a:cs typeface="Georgia" charset="0"/>
        </a:defRPr>
      </a:lvl9pPr>
    </p:titleStyle>
    <p:body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219200" y="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defTabSz="914400">
              <a:defRPr sz="1050">
                <a:solidFill>
                  <a:prstClr val="black">
                    <a:tint val="75000"/>
                  </a:prstClr>
                </a:solidFill>
              </a:defRPr>
            </a:lvl1pPr>
          </a:lstStyle>
          <a:p>
            <a:pPr fontAlgn="base">
              <a:spcBef>
                <a:spcPct val="0"/>
              </a:spcBef>
              <a:spcAft>
                <a:spcPct val="0"/>
              </a:spcAft>
              <a:defRPr/>
            </a:pPr>
            <a:fld id="{74841C04-2059-436A-810A-E2BFADF17150}" type="datetime1">
              <a:rPr lang="en-US">
                <a:latin typeface="Arial" charset="0"/>
              </a:rPr>
              <a:pPr fontAlgn="base">
                <a:spcBef>
                  <a:spcPct val="0"/>
                </a:spcBef>
                <a:spcAft>
                  <a:spcPct val="0"/>
                </a:spcAft>
                <a:defRPr/>
              </a:pPr>
              <a:t>8/10/2016</a:t>
            </a:fld>
            <a:endParaRPr lang="en-US" dirty="0">
              <a:latin typeface="Arial" charset="0"/>
            </a:endParaRPr>
          </a:p>
        </p:txBody>
      </p:sp>
      <p:sp>
        <p:nvSpPr>
          <p:cNvPr id="5" name="Footer Placeholder 4"/>
          <p:cNvSpPr>
            <a:spLocks noGrp="1"/>
          </p:cNvSpPr>
          <p:nvPr>
            <p:ph type="ftr" sz="quarter" idx="3"/>
          </p:nvPr>
        </p:nvSpPr>
        <p:spPr>
          <a:xfrm>
            <a:off x="3140075" y="6492875"/>
            <a:ext cx="2895600" cy="365125"/>
          </a:xfrm>
          <a:prstGeom prst="rect">
            <a:avLst/>
          </a:prstGeom>
        </p:spPr>
        <p:txBody>
          <a:bodyPr vert="horz" lIns="91440" tIns="45720" rIns="91440" bIns="45720" rtlCol="0" anchor="ctr"/>
          <a:lstStyle>
            <a:lvl1pPr algn="ctr" defTabSz="914400">
              <a:defRPr sz="1000">
                <a:solidFill>
                  <a:prstClr val="black">
                    <a:tint val="75000"/>
                  </a:prstClr>
                </a:solidFill>
              </a:defRPr>
            </a:lvl1pPr>
          </a:lstStyle>
          <a:p>
            <a:pPr fontAlgn="base">
              <a:spcBef>
                <a:spcPct val="0"/>
              </a:spcBef>
              <a:spcAft>
                <a:spcPct val="0"/>
              </a:spcAft>
              <a:defRPr/>
            </a:pPr>
            <a:r>
              <a:rPr lang="it-IT">
                <a:latin typeface="Arial" charset="0"/>
              </a:rPr>
              <a:t>Working Draft, Pre-Decisional, Deliberative Document</a:t>
            </a:r>
            <a:endParaRPr lang="en-US" dirty="0">
              <a:latin typeface="Arial" charset="0"/>
            </a:endParaRP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defTabSz="914400">
              <a:defRPr sz="1000">
                <a:solidFill>
                  <a:prstClr val="black">
                    <a:tint val="75000"/>
                  </a:prstClr>
                </a:solidFill>
              </a:defRPr>
            </a:lvl1pPr>
          </a:lstStyle>
          <a:p>
            <a:pPr fontAlgn="base">
              <a:spcBef>
                <a:spcPct val="0"/>
              </a:spcBef>
              <a:spcAft>
                <a:spcPct val="0"/>
              </a:spcAft>
              <a:defRPr/>
            </a:pPr>
            <a:fld id="{B78EAC13-4E87-4428-A163-A569641C913F}" type="slidenum">
              <a:rPr lang="en-US">
                <a:latin typeface="Arial" charset="0"/>
              </a:rPr>
              <a:pPr fontAlgn="base">
                <a:spcBef>
                  <a:spcPct val="0"/>
                </a:spcBef>
                <a:spcAft>
                  <a:spcPct val="0"/>
                </a:spcAft>
                <a:defRPr/>
              </a:pPr>
              <a:t>‹#›</a:t>
            </a:fld>
            <a:endParaRPr lang="en-US" dirty="0">
              <a:latin typeface="Arial" charset="0"/>
            </a:endParaRPr>
          </a:p>
        </p:txBody>
      </p:sp>
      <p:pic>
        <p:nvPicPr>
          <p:cNvPr id="2055" name="Picture 1" descr="VA Seal - black and white"/>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Box 6"/>
          <p:cNvSpPr txBox="1">
            <a:spLocks noChangeArrowheads="1"/>
          </p:cNvSpPr>
          <p:nvPr userDrawn="1"/>
        </p:nvSpPr>
        <p:spPr bwMode="auto">
          <a:xfrm rot="5400000">
            <a:off x="5687220" y="3158331"/>
            <a:ext cx="6303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sz="2800" dirty="0" smtClean="0">
                <a:solidFill>
                  <a:srgbClr val="D9D9D9"/>
                </a:solidFill>
              </a:rPr>
              <a:t>Working Draft – Internal VA Use Only</a:t>
            </a:r>
          </a:p>
        </p:txBody>
      </p:sp>
      <p:sp>
        <p:nvSpPr>
          <p:cNvPr id="2057" name="TextBox 9"/>
          <p:cNvSpPr txBox="1">
            <a:spLocks noChangeArrowheads="1"/>
          </p:cNvSpPr>
          <p:nvPr userDrawn="1"/>
        </p:nvSpPr>
        <p:spPr bwMode="auto">
          <a:xfrm rot="-1823967">
            <a:off x="-6350" y="3686175"/>
            <a:ext cx="8937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defRPr/>
            </a:pPr>
            <a:r>
              <a:rPr lang="en-US" altLang="en-US" sz="2000" dirty="0" smtClean="0">
                <a:solidFill>
                  <a:srgbClr val="D9D9D9"/>
                </a:solidFill>
              </a:rPr>
              <a:t>Working Draft, Pre-Decisional, Deliberative Document – Internal VA Use Only</a:t>
            </a:r>
          </a:p>
        </p:txBody>
      </p:sp>
    </p:spTree>
    <p:extLst>
      <p:ext uri="{BB962C8B-B14F-4D97-AF65-F5344CB8AC3E}">
        <p14:creationId xmlns:p14="http://schemas.microsoft.com/office/powerpoint/2010/main" val="351419269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Lst>
  <p:hf hdr="0"/>
  <p:txStyles>
    <p:titleStyle>
      <a:lvl1pPr algn="ctr" rtl="0" eaLnBrk="0" fontAlgn="base" hangingPunct="0">
        <a:spcBef>
          <a:spcPct val="0"/>
        </a:spcBef>
        <a:spcAft>
          <a:spcPct val="0"/>
        </a:spcAft>
        <a:defRPr sz="3200" b="1"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3200" b="1">
          <a:solidFill>
            <a:schemeClr val="tx1"/>
          </a:solidFill>
          <a:latin typeface="Arial" charset="0"/>
          <a:cs typeface="Arial" charset="0"/>
        </a:defRPr>
      </a:lvl2pPr>
      <a:lvl3pPr algn="ctr" rtl="0" eaLnBrk="0" fontAlgn="base" hangingPunct="0">
        <a:spcBef>
          <a:spcPct val="0"/>
        </a:spcBef>
        <a:spcAft>
          <a:spcPct val="0"/>
        </a:spcAft>
        <a:defRPr sz="3200" b="1">
          <a:solidFill>
            <a:schemeClr val="tx1"/>
          </a:solidFill>
          <a:latin typeface="Arial" charset="0"/>
          <a:cs typeface="Arial" charset="0"/>
        </a:defRPr>
      </a:lvl3pPr>
      <a:lvl4pPr algn="ctr" rtl="0" eaLnBrk="0" fontAlgn="base" hangingPunct="0">
        <a:spcBef>
          <a:spcPct val="0"/>
        </a:spcBef>
        <a:spcAft>
          <a:spcPct val="0"/>
        </a:spcAft>
        <a:defRPr sz="3200" b="1">
          <a:solidFill>
            <a:schemeClr val="tx1"/>
          </a:solidFill>
          <a:latin typeface="Arial" charset="0"/>
          <a:cs typeface="Arial" charset="0"/>
        </a:defRPr>
      </a:lvl4pPr>
      <a:lvl5pPr algn="ctr" rtl="0" eaLnBrk="0" fontAlgn="base" hangingPunct="0">
        <a:spcBef>
          <a:spcPct val="0"/>
        </a:spcBef>
        <a:spcAft>
          <a:spcPct val="0"/>
        </a:spcAft>
        <a:defRPr sz="3200" b="1">
          <a:solidFill>
            <a:schemeClr val="tx1"/>
          </a:solidFill>
          <a:latin typeface="Arial" charset="0"/>
          <a:cs typeface="Arial" charset="0"/>
        </a:defRPr>
      </a:lvl5pPr>
      <a:lvl6pPr marL="457200" algn="ctr" rtl="0" fontAlgn="base">
        <a:spcBef>
          <a:spcPct val="0"/>
        </a:spcBef>
        <a:spcAft>
          <a:spcPct val="0"/>
        </a:spcAft>
        <a:defRPr sz="3200" b="1">
          <a:solidFill>
            <a:schemeClr val="tx1"/>
          </a:solidFill>
          <a:latin typeface="Arial" charset="0"/>
          <a:cs typeface="Arial" charset="0"/>
        </a:defRPr>
      </a:lvl6pPr>
      <a:lvl7pPr marL="914400" algn="ctr" rtl="0" fontAlgn="base">
        <a:spcBef>
          <a:spcPct val="0"/>
        </a:spcBef>
        <a:spcAft>
          <a:spcPct val="0"/>
        </a:spcAft>
        <a:defRPr sz="3200" b="1">
          <a:solidFill>
            <a:schemeClr val="tx1"/>
          </a:solidFill>
          <a:latin typeface="Arial" charset="0"/>
          <a:cs typeface="Arial" charset="0"/>
        </a:defRPr>
      </a:lvl7pPr>
      <a:lvl8pPr marL="1371600" algn="ctr" rtl="0" fontAlgn="base">
        <a:spcBef>
          <a:spcPct val="0"/>
        </a:spcBef>
        <a:spcAft>
          <a:spcPct val="0"/>
        </a:spcAft>
        <a:defRPr sz="3200" b="1">
          <a:solidFill>
            <a:schemeClr val="tx1"/>
          </a:solidFill>
          <a:latin typeface="Arial" charset="0"/>
          <a:cs typeface="Arial" charset="0"/>
        </a:defRPr>
      </a:lvl8pPr>
      <a:lvl9pPr marL="1828800" algn="ctr"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descr="background interior.pdf"/>
          <p:cNvPicPr>
            <a:picLocks noChangeAspect="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2906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849438"/>
            <a:ext cx="8229600" cy="427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4"/>
          </p:nvPr>
        </p:nvSpPr>
        <p:spPr>
          <a:xfrm>
            <a:off x="8583613" y="6249988"/>
            <a:ext cx="490537"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Georgia" pitchFamily="18" charset="0"/>
              </a:defRPr>
            </a:lvl1pPr>
          </a:lstStyle>
          <a:p>
            <a:pPr defTabSz="457200" fontAlgn="base">
              <a:spcBef>
                <a:spcPct val="0"/>
              </a:spcBef>
              <a:spcAft>
                <a:spcPct val="0"/>
              </a:spcAft>
              <a:defRPr/>
            </a:pPr>
            <a:fld id="{4452FDFF-9483-4A82-A0D2-0EFD9C982FB8}" type="slidenum">
              <a:rPr lang="en-US">
                <a:ea typeface="ＭＳ Ｐゴシック" charset="-128"/>
              </a:rPr>
              <a:pPr defTabSz="457200" fontAlgn="base">
                <a:spcBef>
                  <a:spcPct val="0"/>
                </a:spcBef>
                <a:spcAft>
                  <a:spcPct val="0"/>
                </a:spcAft>
                <a:defRPr/>
              </a:pPr>
              <a:t>‹#›</a:t>
            </a:fld>
            <a:endParaRPr lang="en-US" dirty="0">
              <a:ea typeface="ＭＳ Ｐゴシック" charset="-128"/>
            </a:endParaRPr>
          </a:p>
        </p:txBody>
      </p:sp>
      <p:pic>
        <p:nvPicPr>
          <p:cNvPr id="1030" name="Picture 4" descr="Department of Veterans Affairs, Veterans Health Administration, Office of Health Information"/>
          <p:cNvPicPr>
            <a:picLocks noChangeAspect="1" noChangeArrowheads="1"/>
          </p:cNvPicPr>
          <p:nvPr/>
        </p:nvPicPr>
        <p:blipFill>
          <a:blip r:embed="rId14"/>
          <a:srcRect/>
          <a:stretch>
            <a:fillRect/>
          </a:stretch>
        </p:blipFill>
        <p:spPr bwMode="auto">
          <a:xfrm>
            <a:off x="911225" y="495300"/>
            <a:ext cx="165100" cy="165100"/>
          </a:xfrm>
          <a:prstGeom prst="rect">
            <a:avLst/>
          </a:prstGeom>
          <a:noFill/>
          <a:ln w="9525">
            <a:noFill/>
            <a:miter lim="800000"/>
            <a:headEnd/>
            <a:tailEnd/>
          </a:ln>
        </p:spPr>
      </p:pic>
      <p:sp>
        <p:nvSpPr>
          <p:cNvPr id="7" name="TextBox 6"/>
          <p:cNvSpPr txBox="1"/>
          <p:nvPr/>
        </p:nvSpPr>
        <p:spPr>
          <a:xfrm>
            <a:off x="457200" y="6284913"/>
            <a:ext cx="4311650" cy="276225"/>
          </a:xfrm>
          <a:prstGeom prst="rect">
            <a:avLst/>
          </a:prstGeom>
          <a:noFill/>
        </p:spPr>
        <p:txBody>
          <a:bodyPr>
            <a:spAutoFit/>
          </a:bodyPr>
          <a:lstStyle/>
          <a:p>
            <a:pPr defTabSz="457200" fontAlgn="base">
              <a:spcBef>
                <a:spcPct val="0"/>
              </a:spcBef>
              <a:spcAft>
                <a:spcPct val="0"/>
              </a:spcAft>
              <a:defRPr/>
            </a:pPr>
            <a:r>
              <a:rPr lang="en-US" sz="1200" spc="100" dirty="0">
                <a:solidFill>
                  <a:prstClr val="white">
                    <a:lumMod val="65000"/>
                  </a:prstClr>
                </a:solidFill>
                <a:latin typeface="Arial" charset="0"/>
                <a:ea typeface="ＭＳ Ｐゴシック" charset="0"/>
                <a:cs typeface="ＭＳ Ｐゴシック" charset="0"/>
              </a:rPr>
              <a:t>VETERANS HEALTH ADMINISTRATION</a:t>
            </a:r>
          </a:p>
        </p:txBody>
      </p:sp>
    </p:spTree>
    <p:extLst>
      <p:ext uri="{BB962C8B-B14F-4D97-AF65-F5344CB8AC3E}">
        <p14:creationId xmlns:p14="http://schemas.microsoft.com/office/powerpoint/2010/main" val="41274534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ftr="0" dt="0"/>
  <p:txStyles>
    <p:titleStyle>
      <a:lvl1pPr algn="l" defTabSz="457200" rtl="0" eaLnBrk="0" fontAlgn="base" hangingPunct="0">
        <a:spcBef>
          <a:spcPct val="0"/>
        </a:spcBef>
        <a:spcAft>
          <a:spcPct val="0"/>
        </a:spcAft>
        <a:defRPr sz="2400" kern="1200">
          <a:solidFill>
            <a:schemeClr val="bg1"/>
          </a:solidFill>
          <a:latin typeface="Georgia"/>
          <a:ea typeface="ＭＳ Ｐゴシック" charset="0"/>
          <a:cs typeface="Georgia"/>
        </a:defRPr>
      </a:lvl1pPr>
      <a:lvl2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2pPr>
      <a:lvl3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3pPr>
      <a:lvl4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4pPr>
      <a:lvl5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5pPr>
      <a:lvl6pPr marL="457200" algn="l" defTabSz="457200" rtl="0" fontAlgn="base">
        <a:spcBef>
          <a:spcPct val="0"/>
        </a:spcBef>
        <a:spcAft>
          <a:spcPct val="0"/>
        </a:spcAft>
        <a:defRPr sz="2400">
          <a:solidFill>
            <a:schemeClr val="bg1"/>
          </a:solidFill>
          <a:latin typeface="Georgia" charset="0"/>
          <a:ea typeface="ＭＳ Ｐゴシック" charset="0"/>
          <a:cs typeface="Georgia" charset="0"/>
        </a:defRPr>
      </a:lvl6pPr>
      <a:lvl7pPr marL="914400" algn="l" defTabSz="457200" rtl="0" fontAlgn="base">
        <a:spcBef>
          <a:spcPct val="0"/>
        </a:spcBef>
        <a:spcAft>
          <a:spcPct val="0"/>
        </a:spcAft>
        <a:defRPr sz="2400">
          <a:solidFill>
            <a:schemeClr val="bg1"/>
          </a:solidFill>
          <a:latin typeface="Georgia" charset="0"/>
          <a:ea typeface="ＭＳ Ｐゴシック" charset="0"/>
          <a:cs typeface="Georgia" charset="0"/>
        </a:defRPr>
      </a:lvl7pPr>
      <a:lvl8pPr marL="1371600" algn="l" defTabSz="457200" rtl="0" fontAlgn="base">
        <a:spcBef>
          <a:spcPct val="0"/>
        </a:spcBef>
        <a:spcAft>
          <a:spcPct val="0"/>
        </a:spcAft>
        <a:defRPr sz="2400">
          <a:solidFill>
            <a:schemeClr val="bg1"/>
          </a:solidFill>
          <a:latin typeface="Georgia" charset="0"/>
          <a:ea typeface="ＭＳ Ｐゴシック" charset="0"/>
          <a:cs typeface="Georgia" charset="0"/>
        </a:defRPr>
      </a:lvl8pPr>
      <a:lvl9pPr marL="1828800" algn="l" defTabSz="457200" rtl="0" fontAlgn="base">
        <a:spcBef>
          <a:spcPct val="0"/>
        </a:spcBef>
        <a:spcAft>
          <a:spcPct val="0"/>
        </a:spcAft>
        <a:defRPr sz="2400">
          <a:solidFill>
            <a:schemeClr val="bg1"/>
          </a:solidFill>
          <a:latin typeface="Georgia" charset="0"/>
          <a:ea typeface="ＭＳ Ｐゴシック" charset="0"/>
          <a:cs typeface="Georgia" charset="0"/>
        </a:defRPr>
      </a:lvl9pPr>
    </p:titleStyle>
    <p:bodyStyle>
      <a:lvl1pPr marL="342900" indent="-342900" algn="l" defTabSz="457200" rtl="0" eaLnBrk="0" fontAlgn="base" hangingPunct="0">
        <a:spcBef>
          <a:spcPct val="20000"/>
        </a:spcBef>
        <a:spcAft>
          <a:spcPct val="0"/>
        </a:spcAft>
        <a:buFont typeface="Arial" pitchFamily="34" charset="0"/>
        <a:buChar char="•"/>
        <a:defRPr kern="1200">
          <a:solidFill>
            <a:schemeClr val="tx1"/>
          </a:solidFill>
          <a:latin typeface="+mn-lt"/>
          <a:ea typeface="ＭＳ Ｐゴシック" charset="0"/>
          <a:cs typeface="Georgia"/>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mn-lt"/>
          <a:ea typeface="Georgia" charset="0"/>
          <a:cs typeface="Georgia"/>
        </a:defRPr>
      </a:lvl2pPr>
      <a:lvl3pPr marL="1143000" indent="-228600" algn="l" defTabSz="457200" rtl="0" eaLnBrk="0" fontAlgn="base" hangingPunct="0">
        <a:spcBef>
          <a:spcPct val="20000"/>
        </a:spcBef>
        <a:spcAft>
          <a:spcPct val="0"/>
        </a:spcAft>
        <a:buFont typeface="Arial" pitchFamily="34" charset="0"/>
        <a:buChar char="•"/>
        <a:defRPr sz="1400" kern="1200">
          <a:solidFill>
            <a:schemeClr val="tx1"/>
          </a:solidFill>
          <a:latin typeface="+mn-lt"/>
          <a:ea typeface="Georgia" charset="0"/>
          <a:cs typeface="Georgia"/>
        </a:defRPr>
      </a:lvl3pPr>
      <a:lvl4pPr marL="1600200" indent="-228600" algn="l" defTabSz="457200" rtl="0" eaLnBrk="0" fontAlgn="base" hangingPunct="0">
        <a:spcBef>
          <a:spcPct val="20000"/>
        </a:spcBef>
        <a:spcAft>
          <a:spcPct val="0"/>
        </a:spcAft>
        <a:buFont typeface="Arial" pitchFamily="34" charset="0"/>
        <a:buChar char="–"/>
        <a:defRPr sz="1200" kern="1200">
          <a:solidFill>
            <a:schemeClr val="tx1"/>
          </a:solidFill>
          <a:latin typeface="+mn-lt"/>
          <a:ea typeface="Georgia" charset="0"/>
          <a:cs typeface="Georgia"/>
        </a:defRPr>
      </a:lvl4pPr>
      <a:lvl5pPr marL="2057400" indent="-228600" algn="l" defTabSz="457200" rtl="0" eaLnBrk="0" fontAlgn="base" hangingPunct="0">
        <a:spcBef>
          <a:spcPct val="20000"/>
        </a:spcBef>
        <a:spcAft>
          <a:spcPct val="0"/>
        </a:spcAft>
        <a:buFont typeface="Arial" pitchFamily="34"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ts val="600"/>
              </a:spcBef>
              <a:spcAft>
                <a:spcPts val="0"/>
              </a:spcAft>
            </a:pPr>
            <a:r>
              <a:rPr lang="en-US" sz="1600" dirty="0" smtClean="0">
                <a:latin typeface="Georgia" panose="02040502050405020303" pitchFamily="18" charset="0"/>
              </a:rPr>
              <a:t>Office of Informatics and Information Governance (OIIG)</a:t>
            </a:r>
            <a:br>
              <a:rPr lang="en-US" sz="1600" dirty="0" smtClean="0">
                <a:latin typeface="Georgia" panose="02040502050405020303" pitchFamily="18" charset="0"/>
              </a:rPr>
            </a:br>
            <a:r>
              <a:rPr lang="en-US" sz="200" dirty="0" smtClean="0">
                <a:latin typeface="Georgia" panose="02040502050405020303" pitchFamily="18" charset="0"/>
              </a:rPr>
              <a:t/>
            </a:r>
            <a:br>
              <a:rPr lang="en-US" sz="200" dirty="0" smtClean="0">
                <a:latin typeface="Georgia" panose="02040502050405020303" pitchFamily="18" charset="0"/>
              </a:rPr>
            </a:br>
            <a:r>
              <a:rPr lang="en-US" sz="200" dirty="0" smtClean="0">
                <a:latin typeface="Georgia" panose="02040502050405020303" pitchFamily="18" charset="0"/>
              </a:rPr>
              <a:t>	</a:t>
            </a:r>
            <a:r>
              <a:rPr lang="en-US" sz="1600" dirty="0" smtClean="0">
                <a:latin typeface="Georgia" panose="02040502050405020303" pitchFamily="18" charset="0"/>
              </a:rPr>
              <a:t>Strategic Investment Management (SIM)</a:t>
            </a:r>
            <a:br>
              <a:rPr lang="en-US" sz="1600" dirty="0" smtClean="0">
                <a:latin typeface="Georgia" panose="02040502050405020303" pitchFamily="18" charset="0"/>
              </a:rPr>
            </a:br>
            <a:r>
              <a:rPr lang="en-US" sz="400" dirty="0" smtClean="0">
                <a:latin typeface="Georgia" panose="02040502050405020303" pitchFamily="18" charset="0"/>
              </a:rPr>
              <a:t/>
            </a:r>
            <a:br>
              <a:rPr lang="en-US" sz="400" dirty="0" smtClean="0">
                <a:latin typeface="Georgia" panose="02040502050405020303" pitchFamily="18" charset="0"/>
              </a:rPr>
            </a:br>
            <a:r>
              <a:rPr lang="en-US" sz="400" dirty="0" smtClean="0">
                <a:latin typeface="Georgia" panose="02040502050405020303" pitchFamily="18" charset="0"/>
              </a:rPr>
              <a:t>		</a:t>
            </a:r>
            <a:r>
              <a:rPr lang="en-US" sz="1600" dirty="0" smtClean="0">
                <a:latin typeface="Georgia" panose="02040502050405020303" pitchFamily="18" charset="0"/>
              </a:rPr>
              <a:t>VHA Business Architecture Services (BA)</a:t>
            </a:r>
            <a:endParaRPr lang="en-US" sz="1600" dirty="0">
              <a:latin typeface="Georgia" panose="02040502050405020303" pitchFamily="18" charset="0"/>
            </a:endParaRPr>
          </a:p>
        </p:txBody>
      </p:sp>
      <p:sp>
        <p:nvSpPr>
          <p:cNvPr id="3" name="Subtitle 2"/>
          <p:cNvSpPr>
            <a:spLocks noGrp="1"/>
          </p:cNvSpPr>
          <p:nvPr>
            <p:ph type="subTitle" idx="1"/>
          </p:nvPr>
        </p:nvSpPr>
        <p:spPr>
          <a:xfrm>
            <a:off x="357696" y="4114800"/>
            <a:ext cx="8405304" cy="2015346"/>
          </a:xfrm>
        </p:spPr>
        <p:txBody>
          <a:bodyPr/>
          <a:lstStyle/>
          <a:p>
            <a:r>
              <a:rPr lang="en-US" sz="2200" b="1" dirty="0" smtClean="0">
                <a:latin typeface="Georgia" panose="02040502050405020303" pitchFamily="18" charset="0"/>
              </a:rPr>
              <a:t>Current State of VHA Information Modeling</a:t>
            </a:r>
          </a:p>
          <a:p>
            <a:r>
              <a:rPr lang="en-US" sz="1800" b="1" dirty="0" smtClean="0">
                <a:latin typeface="Georgia" panose="02040502050405020303" pitchFamily="18" charset="0"/>
              </a:rPr>
              <a:t>	•  Focus on VHA Business Information Architecture (BIA)</a:t>
            </a:r>
          </a:p>
          <a:p>
            <a:r>
              <a:rPr lang="en-US" sz="1800" b="1" dirty="0">
                <a:latin typeface="Georgia" panose="02040502050405020303" pitchFamily="18" charset="0"/>
              </a:rPr>
              <a:t>	</a:t>
            </a:r>
            <a:r>
              <a:rPr lang="en-US" sz="1800" b="1" dirty="0" smtClean="0">
                <a:latin typeface="Georgia" panose="02040502050405020303" pitchFamily="18" charset="0"/>
              </a:rPr>
              <a:t>•  How BIA Leverages and Contributes to the FHIM</a:t>
            </a:r>
            <a:endParaRPr lang="en-US" sz="1800" b="1" dirty="0">
              <a:latin typeface="Georgia" panose="02040502050405020303" pitchFamily="18" charset="0"/>
            </a:endParaRPr>
          </a:p>
          <a:p>
            <a:endParaRPr lang="en-US" sz="1000" b="1" dirty="0" smtClean="0">
              <a:latin typeface="Georgia" panose="02040502050405020303" pitchFamily="18" charset="0"/>
            </a:endParaRPr>
          </a:p>
          <a:p>
            <a:endParaRPr lang="en-US" sz="1200" b="1" dirty="0" smtClean="0">
              <a:latin typeface="Georgia" panose="02040502050405020303" pitchFamily="18" charset="0"/>
            </a:endParaRPr>
          </a:p>
          <a:p>
            <a:r>
              <a:rPr lang="en-US" sz="1200" b="1" dirty="0" smtClean="0">
                <a:latin typeface="Georgia" panose="02040502050405020303" pitchFamily="18" charset="0"/>
              </a:rPr>
              <a:t>Bob Bishop, Chief Health Segment Architect</a:t>
            </a:r>
          </a:p>
          <a:p>
            <a:r>
              <a:rPr lang="en-US" sz="1200" b="1" dirty="0" smtClean="0">
                <a:latin typeface="Georgia" panose="02040502050405020303" pitchFamily="18" charset="0"/>
              </a:rPr>
              <a:t>Robert Crawford, Lead Information Architect</a:t>
            </a:r>
          </a:p>
          <a:p>
            <a:endParaRPr lang="en-US" sz="800" b="1" dirty="0" smtClean="0">
              <a:solidFill>
                <a:schemeClr val="tx1"/>
              </a:solidFill>
              <a:latin typeface="Georgia" panose="02040502050405020303" pitchFamily="18" charset="0"/>
            </a:endParaRPr>
          </a:p>
          <a:p>
            <a:endParaRPr lang="en-US" sz="800" spc="100" dirty="0" smtClean="0">
              <a:solidFill>
                <a:schemeClr val="bg1">
                  <a:lumMod val="50000"/>
                </a:schemeClr>
              </a:solidFill>
              <a:latin typeface="Arial" panose="020B0604020202020204" pitchFamily="34" charset="0"/>
              <a:cs typeface="Arial" panose="020B0604020202020204" pitchFamily="34" charset="0"/>
            </a:endParaRPr>
          </a:p>
          <a:p>
            <a:r>
              <a:rPr lang="en-US" sz="1200" spc="100" dirty="0">
                <a:solidFill>
                  <a:schemeClr val="bg1">
                    <a:lumMod val="50000"/>
                  </a:schemeClr>
                </a:solidFill>
                <a:latin typeface="Arial" panose="020B0604020202020204" pitchFamily="34" charset="0"/>
                <a:cs typeface="Arial" panose="020B0604020202020204" pitchFamily="34" charset="0"/>
              </a:rPr>
              <a:t> </a:t>
            </a:r>
            <a:r>
              <a:rPr lang="en-US" sz="1200" spc="100" dirty="0" smtClean="0">
                <a:solidFill>
                  <a:schemeClr val="bg1">
                    <a:lumMod val="50000"/>
                  </a:schemeClr>
                </a:solidFill>
                <a:latin typeface="Arial" panose="020B0604020202020204" pitchFamily="34" charset="0"/>
                <a:cs typeface="Arial" panose="020B0604020202020204" pitchFamily="34" charset="0"/>
              </a:rPr>
              <a:t>  August 17, 2016</a:t>
            </a:r>
          </a:p>
          <a:p>
            <a:r>
              <a:rPr lang="en-US" sz="1200" b="1" dirty="0" smtClean="0">
                <a:latin typeface="Georgia" panose="02040502050405020303" pitchFamily="18" charset="0"/>
              </a:rPr>
              <a:t>August 17, 2016</a:t>
            </a:r>
            <a:endParaRPr lang="en-US" sz="1200" b="1" dirty="0">
              <a:latin typeface="Georgia" panose="02040502050405020303" pitchFamily="18" charset="0"/>
            </a:endParaRPr>
          </a:p>
        </p:txBody>
      </p:sp>
    </p:spTree>
    <p:extLst>
      <p:ext uri="{BB962C8B-B14F-4D97-AF65-F5344CB8AC3E}">
        <p14:creationId xmlns:p14="http://schemas.microsoft.com/office/powerpoint/2010/main" val="3577181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290637"/>
          </a:xfrm>
        </p:spPr>
        <p:txBody>
          <a:bodyPr anchor="b" anchorCtr="0"/>
          <a:lstStyle/>
          <a:p>
            <a:r>
              <a:rPr lang="en-US" sz="2800" b="1" spc="-100" dirty="0" smtClean="0"/>
              <a:t>All </a:t>
            </a:r>
            <a:r>
              <a:rPr lang="en-US" sz="2800" b="1" spc="-100" dirty="0"/>
              <a:t>Information Models </a:t>
            </a:r>
            <a:r>
              <a:rPr lang="en-US" sz="2800" b="1" spc="-100" dirty="0" smtClean="0"/>
              <a:t>Use UML (2.2) Notation</a:t>
            </a:r>
            <a:endParaRPr lang="en-US" sz="2800" b="1" spc="-100" dirty="0"/>
          </a:p>
        </p:txBody>
      </p:sp>
      <p:sp>
        <p:nvSpPr>
          <p:cNvPr id="3" name="Content Placeholder 2"/>
          <p:cNvSpPr>
            <a:spLocks noGrp="1"/>
          </p:cNvSpPr>
          <p:nvPr>
            <p:ph idx="1"/>
          </p:nvPr>
        </p:nvSpPr>
        <p:spPr>
          <a:xfrm>
            <a:off x="457200" y="1935650"/>
            <a:ext cx="8229600" cy="4312750"/>
          </a:xfrm>
        </p:spPr>
        <p:txBody>
          <a:bodyPr>
            <a:normAutofit/>
          </a:bodyPr>
          <a:lstStyle/>
          <a:p>
            <a:r>
              <a:rPr lang="en-US" sz="2800" dirty="0"/>
              <a:t>Tooling is Rational Software </a:t>
            </a:r>
            <a:r>
              <a:rPr lang="en-US" sz="2800" dirty="0" smtClean="0"/>
              <a:t>Architect®</a:t>
            </a:r>
            <a:endParaRPr lang="en-US" sz="2800" dirty="0"/>
          </a:p>
          <a:p>
            <a:pPr lvl="1"/>
            <a:r>
              <a:rPr lang="en-US" sz="2400" dirty="0" smtClean="0"/>
              <a:t>Supports </a:t>
            </a:r>
            <a:r>
              <a:rPr lang="en-US" sz="2400" dirty="0"/>
              <a:t>Eclipse plug-ins which are important for MDA</a:t>
            </a:r>
          </a:p>
          <a:p>
            <a:pPr lvl="1"/>
            <a:r>
              <a:rPr lang="en-US" sz="2400" dirty="0" smtClean="0"/>
              <a:t>Also </a:t>
            </a:r>
            <a:r>
              <a:rPr lang="en-US" sz="2400" dirty="0"/>
              <a:t>used for BPMN modeling</a:t>
            </a:r>
          </a:p>
          <a:p>
            <a:r>
              <a:rPr lang="en-US" sz="2800" dirty="0"/>
              <a:t>Rational Team </a:t>
            </a:r>
            <a:r>
              <a:rPr lang="en-US" sz="2800" dirty="0" smtClean="0"/>
              <a:t>Concert® </a:t>
            </a:r>
            <a:r>
              <a:rPr lang="en-US" sz="2800" dirty="0"/>
              <a:t>is used for model configuration management</a:t>
            </a:r>
          </a:p>
        </p:txBody>
      </p:sp>
      <p:sp>
        <p:nvSpPr>
          <p:cNvPr id="6"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C32E41BC-F3C7-4440-964A-79A2B9AB8CF4}" type="slidenum">
              <a:rPr lang="en-US" sz="1000" smtClean="0">
                <a:solidFill>
                  <a:srgbClr val="898989"/>
                </a:solidFill>
                <a:latin typeface="Georgia" panose="02040502050405020303" pitchFamily="18" charset="0"/>
              </a:rPr>
              <a:pPr algn="r">
                <a:defRPr/>
              </a:pPr>
              <a:t>10</a:t>
            </a:fld>
            <a:endParaRPr lang="en-US" sz="1000" dirty="0">
              <a:solidFill>
                <a:srgbClr val="898989"/>
              </a:solidFill>
              <a:latin typeface="Georgia" panose="02040502050405020303" pitchFamily="18" charset="0"/>
            </a:endParaRPr>
          </a:p>
        </p:txBody>
      </p:sp>
    </p:spTree>
    <p:extLst>
      <p:ext uri="{BB962C8B-B14F-4D97-AF65-F5344CB8AC3E}">
        <p14:creationId xmlns:p14="http://schemas.microsoft.com/office/powerpoint/2010/main" val="2924980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290637"/>
          </a:xfrm>
        </p:spPr>
        <p:txBody>
          <a:bodyPr anchor="b" anchorCtr="0"/>
          <a:lstStyle/>
          <a:p>
            <a:r>
              <a:rPr lang="en-US" sz="2800" b="1" dirty="0" smtClean="0"/>
              <a:t>Content of BA Information Models</a:t>
            </a:r>
            <a:endParaRPr lang="en-US" sz="2800" b="1" dirty="0"/>
          </a:p>
        </p:txBody>
      </p:sp>
      <p:sp>
        <p:nvSpPr>
          <p:cNvPr id="3" name="Content Placeholder 2"/>
          <p:cNvSpPr>
            <a:spLocks noGrp="1"/>
          </p:cNvSpPr>
          <p:nvPr>
            <p:ph idx="1"/>
          </p:nvPr>
        </p:nvSpPr>
        <p:spPr>
          <a:xfrm>
            <a:off x="457200" y="1935650"/>
            <a:ext cx="8229600" cy="4312750"/>
          </a:xfrm>
        </p:spPr>
        <p:txBody>
          <a:bodyPr>
            <a:normAutofit/>
          </a:bodyPr>
          <a:lstStyle/>
          <a:p>
            <a:r>
              <a:rPr lang="en-US" sz="2800" dirty="0"/>
              <a:t>Classes, attributes, associations, enumerations, and (business) datatypes</a:t>
            </a:r>
          </a:p>
          <a:p>
            <a:r>
              <a:rPr lang="en-US" sz="2800" dirty="0"/>
              <a:t>Business information only – nothing specific to IT</a:t>
            </a:r>
          </a:p>
          <a:p>
            <a:r>
              <a:rPr lang="en-US" sz="2800" dirty="0"/>
              <a:t>Value sets as provided by SMEs – in the form of UML </a:t>
            </a:r>
            <a:r>
              <a:rPr lang="en-US" sz="2800" dirty="0" smtClean="0"/>
              <a:t>enumerations</a:t>
            </a:r>
          </a:p>
          <a:p>
            <a:r>
              <a:rPr lang="en-US" sz="2800" dirty="0"/>
              <a:t>Tooling is Rational Software Architect®</a:t>
            </a:r>
          </a:p>
          <a:p>
            <a:pPr lvl="1"/>
            <a:r>
              <a:rPr lang="en-US" sz="2000" dirty="0"/>
              <a:t>Supports Eclipse plug-ins which are important for MDA</a:t>
            </a:r>
          </a:p>
          <a:p>
            <a:pPr lvl="1"/>
            <a:r>
              <a:rPr lang="en-US" sz="2000" dirty="0"/>
              <a:t>Also used for BPMN modeling</a:t>
            </a:r>
          </a:p>
          <a:p>
            <a:pPr lvl="1"/>
            <a:r>
              <a:rPr lang="en-US" sz="2000" dirty="0"/>
              <a:t>Rational Team Concert® is used for model configuration </a:t>
            </a:r>
            <a:r>
              <a:rPr lang="en-US" sz="2000" dirty="0" smtClean="0"/>
              <a:t>management</a:t>
            </a:r>
            <a:endParaRPr lang="en-US" sz="2000" dirty="0"/>
          </a:p>
        </p:txBody>
      </p:sp>
      <p:sp>
        <p:nvSpPr>
          <p:cNvPr id="6"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C32E41BC-F3C7-4440-964A-79A2B9AB8CF4}" type="slidenum">
              <a:rPr lang="en-US" sz="1000" smtClean="0">
                <a:solidFill>
                  <a:srgbClr val="898989"/>
                </a:solidFill>
                <a:latin typeface="Georgia" panose="02040502050405020303" pitchFamily="18" charset="0"/>
              </a:rPr>
              <a:pPr algn="r">
                <a:defRPr/>
              </a:pPr>
              <a:t>11</a:t>
            </a:fld>
            <a:endParaRPr lang="en-US" sz="1000" dirty="0">
              <a:solidFill>
                <a:srgbClr val="898989"/>
              </a:solidFill>
              <a:latin typeface="Georgia" panose="02040502050405020303" pitchFamily="18" charset="0"/>
            </a:endParaRPr>
          </a:p>
        </p:txBody>
      </p:sp>
    </p:spTree>
    <p:extLst>
      <p:ext uri="{BB962C8B-B14F-4D97-AF65-F5344CB8AC3E}">
        <p14:creationId xmlns:p14="http://schemas.microsoft.com/office/powerpoint/2010/main" val="2924980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a:spLocks noChangeAspect="1"/>
          </p:cNvSpPr>
          <p:nvPr/>
        </p:nvSpPr>
        <p:spPr>
          <a:xfrm>
            <a:off x="3810000" y="1905000"/>
            <a:ext cx="1219200" cy="731520"/>
          </a:xfrm>
          <a:prstGeom prst="roundRect">
            <a:avLst/>
          </a:prstGeom>
          <a:solidFill>
            <a:srgbClr val="BDE9FF"/>
          </a:solidFill>
          <a:ln w="19050">
            <a:solidFill>
              <a:srgbClr val="00668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SME</a:t>
            </a:r>
            <a:r>
              <a:rPr lang="en-US" sz="2200" dirty="0" smtClean="0">
                <a:solidFill>
                  <a:schemeClr val="tx1"/>
                </a:solidFill>
              </a:rPr>
              <a:t>s</a:t>
            </a:r>
            <a:endParaRPr lang="en-US" sz="1200" dirty="0">
              <a:solidFill>
                <a:schemeClr val="tx1"/>
              </a:solidFill>
            </a:endParaRPr>
          </a:p>
        </p:txBody>
      </p:sp>
      <p:sp>
        <p:nvSpPr>
          <p:cNvPr id="2" name="Title 1"/>
          <p:cNvSpPr>
            <a:spLocks noGrp="1"/>
          </p:cNvSpPr>
          <p:nvPr>
            <p:ph type="title"/>
          </p:nvPr>
        </p:nvSpPr>
        <p:spPr>
          <a:xfrm>
            <a:off x="457200" y="274320"/>
            <a:ext cx="8153400" cy="1295400"/>
          </a:xfrm>
        </p:spPr>
        <p:txBody>
          <a:bodyPr anchor="b" anchorCtr="0"/>
          <a:lstStyle/>
          <a:p>
            <a:r>
              <a:rPr lang="en-US" sz="2800" b="1" dirty="0" smtClean="0">
                <a:ea typeface="MS PGothic" pitchFamily="34" charset="-128"/>
              </a:rPr>
              <a:t>Business Information Modeling Influences</a:t>
            </a:r>
            <a:endParaRPr lang="en-US" sz="1400" b="1" dirty="0">
              <a:solidFill>
                <a:srgbClr val="FF0000"/>
              </a:solidFill>
            </a:endParaRPr>
          </a:p>
        </p:txBody>
      </p:sp>
      <p:sp>
        <p:nvSpPr>
          <p:cNvPr id="6" name="Rounded Rectangle 5"/>
          <p:cNvSpPr/>
          <p:nvPr/>
        </p:nvSpPr>
        <p:spPr>
          <a:xfrm>
            <a:off x="3276600" y="3200400"/>
            <a:ext cx="2286000" cy="1371600"/>
          </a:xfrm>
          <a:prstGeom prst="roundRect">
            <a:avLst/>
          </a:prstGeom>
          <a:solidFill>
            <a:srgbClr val="C3FFC3"/>
          </a:solidFill>
          <a:ln w="19050">
            <a:solidFill>
              <a:srgbClr val="00823B"/>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BIM</a:t>
            </a:r>
          </a:p>
          <a:p>
            <a:pPr algn="ctr"/>
            <a:r>
              <a:rPr lang="en-US" sz="1600" dirty="0" smtClean="0">
                <a:solidFill>
                  <a:schemeClr val="tx1"/>
                </a:solidFill>
              </a:rPr>
              <a:t>VHA Business Information Model</a:t>
            </a:r>
            <a:endParaRPr lang="en-US" sz="1600" dirty="0">
              <a:solidFill>
                <a:schemeClr val="tx1"/>
              </a:solidFill>
            </a:endParaRPr>
          </a:p>
        </p:txBody>
      </p:sp>
      <p:sp>
        <p:nvSpPr>
          <p:cNvPr id="7" name="Rounded Rectangle 6"/>
          <p:cNvSpPr>
            <a:spLocks noChangeAspect="1"/>
          </p:cNvSpPr>
          <p:nvPr/>
        </p:nvSpPr>
        <p:spPr>
          <a:xfrm>
            <a:off x="3657600" y="5029200"/>
            <a:ext cx="1524000" cy="914400"/>
          </a:xfrm>
          <a:prstGeom prst="roundRect">
            <a:avLst/>
          </a:prstGeom>
          <a:solidFill>
            <a:srgbClr val="BDE9FF"/>
          </a:solidFill>
          <a:ln w="19050">
            <a:solidFill>
              <a:srgbClr val="00668A"/>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FHIM</a:t>
            </a:r>
          </a:p>
          <a:p>
            <a:pPr algn="ctr"/>
            <a:r>
              <a:rPr lang="en-US" sz="1200" dirty="0" smtClean="0">
                <a:solidFill>
                  <a:schemeClr val="tx1"/>
                </a:solidFill>
              </a:rPr>
              <a:t>Federal Health</a:t>
            </a:r>
            <a:br>
              <a:rPr lang="en-US" sz="1200" dirty="0" smtClean="0">
                <a:solidFill>
                  <a:schemeClr val="tx1"/>
                </a:solidFill>
              </a:rPr>
            </a:br>
            <a:r>
              <a:rPr lang="en-US" sz="1200" dirty="0" smtClean="0">
                <a:solidFill>
                  <a:schemeClr val="tx1"/>
                </a:solidFill>
              </a:rPr>
              <a:t>Information Model</a:t>
            </a:r>
            <a:endParaRPr lang="en-US" sz="1200" dirty="0">
              <a:solidFill>
                <a:schemeClr val="tx1"/>
              </a:solidFill>
            </a:endParaRPr>
          </a:p>
        </p:txBody>
      </p:sp>
      <p:sp>
        <p:nvSpPr>
          <p:cNvPr id="9" name="Rounded Rectangle 8"/>
          <p:cNvSpPr>
            <a:spLocks noChangeAspect="1"/>
          </p:cNvSpPr>
          <p:nvPr/>
        </p:nvSpPr>
        <p:spPr>
          <a:xfrm>
            <a:off x="5867400" y="2133600"/>
            <a:ext cx="1219200" cy="731520"/>
          </a:xfrm>
          <a:prstGeom prst="roundRect">
            <a:avLst/>
          </a:prstGeom>
          <a:solidFill>
            <a:srgbClr val="E8D8F4"/>
          </a:solid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LRPs </a:t>
            </a:r>
            <a:r>
              <a:rPr lang="en-US" sz="1200" dirty="0" smtClean="0">
                <a:solidFill>
                  <a:schemeClr val="tx1"/>
                </a:solidFill>
              </a:rPr>
              <a:t>(Laws</a:t>
            </a:r>
            <a:r>
              <a:rPr lang="en-US" sz="1200" dirty="0">
                <a:solidFill>
                  <a:schemeClr val="tx1"/>
                </a:solidFill>
              </a:rPr>
              <a:t>, </a:t>
            </a:r>
            <a:r>
              <a:rPr lang="en-US" sz="1200" dirty="0" smtClean="0">
                <a:solidFill>
                  <a:schemeClr val="tx1"/>
                </a:solidFill>
              </a:rPr>
              <a:t>Regulations</a:t>
            </a:r>
            <a:r>
              <a:rPr lang="en-US" sz="1200" dirty="0">
                <a:solidFill>
                  <a:schemeClr val="tx1"/>
                </a:solidFill>
              </a:rPr>
              <a:t>, </a:t>
            </a:r>
            <a:r>
              <a:rPr lang="en-US" sz="1200" dirty="0" smtClean="0">
                <a:solidFill>
                  <a:schemeClr val="tx1"/>
                </a:solidFill>
              </a:rPr>
              <a:t>Policies</a:t>
            </a:r>
            <a:r>
              <a:rPr lang="en-US" sz="1200" dirty="0">
                <a:solidFill>
                  <a:schemeClr val="tx1"/>
                </a:solidFill>
              </a:rPr>
              <a:t>)</a:t>
            </a:r>
          </a:p>
        </p:txBody>
      </p:sp>
      <p:sp>
        <p:nvSpPr>
          <p:cNvPr id="10" name="Rounded Rectangle 9"/>
          <p:cNvSpPr>
            <a:spLocks noChangeAspect="1"/>
          </p:cNvSpPr>
          <p:nvPr/>
        </p:nvSpPr>
        <p:spPr>
          <a:xfrm>
            <a:off x="1066800" y="3383280"/>
            <a:ext cx="1219200" cy="731520"/>
          </a:xfrm>
          <a:prstGeom prst="roundRect">
            <a:avLst/>
          </a:prstGeom>
          <a:solidFill>
            <a:srgbClr val="E8D8F4"/>
          </a:solid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Process Models</a:t>
            </a:r>
            <a:endParaRPr lang="en-US" sz="1600" dirty="0">
              <a:solidFill>
                <a:schemeClr val="tx1"/>
              </a:solidFill>
            </a:endParaRPr>
          </a:p>
        </p:txBody>
      </p:sp>
      <p:sp>
        <p:nvSpPr>
          <p:cNvPr id="11" name="Rounded Rectangle 10"/>
          <p:cNvSpPr>
            <a:spLocks noChangeAspect="1"/>
          </p:cNvSpPr>
          <p:nvPr/>
        </p:nvSpPr>
        <p:spPr>
          <a:xfrm>
            <a:off x="6553200" y="3307080"/>
            <a:ext cx="1219200" cy="731520"/>
          </a:xfrm>
          <a:prstGeom prst="roundRect">
            <a:avLst/>
          </a:prstGeom>
          <a:solidFill>
            <a:srgbClr val="E8D8F4"/>
          </a:solid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SDO </a:t>
            </a:r>
            <a:r>
              <a:rPr lang="en-US" sz="1600" dirty="0" smtClean="0">
                <a:solidFill>
                  <a:schemeClr val="tx1"/>
                </a:solidFill>
              </a:rPr>
              <a:t>Standards</a:t>
            </a:r>
            <a:endParaRPr lang="en-US" sz="1600" dirty="0">
              <a:solidFill>
                <a:schemeClr val="tx1"/>
              </a:solidFill>
            </a:endParaRPr>
          </a:p>
        </p:txBody>
      </p:sp>
      <p:sp>
        <p:nvSpPr>
          <p:cNvPr id="12" name="Rounded Rectangle 11"/>
          <p:cNvSpPr>
            <a:spLocks noChangeAspect="1"/>
          </p:cNvSpPr>
          <p:nvPr/>
        </p:nvSpPr>
        <p:spPr>
          <a:xfrm>
            <a:off x="1371600" y="4678680"/>
            <a:ext cx="1219200" cy="731520"/>
          </a:xfrm>
          <a:prstGeom prst="roundRect">
            <a:avLst/>
          </a:prstGeom>
          <a:solidFill>
            <a:srgbClr val="E8D8F4"/>
          </a:solid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Hybrid</a:t>
            </a:r>
            <a:br>
              <a:rPr lang="en-US" sz="1200" dirty="0" smtClean="0">
                <a:solidFill>
                  <a:schemeClr val="tx1"/>
                </a:solidFill>
              </a:rPr>
            </a:br>
            <a:r>
              <a:rPr lang="en-US" sz="1200" dirty="0" smtClean="0">
                <a:solidFill>
                  <a:schemeClr val="tx1"/>
                </a:solidFill>
              </a:rPr>
              <a:t>Information</a:t>
            </a:r>
          </a:p>
          <a:p>
            <a:pPr algn="ctr"/>
            <a:r>
              <a:rPr lang="en-US" sz="1200" dirty="0" smtClean="0">
                <a:solidFill>
                  <a:schemeClr val="tx1"/>
                </a:solidFill>
              </a:rPr>
              <a:t>Models</a:t>
            </a:r>
            <a:endParaRPr lang="en-US" sz="1200" dirty="0">
              <a:solidFill>
                <a:schemeClr val="tx1"/>
              </a:solidFill>
            </a:endParaRPr>
          </a:p>
        </p:txBody>
      </p:sp>
      <p:sp>
        <p:nvSpPr>
          <p:cNvPr id="13" name="Rounded Rectangle 12"/>
          <p:cNvSpPr>
            <a:spLocks noChangeAspect="1"/>
          </p:cNvSpPr>
          <p:nvPr/>
        </p:nvSpPr>
        <p:spPr>
          <a:xfrm>
            <a:off x="6248400" y="4678680"/>
            <a:ext cx="1219200" cy="731520"/>
          </a:xfrm>
          <a:prstGeom prst="roundRect">
            <a:avLst/>
          </a:prstGeom>
          <a:solidFill>
            <a:srgbClr val="E8D8F4"/>
          </a:solid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Health </a:t>
            </a:r>
            <a:r>
              <a:rPr lang="en-US" sz="1000" dirty="0" smtClean="0">
                <a:solidFill>
                  <a:schemeClr val="tx1"/>
                </a:solidFill>
              </a:rPr>
              <a:t>Operations Documentation </a:t>
            </a:r>
            <a:r>
              <a:rPr lang="en-US" sz="1000" dirty="0">
                <a:solidFill>
                  <a:schemeClr val="tx1"/>
                </a:solidFill>
              </a:rPr>
              <a:t>(e.g. </a:t>
            </a:r>
            <a:r>
              <a:rPr lang="en-US" sz="1000" dirty="0" smtClean="0">
                <a:solidFill>
                  <a:schemeClr val="tx1"/>
                </a:solidFill>
              </a:rPr>
              <a:t>Job Aids</a:t>
            </a:r>
            <a:r>
              <a:rPr lang="en-US" sz="1000" dirty="0">
                <a:solidFill>
                  <a:schemeClr val="tx1"/>
                </a:solidFill>
              </a:rPr>
              <a:t>, </a:t>
            </a:r>
            <a:r>
              <a:rPr lang="en-US" sz="1000" dirty="0" smtClean="0">
                <a:solidFill>
                  <a:schemeClr val="tx1"/>
                </a:solidFill>
              </a:rPr>
              <a:t>Guidelines</a:t>
            </a:r>
            <a:r>
              <a:rPr lang="en-US" sz="1000" dirty="0">
                <a:solidFill>
                  <a:schemeClr val="tx1"/>
                </a:solidFill>
              </a:rPr>
              <a:t>)</a:t>
            </a:r>
          </a:p>
        </p:txBody>
      </p:sp>
      <p:cxnSp>
        <p:nvCxnSpPr>
          <p:cNvPr id="18" name="Straight Arrow Connector 17"/>
          <p:cNvCxnSpPr>
            <a:stCxn id="15" idx="2"/>
            <a:endCxn id="6" idx="0"/>
          </p:cNvCxnSpPr>
          <p:nvPr/>
        </p:nvCxnSpPr>
        <p:spPr>
          <a:xfrm>
            <a:off x="4419600" y="2636520"/>
            <a:ext cx="0" cy="563880"/>
          </a:xfrm>
          <a:prstGeom prst="straightConnector1">
            <a:avLst/>
          </a:prstGeom>
          <a:ln w="15875">
            <a:solidFill>
              <a:srgbClr val="00668A"/>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886200" y="4559312"/>
            <a:ext cx="114300" cy="460363"/>
          </a:xfrm>
          <a:prstGeom prst="straightConnector1">
            <a:avLst/>
          </a:prstGeom>
          <a:ln w="15875">
            <a:solidFill>
              <a:srgbClr val="00668A"/>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4800600" y="4560211"/>
            <a:ext cx="114300" cy="463526"/>
          </a:xfrm>
          <a:prstGeom prst="straightConnector1">
            <a:avLst/>
          </a:prstGeom>
          <a:ln w="15875">
            <a:solidFill>
              <a:srgbClr val="00668A"/>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486400" y="2828041"/>
            <a:ext cx="419493" cy="448559"/>
          </a:xfrm>
          <a:prstGeom prst="straightConnector1">
            <a:avLst/>
          </a:prstGeom>
          <a:ln w="15875">
            <a:solidFill>
              <a:srgbClr val="5D2884"/>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1" idx="1"/>
          </p:cNvCxnSpPr>
          <p:nvPr/>
        </p:nvCxnSpPr>
        <p:spPr>
          <a:xfrm flipH="1">
            <a:off x="5563590" y="3672840"/>
            <a:ext cx="989610" cy="196339"/>
          </a:xfrm>
          <a:prstGeom prst="straightConnector1">
            <a:avLst/>
          </a:prstGeom>
          <a:ln w="15875">
            <a:solidFill>
              <a:srgbClr val="5D2884"/>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0" idx="3"/>
          </p:cNvCxnSpPr>
          <p:nvPr/>
        </p:nvCxnSpPr>
        <p:spPr>
          <a:xfrm>
            <a:off x="2286000" y="3749040"/>
            <a:ext cx="990600" cy="196339"/>
          </a:xfrm>
          <a:prstGeom prst="straightConnector1">
            <a:avLst/>
          </a:prstGeom>
          <a:ln w="15875">
            <a:solidFill>
              <a:srgbClr val="5D2884"/>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5486400" y="4526280"/>
            <a:ext cx="762000" cy="398145"/>
          </a:xfrm>
          <a:prstGeom prst="straightConnector1">
            <a:avLst/>
          </a:prstGeom>
          <a:ln w="15875">
            <a:solidFill>
              <a:srgbClr val="5D2884"/>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590800" y="4526280"/>
            <a:ext cx="762000" cy="407670"/>
          </a:xfrm>
          <a:prstGeom prst="straightConnector1">
            <a:avLst/>
          </a:prstGeom>
          <a:ln w="15875">
            <a:solidFill>
              <a:srgbClr val="5D2884"/>
            </a:solidFill>
            <a:tailEnd type="arrow"/>
          </a:ln>
        </p:spPr>
        <p:style>
          <a:lnRef idx="2">
            <a:schemeClr val="accent1"/>
          </a:lnRef>
          <a:fillRef idx="0">
            <a:schemeClr val="accent1"/>
          </a:fillRef>
          <a:effectRef idx="1">
            <a:schemeClr val="accent1"/>
          </a:effectRef>
          <a:fontRef idx="minor">
            <a:schemeClr val="tx1"/>
          </a:fontRef>
        </p:style>
      </p:cxnSp>
      <p:sp>
        <p:nvSpPr>
          <p:cNvPr id="25" name="Rounded Rectangle 24"/>
          <p:cNvSpPr>
            <a:spLocks noChangeAspect="1"/>
          </p:cNvSpPr>
          <p:nvPr/>
        </p:nvSpPr>
        <p:spPr>
          <a:xfrm>
            <a:off x="1676400" y="2133600"/>
            <a:ext cx="1219200" cy="731520"/>
          </a:xfrm>
          <a:prstGeom prst="roundRect">
            <a:avLst/>
          </a:prstGeom>
          <a:solidFill>
            <a:srgbClr val="E8D8F4"/>
          </a:solidFill>
          <a:ln w="190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Requirements Documentation</a:t>
            </a:r>
          </a:p>
        </p:txBody>
      </p:sp>
      <p:cxnSp>
        <p:nvCxnSpPr>
          <p:cNvPr id="27" name="Straight Arrow Connector 26"/>
          <p:cNvCxnSpPr/>
          <p:nvPr/>
        </p:nvCxnSpPr>
        <p:spPr>
          <a:xfrm>
            <a:off x="2856322" y="2832755"/>
            <a:ext cx="466626" cy="447773"/>
          </a:xfrm>
          <a:prstGeom prst="straightConnector1">
            <a:avLst/>
          </a:prstGeom>
          <a:ln w="15875">
            <a:solidFill>
              <a:srgbClr val="5D2884"/>
            </a:solidFill>
            <a:tailEnd type="arrow"/>
          </a:ln>
        </p:spPr>
        <p:style>
          <a:lnRef idx="2">
            <a:schemeClr val="accent1"/>
          </a:lnRef>
          <a:fillRef idx="0">
            <a:schemeClr val="accent1"/>
          </a:fillRef>
          <a:effectRef idx="1">
            <a:schemeClr val="accent1"/>
          </a:effectRef>
          <a:fontRef idx="minor">
            <a:schemeClr val="tx1"/>
          </a:fontRef>
        </p:style>
      </p:cxnSp>
      <p:sp>
        <p:nvSpPr>
          <p:cNvPr id="26"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1D6FAD8A-133E-492F-9127-E6576B8CF68B}" type="slidenum">
              <a:rPr lang="en-US" sz="1000">
                <a:solidFill>
                  <a:srgbClr val="898989"/>
                </a:solidFill>
              </a:rPr>
              <a:pPr algn="r">
                <a:defRPr/>
              </a:pPr>
              <a:t>12</a:t>
            </a:fld>
            <a:endParaRPr lang="en-US" sz="1000" i="1" dirty="0">
              <a:solidFill>
                <a:srgbClr val="898989"/>
              </a:solidFill>
            </a:endParaRPr>
          </a:p>
        </p:txBody>
      </p:sp>
    </p:spTree>
    <p:extLst>
      <p:ext uri="{BB962C8B-B14F-4D97-AF65-F5344CB8AC3E}">
        <p14:creationId xmlns:p14="http://schemas.microsoft.com/office/powerpoint/2010/main" val="2252331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31250" cy="1447800"/>
          </a:xfrm>
        </p:spPr>
        <p:txBody>
          <a:bodyPr anchor="ctr" anchorCtr="0"/>
          <a:lstStyle/>
          <a:p>
            <a:pPr algn="ctr"/>
            <a:r>
              <a:rPr lang="en-US" sz="2800" dirty="0" smtClean="0">
                <a:ea typeface="MS PGothic" pitchFamily="34" charset="-128"/>
              </a:rPr>
              <a:t>VHA Business Information Modeling Influences</a:t>
            </a:r>
            <a:br>
              <a:rPr lang="en-US" sz="2800" dirty="0" smtClean="0">
                <a:ea typeface="MS PGothic" pitchFamily="34" charset="-128"/>
              </a:rPr>
            </a:br>
            <a:r>
              <a:rPr lang="en-US" sz="2800" dirty="0" smtClean="0">
                <a:ea typeface="MS PGothic" pitchFamily="34" charset="-128"/>
              </a:rPr>
              <a:t>How is the FHIM leveraged  </a:t>
            </a:r>
            <a:br>
              <a:rPr lang="en-US" sz="2800" dirty="0" smtClean="0">
                <a:ea typeface="MS PGothic" pitchFamily="34" charset="-128"/>
              </a:rPr>
            </a:br>
            <a:endParaRPr lang="en-US" sz="1400" dirty="0">
              <a:solidFill>
                <a:srgbClr val="FF0000"/>
              </a:solidFill>
            </a:endParaRPr>
          </a:p>
        </p:txBody>
      </p:sp>
      <p:sp>
        <p:nvSpPr>
          <p:cNvPr id="3" name="TextBox 2"/>
          <p:cNvSpPr txBox="1"/>
          <p:nvPr/>
        </p:nvSpPr>
        <p:spPr>
          <a:xfrm>
            <a:off x="381000" y="5217695"/>
            <a:ext cx="8610599" cy="1077218"/>
          </a:xfrm>
          <a:prstGeom prst="rect">
            <a:avLst/>
          </a:prstGeom>
          <a:noFill/>
        </p:spPr>
        <p:txBody>
          <a:bodyPr wrap="square" rtlCol="0">
            <a:spAutoFit/>
          </a:bodyPr>
          <a:lstStyle/>
          <a:p>
            <a:r>
              <a:rPr lang="en-US" sz="1600" dirty="0" smtClean="0"/>
              <a:t>If the Information Domain under consideration has already been modeled in the FHIM, BIA evaluates the FHIM content for potential matches to VHA information classes.  In the above example VHA carefully considered the FHIM Privacy Domain as part of its Security and Privacy work that was performed as part of its </a:t>
            </a:r>
            <a:r>
              <a:rPr lang="en-US" sz="1600" dirty="0" err="1" smtClean="0"/>
              <a:t>iEHR</a:t>
            </a:r>
            <a:r>
              <a:rPr lang="en-US" sz="1600" dirty="0" smtClean="0"/>
              <a:t> requirements.</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68" y="1981200"/>
            <a:ext cx="4097406" cy="3124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Content Placeholder 6"/>
          <p:cNvSpPr>
            <a:spLocks noGrp="1"/>
          </p:cNvSpPr>
          <p:nvPr>
            <p:ph idx="1"/>
          </p:nvPr>
        </p:nvSpPr>
        <p:spPr>
          <a:xfrm>
            <a:off x="1295400" y="1617454"/>
            <a:ext cx="2876909" cy="457200"/>
          </a:xfrm>
        </p:spPr>
        <p:txBody>
          <a:bodyPr/>
          <a:lstStyle/>
          <a:p>
            <a:pPr marL="0" indent="0">
              <a:buNone/>
            </a:pPr>
            <a:r>
              <a:rPr lang="en-US" dirty="0" smtClean="0"/>
              <a:t>FHIM Privacy Domain</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724" y="2019300"/>
            <a:ext cx="3940676" cy="30479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Content Placeholder 6"/>
          <p:cNvSpPr txBox="1">
            <a:spLocks/>
          </p:cNvSpPr>
          <p:nvPr/>
        </p:nvSpPr>
        <p:spPr bwMode="auto">
          <a:xfrm>
            <a:off x="5257799" y="1617454"/>
            <a:ext cx="345487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VHA Security and Privacy Domain</a:t>
            </a:r>
            <a:endParaRPr lang="en-US" dirty="0"/>
          </a:p>
        </p:txBody>
      </p:sp>
      <p:cxnSp>
        <p:nvCxnSpPr>
          <p:cNvPr id="9" name="Straight Arrow Connector 8"/>
          <p:cNvCxnSpPr/>
          <p:nvPr/>
        </p:nvCxnSpPr>
        <p:spPr>
          <a:xfrm>
            <a:off x="2438400" y="2760454"/>
            <a:ext cx="3886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581400" y="3886200"/>
            <a:ext cx="1676399"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1D6FAD8A-133E-492F-9127-E6576B8CF68B}" type="slidenum">
              <a:rPr lang="en-US" sz="1000">
                <a:solidFill>
                  <a:srgbClr val="898989"/>
                </a:solidFill>
              </a:rPr>
              <a:pPr algn="r">
                <a:defRPr/>
              </a:pPr>
              <a:t>13</a:t>
            </a:fld>
            <a:endParaRPr lang="en-US" sz="1000" i="1" dirty="0">
              <a:solidFill>
                <a:srgbClr val="898989"/>
              </a:solidFill>
            </a:endParaRPr>
          </a:p>
        </p:txBody>
      </p:sp>
    </p:spTree>
    <p:extLst>
      <p:ext uri="{BB962C8B-B14F-4D97-AF65-F5344CB8AC3E}">
        <p14:creationId xmlns:p14="http://schemas.microsoft.com/office/powerpoint/2010/main" val="901436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31250" cy="1447800"/>
          </a:xfrm>
        </p:spPr>
        <p:txBody>
          <a:bodyPr anchor="ctr" anchorCtr="0"/>
          <a:lstStyle/>
          <a:p>
            <a:pPr algn="ctr"/>
            <a:r>
              <a:rPr lang="en-US" sz="2800" dirty="0" smtClean="0">
                <a:ea typeface="MS PGothic" pitchFamily="34" charset="-128"/>
              </a:rPr>
              <a:t>VHA Business Information Modeling Influences</a:t>
            </a:r>
            <a:br>
              <a:rPr lang="en-US" sz="2800" dirty="0" smtClean="0">
                <a:ea typeface="MS PGothic" pitchFamily="34" charset="-128"/>
              </a:rPr>
            </a:br>
            <a:r>
              <a:rPr lang="en-US" sz="2800" dirty="0" smtClean="0">
                <a:ea typeface="MS PGothic" pitchFamily="34" charset="-128"/>
              </a:rPr>
              <a:t>How is the FHIM leveraged (</a:t>
            </a:r>
            <a:r>
              <a:rPr lang="en-US" sz="2800" dirty="0" err="1" smtClean="0">
                <a:ea typeface="MS PGothic" pitchFamily="34" charset="-128"/>
              </a:rPr>
              <a:t>Contd</a:t>
            </a:r>
            <a:r>
              <a:rPr lang="en-US" sz="2800" dirty="0" smtClean="0">
                <a:ea typeface="MS PGothic" pitchFamily="34" charset="-128"/>
              </a:rPr>
              <a:t>) </a:t>
            </a:r>
            <a:br>
              <a:rPr lang="en-US" sz="2800" dirty="0" smtClean="0">
                <a:ea typeface="MS PGothic" pitchFamily="34" charset="-128"/>
              </a:rPr>
            </a:br>
            <a:endParaRPr lang="en-US" sz="1400" dirty="0">
              <a:solidFill>
                <a:srgbClr val="FF0000"/>
              </a:solidFill>
            </a:endParaRPr>
          </a:p>
        </p:txBody>
      </p:sp>
      <p:sp>
        <p:nvSpPr>
          <p:cNvPr id="3" name="TextBox 2"/>
          <p:cNvSpPr txBox="1"/>
          <p:nvPr/>
        </p:nvSpPr>
        <p:spPr>
          <a:xfrm>
            <a:off x="381000" y="5217695"/>
            <a:ext cx="8610599" cy="923330"/>
          </a:xfrm>
          <a:prstGeom prst="rect">
            <a:avLst/>
          </a:prstGeom>
          <a:noFill/>
        </p:spPr>
        <p:txBody>
          <a:bodyPr wrap="square" rtlCol="0">
            <a:spAutoFit/>
          </a:bodyPr>
          <a:lstStyle/>
          <a:p>
            <a:r>
              <a:rPr lang="en-US" dirty="0" smtClean="0"/>
              <a:t>In the above example VHA carefully considered the FHIM Observation information pattern as part of its Patient Health Record work that was performed to support multiple VHA work efforts.</a:t>
            </a:r>
            <a:endParaRPr lang="en-US" dirty="0"/>
          </a:p>
        </p:txBody>
      </p:sp>
      <p:sp>
        <p:nvSpPr>
          <p:cNvPr id="7" name="Content Placeholder 6"/>
          <p:cNvSpPr>
            <a:spLocks noGrp="1"/>
          </p:cNvSpPr>
          <p:nvPr>
            <p:ph idx="1"/>
          </p:nvPr>
        </p:nvSpPr>
        <p:spPr>
          <a:xfrm>
            <a:off x="1295400" y="1617454"/>
            <a:ext cx="2876909" cy="457200"/>
          </a:xfrm>
        </p:spPr>
        <p:txBody>
          <a:bodyPr/>
          <a:lstStyle/>
          <a:p>
            <a:pPr marL="0" indent="0">
              <a:buNone/>
            </a:pPr>
            <a:r>
              <a:rPr lang="en-US" dirty="0" smtClean="0"/>
              <a:t>FHIM Observation Domain</a:t>
            </a:r>
            <a:endParaRPr lang="en-US" dirty="0"/>
          </a:p>
        </p:txBody>
      </p:sp>
      <p:sp>
        <p:nvSpPr>
          <p:cNvPr id="10" name="Content Placeholder 6"/>
          <p:cNvSpPr txBox="1">
            <a:spLocks/>
          </p:cNvSpPr>
          <p:nvPr/>
        </p:nvSpPr>
        <p:spPr bwMode="auto">
          <a:xfrm>
            <a:off x="5257799" y="1617454"/>
            <a:ext cx="345487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VHA Clinical Observations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38954"/>
            <a:ext cx="3962400" cy="32279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38954"/>
            <a:ext cx="4038600" cy="32222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Straight Arrow Connector 8"/>
          <p:cNvCxnSpPr/>
          <p:nvPr/>
        </p:nvCxnSpPr>
        <p:spPr>
          <a:xfrm flipV="1">
            <a:off x="3314699" y="2514600"/>
            <a:ext cx="4686301"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352800" y="2362200"/>
            <a:ext cx="1904999" cy="190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1D6FAD8A-133E-492F-9127-E6576B8CF68B}" type="slidenum">
              <a:rPr lang="en-US" sz="1000">
                <a:solidFill>
                  <a:srgbClr val="898989"/>
                </a:solidFill>
              </a:rPr>
              <a:pPr algn="r">
                <a:defRPr/>
              </a:pPr>
              <a:t>14</a:t>
            </a:fld>
            <a:endParaRPr lang="en-US" sz="1000" i="1" dirty="0">
              <a:solidFill>
                <a:srgbClr val="898989"/>
              </a:solidFill>
            </a:endParaRPr>
          </a:p>
        </p:txBody>
      </p:sp>
    </p:spTree>
    <p:extLst>
      <p:ext uri="{BB962C8B-B14F-4D97-AF65-F5344CB8AC3E}">
        <p14:creationId xmlns:p14="http://schemas.microsoft.com/office/powerpoint/2010/main" val="2838099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228600"/>
            <a:ext cx="8731250" cy="1447800"/>
          </a:xfrm>
        </p:spPr>
        <p:txBody>
          <a:bodyPr anchor="ctr" anchorCtr="0"/>
          <a:lstStyle/>
          <a:p>
            <a:pPr algn="ctr"/>
            <a:r>
              <a:rPr lang="en-US" sz="2800" dirty="0" smtClean="0">
                <a:ea typeface="MS PGothic" pitchFamily="34" charset="-128"/>
              </a:rPr>
              <a:t>VHA Business Information Modeling Influences</a:t>
            </a:r>
            <a:br>
              <a:rPr lang="en-US" sz="2800" dirty="0" smtClean="0">
                <a:ea typeface="MS PGothic" pitchFamily="34" charset="-128"/>
              </a:rPr>
            </a:br>
            <a:r>
              <a:rPr lang="en-US" sz="2800" dirty="0" smtClean="0">
                <a:ea typeface="MS PGothic" pitchFamily="34" charset="-128"/>
              </a:rPr>
              <a:t>How BIA has informed the FHIM</a:t>
            </a:r>
            <a:br>
              <a:rPr lang="en-US" sz="2800" dirty="0" smtClean="0">
                <a:ea typeface="MS PGothic" pitchFamily="34" charset="-128"/>
              </a:rPr>
            </a:br>
            <a:endParaRPr lang="en-US" sz="1400" dirty="0">
              <a:solidFill>
                <a:srgbClr val="FF0000"/>
              </a:solidFill>
            </a:endParaRPr>
          </a:p>
        </p:txBody>
      </p:sp>
      <p:sp>
        <p:nvSpPr>
          <p:cNvPr id="3" name="TextBox 2"/>
          <p:cNvSpPr txBox="1"/>
          <p:nvPr/>
        </p:nvSpPr>
        <p:spPr>
          <a:xfrm>
            <a:off x="152401" y="5018782"/>
            <a:ext cx="8876580" cy="1077218"/>
          </a:xfrm>
          <a:prstGeom prst="rect">
            <a:avLst/>
          </a:prstGeom>
          <a:noFill/>
        </p:spPr>
        <p:txBody>
          <a:bodyPr wrap="square" rtlCol="0">
            <a:spAutoFit/>
          </a:bodyPr>
          <a:lstStyle/>
          <a:p>
            <a:r>
              <a:rPr lang="en-US" sz="1600" dirty="0" smtClean="0"/>
              <a:t>If the Information Domain under consideration was first elaborated by BIA prior to the FHIM, BIA recommends content for potential inclusion in the FHIM model.  In the above example VHA had already modeled Care planning during the Care and Disease Management </a:t>
            </a:r>
            <a:r>
              <a:rPr lang="en-US" sz="1600" dirty="0" err="1" smtClean="0"/>
              <a:t>iEHR</a:t>
            </a:r>
            <a:r>
              <a:rPr lang="en-US" sz="1600" dirty="0" smtClean="0"/>
              <a:t> IPT and provided certain key concepts to the FHIM that was included as part of the FHIM </a:t>
            </a:r>
            <a:r>
              <a:rPr lang="en-US" sz="1600" dirty="0" err="1" smtClean="0"/>
              <a:t>CarePlan</a:t>
            </a:r>
            <a:r>
              <a:rPr lang="en-US" sz="1600" dirty="0" smtClean="0"/>
              <a:t> domain.</a:t>
            </a:r>
            <a:endParaRPr lang="en-US" sz="1600" dirty="0"/>
          </a:p>
        </p:txBody>
      </p:sp>
      <p:sp>
        <p:nvSpPr>
          <p:cNvPr id="7" name="Content Placeholder 6"/>
          <p:cNvSpPr>
            <a:spLocks noGrp="1"/>
          </p:cNvSpPr>
          <p:nvPr>
            <p:ph idx="1"/>
          </p:nvPr>
        </p:nvSpPr>
        <p:spPr>
          <a:xfrm>
            <a:off x="5571945" y="1630397"/>
            <a:ext cx="2876909" cy="457200"/>
          </a:xfrm>
        </p:spPr>
        <p:txBody>
          <a:bodyPr/>
          <a:lstStyle/>
          <a:p>
            <a:pPr marL="0" indent="0">
              <a:buNone/>
            </a:pPr>
            <a:r>
              <a:rPr lang="en-US" dirty="0" smtClean="0"/>
              <a:t>FHIM </a:t>
            </a:r>
            <a:r>
              <a:rPr lang="en-US" dirty="0" err="1" smtClean="0"/>
              <a:t>CarePlan</a:t>
            </a:r>
            <a:r>
              <a:rPr lang="en-US" dirty="0" smtClean="0"/>
              <a:t> Domain</a:t>
            </a:r>
            <a:endParaRPr lang="en-US" dirty="0"/>
          </a:p>
        </p:txBody>
      </p:sp>
      <p:sp>
        <p:nvSpPr>
          <p:cNvPr id="10" name="Content Placeholder 6"/>
          <p:cNvSpPr txBox="1">
            <a:spLocks/>
          </p:cNvSpPr>
          <p:nvPr/>
        </p:nvSpPr>
        <p:spPr bwMode="auto">
          <a:xfrm>
            <a:off x="887731" y="1613142"/>
            <a:ext cx="345487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pitchFamily="34" charset="-128"/>
                <a:cs typeface="Georgia"/>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mn-lt"/>
                <a:ea typeface="Georgia" charset="0"/>
                <a:cs typeface="Georgia"/>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Georgia" charset="0"/>
                <a:cs typeface="Georgia"/>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Georgia" charset="0"/>
                <a:cs typeface="Georgia"/>
              </a:defRPr>
            </a:lvl4pPr>
            <a:lvl5pPr marL="2057400" indent="-228600" algn="l" defTabSz="457200" rtl="0" eaLnBrk="1" fontAlgn="base" hangingPunct="1">
              <a:spcBef>
                <a:spcPct val="20000"/>
              </a:spcBef>
              <a:spcAft>
                <a:spcPct val="0"/>
              </a:spcAft>
              <a:buFont typeface="Arial"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VHA Care Management Domain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23691"/>
            <a:ext cx="4076701" cy="29804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23691"/>
            <a:ext cx="4357777" cy="29315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Straight Arrow Connector 8"/>
          <p:cNvCxnSpPr/>
          <p:nvPr/>
        </p:nvCxnSpPr>
        <p:spPr>
          <a:xfrm>
            <a:off x="2615170" y="4038600"/>
            <a:ext cx="3818916"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438400" y="2438400"/>
            <a:ext cx="2743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1D6FAD8A-133E-492F-9127-E6576B8CF68B}" type="slidenum">
              <a:rPr lang="en-US" sz="1000">
                <a:solidFill>
                  <a:srgbClr val="898989"/>
                </a:solidFill>
              </a:rPr>
              <a:pPr algn="r">
                <a:defRPr/>
              </a:pPr>
              <a:t>15</a:t>
            </a:fld>
            <a:endParaRPr lang="en-US" sz="1000" i="1" dirty="0">
              <a:solidFill>
                <a:srgbClr val="898989"/>
              </a:solidFill>
            </a:endParaRPr>
          </a:p>
        </p:txBody>
      </p:sp>
    </p:spTree>
    <p:extLst>
      <p:ext uri="{BB962C8B-B14F-4D97-AF65-F5344CB8AC3E}">
        <p14:creationId xmlns:p14="http://schemas.microsoft.com/office/powerpoint/2010/main" val="196486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VHA Business Architecture Integration with</a:t>
            </a:r>
            <a:br>
              <a:rPr lang="en-US" b="1" dirty="0" smtClean="0"/>
            </a:br>
            <a:r>
              <a:rPr lang="en-US" b="1" dirty="0"/>
              <a:t>	</a:t>
            </a:r>
            <a:r>
              <a:rPr lang="en-US" b="1" dirty="0" smtClean="0"/>
              <a:t>VA Office of Information &amp; Technology</a:t>
            </a:r>
            <a:endParaRPr lang="en-US"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591" y="1828800"/>
            <a:ext cx="473620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1D6FAD8A-133E-492F-9127-E6576B8CF68B}" type="slidenum">
              <a:rPr lang="en-US" sz="1000">
                <a:solidFill>
                  <a:srgbClr val="898989"/>
                </a:solidFill>
              </a:rPr>
              <a:pPr algn="r">
                <a:defRPr/>
              </a:pPr>
              <a:t>16</a:t>
            </a:fld>
            <a:endParaRPr lang="en-US" sz="1000" i="1" dirty="0">
              <a:solidFill>
                <a:srgbClr val="898989"/>
              </a:solidFill>
            </a:endParaRPr>
          </a:p>
        </p:txBody>
      </p:sp>
    </p:spTree>
    <p:extLst>
      <p:ext uri="{BB962C8B-B14F-4D97-AF65-F5344CB8AC3E}">
        <p14:creationId xmlns:p14="http://schemas.microsoft.com/office/powerpoint/2010/main" val="458967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67523" y="2357336"/>
            <a:ext cx="4608954" cy="1015663"/>
          </a:xfrm>
          <a:prstGeom prst="rect">
            <a:avLst/>
          </a:prstGeom>
          <a:noFill/>
        </p:spPr>
        <p:txBody>
          <a:bodyPr>
            <a:spAutoFit/>
          </a:bodyPr>
          <a:lstStyle/>
          <a:p>
            <a:pPr algn="ctr">
              <a:defRPr/>
            </a:pPr>
            <a:r>
              <a:rPr lang="en-US" sz="6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j-lt"/>
                <a:ea typeface="ＭＳ Ｐゴシック" pitchFamily="80" charset="-128"/>
              </a:rPr>
              <a:t>Questions?</a:t>
            </a: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a typeface="ＭＳ Ｐゴシック" pitchFamily="80" charset="-128"/>
              </a:rPr>
              <a:t> </a:t>
            </a:r>
          </a:p>
        </p:txBody>
      </p:sp>
      <p:sp>
        <p:nvSpPr>
          <p:cNvPr id="59395" name="TextBox 6"/>
          <p:cNvSpPr txBox="1">
            <a:spLocks noChangeArrowheads="1"/>
          </p:cNvSpPr>
          <p:nvPr/>
        </p:nvSpPr>
        <p:spPr bwMode="auto">
          <a:xfrm>
            <a:off x="643731" y="4343400"/>
            <a:ext cx="7856538" cy="984885"/>
          </a:xfrm>
          <a:prstGeom prst="rect">
            <a:avLst/>
          </a:prstGeom>
          <a:noFill/>
          <a:ln w="9525">
            <a:noFill/>
            <a:miter lim="800000"/>
            <a:headEnd/>
            <a:tailEnd/>
          </a:ln>
        </p:spPr>
        <p:txBody>
          <a:bodyPr>
            <a:spAutoFit/>
          </a:bodyPr>
          <a:lstStyle/>
          <a:p>
            <a:pPr algn="ctr">
              <a:defRPr/>
            </a:pPr>
            <a:r>
              <a:rPr lang="en-US" sz="2000" dirty="0" smtClean="0">
                <a:latin typeface="+mj-lt"/>
              </a:rPr>
              <a:t> </a:t>
            </a:r>
          </a:p>
          <a:p>
            <a:pPr algn="ctr">
              <a:defRPr/>
            </a:pPr>
            <a:r>
              <a:rPr lang="en-US" sz="2000" dirty="0" smtClean="0">
                <a:latin typeface="+mj-lt"/>
              </a:rPr>
              <a:t>Thank you for your time!</a:t>
            </a:r>
          </a:p>
          <a:p>
            <a:pPr>
              <a:defRPr/>
            </a:pPr>
            <a:endParaRPr lang="en-US" dirty="0"/>
          </a:p>
        </p:txBody>
      </p:sp>
      <p:sp>
        <p:nvSpPr>
          <p:cNvPr id="7"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1D6FAD8A-133E-492F-9127-E6576B8CF68B}" type="slidenum">
              <a:rPr lang="en-US" sz="1000">
                <a:solidFill>
                  <a:srgbClr val="898989"/>
                </a:solidFill>
              </a:rPr>
              <a:pPr algn="r">
                <a:defRPr/>
              </a:pPr>
              <a:t>17</a:t>
            </a:fld>
            <a:endParaRPr lang="en-US" sz="1000" i="1" dirty="0">
              <a:solidFill>
                <a:srgbClr val="898989"/>
              </a:solidFill>
            </a:endParaRPr>
          </a:p>
        </p:txBody>
      </p:sp>
    </p:spTree>
    <p:extLst>
      <p:ext uri="{BB962C8B-B14F-4D97-AF65-F5344CB8AC3E}">
        <p14:creationId xmlns:p14="http://schemas.microsoft.com/office/powerpoint/2010/main" val="548965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ChangeArrowheads="1"/>
          </p:cNvSpPr>
          <p:nvPr/>
        </p:nvSpPr>
        <p:spPr bwMode="auto">
          <a:xfrm>
            <a:off x="1066800" y="1905000"/>
            <a:ext cx="7010400" cy="510895"/>
          </a:xfrm>
          <a:prstGeom prst="rect">
            <a:avLst/>
          </a:prstGeom>
          <a:noFill/>
          <a:ln w="9525">
            <a:noFill/>
            <a:miter lim="800000"/>
            <a:headEnd/>
            <a:tailEnd/>
          </a:ln>
        </p:spPr>
        <p:txBody>
          <a:bodyPr wrap="square" lIns="91427" tIns="45713" rIns="91427" bIns="45713">
            <a:spAutoFit/>
          </a:bodyPr>
          <a:lstStyle/>
          <a:p>
            <a:pPr fontAlgn="base">
              <a:lnSpc>
                <a:spcPct val="85000"/>
              </a:lnSpc>
              <a:spcBef>
                <a:spcPct val="0"/>
              </a:spcBef>
              <a:spcAft>
                <a:spcPct val="0"/>
              </a:spcAft>
            </a:pPr>
            <a:r>
              <a:rPr lang="en-US" sz="1600" dirty="0">
                <a:ea typeface="ＭＳ Ｐゴシック" charset="-128"/>
              </a:rPr>
              <a:t>In accordance </a:t>
            </a:r>
            <a:r>
              <a:rPr lang="en-US" sz="1600" dirty="0" smtClean="0">
                <a:ea typeface="ＭＳ Ｐゴシック" charset="-128"/>
              </a:rPr>
              <a:t>with Federal </a:t>
            </a:r>
            <a:r>
              <a:rPr lang="en-US" sz="1600" dirty="0">
                <a:ea typeface="ＭＳ Ｐゴシック" charset="-128"/>
              </a:rPr>
              <a:t>CIO Council guidelines, </a:t>
            </a:r>
            <a:r>
              <a:rPr lang="en-US" sz="1600" dirty="0" smtClean="0">
                <a:ea typeface="ＭＳ Ｐゴシック" charset="-128"/>
              </a:rPr>
              <a:t>VHA Business </a:t>
            </a:r>
            <a:r>
              <a:rPr lang="en-US" sz="1600" dirty="0">
                <a:ea typeface="ＭＳ Ｐゴシック" charset="-128"/>
              </a:rPr>
              <a:t>Architecture is a contributor to the </a:t>
            </a:r>
            <a:r>
              <a:rPr lang="en-US" sz="1600" dirty="0" smtClean="0">
                <a:ea typeface="ＭＳ Ｐゴシック" charset="-128"/>
              </a:rPr>
              <a:t>overall VA </a:t>
            </a:r>
            <a:r>
              <a:rPr lang="en-US" sz="1600" dirty="0">
                <a:ea typeface="ＭＳ Ｐゴシック" charset="-128"/>
              </a:rPr>
              <a:t>Enterprise </a:t>
            </a:r>
            <a:r>
              <a:rPr lang="en-US" sz="1600" dirty="0" smtClean="0">
                <a:ea typeface="ＭＳ Ｐゴシック" charset="-128"/>
              </a:rPr>
              <a:t>Architecture</a:t>
            </a:r>
            <a:endParaRPr lang="en-US" sz="1600" dirty="0">
              <a:ea typeface="ＭＳ Ｐゴシック" charset="-128"/>
            </a:endParaRPr>
          </a:p>
        </p:txBody>
      </p:sp>
      <p:sp>
        <p:nvSpPr>
          <p:cNvPr id="23" name="Title 22"/>
          <p:cNvSpPr>
            <a:spLocks noGrp="1"/>
          </p:cNvSpPr>
          <p:nvPr>
            <p:ph type="title"/>
          </p:nvPr>
        </p:nvSpPr>
        <p:spPr>
          <a:xfrm>
            <a:off x="225631" y="274638"/>
            <a:ext cx="8613569" cy="1316655"/>
          </a:xfrm>
        </p:spPr>
        <p:txBody>
          <a:bodyPr>
            <a:normAutofit fontScale="90000"/>
          </a:bodyPr>
          <a:lstStyle/>
          <a:p>
            <a:r>
              <a:rPr lang="en-US" b="1" i="1" dirty="0" smtClean="0">
                <a:ea typeface="ＭＳ Ｐゴシック"/>
                <a:cs typeface="ＭＳ Ｐゴシック"/>
              </a:rPr>
              <a:t/>
            </a:r>
            <a:br>
              <a:rPr lang="en-US" b="1" i="1" dirty="0" smtClean="0">
                <a:ea typeface="ＭＳ Ｐゴシック"/>
                <a:cs typeface="ＭＳ Ｐゴシック"/>
              </a:rPr>
            </a:br>
            <a:r>
              <a:rPr lang="en-US" sz="3600" b="1" dirty="0" smtClean="0">
                <a:ea typeface="ＭＳ Ｐゴシック"/>
                <a:cs typeface="ＭＳ Ｐゴシック"/>
              </a:rPr>
              <a:t/>
            </a:r>
            <a:br>
              <a:rPr lang="en-US" sz="3600" b="1" dirty="0" smtClean="0">
                <a:ea typeface="ＭＳ Ｐゴシック"/>
                <a:cs typeface="ＭＳ Ｐゴシック"/>
              </a:rPr>
            </a:br>
            <a:r>
              <a:rPr lang="en-US" sz="2700" b="1" dirty="0" smtClean="0">
                <a:ea typeface="ＭＳ Ｐゴシック"/>
                <a:cs typeface="ＭＳ Ｐゴシック"/>
              </a:rPr>
              <a:t>VHA Business Architecture:</a:t>
            </a:r>
            <a:br>
              <a:rPr lang="en-US" sz="2700" b="1" dirty="0" smtClean="0">
                <a:ea typeface="ＭＳ Ｐゴシック"/>
                <a:cs typeface="ＭＳ Ｐゴシック"/>
              </a:rPr>
            </a:br>
            <a:r>
              <a:rPr lang="en-US" sz="2700" b="1" dirty="0">
                <a:ea typeface="ＭＳ Ｐゴシック"/>
                <a:cs typeface="ＭＳ Ｐゴシック"/>
              </a:rPr>
              <a:t>	</a:t>
            </a:r>
            <a:r>
              <a:rPr lang="en-US" sz="2700" b="1" dirty="0" smtClean="0">
                <a:ea typeface="ＭＳ Ｐゴシック"/>
                <a:cs typeface="ＭＳ Ｐゴシック"/>
              </a:rPr>
              <a:t>Health Segment of VA Enterprise Architecture</a:t>
            </a:r>
            <a:endParaRPr lang="en-US" sz="2200" b="1" dirty="0"/>
          </a:p>
        </p:txBody>
      </p:sp>
      <p:sp>
        <p:nvSpPr>
          <p:cNvPr id="26" name="Slide Number Placeholder 1"/>
          <p:cNvSpPr>
            <a:spLocks noGrp="1"/>
          </p:cNvSpPr>
          <p:nvPr>
            <p:ph type="sldNum" sz="quarter" idx="10"/>
          </p:nvPr>
        </p:nvSpPr>
        <p:spPr/>
        <p:txBody>
          <a:bodyPr/>
          <a:lstStyle/>
          <a:p>
            <a:pPr>
              <a:defRPr/>
            </a:pPr>
            <a:fld id="{BAFA3D92-9A43-40E3-8C37-FDB5A7429F9A}" type="slidenum">
              <a:rPr lang="en-US" smtClean="0"/>
              <a:pPr>
                <a:defRPr/>
              </a:pPr>
              <a:t>2</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3" y="4572000"/>
            <a:ext cx="263495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81275"/>
            <a:ext cx="635317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336322" y="2624983"/>
            <a:ext cx="6217920" cy="169164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558800" y="2620010"/>
            <a:ext cx="1778478" cy="169164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Health</a:t>
            </a:r>
          </a:p>
          <a:p>
            <a:pPr algn="ctr"/>
            <a:r>
              <a:rPr lang="en-US" sz="2400" b="1" dirty="0" smtClean="0">
                <a:solidFill>
                  <a:schemeClr val="tx1"/>
                </a:solidFill>
              </a:rPr>
              <a:t>Segment</a:t>
            </a:r>
            <a:endParaRPr lang="en-US" sz="2400" b="1" dirty="0">
              <a:solidFill>
                <a:schemeClr val="tx1"/>
              </a:solidFill>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750" y="3841875"/>
            <a:ext cx="1809750" cy="3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8445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225631" y="274638"/>
            <a:ext cx="8613569" cy="1316655"/>
          </a:xfrm>
        </p:spPr>
        <p:txBody>
          <a:bodyPr>
            <a:normAutofit fontScale="90000"/>
          </a:bodyPr>
          <a:lstStyle/>
          <a:p>
            <a:r>
              <a:rPr lang="en-US" b="1" i="1" dirty="0" smtClean="0">
                <a:ea typeface="ＭＳ Ｐゴシック"/>
                <a:cs typeface="ＭＳ Ｐゴシック"/>
              </a:rPr>
              <a:t/>
            </a:r>
            <a:br>
              <a:rPr lang="en-US" b="1" i="1" dirty="0" smtClean="0">
                <a:ea typeface="ＭＳ Ｐゴシック"/>
                <a:cs typeface="ＭＳ Ｐゴシック"/>
              </a:rPr>
            </a:br>
            <a:r>
              <a:rPr lang="en-US" sz="3600" b="1" dirty="0" smtClean="0">
                <a:ea typeface="ＭＳ Ｐゴシック"/>
                <a:cs typeface="ＭＳ Ｐゴシック"/>
              </a:rPr>
              <a:t/>
            </a:r>
            <a:br>
              <a:rPr lang="en-US" sz="3600" b="1" dirty="0" smtClean="0">
                <a:ea typeface="ＭＳ Ｐゴシック"/>
                <a:cs typeface="ＭＳ Ｐゴシック"/>
              </a:rPr>
            </a:br>
            <a:r>
              <a:rPr lang="en-US" sz="2700" b="1" dirty="0" smtClean="0">
                <a:ea typeface="ＭＳ Ｐゴシック"/>
                <a:cs typeface="ＭＳ Ｐゴシック"/>
              </a:rPr>
              <a:t>VHA Business Architecture  Units</a:t>
            </a:r>
            <a:endParaRPr lang="en-US" sz="2200" b="1" dirty="0"/>
          </a:p>
        </p:txBody>
      </p:sp>
      <p:sp>
        <p:nvSpPr>
          <p:cNvPr id="26" name="Slide Number Placeholder 1"/>
          <p:cNvSpPr>
            <a:spLocks noGrp="1"/>
          </p:cNvSpPr>
          <p:nvPr>
            <p:ph type="sldNum" sz="quarter" idx="10"/>
          </p:nvPr>
        </p:nvSpPr>
        <p:spPr/>
        <p:txBody>
          <a:bodyPr/>
          <a:lstStyle/>
          <a:p>
            <a:pPr>
              <a:defRPr/>
            </a:pPr>
            <a:fld id="{BAFA3D92-9A43-40E3-8C37-FDB5A7429F9A}" type="slidenum">
              <a:rPr lang="en-US" smtClean="0"/>
              <a:pPr>
                <a:defRPr/>
              </a:pPr>
              <a:t>3</a:t>
            </a:fld>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1981200"/>
            <a:ext cx="69913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09800" y="4343400"/>
            <a:ext cx="48006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lumMod val="50000"/>
                  </a:schemeClr>
                </a:solidFill>
              </a:rPr>
              <a:t>Strategic and Performance Architecture</a:t>
            </a:r>
          </a:p>
          <a:p>
            <a:pPr marL="285750" indent="-285750">
              <a:buFont typeface="Arial" panose="020B0604020202020204" pitchFamily="34" charset="0"/>
              <a:buChar char="•"/>
            </a:pPr>
            <a:r>
              <a:rPr lang="en-US" sz="2000" dirty="0" smtClean="0">
                <a:solidFill>
                  <a:srgbClr val="C00000"/>
                </a:solidFill>
              </a:rPr>
              <a:t>Business Reference Architecture</a:t>
            </a:r>
          </a:p>
          <a:p>
            <a:pPr marL="285750" indent="-285750">
              <a:buFont typeface="Arial" panose="020B0604020202020204" pitchFamily="34" charset="0"/>
              <a:buChar char="•"/>
            </a:pPr>
            <a:r>
              <a:rPr lang="en-US" sz="2000" dirty="0" smtClean="0">
                <a:solidFill>
                  <a:srgbClr val="C00000"/>
                </a:solidFill>
              </a:rPr>
              <a:t>Business Process Architecture</a:t>
            </a:r>
          </a:p>
          <a:p>
            <a:pPr marL="285750" indent="-285750">
              <a:buFont typeface="Arial" panose="020B0604020202020204" pitchFamily="34" charset="0"/>
              <a:buChar char="•"/>
            </a:pPr>
            <a:r>
              <a:rPr lang="en-US" sz="2000" dirty="0" smtClean="0">
                <a:solidFill>
                  <a:srgbClr val="C00000"/>
                </a:solidFill>
              </a:rPr>
              <a:t>Business Information Architecture</a:t>
            </a:r>
          </a:p>
          <a:p>
            <a:pPr marL="285750" indent="-285750">
              <a:buFont typeface="Arial" panose="020B0604020202020204" pitchFamily="34" charset="0"/>
              <a:buChar char="•"/>
            </a:pPr>
            <a:r>
              <a:rPr lang="en-US" sz="2000" dirty="0" smtClean="0">
                <a:solidFill>
                  <a:schemeClr val="bg1">
                    <a:lumMod val="50000"/>
                  </a:schemeClr>
                </a:solidFill>
              </a:rPr>
              <a:t>Planning and Integration Architecture</a:t>
            </a:r>
            <a:endParaRPr lang="en-US" sz="2000" dirty="0">
              <a:solidFill>
                <a:schemeClr val="bg1">
                  <a:lumMod val="50000"/>
                </a:schemeClr>
              </a:solidFill>
            </a:endParaRPr>
          </a:p>
        </p:txBody>
      </p:sp>
    </p:spTree>
    <p:extLst>
      <p:ext uri="{BB962C8B-B14F-4D97-AF65-F5344CB8AC3E}">
        <p14:creationId xmlns:p14="http://schemas.microsoft.com/office/powerpoint/2010/main" val="168136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VHA Business Reference Architecture</a:t>
            </a:r>
            <a:br>
              <a:rPr lang="en-US" b="1" dirty="0" smtClean="0"/>
            </a:br>
            <a:r>
              <a:rPr lang="en-US" b="1" dirty="0" smtClean="0"/>
              <a:t>	Business Reference Model</a:t>
            </a:r>
            <a:br>
              <a:rPr lang="en-US" b="1" dirty="0" smtClean="0"/>
            </a:br>
            <a:r>
              <a:rPr lang="en-US" b="1" dirty="0"/>
              <a:t>	</a:t>
            </a:r>
            <a:r>
              <a:rPr lang="en-US" b="1" dirty="0" smtClean="0"/>
              <a:t>	Business Function Framework</a:t>
            </a:r>
            <a:endParaRPr lang="en-US" b="1" dirty="0"/>
          </a:p>
        </p:txBody>
      </p:sp>
      <p:sp>
        <p:nvSpPr>
          <p:cNvPr id="4" name="Slide Number Placeholder 3"/>
          <p:cNvSpPr>
            <a:spLocks noGrp="1"/>
          </p:cNvSpPr>
          <p:nvPr>
            <p:ph type="sldNum" sz="quarter" idx="10"/>
          </p:nvPr>
        </p:nvSpPr>
        <p:spPr/>
        <p:txBody>
          <a:bodyPr/>
          <a:lstStyle/>
          <a:p>
            <a:pPr>
              <a:defRPr/>
            </a:pPr>
            <a:fld id="{C32E41BC-F3C7-4440-964A-79A2B9AB8CF4}" type="slidenum">
              <a:rPr lang="en-US" smtClean="0"/>
              <a:pPr>
                <a:defRPr/>
              </a:pPr>
              <a:t>4</a:t>
            </a:fld>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44" y="1828800"/>
            <a:ext cx="8665156"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357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VHA Business Process Architecture</a:t>
            </a:r>
            <a:br>
              <a:rPr lang="en-US" b="1" dirty="0" smtClean="0"/>
            </a:br>
            <a:r>
              <a:rPr lang="en-US" b="1" dirty="0"/>
              <a:t>	</a:t>
            </a:r>
            <a:r>
              <a:rPr lang="en-US" b="1" dirty="0" smtClean="0"/>
              <a:t>Process Model Example</a:t>
            </a:r>
            <a:br>
              <a:rPr lang="en-US" b="1" dirty="0" smtClean="0"/>
            </a:br>
            <a:r>
              <a:rPr lang="en-US" b="1" dirty="0"/>
              <a:t>		</a:t>
            </a:r>
            <a:r>
              <a:rPr lang="en-US" b="1" dirty="0" smtClean="0"/>
              <a:t>“Complete </a:t>
            </a:r>
            <a:r>
              <a:rPr lang="en-US" b="1" dirty="0"/>
              <a:t>Medication </a:t>
            </a:r>
            <a:r>
              <a:rPr lang="en-US" b="1" dirty="0" smtClean="0"/>
              <a:t>Order”</a:t>
            </a:r>
            <a:endParaRPr lang="en-US" b="1" dirty="0"/>
          </a:p>
        </p:txBody>
      </p:sp>
      <p:sp>
        <p:nvSpPr>
          <p:cNvPr id="4" name="Slide Number Placeholder 3"/>
          <p:cNvSpPr>
            <a:spLocks noGrp="1"/>
          </p:cNvSpPr>
          <p:nvPr>
            <p:ph type="sldNum" sz="quarter" idx="10"/>
          </p:nvPr>
        </p:nvSpPr>
        <p:spPr/>
        <p:txBody>
          <a:bodyPr/>
          <a:lstStyle/>
          <a:p>
            <a:pPr>
              <a:defRPr/>
            </a:pPr>
            <a:fld id="{C32E41BC-F3C7-4440-964A-79A2B9AB8CF4}" type="slidenum">
              <a:rPr lang="en-US" smtClean="0"/>
              <a:pPr>
                <a:defRPr/>
              </a:pPr>
              <a:t>5</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15" y="1828800"/>
            <a:ext cx="895138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322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VHA Business Information Architecture</a:t>
            </a:r>
            <a:br>
              <a:rPr lang="en-US" b="1" dirty="0" smtClean="0"/>
            </a:br>
            <a:r>
              <a:rPr lang="en-US" b="1" dirty="0"/>
              <a:t>	</a:t>
            </a:r>
            <a:r>
              <a:rPr lang="en-US" b="1" dirty="0" smtClean="0"/>
              <a:t>Information Model Example</a:t>
            </a:r>
            <a:br>
              <a:rPr lang="en-US" b="1" dirty="0" smtClean="0"/>
            </a:br>
            <a:r>
              <a:rPr lang="en-US" b="1" dirty="0"/>
              <a:t>		</a:t>
            </a:r>
            <a:r>
              <a:rPr lang="en-US" b="1" dirty="0" smtClean="0"/>
              <a:t>“Order Rejection”</a:t>
            </a:r>
            <a:endParaRPr lang="en-US" b="1" dirty="0"/>
          </a:p>
        </p:txBody>
      </p:sp>
      <p:sp>
        <p:nvSpPr>
          <p:cNvPr id="4" name="Slide Number Placeholder 3"/>
          <p:cNvSpPr>
            <a:spLocks noGrp="1"/>
          </p:cNvSpPr>
          <p:nvPr>
            <p:ph type="sldNum" sz="quarter" idx="10"/>
          </p:nvPr>
        </p:nvSpPr>
        <p:spPr/>
        <p:txBody>
          <a:bodyPr/>
          <a:lstStyle/>
          <a:p>
            <a:pPr>
              <a:defRPr/>
            </a:pPr>
            <a:fld id="{C32E41BC-F3C7-4440-964A-79A2B9AB8CF4}" type="slidenum">
              <a:rPr lang="en-US" smtClean="0"/>
              <a:pPr>
                <a:defRPr/>
              </a:pPr>
              <a:t>6</a:t>
            </a:fld>
            <a:endParaRPr lang="en-US" dirty="0"/>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19201" y="1795876"/>
            <a:ext cx="6629399" cy="4298858"/>
          </a:xfrm>
          <a:prstGeom prst="rect">
            <a:avLst/>
          </a:prstGeom>
          <a:noFill/>
          <a:ln w="15875">
            <a:no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4174055" y="1664525"/>
            <a:ext cx="3366390" cy="10275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047750" y="1752600"/>
            <a:ext cx="7010400" cy="4495800"/>
          </a:xfrm>
          <a:prstGeom prst="rect">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32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Architecture Integration</a:t>
            </a:r>
            <a:br>
              <a:rPr lang="en-US" b="1" dirty="0" smtClean="0"/>
            </a:br>
            <a:r>
              <a:rPr lang="en-US" b="1" dirty="0" smtClean="0"/>
              <a:t>	Core Architectural Product Suite</a:t>
            </a:r>
            <a:endParaRPr lang="en-US" b="1" dirty="0"/>
          </a:p>
        </p:txBody>
      </p:sp>
      <p:sp>
        <p:nvSpPr>
          <p:cNvPr id="4" name="Slide Number Placeholder 3"/>
          <p:cNvSpPr>
            <a:spLocks noGrp="1"/>
          </p:cNvSpPr>
          <p:nvPr>
            <p:ph type="sldNum" sz="quarter" idx="10"/>
          </p:nvPr>
        </p:nvSpPr>
        <p:spPr/>
        <p:txBody>
          <a:bodyPr/>
          <a:lstStyle/>
          <a:p>
            <a:pPr>
              <a:defRPr/>
            </a:pPr>
            <a:fld id="{C32E41BC-F3C7-4440-964A-79A2B9AB8CF4}" type="slidenum">
              <a:rPr lang="en-US" smtClean="0"/>
              <a:pPr>
                <a:defRPr/>
              </a:pPr>
              <a:t>7</a:t>
            </a:fld>
            <a:endParaRPr lang="en-US" dirty="0"/>
          </a:p>
        </p:txBody>
      </p:sp>
      <p:sp>
        <p:nvSpPr>
          <p:cNvPr id="40" name="Right Arrow 39"/>
          <p:cNvSpPr/>
          <p:nvPr/>
        </p:nvSpPr>
        <p:spPr>
          <a:xfrm>
            <a:off x="609600" y="5520154"/>
            <a:ext cx="7924800" cy="728246"/>
          </a:xfrm>
          <a:prstGeom prst="rightArrow">
            <a:avLst/>
          </a:prstGeom>
          <a:solidFill>
            <a:srgbClr val="FAEFBE"/>
          </a:solidFill>
          <a:ln w="25400">
            <a:solidFill>
              <a:srgbClr val="E1B91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Model-Driven Requirements</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1905000"/>
            <a:ext cx="6910387" cy="3370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6187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290637"/>
          </a:xfrm>
        </p:spPr>
        <p:txBody>
          <a:bodyPr anchor="b" anchorCtr="0"/>
          <a:lstStyle/>
          <a:p>
            <a:r>
              <a:rPr lang="en-US" sz="2800" b="1" dirty="0" smtClean="0"/>
              <a:t>VHA </a:t>
            </a:r>
            <a:r>
              <a:rPr lang="en-US" sz="2800" b="1" dirty="0"/>
              <a:t>Business Information Model (BIM)</a:t>
            </a:r>
          </a:p>
        </p:txBody>
      </p:sp>
      <p:sp>
        <p:nvSpPr>
          <p:cNvPr id="3" name="Content Placeholder 2"/>
          <p:cNvSpPr>
            <a:spLocks noGrp="1"/>
          </p:cNvSpPr>
          <p:nvPr>
            <p:ph idx="1"/>
          </p:nvPr>
        </p:nvSpPr>
        <p:spPr>
          <a:xfrm>
            <a:off x="457200" y="1935650"/>
            <a:ext cx="8229600" cy="4312750"/>
          </a:xfrm>
        </p:spPr>
        <p:txBody>
          <a:bodyPr>
            <a:normAutofit/>
          </a:bodyPr>
          <a:lstStyle/>
          <a:p>
            <a:r>
              <a:rPr lang="en-US" sz="2800" dirty="0" smtClean="0"/>
              <a:t>The BIM is VHA's authoritative enterprise information </a:t>
            </a:r>
            <a:r>
              <a:rPr lang="en-US" sz="2800" dirty="0"/>
              <a:t>model</a:t>
            </a:r>
          </a:p>
          <a:p>
            <a:pPr lvl="1"/>
            <a:r>
              <a:rPr lang="en-US" sz="2000" dirty="0" smtClean="0"/>
              <a:t>BIM conceptual model:  Major classes and their associations</a:t>
            </a:r>
          </a:p>
          <a:p>
            <a:pPr lvl="1"/>
            <a:r>
              <a:rPr lang="en-US" sz="2000" dirty="0" smtClean="0"/>
              <a:t>BIM logical model:  All classes, associations, attributes, etc.</a:t>
            </a:r>
            <a:endParaRPr lang="en-US" sz="2400" dirty="0" smtClean="0"/>
          </a:p>
          <a:p>
            <a:r>
              <a:rPr lang="en-US" sz="2800" dirty="0" smtClean="0"/>
              <a:t>Built </a:t>
            </a:r>
            <a:r>
              <a:rPr lang="en-US" sz="2800" dirty="0"/>
              <a:t>and matured incrementally, often as part of </a:t>
            </a:r>
            <a:r>
              <a:rPr lang="en-US" sz="2800" dirty="0" smtClean="0"/>
              <a:t>focused </a:t>
            </a:r>
            <a:r>
              <a:rPr lang="en-US" sz="2800" dirty="0"/>
              <a:t>work </a:t>
            </a:r>
            <a:r>
              <a:rPr lang="en-US" sz="2800" dirty="0" smtClean="0"/>
              <a:t>efforts</a:t>
            </a:r>
          </a:p>
          <a:p>
            <a:pPr lvl="1"/>
            <a:r>
              <a:rPr lang="en-US" sz="2000" dirty="0"/>
              <a:t>For example </a:t>
            </a:r>
            <a:r>
              <a:rPr lang="en-US" sz="2000" dirty="0" smtClean="0"/>
              <a:t>the </a:t>
            </a:r>
            <a:r>
              <a:rPr lang="en-US" sz="2000" dirty="0"/>
              <a:t>recent Pharmacy modernization work </a:t>
            </a:r>
            <a:r>
              <a:rPr lang="en-US" sz="2000" dirty="0" smtClean="0"/>
              <a:t>effort</a:t>
            </a:r>
          </a:p>
          <a:p>
            <a:pPr lvl="1"/>
            <a:r>
              <a:rPr lang="en-US" sz="2000" dirty="0" smtClean="0"/>
              <a:t>Organized into 38 domains</a:t>
            </a:r>
          </a:p>
          <a:p>
            <a:pPr lvl="1"/>
            <a:r>
              <a:rPr lang="en-US" sz="2000" dirty="0" smtClean="0"/>
              <a:t>Encompasses clinical, administrative, and financial business areas</a:t>
            </a:r>
          </a:p>
        </p:txBody>
      </p:sp>
      <p:sp>
        <p:nvSpPr>
          <p:cNvPr id="5" name="Slide Number Placeholder 4"/>
          <p:cNvSpPr>
            <a:spLocks noGrp="1"/>
          </p:cNvSpPr>
          <p:nvPr>
            <p:ph type="sldNum" sz="quarter" idx="11"/>
          </p:nvPr>
        </p:nvSpPr>
        <p:spPr/>
        <p:txBody>
          <a:bodyPr/>
          <a:lstStyle/>
          <a:p>
            <a:endParaRPr lang="en-US" dirty="0"/>
          </a:p>
          <a:p>
            <a:endParaRPr lang="en-US" dirty="0"/>
          </a:p>
        </p:txBody>
      </p:sp>
      <p:sp>
        <p:nvSpPr>
          <p:cNvPr id="6"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C32E41BC-F3C7-4440-964A-79A2B9AB8CF4}" type="slidenum">
              <a:rPr lang="en-US" sz="1000" smtClean="0">
                <a:solidFill>
                  <a:srgbClr val="898989"/>
                </a:solidFill>
                <a:latin typeface="Georgia" panose="02040502050405020303" pitchFamily="18" charset="0"/>
              </a:rPr>
              <a:pPr algn="r">
                <a:defRPr/>
              </a:pPr>
              <a:t>8</a:t>
            </a:fld>
            <a:endParaRPr lang="en-US" sz="1000" dirty="0">
              <a:solidFill>
                <a:srgbClr val="898989"/>
              </a:solidFill>
              <a:latin typeface="Georgia" panose="02040502050405020303" pitchFamily="18" charset="0"/>
            </a:endParaRPr>
          </a:p>
        </p:txBody>
      </p:sp>
    </p:spTree>
    <p:extLst>
      <p:ext uri="{BB962C8B-B14F-4D97-AF65-F5344CB8AC3E}">
        <p14:creationId xmlns:p14="http://schemas.microsoft.com/office/powerpoint/2010/main" val="53213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290637"/>
          </a:xfrm>
        </p:spPr>
        <p:txBody>
          <a:bodyPr anchor="b" anchorCtr="0"/>
          <a:lstStyle/>
          <a:p>
            <a:r>
              <a:rPr lang="en-US" sz="2800" b="1" spc="-100" dirty="0" smtClean="0"/>
              <a:t>Normalized Data Objects (NDO)</a:t>
            </a:r>
            <a:endParaRPr lang="en-US" sz="2800" b="1" spc="-100" dirty="0"/>
          </a:p>
        </p:txBody>
      </p:sp>
      <p:sp>
        <p:nvSpPr>
          <p:cNvPr id="3" name="Content Placeholder 2"/>
          <p:cNvSpPr>
            <a:spLocks noGrp="1"/>
          </p:cNvSpPr>
          <p:nvPr>
            <p:ph idx="1"/>
          </p:nvPr>
        </p:nvSpPr>
        <p:spPr>
          <a:xfrm>
            <a:off x="457200" y="1935650"/>
            <a:ext cx="8686800" cy="4312750"/>
          </a:xfrm>
        </p:spPr>
        <p:txBody>
          <a:bodyPr>
            <a:noAutofit/>
          </a:bodyPr>
          <a:lstStyle/>
          <a:p>
            <a:r>
              <a:rPr lang="en-US" sz="2600" spc="-60" dirty="0" smtClean="0"/>
              <a:t>NDOs link information model concepts to business processes</a:t>
            </a:r>
          </a:p>
          <a:p>
            <a:pPr lvl="1"/>
            <a:r>
              <a:rPr lang="en-US" sz="2000" dirty="0" smtClean="0"/>
              <a:t>Utilize process model data objects</a:t>
            </a:r>
          </a:p>
          <a:p>
            <a:pPr lvl="1"/>
            <a:r>
              <a:rPr lang="en-US" sz="2000" dirty="0" smtClean="0"/>
              <a:t>Multiple data objects are “normalized” into a single information model diagram</a:t>
            </a:r>
          </a:p>
          <a:p>
            <a:pPr lvl="1"/>
            <a:r>
              <a:rPr lang="en-US" sz="2000" dirty="0" smtClean="0"/>
              <a:t>Example:  The data objects Order Entered, Order Updated, and Order Closed are consolidated into a Healthcare Order NDO</a:t>
            </a:r>
          </a:p>
          <a:p>
            <a:r>
              <a:rPr lang="en-US" sz="2600" dirty="0" smtClean="0"/>
              <a:t>NDOs are domain agnostic</a:t>
            </a:r>
          </a:p>
          <a:p>
            <a:r>
              <a:rPr lang="en-US" sz="2600" spc="-60" dirty="0" smtClean="0"/>
              <a:t>NDOs are reusable and updated as each work-effort progresses</a:t>
            </a:r>
          </a:p>
          <a:p>
            <a:pPr lvl="1"/>
            <a:r>
              <a:rPr lang="en-US" sz="2000" dirty="0" smtClean="0"/>
              <a:t>NDOs inform IT as to candidate data services</a:t>
            </a:r>
          </a:p>
          <a:p>
            <a:endParaRPr lang="en-US" sz="2600" dirty="0" smtClean="0"/>
          </a:p>
        </p:txBody>
      </p:sp>
      <p:sp>
        <p:nvSpPr>
          <p:cNvPr id="6" name="Slide Number Placeholder 3"/>
          <p:cNvSpPr>
            <a:spLocks noGrp="1"/>
          </p:cNvSpPr>
          <p:nvPr>
            <p:ph type="sldNum" sz="quarter" idx="4294967295"/>
          </p:nvPr>
        </p:nvSpPr>
        <p:spPr>
          <a:xfrm>
            <a:off x="8583613" y="6249988"/>
            <a:ext cx="490537" cy="365125"/>
          </a:xfrm>
          <a:prstGeom prst="rect">
            <a:avLst/>
          </a:prstGeom>
        </p:spPr>
        <p:txBody>
          <a:bodyPr anchor="ctr"/>
          <a:lstStyle/>
          <a:p>
            <a:pPr algn="r">
              <a:defRPr/>
            </a:pPr>
            <a:fld id="{C32E41BC-F3C7-4440-964A-79A2B9AB8CF4}" type="slidenum">
              <a:rPr lang="en-US" sz="1000" smtClean="0">
                <a:solidFill>
                  <a:srgbClr val="898989"/>
                </a:solidFill>
                <a:latin typeface="Georgia" panose="02040502050405020303" pitchFamily="18" charset="0"/>
              </a:rPr>
              <a:pPr algn="r">
                <a:defRPr/>
              </a:pPr>
              <a:t>9</a:t>
            </a:fld>
            <a:endParaRPr lang="en-US" sz="1000" dirty="0">
              <a:solidFill>
                <a:srgbClr val="898989"/>
              </a:solidFill>
              <a:latin typeface="Georgia" panose="02040502050405020303" pitchFamily="18" charset="0"/>
            </a:endParaRPr>
          </a:p>
        </p:txBody>
      </p:sp>
    </p:spTree>
    <p:extLst>
      <p:ext uri="{BB962C8B-B14F-4D97-AF65-F5344CB8AC3E}">
        <p14:creationId xmlns:p14="http://schemas.microsoft.com/office/powerpoint/2010/main" val="4210102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A_default">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rgbClr val="C00000"/>
        </a:solidFill>
        <a:ln>
          <a:solidFill>
            <a:srgbClr val="7A0000"/>
          </a:solidFill>
        </a:ln>
      </a:spPr>
      <a:bodyPr wrap="square" rtlCol="0">
        <a:spAutoFit/>
      </a:bodyPr>
      <a:lstStyle>
        <a:defPPr>
          <a:defRPr dirty="0"/>
        </a:defPPr>
      </a:lstStyle>
    </a:txDef>
  </a:objectDefaults>
  <a:extraClrSchemeLst/>
</a:theme>
</file>

<file path=ppt/theme/theme2.xml><?xml version="1.0" encoding="utf-8"?>
<a:theme xmlns:a="http://schemas.openxmlformats.org/drawingml/2006/main" name="OM Standard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_VHA_Template">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0 xmlns="A80510C2-E525-4E30-8FEA-D4227DDFCA7B">2015-05-20T04:00:00+00:00</Version0>
    <TemplateUrl xmlns="http://schemas.microsoft.com/sharepoint/v3" xsi:nil="true"/>
    <_SourceUrl xmlns="http://schemas.microsoft.com/sharepoint/v3" xsi:nil="true"/>
    <Author0 xmlns="A80510C2-E525-4E30-8FEA-D4227DDFCA7B">BIA</Author0>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0x010100E71421D4A5AD384991D5350D1371FA7F</ContentType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1421D4A5AD384991D5350D1371FA7F" ma:contentTypeVersion="0" ma:contentTypeDescription="Create a new document." ma:contentTypeScope="" ma:versionID="6c7fc042a6f33553bbbac5ace3c97e2e">
  <xsd:schema xmlns:xsd="http://www.w3.org/2001/XMLSchema" xmlns:xs="http://www.w3.org/2001/XMLSchema" xmlns:p="http://schemas.microsoft.com/office/2006/metadata/properties" xmlns:ns1="http://schemas.microsoft.com/sharepoint/v3" xmlns:ns2="A80510C2-E525-4E30-8FEA-D4227DDFCA7B" targetNamespace="http://schemas.microsoft.com/office/2006/metadata/properties" ma:root="true" ma:fieldsID="d78fde52818908723e11af919571d8e3" ns1:_="" ns2:_="">
    <xsd:import namespace="http://schemas.microsoft.com/sharepoint/v3"/>
    <xsd:import namespace="A80510C2-E525-4E30-8FEA-D4227DDFCA7B"/>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Version0" minOccurs="0"/>
                <xsd:element ref="ns2:Author0"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1" nillable="true" ma:displayName="Content Type ID" ma:hidden="true" ma:internalName="ContentTypeId" ma:readOnly="true">
      <xsd:simpleType>
        <xsd:restriction base="dms:Unknown"/>
      </xsd:simpleType>
    </xsd:element>
    <xsd:element name="TemplateUrl" ma:index="12" nillable="true" ma:displayName="Template Link" ma:hidden="true" ma:internalName="TemplateUrl">
      <xsd:simpleType>
        <xsd:restriction base="dms:Text"/>
      </xsd:simpleType>
    </xsd:element>
    <xsd:element name="xd_ProgID" ma:index="13" nillable="true" ma:displayName="HTML File Link" ma:hidden="true" ma:internalName="xd_ProgID">
      <xsd:simpleType>
        <xsd:restriction base="dms:Text"/>
      </xsd:simpleType>
    </xsd:element>
    <xsd:element name="xd_Signature" ma:index="14"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80510C2-E525-4E30-8FEA-D4227DDFCA7B" elementFormDefault="qualified">
    <xsd:import namespace="http://schemas.microsoft.com/office/2006/documentManagement/types"/>
    <xsd:import namespace="http://schemas.microsoft.com/office/infopath/2007/PartnerControls"/>
    <xsd:element name="Version0" ma:index="9" nillable="true" ma:displayName="Version Date" ma:default="[today]" ma:format="DateOnly" ma:internalName="Version0">
      <xsd:simpleType>
        <xsd:restriction base="dms:DateTime"/>
      </xsd:simpleType>
    </xsd:element>
    <xsd:element name="Author0" ma:index="10" nillable="true" ma:displayName="Author" ma:default="BIA"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A49EF7-8B17-4822-8EBD-DBA8309286B5}">
  <ds:schemaRefs>
    <ds:schemaRef ds:uri="http://schemas.microsoft.com/office/infopath/2007/PartnerControls"/>
    <ds:schemaRef ds:uri="http://purl.org/dc/dcmitype/"/>
    <ds:schemaRef ds:uri="http://schemas.microsoft.com/office/2006/metadata/properties"/>
    <ds:schemaRef ds:uri="http://schemas.microsoft.com/sharepoint/v3"/>
    <ds:schemaRef ds:uri="http://purl.org/dc/elements/1.1/"/>
    <ds:schemaRef ds:uri="http://purl.org/dc/terms/"/>
    <ds:schemaRef ds:uri="http://schemas.microsoft.com/office/2006/documentManagement/types"/>
    <ds:schemaRef ds:uri="http://schemas.openxmlformats.org/package/2006/metadata/core-properties"/>
    <ds:schemaRef ds:uri="A80510C2-E525-4E30-8FEA-D4227DDFCA7B"/>
    <ds:schemaRef ds:uri="http://www.w3.org/XML/1998/namespace"/>
  </ds:schemaRefs>
</ds:datastoreItem>
</file>

<file path=customXml/itemProps2.xml><?xml version="1.0" encoding="utf-8"?>
<ds:datastoreItem xmlns:ds="http://schemas.openxmlformats.org/officeDocument/2006/customXml" ds:itemID="{E080099C-EEF0-4B7D-AAE6-DCD08FB56EEE}">
  <ds:schemaRefs>
    <ds:schemaRef ds:uri="http://schemas.microsoft.com/sharepoint/v3/contenttype/forms"/>
  </ds:schemaRefs>
</ds:datastoreItem>
</file>

<file path=customXml/itemProps3.xml><?xml version="1.0" encoding="utf-8"?>
<ds:datastoreItem xmlns:ds="http://schemas.openxmlformats.org/officeDocument/2006/customXml" ds:itemID="{F48B6D89-8461-4F25-B3AA-B054780B8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0510C2-E525-4E30-8FEA-D4227DDFCA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BA_default</Template>
  <TotalTime>12162</TotalTime>
  <Words>953</Words>
  <Application>Microsoft Office PowerPoint</Application>
  <PresentationFormat>On-screen Show (4:3)</PresentationFormat>
  <Paragraphs>122</Paragraphs>
  <Slides>17</Slides>
  <Notes>16</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BA_default</vt:lpstr>
      <vt:lpstr>OM Standard Slides</vt:lpstr>
      <vt:lpstr>PPT_VHA_Template</vt:lpstr>
      <vt:lpstr>Office of Informatics and Information Governance (OIIG)   Strategic Investment Management (SIM)    VHA Business Architecture Services (BA)</vt:lpstr>
      <vt:lpstr>  VHA Business Architecture:  Health Segment of VA Enterprise Architecture</vt:lpstr>
      <vt:lpstr>  VHA Business Architecture  Units</vt:lpstr>
      <vt:lpstr>VHA Business Reference Architecture  Business Reference Model   Business Function Framework</vt:lpstr>
      <vt:lpstr>VHA Business Process Architecture  Process Model Example   “Complete Medication Order”</vt:lpstr>
      <vt:lpstr>VHA Business Information Architecture  Information Model Example   “Order Rejection”</vt:lpstr>
      <vt:lpstr>Business Architecture Integration  Core Architectural Product Suite</vt:lpstr>
      <vt:lpstr>VHA Business Information Model (BIM)</vt:lpstr>
      <vt:lpstr>Normalized Data Objects (NDO)</vt:lpstr>
      <vt:lpstr>All Information Models Use UML (2.2) Notation</vt:lpstr>
      <vt:lpstr>Content of BA Information Models</vt:lpstr>
      <vt:lpstr>Business Information Modeling Influences</vt:lpstr>
      <vt:lpstr>VHA Business Information Modeling Influences How is the FHIM leveraged   </vt:lpstr>
      <vt:lpstr>VHA Business Information Modeling Influences How is the FHIM leveraged (Contd)  </vt:lpstr>
      <vt:lpstr>VHA Business Information Modeling Influences How BIA has informed the FHIM </vt:lpstr>
      <vt:lpstr>VHA Business Architecture Integration with  VA Office of Information &amp; Technology</vt:lpstr>
      <vt:lpstr>PowerPoint Presentation</vt:lpstr>
    </vt:vector>
  </TitlesOfParts>
  <Company>Dept.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BIM FHIM Use Case</dc:title>
  <dc:subject>BIA Status Brief_12-2013</dc:subject>
  <dc:creator>BIA Unit</dc:creator>
  <dc:description>This brief was finalized on December 12, 2013 by Linda Drummond, BIA Unit Lead.  Please contact her at Linda.Drummond@va.gov for any questions.</dc:description>
  <cp:lastModifiedBy>D'amico, Michelle, CTR, DHA</cp:lastModifiedBy>
  <cp:revision>289</cp:revision>
  <cp:lastPrinted>2013-12-04T17:27:21Z</cp:lastPrinted>
  <dcterms:created xsi:type="dcterms:W3CDTF">2013-11-25T13:21:05Z</dcterms:created>
  <dcterms:modified xsi:type="dcterms:W3CDTF">2016-08-10T17:46:38Z</dcterms:modified>
  <cp:category>Status Brief</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0x01010005AEAE3A7119B94AA179B259CB2CFAD3</vt:lpwstr>
  </property>
</Properties>
</file>