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3"/>
  </p:sldMasterIdLst>
  <p:notesMasterIdLst>
    <p:notesMasterId r:id="rId17"/>
  </p:notesMasterIdLst>
  <p:sldIdLst>
    <p:sldId id="325" r:id="rId4"/>
    <p:sldId id="380" r:id="rId5"/>
    <p:sldId id="386" r:id="rId6"/>
    <p:sldId id="378" r:id="rId7"/>
    <p:sldId id="379" r:id="rId8"/>
    <p:sldId id="374" r:id="rId9"/>
    <p:sldId id="376" r:id="rId10"/>
    <p:sldId id="363" r:id="rId11"/>
    <p:sldId id="375" r:id="rId12"/>
    <p:sldId id="382" r:id="rId13"/>
    <p:sldId id="385" r:id="rId14"/>
    <p:sldId id="384" r:id="rId15"/>
    <p:sldId id="371" r:id="rId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248">
          <p15:clr>
            <a:srgbClr val="A4A3A4"/>
          </p15:clr>
        </p15:guide>
        <p15:guide id="2" pos="1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o" initials="BW" lastIdx="2" clrIdx="0">
    <p:extLst/>
  </p:cmAuthor>
  <p:cmAuthor id="2" name="Shaw, Krystol, CIV, OASD(HA)/TMA" initials="kshaw" lastIdx="7" clrIdx="1"/>
  <p:cmAuthor id="3" name="Hokel, Tom" initials="TH" lastIdx="1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1DA"/>
    <a:srgbClr val="CC99FF"/>
    <a:srgbClr val="F79646"/>
    <a:srgbClr val="EFEFEF"/>
    <a:srgbClr val="C3D69B"/>
    <a:srgbClr val="99CCFF"/>
    <a:srgbClr val="C0504D"/>
    <a:srgbClr val="9966FF"/>
    <a:srgbClr val="AE1F2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77889" autoAdjust="0"/>
  </p:normalViewPr>
  <p:slideViewPr>
    <p:cSldViewPr snapToGrid="0">
      <p:cViewPr varScale="1">
        <p:scale>
          <a:sx n="62" d="100"/>
          <a:sy n="62" d="100"/>
        </p:scale>
        <p:origin x="-965" y="-96"/>
      </p:cViewPr>
      <p:guideLst>
        <p:guide orient="horz" pos="1248"/>
        <p:guide pos="192"/>
      </p:guideLst>
    </p:cSldViewPr>
  </p:slideViewPr>
  <p:notesTextViewPr>
    <p:cViewPr>
      <p:scale>
        <a:sx n="1" d="1"/>
        <a:sy n="1" d="1"/>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345859976359667E-2"/>
          <c:y val="4.475697455368137E-2"/>
          <c:w val="0.88095970340793472"/>
          <c:h val="0.83625795644725776"/>
        </c:manualLayout>
      </c:layout>
      <c:bubbleChart>
        <c:varyColors val="0"/>
        <c:ser>
          <c:idx val="0"/>
          <c:order val="0"/>
          <c:tx>
            <c:strRef>
              <c:f>Sheet1!$B$1</c:f>
              <c:strCache>
                <c:ptCount val="1"/>
                <c:pt idx="0">
                  <c:v>Requirements Coverage</c:v>
                </c:pt>
              </c:strCache>
            </c:strRef>
          </c:tx>
          <c:spPr>
            <a:solidFill>
              <a:srgbClr val="77933C"/>
            </a:solidFill>
            <a:ln>
              <a:solidFill>
                <a:srgbClr val="4D6600"/>
              </a:solid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8"/>
            <c:invertIfNegative val="0"/>
            <c:bubble3D val="0"/>
            <c:spPr>
              <a:solidFill>
                <a:srgbClr val="4D6600"/>
              </a:solidFill>
              <a:ln>
                <a:solidFill>
                  <a:srgbClr val="4D6600"/>
                </a:solidFill>
              </a:ln>
              <a:effectLst/>
            </c:spPr>
          </c:dPt>
          <c:dPt>
            <c:idx val="9"/>
            <c:invertIfNegative val="0"/>
            <c:bubble3D val="0"/>
            <c:spPr>
              <a:solidFill>
                <a:srgbClr val="FFC000"/>
              </a:solidFill>
              <a:ln>
                <a:solidFill>
                  <a:srgbClr val="4D6600"/>
                </a:solidFill>
              </a:ln>
              <a:effectLst/>
            </c:spPr>
          </c:dPt>
          <c:dPt>
            <c:idx val="10"/>
            <c:invertIfNegative val="0"/>
            <c:bubble3D val="0"/>
            <c:spPr>
              <a:solidFill>
                <a:srgbClr val="C00000"/>
              </a:solidFill>
              <a:ln>
                <a:solidFill>
                  <a:srgbClr val="4D6600"/>
                </a:solidFill>
              </a:ln>
              <a:effectLst/>
            </c:spPr>
          </c:dPt>
          <c:dPt>
            <c:idx val="11"/>
            <c:invertIfNegative val="0"/>
            <c:bubble3D val="0"/>
            <c:spPr>
              <a:solidFill>
                <a:srgbClr val="0070C0"/>
              </a:solidFill>
              <a:ln>
                <a:solidFill>
                  <a:srgbClr val="4D6600"/>
                </a:solidFill>
              </a:ln>
              <a:effectLst/>
            </c:spPr>
          </c:dPt>
          <c:xVal>
            <c:numRef>
              <c:f>Sheet1!$A$2:$A$14</c:f>
              <c:numCache>
                <c:formatCode>General</c:formatCode>
                <c:ptCount val="13"/>
                <c:pt idx="0">
                  <c:v>5.8</c:v>
                </c:pt>
                <c:pt idx="1">
                  <c:v>17.39</c:v>
                </c:pt>
                <c:pt idx="2">
                  <c:v>28.99</c:v>
                </c:pt>
                <c:pt idx="3">
                  <c:v>49.28</c:v>
                </c:pt>
                <c:pt idx="4">
                  <c:v>53.62</c:v>
                </c:pt>
                <c:pt idx="5">
                  <c:v>36.229999999999997</c:v>
                </c:pt>
                <c:pt idx="6">
                  <c:v>7.25</c:v>
                </c:pt>
                <c:pt idx="7">
                  <c:v>27.54</c:v>
                </c:pt>
                <c:pt idx="8">
                  <c:v>5.8</c:v>
                </c:pt>
                <c:pt idx="9">
                  <c:v>95.22</c:v>
                </c:pt>
                <c:pt idx="10">
                  <c:v>69.569999999999993</c:v>
                </c:pt>
                <c:pt idx="11">
                  <c:v>69.569999999999993</c:v>
                </c:pt>
              </c:numCache>
            </c:numRef>
          </c:xVal>
          <c:yVal>
            <c:numRef>
              <c:f>Sheet1!$B$2:$B$14</c:f>
              <c:numCache>
                <c:formatCode>General</c:formatCode>
                <c:ptCount val="13"/>
                <c:pt idx="0">
                  <c:v>15.9</c:v>
                </c:pt>
                <c:pt idx="1">
                  <c:v>33.15</c:v>
                </c:pt>
                <c:pt idx="2">
                  <c:v>36.18</c:v>
                </c:pt>
                <c:pt idx="3">
                  <c:v>48.19</c:v>
                </c:pt>
                <c:pt idx="4">
                  <c:v>72.33</c:v>
                </c:pt>
                <c:pt idx="5">
                  <c:v>70.400000000000006</c:v>
                </c:pt>
                <c:pt idx="6">
                  <c:v>44.61</c:v>
                </c:pt>
                <c:pt idx="7">
                  <c:v>33.700000000000003</c:v>
                </c:pt>
                <c:pt idx="8">
                  <c:v>82.26</c:v>
                </c:pt>
                <c:pt idx="9">
                  <c:v>88.2</c:v>
                </c:pt>
                <c:pt idx="10">
                  <c:v>87.13</c:v>
                </c:pt>
                <c:pt idx="11">
                  <c:v>90.07</c:v>
                </c:pt>
              </c:numCache>
            </c:numRef>
          </c:yVal>
          <c:bubbleSize>
            <c:numRef>
              <c:f>Sheet1!$C$2:$C$14</c:f>
              <c:numCache>
                <c:formatCode>0.00</c:formatCode>
                <c:ptCount val="13"/>
                <c:pt idx="0">
                  <c:v>1582000</c:v>
                </c:pt>
                <c:pt idx="1">
                  <c:v>2537000</c:v>
                </c:pt>
                <c:pt idx="2">
                  <c:v>8418000</c:v>
                </c:pt>
                <c:pt idx="3">
                  <c:v>1339000</c:v>
                </c:pt>
                <c:pt idx="4">
                  <c:v>12661890</c:v>
                </c:pt>
                <c:pt idx="5">
                  <c:v>2355617.04</c:v>
                </c:pt>
                <c:pt idx="6">
                  <c:v>3310942</c:v>
                </c:pt>
                <c:pt idx="7">
                  <c:v>0</c:v>
                </c:pt>
                <c:pt idx="8">
                  <c:v>1600000</c:v>
                </c:pt>
                <c:pt idx="9" formatCode="General">
                  <c:v>19667449.039999999</c:v>
                </c:pt>
                <c:pt idx="10" formatCode="General">
                  <c:v>20865449.039999999</c:v>
                </c:pt>
                <c:pt idx="11" formatCode="General">
                  <c:v>10187559.039999999</c:v>
                </c:pt>
              </c:numCache>
            </c:numRef>
          </c:bubbleSize>
          <c:bubble3D val="0"/>
        </c:ser>
        <c:dLbls>
          <c:showLegendKey val="0"/>
          <c:showVal val="0"/>
          <c:showCatName val="0"/>
          <c:showSerName val="0"/>
          <c:showPercent val="0"/>
          <c:showBubbleSize val="0"/>
        </c:dLbls>
        <c:bubbleScale val="100"/>
        <c:showNegBubbles val="0"/>
        <c:axId val="73277824"/>
        <c:axId val="73280512"/>
      </c:bubbleChart>
      <c:valAx>
        <c:axId val="73277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Data Domain Coverage</a:t>
                </a:r>
                <a:endParaRPr lang="en-US" dirty="0"/>
              </a:p>
            </c:rich>
          </c:tx>
          <c:layout>
            <c:manualLayout>
              <c:xMode val="edge"/>
              <c:yMode val="edge"/>
              <c:x val="0.37102767178336832"/>
              <c:y val="0.9397180516901944"/>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80512"/>
        <c:crosses val="autoZero"/>
        <c:crossBetween val="midCat"/>
      </c:valAx>
      <c:valAx>
        <c:axId val="73280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Weighted Requirements Coverage</a:t>
                </a:r>
                <a:endParaRPr lang="en-US" dirty="0"/>
              </a:p>
            </c:rich>
          </c:tx>
          <c:layout>
            <c:manualLayout>
              <c:xMode val="edge"/>
              <c:yMode val="edge"/>
              <c:x val="4.1022649946534451E-3"/>
              <c:y val="0.24495319578772881"/>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778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3157" tIns="46579" rIns="93157" bIns="4657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143376" y="1"/>
            <a:ext cx="3170238" cy="479425"/>
          </a:xfrm>
          <a:prstGeom prst="rect">
            <a:avLst/>
          </a:prstGeom>
        </p:spPr>
        <p:txBody>
          <a:bodyPr vert="horz" lIns="93157" tIns="46579" rIns="93157" bIns="46579" rtlCol="0"/>
          <a:lstStyle>
            <a:lvl1pPr algn="r" eaLnBrk="1" fontAlgn="auto" hangingPunct="1">
              <a:spcBef>
                <a:spcPts val="0"/>
              </a:spcBef>
              <a:spcAft>
                <a:spcPts val="0"/>
              </a:spcAft>
              <a:defRPr sz="1200">
                <a:latin typeface="+mn-lt"/>
                <a:cs typeface="+mn-cs"/>
              </a:defRPr>
            </a:lvl1pPr>
          </a:lstStyle>
          <a:p>
            <a:pPr>
              <a:defRPr/>
            </a:pPr>
            <a:fld id="{3E7966FA-8B65-496E-AB2F-78B4102A67C9}" type="datetimeFigureOut">
              <a:rPr lang="en-US"/>
              <a:pPr>
                <a:defRPr/>
              </a:pPr>
              <a:t>8/10/2016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3157" tIns="46579" rIns="93157" bIns="46579" rtlCol="0" anchor="ctr"/>
          <a:lstStyle/>
          <a:p>
            <a:pPr lvl="0"/>
            <a:endParaRPr lang="en-US" noProof="0" dirty="0" smtClean="0"/>
          </a:p>
        </p:txBody>
      </p:sp>
      <p:sp>
        <p:nvSpPr>
          <p:cNvPr id="5" name="Notes Placeholder 4"/>
          <p:cNvSpPr>
            <a:spLocks noGrp="1"/>
          </p:cNvSpPr>
          <p:nvPr>
            <p:ph type="body" sz="quarter" idx="3"/>
          </p:nvPr>
        </p:nvSpPr>
        <p:spPr>
          <a:xfrm>
            <a:off x="731839" y="4560888"/>
            <a:ext cx="5851525" cy="4319588"/>
          </a:xfrm>
          <a:prstGeom prst="rect">
            <a:avLst/>
          </a:prstGeom>
        </p:spPr>
        <p:txBody>
          <a:bodyPr vert="horz" lIns="93157" tIns="46579" rIns="93157" bIns="4657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9118601"/>
            <a:ext cx="3170238" cy="481012"/>
          </a:xfrm>
          <a:prstGeom prst="rect">
            <a:avLst/>
          </a:prstGeom>
        </p:spPr>
        <p:txBody>
          <a:bodyPr vert="horz" lIns="93157" tIns="46579" rIns="93157" bIns="4657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6" y="9118601"/>
            <a:ext cx="3170238" cy="481012"/>
          </a:xfrm>
          <a:prstGeom prst="rect">
            <a:avLst/>
          </a:prstGeom>
        </p:spPr>
        <p:txBody>
          <a:bodyPr vert="horz" wrap="square" lIns="93157" tIns="46579" rIns="93157" bIns="46579" numCol="1" anchor="b" anchorCtr="0" compatLnSpc="1">
            <a:prstTxWarp prst="textNoShape">
              <a:avLst/>
            </a:prstTxWarp>
          </a:bodyPr>
          <a:lstStyle>
            <a:lvl1pPr algn="r" eaLnBrk="1" hangingPunct="1">
              <a:defRPr sz="1200"/>
            </a:lvl1pPr>
          </a:lstStyle>
          <a:p>
            <a:pPr>
              <a:defRPr/>
            </a:pPr>
            <a:fld id="{79BB7FE1-62CF-4481-B25B-F53BF4A3ACE7}" type="slidenum">
              <a:rPr lang="en-US" altLang="en-US"/>
              <a:pPr>
                <a:defRPr/>
              </a:pPr>
              <a:t>‹#›</a:t>
            </a:fld>
            <a:endParaRPr lang="en-US" altLang="en-US"/>
          </a:p>
        </p:txBody>
      </p:sp>
    </p:spTree>
    <p:extLst>
      <p:ext uri="{BB962C8B-B14F-4D97-AF65-F5344CB8AC3E}">
        <p14:creationId xmlns:p14="http://schemas.microsoft.com/office/powerpoint/2010/main" val="641287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1314" indent="-284144">
              <a:spcBef>
                <a:spcPct val="30000"/>
              </a:spcBef>
              <a:defRPr sz="1200">
                <a:solidFill>
                  <a:schemeClr val="tx1"/>
                </a:solidFill>
                <a:latin typeface="Calibri" panose="020F0502020204030204" pitchFamily="34" charset="0"/>
              </a:defRPr>
            </a:lvl2pPr>
            <a:lvl3pPr marL="1141337" indent="-226998">
              <a:spcBef>
                <a:spcPct val="30000"/>
              </a:spcBef>
              <a:defRPr sz="1200">
                <a:solidFill>
                  <a:schemeClr val="tx1"/>
                </a:solidFill>
                <a:latin typeface="Calibri" panose="020F0502020204030204" pitchFamily="34" charset="0"/>
              </a:defRPr>
            </a:lvl3pPr>
            <a:lvl4pPr marL="1598507" indent="-226998">
              <a:spcBef>
                <a:spcPct val="30000"/>
              </a:spcBef>
              <a:defRPr sz="1200">
                <a:solidFill>
                  <a:schemeClr val="tx1"/>
                </a:solidFill>
                <a:latin typeface="Calibri" panose="020F0502020204030204" pitchFamily="34" charset="0"/>
              </a:defRPr>
            </a:lvl4pPr>
            <a:lvl5pPr marL="2055676" indent="-226998">
              <a:spcBef>
                <a:spcPct val="30000"/>
              </a:spcBef>
              <a:defRPr sz="1200">
                <a:solidFill>
                  <a:schemeClr val="tx1"/>
                </a:solidFill>
                <a:latin typeface="Calibri" panose="020F0502020204030204" pitchFamily="34" charset="0"/>
              </a:defRPr>
            </a:lvl5pPr>
            <a:lvl6pPr marL="2512846" indent="-226998" eaLnBrk="0" fontAlgn="base" hangingPunct="0">
              <a:spcBef>
                <a:spcPct val="30000"/>
              </a:spcBef>
              <a:spcAft>
                <a:spcPct val="0"/>
              </a:spcAft>
              <a:defRPr sz="1200">
                <a:solidFill>
                  <a:schemeClr val="tx1"/>
                </a:solidFill>
                <a:latin typeface="Calibri" panose="020F0502020204030204" pitchFamily="34" charset="0"/>
              </a:defRPr>
            </a:lvl6pPr>
            <a:lvl7pPr marL="2970016" indent="-226998" eaLnBrk="0" fontAlgn="base" hangingPunct="0">
              <a:spcBef>
                <a:spcPct val="30000"/>
              </a:spcBef>
              <a:spcAft>
                <a:spcPct val="0"/>
              </a:spcAft>
              <a:defRPr sz="1200">
                <a:solidFill>
                  <a:schemeClr val="tx1"/>
                </a:solidFill>
                <a:latin typeface="Calibri" panose="020F0502020204030204" pitchFamily="34" charset="0"/>
              </a:defRPr>
            </a:lvl7pPr>
            <a:lvl8pPr marL="3427185" indent="-226998" eaLnBrk="0" fontAlgn="base" hangingPunct="0">
              <a:spcBef>
                <a:spcPct val="30000"/>
              </a:spcBef>
              <a:spcAft>
                <a:spcPct val="0"/>
              </a:spcAft>
              <a:defRPr sz="1200">
                <a:solidFill>
                  <a:schemeClr val="tx1"/>
                </a:solidFill>
                <a:latin typeface="Calibri" panose="020F0502020204030204" pitchFamily="34" charset="0"/>
              </a:defRPr>
            </a:lvl8pPr>
            <a:lvl9pPr marL="3884356" indent="-22699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F6992D-2AE2-45F0-97A3-08A3B814A7FB}" type="slidenum">
              <a:rPr lang="en-US" altLang="en-US" smtClean="0">
                <a:solidFill>
                  <a:srgbClr val="000000"/>
                </a:solidFill>
              </a:rPr>
              <a:pPr>
                <a:spcBef>
                  <a:spcPct val="0"/>
                </a:spcBef>
              </a:pPr>
              <a:t>1</a:t>
            </a:fld>
            <a:endParaRPr lang="en-US" altLang="en-US" smtClean="0">
              <a:solidFill>
                <a:srgbClr val="000000"/>
              </a:solidFill>
            </a:endParaRPr>
          </a:p>
        </p:txBody>
      </p:sp>
    </p:spTree>
    <p:extLst>
      <p:ext uri="{BB962C8B-B14F-4D97-AF65-F5344CB8AC3E}">
        <p14:creationId xmlns:p14="http://schemas.microsoft.com/office/powerpoint/2010/main" val="329131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10</a:t>
            </a:fld>
            <a:endParaRPr lang="en-US" altLang="en-US"/>
          </a:p>
        </p:txBody>
      </p:sp>
    </p:spTree>
    <p:extLst>
      <p:ext uri="{BB962C8B-B14F-4D97-AF65-F5344CB8AC3E}">
        <p14:creationId xmlns:p14="http://schemas.microsoft.com/office/powerpoint/2010/main" val="2491756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11</a:t>
            </a:fld>
            <a:endParaRPr lang="en-US" altLang="en-US"/>
          </a:p>
        </p:txBody>
      </p:sp>
    </p:spTree>
    <p:extLst>
      <p:ext uri="{BB962C8B-B14F-4D97-AF65-F5344CB8AC3E}">
        <p14:creationId xmlns:p14="http://schemas.microsoft.com/office/powerpoint/2010/main" val="384284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12</a:t>
            </a:fld>
            <a:endParaRPr lang="en-US" altLang="en-US"/>
          </a:p>
        </p:txBody>
      </p:sp>
    </p:spTree>
    <p:extLst>
      <p:ext uri="{BB962C8B-B14F-4D97-AF65-F5344CB8AC3E}">
        <p14:creationId xmlns:p14="http://schemas.microsoft.com/office/powerpoint/2010/main" val="428457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13</a:t>
            </a:fld>
            <a:endParaRPr lang="en-US" altLang="en-US"/>
          </a:p>
        </p:txBody>
      </p:sp>
    </p:spTree>
    <p:extLst>
      <p:ext uri="{BB962C8B-B14F-4D97-AF65-F5344CB8AC3E}">
        <p14:creationId xmlns:p14="http://schemas.microsoft.com/office/powerpoint/2010/main" val="407845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2</a:t>
            </a:fld>
            <a:endParaRPr lang="en-US" altLang="en-US"/>
          </a:p>
        </p:txBody>
      </p:sp>
    </p:spTree>
    <p:extLst>
      <p:ext uri="{BB962C8B-B14F-4D97-AF65-F5344CB8AC3E}">
        <p14:creationId xmlns:p14="http://schemas.microsoft.com/office/powerpoint/2010/main" val="220595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3</a:t>
            </a:fld>
            <a:endParaRPr lang="en-US" altLang="en-US"/>
          </a:p>
        </p:txBody>
      </p:sp>
    </p:spTree>
    <p:extLst>
      <p:ext uri="{BB962C8B-B14F-4D97-AF65-F5344CB8AC3E}">
        <p14:creationId xmlns:p14="http://schemas.microsoft.com/office/powerpoint/2010/main" val="369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4</a:t>
            </a:fld>
            <a:endParaRPr lang="en-US" altLang="en-US"/>
          </a:p>
        </p:txBody>
      </p:sp>
    </p:spTree>
    <p:extLst>
      <p:ext uri="{BB962C8B-B14F-4D97-AF65-F5344CB8AC3E}">
        <p14:creationId xmlns:p14="http://schemas.microsoft.com/office/powerpoint/2010/main" val="20637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5</a:t>
            </a:fld>
            <a:endParaRPr lang="en-US" altLang="en-US"/>
          </a:p>
        </p:txBody>
      </p:sp>
    </p:spTree>
    <p:extLst>
      <p:ext uri="{BB962C8B-B14F-4D97-AF65-F5344CB8AC3E}">
        <p14:creationId xmlns:p14="http://schemas.microsoft.com/office/powerpoint/2010/main" val="5402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6</a:t>
            </a:fld>
            <a:endParaRPr lang="en-US" smtClean="0"/>
          </a:p>
        </p:txBody>
      </p:sp>
    </p:spTree>
    <p:extLst>
      <p:ext uri="{BB962C8B-B14F-4D97-AF65-F5344CB8AC3E}">
        <p14:creationId xmlns:p14="http://schemas.microsoft.com/office/powerpoint/2010/main" val="279841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Background</a:t>
            </a:r>
          </a:p>
          <a:p>
            <a:r>
              <a:rPr lang="en-US" sz="900" dirty="0"/>
              <a:t>The Department of Defense’s (DoD) EHR is an enterprise‐wide clinical information management system that provides secure online access to active duty Service members, retirees, and their beneficiaries’ health care records. It is currently the largest healthcare system in the United States, serving 9.5 million beneficiaries. In an effort to improve interoperability among the DoD, VA and the private sector, the Department of Defense Health Management System (DHMS) recently acquired a “new EHR” commercial off-the-shelf (COTS) product. This new EHR, named MHS GENESIS, will eventually replace approximately 50 legacy systems.</a:t>
            </a:r>
          </a:p>
          <a:p>
            <a:endParaRPr lang="en-US" sz="900" dirty="0"/>
          </a:p>
          <a:p>
            <a:r>
              <a:rPr lang="en-US" sz="900" dirty="0"/>
              <a:t>There is a planned IOC to FOC schedule to deploy MHS GENESIS, with an initial increment to be deployed January 2017(?). As MHS GENESIS is being implemented, patient health care data from legacy systems will need to be accessible. However, not all patient data will be migrated to MHS GENESIS. This remaining legacy data will be stored in a repository, where critical data will be accessed via data exchange services (DES) and viewed by health care providers through a web-based integrated system called the Defense Medical Information Exchange (DMIX) Joint Legacy Viewer (JLV) Health Information Portal (HIP). </a:t>
            </a:r>
          </a:p>
          <a:p>
            <a:pPr algn="l" eaLnBrk="1" hangingPunct="1">
              <a:buFont typeface="Arial" panose="020B0604020202020204" pitchFamily="34" charset="0"/>
              <a:buNone/>
            </a:pPr>
            <a:r>
              <a:rPr lang="en-US" altLang="en-US" sz="900" b="1" dirty="0"/>
              <a:t>The Challenge</a:t>
            </a:r>
          </a:p>
          <a:p>
            <a:pPr defTabSz="950062" eaLnBrk="1" hangingPunct="1">
              <a:defRPr/>
            </a:pPr>
            <a:r>
              <a:rPr lang="en-US" sz="900" dirty="0"/>
              <a:t>One of the biggest challenges when transitioning legacy clinical data is determining the type of data (i.e., metadata) required to be transitioned from legacy systems. Legacy data also needs to be standardized and normalized in order to be transitioned. Diverse data sources and database technologies, global and local (site-specific) systems, inconsistent use of data formats and standards, dis-integrated data architecture models, and lack of data governance are difficulties that MHS must overcome for a successful MHS GENESIS implementation.</a:t>
            </a:r>
          </a:p>
          <a:p>
            <a:pPr eaLnBrk="1" hangingPunct="1">
              <a:buFont typeface="Arial" panose="020B0604020202020204" pitchFamily="34" charset="0"/>
              <a:buNone/>
            </a:pPr>
            <a:endParaRPr lang="en-US" altLang="en-US" sz="900" dirty="0"/>
          </a:p>
          <a:p>
            <a:pPr eaLnBrk="1" hangingPunct="1">
              <a:buFont typeface="Arial" panose="020B0604020202020204" pitchFamily="34" charset="0"/>
              <a:buNone/>
            </a:pPr>
            <a:r>
              <a:rPr lang="en-US" altLang="en-US" sz="900" dirty="0"/>
              <a:t>In the next slide, we’ll look at an overview of our approach to:</a:t>
            </a:r>
            <a:endParaRPr lang="en-US" altLang="en-US" sz="900" b="1" dirty="0"/>
          </a:p>
          <a:p>
            <a:pPr eaLnBrk="1" hangingPunct="1">
              <a:buFont typeface="Arial" panose="020B0604020202020204" pitchFamily="34" charset="0"/>
              <a:buChar char="•"/>
            </a:pPr>
            <a:r>
              <a:rPr lang="en-US" altLang="en-US" sz="900" b="1" dirty="0"/>
              <a:t> Identifying</a:t>
            </a:r>
            <a:r>
              <a:rPr lang="en-US" altLang="en-US" sz="900" dirty="0"/>
              <a:t> </a:t>
            </a:r>
            <a:r>
              <a:rPr lang="en-US" altLang="en-US" sz="900" i="1" u="sng" dirty="0"/>
              <a:t>what types of data</a:t>
            </a:r>
            <a:r>
              <a:rPr lang="en-US" altLang="en-US" sz="900" i="1" dirty="0"/>
              <a:t> </a:t>
            </a:r>
            <a:r>
              <a:rPr lang="en-US" altLang="en-US" sz="900" dirty="0"/>
              <a:t>(i.e., physical components) are required </a:t>
            </a:r>
          </a:p>
          <a:p>
            <a:pPr eaLnBrk="1" hangingPunct="1">
              <a:buFont typeface="Arial" panose="020B0604020202020204" pitchFamily="34" charset="0"/>
              <a:buChar char="•"/>
            </a:pPr>
            <a:r>
              <a:rPr lang="en-US" altLang="en-US" sz="900" b="1" dirty="0"/>
              <a:t> Harmonizing</a:t>
            </a:r>
            <a:r>
              <a:rPr lang="en-US" altLang="en-US" sz="900" dirty="0"/>
              <a:t> physical components by mapping/aligning them to accepted business terms, definitions and relationships (i.e., logical semantic structures)</a:t>
            </a:r>
          </a:p>
          <a:p>
            <a:pPr eaLnBrk="1" hangingPunct="1">
              <a:buFont typeface="Arial" panose="020B0604020202020204" pitchFamily="34" charset="0"/>
              <a:buChar char="•"/>
            </a:pPr>
            <a:r>
              <a:rPr lang="en-US" altLang="en-US" sz="900" b="1" dirty="0"/>
              <a:t> Standardizing</a:t>
            </a:r>
            <a:r>
              <a:rPr lang="en-US" altLang="en-US" sz="900" dirty="0"/>
              <a:t> them based on national and MHS-specific health standards</a:t>
            </a:r>
            <a:r>
              <a:rPr lang="en-US" altLang="en-US" dirty="0"/>
              <a:t>.</a:t>
            </a:r>
            <a:endParaRPr lang="en-US" altLang="en-US" sz="900" dirty="0"/>
          </a:p>
        </p:txBody>
      </p:sp>
      <p:sp>
        <p:nvSpPr>
          <p:cNvPr id="4" name="Slide Number Placeholder 3"/>
          <p:cNvSpPr>
            <a:spLocks noGrp="1"/>
          </p:cNvSpPr>
          <p:nvPr>
            <p:ph type="sldNum" sz="quarter" idx="10"/>
          </p:nvPr>
        </p:nvSpPr>
        <p:spPr/>
        <p:txBody>
          <a:bodyPr/>
          <a:lstStyle/>
          <a:p>
            <a:pPr>
              <a:defRPr/>
            </a:pPr>
            <a:fld id="{79BB7FE1-62CF-4481-B25B-F53BF4A3ACE7}" type="slidenum">
              <a:rPr lang="en-US" altLang="en-US" smtClean="0"/>
              <a:pPr>
                <a:defRPr/>
              </a:pPr>
              <a:t>7</a:t>
            </a:fld>
            <a:endParaRPr lang="en-US" altLang="en-US"/>
          </a:p>
        </p:txBody>
      </p:sp>
    </p:spTree>
    <p:extLst>
      <p:ext uri="{BB962C8B-B14F-4D97-AF65-F5344CB8AC3E}">
        <p14:creationId xmlns:p14="http://schemas.microsoft.com/office/powerpoint/2010/main" val="66431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50062">
              <a:defRPr/>
            </a:pPr>
            <a:r>
              <a:rPr lang="en-US" altLang="en-US" sz="1000" b="1" dirty="0"/>
              <a:t>Below the dotted line</a:t>
            </a:r>
            <a:r>
              <a:rPr lang="en-US" altLang="en-US" sz="1000" dirty="0"/>
              <a:t/>
            </a:r>
            <a:br>
              <a:rPr lang="en-US" altLang="en-US" sz="1000" dirty="0"/>
            </a:br>
            <a:r>
              <a:rPr lang="en-US" altLang="en-US" sz="1000" dirty="0"/>
              <a:t>are the MHS system-specific Physical Data Models and data dictionaries that are specified in </a:t>
            </a:r>
            <a:r>
              <a:rPr lang="en-US" altLang="en-US" sz="1000" b="1" dirty="0"/>
              <a:t>“technology-speak,”</a:t>
            </a:r>
            <a:r>
              <a:rPr lang="en-US" altLang="en-US" sz="1000" dirty="0"/>
              <a:t> which is </a:t>
            </a:r>
            <a:r>
              <a:rPr lang="en-US" altLang="en-US" sz="1000" i="1" dirty="0"/>
              <a:t>dependent</a:t>
            </a:r>
            <a:r>
              <a:rPr lang="en-US" altLang="en-US" sz="1000" dirty="0"/>
              <a:t> on the database technology (Cache, Oracle, SQL Server). </a:t>
            </a:r>
            <a:r>
              <a:rPr lang="en-US" dirty="0"/>
              <a:t>These database structures were not built based on any authoritative design blue print, i.e., an enterprise data model (EDM), to use as a foundation for data requirements. Consequently, there were no maps that align the legacy physical data model (PDM) to the business data requirements that would be found in an authoritative EDM.</a:t>
            </a:r>
          </a:p>
          <a:p>
            <a:pPr defTabSz="950062">
              <a:defRPr/>
            </a:pPr>
            <a:endParaRPr lang="en-US" dirty="0"/>
          </a:p>
          <a:p>
            <a:r>
              <a:rPr lang="en-US" altLang="en-US" b="1" dirty="0"/>
              <a:t>Above the dotted line</a:t>
            </a:r>
            <a:r>
              <a:rPr lang="en-US" altLang="en-US" dirty="0"/>
              <a:t> </a:t>
            </a:r>
            <a:br>
              <a:rPr lang="en-US" altLang="en-US" dirty="0"/>
            </a:br>
            <a:r>
              <a:rPr lang="en-US" altLang="en-US" dirty="0"/>
              <a:t>are the FHIM and MHS Enterprise Data Model and other data requirements that are specified in </a:t>
            </a:r>
            <a:r>
              <a:rPr lang="en-US" altLang="en-US" b="1" dirty="0"/>
              <a:t>“business-speak.”</a:t>
            </a:r>
            <a:r>
              <a:rPr lang="en-US" altLang="en-US" dirty="0"/>
              <a:t> They are based on formal standards, rules and data structures ... and are completely </a:t>
            </a:r>
            <a:r>
              <a:rPr lang="en-US" altLang="en-US" i="1" dirty="0"/>
              <a:t>independent</a:t>
            </a:r>
            <a:r>
              <a:rPr lang="en-US" altLang="en-US" dirty="0"/>
              <a:t> of the chosen technology used to implement them. </a:t>
            </a:r>
            <a:r>
              <a:rPr lang="en-US" dirty="0"/>
              <a:t>A new, first-cut EDM has developed, and will be extended, using the Federal Health Information Model (FHIM) as a reference model.</a:t>
            </a:r>
            <a:endParaRPr lang="en-US" sz="1000" dirty="0"/>
          </a:p>
          <a:p>
            <a:endParaRPr lang="en-US" altLang="en-US" sz="1000" dirty="0"/>
          </a:p>
          <a:p>
            <a:r>
              <a:rPr lang="en-US" altLang="en-US" sz="1000" b="1" dirty="0"/>
              <a:t>Identification/Alignment Maps</a:t>
            </a:r>
          </a:p>
          <a:p>
            <a:r>
              <a:rPr lang="en-US" sz="1000" dirty="0"/>
              <a:t>Data Architecture methods and best practices can help define the MHS data transition requirements from IOC to FOC.</a:t>
            </a:r>
          </a:p>
          <a:p>
            <a:r>
              <a:rPr lang="en-US" altLang="en-US" sz="1000" dirty="0"/>
              <a:t>Mapping/aligning physical tables and data elements to the MHS Enterprise Data Model provides us with the specific, technical identification required to harmonize terms and data value sets, and standardize on a common business attribute name and definition. This is infinitely more efficient than attempting to map a myriad technical systems to each other.</a:t>
            </a:r>
          </a:p>
          <a:p>
            <a:endParaRPr lang="en-US" altLang="en-US" sz="1000" dirty="0"/>
          </a:p>
          <a:p>
            <a:r>
              <a:rPr lang="en-US" altLang="en-US" sz="1000" dirty="0"/>
              <a:t>This alignment of existing systems to logical design requirement is an exercise in reverse engineering that also points out gaps in our MHS Enterprise Data Model; which in turn, can provide feedback to the FHIM where appropriate. </a:t>
            </a:r>
            <a:r>
              <a:rPr lang="en-US" dirty="0"/>
              <a:t>These models and maps aid in developing unambiguous requests to propose execution of the programming involved for migration, archiving, and warehousing the actual MHS data and developing the data architecture artifacts by the architects.</a:t>
            </a:r>
          </a:p>
          <a:p>
            <a:endParaRPr lang="en-US" dirty="0"/>
          </a:p>
          <a:p>
            <a:r>
              <a:rPr lang="en-US" dirty="0"/>
              <a:t>Model and mapping metadata can then be loaded into the MHS EA Common Repository for reporting and analytical purposes via the SEMOSS business intelligence tool.</a:t>
            </a:r>
          </a:p>
          <a:p>
            <a:endParaRPr lang="en-US" altLang="en-US" sz="1000"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01" indent="-285731">
              <a:spcBef>
                <a:spcPct val="30000"/>
              </a:spcBef>
              <a:defRPr sz="1200">
                <a:solidFill>
                  <a:schemeClr val="tx1"/>
                </a:solidFill>
                <a:latin typeface="Calibri" panose="020F0502020204030204" pitchFamily="34" charset="0"/>
              </a:defRPr>
            </a:lvl2pPr>
            <a:lvl3pPr marL="1142924" indent="-228585">
              <a:spcBef>
                <a:spcPct val="30000"/>
              </a:spcBef>
              <a:defRPr sz="1200">
                <a:solidFill>
                  <a:schemeClr val="tx1"/>
                </a:solidFill>
                <a:latin typeface="Calibri" panose="020F0502020204030204" pitchFamily="34" charset="0"/>
              </a:defRPr>
            </a:lvl3pPr>
            <a:lvl4pPr marL="1600093" indent="-228585">
              <a:spcBef>
                <a:spcPct val="30000"/>
              </a:spcBef>
              <a:defRPr sz="1200">
                <a:solidFill>
                  <a:schemeClr val="tx1"/>
                </a:solidFill>
                <a:latin typeface="Calibri" panose="020F0502020204030204" pitchFamily="34" charset="0"/>
              </a:defRPr>
            </a:lvl4pPr>
            <a:lvl5pPr marL="2057264" indent="-228585">
              <a:spcBef>
                <a:spcPct val="30000"/>
              </a:spcBef>
              <a:defRPr sz="1200">
                <a:solidFill>
                  <a:schemeClr val="tx1"/>
                </a:solidFill>
                <a:latin typeface="Calibri" panose="020F0502020204030204" pitchFamily="34" charset="0"/>
              </a:defRPr>
            </a:lvl5pPr>
            <a:lvl6pPr marL="2514433" indent="-228585" eaLnBrk="0" fontAlgn="base" hangingPunct="0">
              <a:spcBef>
                <a:spcPct val="30000"/>
              </a:spcBef>
              <a:spcAft>
                <a:spcPct val="0"/>
              </a:spcAft>
              <a:defRPr sz="1200">
                <a:solidFill>
                  <a:schemeClr val="tx1"/>
                </a:solidFill>
                <a:latin typeface="Calibri" panose="020F0502020204030204" pitchFamily="34" charset="0"/>
              </a:defRPr>
            </a:lvl6pPr>
            <a:lvl7pPr marL="2971602" indent="-228585" eaLnBrk="0" fontAlgn="base" hangingPunct="0">
              <a:spcBef>
                <a:spcPct val="30000"/>
              </a:spcBef>
              <a:spcAft>
                <a:spcPct val="0"/>
              </a:spcAft>
              <a:defRPr sz="1200">
                <a:solidFill>
                  <a:schemeClr val="tx1"/>
                </a:solidFill>
                <a:latin typeface="Calibri" panose="020F0502020204030204" pitchFamily="34" charset="0"/>
              </a:defRPr>
            </a:lvl7pPr>
            <a:lvl8pPr marL="3428773" indent="-228585" eaLnBrk="0" fontAlgn="base" hangingPunct="0">
              <a:spcBef>
                <a:spcPct val="30000"/>
              </a:spcBef>
              <a:spcAft>
                <a:spcPct val="0"/>
              </a:spcAft>
              <a:defRPr sz="1200">
                <a:solidFill>
                  <a:schemeClr val="tx1"/>
                </a:solidFill>
                <a:latin typeface="Calibri" panose="020F0502020204030204" pitchFamily="34" charset="0"/>
              </a:defRPr>
            </a:lvl8pPr>
            <a:lvl9pPr marL="3885942" indent="-22858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84427-F7C6-4F80-99EC-1E13132CEF6A}"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366744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The DMIX DoD/VA Joint Legacy Viewer (JLV) – Health Information Portal provides data from a variety of source files.</a:t>
            </a:r>
          </a:p>
          <a:p>
            <a:endParaRPr lang="en-US" altLang="en-US" baseline="0" dirty="0" smtClean="0"/>
          </a:p>
          <a:p>
            <a:r>
              <a:rPr lang="en-US" altLang="en-US" baseline="0" dirty="0" smtClean="0"/>
              <a:t>Aligning business data requirements to the technical data structures allows MHS to exchange data and information, both internally and externally, in an efficient and reliable manner.</a:t>
            </a:r>
          </a:p>
          <a:p>
            <a:endParaRPr lang="en-US" altLang="en-US" baseline="0" dirty="0" smtClean="0"/>
          </a:p>
          <a:p>
            <a:pPr defTabSz="950062">
              <a:defRPr/>
            </a:pPr>
            <a:r>
              <a:rPr lang="en-US" dirty="0"/>
              <a:t>The </a:t>
            </a:r>
            <a:r>
              <a:rPr lang="en-US" b="1" dirty="0"/>
              <a:t>FHIM to </a:t>
            </a:r>
            <a:r>
              <a:rPr lang="en-US" altLang="en-US" b="1" baseline="0" dirty="0" smtClean="0"/>
              <a:t>MHS Enterprise Data Model Common Map</a:t>
            </a:r>
            <a:r>
              <a:rPr lang="en-US" altLang="en-US" baseline="0" dirty="0" smtClean="0"/>
              <a:t> and the</a:t>
            </a:r>
            <a:r>
              <a:rPr lang="en-US" dirty="0"/>
              <a:t> </a:t>
            </a:r>
            <a:r>
              <a:rPr lang="en-US" altLang="en-US" b="1" baseline="0" dirty="0" smtClean="0"/>
              <a:t>MHS Enterprise Data Model to MHS System Data Models Alignment Maps</a:t>
            </a:r>
            <a:r>
              <a:rPr lang="en-US" dirty="0"/>
              <a:t> are used to show:</a:t>
            </a:r>
          </a:p>
          <a:p>
            <a:pPr marL="237515" indent="-237515" defTabSz="950062">
              <a:buFontTx/>
              <a:buAutoNum type="arabicParenR"/>
              <a:defRPr/>
            </a:pPr>
            <a:r>
              <a:rPr lang="en-US" dirty="0"/>
              <a:t>the traceability from the business data requirements to the individual system physical tables and data elements,</a:t>
            </a:r>
          </a:p>
          <a:p>
            <a:pPr marL="237515" indent="-237515" defTabSz="950062">
              <a:buFontTx/>
              <a:buAutoNum type="arabicParenR"/>
              <a:defRPr/>
            </a:pPr>
            <a:r>
              <a:rPr lang="en-US" dirty="0"/>
              <a:t>gaps between business data requirements and system metadata, and</a:t>
            </a:r>
          </a:p>
          <a:p>
            <a:pPr marL="237515" indent="-237515" defTabSz="950062">
              <a:buFontTx/>
              <a:buAutoNum type="arabicParenR"/>
              <a:defRPr/>
            </a:pPr>
            <a:r>
              <a:rPr lang="en-US" dirty="0"/>
              <a:t>gaps between actual system metadata and what’s defined (and needs to be included) in the logical data model.</a:t>
            </a:r>
          </a:p>
          <a:p>
            <a:pPr defTabSz="950062">
              <a:defRPr/>
            </a:pPr>
            <a:endParaRPr lang="en-US" dirty="0"/>
          </a:p>
          <a:p>
            <a:pPr defTabSz="950062">
              <a:defRPr/>
            </a:pPr>
            <a:r>
              <a:rPr lang="en-US" dirty="0"/>
              <a:t>The maps will then be used to flag data requirements as targeted for: 1) migration into GENESIS, 2) MHS Legacy Reference Repository, and 3) the MHS Data Warehouse environment.</a:t>
            </a:r>
          </a:p>
          <a:p>
            <a:endParaRPr lang="en-US" altLang="en-US" baseline="0" dirty="0"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01" indent="-285731">
              <a:spcBef>
                <a:spcPct val="30000"/>
              </a:spcBef>
              <a:defRPr sz="1200">
                <a:solidFill>
                  <a:schemeClr val="tx1"/>
                </a:solidFill>
                <a:latin typeface="Calibri" panose="020F0502020204030204" pitchFamily="34" charset="0"/>
              </a:defRPr>
            </a:lvl2pPr>
            <a:lvl3pPr marL="1142924" indent="-228585">
              <a:spcBef>
                <a:spcPct val="30000"/>
              </a:spcBef>
              <a:defRPr sz="1200">
                <a:solidFill>
                  <a:schemeClr val="tx1"/>
                </a:solidFill>
                <a:latin typeface="Calibri" panose="020F0502020204030204" pitchFamily="34" charset="0"/>
              </a:defRPr>
            </a:lvl3pPr>
            <a:lvl4pPr marL="1600093" indent="-228585">
              <a:spcBef>
                <a:spcPct val="30000"/>
              </a:spcBef>
              <a:defRPr sz="1200">
                <a:solidFill>
                  <a:schemeClr val="tx1"/>
                </a:solidFill>
                <a:latin typeface="Calibri" panose="020F0502020204030204" pitchFamily="34" charset="0"/>
              </a:defRPr>
            </a:lvl4pPr>
            <a:lvl5pPr marL="2057264" indent="-228585">
              <a:spcBef>
                <a:spcPct val="30000"/>
              </a:spcBef>
              <a:defRPr sz="1200">
                <a:solidFill>
                  <a:schemeClr val="tx1"/>
                </a:solidFill>
                <a:latin typeface="Calibri" panose="020F0502020204030204" pitchFamily="34" charset="0"/>
              </a:defRPr>
            </a:lvl5pPr>
            <a:lvl6pPr marL="2514433" indent="-228585" eaLnBrk="0" fontAlgn="base" hangingPunct="0">
              <a:spcBef>
                <a:spcPct val="30000"/>
              </a:spcBef>
              <a:spcAft>
                <a:spcPct val="0"/>
              </a:spcAft>
              <a:defRPr sz="1200">
                <a:solidFill>
                  <a:schemeClr val="tx1"/>
                </a:solidFill>
                <a:latin typeface="Calibri" panose="020F0502020204030204" pitchFamily="34" charset="0"/>
              </a:defRPr>
            </a:lvl6pPr>
            <a:lvl7pPr marL="2971602" indent="-228585" eaLnBrk="0" fontAlgn="base" hangingPunct="0">
              <a:spcBef>
                <a:spcPct val="30000"/>
              </a:spcBef>
              <a:spcAft>
                <a:spcPct val="0"/>
              </a:spcAft>
              <a:defRPr sz="1200">
                <a:solidFill>
                  <a:schemeClr val="tx1"/>
                </a:solidFill>
                <a:latin typeface="Calibri" panose="020F0502020204030204" pitchFamily="34" charset="0"/>
              </a:defRPr>
            </a:lvl7pPr>
            <a:lvl8pPr marL="3428773" indent="-228585" eaLnBrk="0" fontAlgn="base" hangingPunct="0">
              <a:spcBef>
                <a:spcPct val="30000"/>
              </a:spcBef>
              <a:spcAft>
                <a:spcPct val="0"/>
              </a:spcAft>
              <a:defRPr sz="1200">
                <a:solidFill>
                  <a:schemeClr val="tx1"/>
                </a:solidFill>
                <a:latin typeface="Calibri" panose="020F0502020204030204" pitchFamily="34" charset="0"/>
              </a:defRPr>
            </a:lvl8pPr>
            <a:lvl9pPr marL="3885942" indent="-22858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C6B9EB-4A0D-45F6-9BF1-CE9EF954DD12}"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28478510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Group 4"/>
          <p:cNvGrpSpPr>
            <a:grpSpLocks/>
          </p:cNvGrpSpPr>
          <p:nvPr userDrawn="1"/>
        </p:nvGrpSpPr>
        <p:grpSpPr bwMode="auto">
          <a:xfrm>
            <a:off x="1252538" y="4754563"/>
            <a:ext cx="6596062" cy="1050925"/>
            <a:chOff x="1720850" y="4732266"/>
            <a:chExt cx="6596062" cy="1050925"/>
          </a:xfrm>
        </p:grpSpPr>
        <p:grpSp>
          <p:nvGrpSpPr>
            <p:cNvPr id="3" name="Group 3"/>
            <p:cNvGrpSpPr>
              <a:grpSpLocks/>
            </p:cNvGrpSpPr>
            <p:nvPr/>
          </p:nvGrpSpPr>
          <p:grpSpPr bwMode="auto">
            <a:xfrm>
              <a:off x="1753394" y="4812435"/>
              <a:ext cx="5549900" cy="893763"/>
              <a:chOff x="3344863" y="4876800"/>
              <a:chExt cx="5549900" cy="893763"/>
            </a:xfrm>
          </p:grpSpPr>
          <p:sp>
            <p:nvSpPr>
              <p:cNvPr id="12" name="Oval 11"/>
              <p:cNvSpPr/>
              <p:nvPr/>
            </p:nvSpPr>
            <p:spPr bwMode="auto">
              <a:xfrm>
                <a:off x="5220494" y="4899818"/>
                <a:ext cx="847725" cy="847725"/>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3" name="Oval 12"/>
              <p:cNvSpPr/>
              <p:nvPr/>
            </p:nvSpPr>
            <p:spPr bwMode="auto">
              <a:xfrm>
                <a:off x="8004969" y="4880768"/>
                <a:ext cx="890587" cy="8905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4" name="Oval 13"/>
              <p:cNvSpPr/>
              <p:nvPr/>
            </p:nvSpPr>
            <p:spPr bwMode="auto">
              <a:xfrm>
                <a:off x="3345656" y="4877593"/>
                <a:ext cx="890588" cy="8905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5" name="Oval 14"/>
              <p:cNvSpPr/>
              <p:nvPr/>
            </p:nvSpPr>
            <p:spPr bwMode="auto">
              <a:xfrm>
                <a:off x="4320381" y="4899818"/>
                <a:ext cx="820738" cy="83343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6" name="Oval 15"/>
              <p:cNvSpPr/>
              <p:nvPr/>
            </p:nvSpPr>
            <p:spPr bwMode="auto">
              <a:xfrm>
                <a:off x="7046119" y="4880768"/>
                <a:ext cx="890587" cy="8524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grpSp>
        <p:grpSp>
          <p:nvGrpSpPr>
            <p:cNvPr id="4" name="Group 2"/>
            <p:cNvGrpSpPr>
              <a:grpSpLocks/>
            </p:cNvGrpSpPr>
            <p:nvPr/>
          </p:nvGrpSpPr>
          <p:grpSpPr bwMode="auto">
            <a:xfrm>
              <a:off x="1720850" y="4732266"/>
              <a:ext cx="6596062" cy="1050925"/>
              <a:chOff x="2373313" y="4779963"/>
              <a:chExt cx="6596062" cy="1050925"/>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3" y="4865688"/>
                <a:ext cx="92551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4876800"/>
                <a:ext cx="915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263" y="482758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8759" b="13139"/>
              <a:stretch>
                <a:fillRect/>
              </a:stretch>
            </p:blipFill>
            <p:spPr bwMode="auto">
              <a:xfrm>
                <a:off x="7929563" y="4779963"/>
                <a:ext cx="103981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275" y="4876800"/>
                <a:ext cx="893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4876800"/>
                <a:ext cx="8556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1675" y="4876800"/>
                <a:ext cx="8778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7" name="Slide Number Placeholder 5"/>
          <p:cNvSpPr>
            <a:spLocks noGrp="1"/>
          </p:cNvSpPr>
          <p:nvPr userDrawn="1">
            <p:ph type="sldNum" sz="quarter" idx="10"/>
          </p:nvPr>
        </p:nvSpPr>
        <p:spPr>
          <a:xfrm>
            <a:off x="8258175" y="6440488"/>
            <a:ext cx="428625" cy="365125"/>
          </a:xfrm>
        </p:spPr>
        <p:txBody>
          <a:bodyPr/>
          <a:lstStyle>
            <a:lvl1pPr defTabSz="914400" eaLnBrk="0" hangingPunct="0">
              <a:defRPr/>
            </a:lvl1pPr>
          </a:lstStyle>
          <a:p>
            <a:pPr>
              <a:defRPr/>
            </a:pPr>
            <a:fld id="{33C9BB3B-84B3-4AE6-A3DC-6E227F5BA4FB}" type="slidenum">
              <a:rPr lang="en-US" altLang="en-US"/>
              <a:pPr>
                <a:defRPr/>
              </a:pPr>
              <a:t>‹#›</a:t>
            </a:fld>
            <a:endParaRPr lang="en-US" altLang="en-US"/>
          </a:p>
        </p:txBody>
      </p:sp>
    </p:spTree>
    <p:extLst>
      <p:ext uri="{BB962C8B-B14F-4D97-AF65-F5344CB8AC3E}">
        <p14:creationId xmlns:p14="http://schemas.microsoft.com/office/powerpoint/2010/main" val="250393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ontent Placeholder 2"/>
          <p:cNvSpPr>
            <a:spLocks noGrp="1"/>
          </p:cNvSpPr>
          <p:nvPr>
            <p:ph idx="1"/>
          </p:nvPr>
        </p:nvSpPr>
        <p:spPr>
          <a:xfrm>
            <a:off x="419622" y="1467085"/>
            <a:ext cx="8229600" cy="4331250"/>
          </a:xfrm>
          <a:prstGeom prst="rect">
            <a:avLst/>
          </a:prstGeom>
        </p:spPr>
        <p:txBody>
          <a:bodyPr/>
          <a:lstStyle>
            <a:lvl1pPr marL="342900" indent="-342900">
              <a:buFont typeface="Lucida Sans Unicode" panose="020B0602030504020204" pitchFamily="34" charset="0"/>
              <a:buChar char="∎"/>
              <a:defRPr/>
            </a:lvl1pPr>
            <a:lvl2pPr marL="742950" indent="-285750">
              <a:buFont typeface="Wingdings" panose="05000000000000000000" pitchFamily="2" charset="2"/>
              <a:buChar char="q"/>
              <a:defRPr/>
            </a:lvl2pPr>
            <a:lvl3pPr marL="1143000" indent="-228600">
              <a:buFont typeface="Wingdings" panose="05000000000000000000" pitchFamily="2" charset="2"/>
              <a:buChar char="§"/>
              <a:defRPr/>
            </a:lvl3pPr>
            <a:lvl4pPr marL="1600200" indent="-228600">
              <a:buFont typeface="Lucida Sans Unicode" panose="020B0602030504020204" pitchFamily="34" charset="0"/>
              <a:buChar char="▻"/>
              <a:defRPr/>
            </a:lvl4pPr>
            <a:lvl5pPr marL="2057400" indent="-228600">
              <a:buFont typeface="Lucida Sans Unicode" panose="020B0602030504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02E658F9-5503-4CED-9490-72358E8B1CAC}" type="slidenum">
              <a:rPr lang="en-US" altLang="en-US"/>
              <a:pPr>
                <a:defRPr/>
              </a:pPr>
              <a:t>‹#›</a:t>
            </a:fld>
            <a:endParaRPr lang="en-US" altLang="en-US"/>
          </a:p>
        </p:txBody>
      </p:sp>
    </p:spTree>
    <p:extLst>
      <p:ext uri="{BB962C8B-B14F-4D97-AF65-F5344CB8AC3E}">
        <p14:creationId xmlns:p14="http://schemas.microsoft.com/office/powerpoint/2010/main" val="128226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402872"/>
            <a:ext cx="8229600" cy="4384517"/>
          </a:xfrm>
          <a:prstGeom prst="rect">
            <a:avLst/>
          </a:prstGeom>
        </p:spPr>
        <p:txBody>
          <a:bodyPr/>
          <a:lstStyle>
            <a:lvl1pPr marL="342900" indent="-342900">
              <a:buFont typeface="Lucida Sans Unicode" panose="020B0602030504020204" pitchFamily="34" charset="0"/>
              <a:buChar char="∎"/>
              <a:defRPr/>
            </a:lvl1pPr>
            <a:lvl2pPr marL="742950" indent="-285750">
              <a:buFont typeface="Wingdings" panose="05000000000000000000" pitchFamily="2" charset="2"/>
              <a:buChar char="q"/>
              <a:defRPr/>
            </a:lvl2pPr>
            <a:lvl3pPr marL="1143000" indent="-228600">
              <a:buFont typeface="Wingdings" panose="05000000000000000000" pitchFamily="2" charset="2"/>
              <a:buChar char="§"/>
              <a:defRPr/>
            </a:lvl3pPr>
            <a:lvl4pPr marL="1600200" indent="-228600">
              <a:buFont typeface="Lucida Sans Unicode" panose="020B0602030504020204" pitchFamily="34" charset="0"/>
              <a:buChar char="▻"/>
              <a:defRPr/>
            </a:lvl4pPr>
            <a:lvl5pPr marL="2057400" indent="-228600">
              <a:buFont typeface="Lucida Sans Unicode" panose="020B0602030504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EDC3D58E-4C86-4420-9642-55B1AC3B382D}" type="slidenum">
              <a:rPr lang="en-US" altLang="en-US"/>
              <a:pPr>
                <a:defRPr/>
              </a:pPr>
              <a:t>‹#›</a:t>
            </a:fld>
            <a:endParaRPr lang="en-US" altLang="en-US"/>
          </a:p>
        </p:txBody>
      </p:sp>
    </p:spTree>
    <p:extLst>
      <p:ext uri="{BB962C8B-B14F-4D97-AF65-F5344CB8AC3E}">
        <p14:creationId xmlns:p14="http://schemas.microsoft.com/office/powerpoint/2010/main" val="3253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Group 127"/>
          <p:cNvGraphicFramePr>
            <a:graphicFrameLocks noGrp="1"/>
          </p:cNvGraphicFramePr>
          <p:nvPr>
            <p:extLst>
              <p:ext uri="{D42A27DB-BD31-4B8C-83A1-F6EECF244321}">
                <p14:modId xmlns:p14="http://schemas.microsoft.com/office/powerpoint/2010/main" val="2506494705"/>
              </p:ext>
            </p:extLst>
          </p:nvPr>
        </p:nvGraphicFramePr>
        <p:xfrm>
          <a:off x="419622" y="1390390"/>
          <a:ext cx="8229601" cy="4343400"/>
        </p:xfrm>
        <a:graphic>
          <a:graphicData uri="http://schemas.openxmlformats.org/drawingml/2006/table">
            <a:tbl>
              <a:tblPr/>
              <a:tblGrid>
                <a:gridCol w="457201"/>
                <a:gridCol w="1905000"/>
                <a:gridCol w="1904999"/>
                <a:gridCol w="1600201"/>
                <a:gridCol w="1295400"/>
                <a:gridCol w="1066800"/>
              </a:tblGrid>
              <a:tr h="842754">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a:t>
                      </a:r>
                    </a:p>
                  </a:txBody>
                  <a:tcPr marL="82053" marR="82053" marT="41071" marB="41071" anchor="ctr" anchorCtr="1" horzOverflow="overflow">
                    <a:lnL w="19050" cap="flat" cmpd="sng" algn="ctr">
                      <a:solidFill>
                        <a:schemeClr val="bg1">
                          <a:lumMod val="6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Issue</a:t>
                      </a:r>
                    </a:p>
                  </a:txBody>
                  <a:tcPr marL="82053" marR="82053" marT="41071" marB="41071" anchor="ctr" anchorCtr="1"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Potential Impact</a:t>
                      </a:r>
                    </a:p>
                  </a:txBody>
                  <a:tcPr marL="82053" marR="82053" marT="41071" marB="41071" anchor="ctr" anchorCtr="1"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Current Risk Mitigation Activities</a:t>
                      </a:r>
                    </a:p>
                  </a:txBody>
                  <a:tcPr marL="82053" marR="82053" marT="41071" marB="41071" anchor="ctr" anchorCtr="1"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Request to Leadership</a:t>
                      </a:r>
                    </a:p>
                  </a:txBody>
                  <a:tcPr marL="82053" marR="82053" marT="41071" marB="41071" anchor="ctr" anchorCtr="1"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82073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cs typeface="Arial" charset="0"/>
                        </a:rPr>
                        <a:t>Leadership Action Due Date</a:t>
                      </a:r>
                    </a:p>
                  </a:txBody>
                  <a:tcPr marL="82053" marR="82053" marT="41071" marB="41071" anchor="ctr" anchorCtr="1" horzOverflow="overflow">
                    <a:lnL w="3175" cap="flat" cmpd="sng" algn="ctr">
                      <a:solidFill>
                        <a:schemeClr val="bg1">
                          <a:lumMod val="8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002060"/>
                    </a:solidFill>
                  </a:tcPr>
                </a:tc>
              </a:tr>
              <a:tr h="297499">
                <a:tc gridSpan="6">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Arial" charset="0"/>
                        </a:rPr>
                        <a:t>High Risk</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pPr marL="0" marR="0" lvl="0" indent="0" algn="ctr"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733013">
                <a:tc>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1</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defRPr/>
                      </a:pPr>
                      <a:endParaRPr lang="en-US" sz="1000" dirty="0" smtClean="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ctr"/>
                      <a:endParaRPr lang="en-US" sz="1000" dirty="0">
                        <a:latin typeface="Arial" pitchFamily="34" charset="0"/>
                        <a:cs typeface="Arial" pitchFamily="34" charset="0"/>
                      </a:endParaRPr>
                    </a:p>
                  </a:txBody>
                  <a:tcPr marL="45723" marR="45723" marT="45723" marB="45723"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0" marR="0" marT="0" marB="0"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r>
              <a:tr h="733013">
                <a:tc>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2</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ctr"/>
                      <a:endParaRPr lang="en-US" sz="1000" dirty="0">
                        <a:latin typeface="Arial" pitchFamily="34" charset="0"/>
                        <a:cs typeface="Arial" pitchFamily="34" charset="0"/>
                      </a:endParaRPr>
                    </a:p>
                  </a:txBody>
                  <a:tcPr marL="45723" marR="45723" marT="45723" marB="45723"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0" marR="0" marT="0" marB="0"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r>
              <a:tr h="733013">
                <a:tc>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3</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ctr"/>
                      <a:endParaRPr lang="en-US" sz="1000" dirty="0">
                        <a:latin typeface="Arial" pitchFamily="34" charset="0"/>
                        <a:cs typeface="Arial" pitchFamily="34" charset="0"/>
                      </a:endParaRPr>
                    </a:p>
                  </a:txBody>
                  <a:tcPr marL="45723" marR="45723" marT="45723" marB="45723"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0" marR="0" marT="0" marB="0"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r>
              <a:tr h="271095">
                <a:tc gridSpan="6">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mj-lt"/>
                          <a:cs typeface="Arial" charset="0"/>
                        </a:rPr>
                        <a:t>Moderate Risk</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pPr marL="0" marR="0" lvl="0" indent="0" algn="ctr"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dirty="0"/>
                    </a:p>
                  </a:txBody>
                  <a:tcPr/>
                </a:tc>
              </a:tr>
              <a:tr h="733013">
                <a:tc>
                  <a:txBody>
                    <a:bodyPr/>
                    <a:lstStyle/>
                    <a:p>
                      <a:pPr marL="5715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4</a:t>
                      </a:r>
                    </a:p>
                  </a:txBody>
                  <a:tcPr marL="0" marR="0" marT="0" marB="0"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marL="0" marR="0" lvl="0" indent="0" algn="l" defTabSz="820738"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marL="45723" marR="45723" marT="45723" marB="45723" anchor="ctr"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ctr"/>
                      <a:endParaRPr lang="en-US" sz="1000" dirty="0">
                        <a:latin typeface="Arial" pitchFamily="34" charset="0"/>
                        <a:cs typeface="Arial" pitchFamily="34" charset="0"/>
                      </a:endParaRPr>
                    </a:p>
                  </a:txBody>
                  <a:tcPr marL="45723" marR="45723" marT="45723" marB="45723"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c>
                  <a:txBody>
                    <a:bodyPr/>
                    <a:lstStyle/>
                    <a:p>
                      <a:pPr algn="l"/>
                      <a:endParaRPr lang="en-US" sz="1000" dirty="0">
                        <a:latin typeface="Arial" pitchFamily="34" charset="0"/>
                        <a:cs typeface="Arial" pitchFamily="34" charset="0"/>
                      </a:endParaRPr>
                    </a:p>
                  </a:txBody>
                  <a:tcPr marL="0" marR="0" marT="0" marB="0" anchor="ctr" anchorCtr="1" horzOverflow="overflow">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noFill/>
                  </a:tcPr>
                </a:tc>
              </a:tr>
            </a:tbl>
          </a:graphicData>
        </a:graphic>
      </p:graphicFrame>
      <p:sp>
        <p:nvSpPr>
          <p:cNvPr id="10" name="Title 9"/>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73747952-72E6-4E20-AED0-A350C5383491}" type="slidenum">
              <a:rPr lang="en-US" altLang="en-US"/>
              <a:pPr>
                <a:defRPr/>
              </a:pPr>
              <a:t>‹#›</a:t>
            </a:fld>
            <a:endParaRPr lang="en-US" altLang="en-US"/>
          </a:p>
        </p:txBody>
      </p:sp>
    </p:spTree>
    <p:extLst>
      <p:ext uri="{BB962C8B-B14F-4D97-AF65-F5344CB8AC3E}">
        <p14:creationId xmlns:p14="http://schemas.microsoft.com/office/powerpoint/2010/main" val="228413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2"/>
          </p:nvPr>
        </p:nvSpPr>
        <p:spPr>
          <a:xfrm>
            <a:off x="430566" y="1419531"/>
            <a:ext cx="4088167" cy="4491052"/>
          </a:xfrm>
          <a:prstGeom prst="rect">
            <a:avLst/>
          </a:prstGeom>
        </p:spPr>
        <p:txBody>
          <a:bodyPr/>
          <a:lstStyle>
            <a:lvl1pPr marL="342900" indent="-342900">
              <a:buFont typeface="Lucida Sans Unicode" panose="020B0602030504020204" pitchFamily="34" charset="0"/>
              <a:buChar char="∎"/>
              <a:defRPr/>
            </a:lvl1pPr>
            <a:lvl2pPr marL="742950" indent="-285750">
              <a:buFont typeface="Wingdings" panose="05000000000000000000" pitchFamily="2" charset="2"/>
              <a:buChar char="q"/>
              <a:defRPr/>
            </a:lvl2pPr>
            <a:lvl3pPr marL="1143000" indent="-228600">
              <a:buFont typeface="Wingdings" panose="05000000000000000000" pitchFamily="2" charset="2"/>
              <a:buChar char="§"/>
              <a:defRPr/>
            </a:lvl3pPr>
            <a:lvl4pPr marL="1600200" indent="-228600">
              <a:buFont typeface="Lucida Sans Unicode" panose="020B0602030504020204" pitchFamily="34" charset="0"/>
              <a:buChar char="▻"/>
              <a:defRPr/>
            </a:lvl4pPr>
            <a:lvl5pPr marL="2057400" indent="-228600">
              <a:buFont typeface="Lucida Sans Unicode" panose="020B0602030504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95668" y="1421010"/>
            <a:ext cx="4088167" cy="4491052"/>
          </a:xfrm>
          <a:prstGeom prst="rect">
            <a:avLst/>
          </a:prstGeom>
        </p:spPr>
        <p:txBody>
          <a:bodyPr/>
          <a:lstStyle>
            <a:lvl1pPr marL="342900" indent="-342900">
              <a:buFont typeface="Lucida Sans Unicode" panose="020B0602030504020204" pitchFamily="34" charset="0"/>
              <a:buChar char="∎"/>
              <a:defRPr/>
            </a:lvl1pPr>
            <a:lvl2pPr marL="742950" indent="-285750">
              <a:buFont typeface="Wingdings" panose="05000000000000000000" pitchFamily="2" charset="2"/>
              <a:buChar char="q"/>
              <a:defRPr/>
            </a:lvl2pPr>
            <a:lvl3pPr marL="1143000" indent="-228600">
              <a:buFont typeface="Wingdings" panose="05000000000000000000" pitchFamily="2" charset="2"/>
              <a:buChar char="§"/>
              <a:defRPr/>
            </a:lvl3pPr>
            <a:lvl4pPr marL="1600200" indent="-228600">
              <a:buFont typeface="Lucida Sans Unicode" panose="020B0602030504020204" pitchFamily="34" charset="0"/>
              <a:buChar char="▻"/>
              <a:defRPr/>
            </a:lvl4pPr>
            <a:lvl5pPr marL="2057400" indent="-228600">
              <a:buFont typeface="Lucida Sans Unicode" panose="020B0602030504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4"/>
          </p:nvPr>
        </p:nvSpPr>
        <p:spPr>
          <a:xfrm>
            <a:off x="8235950" y="6453188"/>
            <a:ext cx="450850" cy="365125"/>
          </a:xfrm>
        </p:spPr>
        <p:txBody>
          <a:bodyPr/>
          <a:lstStyle>
            <a:lvl1pPr defTabSz="914400" eaLnBrk="0" hangingPunct="0">
              <a:defRPr/>
            </a:lvl1pPr>
          </a:lstStyle>
          <a:p>
            <a:pPr>
              <a:defRPr/>
            </a:pPr>
            <a:fld id="{909D26CC-01D6-4891-B95A-17FFD789B184}" type="slidenum">
              <a:rPr lang="en-US" altLang="en-US"/>
              <a:pPr>
                <a:defRPr/>
              </a:pPr>
              <a:t>‹#›</a:t>
            </a:fld>
            <a:endParaRPr lang="en-US" altLang="en-US"/>
          </a:p>
        </p:txBody>
      </p:sp>
    </p:spTree>
    <p:extLst>
      <p:ext uri="{BB962C8B-B14F-4D97-AF65-F5344CB8AC3E}">
        <p14:creationId xmlns:p14="http://schemas.microsoft.com/office/powerpoint/2010/main" val="148295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290C493A-7A44-4A9D-B045-9899006CAB57}" type="slidenum">
              <a:rPr lang="en-US" altLang="en-US"/>
              <a:pPr>
                <a:defRPr/>
              </a:pPr>
              <a:t>‹#›</a:t>
            </a:fld>
            <a:endParaRPr lang="en-US" altLang="en-US"/>
          </a:p>
        </p:txBody>
      </p:sp>
    </p:spTree>
    <p:extLst>
      <p:ext uri="{BB962C8B-B14F-4D97-AF65-F5344CB8AC3E}">
        <p14:creationId xmlns:p14="http://schemas.microsoft.com/office/powerpoint/2010/main" val="74457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grpSp>
        <p:nvGrpSpPr>
          <p:cNvPr id="2" name="Group 4"/>
          <p:cNvGrpSpPr>
            <a:grpSpLocks/>
          </p:cNvGrpSpPr>
          <p:nvPr userDrawn="1"/>
        </p:nvGrpSpPr>
        <p:grpSpPr bwMode="auto">
          <a:xfrm>
            <a:off x="1252538" y="4754563"/>
            <a:ext cx="6596062" cy="1050925"/>
            <a:chOff x="1720850" y="4732266"/>
            <a:chExt cx="6596062" cy="1050925"/>
          </a:xfrm>
        </p:grpSpPr>
        <p:grpSp>
          <p:nvGrpSpPr>
            <p:cNvPr id="3" name="Group 3"/>
            <p:cNvGrpSpPr>
              <a:grpSpLocks/>
            </p:cNvGrpSpPr>
            <p:nvPr/>
          </p:nvGrpSpPr>
          <p:grpSpPr bwMode="auto">
            <a:xfrm>
              <a:off x="1753394" y="4812435"/>
              <a:ext cx="5549900" cy="893763"/>
              <a:chOff x="3344863" y="4876800"/>
              <a:chExt cx="5549900" cy="893763"/>
            </a:xfrm>
          </p:grpSpPr>
          <p:sp>
            <p:nvSpPr>
              <p:cNvPr id="12" name="Oval 11"/>
              <p:cNvSpPr/>
              <p:nvPr/>
            </p:nvSpPr>
            <p:spPr bwMode="auto">
              <a:xfrm>
                <a:off x="5220494" y="4899818"/>
                <a:ext cx="847725" cy="847725"/>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3" name="Oval 12"/>
              <p:cNvSpPr/>
              <p:nvPr/>
            </p:nvSpPr>
            <p:spPr bwMode="auto">
              <a:xfrm>
                <a:off x="8004969" y="4880768"/>
                <a:ext cx="890587" cy="8905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4" name="Oval 13"/>
              <p:cNvSpPr/>
              <p:nvPr/>
            </p:nvSpPr>
            <p:spPr bwMode="auto">
              <a:xfrm>
                <a:off x="3345656" y="4877593"/>
                <a:ext cx="890588" cy="8905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5" name="Oval 14"/>
              <p:cNvSpPr/>
              <p:nvPr/>
            </p:nvSpPr>
            <p:spPr bwMode="auto">
              <a:xfrm>
                <a:off x="4320381" y="4899818"/>
                <a:ext cx="820738" cy="83343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16" name="Oval 15"/>
              <p:cNvSpPr/>
              <p:nvPr/>
            </p:nvSpPr>
            <p:spPr bwMode="auto">
              <a:xfrm>
                <a:off x="7046119" y="4880768"/>
                <a:ext cx="890587" cy="85248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grpSp>
        <p:grpSp>
          <p:nvGrpSpPr>
            <p:cNvPr id="4" name="Group 2"/>
            <p:cNvGrpSpPr>
              <a:grpSpLocks/>
            </p:cNvGrpSpPr>
            <p:nvPr/>
          </p:nvGrpSpPr>
          <p:grpSpPr bwMode="auto">
            <a:xfrm>
              <a:off x="1720850" y="4732266"/>
              <a:ext cx="6596062" cy="1050925"/>
              <a:chOff x="2373313" y="4779963"/>
              <a:chExt cx="6596062" cy="1050925"/>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13" y="4865688"/>
                <a:ext cx="92551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0" y="4876800"/>
                <a:ext cx="915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263" y="4827588"/>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8759" b="13139"/>
              <a:stretch>
                <a:fillRect/>
              </a:stretch>
            </p:blipFill>
            <p:spPr bwMode="auto">
              <a:xfrm>
                <a:off x="7929563" y="4779963"/>
                <a:ext cx="103981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275" y="4876800"/>
                <a:ext cx="893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4876800"/>
                <a:ext cx="85566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1675" y="4876800"/>
                <a:ext cx="8778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7" name="Slide Number Placeholder 5"/>
          <p:cNvSpPr>
            <a:spLocks noGrp="1"/>
          </p:cNvSpPr>
          <p:nvPr userDrawn="1">
            <p:ph type="sldNum" sz="quarter" idx="10"/>
          </p:nvPr>
        </p:nvSpPr>
        <p:spPr>
          <a:xfrm>
            <a:off x="8258175" y="6440488"/>
            <a:ext cx="428625" cy="365125"/>
          </a:xfrm>
        </p:spPr>
        <p:txBody>
          <a:bodyPr/>
          <a:lstStyle>
            <a:lvl1pPr defTabSz="914400" eaLnBrk="0" hangingPunct="0">
              <a:defRPr/>
            </a:lvl1pPr>
          </a:lstStyle>
          <a:p>
            <a:pPr>
              <a:defRPr/>
            </a:pPr>
            <a:fld id="{4AE8A0F0-1570-4ACD-81AD-7CF3D2FB8C86}" type="slidenum">
              <a:rPr lang="en-US" altLang="en-US"/>
              <a:pPr>
                <a:defRPr/>
              </a:pPr>
              <a:t>‹#›</a:t>
            </a:fld>
            <a:endParaRPr lang="en-US" altLang="en-US"/>
          </a:p>
        </p:txBody>
      </p:sp>
    </p:spTree>
    <p:extLst>
      <p:ext uri="{BB962C8B-B14F-4D97-AF65-F5344CB8AC3E}">
        <p14:creationId xmlns:p14="http://schemas.microsoft.com/office/powerpoint/2010/main" val="306607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ontent Placeholder 2"/>
          <p:cNvSpPr>
            <a:spLocks noGrp="1"/>
          </p:cNvSpPr>
          <p:nvPr>
            <p:ph idx="1"/>
          </p:nvPr>
        </p:nvSpPr>
        <p:spPr>
          <a:xfrm>
            <a:off x="407096" y="1429507"/>
            <a:ext cx="8229600" cy="4331250"/>
          </a:xfrm>
          <a:prstGeom prst="rect">
            <a:avLst/>
          </a:prstGeom>
        </p:spPr>
        <p:txBody>
          <a:bodyPr/>
          <a:lstStyle>
            <a:lvl1pPr marL="342900" indent="-342900">
              <a:buFont typeface="Lucida Sans Unicode" panose="020B0602030504020204" pitchFamily="34" charset="0"/>
              <a:buChar char="∎"/>
              <a:defRPr/>
            </a:lvl1pPr>
            <a:lvl2pPr marL="742950" indent="-285750">
              <a:buFont typeface="Wingdings" panose="05000000000000000000" pitchFamily="2" charset="2"/>
              <a:buChar char="q"/>
              <a:defRPr/>
            </a:lvl2pPr>
            <a:lvl3pPr marL="1143000" indent="-228600">
              <a:buFont typeface="Wingdings" panose="05000000000000000000" pitchFamily="2" charset="2"/>
              <a:buChar char="§"/>
              <a:defRPr/>
            </a:lvl3pPr>
            <a:lvl4pPr marL="1600200" indent="-228600">
              <a:buFont typeface="Lucida Sans Unicode" panose="020B0602030504020204" pitchFamily="34" charset="0"/>
              <a:buChar char="▻"/>
              <a:defRPr/>
            </a:lvl4pPr>
            <a:lvl5pPr marL="2057400" indent="-228600">
              <a:buFont typeface="Lucida Sans Unicode" panose="020B0602030504020204"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2EC03132-1629-49BF-ADDD-FA68588B365D}" type="slidenum">
              <a:rPr lang="en-US" altLang="en-US"/>
              <a:pPr>
                <a:defRPr/>
              </a:pPr>
              <a:t>‹#›</a:t>
            </a:fld>
            <a:endParaRPr lang="en-US" altLang="en-US"/>
          </a:p>
        </p:txBody>
      </p:sp>
    </p:spTree>
    <p:extLst>
      <p:ext uri="{BB962C8B-B14F-4D97-AF65-F5344CB8AC3E}">
        <p14:creationId xmlns:p14="http://schemas.microsoft.com/office/powerpoint/2010/main" val="60852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369" y="564759"/>
            <a:ext cx="6752738" cy="462376"/>
          </a:xfrm>
          <a:prstGeom prst="rect">
            <a:avLst/>
          </a:prstGeo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48895" y="95266"/>
            <a:ext cx="6752738" cy="469492"/>
          </a:xfrm>
          <a:prstGeom prst="rect">
            <a:avLst/>
          </a:prstGeom>
        </p:spPr>
        <p:txBody>
          <a:bodyPr vert="horz" lIns="0" tIns="0" rIns="0" bIns="0" rtlCol="0" anchor="t" anchorCtr="0">
            <a:noAutofit/>
          </a:bodyPr>
          <a:lstStyle>
            <a:lvl1pPr>
              <a:defRPr sz="2800"/>
            </a:lvl1pPr>
          </a:lstStyle>
          <a:p>
            <a:r>
              <a:rPr lang="en-US" dirty="0" smtClean="0"/>
              <a:t>Click to add title</a:t>
            </a:r>
            <a:endParaRPr lang="en-US" dirty="0"/>
          </a:p>
        </p:txBody>
      </p:sp>
      <p:sp>
        <p:nvSpPr>
          <p:cNvPr id="4" name="Slide Number Placeholder 5"/>
          <p:cNvSpPr>
            <a:spLocks noGrp="1"/>
          </p:cNvSpPr>
          <p:nvPr>
            <p:ph type="sldNum" sz="quarter" idx="10"/>
          </p:nvPr>
        </p:nvSpPr>
        <p:spPr>
          <a:xfrm>
            <a:off x="8235950" y="6442075"/>
            <a:ext cx="450850" cy="365125"/>
          </a:xfrm>
        </p:spPr>
        <p:txBody>
          <a:bodyPr/>
          <a:lstStyle>
            <a:lvl1pPr defTabSz="914400" eaLnBrk="0" hangingPunct="0">
              <a:defRPr/>
            </a:lvl1pPr>
          </a:lstStyle>
          <a:p>
            <a:pPr>
              <a:defRPr/>
            </a:pPr>
            <a:fld id="{2EC03132-1629-49BF-ADDD-FA68588B365D}" type="slidenum">
              <a:rPr lang="en-US" altLang="en-US"/>
              <a:pPr>
                <a:defRPr/>
              </a:pPr>
              <a:t>‹#›</a:t>
            </a:fld>
            <a:endParaRPr lang="en-US" altLang="en-US"/>
          </a:p>
        </p:txBody>
      </p:sp>
    </p:spTree>
    <p:extLst>
      <p:ext uri="{BB962C8B-B14F-4D97-AF65-F5344CB8AC3E}">
        <p14:creationId xmlns:p14="http://schemas.microsoft.com/office/powerpoint/2010/main" val="340542184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52" y="-5219"/>
            <a:ext cx="6675437" cy="106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dirty="0" smtClean="0"/>
              <a:t>Click to edit Master title style</a:t>
            </a:r>
          </a:p>
        </p:txBody>
      </p:sp>
      <p:sp>
        <p:nvSpPr>
          <p:cNvPr id="6" name="Slide Number Placeholder 5"/>
          <p:cNvSpPr>
            <a:spLocks noGrp="1"/>
          </p:cNvSpPr>
          <p:nvPr>
            <p:ph type="sldNum" sz="quarter" idx="4"/>
          </p:nvPr>
        </p:nvSpPr>
        <p:spPr>
          <a:xfrm>
            <a:off x="8235950" y="6432550"/>
            <a:ext cx="450850" cy="365125"/>
          </a:xfrm>
          <a:prstGeom prst="rect">
            <a:avLst/>
          </a:prstGeom>
        </p:spPr>
        <p:txBody>
          <a:bodyPr vert="horz" wrap="square" lIns="91440" tIns="45720" rIns="91440" bIns="45720" numCol="1" anchor="ctr" anchorCtr="0" compatLnSpc="1">
            <a:prstTxWarp prst="textNoShape">
              <a:avLst/>
            </a:prstTxWarp>
          </a:bodyPr>
          <a:lstStyle>
            <a:lvl1pPr algn="r" defTabSz="912813" eaLnBrk="1" hangingPunct="1">
              <a:defRPr sz="1200">
                <a:solidFill>
                  <a:srgbClr val="000000"/>
                </a:solidFill>
              </a:defRPr>
            </a:lvl1pPr>
          </a:lstStyle>
          <a:p>
            <a:pPr>
              <a:defRPr/>
            </a:pPr>
            <a:fld id="{E5B261B9-1BC1-4A7A-83CD-241B91B7E78D}" type="slidenum">
              <a:rPr lang="en-US" altLang="en-US"/>
              <a:pPr>
                <a:defRPr/>
              </a:pPr>
              <a:t>‹#›</a:t>
            </a:fld>
            <a:endParaRPr lang="en-US" altLang="en-US"/>
          </a:p>
        </p:txBody>
      </p:sp>
      <p:sp>
        <p:nvSpPr>
          <p:cNvPr id="8" name="Rectangle 7"/>
          <p:cNvSpPr/>
          <p:nvPr/>
        </p:nvSpPr>
        <p:spPr>
          <a:xfrm>
            <a:off x="-3175" y="1067954"/>
            <a:ext cx="9144000" cy="122237"/>
          </a:xfrm>
          <a:prstGeom prst="rect">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sp>
        <p:nvSpPr>
          <p:cNvPr id="9" name="Rectangle 8"/>
          <p:cNvSpPr/>
          <p:nvPr/>
        </p:nvSpPr>
        <p:spPr>
          <a:xfrm>
            <a:off x="-3175" y="6234113"/>
            <a:ext cx="9144000" cy="122237"/>
          </a:xfrm>
          <a:prstGeom prst="rect">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en-US">
              <a:solidFill>
                <a:prstClr val="white"/>
              </a:solidFill>
            </a:endParaRPr>
          </a:p>
        </p:txBody>
      </p:sp>
      <p:pic>
        <p:nvPicPr>
          <p:cNvPr id="1030" name="Picture 2"/>
          <p:cNvPicPr>
            <a:picLocks noChangeAspect="1" noChangeArrowheads="1"/>
          </p:cNvPicPr>
          <p:nvPr/>
        </p:nvPicPr>
        <p:blipFill>
          <a:blip r:embed="rId11">
            <a:extLst>
              <a:ext uri="{28A0092B-C50C-407E-A947-70E740481C1C}">
                <a14:useLocalDpi xmlns:a14="http://schemas.microsoft.com/office/drawing/2010/main" val="0"/>
              </a:ext>
            </a:extLst>
          </a:blip>
          <a:srcRect l="34142" t="21623" r="53929" b="63182"/>
          <a:stretch>
            <a:fillRect/>
          </a:stretch>
        </p:blipFill>
        <p:spPr bwMode="auto">
          <a:xfrm>
            <a:off x="6786563" y="120042"/>
            <a:ext cx="2108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760538" y="6365875"/>
            <a:ext cx="5597525" cy="400050"/>
          </a:xfrm>
          <a:prstGeom prst="rect">
            <a:avLst/>
          </a:prstGeom>
          <a:noFill/>
        </p:spPr>
        <p:txBody>
          <a:bodyPr>
            <a:spAutoFit/>
          </a:bodyPr>
          <a:lstStyle/>
          <a:p>
            <a:pPr algn="ctr" defTabSz="912813" eaLnBrk="1" hangingPunct="1">
              <a:defRPr/>
            </a:pPr>
            <a:r>
              <a:rPr lang="en-US" sz="2000" b="1" i="1" dirty="0">
                <a:solidFill>
                  <a:prstClr val="black"/>
                </a:solidFill>
                <a:effectLst>
                  <a:outerShdw blurRad="38100" dist="38100" dir="2700000" algn="tl">
                    <a:srgbClr val="000000">
                      <a:alpha val="43137"/>
                    </a:srgbClr>
                  </a:outerShdw>
                </a:effectLst>
                <a:latin typeface="Calibri"/>
              </a:rPr>
              <a:t>“Medically Ready Force…Ready Medical Force”</a:t>
            </a:r>
          </a:p>
        </p:txBody>
      </p:sp>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3200" b="1" kern="1200">
          <a:solidFill>
            <a:schemeClr val="tx1"/>
          </a:solidFill>
          <a:latin typeface="+mj-lt"/>
          <a:ea typeface="+mj-ea"/>
          <a:cs typeface="+mj-cs"/>
        </a:defRPr>
      </a:lvl1pPr>
      <a:lvl2pPr algn="l" defTabSz="457200" rtl="0" eaLnBrk="0" fontAlgn="base" hangingPunct="0">
        <a:spcBef>
          <a:spcPct val="0"/>
        </a:spcBef>
        <a:spcAft>
          <a:spcPct val="0"/>
        </a:spcAft>
        <a:defRPr sz="3200" b="1">
          <a:solidFill>
            <a:schemeClr val="tx1"/>
          </a:solidFill>
          <a:latin typeface="Calibri" pitchFamily="34" charset="0"/>
        </a:defRPr>
      </a:lvl2pPr>
      <a:lvl3pPr algn="l" defTabSz="457200" rtl="0" eaLnBrk="0" fontAlgn="base" hangingPunct="0">
        <a:spcBef>
          <a:spcPct val="0"/>
        </a:spcBef>
        <a:spcAft>
          <a:spcPct val="0"/>
        </a:spcAft>
        <a:defRPr sz="3200" b="1">
          <a:solidFill>
            <a:schemeClr val="tx1"/>
          </a:solidFill>
          <a:latin typeface="Calibri" pitchFamily="34" charset="0"/>
        </a:defRPr>
      </a:lvl3pPr>
      <a:lvl4pPr algn="l" defTabSz="457200" rtl="0" eaLnBrk="0" fontAlgn="base" hangingPunct="0">
        <a:spcBef>
          <a:spcPct val="0"/>
        </a:spcBef>
        <a:spcAft>
          <a:spcPct val="0"/>
        </a:spcAft>
        <a:defRPr sz="3200" b="1">
          <a:solidFill>
            <a:schemeClr val="tx1"/>
          </a:solidFill>
          <a:latin typeface="Calibri" pitchFamily="34" charset="0"/>
        </a:defRPr>
      </a:lvl4pPr>
      <a:lvl5pPr algn="l" defTabSz="457200" rtl="0" eaLnBrk="0" fontAlgn="base" hangingPunct="0">
        <a:spcBef>
          <a:spcPct val="0"/>
        </a:spcBef>
        <a:spcAft>
          <a:spcPct val="0"/>
        </a:spcAft>
        <a:defRPr sz="3200" b="1">
          <a:solidFill>
            <a:schemeClr val="tx1"/>
          </a:solidFill>
          <a:latin typeface="Calibri" pitchFamily="34" charset="0"/>
        </a:defRPr>
      </a:lvl5pPr>
      <a:lvl6pPr marL="457200" algn="l" defTabSz="457200" rtl="0" fontAlgn="base">
        <a:spcBef>
          <a:spcPct val="0"/>
        </a:spcBef>
        <a:spcAft>
          <a:spcPct val="0"/>
        </a:spcAft>
        <a:defRPr sz="3000" b="1">
          <a:solidFill>
            <a:schemeClr val="tx1"/>
          </a:solidFill>
          <a:latin typeface="Calibri" pitchFamily="34" charset="0"/>
        </a:defRPr>
      </a:lvl6pPr>
      <a:lvl7pPr marL="914400" algn="l" defTabSz="457200" rtl="0" fontAlgn="base">
        <a:spcBef>
          <a:spcPct val="0"/>
        </a:spcBef>
        <a:spcAft>
          <a:spcPct val="0"/>
        </a:spcAft>
        <a:defRPr sz="3000" b="1">
          <a:solidFill>
            <a:schemeClr val="tx1"/>
          </a:solidFill>
          <a:latin typeface="Calibri" pitchFamily="34" charset="0"/>
        </a:defRPr>
      </a:lvl7pPr>
      <a:lvl8pPr marL="1371600" algn="l" defTabSz="457200" rtl="0" fontAlgn="base">
        <a:spcBef>
          <a:spcPct val="0"/>
        </a:spcBef>
        <a:spcAft>
          <a:spcPct val="0"/>
        </a:spcAft>
        <a:defRPr sz="3000" b="1">
          <a:solidFill>
            <a:schemeClr val="tx1"/>
          </a:solidFill>
          <a:latin typeface="Calibri" pitchFamily="34" charset="0"/>
        </a:defRPr>
      </a:lvl8pPr>
      <a:lvl9pPr marL="1828800" algn="l" defTabSz="457200" rtl="0" fontAlgn="base">
        <a:spcBef>
          <a:spcPct val="0"/>
        </a:spcBef>
        <a:spcAft>
          <a:spcPct val="0"/>
        </a:spcAft>
        <a:defRPr sz="3000" b="1">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hyperlink" Target="mailto:nancy.j.orvis.civ@mail.mi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mailto:alan.bartholomew1.civ@mail.mi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txBox="1">
            <a:spLocks noChangeArrowheads="1"/>
          </p:cNvSpPr>
          <p:nvPr/>
        </p:nvSpPr>
        <p:spPr bwMode="auto">
          <a:xfrm>
            <a:off x="358646" y="1365089"/>
            <a:ext cx="8100378"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lvl1pPr defTabSz="457200">
              <a:defRPr>
                <a:solidFill>
                  <a:schemeClr val="tx1"/>
                </a:solidFill>
                <a:latin typeface="Calibri" panose="020F0502020204030204" pitchFamily="34" charset="0"/>
                <a:cs typeface="Arial" panose="020B0604020202020204" pitchFamily="34" charset="0"/>
              </a:defRPr>
            </a:lvl1pPr>
            <a:lvl2pPr marL="742950" indent="-285750" defTabSz="457200">
              <a:defRPr>
                <a:solidFill>
                  <a:schemeClr val="tx1"/>
                </a:solidFill>
                <a:latin typeface="Calibri" panose="020F0502020204030204" pitchFamily="34" charset="0"/>
                <a:cs typeface="Arial" panose="020B0604020202020204" pitchFamily="34" charset="0"/>
              </a:defRPr>
            </a:lvl2pPr>
            <a:lvl3pPr marL="1143000" indent="-228600" defTabSz="457200">
              <a:defRPr>
                <a:solidFill>
                  <a:schemeClr val="tx1"/>
                </a:solidFill>
                <a:latin typeface="Calibri" panose="020F0502020204030204" pitchFamily="34" charset="0"/>
                <a:cs typeface="Arial" panose="020B0604020202020204" pitchFamily="34" charset="0"/>
              </a:defRPr>
            </a:lvl3pPr>
            <a:lvl4pPr marL="1600200" indent="-228600" defTabSz="457200">
              <a:defRPr>
                <a:solidFill>
                  <a:schemeClr val="tx1"/>
                </a:solidFill>
                <a:latin typeface="Calibri" panose="020F0502020204030204" pitchFamily="34" charset="0"/>
                <a:cs typeface="Arial" panose="020B0604020202020204" pitchFamily="34" charset="0"/>
              </a:defRPr>
            </a:lvl4pPr>
            <a:lvl5pPr marL="2057400" indent="-228600" defTabSz="4572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en-US" sz="3200" b="1" dirty="0">
              <a:latin typeface="Arial" panose="020B0604020202020204" pitchFamily="34" charset="0"/>
            </a:endParaRPr>
          </a:p>
          <a:p>
            <a:pPr algn="ctr" eaLnBrk="1" hangingPunct="1"/>
            <a:endParaRPr lang="en-US" altLang="en-US" sz="2800" b="1" dirty="0">
              <a:latin typeface="Arial" panose="020B0604020202020204" pitchFamily="34" charset="0"/>
            </a:endParaRPr>
          </a:p>
          <a:p>
            <a:pPr algn="ctr" eaLnBrk="1" hangingPunct="1"/>
            <a:r>
              <a:rPr lang="en-US" altLang="en-US" sz="2800" b="1" dirty="0">
                <a:latin typeface="Arial" panose="020B0604020202020204" pitchFamily="34" charset="0"/>
              </a:rPr>
              <a:t>Strategic </a:t>
            </a:r>
            <a:r>
              <a:rPr lang="en-US" altLang="en-US" sz="2800" b="1" dirty="0" smtClean="0">
                <a:latin typeface="Arial" panose="020B0604020202020204" pitchFamily="34" charset="0"/>
              </a:rPr>
              <a:t>Use</a:t>
            </a:r>
          </a:p>
          <a:p>
            <a:pPr algn="ctr" eaLnBrk="1" hangingPunct="1"/>
            <a:r>
              <a:rPr lang="en-US" altLang="en-US" sz="2800" b="1" dirty="0" smtClean="0">
                <a:latin typeface="Arial" panose="020B0604020202020204" pitchFamily="34" charset="0"/>
              </a:rPr>
              <a:t>of </a:t>
            </a:r>
            <a:r>
              <a:rPr lang="en-US" altLang="en-US" sz="2800" b="1" dirty="0">
                <a:latin typeface="Arial" panose="020B0604020202020204" pitchFamily="34" charset="0"/>
              </a:rPr>
              <a:t>Information and Data </a:t>
            </a:r>
            <a:r>
              <a:rPr lang="en-US" altLang="en-US" sz="2800" b="1" dirty="0" smtClean="0">
                <a:latin typeface="Arial" panose="020B0604020202020204" pitchFamily="34" charset="0"/>
              </a:rPr>
              <a:t>Models</a:t>
            </a:r>
          </a:p>
          <a:p>
            <a:pPr algn="ctr" eaLnBrk="1" hangingPunct="1"/>
            <a:r>
              <a:rPr lang="en-US" altLang="en-US" sz="2800" b="1" dirty="0" smtClean="0">
                <a:latin typeface="Arial" panose="020B0604020202020204" pitchFamily="34" charset="0"/>
              </a:rPr>
              <a:t>by </a:t>
            </a:r>
            <a:r>
              <a:rPr lang="en-US" altLang="en-US" sz="2800" b="1" dirty="0">
                <a:latin typeface="Arial" panose="020B0604020202020204" pitchFamily="34" charset="0"/>
              </a:rPr>
              <a:t>the </a:t>
            </a:r>
            <a:r>
              <a:rPr lang="en-US" altLang="en-US" sz="2800" b="1" dirty="0" smtClean="0">
                <a:latin typeface="Arial" panose="020B0604020202020204" pitchFamily="34" charset="0"/>
              </a:rPr>
              <a:t>DoD </a:t>
            </a:r>
            <a:r>
              <a:rPr lang="en-US" altLang="en-US" sz="2800" b="1" dirty="0">
                <a:latin typeface="Arial" panose="020B0604020202020204" pitchFamily="34" charset="0"/>
              </a:rPr>
              <a:t>Defense Health Agency </a:t>
            </a:r>
          </a:p>
          <a:p>
            <a:pPr algn="ctr" eaLnBrk="1" hangingPunct="1"/>
            <a:endParaRPr lang="en-US" altLang="en-US" sz="2000" b="1" dirty="0" smtClean="0">
              <a:latin typeface="Arial" panose="020B0604020202020204" pitchFamily="34" charset="0"/>
            </a:endParaRPr>
          </a:p>
          <a:p>
            <a:pPr algn="ctr" eaLnBrk="1" hangingPunct="1"/>
            <a:endParaRPr lang="en-US" altLang="en-US" sz="2000" b="1" dirty="0">
              <a:latin typeface="Arial" panose="020B0604020202020204" pitchFamily="34" charset="0"/>
            </a:endParaRPr>
          </a:p>
          <a:p>
            <a:pPr algn="ctr" eaLnBrk="1" hangingPunct="1"/>
            <a:r>
              <a:rPr lang="en-US" altLang="en-US" sz="2000" b="1" dirty="0" smtClean="0">
                <a:latin typeface="Arial" panose="020B0604020202020204" pitchFamily="34" charset="0"/>
              </a:rPr>
              <a:t>August 2016</a:t>
            </a:r>
          </a:p>
          <a:p>
            <a:pPr algn="ctr" eaLnBrk="1" hangingPunct="1"/>
            <a:endParaRPr lang="en-US" altLang="en-US" sz="2000" b="1" dirty="0">
              <a:latin typeface="Arial" panose="020B0604020202020204" pitchFamily="34" charset="0"/>
            </a:endParaRPr>
          </a:p>
          <a:p>
            <a:pPr algn="ctr" eaLnBrk="1" hangingPunct="1"/>
            <a:endParaRPr lang="en-US" altLang="en-US" sz="1400" b="1" dirty="0">
              <a:latin typeface="Arial" panose="020B0604020202020204" pitchFamily="34" charset="0"/>
            </a:endParaRPr>
          </a:p>
        </p:txBody>
      </p:sp>
      <p:sp>
        <p:nvSpPr>
          <p:cNvPr id="2" name="TextBox 1"/>
          <p:cNvSpPr txBox="1"/>
          <p:nvPr/>
        </p:nvSpPr>
        <p:spPr>
          <a:xfrm>
            <a:off x="0" y="142875"/>
            <a:ext cx="6757171" cy="707886"/>
          </a:xfrm>
          <a:prstGeom prst="rect">
            <a:avLst/>
          </a:prstGeom>
          <a:noFill/>
        </p:spPr>
        <p:txBody>
          <a:bodyPr wrap="none" rtlCol="0">
            <a:spAutoFit/>
          </a:bodyPr>
          <a:lstStyle/>
          <a:p>
            <a:r>
              <a:rPr lang="en-US" sz="2000" dirty="0" smtClean="0">
                <a:solidFill>
                  <a:schemeClr val="tx1">
                    <a:lumMod val="75000"/>
                    <a:lumOff val="25000"/>
                  </a:schemeClr>
                </a:solidFill>
              </a:rPr>
              <a:t>Ms. Nancy Orvis</a:t>
            </a:r>
            <a:r>
              <a:rPr lang="en-US" sz="2000" dirty="0">
                <a:solidFill>
                  <a:schemeClr val="tx1">
                    <a:lumMod val="75000"/>
                    <a:lumOff val="25000"/>
                  </a:schemeClr>
                </a:solidFill>
              </a:rPr>
              <a:t>,</a:t>
            </a:r>
            <a:r>
              <a:rPr lang="en-US" sz="2000" dirty="0" smtClean="0">
                <a:solidFill>
                  <a:schemeClr val="tx1">
                    <a:lumMod val="75000"/>
                    <a:lumOff val="25000"/>
                  </a:schemeClr>
                </a:solidFill>
              </a:rPr>
              <a:t> </a:t>
            </a:r>
            <a:r>
              <a:rPr lang="en-US" sz="2000" dirty="0">
                <a:solidFill>
                  <a:schemeClr val="tx1">
                    <a:lumMod val="75000"/>
                    <a:lumOff val="25000"/>
                  </a:schemeClr>
                </a:solidFill>
              </a:rPr>
              <a:t>DHA Health Ops DIR, Chief Bus. Arch. &amp; </a:t>
            </a:r>
            <a:r>
              <a:rPr lang="en-US" sz="2000" dirty="0" err="1">
                <a:solidFill>
                  <a:schemeClr val="tx1">
                    <a:lumMod val="75000"/>
                    <a:lumOff val="25000"/>
                  </a:schemeClr>
                </a:solidFill>
              </a:rPr>
              <a:t>Stds</a:t>
            </a:r>
            <a:r>
              <a:rPr lang="en-US" sz="2000" dirty="0">
                <a:solidFill>
                  <a:schemeClr val="tx1">
                    <a:lumMod val="75000"/>
                    <a:lumOff val="25000"/>
                  </a:schemeClr>
                </a:solidFill>
              </a:rPr>
              <a:t>.</a:t>
            </a:r>
            <a:endParaRPr lang="en-US" sz="2000" dirty="0" smtClean="0">
              <a:solidFill>
                <a:schemeClr val="tx1">
                  <a:lumMod val="75000"/>
                  <a:lumOff val="25000"/>
                </a:schemeClr>
              </a:solidFill>
            </a:endParaRPr>
          </a:p>
          <a:p>
            <a:r>
              <a:rPr lang="en-US" sz="2000" dirty="0" smtClean="0">
                <a:solidFill>
                  <a:schemeClr val="tx1">
                    <a:lumMod val="75000"/>
                    <a:lumOff val="25000"/>
                  </a:schemeClr>
                </a:solidFill>
              </a:rPr>
              <a:t>Mr. Alan “Bart” Bartholomew, DHA PfM&amp;CR, EA Branch Chief</a:t>
            </a:r>
            <a:endParaRPr lang="en-US" sz="2000" dirty="0">
              <a:solidFill>
                <a:schemeClr val="tx1">
                  <a:lumMod val="75000"/>
                  <a:lumOff val="25000"/>
                </a:schemeClr>
              </a:solidFill>
            </a:endParaRPr>
          </a:p>
        </p:txBody>
      </p:sp>
      <p:sp>
        <p:nvSpPr>
          <p:cNvPr id="3" name="Slide Number Placeholder 2"/>
          <p:cNvSpPr>
            <a:spLocks noGrp="1"/>
          </p:cNvSpPr>
          <p:nvPr>
            <p:ph type="sldNum" sz="quarter" idx="10"/>
          </p:nvPr>
        </p:nvSpPr>
        <p:spPr/>
        <p:txBody>
          <a:bodyPr/>
          <a:lstStyle/>
          <a:p>
            <a:pPr>
              <a:defRPr/>
            </a:pPr>
            <a:fld id="{4AE8A0F0-1570-4ACD-81AD-7CF3D2FB8C86}" type="slidenum">
              <a:rPr lang="en-US" altLang="en-US" smtClean="0"/>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DaVinci</a:t>
            </a:r>
            <a:r>
              <a:rPr lang="en-US" sz="2400" dirty="0" smtClean="0"/>
              <a:t> Project – DoD/VA </a:t>
            </a:r>
            <a:r>
              <a:rPr lang="en-US" altLang="en-US" sz="2400" dirty="0"/>
              <a:t>Advanced Analytics </a:t>
            </a:r>
            <a:r>
              <a:rPr lang="en-US" sz="2400" dirty="0" smtClean="0"/>
              <a:t>Joint Incentive Fund Project</a:t>
            </a:r>
            <a:r>
              <a:rPr lang="en-US" sz="2400" dirty="0"/>
              <a:t/>
            </a:r>
            <a:br>
              <a:rPr lang="en-US" sz="2400" dirty="0"/>
            </a:br>
            <a:r>
              <a:rPr lang="en-US" altLang="en-US" sz="2000" dirty="0" smtClean="0"/>
              <a:t>(Example 3)</a:t>
            </a:r>
            <a:endParaRPr lang="en-US" sz="2000" dirty="0"/>
          </a:p>
        </p:txBody>
      </p:sp>
      <p:sp>
        <p:nvSpPr>
          <p:cNvPr id="3" name="Content Placeholder 2"/>
          <p:cNvSpPr>
            <a:spLocks noGrp="1"/>
          </p:cNvSpPr>
          <p:nvPr>
            <p:ph idx="1"/>
          </p:nvPr>
        </p:nvSpPr>
        <p:spPr>
          <a:xfrm>
            <a:off x="382044" y="1440450"/>
            <a:ext cx="8473044" cy="4384517"/>
          </a:xfrm>
        </p:spPr>
        <p:txBody>
          <a:bodyPr/>
          <a:lstStyle/>
          <a:p>
            <a:r>
              <a:rPr lang="en-US" sz="2000" dirty="0" smtClean="0"/>
              <a:t>Purpose: A Data store for advanced research and analytics purposes between DoD and VA</a:t>
            </a:r>
          </a:p>
          <a:p>
            <a:r>
              <a:rPr lang="en-US" sz="2000" dirty="0" smtClean="0"/>
              <a:t>Sources of Data: Data from the DMIX-Data Exchange Service for the Joint Legacy Viewer (JLV) and other sources will be implemented in an </a:t>
            </a:r>
            <a:r>
              <a:rPr lang="en-US" sz="2000" dirty="0"/>
              <a:t>Observational Medical Outcomes </a:t>
            </a:r>
            <a:r>
              <a:rPr lang="en-US" sz="2000" dirty="0" smtClean="0"/>
              <a:t>Partnership construct (see OMOP.org)</a:t>
            </a:r>
          </a:p>
          <a:p>
            <a:r>
              <a:rPr lang="en-US" sz="2000" dirty="0" smtClean="0"/>
              <a:t>Problem: Source Data Dictionary supplied for project for DMIX-DES interface is an Excel file with column titles, but no context for implementers</a:t>
            </a:r>
          </a:p>
          <a:p>
            <a:r>
              <a:rPr lang="en-US" sz="2000" dirty="0" smtClean="0"/>
              <a:t>Analysis: The MHS EA program supplied a MHS Data Model – FHIM Mapping Context to Project Leads so that an implementable solution could be constructed</a:t>
            </a:r>
          </a:p>
          <a:p>
            <a:pPr lvl="1"/>
            <a:r>
              <a:rPr lang="en-US" sz="2000" dirty="0" smtClean="0"/>
              <a:t>FHIM</a:t>
            </a:r>
            <a:r>
              <a:rPr lang="en-US" sz="2000" dirty="0"/>
              <a:t> </a:t>
            </a:r>
            <a:r>
              <a:rPr lang="en-US" sz="2000" dirty="0" smtClean="0"/>
              <a:t>–</a:t>
            </a:r>
            <a:r>
              <a:rPr lang="en-US" sz="2000" dirty="0" smtClean="0">
                <a:sym typeface="Wingdings" panose="05000000000000000000" pitchFamily="2" charset="2"/>
              </a:rPr>
              <a:t> MHS Enterprise Data Model (EDM) Map</a:t>
            </a:r>
          </a:p>
          <a:p>
            <a:pPr lvl="1"/>
            <a:r>
              <a:rPr lang="en-US" sz="2000" dirty="0" smtClean="0"/>
              <a:t>MHS EDM to CHCS Physical Data Model Map</a:t>
            </a:r>
          </a:p>
          <a:p>
            <a:pPr lvl="1"/>
            <a:r>
              <a:rPr lang="en-US" sz="2000" dirty="0"/>
              <a:t>MHS EDM to </a:t>
            </a:r>
            <a:r>
              <a:rPr lang="en-US" sz="2000" dirty="0" smtClean="0"/>
              <a:t>CDR </a:t>
            </a:r>
            <a:r>
              <a:rPr lang="en-US" sz="2000" dirty="0"/>
              <a:t>Physical Data Model </a:t>
            </a:r>
            <a:r>
              <a:rPr lang="en-US" sz="2000" dirty="0" smtClean="0"/>
              <a:t>JLV Map</a:t>
            </a:r>
            <a:endParaRPr lang="en-US" sz="2000" dirty="0"/>
          </a:p>
        </p:txBody>
      </p:sp>
      <p:sp>
        <p:nvSpPr>
          <p:cNvPr id="5" name="Slide Number Placeholder 4"/>
          <p:cNvSpPr>
            <a:spLocks noGrp="1"/>
          </p:cNvSpPr>
          <p:nvPr>
            <p:ph type="sldNum" sz="quarter" idx="10"/>
          </p:nvPr>
        </p:nvSpPr>
        <p:spPr/>
        <p:txBody>
          <a:bodyPr/>
          <a:lstStyle/>
          <a:p>
            <a:pPr>
              <a:defRPr/>
            </a:pPr>
            <a:fld id="{EDC3D58E-4C86-4420-9642-55B1AC3B382D}" type="slidenum">
              <a:rPr lang="en-US" altLang="en-US" smtClean="0"/>
              <a:pPr>
                <a:defRPr/>
              </a:pPr>
              <a:t>10</a:t>
            </a:fld>
            <a:endParaRPr lang="en-US" altLang="en-US"/>
          </a:p>
        </p:txBody>
      </p:sp>
    </p:spTree>
    <p:extLst>
      <p:ext uri="{BB962C8B-B14F-4D97-AF65-F5344CB8AC3E}">
        <p14:creationId xmlns:p14="http://schemas.microsoft.com/office/powerpoint/2010/main" val="263002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DHA Zero-based Budget Review</a:t>
            </a:r>
            <a:r>
              <a:rPr lang="en-US" dirty="0" smtClean="0"/>
              <a:t/>
            </a:r>
            <a:br>
              <a:rPr lang="en-US" dirty="0" smtClean="0"/>
            </a:br>
            <a:r>
              <a:rPr lang="en-US" sz="2000" dirty="0" smtClean="0"/>
              <a:t>(Example 4a)</a:t>
            </a:r>
            <a:endParaRPr lang="en-US" dirty="0"/>
          </a:p>
        </p:txBody>
      </p:sp>
      <p:sp>
        <p:nvSpPr>
          <p:cNvPr id="4" name="Slide Number Placeholder 3"/>
          <p:cNvSpPr>
            <a:spLocks noGrp="1"/>
          </p:cNvSpPr>
          <p:nvPr>
            <p:ph type="sldNum" sz="quarter" idx="10"/>
          </p:nvPr>
        </p:nvSpPr>
        <p:spPr/>
        <p:txBody>
          <a:bodyPr/>
          <a:lstStyle/>
          <a:p>
            <a:pPr>
              <a:defRPr/>
            </a:pPr>
            <a:fld id="{2EC03132-1629-49BF-ADDD-FA68588B365D}" type="slidenum">
              <a:rPr lang="en-US" altLang="en-US" smtClean="0"/>
              <a:pPr>
                <a:defRPr/>
              </a:pPr>
              <a:t>11</a:t>
            </a:fld>
            <a:endParaRPr lang="en-US" altLang="en-US"/>
          </a:p>
        </p:txBody>
      </p:sp>
      <p:sp>
        <p:nvSpPr>
          <p:cNvPr id="55" name="Rectangle 54"/>
          <p:cNvSpPr/>
          <p:nvPr/>
        </p:nvSpPr>
        <p:spPr>
          <a:xfrm>
            <a:off x="2099393" y="5303599"/>
            <a:ext cx="1752600" cy="533400"/>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t>DataObject</a:t>
            </a:r>
            <a:r>
              <a:rPr lang="en-US" dirty="0" smtClean="0"/>
              <a:t> </a:t>
            </a:r>
            <a:r>
              <a:rPr lang="en-US" baseline="-25000" dirty="0"/>
              <a:t>2</a:t>
            </a:r>
            <a:endParaRPr lang="en-US" dirty="0"/>
          </a:p>
        </p:txBody>
      </p:sp>
      <p:cxnSp>
        <p:nvCxnSpPr>
          <p:cNvPr id="56" name="Elbow Connector 55"/>
          <p:cNvCxnSpPr>
            <a:stCxn id="60" idx="2"/>
            <a:endCxn id="55" idx="1"/>
          </p:cNvCxnSpPr>
          <p:nvPr/>
        </p:nvCxnSpPr>
        <p:spPr>
          <a:xfrm rot="16200000" flipH="1">
            <a:off x="1155624" y="4626530"/>
            <a:ext cx="1146175" cy="741363"/>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5" idx="3"/>
            <a:endCxn id="62" idx="2"/>
          </p:cNvCxnSpPr>
          <p:nvPr/>
        </p:nvCxnSpPr>
        <p:spPr>
          <a:xfrm flipV="1">
            <a:off x="3851993" y="4424124"/>
            <a:ext cx="742950" cy="1146175"/>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154071" y="5569391"/>
            <a:ext cx="838200" cy="2000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Used In</a:t>
            </a:r>
            <a:endParaRPr lang="en-US" sz="1200" dirty="0">
              <a:solidFill>
                <a:schemeClr val="tx1"/>
              </a:solidFill>
            </a:endParaRPr>
          </a:p>
        </p:txBody>
      </p:sp>
      <p:sp>
        <p:nvSpPr>
          <p:cNvPr id="59" name="Rectangle 58"/>
          <p:cNvSpPr/>
          <p:nvPr/>
        </p:nvSpPr>
        <p:spPr>
          <a:xfrm>
            <a:off x="938930" y="5569391"/>
            <a:ext cx="838200" cy="2000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Provides</a:t>
            </a:r>
            <a:endParaRPr lang="en-US" sz="1200" dirty="0">
              <a:solidFill>
                <a:schemeClr val="tx1"/>
              </a:solidFill>
            </a:endParaRPr>
          </a:p>
        </p:txBody>
      </p:sp>
      <p:sp>
        <p:nvSpPr>
          <p:cNvPr id="60" name="Rectangle 59"/>
          <p:cNvSpPr/>
          <p:nvPr/>
        </p:nvSpPr>
        <p:spPr>
          <a:xfrm>
            <a:off x="481730" y="3890724"/>
            <a:ext cx="1752600" cy="5334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System </a:t>
            </a:r>
            <a:r>
              <a:rPr lang="en-US" baseline="-25000" dirty="0"/>
              <a:t>1</a:t>
            </a:r>
            <a:endParaRPr lang="en-US" dirty="0"/>
          </a:p>
        </p:txBody>
      </p:sp>
      <p:sp>
        <p:nvSpPr>
          <p:cNvPr id="61" name="Rectangle 60"/>
          <p:cNvSpPr/>
          <p:nvPr/>
        </p:nvSpPr>
        <p:spPr>
          <a:xfrm>
            <a:off x="6955554" y="3890724"/>
            <a:ext cx="1810552" cy="5334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err="1" smtClean="0"/>
              <a:t>BusinessProcess</a:t>
            </a:r>
            <a:r>
              <a:rPr lang="en-US" dirty="0" smtClean="0"/>
              <a:t> </a:t>
            </a:r>
            <a:r>
              <a:rPr lang="en-US" baseline="-25000" dirty="0"/>
              <a:t>4</a:t>
            </a:r>
            <a:endParaRPr lang="en-US" dirty="0"/>
          </a:p>
        </p:txBody>
      </p:sp>
      <p:sp>
        <p:nvSpPr>
          <p:cNvPr id="62" name="Rectangle 61"/>
          <p:cNvSpPr/>
          <p:nvPr/>
        </p:nvSpPr>
        <p:spPr>
          <a:xfrm>
            <a:off x="3718643" y="3890724"/>
            <a:ext cx="1752600" cy="53340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smtClean="0"/>
              <a:t>Data-Output </a:t>
            </a:r>
            <a:r>
              <a:rPr lang="en-US" baseline="-25000" dirty="0"/>
              <a:t>3</a:t>
            </a:r>
            <a:endParaRPr lang="en-US" dirty="0"/>
          </a:p>
        </p:txBody>
      </p:sp>
      <p:cxnSp>
        <p:nvCxnSpPr>
          <p:cNvPr id="63" name="Straight Arrow Connector 62"/>
          <p:cNvCxnSpPr>
            <a:stCxn id="60" idx="3"/>
            <a:endCxn id="62" idx="1"/>
          </p:cNvCxnSpPr>
          <p:nvPr/>
        </p:nvCxnSpPr>
        <p:spPr>
          <a:xfrm>
            <a:off x="2234330" y="4157424"/>
            <a:ext cx="1484313"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3"/>
            <a:endCxn id="61" idx="1"/>
          </p:cNvCxnSpPr>
          <p:nvPr/>
        </p:nvCxnSpPr>
        <p:spPr>
          <a:xfrm>
            <a:off x="5471243" y="4157424"/>
            <a:ext cx="1484311"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556593" y="3969420"/>
            <a:ext cx="838200" cy="2000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Creates</a:t>
            </a:r>
          </a:p>
        </p:txBody>
      </p:sp>
      <p:sp>
        <p:nvSpPr>
          <p:cNvPr id="66" name="Rectangle 65"/>
          <p:cNvSpPr/>
          <p:nvPr/>
        </p:nvSpPr>
        <p:spPr>
          <a:xfrm>
            <a:off x="5625230" y="3958534"/>
            <a:ext cx="838200" cy="2000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Supports</a:t>
            </a:r>
            <a:endParaRPr lang="en-US" sz="1200" dirty="0">
              <a:solidFill>
                <a:schemeClr val="tx1"/>
              </a:solidFill>
            </a:endParaRPr>
          </a:p>
        </p:txBody>
      </p:sp>
      <p:sp>
        <p:nvSpPr>
          <p:cNvPr id="67" name="Oval 66"/>
          <p:cNvSpPr/>
          <p:nvPr/>
        </p:nvSpPr>
        <p:spPr>
          <a:xfrm>
            <a:off x="2327993" y="4627324"/>
            <a:ext cx="1295400" cy="381000"/>
          </a:xfrm>
          <a:prstGeom prst="ellipse">
            <a:avLst/>
          </a:prstGeom>
          <a:ln>
            <a:solidFill>
              <a:srgbClr val="00206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solidFill>
                  <a:schemeClr val="tx1"/>
                </a:solidFill>
              </a:rPr>
              <a:t>Mandated?</a:t>
            </a:r>
          </a:p>
        </p:txBody>
      </p:sp>
      <p:sp>
        <p:nvSpPr>
          <p:cNvPr id="68" name="Oval 67"/>
          <p:cNvSpPr/>
          <p:nvPr/>
        </p:nvSpPr>
        <p:spPr>
          <a:xfrm>
            <a:off x="4871168" y="3331924"/>
            <a:ext cx="1295400" cy="381000"/>
          </a:xfrm>
          <a:prstGeom prst="ellipse">
            <a:avLst/>
          </a:prstGeom>
          <a:ln>
            <a:solidFill>
              <a:srgbClr val="002060"/>
            </a:solidFill>
            <a:prstDash val="dash"/>
          </a:ln>
        </p:spPr>
        <p:style>
          <a:lnRef idx="2">
            <a:schemeClr val="accent2"/>
          </a:lnRef>
          <a:fillRef idx="1">
            <a:schemeClr val="lt1"/>
          </a:fillRef>
          <a:effectRef idx="0">
            <a:schemeClr val="accent2"/>
          </a:effectRef>
          <a:fontRef idx="minor">
            <a:schemeClr val="dk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Frequency</a:t>
            </a:r>
            <a:endParaRPr lang="en-US" sz="1200" dirty="0">
              <a:solidFill>
                <a:schemeClr val="tx1"/>
              </a:solidFill>
            </a:endParaRPr>
          </a:p>
        </p:txBody>
      </p:sp>
      <p:sp>
        <p:nvSpPr>
          <p:cNvPr id="69" name="Oval 68"/>
          <p:cNvSpPr/>
          <p:nvPr/>
        </p:nvSpPr>
        <p:spPr>
          <a:xfrm>
            <a:off x="3023318" y="3331924"/>
            <a:ext cx="1295400" cy="381000"/>
          </a:xfrm>
          <a:prstGeom prst="ellipse">
            <a:avLst/>
          </a:prstGeom>
          <a:ln>
            <a:solidFill>
              <a:srgbClr val="002060"/>
            </a:solidFill>
            <a:prstDash val="dash"/>
          </a:ln>
        </p:spPr>
        <p:style>
          <a:lnRef idx="2">
            <a:schemeClr val="accent2"/>
          </a:lnRef>
          <a:fillRef idx="1">
            <a:schemeClr val="lt1"/>
          </a:fillRef>
          <a:effectRef idx="0">
            <a:schemeClr val="accent2"/>
          </a:effectRef>
          <a:fontRef idx="minor">
            <a:schemeClr val="dk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Impact</a:t>
            </a:r>
            <a:endParaRPr lang="en-US" sz="1200" dirty="0">
              <a:solidFill>
                <a:schemeClr val="tx1"/>
              </a:solidFill>
            </a:endParaRPr>
          </a:p>
        </p:txBody>
      </p:sp>
      <p:sp>
        <p:nvSpPr>
          <p:cNvPr id="70" name="Oval 69"/>
          <p:cNvSpPr/>
          <p:nvPr/>
        </p:nvSpPr>
        <p:spPr>
          <a:xfrm>
            <a:off x="6633293" y="4855924"/>
            <a:ext cx="1103312" cy="381000"/>
          </a:xfrm>
          <a:prstGeom prst="ellipse">
            <a:avLst/>
          </a:prstGeom>
          <a:ln>
            <a:solidFill>
              <a:srgbClr val="00206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solidFill>
                  <a:schemeClr val="tx1"/>
                </a:solidFill>
              </a:rPr>
              <a:t>Cost</a:t>
            </a:r>
          </a:p>
        </p:txBody>
      </p:sp>
      <p:sp>
        <p:nvSpPr>
          <p:cNvPr id="71" name="Oval 70"/>
          <p:cNvSpPr/>
          <p:nvPr/>
        </p:nvSpPr>
        <p:spPr>
          <a:xfrm>
            <a:off x="7928693" y="4855924"/>
            <a:ext cx="1103312" cy="381000"/>
          </a:xfrm>
          <a:prstGeom prst="ellipse">
            <a:avLst/>
          </a:prstGeom>
          <a:ln>
            <a:solidFill>
              <a:srgbClr val="002060"/>
            </a:solidFill>
            <a:prstDash val="dash"/>
          </a:ln>
        </p:spPr>
        <p:style>
          <a:lnRef idx="2">
            <a:schemeClr val="accent2"/>
          </a:lnRef>
          <a:fillRef idx="1">
            <a:schemeClr val="lt1"/>
          </a:fillRef>
          <a:effectRef idx="0">
            <a:schemeClr val="accent2"/>
          </a:effectRef>
          <a:fontRef idx="minor">
            <a:schemeClr val="dk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200" dirty="0" smtClean="0">
                <a:solidFill>
                  <a:schemeClr val="tx1"/>
                </a:solidFill>
              </a:rPr>
              <a:t>Efficiency</a:t>
            </a:r>
            <a:endParaRPr lang="en-US" sz="1200" dirty="0">
              <a:solidFill>
                <a:schemeClr val="tx1"/>
              </a:solidFill>
            </a:endParaRPr>
          </a:p>
        </p:txBody>
      </p:sp>
      <p:cxnSp>
        <p:nvCxnSpPr>
          <p:cNvPr id="72" name="Straight Arrow Connector 71"/>
          <p:cNvCxnSpPr>
            <a:stCxn id="61" idx="2"/>
            <a:endCxn id="70" idx="7"/>
          </p:cNvCxnSpPr>
          <p:nvPr/>
        </p:nvCxnSpPr>
        <p:spPr>
          <a:xfrm flipH="1">
            <a:off x="7575029" y="4424124"/>
            <a:ext cx="285801" cy="487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7" idx="7"/>
          </p:cNvCxnSpPr>
          <p:nvPr/>
        </p:nvCxnSpPr>
        <p:spPr>
          <a:xfrm flipH="1">
            <a:off x="3434480" y="4282837"/>
            <a:ext cx="284163" cy="40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2" idx="0"/>
            <a:endCxn id="69" idx="5"/>
          </p:cNvCxnSpPr>
          <p:nvPr/>
        </p:nvCxnSpPr>
        <p:spPr>
          <a:xfrm flipH="1" flipV="1">
            <a:off x="4128218" y="3657362"/>
            <a:ext cx="466725" cy="23336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2" idx="0"/>
            <a:endCxn id="68" idx="3"/>
          </p:cNvCxnSpPr>
          <p:nvPr/>
        </p:nvCxnSpPr>
        <p:spPr>
          <a:xfrm flipV="1">
            <a:off x="4594943" y="3657362"/>
            <a:ext cx="466725" cy="23336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1" idx="2"/>
            <a:endCxn id="71" idx="1"/>
          </p:cNvCxnSpPr>
          <p:nvPr/>
        </p:nvCxnSpPr>
        <p:spPr>
          <a:xfrm>
            <a:off x="7860830" y="4424124"/>
            <a:ext cx="229439" cy="487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7"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68" y="1388824"/>
            <a:ext cx="2190750" cy="133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8" name="Rectangle 77"/>
          <p:cNvSpPr/>
          <p:nvPr/>
        </p:nvSpPr>
        <p:spPr>
          <a:xfrm>
            <a:off x="2345455" y="1393587"/>
            <a:ext cx="6686550" cy="1327150"/>
          </a:xfrm>
          <a:prstGeom prst="rect">
            <a:avLst/>
          </a:prstGeom>
          <a:ln>
            <a:prstDash val="solid"/>
          </a:ln>
        </p:spPr>
        <p:style>
          <a:lnRef idx="2">
            <a:schemeClr val="accent5"/>
          </a:lnRef>
          <a:fillRef idx="1">
            <a:schemeClr val="lt1"/>
          </a:fillRef>
          <a:effectRef idx="0">
            <a:schemeClr val="accent5"/>
          </a:effectRef>
          <a:fontRef idx="minor">
            <a:schemeClr val="dk1"/>
          </a:fontRef>
        </p:style>
        <p:txBody>
          <a:bodyPr anchor="ctr"/>
          <a:lstStyle/>
          <a:p>
            <a:pPr>
              <a:defRPr/>
            </a:pPr>
            <a:r>
              <a:rPr lang="en-US" sz="1600" dirty="0"/>
              <a:t>This model shows the interactions and key considerations of the Enterprise Service Systems. These interactions trace the connection between each System, the data it contains, the Data-Outputs and the Business Processes they support and monitor. </a:t>
            </a:r>
          </a:p>
        </p:txBody>
      </p:sp>
      <p:cxnSp>
        <p:nvCxnSpPr>
          <p:cNvPr id="79" name="Straight Connector 78"/>
          <p:cNvCxnSpPr/>
          <p:nvPr/>
        </p:nvCxnSpPr>
        <p:spPr>
          <a:xfrm flipH="1" flipV="1">
            <a:off x="6539237" y="2950924"/>
            <a:ext cx="6350" cy="306546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539630" y="2769950"/>
            <a:ext cx="2492375" cy="333374"/>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Operational Activity</a:t>
            </a:r>
          </a:p>
        </p:txBody>
      </p:sp>
      <p:sp>
        <p:nvSpPr>
          <p:cNvPr id="81" name="Rectangle 80"/>
          <p:cNvSpPr/>
          <p:nvPr/>
        </p:nvSpPr>
        <p:spPr>
          <a:xfrm>
            <a:off x="95968" y="2771537"/>
            <a:ext cx="6443662" cy="338137"/>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IT System</a:t>
            </a:r>
          </a:p>
        </p:txBody>
      </p:sp>
    </p:spTree>
    <p:extLst>
      <p:ext uri="{BB962C8B-B14F-4D97-AF65-F5344CB8AC3E}">
        <p14:creationId xmlns:p14="http://schemas.microsoft.com/office/powerpoint/2010/main" val="556660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DHA Zero-based Budget Review</a:t>
            </a:r>
            <a:br>
              <a:rPr lang="en-US" sz="2800" dirty="0" smtClean="0"/>
            </a:br>
            <a:r>
              <a:rPr lang="en-US" sz="2000" dirty="0" smtClean="0"/>
              <a:t>(Example 4b)</a:t>
            </a:r>
            <a:endParaRPr lang="en-US" dirty="0"/>
          </a:p>
        </p:txBody>
      </p:sp>
      <p:sp>
        <p:nvSpPr>
          <p:cNvPr id="4" name="Slide Number Placeholder 3"/>
          <p:cNvSpPr>
            <a:spLocks noGrp="1"/>
          </p:cNvSpPr>
          <p:nvPr>
            <p:ph type="sldNum" sz="quarter" idx="10"/>
          </p:nvPr>
        </p:nvSpPr>
        <p:spPr/>
        <p:txBody>
          <a:bodyPr/>
          <a:lstStyle/>
          <a:p>
            <a:pPr>
              <a:defRPr/>
            </a:pPr>
            <a:fld id="{2EC03132-1629-49BF-ADDD-FA68588B365D}" type="slidenum">
              <a:rPr lang="en-US" altLang="en-US" smtClean="0"/>
              <a:pPr>
                <a:defRPr/>
              </a:pPr>
              <a:t>12</a:t>
            </a:fld>
            <a:endParaRPr lang="en-US" altLang="en-US"/>
          </a:p>
        </p:txBody>
      </p:sp>
      <p:grpSp>
        <p:nvGrpSpPr>
          <p:cNvPr id="27" name="Group 26"/>
          <p:cNvGrpSpPr/>
          <p:nvPr/>
        </p:nvGrpSpPr>
        <p:grpSpPr>
          <a:xfrm>
            <a:off x="234109" y="1489102"/>
            <a:ext cx="8635767" cy="4512406"/>
            <a:chOff x="317733" y="1853998"/>
            <a:chExt cx="8635767" cy="4418466"/>
          </a:xfrm>
        </p:grpSpPr>
        <p:grpSp>
          <p:nvGrpSpPr>
            <p:cNvPr id="28" name="Group 27"/>
            <p:cNvGrpSpPr>
              <a:grpSpLocks/>
            </p:cNvGrpSpPr>
            <p:nvPr/>
          </p:nvGrpSpPr>
          <p:grpSpPr bwMode="auto">
            <a:xfrm>
              <a:off x="3485071" y="1853998"/>
              <a:ext cx="5468429" cy="4394402"/>
              <a:chOff x="141176" y="1578091"/>
              <a:chExt cx="4249846" cy="1667950"/>
            </a:xfrm>
          </p:grpSpPr>
          <p:sp>
            <p:nvSpPr>
              <p:cNvPr id="47" name="Text Box 10"/>
              <p:cNvSpPr txBox="1">
                <a:spLocks noChangeArrowheads="1"/>
              </p:cNvSpPr>
              <p:nvPr>
                <p:custDataLst>
                  <p:tags r:id="rId1"/>
                </p:custDataLst>
              </p:nvPr>
            </p:nvSpPr>
            <p:spPr bwMode="auto">
              <a:xfrm>
                <a:off x="141176" y="1578091"/>
                <a:ext cx="4249846" cy="93203"/>
              </a:xfrm>
              <a:prstGeom prst="rect">
                <a:avLst/>
              </a:prstGeom>
              <a:solidFill>
                <a:srgbClr val="121E47"/>
              </a:solidFill>
              <a:ln w="12700" algn="ctr">
                <a:solidFill>
                  <a:schemeClr val="tx1"/>
                </a:solidFill>
                <a:miter lim="800000"/>
                <a:headEnd/>
                <a:tailEnd type="none" w="sm" len="med"/>
              </a:ln>
            </p:spPr>
            <p:txBody>
              <a:bodyPr lIns="36000" tIns="36000" rIns="36000" bIns="36000" anchor="ctr" anchorCtr="1"/>
              <a:lstStyle>
                <a:lvl1pPr defTabSz="957263">
                  <a:lnSpc>
                    <a:spcPct val="90000"/>
                  </a:lnSpc>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ts val="0"/>
                  </a:spcBef>
                  <a:buNone/>
                  <a:defRPr/>
                </a:pPr>
                <a:r>
                  <a:rPr lang="en-US" sz="1400" b="1" kern="0" cap="small" dirty="0" smtClean="0">
                    <a:solidFill>
                      <a:srgbClr val="FFFFFF"/>
                    </a:solidFill>
                    <a:latin typeface="Arial"/>
                  </a:rPr>
                  <a:t>Potential Analysis Results</a:t>
                </a:r>
                <a:endParaRPr lang="en-US" sz="1400" b="1" kern="0" cap="small" dirty="0">
                  <a:solidFill>
                    <a:srgbClr val="FFFFFF"/>
                  </a:solidFill>
                  <a:latin typeface="Arial"/>
                </a:endParaRPr>
              </a:p>
            </p:txBody>
          </p:sp>
          <p:sp>
            <p:nvSpPr>
              <p:cNvPr id="48" name="Text Placeholder 5"/>
              <p:cNvSpPr txBox="1">
                <a:spLocks/>
              </p:cNvSpPr>
              <p:nvPr/>
            </p:nvSpPr>
            <p:spPr bwMode="auto">
              <a:xfrm>
                <a:off x="141177" y="1671294"/>
                <a:ext cx="4249845" cy="15747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2880" tIns="36000" rIns="36000" bIns="36000"/>
              <a:lstStyle>
                <a:lvl1pPr defTabSz="957263">
                  <a:lnSpc>
                    <a:spcPct val="90000"/>
                  </a:lnSpc>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179388" indent="-179388"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358775" indent="-179388"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539750" indent="-179388"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719138" indent="-179388" defTabSz="957263">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1176338" indent="-179388"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1633538" indent="-179388"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090738" indent="-179388"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2547938" indent="-179388" defTabSz="957263"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ts val="600"/>
                  </a:spcBef>
                  <a:buFont typeface="Arial" panose="020B0604020202020204" pitchFamily="34" charset="0"/>
                  <a:buNone/>
                </a:pPr>
                <a:endParaRPr lang="en-US" altLang="en-US" sz="1100">
                  <a:solidFill>
                    <a:srgbClr val="313131"/>
                  </a:solidFill>
                  <a:latin typeface="Calibri" panose="020F0502020204030204" pitchFamily="34" charset="0"/>
                </a:endParaRPr>
              </a:p>
            </p:txBody>
          </p:sp>
        </p:grpSp>
        <p:sp>
          <p:nvSpPr>
            <p:cNvPr id="29" name="Content Placeholder 40"/>
            <p:cNvSpPr txBox="1">
              <a:spLocks/>
            </p:cNvSpPr>
            <p:nvPr/>
          </p:nvSpPr>
          <p:spPr bwMode="auto">
            <a:xfrm>
              <a:off x="3485070" y="2106614"/>
              <a:ext cx="5468430" cy="2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0000"/>
                </a:lnSpc>
                <a:spcBef>
                  <a:spcPct val="0"/>
                </a:spcBef>
                <a:spcAft>
                  <a:spcPts val="200"/>
                </a:spcAft>
                <a:buFont typeface="Arial" panose="020B0604020202020204" pitchFamily="34" charset="0"/>
                <a:buNone/>
              </a:pPr>
              <a:r>
                <a:rPr lang="en-US" altLang="en-US" sz="1600" b="1" dirty="0">
                  <a:latin typeface="Calibri" panose="020F0502020204030204" pitchFamily="34" charset="0"/>
                </a:rPr>
                <a:t>System Health Grid</a:t>
              </a:r>
            </a:p>
          </p:txBody>
        </p:sp>
        <p:sp>
          <p:nvSpPr>
            <p:cNvPr id="30" name="Rectangle 29"/>
            <p:cNvSpPr/>
            <p:nvPr/>
          </p:nvSpPr>
          <p:spPr>
            <a:xfrm>
              <a:off x="317733" y="2022475"/>
              <a:ext cx="3012064" cy="4225925"/>
            </a:xfrm>
            <a:prstGeom prst="rect">
              <a:avLst/>
            </a:prstGeom>
            <a:noFill/>
            <a:ln w="19050" cap="flat" cmpd="sng" algn="ctr">
              <a:solidFill>
                <a:srgbClr val="002060"/>
              </a:solidFill>
              <a:prstDash val="solid"/>
            </a:ln>
            <a:effectLst/>
          </p:spPr>
          <p:txBody>
            <a:bodyPr anchor="ctr"/>
            <a:lstStyle/>
            <a:p>
              <a:pPr eaLnBrk="1" fontAlgn="auto" hangingPunct="1">
                <a:spcBef>
                  <a:spcPts val="0"/>
                </a:spcBef>
                <a:spcAft>
                  <a:spcPts val="0"/>
                </a:spcAft>
                <a:defRPr/>
              </a:pPr>
              <a:endParaRPr lang="en-US" sz="900" kern="0" dirty="0">
                <a:solidFill>
                  <a:srgbClr val="000000"/>
                </a:solidFill>
                <a:latin typeface="Arial"/>
                <a:cs typeface="+mn-cs"/>
              </a:endParaRPr>
            </a:p>
          </p:txBody>
        </p:sp>
        <p:sp>
          <p:nvSpPr>
            <p:cNvPr id="31" name="Snip and Round Single Corner Rectangle 30"/>
            <p:cNvSpPr/>
            <p:nvPr/>
          </p:nvSpPr>
          <p:spPr>
            <a:xfrm>
              <a:off x="317733" y="1853998"/>
              <a:ext cx="3012064" cy="252616"/>
            </a:xfrm>
            <a:prstGeom prst="snipRoundRect">
              <a:avLst>
                <a:gd name="adj1" fmla="val 2030"/>
                <a:gd name="adj2" fmla="val 201"/>
              </a:avLst>
            </a:prstGeom>
            <a:solidFill>
              <a:srgbClr val="85322D"/>
            </a:solidFill>
            <a:ln w="19050" cap="flat" cmpd="sng" algn="ctr">
              <a:solidFill>
                <a:srgbClr val="85322D"/>
              </a:solidFill>
              <a:prstDash val="solid"/>
            </a:ln>
            <a:effectLst/>
          </p:spPr>
          <p:txBody>
            <a:bodyPr anchor="ctr"/>
            <a:lstStyle/>
            <a:p>
              <a:pPr algn="ctr" eaLnBrk="1" fontAlgn="auto" hangingPunct="1">
                <a:spcBef>
                  <a:spcPts val="0"/>
                </a:spcBef>
                <a:spcAft>
                  <a:spcPts val="0"/>
                </a:spcAft>
                <a:defRPr/>
              </a:pPr>
              <a:r>
                <a:rPr lang="en-US" sz="1400" b="1" kern="0" cap="small" dirty="0">
                  <a:solidFill>
                    <a:srgbClr val="FFFFFF"/>
                  </a:solidFill>
                  <a:latin typeface="Arial"/>
                  <a:cs typeface="+mn-cs"/>
                </a:rPr>
                <a:t>Decision Making</a:t>
              </a:r>
            </a:p>
          </p:txBody>
        </p:sp>
        <p:sp>
          <p:nvSpPr>
            <p:cNvPr id="32" name="TextBox 31"/>
            <p:cNvSpPr txBox="1"/>
            <p:nvPr/>
          </p:nvSpPr>
          <p:spPr>
            <a:xfrm>
              <a:off x="327259" y="2165350"/>
              <a:ext cx="3002538" cy="3929555"/>
            </a:xfrm>
            <a:prstGeom prst="rect">
              <a:avLst/>
            </a:prstGeom>
            <a:noFill/>
          </p:spPr>
          <p:txBody>
            <a:bodyPr wrap="square">
              <a:spAutoFit/>
            </a:bodyPr>
            <a:lstStyle/>
            <a:p>
              <a:pPr fontAlgn="auto">
                <a:spcBef>
                  <a:spcPts val="0"/>
                </a:spcBef>
                <a:spcAft>
                  <a:spcPts val="200"/>
                </a:spcAft>
                <a:tabLst>
                  <a:tab pos="1485900" algn="l"/>
                </a:tabLst>
                <a:defRPr/>
              </a:pPr>
              <a:r>
                <a:rPr lang="en-GB" sz="1200" dirty="0">
                  <a:latin typeface="+mj-lt"/>
                </a:rPr>
                <a:t>Each Registry provides value through two dimensions:</a:t>
              </a:r>
            </a:p>
            <a:p>
              <a:pPr marL="400050" lvl="2" indent="-228600" fontAlgn="auto">
                <a:spcBef>
                  <a:spcPts val="0"/>
                </a:spcBef>
                <a:spcAft>
                  <a:spcPts val="200"/>
                </a:spcAft>
                <a:buFont typeface="+mj-lt"/>
                <a:buAutoNum type="arabicPeriod"/>
                <a:tabLst>
                  <a:tab pos="1485900" algn="l"/>
                </a:tabLst>
                <a:defRPr/>
              </a:pPr>
              <a:r>
                <a:rPr lang="en-GB" sz="1200" dirty="0">
                  <a:latin typeface="+mj-lt"/>
                </a:rPr>
                <a:t>The clinical data collected, structured and curated within the Registry (</a:t>
              </a:r>
              <a:r>
                <a:rPr lang="en-GB" sz="1200" b="1" dirty="0">
                  <a:latin typeface="+mj-lt"/>
                </a:rPr>
                <a:t>Data Coverage</a:t>
              </a:r>
              <a:r>
                <a:rPr lang="en-GB" sz="1200" dirty="0">
                  <a:latin typeface="+mj-lt"/>
                </a:rPr>
                <a:t>)</a:t>
              </a:r>
            </a:p>
            <a:p>
              <a:pPr marL="400050" lvl="2" indent="-228600" fontAlgn="auto">
                <a:spcBef>
                  <a:spcPts val="0"/>
                </a:spcBef>
                <a:spcAft>
                  <a:spcPts val="200"/>
                </a:spcAft>
                <a:buFont typeface="+mj-lt"/>
                <a:buAutoNum type="arabicPeriod"/>
                <a:tabLst>
                  <a:tab pos="1485900" algn="l"/>
                </a:tabLst>
                <a:defRPr/>
              </a:pPr>
              <a:r>
                <a:rPr lang="en-GB" sz="1200" dirty="0">
                  <a:latin typeface="+mj-lt"/>
                </a:rPr>
                <a:t>The functionality by which this data is stored, accessed and presented within the Registry (</a:t>
              </a:r>
              <a:r>
                <a:rPr lang="en-GB" sz="1200" b="1" dirty="0">
                  <a:latin typeface="+mj-lt"/>
                </a:rPr>
                <a:t>Functional Fulfilment</a:t>
              </a:r>
              <a:r>
                <a:rPr lang="en-GB" sz="1200" dirty="0">
                  <a:latin typeface="+mj-lt"/>
                </a:rPr>
                <a:t>)</a:t>
              </a:r>
            </a:p>
            <a:p>
              <a:pPr marL="0" lvl="1" fontAlgn="auto">
                <a:spcBef>
                  <a:spcPts val="0"/>
                </a:spcBef>
                <a:spcAft>
                  <a:spcPts val="200"/>
                </a:spcAft>
                <a:tabLst>
                  <a:tab pos="1485900" algn="l"/>
                </a:tabLst>
                <a:defRPr/>
              </a:pPr>
              <a:r>
                <a:rPr lang="en-GB" sz="1200" dirty="0" smtClean="0">
                  <a:latin typeface="+mj-lt"/>
                </a:rPr>
                <a:t>Approach</a:t>
              </a:r>
              <a:endParaRPr lang="en-GB" sz="1200" dirty="0">
                <a:latin typeface="+mj-lt"/>
              </a:endParaRPr>
            </a:p>
            <a:p>
              <a:pPr marL="171450" lvl="1" indent="-171450" fontAlgn="auto">
                <a:spcBef>
                  <a:spcPts val="0"/>
                </a:spcBef>
                <a:spcAft>
                  <a:spcPts val="200"/>
                </a:spcAft>
                <a:buFont typeface="Arial" panose="020B0604020202020204" pitchFamily="34" charset="0"/>
                <a:buChar char="•"/>
                <a:tabLst>
                  <a:tab pos="1485900" algn="l"/>
                </a:tabLst>
                <a:defRPr/>
              </a:pPr>
              <a:r>
                <a:rPr lang="en-GB" sz="1200" dirty="0" smtClean="0">
                  <a:latin typeface="+mj-lt"/>
                </a:rPr>
                <a:t>A final set of </a:t>
              </a:r>
              <a:r>
                <a:rPr lang="en-GB" sz="1200" b="1" dirty="0" smtClean="0">
                  <a:latin typeface="+mj-lt"/>
                </a:rPr>
                <a:t>136</a:t>
              </a:r>
              <a:r>
                <a:rPr lang="en-GB" sz="1200" dirty="0" smtClean="0">
                  <a:latin typeface="+mj-lt"/>
                </a:rPr>
                <a:t> mutually exclusive requirements representing the capability of registries were used to evaluate each System’s functional fulfilment</a:t>
              </a:r>
            </a:p>
            <a:p>
              <a:pPr marL="171450" lvl="1" indent="-171450" fontAlgn="auto">
                <a:spcBef>
                  <a:spcPts val="0"/>
                </a:spcBef>
                <a:spcAft>
                  <a:spcPts val="200"/>
                </a:spcAft>
                <a:buFont typeface="Arial" panose="020B0604020202020204" pitchFamily="34" charset="0"/>
                <a:buChar char="•"/>
                <a:tabLst>
                  <a:tab pos="1485900" algn="l"/>
                </a:tabLst>
                <a:defRPr/>
              </a:pPr>
              <a:r>
                <a:rPr lang="en-GB" sz="1200" dirty="0" smtClean="0">
                  <a:latin typeface="+mj-lt"/>
                </a:rPr>
                <a:t>The MHS Data Domains, an Enterprise Architecture product, has been used as the taxonomy for organizing the data provided by each System.</a:t>
              </a:r>
            </a:p>
            <a:p>
              <a:pPr marL="0" lvl="1" fontAlgn="auto">
                <a:spcBef>
                  <a:spcPts val="0"/>
                </a:spcBef>
                <a:spcAft>
                  <a:spcPts val="200"/>
                </a:spcAft>
                <a:tabLst>
                  <a:tab pos="1485900" algn="l"/>
                </a:tabLst>
                <a:defRPr/>
              </a:pPr>
              <a:r>
                <a:rPr lang="en-GB" sz="1200" dirty="0" smtClean="0">
                  <a:latin typeface="+mj-lt"/>
                </a:rPr>
                <a:t>The valuation was executed across </a:t>
              </a:r>
              <a:r>
                <a:rPr lang="en-GB" sz="1200" b="1" dirty="0" smtClean="0">
                  <a:latin typeface="+mj-lt"/>
                </a:rPr>
                <a:t>512</a:t>
              </a:r>
              <a:r>
                <a:rPr lang="en-GB" sz="1200" dirty="0" smtClean="0">
                  <a:latin typeface="+mj-lt"/>
                </a:rPr>
                <a:t> unique system combinations and a number of </a:t>
              </a:r>
              <a:r>
                <a:rPr lang="en-GB" sz="1200" b="1" dirty="0" smtClean="0">
                  <a:latin typeface="+mj-lt"/>
                </a:rPr>
                <a:t>hypothetical</a:t>
              </a:r>
              <a:r>
                <a:rPr lang="en-GB" sz="1200" dirty="0" smtClean="0">
                  <a:latin typeface="+mj-lt"/>
                </a:rPr>
                <a:t> optimal configurations were chosen to undergo a more thorough analysis.</a:t>
              </a:r>
              <a:endParaRPr lang="en-GB" sz="1200" dirty="0">
                <a:latin typeface="+mj-lt"/>
              </a:endParaRPr>
            </a:p>
          </p:txBody>
        </p:sp>
        <p:graphicFrame>
          <p:nvGraphicFramePr>
            <p:cNvPr id="33" name="Chart 32"/>
            <p:cNvGraphicFramePr/>
            <p:nvPr>
              <p:extLst>
                <p:ext uri="{D42A27DB-BD31-4B8C-83A1-F6EECF244321}">
                  <p14:modId xmlns:p14="http://schemas.microsoft.com/office/powerpoint/2010/main" val="1861132505"/>
                </p:ext>
              </p:extLst>
            </p:nvPr>
          </p:nvGraphicFramePr>
          <p:xfrm>
            <a:off x="3649685" y="2387288"/>
            <a:ext cx="5212277" cy="3861113"/>
          </p:xfrm>
          <a:graphic>
            <a:graphicData uri="http://schemas.openxmlformats.org/drawingml/2006/chart">
              <c:chart xmlns:c="http://schemas.openxmlformats.org/drawingml/2006/chart" xmlns:r="http://schemas.openxmlformats.org/officeDocument/2006/relationships" r:id="rId4"/>
            </a:graphicData>
          </a:graphic>
        </p:graphicFrame>
        <p:sp>
          <p:nvSpPr>
            <p:cNvPr id="34" name="Oval 33"/>
            <p:cNvSpPr/>
            <p:nvPr/>
          </p:nvSpPr>
          <p:spPr>
            <a:xfrm>
              <a:off x="6133374" y="4770406"/>
              <a:ext cx="69011" cy="73152"/>
            </a:xfrm>
            <a:prstGeom prst="ellipse">
              <a:avLst/>
            </a:prstGeom>
            <a:solidFill>
              <a:srgbClr val="77933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587495" y="5975460"/>
              <a:ext cx="1039900" cy="297004"/>
            </a:xfrm>
            <a:prstGeom prst="rect">
              <a:avLst/>
            </a:prstGeom>
            <a:noFill/>
          </p:spPr>
          <p:txBody>
            <a:bodyPr wrap="none" rtlCol="0">
              <a:spAutoFit/>
            </a:bodyPr>
            <a:lstStyle/>
            <a:p>
              <a:r>
                <a:rPr lang="en-US" sz="1330" dirty="0" smtClean="0">
                  <a:solidFill>
                    <a:srgbClr val="595959"/>
                  </a:solidFill>
                </a:rPr>
                <a:t>* Size is cost</a:t>
              </a:r>
              <a:endParaRPr lang="en-US" sz="1330" dirty="0">
                <a:solidFill>
                  <a:srgbClr val="595959"/>
                </a:solidFill>
              </a:endParaRPr>
            </a:p>
          </p:txBody>
        </p:sp>
        <p:sp>
          <p:nvSpPr>
            <p:cNvPr id="36" name="TextBox 35"/>
            <p:cNvSpPr txBox="1"/>
            <p:nvPr/>
          </p:nvSpPr>
          <p:spPr>
            <a:xfrm>
              <a:off x="4473076" y="3283359"/>
              <a:ext cx="643125" cy="20527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System 9 </a:t>
              </a:r>
              <a:endParaRPr lang="en-US" sz="800" dirty="0">
                <a:latin typeface="Arial" panose="020B0604020202020204" pitchFamily="34" charset="0"/>
                <a:cs typeface="Arial" panose="020B0604020202020204" pitchFamily="34" charset="0"/>
              </a:endParaRPr>
            </a:p>
          </p:txBody>
        </p:sp>
        <p:sp>
          <p:nvSpPr>
            <p:cNvPr id="37" name="TextBox 36"/>
            <p:cNvSpPr txBox="1"/>
            <p:nvPr/>
          </p:nvSpPr>
          <p:spPr>
            <a:xfrm>
              <a:off x="6090242" y="3719761"/>
              <a:ext cx="612240" cy="205276"/>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System 5</a:t>
              </a:r>
              <a:endParaRPr lang="en-US" sz="800" dirty="0">
                <a:latin typeface="Arial" panose="020B0604020202020204" pitchFamily="34" charset="0"/>
                <a:cs typeface="Arial" panose="020B0604020202020204" pitchFamily="34" charset="0"/>
              </a:endParaRPr>
            </a:p>
          </p:txBody>
        </p:sp>
        <p:sp>
          <p:nvSpPr>
            <p:cNvPr id="38" name="TextBox 37"/>
            <p:cNvSpPr txBox="1"/>
            <p:nvPr/>
          </p:nvSpPr>
          <p:spPr>
            <a:xfrm>
              <a:off x="5219759" y="3587321"/>
              <a:ext cx="614271" cy="20527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System 6</a:t>
              </a:r>
              <a:endParaRPr lang="en-US" sz="800" dirty="0">
                <a:latin typeface="Arial" panose="020B0604020202020204" pitchFamily="34" charset="0"/>
                <a:cs typeface="Arial" panose="020B0604020202020204" pitchFamily="34" charset="0"/>
              </a:endParaRPr>
            </a:p>
          </p:txBody>
        </p:sp>
        <p:sp>
          <p:nvSpPr>
            <p:cNvPr id="39" name="TextBox 38"/>
            <p:cNvSpPr txBox="1"/>
            <p:nvPr/>
          </p:nvSpPr>
          <p:spPr>
            <a:xfrm>
              <a:off x="4557679" y="4225849"/>
              <a:ext cx="972453" cy="205276"/>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System 7</a:t>
              </a:r>
              <a:endParaRPr lang="en-US" sz="800" dirty="0">
                <a:latin typeface="Arial" panose="020B0604020202020204" pitchFamily="34" charset="0"/>
                <a:cs typeface="Arial" panose="020B0604020202020204" pitchFamily="34" charset="0"/>
              </a:endParaRPr>
            </a:p>
          </p:txBody>
        </p:sp>
        <p:sp>
          <p:nvSpPr>
            <p:cNvPr id="40" name="TextBox 39"/>
            <p:cNvSpPr txBox="1"/>
            <p:nvPr/>
          </p:nvSpPr>
          <p:spPr>
            <a:xfrm>
              <a:off x="5293847" y="4722801"/>
              <a:ext cx="830901" cy="205276"/>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System 2 </a:t>
              </a:r>
              <a:endParaRPr lang="en-US" sz="800" dirty="0">
                <a:latin typeface="Arial" panose="020B0604020202020204" pitchFamily="34" charset="0"/>
                <a:cs typeface="Arial" panose="020B0604020202020204" pitchFamily="34" charset="0"/>
              </a:endParaRPr>
            </a:p>
          </p:txBody>
        </p:sp>
        <p:sp>
          <p:nvSpPr>
            <p:cNvPr id="41" name="TextBox 40"/>
            <p:cNvSpPr txBox="1"/>
            <p:nvPr/>
          </p:nvSpPr>
          <p:spPr>
            <a:xfrm>
              <a:off x="6181903" y="4722801"/>
              <a:ext cx="1036575" cy="205276"/>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System 8</a:t>
              </a:r>
              <a:endParaRPr lang="en-US" sz="800" dirty="0">
                <a:latin typeface="Arial" panose="020B0604020202020204" pitchFamily="34" charset="0"/>
                <a:cs typeface="Arial" panose="020B0604020202020204" pitchFamily="34" charset="0"/>
              </a:endParaRPr>
            </a:p>
          </p:txBody>
        </p:sp>
        <p:sp>
          <p:nvSpPr>
            <p:cNvPr id="42" name="TextBox 41"/>
            <p:cNvSpPr txBox="1"/>
            <p:nvPr/>
          </p:nvSpPr>
          <p:spPr>
            <a:xfrm>
              <a:off x="4652484" y="5510069"/>
              <a:ext cx="614271" cy="20527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System 1</a:t>
              </a:r>
              <a:endParaRPr lang="en-US" sz="800" dirty="0">
                <a:latin typeface="Arial" panose="020B0604020202020204" pitchFamily="34" charset="0"/>
                <a:cs typeface="Arial" panose="020B0604020202020204" pitchFamily="34" charset="0"/>
              </a:endParaRPr>
            </a:p>
          </p:txBody>
        </p:sp>
        <p:sp>
          <p:nvSpPr>
            <p:cNvPr id="43" name="TextBox 42"/>
            <p:cNvSpPr txBox="1"/>
            <p:nvPr/>
          </p:nvSpPr>
          <p:spPr>
            <a:xfrm>
              <a:off x="6349879" y="4442574"/>
              <a:ext cx="614271" cy="20527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System 4</a:t>
              </a:r>
              <a:endParaRPr lang="en-US" sz="800" dirty="0">
                <a:latin typeface="Arial" panose="020B0604020202020204" pitchFamily="34" charset="0"/>
                <a:cs typeface="Arial" panose="020B0604020202020204" pitchFamily="34" charset="0"/>
              </a:endParaRPr>
            </a:p>
          </p:txBody>
        </p:sp>
        <p:sp>
          <p:nvSpPr>
            <p:cNvPr id="44" name="TextBox 43"/>
            <p:cNvSpPr txBox="1"/>
            <p:nvPr/>
          </p:nvSpPr>
          <p:spPr>
            <a:xfrm>
              <a:off x="6396362" y="2655118"/>
              <a:ext cx="851551" cy="351901"/>
            </a:xfrm>
            <a:prstGeom prst="rect">
              <a:avLst/>
            </a:prstGeom>
            <a:solidFill>
              <a:schemeClr val="bg1"/>
            </a:solidFill>
          </p:spPr>
          <p:txBody>
            <a:bodyPr wrap="square" rtlCol="0">
              <a:spAutoFit/>
            </a:bodyPr>
            <a:lstStyle/>
            <a:p>
              <a:pPr algn="ctr"/>
              <a:r>
                <a:rPr lang="en-US" sz="900" b="1" dirty="0" smtClean="0">
                  <a:solidFill>
                    <a:schemeClr val="accent1"/>
                  </a:solidFill>
                  <a:latin typeface="Arial" panose="020B0604020202020204" pitchFamily="34" charset="0"/>
                  <a:cs typeface="Arial" panose="020B0604020202020204" pitchFamily="34" charset="0"/>
                </a:rPr>
                <a:t>Scenario 2 (5, 6, 7, 9)</a:t>
              </a:r>
              <a:endParaRPr lang="en-US" sz="900" b="1" dirty="0">
                <a:solidFill>
                  <a:schemeClr val="accent1"/>
                </a:solidFill>
                <a:latin typeface="Arial" panose="020B0604020202020204" pitchFamily="34" charset="0"/>
                <a:cs typeface="Arial" panose="020B0604020202020204" pitchFamily="34" charset="0"/>
              </a:endParaRPr>
            </a:p>
          </p:txBody>
        </p:sp>
        <p:sp>
          <p:nvSpPr>
            <p:cNvPr id="45" name="TextBox 44"/>
            <p:cNvSpPr txBox="1"/>
            <p:nvPr/>
          </p:nvSpPr>
          <p:spPr>
            <a:xfrm>
              <a:off x="6913938" y="3940502"/>
              <a:ext cx="851551" cy="351901"/>
            </a:xfrm>
            <a:prstGeom prst="rect">
              <a:avLst/>
            </a:prstGeom>
            <a:solidFill>
              <a:schemeClr val="bg1"/>
            </a:solidFill>
          </p:spPr>
          <p:txBody>
            <a:bodyPr wrap="square" rtlCol="0">
              <a:spAutoFit/>
            </a:bodyPr>
            <a:lstStyle/>
            <a:p>
              <a:pPr algn="ctr"/>
              <a:r>
                <a:rPr lang="en-US" sz="900" b="1" dirty="0" smtClean="0">
                  <a:solidFill>
                    <a:srgbClr val="0070C0"/>
                  </a:solidFill>
                  <a:latin typeface="Arial" panose="020B0604020202020204" pitchFamily="34" charset="0"/>
                  <a:cs typeface="Arial" panose="020B0604020202020204" pitchFamily="34" charset="0"/>
                </a:rPr>
                <a:t>Scenario 3</a:t>
              </a:r>
            </a:p>
            <a:p>
              <a:pPr algn="ctr"/>
              <a:r>
                <a:rPr lang="en-US" sz="900" b="1" dirty="0" smtClean="0">
                  <a:solidFill>
                    <a:srgbClr val="0070C0"/>
                  </a:solidFill>
                  <a:latin typeface="Arial" panose="020B0604020202020204" pitchFamily="34" charset="0"/>
                  <a:cs typeface="Arial" panose="020B0604020202020204" pitchFamily="34" charset="0"/>
                </a:rPr>
                <a:t>(1 ,4, 6, 7, 9)</a:t>
              </a:r>
              <a:endParaRPr lang="en-US" sz="900" b="1" dirty="0">
                <a:solidFill>
                  <a:srgbClr val="0070C0"/>
                </a:solidFill>
                <a:latin typeface="Arial" panose="020B0604020202020204" pitchFamily="34" charset="0"/>
                <a:cs typeface="Arial" panose="020B0604020202020204" pitchFamily="34" charset="0"/>
              </a:endParaRPr>
            </a:p>
          </p:txBody>
        </p:sp>
        <p:sp>
          <p:nvSpPr>
            <p:cNvPr id="46" name="TextBox 45"/>
            <p:cNvSpPr txBox="1"/>
            <p:nvPr/>
          </p:nvSpPr>
          <p:spPr>
            <a:xfrm>
              <a:off x="7278105" y="2633030"/>
              <a:ext cx="851551" cy="351901"/>
            </a:xfrm>
            <a:prstGeom prst="rect">
              <a:avLst/>
            </a:prstGeom>
            <a:solidFill>
              <a:schemeClr val="bg1"/>
            </a:solidFill>
          </p:spPr>
          <p:txBody>
            <a:bodyPr wrap="square" rtlCol="0">
              <a:spAutoFit/>
            </a:bodyPr>
            <a:lstStyle/>
            <a:p>
              <a:pPr algn="ctr"/>
              <a:r>
                <a:rPr lang="en-US" sz="900" b="1" dirty="0" smtClean="0">
                  <a:solidFill>
                    <a:srgbClr val="FFC000"/>
                  </a:solidFill>
                  <a:latin typeface="Arial" panose="020B0604020202020204" pitchFamily="34" charset="0"/>
                  <a:cs typeface="Arial" panose="020B0604020202020204" pitchFamily="34" charset="0"/>
                </a:rPr>
                <a:t>Scenario </a:t>
              </a:r>
              <a:r>
                <a:rPr lang="en-US" sz="900" b="1" dirty="0">
                  <a:solidFill>
                    <a:srgbClr val="FFC000"/>
                  </a:solidFill>
                  <a:latin typeface="Arial" panose="020B0604020202020204" pitchFamily="34" charset="0"/>
                  <a:cs typeface="Arial" panose="020B0604020202020204" pitchFamily="34" charset="0"/>
                </a:rPr>
                <a:t>1</a:t>
              </a:r>
              <a:r>
                <a:rPr lang="en-US" sz="900" b="1" dirty="0" smtClean="0">
                  <a:solidFill>
                    <a:srgbClr val="FFC000"/>
                  </a:solidFill>
                  <a:latin typeface="Arial" panose="020B0604020202020204" pitchFamily="34" charset="0"/>
                  <a:cs typeface="Arial" panose="020B0604020202020204" pitchFamily="34" charset="0"/>
                </a:rPr>
                <a:t> (4, 5, 6, 7)</a:t>
              </a:r>
              <a:endParaRPr lang="en-US" sz="900" b="1" dirty="0">
                <a:solidFill>
                  <a:srgbClr val="FFC000"/>
                </a:solidFill>
                <a:latin typeface="Arial" panose="020B0604020202020204" pitchFamily="34" charset="0"/>
                <a:cs typeface="Arial" panose="020B0604020202020204" pitchFamily="34" charset="0"/>
              </a:endParaRPr>
            </a:p>
          </p:txBody>
        </p:sp>
      </p:grpSp>
      <p:sp>
        <p:nvSpPr>
          <p:cNvPr id="49" name="TextBox 48"/>
          <p:cNvSpPr txBox="1"/>
          <p:nvPr/>
        </p:nvSpPr>
        <p:spPr>
          <a:xfrm>
            <a:off x="5195884" y="5110833"/>
            <a:ext cx="705807" cy="215444"/>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System 3</a:t>
            </a:r>
            <a:endParaRPr lang="en-US" sz="800" dirty="0">
              <a:latin typeface="Arial" panose="020B0604020202020204" pitchFamily="34" charset="0"/>
              <a:cs typeface="Arial" panose="020B0604020202020204" pitchFamily="34" charset="0"/>
            </a:endParaRPr>
          </a:p>
        </p:txBody>
      </p:sp>
      <p:cxnSp>
        <p:nvCxnSpPr>
          <p:cNvPr id="50" name="Straight Connector 49"/>
          <p:cNvCxnSpPr>
            <a:stCxn id="37" idx="1"/>
            <a:endCxn id="37" idx="1"/>
          </p:cNvCxnSpPr>
          <p:nvPr/>
        </p:nvCxnSpPr>
        <p:spPr>
          <a:xfrm>
            <a:off x="6006618" y="3499353"/>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5195884" y="4853607"/>
            <a:ext cx="162074" cy="257226"/>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5"/>
          <a:stretch>
            <a:fillRect/>
          </a:stretch>
        </p:blipFill>
        <p:spPr>
          <a:xfrm>
            <a:off x="6961711" y="4443474"/>
            <a:ext cx="1473771" cy="1119758"/>
          </a:xfrm>
          <a:prstGeom prst="rect">
            <a:avLst/>
          </a:prstGeom>
          <a:ln w="19050">
            <a:solidFill>
              <a:schemeClr val="tx1"/>
            </a:solidFill>
          </a:ln>
        </p:spPr>
      </p:pic>
      <p:sp>
        <p:nvSpPr>
          <p:cNvPr id="53" name="5-Point Star 52"/>
          <p:cNvSpPr/>
          <p:nvPr/>
        </p:nvSpPr>
        <p:spPr>
          <a:xfrm>
            <a:off x="7503871" y="2926737"/>
            <a:ext cx="389450" cy="357044"/>
          </a:xfrm>
          <a:prstGeom prst="star5">
            <a:avLst/>
          </a:prstGeom>
          <a:solidFill>
            <a:srgbClr val="FFFF00"/>
          </a:solidFill>
          <a:ln>
            <a:solidFill>
              <a:srgbClr val="77933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7698596" y="3555008"/>
            <a:ext cx="194726" cy="1071743"/>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02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488" y="1945429"/>
            <a:ext cx="6675437" cy="1493838"/>
          </a:xfrm>
        </p:spPr>
        <p:txBody>
          <a:bodyPr/>
          <a:lstStyle/>
          <a:p>
            <a:pPr marL="0" indent="0" algn="ctr" eaLnBrk="1" hangingPunct="1">
              <a:buFont typeface="Arial" panose="020B0604020202020204" pitchFamily="34" charset="0"/>
              <a:buNone/>
            </a:pPr>
            <a:r>
              <a:rPr lang="en-US" altLang="en-US" dirty="0" smtClean="0"/>
              <a:t>Questions?</a:t>
            </a:r>
            <a:endParaRPr lang="en-US" altLang="en-US" dirty="0"/>
          </a:p>
        </p:txBody>
      </p:sp>
      <p:sp>
        <p:nvSpPr>
          <p:cNvPr id="4" name="TextBox 3"/>
          <p:cNvSpPr txBox="1"/>
          <p:nvPr/>
        </p:nvSpPr>
        <p:spPr>
          <a:xfrm>
            <a:off x="1371143" y="3566808"/>
            <a:ext cx="6155211" cy="1477328"/>
          </a:xfrm>
          <a:prstGeom prst="rect">
            <a:avLst/>
          </a:prstGeom>
          <a:noFill/>
        </p:spPr>
        <p:txBody>
          <a:bodyPr wrap="none" rtlCol="0">
            <a:spAutoFit/>
          </a:bodyPr>
          <a:lstStyle/>
          <a:p>
            <a:r>
              <a:rPr lang="en-US" dirty="0" smtClean="0"/>
              <a:t>Ms</a:t>
            </a:r>
            <a:r>
              <a:rPr lang="en-US" dirty="0"/>
              <a:t>. Nancy Orvis, DHA Health Ops DIR, Chief Bus. Arch. &amp; </a:t>
            </a:r>
            <a:r>
              <a:rPr lang="en-US" dirty="0" err="1"/>
              <a:t>Stds</a:t>
            </a:r>
            <a:r>
              <a:rPr lang="en-US" dirty="0"/>
              <a:t>., </a:t>
            </a:r>
            <a:endParaRPr lang="en-US" dirty="0" smtClean="0"/>
          </a:p>
          <a:p>
            <a:r>
              <a:rPr lang="en-US" dirty="0" smtClean="0">
                <a:hlinkClick r:id="rId3"/>
              </a:rPr>
              <a:t>nancy.j.orvis.civ@mail.mil</a:t>
            </a:r>
            <a:endParaRPr lang="en-US" dirty="0" smtClean="0"/>
          </a:p>
          <a:p>
            <a:endParaRPr lang="en-US" dirty="0" smtClean="0"/>
          </a:p>
          <a:p>
            <a:r>
              <a:rPr lang="en-US" dirty="0" smtClean="0"/>
              <a:t>Mr. Alan “Bart” Bartholomew, DHA PfM&amp;CR, EA Branch Chief,</a:t>
            </a:r>
          </a:p>
          <a:p>
            <a:r>
              <a:rPr lang="en-US" dirty="0" smtClean="0">
                <a:hlinkClick r:id="rId4"/>
              </a:rPr>
              <a:t>alan.bartholomew1.civ@mail.mil</a:t>
            </a:r>
            <a:endParaRPr lang="en-US" dirty="0"/>
          </a:p>
        </p:txBody>
      </p:sp>
      <p:sp>
        <p:nvSpPr>
          <p:cNvPr id="5" name="Slide Number Placeholder 4"/>
          <p:cNvSpPr>
            <a:spLocks noGrp="1"/>
          </p:cNvSpPr>
          <p:nvPr>
            <p:ph type="sldNum" sz="quarter" idx="10"/>
          </p:nvPr>
        </p:nvSpPr>
        <p:spPr/>
        <p:txBody>
          <a:bodyPr/>
          <a:lstStyle/>
          <a:p>
            <a:pPr>
              <a:defRPr/>
            </a:pPr>
            <a:fld id="{290C493A-7A44-4A9D-B045-9899006CAB57}" type="slidenum">
              <a:rPr lang="en-US" altLang="en-US" smtClean="0"/>
              <a:pPr>
                <a:defRPr/>
              </a:pPr>
              <a:t>13</a:t>
            </a:fld>
            <a:endParaRPr lang="en-US" altLang="en-US"/>
          </a:p>
        </p:txBody>
      </p:sp>
    </p:spTree>
    <p:extLst>
      <p:ext uri="{BB962C8B-B14F-4D97-AF65-F5344CB8AC3E}">
        <p14:creationId xmlns:p14="http://schemas.microsoft.com/office/powerpoint/2010/main" val="293305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DHA Vision</a:t>
            </a:r>
            <a:endParaRPr lang="en-US" dirty="0"/>
          </a:p>
          <a:p>
            <a:r>
              <a:rPr lang="en-US" dirty="0" smtClean="0"/>
              <a:t>Strategy </a:t>
            </a:r>
            <a:r>
              <a:rPr lang="en-US" dirty="0" smtClean="0">
                <a:sym typeface="Wingdings" panose="05000000000000000000" pitchFamily="2" charset="2"/>
              </a:rPr>
              <a:t> </a:t>
            </a:r>
            <a:r>
              <a:rPr lang="en-US" dirty="0" smtClean="0"/>
              <a:t>Improve Information Infrastructure as key  Organizational Capability </a:t>
            </a:r>
          </a:p>
          <a:p>
            <a:r>
              <a:rPr lang="en-US" dirty="0" smtClean="0"/>
              <a:t>Types of Information that Models need to support</a:t>
            </a:r>
          </a:p>
          <a:p>
            <a:pPr lvl="1"/>
            <a:r>
              <a:rPr lang="en-US" dirty="0" smtClean="0"/>
              <a:t>Patient/Person centered</a:t>
            </a:r>
          </a:p>
          <a:p>
            <a:pPr lvl="1"/>
            <a:r>
              <a:rPr lang="en-US" dirty="0" smtClean="0"/>
              <a:t>Data Warehouse environment</a:t>
            </a:r>
          </a:p>
          <a:p>
            <a:pPr lvl="1"/>
            <a:r>
              <a:rPr lang="en-US" dirty="0" smtClean="0"/>
              <a:t>Enterprise Data and Architectural Management</a:t>
            </a:r>
          </a:p>
          <a:p>
            <a:r>
              <a:rPr lang="en-US" dirty="0"/>
              <a:t>Benefits</a:t>
            </a:r>
          </a:p>
          <a:p>
            <a:r>
              <a:rPr lang="en-US" dirty="0" smtClean="0"/>
              <a:t>Examples</a:t>
            </a:r>
          </a:p>
          <a:p>
            <a:r>
              <a:rPr lang="en-US" dirty="0" smtClean="0"/>
              <a:t>Questions</a:t>
            </a:r>
          </a:p>
          <a:p>
            <a:pPr lvl="1"/>
            <a:endParaRPr lang="en-US" dirty="0" smtClean="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EDC3D58E-4C86-4420-9642-55B1AC3B382D}" type="slidenum">
              <a:rPr lang="en-US" altLang="en-US" smtClean="0"/>
              <a:pPr>
                <a:defRPr/>
              </a:pPr>
              <a:t>2</a:t>
            </a:fld>
            <a:endParaRPr lang="en-US" altLang="en-US"/>
          </a:p>
        </p:txBody>
      </p:sp>
    </p:spTree>
    <p:extLst>
      <p:ext uri="{BB962C8B-B14F-4D97-AF65-F5344CB8AC3E}">
        <p14:creationId xmlns:p14="http://schemas.microsoft.com/office/powerpoint/2010/main" val="372295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DHA Vision</a:t>
            </a:r>
            <a:endParaRPr lang="en-US" dirty="0"/>
          </a:p>
        </p:txBody>
      </p:sp>
      <p:sp>
        <p:nvSpPr>
          <p:cNvPr id="3" name="Slide Number Placeholder 2"/>
          <p:cNvSpPr>
            <a:spLocks noGrp="1"/>
          </p:cNvSpPr>
          <p:nvPr>
            <p:ph type="sldNum" sz="quarter" idx="10"/>
          </p:nvPr>
        </p:nvSpPr>
        <p:spPr/>
        <p:txBody>
          <a:bodyPr/>
          <a:lstStyle/>
          <a:p>
            <a:pPr>
              <a:defRPr/>
            </a:pPr>
            <a:fld id="{290C493A-7A44-4A9D-B045-9899006CAB57}" type="slidenum">
              <a:rPr lang="en-US" altLang="en-US" smtClean="0"/>
              <a:pPr>
                <a:defRPr/>
              </a:pPr>
              <a:t>3</a:t>
            </a:fld>
            <a:endParaRPr lang="en-US" altLang="en-US"/>
          </a:p>
        </p:txBody>
      </p:sp>
      <p:sp>
        <p:nvSpPr>
          <p:cNvPr id="4" name="TextBox 3"/>
          <p:cNvSpPr txBox="1"/>
          <p:nvPr/>
        </p:nvSpPr>
        <p:spPr>
          <a:xfrm>
            <a:off x="1207038" y="1512887"/>
            <a:ext cx="6685036" cy="1569660"/>
          </a:xfrm>
          <a:prstGeom prst="rect">
            <a:avLst/>
          </a:prstGeom>
          <a:noFill/>
        </p:spPr>
        <p:txBody>
          <a:bodyPr wrap="none" rtlCol="0">
            <a:spAutoFit/>
          </a:bodyPr>
          <a:lstStyle/>
          <a:p>
            <a:pPr algn="ctr"/>
            <a:r>
              <a:rPr lang="en-US" sz="3200" b="1" dirty="0"/>
              <a:t>“A joint, integrated, premier system of</a:t>
            </a:r>
          </a:p>
          <a:p>
            <a:pPr algn="ctr"/>
            <a:r>
              <a:rPr lang="en-US" sz="3200" b="1" dirty="0"/>
              <a:t>health, supporting those who serve in</a:t>
            </a:r>
          </a:p>
          <a:p>
            <a:pPr algn="ctr"/>
            <a:r>
              <a:rPr lang="en-US" sz="3200" b="1" dirty="0"/>
              <a:t>the defense of our country.”</a:t>
            </a:r>
            <a:endParaRPr lang="en-US" sz="3200" dirty="0"/>
          </a:p>
        </p:txBody>
      </p:sp>
      <p:pic>
        <p:nvPicPr>
          <p:cNvPr id="5" name="Picture 1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759" b="13139"/>
          <a:stretch>
            <a:fillRect/>
          </a:stretch>
        </p:blipFill>
        <p:spPr bwMode="auto">
          <a:xfrm>
            <a:off x="3506641" y="3273769"/>
            <a:ext cx="2085830" cy="210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4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84" y="-12526"/>
            <a:ext cx="6909453" cy="1089764"/>
          </a:xfrm>
        </p:spPr>
        <p:txBody>
          <a:bodyPr/>
          <a:lstStyle/>
          <a:p>
            <a:r>
              <a:rPr lang="en-US" sz="2400" dirty="0" smtClean="0"/>
              <a:t>MHS Strategy Map </a:t>
            </a:r>
            <a:r>
              <a:rPr lang="en-US" sz="2400" dirty="0" smtClean="0">
                <a:sym typeface="Wingdings" panose="05000000000000000000" pitchFamily="2" charset="2"/>
              </a:rPr>
              <a:t></a:t>
            </a:r>
            <a:r>
              <a:rPr lang="en-US" sz="2400" dirty="0" smtClean="0"/>
              <a:t/>
            </a:r>
            <a:br>
              <a:rPr lang="en-US" sz="2400" dirty="0" smtClean="0"/>
            </a:br>
            <a:r>
              <a:rPr lang="en-US" sz="2400" dirty="0" smtClean="0"/>
              <a:t>Enterprise </a:t>
            </a:r>
            <a:r>
              <a:rPr lang="en-US" sz="2400" dirty="0"/>
              <a:t>Improvement </a:t>
            </a:r>
            <a:r>
              <a:rPr lang="en-US" sz="2400" dirty="0" smtClean="0"/>
              <a:t>Plan </a:t>
            </a:r>
            <a:r>
              <a:rPr lang="en-US" sz="2400" dirty="0" smtClean="0">
                <a:sym typeface="Wingdings" panose="05000000000000000000" pitchFamily="2" charset="2"/>
              </a:rPr>
              <a:t></a:t>
            </a:r>
            <a:r>
              <a:rPr lang="en-US" sz="2400" dirty="0" smtClean="0"/>
              <a:t/>
            </a:r>
            <a:br>
              <a:rPr lang="en-US" sz="2400" dirty="0" smtClean="0"/>
            </a:br>
            <a:r>
              <a:rPr lang="en-US" sz="2400" dirty="0" smtClean="0"/>
              <a:t>Organizational Capability:</a:t>
            </a:r>
            <a:endParaRPr lang="en-US" sz="2800" dirty="0"/>
          </a:p>
        </p:txBody>
      </p:sp>
      <p:sp>
        <p:nvSpPr>
          <p:cNvPr id="3" name="Slide Number Placeholder 2"/>
          <p:cNvSpPr>
            <a:spLocks noGrp="1"/>
          </p:cNvSpPr>
          <p:nvPr>
            <p:ph type="sldNum" sz="quarter" idx="10"/>
          </p:nvPr>
        </p:nvSpPr>
        <p:spPr/>
        <p:txBody>
          <a:bodyPr/>
          <a:lstStyle/>
          <a:p>
            <a:pPr>
              <a:defRPr/>
            </a:pPr>
            <a:fld id="{EDC3D58E-4C86-4420-9642-55B1AC3B382D}" type="slidenum">
              <a:rPr lang="en-US" altLang="en-US" smtClean="0"/>
              <a:pPr>
                <a:defRPr/>
              </a:pPr>
              <a:t>4</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49" y="1717323"/>
            <a:ext cx="5625833" cy="4438157"/>
          </a:xfrm>
          <a:prstGeom prst="rect">
            <a:avLst/>
          </a:prstGeom>
        </p:spPr>
      </p:pic>
      <p:sp>
        <p:nvSpPr>
          <p:cNvPr id="5" name="Text Placeholder 4"/>
          <p:cNvSpPr>
            <a:spLocks noGrp="1"/>
          </p:cNvSpPr>
          <p:nvPr>
            <p:ph idx="1"/>
          </p:nvPr>
        </p:nvSpPr>
        <p:spPr>
          <a:xfrm>
            <a:off x="6008919" y="2722138"/>
            <a:ext cx="2945081" cy="2837935"/>
          </a:xfrm>
          <a:prstGeom prst="rect">
            <a:avLst/>
          </a:prstGeom>
          <a:solidFill>
            <a:schemeClr val="bg1">
              <a:lumMod val="95000"/>
            </a:schemeClr>
          </a:solidFill>
        </p:spPr>
        <p:txBody>
          <a:bodyPr/>
          <a:lstStyle/>
          <a:p>
            <a:r>
              <a:rPr lang="en-US" sz="1200" dirty="0" smtClean="0"/>
              <a:t>Support the healthcare team in providing efficient clinical activities with appropriate information technology tools</a:t>
            </a:r>
          </a:p>
          <a:p>
            <a:r>
              <a:rPr lang="en-US" sz="1200" dirty="0" smtClean="0"/>
              <a:t>Create decision support for evidence-based management and evidence-based care in an integrated delivery system with aligned incentives</a:t>
            </a:r>
          </a:p>
          <a:p>
            <a:r>
              <a:rPr lang="en-US" sz="1200" dirty="0" smtClean="0"/>
              <a:t>Enable continuous learning and knowledge management with real-time relevant information</a:t>
            </a:r>
          </a:p>
          <a:p>
            <a:r>
              <a:rPr lang="en-US" sz="1200" dirty="0" smtClean="0"/>
              <a:t>Support dissemination of proven practices, and continuous improvement and innovation</a:t>
            </a:r>
            <a:endParaRPr lang="en-US" sz="1200" dirty="0"/>
          </a:p>
        </p:txBody>
      </p:sp>
      <p:cxnSp>
        <p:nvCxnSpPr>
          <p:cNvPr id="9" name="Straight Arrow Connector 8"/>
          <p:cNvCxnSpPr>
            <a:endCxn id="14" idx="2"/>
          </p:cNvCxnSpPr>
          <p:nvPr/>
        </p:nvCxnSpPr>
        <p:spPr>
          <a:xfrm flipV="1">
            <a:off x="2636322" y="2380991"/>
            <a:ext cx="3372597" cy="2998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6008919" y="2149422"/>
            <a:ext cx="2945081" cy="463138"/>
          </a:xfrm>
          <a:prstGeom prst="ellipse">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Improve Information Infrastructure</a:t>
            </a:r>
          </a:p>
        </p:txBody>
      </p:sp>
    </p:spTree>
    <p:extLst>
      <p:ext uri="{BB962C8B-B14F-4D97-AF65-F5344CB8AC3E}">
        <p14:creationId xmlns:p14="http://schemas.microsoft.com/office/powerpoint/2010/main" val="1781159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Information and Data Models</a:t>
            </a:r>
            <a:br>
              <a:rPr lang="en-US" sz="2800" dirty="0" smtClean="0"/>
            </a:br>
            <a:r>
              <a:rPr lang="en-US" sz="2800" dirty="0" smtClean="0"/>
              <a:t>need to support:	</a:t>
            </a:r>
            <a:endParaRPr lang="en-US" sz="2800" dirty="0"/>
          </a:p>
        </p:txBody>
      </p:sp>
      <p:sp>
        <p:nvSpPr>
          <p:cNvPr id="3" name="Content Placeholder 2"/>
          <p:cNvSpPr>
            <a:spLocks noGrp="1"/>
          </p:cNvSpPr>
          <p:nvPr>
            <p:ph idx="1"/>
          </p:nvPr>
        </p:nvSpPr>
        <p:spPr/>
        <p:txBody>
          <a:bodyPr/>
          <a:lstStyle/>
          <a:p>
            <a:r>
              <a:rPr lang="en-US" dirty="0" smtClean="0"/>
              <a:t>Transactional and Longitudinal Processing of Patient and Person Data</a:t>
            </a:r>
          </a:p>
          <a:p>
            <a:r>
              <a:rPr lang="en-US" dirty="0" smtClean="0"/>
              <a:t>Data Stores and Warehouses for Research, Population, Resources, and Organizational Views of Data</a:t>
            </a:r>
            <a:endParaRPr lang="en-US" dirty="0"/>
          </a:p>
          <a:p>
            <a:r>
              <a:rPr lang="en-US" dirty="0" smtClean="0"/>
              <a:t>Architects, Managers, and Implementers need to have ways to understand and digest what data the organization is trying to manage</a:t>
            </a:r>
          </a:p>
          <a:p>
            <a:pPr lvl="1"/>
            <a:r>
              <a:rPr lang="en-US" dirty="0" smtClean="0"/>
              <a:t> Convey that understanding so that costs can be managed</a:t>
            </a:r>
          </a:p>
          <a:p>
            <a:pPr lvl="1"/>
            <a:r>
              <a:rPr lang="en-US" dirty="0" smtClean="0"/>
              <a:t> DHA is standing up the MHS Executive Data Council</a:t>
            </a:r>
            <a:br>
              <a:rPr lang="en-US" dirty="0" smtClean="0"/>
            </a:br>
            <a:r>
              <a:rPr lang="en-US" dirty="0" smtClean="0"/>
              <a:t>(Data Governance &amp; Data Management)</a:t>
            </a:r>
          </a:p>
        </p:txBody>
      </p:sp>
      <p:sp>
        <p:nvSpPr>
          <p:cNvPr id="5" name="Slide Number Placeholder 4"/>
          <p:cNvSpPr>
            <a:spLocks noGrp="1"/>
          </p:cNvSpPr>
          <p:nvPr>
            <p:ph type="sldNum" sz="quarter" idx="10"/>
          </p:nvPr>
        </p:nvSpPr>
        <p:spPr/>
        <p:txBody>
          <a:bodyPr/>
          <a:lstStyle/>
          <a:p>
            <a:pPr>
              <a:defRPr/>
            </a:pPr>
            <a:fld id="{EDC3D58E-4C86-4420-9642-55B1AC3B382D}" type="slidenum">
              <a:rPr lang="en-US" altLang="en-US" smtClean="0"/>
              <a:pPr>
                <a:defRPr/>
              </a:pPr>
              <a:t>5</a:t>
            </a:fld>
            <a:endParaRPr lang="en-US" altLang="en-US"/>
          </a:p>
        </p:txBody>
      </p:sp>
    </p:spTree>
    <p:extLst>
      <p:ext uri="{BB962C8B-B14F-4D97-AF65-F5344CB8AC3E}">
        <p14:creationId xmlns:p14="http://schemas.microsoft.com/office/powerpoint/2010/main" val="2120552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8"/>
          <p:cNvSpPr/>
          <p:nvPr/>
        </p:nvSpPr>
        <p:spPr>
          <a:xfrm rot="21012786">
            <a:off x="343591" y="3471274"/>
            <a:ext cx="1910537" cy="961536"/>
          </a:xfrm>
          <a:custGeom>
            <a:avLst/>
            <a:gdLst/>
            <a:ahLst/>
            <a:cxnLst/>
            <a:rect l="l" t="t" r="r" b="b"/>
            <a:pathLst>
              <a:path w="1910537" h="961536">
                <a:moveTo>
                  <a:pt x="1224063" y="21329"/>
                </a:moveTo>
                <a:cubicBezTo>
                  <a:pt x="1580673" y="92833"/>
                  <a:pt x="1810771" y="325621"/>
                  <a:pt x="1897387" y="433649"/>
                </a:cubicBezTo>
                <a:lnTo>
                  <a:pt x="1626803" y="496581"/>
                </a:lnTo>
                <a:lnTo>
                  <a:pt x="1910537" y="522352"/>
                </a:lnTo>
                <a:cubicBezTo>
                  <a:pt x="1832352" y="630519"/>
                  <a:pt x="1569369" y="963849"/>
                  <a:pt x="1012869" y="961524"/>
                </a:cubicBezTo>
                <a:cubicBezTo>
                  <a:pt x="339966" y="958711"/>
                  <a:pt x="6948" y="510122"/>
                  <a:pt x="82" y="472334"/>
                </a:cubicBezTo>
                <a:cubicBezTo>
                  <a:pt x="-6785" y="434546"/>
                  <a:pt x="415497" y="-2798"/>
                  <a:pt x="1012869" y="14"/>
                </a:cubicBezTo>
                <a:cubicBezTo>
                  <a:pt x="1087541" y="366"/>
                  <a:pt x="1157975" y="8078"/>
                  <a:pt x="1224063" y="2132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600" dirty="0" smtClean="0">
              <a:solidFill>
                <a:schemeClr val="tx2"/>
              </a:solidFill>
            </a:endParaRPr>
          </a:p>
        </p:txBody>
      </p:sp>
      <p:sp>
        <p:nvSpPr>
          <p:cNvPr id="51" name="Oval 8"/>
          <p:cNvSpPr/>
          <p:nvPr/>
        </p:nvSpPr>
        <p:spPr>
          <a:xfrm rot="13988512">
            <a:off x="375386" y="1970043"/>
            <a:ext cx="2273862" cy="1221721"/>
          </a:xfrm>
          <a:custGeom>
            <a:avLst/>
            <a:gdLst/>
            <a:ahLst/>
            <a:cxnLst/>
            <a:rect l="l" t="t" r="r" b="b"/>
            <a:pathLst>
              <a:path w="2273862" h="1221721">
                <a:moveTo>
                  <a:pt x="2211107" y="708980"/>
                </a:moveTo>
                <a:cubicBezTo>
                  <a:pt x="2088160" y="876314"/>
                  <a:pt x="1773874" y="1224386"/>
                  <a:pt x="1171429" y="1221706"/>
                </a:cubicBezTo>
                <a:cubicBezTo>
                  <a:pt x="503391" y="1218735"/>
                  <a:pt x="115978" y="824007"/>
                  <a:pt x="0" y="663401"/>
                </a:cubicBezTo>
                <a:lnTo>
                  <a:pt x="337733" y="637869"/>
                </a:lnTo>
                <a:lnTo>
                  <a:pt x="3164" y="534988"/>
                </a:lnTo>
                <a:cubicBezTo>
                  <a:pt x="135621" y="376002"/>
                  <a:pt x="582164" y="-2935"/>
                  <a:pt x="1171429" y="17"/>
                </a:cubicBezTo>
                <a:cubicBezTo>
                  <a:pt x="1884527" y="3590"/>
                  <a:pt x="2273862" y="605714"/>
                  <a:pt x="2273862" y="621578"/>
                </a:cubicBezTo>
                <a:cubicBezTo>
                  <a:pt x="2271813" y="617507"/>
                  <a:pt x="2252090" y="653203"/>
                  <a:pt x="2211107" y="70898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smtClean="0">
              <a:solidFill>
                <a:schemeClr val="tx2"/>
              </a:solidFill>
            </a:endParaRPr>
          </a:p>
        </p:txBody>
      </p:sp>
      <p:sp>
        <p:nvSpPr>
          <p:cNvPr id="48" name="Oval 8"/>
          <p:cNvSpPr/>
          <p:nvPr/>
        </p:nvSpPr>
        <p:spPr>
          <a:xfrm rot="17081601">
            <a:off x="1844164" y="1955889"/>
            <a:ext cx="1912653" cy="961536"/>
          </a:xfrm>
          <a:custGeom>
            <a:avLst/>
            <a:gdLst/>
            <a:ahLst/>
            <a:cxnLst/>
            <a:rect l="l" t="t" r="r" b="b"/>
            <a:pathLst>
              <a:path w="1912653" h="961536">
                <a:moveTo>
                  <a:pt x="1912653" y="489203"/>
                </a:moveTo>
                <a:cubicBezTo>
                  <a:pt x="1905787" y="476386"/>
                  <a:pt x="1662032" y="964336"/>
                  <a:pt x="989128" y="961524"/>
                </a:cubicBezTo>
                <a:cubicBezTo>
                  <a:pt x="413506" y="959118"/>
                  <a:pt x="86598" y="630509"/>
                  <a:pt x="0" y="511752"/>
                </a:cubicBezTo>
                <a:lnTo>
                  <a:pt x="277056" y="446503"/>
                </a:lnTo>
                <a:lnTo>
                  <a:pt x="12939" y="418139"/>
                </a:lnTo>
                <a:cubicBezTo>
                  <a:pt x="127078" y="291434"/>
                  <a:pt x="499223" y="-2292"/>
                  <a:pt x="989128" y="14"/>
                </a:cubicBezTo>
                <a:cubicBezTo>
                  <a:pt x="1586501" y="2826"/>
                  <a:pt x="1912653" y="476717"/>
                  <a:pt x="1912653" y="489203"/>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dirty="0" smtClean="0">
              <a:solidFill>
                <a:schemeClr val="tx2"/>
              </a:solidFill>
            </a:endParaRPr>
          </a:p>
        </p:txBody>
      </p:sp>
      <p:sp>
        <p:nvSpPr>
          <p:cNvPr id="49" name="Oval 8"/>
          <p:cNvSpPr/>
          <p:nvPr/>
        </p:nvSpPr>
        <p:spPr>
          <a:xfrm rot="20617441">
            <a:off x="2725177" y="2696028"/>
            <a:ext cx="2315587" cy="961536"/>
          </a:xfrm>
          <a:custGeom>
            <a:avLst/>
            <a:gdLst/>
            <a:ahLst/>
            <a:cxnLst/>
            <a:rect l="l" t="t" r="r" b="b"/>
            <a:pathLst>
              <a:path w="2315587" h="961536">
                <a:moveTo>
                  <a:pt x="1678234" y="75880"/>
                </a:moveTo>
                <a:cubicBezTo>
                  <a:pt x="2093797" y="210934"/>
                  <a:pt x="2315587" y="479838"/>
                  <a:pt x="2315587" y="489203"/>
                </a:cubicBezTo>
                <a:cubicBezTo>
                  <a:pt x="2307286" y="476386"/>
                  <a:pt x="2012605" y="964336"/>
                  <a:pt x="1199116" y="961524"/>
                </a:cubicBezTo>
                <a:cubicBezTo>
                  <a:pt x="495868" y="959092"/>
                  <a:pt x="99695" y="623517"/>
                  <a:pt x="0" y="508086"/>
                </a:cubicBezTo>
                <a:lnTo>
                  <a:pt x="251227" y="479748"/>
                </a:lnTo>
                <a:lnTo>
                  <a:pt x="12129" y="424785"/>
                </a:lnTo>
                <a:cubicBezTo>
                  <a:pt x="141272" y="301798"/>
                  <a:pt x="596501" y="-2333"/>
                  <a:pt x="1199116" y="14"/>
                </a:cubicBezTo>
                <a:cubicBezTo>
                  <a:pt x="1379661" y="717"/>
                  <a:pt x="1539712" y="30862"/>
                  <a:pt x="1678234" y="75880"/>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smtClean="0">
              <a:solidFill>
                <a:schemeClr val="tx2"/>
              </a:solidFill>
            </a:endParaRPr>
          </a:p>
        </p:txBody>
      </p:sp>
      <p:sp>
        <p:nvSpPr>
          <p:cNvPr id="50" name="Oval 8"/>
          <p:cNvSpPr/>
          <p:nvPr/>
        </p:nvSpPr>
        <p:spPr>
          <a:xfrm rot="2134922">
            <a:off x="2479417" y="3824750"/>
            <a:ext cx="1695106" cy="961536"/>
          </a:xfrm>
          <a:custGeom>
            <a:avLst/>
            <a:gdLst/>
            <a:ahLst/>
            <a:cxnLst/>
            <a:rect l="l" t="t" r="r" b="b"/>
            <a:pathLst>
              <a:path w="1695106" h="961536">
                <a:moveTo>
                  <a:pt x="233971" y="220949"/>
                </a:moveTo>
                <a:cubicBezTo>
                  <a:pt x="392198" y="107241"/>
                  <a:pt x="617046" y="-1392"/>
                  <a:pt x="880505" y="14"/>
                </a:cubicBezTo>
                <a:cubicBezTo>
                  <a:pt x="1407421" y="2826"/>
                  <a:pt x="1695106" y="476717"/>
                  <a:pt x="1695106" y="489203"/>
                </a:cubicBezTo>
                <a:cubicBezTo>
                  <a:pt x="1689050" y="476386"/>
                  <a:pt x="1474044" y="964336"/>
                  <a:pt x="880505" y="961524"/>
                </a:cubicBezTo>
                <a:cubicBezTo>
                  <a:pt x="352858" y="959024"/>
                  <a:pt x="62139" y="604229"/>
                  <a:pt x="0" y="498840"/>
                </a:cubicBezTo>
                <a:lnTo>
                  <a:pt x="220344" y="468230"/>
                </a:lnTo>
                <a:lnTo>
                  <a:pt x="13371" y="426223"/>
                </a:lnTo>
                <a:cubicBezTo>
                  <a:pt x="50549" y="376944"/>
                  <a:pt x="127049" y="297787"/>
                  <a:pt x="233971" y="220949"/>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smtClean="0">
              <a:solidFill>
                <a:schemeClr val="tx2"/>
              </a:solidFill>
            </a:endParaRPr>
          </a:p>
        </p:txBody>
      </p:sp>
      <p:sp>
        <p:nvSpPr>
          <p:cNvPr id="55" name="Freeform 7"/>
          <p:cNvSpPr>
            <a:spLocks noChangeAspect="1"/>
          </p:cNvSpPr>
          <p:nvPr/>
        </p:nvSpPr>
        <p:spPr bwMode="auto">
          <a:xfrm>
            <a:off x="1753135" y="3653827"/>
            <a:ext cx="1410746" cy="2340864"/>
          </a:xfrm>
          <a:custGeom>
            <a:avLst/>
            <a:gdLst>
              <a:gd name="T0" fmla="*/ 219 w 441"/>
              <a:gd name="T1" fmla="*/ 0 h 732"/>
              <a:gd name="T2" fmla="*/ 32 w 441"/>
              <a:gd name="T3" fmla="*/ 732 h 732"/>
              <a:gd name="T4" fmla="*/ 441 w 441"/>
              <a:gd name="T5" fmla="*/ 732 h 732"/>
              <a:gd name="T6" fmla="*/ 219 w 441"/>
              <a:gd name="T7" fmla="*/ 0 h 732"/>
            </a:gdLst>
            <a:ahLst/>
            <a:cxnLst>
              <a:cxn ang="0">
                <a:pos x="T0" y="T1"/>
              </a:cxn>
              <a:cxn ang="0">
                <a:pos x="T2" y="T3"/>
              </a:cxn>
              <a:cxn ang="0">
                <a:pos x="T4" y="T5"/>
              </a:cxn>
              <a:cxn ang="0">
                <a:pos x="T6" y="T7"/>
              </a:cxn>
            </a:cxnLst>
            <a:rect l="0" t="0" r="r" b="b"/>
            <a:pathLst>
              <a:path w="441" h="732">
                <a:moveTo>
                  <a:pt x="219" y="0"/>
                </a:moveTo>
                <a:cubicBezTo>
                  <a:pt x="60" y="441"/>
                  <a:pt x="0" y="544"/>
                  <a:pt x="32" y="732"/>
                </a:cubicBezTo>
                <a:cubicBezTo>
                  <a:pt x="441" y="732"/>
                  <a:pt x="441" y="732"/>
                  <a:pt x="441" y="732"/>
                </a:cubicBezTo>
                <a:cubicBezTo>
                  <a:pt x="339" y="517"/>
                  <a:pt x="198" y="328"/>
                  <a:pt x="219" y="0"/>
                </a:cubicBezTo>
                <a:close/>
              </a:path>
            </a:pathLst>
          </a:custGeom>
          <a:solidFill>
            <a:schemeClr val="tx2">
              <a:lumMod val="75000"/>
              <a:lumOff val="25000"/>
            </a:schemeClr>
          </a:solidFill>
          <a:ln>
            <a:noFill/>
          </a:ln>
        </p:spPr>
        <p:txBody>
          <a:bodyPr vert="horz" wrap="square" lIns="91440" tIns="91440" rIns="91440" bIns="91440" numCol="1" anchor="t" anchorCtr="0" compatLnSpc="1">
            <a:prstTxWarp prst="textNoShape">
              <a:avLst/>
            </a:prstTxWarp>
            <a:noAutofit/>
          </a:bodyPr>
          <a:lstStyle/>
          <a:p>
            <a:endParaRPr lang="en-US" dirty="0"/>
          </a:p>
        </p:txBody>
      </p:sp>
      <p:sp>
        <p:nvSpPr>
          <p:cNvPr id="371719" name="Title 1"/>
          <p:cNvSpPr>
            <a:spLocks noGrp="1"/>
          </p:cNvSpPr>
          <p:nvPr>
            <p:ph type="title"/>
          </p:nvPr>
        </p:nvSpPr>
        <p:spPr/>
        <p:txBody>
          <a:bodyPr/>
          <a:lstStyle/>
          <a:p>
            <a:r>
              <a:rPr lang="en-US" dirty="0"/>
              <a:t>Benefits of DoD’s Use of the </a:t>
            </a:r>
            <a:r>
              <a:rPr lang="en-US" dirty="0" smtClean="0"/>
              <a:t>Federal Health Information Model (FHIM)</a:t>
            </a:r>
          </a:p>
        </p:txBody>
      </p:sp>
      <p:sp>
        <p:nvSpPr>
          <p:cNvPr id="36" name="TextBox 35"/>
          <p:cNvSpPr txBox="1"/>
          <p:nvPr/>
        </p:nvSpPr>
        <p:spPr>
          <a:xfrm>
            <a:off x="5650866" y="1623551"/>
            <a:ext cx="3108960" cy="954107"/>
          </a:xfrm>
          <a:prstGeom prst="rect">
            <a:avLst/>
          </a:prstGeom>
          <a:noFill/>
        </p:spPr>
        <p:txBody>
          <a:bodyPr wrap="square" lIns="0" tIns="0" rIns="0" bIns="0" rtlCol="0">
            <a:spAutoFit/>
          </a:bodyPr>
          <a:lstStyle/>
          <a:p>
            <a:r>
              <a:rPr lang="en-US" sz="1200" b="1" dirty="0" smtClean="0">
                <a:solidFill>
                  <a:schemeClr val="accent1"/>
                </a:solidFill>
                <a:cs typeface="Times New Roman" pitchFamily="18" charset="0"/>
              </a:rPr>
              <a:t>Continual Improvement</a:t>
            </a:r>
            <a:r>
              <a:rPr lang="en-US" sz="1000" b="1" dirty="0">
                <a:solidFill>
                  <a:schemeClr val="accent4"/>
                </a:solidFill>
              </a:rPr>
              <a:t/>
            </a:r>
            <a:br>
              <a:rPr lang="en-US" sz="1000" b="1" dirty="0">
                <a:solidFill>
                  <a:schemeClr val="accent4"/>
                </a:solidFill>
              </a:rPr>
            </a:br>
            <a:r>
              <a:rPr lang="en-US" sz="1000" dirty="0"/>
              <a:t>FHIM </a:t>
            </a:r>
            <a:r>
              <a:rPr lang="en-US" sz="1000" dirty="0" smtClean="0"/>
              <a:t>provides </a:t>
            </a:r>
            <a:r>
              <a:rPr lang="en-US" sz="1000" dirty="0"/>
              <a:t>a strong </a:t>
            </a:r>
            <a:r>
              <a:rPr lang="en-US" sz="1000" dirty="0" smtClean="0"/>
              <a:t>baseline model </a:t>
            </a:r>
            <a:r>
              <a:rPr lang="en-US" sz="1000" dirty="0"/>
              <a:t>since it is continually </a:t>
            </a:r>
            <a:r>
              <a:rPr lang="en-US" sz="1000" dirty="0" smtClean="0"/>
              <a:t>evolved </a:t>
            </a:r>
            <a:r>
              <a:rPr lang="en-US" sz="1000" dirty="0"/>
              <a:t>by </a:t>
            </a:r>
            <a:r>
              <a:rPr lang="en-US" sz="1000" dirty="0" smtClean="0"/>
              <a:t>consensus among </a:t>
            </a:r>
            <a:r>
              <a:rPr lang="en-US" sz="1000" dirty="0"/>
              <a:t>F</a:t>
            </a:r>
            <a:r>
              <a:rPr lang="en-US" sz="1000" dirty="0" smtClean="0"/>
              <a:t>ederal </a:t>
            </a:r>
            <a:r>
              <a:rPr lang="en-US" sz="1000" dirty="0"/>
              <a:t>partners </a:t>
            </a:r>
            <a:r>
              <a:rPr lang="en-US" sz="1000" dirty="0" smtClean="0"/>
              <a:t>with a  </a:t>
            </a:r>
            <a:r>
              <a:rPr lang="en-US" sz="1000" dirty="0"/>
              <a:t>consistent model-driven </a:t>
            </a:r>
            <a:r>
              <a:rPr lang="en-US" sz="1000" dirty="0" smtClean="0"/>
              <a:t>architecture </a:t>
            </a:r>
            <a:r>
              <a:rPr lang="en-US" sz="1000" dirty="0"/>
              <a:t>approach, led by the Federal Health Architecture (FHA), </a:t>
            </a:r>
            <a:r>
              <a:rPr lang="en-US" sz="1000" dirty="0" smtClean="0"/>
              <a:t>and sponsored </a:t>
            </a:r>
            <a:r>
              <a:rPr lang="en-US" sz="1000" dirty="0"/>
              <a:t>by the Office of the National Coordinator (ONC</a:t>
            </a:r>
            <a:r>
              <a:rPr lang="en-US" sz="1000" dirty="0" smtClean="0"/>
              <a:t>).</a:t>
            </a:r>
            <a:endParaRPr lang="en-US" sz="1000" dirty="0">
              <a:solidFill>
                <a:schemeClr val="tx2"/>
              </a:solidFill>
            </a:endParaRPr>
          </a:p>
        </p:txBody>
      </p:sp>
      <p:sp>
        <p:nvSpPr>
          <p:cNvPr id="41" name="Oval 8"/>
          <p:cNvSpPr/>
          <p:nvPr/>
        </p:nvSpPr>
        <p:spPr>
          <a:xfrm rot="21012786">
            <a:off x="5100673" y="1663929"/>
            <a:ext cx="480019" cy="238358"/>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1400" dirty="0" smtClean="0">
              <a:solidFill>
                <a:schemeClr val="tx2"/>
              </a:solidFill>
            </a:endParaRPr>
          </a:p>
        </p:txBody>
      </p:sp>
      <p:sp>
        <p:nvSpPr>
          <p:cNvPr id="39" name="TextBox 38"/>
          <p:cNvSpPr txBox="1"/>
          <p:nvPr/>
        </p:nvSpPr>
        <p:spPr>
          <a:xfrm>
            <a:off x="5650866" y="2659565"/>
            <a:ext cx="3108960" cy="646331"/>
          </a:xfrm>
          <a:prstGeom prst="rect">
            <a:avLst/>
          </a:prstGeom>
          <a:noFill/>
        </p:spPr>
        <p:txBody>
          <a:bodyPr wrap="square" lIns="0" tIns="0" rIns="0" bIns="0" rtlCol="0">
            <a:spAutoFit/>
          </a:bodyPr>
          <a:lstStyle/>
          <a:p>
            <a:r>
              <a:rPr lang="en-US" sz="1200" b="1" dirty="0" smtClean="0">
                <a:solidFill>
                  <a:schemeClr val="accent2"/>
                </a:solidFill>
                <a:cs typeface="Times New Roman" pitchFamily="18" charset="0"/>
              </a:rPr>
              <a:t>Interoperability</a:t>
            </a:r>
            <a:r>
              <a:rPr lang="en-US" sz="1000" b="1" dirty="0" smtClean="0">
                <a:solidFill>
                  <a:srgbClr val="313131"/>
                </a:solidFill>
              </a:rPr>
              <a:t/>
            </a:r>
            <a:br>
              <a:rPr lang="en-US" sz="1000" b="1" dirty="0" smtClean="0">
                <a:solidFill>
                  <a:srgbClr val="313131"/>
                </a:solidFill>
              </a:rPr>
            </a:br>
            <a:r>
              <a:rPr lang="en-US" sz="1000" dirty="0">
                <a:solidFill>
                  <a:schemeClr val="tx2"/>
                </a:solidFill>
              </a:rPr>
              <a:t>FHIM provides a model that supports semantic interoperability and harmonization of information with </a:t>
            </a:r>
            <a:r>
              <a:rPr lang="en-US" sz="1000" dirty="0" smtClean="0">
                <a:solidFill>
                  <a:schemeClr val="tx2"/>
                </a:solidFill>
              </a:rPr>
              <a:t>Federal </a:t>
            </a:r>
            <a:r>
              <a:rPr lang="en-US" sz="1000" dirty="0">
                <a:solidFill>
                  <a:schemeClr val="tx2"/>
                </a:solidFill>
              </a:rPr>
              <a:t>partners.</a:t>
            </a:r>
          </a:p>
        </p:txBody>
      </p:sp>
      <p:sp>
        <p:nvSpPr>
          <p:cNvPr id="42" name="Oval 8"/>
          <p:cNvSpPr/>
          <p:nvPr/>
        </p:nvSpPr>
        <p:spPr>
          <a:xfrm rot="13988512">
            <a:off x="5121926" y="2756906"/>
            <a:ext cx="437512" cy="231241"/>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1400" err="1" smtClean="0">
              <a:solidFill>
                <a:schemeClr val="tx2"/>
              </a:solidFill>
            </a:endParaRPr>
          </a:p>
        </p:txBody>
      </p:sp>
      <p:sp>
        <p:nvSpPr>
          <p:cNvPr id="37" name="TextBox 36"/>
          <p:cNvSpPr txBox="1"/>
          <p:nvPr/>
        </p:nvSpPr>
        <p:spPr>
          <a:xfrm>
            <a:off x="5659976" y="3443665"/>
            <a:ext cx="3108960" cy="492443"/>
          </a:xfrm>
          <a:prstGeom prst="rect">
            <a:avLst/>
          </a:prstGeom>
          <a:noFill/>
        </p:spPr>
        <p:txBody>
          <a:bodyPr wrap="square" lIns="0" tIns="0" rIns="0" bIns="0" rtlCol="0">
            <a:spAutoFit/>
          </a:bodyPr>
          <a:lstStyle/>
          <a:p>
            <a:pPr lvl="0"/>
            <a:r>
              <a:rPr lang="en-US" sz="1200" b="1" dirty="0" smtClean="0">
                <a:solidFill>
                  <a:schemeClr val="accent3"/>
                </a:solidFill>
                <a:cs typeface="Times New Roman" pitchFamily="18" charset="0"/>
              </a:rPr>
              <a:t>Standards</a:t>
            </a:r>
            <a:r>
              <a:rPr lang="en-US" sz="1000" b="1" dirty="0" smtClean="0">
                <a:solidFill>
                  <a:schemeClr val="accent4"/>
                </a:solidFill>
              </a:rPr>
              <a:t/>
            </a:r>
            <a:br>
              <a:rPr lang="en-US" sz="1000" b="1" dirty="0" smtClean="0">
                <a:solidFill>
                  <a:schemeClr val="accent4"/>
                </a:solidFill>
              </a:rPr>
            </a:br>
            <a:r>
              <a:rPr lang="en-US" sz="1000" dirty="0"/>
              <a:t>FHIM leverages the HL7 Reference Information Model and supports existing national health standards</a:t>
            </a:r>
            <a:r>
              <a:rPr lang="en-US" sz="1000" dirty="0" smtClean="0"/>
              <a:t>.</a:t>
            </a:r>
            <a:endParaRPr lang="en-US" sz="1000" dirty="0">
              <a:solidFill>
                <a:schemeClr val="tx2"/>
              </a:solidFill>
            </a:endParaRPr>
          </a:p>
        </p:txBody>
      </p:sp>
      <p:sp>
        <p:nvSpPr>
          <p:cNvPr id="43" name="Oval 8"/>
          <p:cNvSpPr/>
          <p:nvPr/>
        </p:nvSpPr>
        <p:spPr>
          <a:xfrm rot="17081601">
            <a:off x="5077465" y="3574792"/>
            <a:ext cx="506557" cy="251536"/>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1400" err="1" smtClean="0">
              <a:solidFill>
                <a:schemeClr val="tx2"/>
              </a:solidFill>
            </a:endParaRPr>
          </a:p>
        </p:txBody>
      </p:sp>
      <p:sp>
        <p:nvSpPr>
          <p:cNvPr id="38" name="TextBox 37"/>
          <p:cNvSpPr txBox="1"/>
          <p:nvPr/>
        </p:nvSpPr>
        <p:spPr>
          <a:xfrm>
            <a:off x="5673358" y="4202657"/>
            <a:ext cx="3108960" cy="646331"/>
          </a:xfrm>
          <a:prstGeom prst="rect">
            <a:avLst/>
          </a:prstGeom>
          <a:noFill/>
        </p:spPr>
        <p:txBody>
          <a:bodyPr wrap="square" lIns="0" tIns="0" rIns="0" bIns="0" rtlCol="0">
            <a:spAutoFit/>
          </a:bodyPr>
          <a:lstStyle/>
          <a:p>
            <a:r>
              <a:rPr lang="en-US" sz="1200" b="1" dirty="0" smtClean="0">
                <a:solidFill>
                  <a:schemeClr val="accent4"/>
                </a:solidFill>
                <a:cs typeface="Times New Roman" pitchFamily="18" charset="0"/>
              </a:rPr>
              <a:t>Data Migration</a:t>
            </a:r>
            <a:r>
              <a:rPr lang="en-US" sz="1000" b="1" dirty="0" smtClean="0">
                <a:solidFill>
                  <a:schemeClr val="accent4"/>
                </a:solidFill>
              </a:rPr>
              <a:t/>
            </a:r>
            <a:br>
              <a:rPr lang="en-US" sz="1000" b="1" dirty="0" smtClean="0">
                <a:solidFill>
                  <a:schemeClr val="accent4"/>
                </a:solidFill>
              </a:rPr>
            </a:br>
            <a:r>
              <a:rPr lang="en-US" sz="1000" dirty="0"/>
              <a:t>FHIM </a:t>
            </a:r>
            <a:r>
              <a:rPr lang="en-US" sz="1000" dirty="0" smtClean="0"/>
              <a:t>provides an information model for mapping legacy MHS systems’ data to the new EHR (MHS GENESIS) in support of the goal for modernization</a:t>
            </a:r>
            <a:r>
              <a:rPr lang="en-US" sz="1000" dirty="0" smtClean="0">
                <a:solidFill>
                  <a:schemeClr val="tx2"/>
                </a:solidFill>
              </a:rPr>
              <a:t>.</a:t>
            </a:r>
            <a:endParaRPr lang="en-US" sz="1000" dirty="0">
              <a:solidFill>
                <a:schemeClr val="tx2"/>
              </a:solidFill>
            </a:endParaRPr>
          </a:p>
        </p:txBody>
      </p:sp>
      <p:sp>
        <p:nvSpPr>
          <p:cNvPr id="44" name="Oval 8"/>
          <p:cNvSpPr/>
          <p:nvPr/>
        </p:nvSpPr>
        <p:spPr>
          <a:xfrm rot="20617441">
            <a:off x="5100975" y="4255227"/>
            <a:ext cx="486301" cy="199746"/>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1400" err="1" smtClean="0">
              <a:solidFill>
                <a:schemeClr val="tx2"/>
              </a:solidFill>
            </a:endParaRPr>
          </a:p>
        </p:txBody>
      </p:sp>
      <p:sp>
        <p:nvSpPr>
          <p:cNvPr id="40" name="TextBox 39"/>
          <p:cNvSpPr txBox="1"/>
          <p:nvPr/>
        </p:nvSpPr>
        <p:spPr>
          <a:xfrm>
            <a:off x="5659976" y="5097681"/>
            <a:ext cx="3108960" cy="800219"/>
          </a:xfrm>
          <a:prstGeom prst="rect">
            <a:avLst/>
          </a:prstGeom>
          <a:noFill/>
        </p:spPr>
        <p:txBody>
          <a:bodyPr wrap="square" lIns="0" tIns="0" rIns="0" bIns="0" rtlCol="0">
            <a:spAutoFit/>
          </a:bodyPr>
          <a:lstStyle/>
          <a:p>
            <a:r>
              <a:rPr lang="en-US" sz="1200" b="1" dirty="0" smtClean="0">
                <a:solidFill>
                  <a:schemeClr val="accent5"/>
                </a:solidFill>
                <a:cs typeface="Times New Roman" pitchFamily="18" charset="0"/>
              </a:rPr>
              <a:t>Architecture Development</a:t>
            </a:r>
            <a:r>
              <a:rPr lang="en-US" sz="1000" b="1" dirty="0" smtClean="0">
                <a:solidFill>
                  <a:schemeClr val="accent4"/>
                </a:solidFill>
              </a:rPr>
              <a:t/>
            </a:r>
            <a:br>
              <a:rPr lang="en-US" sz="1000" b="1" dirty="0" smtClean="0">
                <a:solidFill>
                  <a:schemeClr val="accent4"/>
                </a:solidFill>
              </a:rPr>
            </a:br>
            <a:r>
              <a:rPr lang="en-US" sz="1000" dirty="0" smtClean="0">
                <a:solidFill>
                  <a:schemeClr val="tx2"/>
                </a:solidFill>
              </a:rPr>
              <a:t>Provides </a:t>
            </a:r>
            <a:r>
              <a:rPr lang="en-US" sz="1000" dirty="0">
                <a:solidFill>
                  <a:schemeClr val="tx2"/>
                </a:solidFill>
              </a:rPr>
              <a:t>a platform for MHS to </a:t>
            </a:r>
            <a:r>
              <a:rPr lang="en-US" sz="1000" dirty="0" smtClean="0">
                <a:solidFill>
                  <a:schemeClr val="tx2"/>
                </a:solidFill>
              </a:rPr>
              <a:t>build fit-for-purpose </a:t>
            </a:r>
            <a:r>
              <a:rPr lang="en-US" sz="1000" dirty="0">
                <a:solidFill>
                  <a:schemeClr val="tx2"/>
                </a:solidFill>
              </a:rPr>
              <a:t>architecture </a:t>
            </a:r>
            <a:r>
              <a:rPr lang="en-US" sz="1000" dirty="0" smtClean="0">
                <a:solidFill>
                  <a:schemeClr val="tx2"/>
                </a:solidFill>
              </a:rPr>
              <a:t>views, e.g., the Medical Theater of Operations and  high-level Data Domain Model for the MHS Enterprise Architecture Branch.</a:t>
            </a:r>
            <a:endParaRPr lang="en-US" sz="1000" dirty="0">
              <a:solidFill>
                <a:schemeClr val="tx2"/>
              </a:solidFill>
            </a:endParaRPr>
          </a:p>
        </p:txBody>
      </p:sp>
      <p:sp>
        <p:nvSpPr>
          <p:cNvPr id="45" name="Oval 8"/>
          <p:cNvSpPr/>
          <p:nvPr/>
        </p:nvSpPr>
        <p:spPr>
          <a:xfrm rot="2134922">
            <a:off x="5113307" y="5134609"/>
            <a:ext cx="434870" cy="244813"/>
          </a:xfrm>
          <a:custGeom>
            <a:avLst/>
            <a:gdLst>
              <a:gd name="connsiteX0" fmla="*/ 0 w 1587398"/>
              <a:gd name="connsiteY0" fmla="*/ 416967 h 833933"/>
              <a:gd name="connsiteX1" fmla="*/ 793699 w 1587398"/>
              <a:gd name="connsiteY1" fmla="*/ 0 h 833933"/>
              <a:gd name="connsiteX2" fmla="*/ 1587398 w 1587398"/>
              <a:gd name="connsiteY2" fmla="*/ 416967 h 833933"/>
              <a:gd name="connsiteX3" fmla="*/ 793699 w 1587398"/>
              <a:gd name="connsiteY3" fmla="*/ 833934 h 833933"/>
              <a:gd name="connsiteX4" fmla="*/ 0 w 1587398"/>
              <a:gd name="connsiteY4" fmla="*/ 416967 h 833933"/>
              <a:gd name="connsiteX0" fmla="*/ 0 w 1777593"/>
              <a:gd name="connsiteY0" fmla="*/ 416972 h 833945"/>
              <a:gd name="connsiteX1" fmla="*/ 793699 w 1777593"/>
              <a:gd name="connsiteY1" fmla="*/ 5 h 833945"/>
              <a:gd name="connsiteX2" fmla="*/ 1777593 w 1777593"/>
              <a:gd name="connsiteY2" fmla="*/ 424287 h 833945"/>
              <a:gd name="connsiteX3" fmla="*/ 793699 w 1777593"/>
              <a:gd name="connsiteY3" fmla="*/ 833939 h 833945"/>
              <a:gd name="connsiteX4" fmla="*/ 0 w 1777593"/>
              <a:gd name="connsiteY4" fmla="*/ 416972 h 833945"/>
              <a:gd name="connsiteX0" fmla="*/ 0 w 2062886"/>
              <a:gd name="connsiteY0" fmla="*/ 409675 h 833982"/>
              <a:gd name="connsiteX1" fmla="*/ 1078992 w 2062886"/>
              <a:gd name="connsiteY1" fmla="*/ 24 h 833982"/>
              <a:gd name="connsiteX2" fmla="*/ 2062886 w 2062886"/>
              <a:gd name="connsiteY2" fmla="*/ 424306 h 833982"/>
              <a:gd name="connsiteX3" fmla="*/ 1078992 w 2062886"/>
              <a:gd name="connsiteY3" fmla="*/ 833958 h 833982"/>
              <a:gd name="connsiteX4" fmla="*/ 0 w 2062886"/>
              <a:gd name="connsiteY4" fmla="*/ 409675 h 833982"/>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70"/>
              <a:gd name="connsiteX1" fmla="*/ 1079045 w 2062939"/>
              <a:gd name="connsiteY1" fmla="*/ 12 h 833970"/>
              <a:gd name="connsiteX2" fmla="*/ 2062939 w 2062939"/>
              <a:gd name="connsiteY2" fmla="*/ 424294 h 833970"/>
              <a:gd name="connsiteX3" fmla="*/ 1079045 w 2062939"/>
              <a:gd name="connsiteY3" fmla="*/ 833946 h 833970"/>
              <a:gd name="connsiteX4" fmla="*/ 53 w 2062939"/>
              <a:gd name="connsiteY4" fmla="*/ 409663 h 833970"/>
              <a:gd name="connsiteX0" fmla="*/ 53 w 2062939"/>
              <a:gd name="connsiteY0" fmla="*/ 409663 h 833956"/>
              <a:gd name="connsiteX1" fmla="*/ 1079045 w 2062939"/>
              <a:gd name="connsiteY1" fmla="*/ 12 h 833956"/>
              <a:gd name="connsiteX2" fmla="*/ 2062939 w 2062939"/>
              <a:gd name="connsiteY2" fmla="*/ 424294 h 833956"/>
              <a:gd name="connsiteX3" fmla="*/ 1079045 w 2062939"/>
              <a:gd name="connsiteY3" fmla="*/ 833946 h 833956"/>
              <a:gd name="connsiteX4" fmla="*/ 53 w 2062939"/>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 name="connsiteX0" fmla="*/ 87 w 2062973"/>
              <a:gd name="connsiteY0" fmla="*/ 409663 h 833956"/>
              <a:gd name="connsiteX1" fmla="*/ 1079079 w 2062973"/>
              <a:gd name="connsiteY1" fmla="*/ 12 h 833956"/>
              <a:gd name="connsiteX2" fmla="*/ 2062973 w 2062973"/>
              <a:gd name="connsiteY2" fmla="*/ 424294 h 833956"/>
              <a:gd name="connsiteX3" fmla="*/ 1079079 w 2062973"/>
              <a:gd name="connsiteY3" fmla="*/ 833946 h 833956"/>
              <a:gd name="connsiteX4" fmla="*/ 87 w 2062973"/>
              <a:gd name="connsiteY4" fmla="*/ 409663 h 8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973" h="833956">
                <a:moveTo>
                  <a:pt x="87" y="409663"/>
                </a:moveTo>
                <a:cubicBezTo>
                  <a:pt x="-7228" y="376889"/>
                  <a:pt x="442657" y="-2427"/>
                  <a:pt x="1079079" y="12"/>
                </a:cubicBezTo>
                <a:cubicBezTo>
                  <a:pt x="1715501" y="2451"/>
                  <a:pt x="2062973" y="413465"/>
                  <a:pt x="2062973" y="424294"/>
                </a:cubicBezTo>
                <a:cubicBezTo>
                  <a:pt x="2055658" y="413178"/>
                  <a:pt x="1795969" y="836385"/>
                  <a:pt x="1079079" y="833946"/>
                </a:cubicBezTo>
                <a:cubicBezTo>
                  <a:pt x="362189" y="831507"/>
                  <a:pt x="7402" y="442437"/>
                  <a:pt x="87" y="409663"/>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endParaRPr lang="en-US" sz="1400" err="1" smtClean="0">
              <a:solidFill>
                <a:schemeClr val="tx2"/>
              </a:solidFill>
            </a:endParaRPr>
          </a:p>
        </p:txBody>
      </p:sp>
      <p:sp>
        <p:nvSpPr>
          <p:cNvPr id="53" name="Rectangle 52"/>
          <p:cNvSpPr/>
          <p:nvPr/>
        </p:nvSpPr>
        <p:spPr>
          <a:xfrm>
            <a:off x="1836036" y="5112634"/>
            <a:ext cx="1043777" cy="738664"/>
          </a:xfrm>
          <a:prstGeom prst="rect">
            <a:avLst/>
          </a:prstGeom>
        </p:spPr>
        <p:txBody>
          <a:bodyPr wrap="square" lIns="0" tIns="0" rIns="0" bIns="0" anchor="ctr" anchorCtr="0">
            <a:spAutoFit/>
          </a:bodyPr>
          <a:lstStyle/>
          <a:p>
            <a:pPr algn="ctr"/>
            <a:r>
              <a:rPr lang="en-US" sz="1600" b="1" dirty="0" smtClean="0">
                <a:solidFill>
                  <a:schemeClr val="bg1"/>
                </a:solidFill>
              </a:rPr>
              <a:t>FHIM Provided Benefits</a:t>
            </a:r>
            <a:endParaRPr lang="en-US" sz="1200" dirty="0">
              <a:solidFill>
                <a:schemeClr val="bg1"/>
              </a:solidFill>
            </a:endParaRPr>
          </a:p>
        </p:txBody>
      </p:sp>
      <p:sp>
        <p:nvSpPr>
          <p:cNvPr id="54" name="Rectangle 53"/>
          <p:cNvSpPr/>
          <p:nvPr/>
        </p:nvSpPr>
        <p:spPr>
          <a:xfrm rot="21126068">
            <a:off x="858098" y="3671900"/>
            <a:ext cx="1287567" cy="430887"/>
          </a:xfrm>
          <a:prstGeom prst="rect">
            <a:avLst/>
          </a:prstGeom>
        </p:spPr>
        <p:txBody>
          <a:bodyPr wrap="square" lIns="0" tIns="0" rIns="0" bIns="0" anchor="ctr" anchorCtr="0">
            <a:spAutoFit/>
          </a:bodyPr>
          <a:lstStyle/>
          <a:p>
            <a:r>
              <a:rPr lang="en-US" sz="1400" b="1" dirty="0" smtClean="0">
                <a:solidFill>
                  <a:schemeClr val="bg1"/>
                </a:solidFill>
              </a:rPr>
              <a:t>Continual Improvement</a:t>
            </a:r>
            <a:endParaRPr lang="en-US" sz="1400" dirty="0">
              <a:solidFill>
                <a:schemeClr val="bg1"/>
              </a:solidFill>
            </a:endParaRPr>
          </a:p>
        </p:txBody>
      </p:sp>
      <p:sp>
        <p:nvSpPr>
          <p:cNvPr id="56" name="Rectangle 55"/>
          <p:cNvSpPr/>
          <p:nvPr/>
        </p:nvSpPr>
        <p:spPr>
          <a:xfrm>
            <a:off x="880325" y="2310891"/>
            <a:ext cx="1171368" cy="215444"/>
          </a:xfrm>
          <a:prstGeom prst="rect">
            <a:avLst/>
          </a:prstGeom>
        </p:spPr>
        <p:txBody>
          <a:bodyPr wrap="square" lIns="0" tIns="0" rIns="0" bIns="0" anchor="ctr" anchorCtr="0">
            <a:spAutoFit/>
          </a:bodyPr>
          <a:lstStyle/>
          <a:p>
            <a:r>
              <a:rPr lang="en-US" sz="1400" b="1" dirty="0" smtClean="0">
                <a:solidFill>
                  <a:schemeClr val="bg1"/>
                </a:solidFill>
              </a:rPr>
              <a:t>Interoperability</a:t>
            </a:r>
            <a:endParaRPr lang="en-US" sz="1400" dirty="0">
              <a:solidFill>
                <a:schemeClr val="bg1"/>
              </a:solidFill>
            </a:endParaRPr>
          </a:p>
        </p:txBody>
      </p:sp>
      <p:sp>
        <p:nvSpPr>
          <p:cNvPr id="57" name="Rectangle 56"/>
          <p:cNvSpPr/>
          <p:nvPr/>
        </p:nvSpPr>
        <p:spPr>
          <a:xfrm>
            <a:off x="2383765" y="2340779"/>
            <a:ext cx="860433" cy="215444"/>
          </a:xfrm>
          <a:prstGeom prst="rect">
            <a:avLst/>
          </a:prstGeom>
        </p:spPr>
        <p:txBody>
          <a:bodyPr wrap="square" lIns="0" tIns="0" rIns="0" bIns="0" anchor="ctr" anchorCtr="0">
            <a:spAutoFit/>
          </a:bodyPr>
          <a:lstStyle/>
          <a:p>
            <a:r>
              <a:rPr lang="en-US" sz="1400" b="1" dirty="0" smtClean="0">
                <a:solidFill>
                  <a:schemeClr val="bg1"/>
                </a:solidFill>
              </a:rPr>
              <a:t>Standards</a:t>
            </a:r>
            <a:endParaRPr lang="en-US" sz="1050" dirty="0">
              <a:solidFill>
                <a:schemeClr val="bg1"/>
              </a:solidFill>
            </a:endParaRPr>
          </a:p>
        </p:txBody>
      </p:sp>
      <p:sp>
        <p:nvSpPr>
          <p:cNvPr id="58" name="Rectangle 57"/>
          <p:cNvSpPr/>
          <p:nvPr/>
        </p:nvSpPr>
        <p:spPr>
          <a:xfrm>
            <a:off x="3331279" y="3083014"/>
            <a:ext cx="1287567" cy="215444"/>
          </a:xfrm>
          <a:prstGeom prst="rect">
            <a:avLst/>
          </a:prstGeom>
        </p:spPr>
        <p:txBody>
          <a:bodyPr wrap="square" lIns="0" tIns="0" rIns="0" bIns="0" anchor="ctr" anchorCtr="0">
            <a:spAutoFit/>
          </a:bodyPr>
          <a:lstStyle/>
          <a:p>
            <a:r>
              <a:rPr lang="en-US" sz="1400" b="1" dirty="0" smtClean="0">
                <a:solidFill>
                  <a:schemeClr val="bg1"/>
                </a:solidFill>
              </a:rPr>
              <a:t>Data Migration</a:t>
            </a:r>
            <a:endParaRPr lang="en-US" sz="1400" dirty="0">
              <a:solidFill>
                <a:schemeClr val="bg1"/>
              </a:solidFill>
            </a:endParaRPr>
          </a:p>
        </p:txBody>
      </p:sp>
      <p:sp>
        <p:nvSpPr>
          <p:cNvPr id="59" name="Rectangle 58"/>
          <p:cNvSpPr/>
          <p:nvPr/>
        </p:nvSpPr>
        <p:spPr>
          <a:xfrm rot="1945462">
            <a:off x="2864321" y="4171885"/>
            <a:ext cx="1287567" cy="430887"/>
          </a:xfrm>
          <a:prstGeom prst="rect">
            <a:avLst/>
          </a:prstGeom>
        </p:spPr>
        <p:txBody>
          <a:bodyPr wrap="square" lIns="0" tIns="0" rIns="0" bIns="0" anchor="ctr" anchorCtr="0">
            <a:spAutoFit/>
          </a:bodyPr>
          <a:lstStyle/>
          <a:p>
            <a:r>
              <a:rPr lang="en-US" sz="1400" b="1" dirty="0" smtClean="0">
                <a:solidFill>
                  <a:schemeClr val="bg1"/>
                </a:solidFill>
              </a:rPr>
              <a:t>Architecture Development</a:t>
            </a:r>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290C493A-7A44-4A9D-B045-9899006CAB57}" type="slidenum">
              <a:rPr lang="en-US" altLang="en-US" smtClean="0"/>
              <a:pPr>
                <a:defRPr/>
              </a:pPr>
              <a:t>6</a:t>
            </a:fld>
            <a:endParaRPr lang="en-US" altLang="en-US"/>
          </a:p>
        </p:txBody>
      </p:sp>
    </p:spTree>
    <p:extLst>
      <p:ext uri="{BB962C8B-B14F-4D97-AF65-F5344CB8AC3E}">
        <p14:creationId xmlns:p14="http://schemas.microsoft.com/office/powerpoint/2010/main" val="76336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 y="0"/>
            <a:ext cx="6804944" cy="1027134"/>
          </a:xfrm>
        </p:spPr>
        <p:txBody>
          <a:bodyPr/>
          <a:lstStyle/>
          <a:p>
            <a:r>
              <a:rPr lang="en-US" sz="2400" dirty="0" smtClean="0"/>
              <a:t>MHS GENESIS and Legacy Systems - </a:t>
            </a:r>
            <a:br>
              <a:rPr lang="en-US" sz="2400" dirty="0" smtClean="0"/>
            </a:br>
            <a:r>
              <a:rPr lang="en-US" sz="2400" dirty="0" smtClean="0"/>
              <a:t>Initial to Final Operating Capability</a:t>
            </a:r>
            <a:r>
              <a:rPr lang="en-US" sz="2800" dirty="0" smtClean="0"/>
              <a:t/>
            </a:r>
            <a:br>
              <a:rPr lang="en-US" sz="2800" dirty="0" smtClean="0"/>
            </a:br>
            <a:r>
              <a:rPr lang="en-US" sz="2000" dirty="0" smtClean="0"/>
              <a:t>(Example 1 context)</a:t>
            </a:r>
            <a:endParaRPr lang="en-US" sz="3200" dirty="0"/>
          </a:p>
        </p:txBody>
      </p:sp>
      <p:pic>
        <p:nvPicPr>
          <p:cNvPr id="4" name="Picture 3"/>
          <p:cNvPicPr>
            <a:picLocks noChangeAspect="1"/>
          </p:cNvPicPr>
          <p:nvPr/>
        </p:nvPicPr>
        <p:blipFill>
          <a:blip r:embed="rId3"/>
          <a:stretch>
            <a:fillRect/>
          </a:stretch>
        </p:blipFill>
        <p:spPr>
          <a:xfrm>
            <a:off x="515214" y="1358958"/>
            <a:ext cx="7991475" cy="4545520"/>
          </a:xfrm>
          <a:prstGeom prst="rect">
            <a:avLst/>
          </a:prstGeom>
        </p:spPr>
      </p:pic>
      <p:sp>
        <p:nvSpPr>
          <p:cNvPr id="5" name="Slide Number Placeholder 4"/>
          <p:cNvSpPr>
            <a:spLocks noGrp="1"/>
          </p:cNvSpPr>
          <p:nvPr>
            <p:ph type="sldNum" sz="quarter" idx="10"/>
          </p:nvPr>
        </p:nvSpPr>
        <p:spPr/>
        <p:txBody>
          <a:bodyPr/>
          <a:lstStyle/>
          <a:p>
            <a:pPr>
              <a:defRPr/>
            </a:pPr>
            <a:fld id="{290C493A-7A44-4A9D-B045-9899006CAB57}" type="slidenum">
              <a:rPr lang="en-US" altLang="en-US" smtClean="0"/>
              <a:pPr>
                <a:defRPr/>
              </a:pPr>
              <a:t>7</a:t>
            </a:fld>
            <a:endParaRPr lang="en-US" altLang="en-US"/>
          </a:p>
        </p:txBody>
      </p:sp>
      <p:sp>
        <p:nvSpPr>
          <p:cNvPr id="7" name="Oval 6"/>
          <p:cNvSpPr/>
          <p:nvPr/>
        </p:nvSpPr>
        <p:spPr>
          <a:xfrm>
            <a:off x="709399" y="4517252"/>
            <a:ext cx="2103071" cy="1481765"/>
          </a:xfrm>
          <a:prstGeom prst="ellipse">
            <a:avLst/>
          </a:prstGeom>
          <a:noFill/>
          <a:ln w="19050"/>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255562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r>
              <a:rPr lang="en-US" altLang="en-US" sz="2400" dirty="0"/>
              <a:t>Identification </a:t>
            </a:r>
            <a:r>
              <a:rPr lang="en-US" altLang="en-US" sz="2400" dirty="0">
                <a:sym typeface="Wingdings" panose="05000000000000000000" pitchFamily="2" charset="2"/>
              </a:rPr>
              <a:t></a:t>
            </a:r>
            <a:r>
              <a:rPr lang="en-US" altLang="en-US" sz="2400" dirty="0"/>
              <a:t/>
            </a:r>
            <a:br>
              <a:rPr lang="en-US" altLang="en-US" sz="2400" dirty="0"/>
            </a:br>
            <a:r>
              <a:rPr lang="en-US" altLang="en-US" sz="2400" dirty="0"/>
              <a:t>	Harmonization</a:t>
            </a:r>
            <a:r>
              <a:rPr lang="en-US" altLang="en-US" sz="2400" dirty="0">
                <a:sym typeface="Wingdings" panose="05000000000000000000" pitchFamily="2" charset="2"/>
              </a:rPr>
              <a:t> </a:t>
            </a:r>
            <a:r>
              <a:rPr lang="en-US" altLang="en-US" sz="2400" dirty="0"/>
              <a:t/>
            </a:r>
            <a:br>
              <a:rPr lang="en-US" altLang="en-US" sz="2400" dirty="0"/>
            </a:br>
            <a:r>
              <a:rPr lang="en-US" altLang="en-US" sz="2400" dirty="0"/>
              <a:t>		Standardization</a:t>
            </a:r>
            <a:r>
              <a:rPr lang="en-US" sz="2400" dirty="0"/>
              <a:t> </a:t>
            </a:r>
            <a:r>
              <a:rPr lang="en-US" sz="2000" dirty="0"/>
              <a:t>(Example 1 detail)</a:t>
            </a:r>
            <a:endParaRPr lang="en-US" altLang="en-US" sz="1800" dirty="0"/>
          </a:p>
        </p:txBody>
      </p:sp>
      <p:sp>
        <p:nvSpPr>
          <p:cNvPr id="26" name="Rectangle 25"/>
          <p:cNvSpPr/>
          <p:nvPr/>
        </p:nvSpPr>
        <p:spPr bwMode="auto">
          <a:xfrm>
            <a:off x="3130698" y="1502781"/>
            <a:ext cx="3251200" cy="1296987"/>
          </a:xfrm>
          <a:prstGeom prst="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bg1"/>
                </a:solidFill>
              </a:rPr>
              <a:t>Common National Standards,</a:t>
            </a:r>
          </a:p>
          <a:p>
            <a:pPr algn="ctr" eaLnBrk="1" hangingPunct="1">
              <a:defRPr/>
            </a:pPr>
            <a:r>
              <a:rPr lang="en-US" b="1" dirty="0">
                <a:solidFill>
                  <a:schemeClr val="bg1"/>
                </a:solidFill>
              </a:rPr>
              <a:t>Vocabulary &amp; Terminology</a:t>
            </a:r>
          </a:p>
          <a:p>
            <a:pPr algn="ctr" eaLnBrk="1" hangingPunct="1">
              <a:defRPr/>
            </a:pPr>
            <a:r>
              <a:rPr lang="en-US" b="1" dirty="0">
                <a:solidFill>
                  <a:schemeClr val="bg1"/>
                </a:solidFill>
              </a:rPr>
              <a:t>Data Requirements</a:t>
            </a:r>
          </a:p>
          <a:p>
            <a:pPr algn="ctr" eaLnBrk="1" hangingPunct="1">
              <a:defRPr/>
            </a:pPr>
            <a:r>
              <a:rPr lang="en-US" sz="1400" dirty="0">
                <a:solidFill>
                  <a:schemeClr val="bg1"/>
                </a:solidFill>
              </a:rPr>
              <a:t>(</a:t>
            </a:r>
            <a:r>
              <a:rPr lang="en-US" sz="1400" dirty="0" smtClean="0">
                <a:solidFill>
                  <a:schemeClr val="bg1"/>
                </a:solidFill>
              </a:rPr>
              <a:t>FHIM </a:t>
            </a:r>
            <a:r>
              <a:rPr lang="en-US" sz="1400" dirty="0">
                <a:solidFill>
                  <a:schemeClr val="bg1"/>
                </a:solidFill>
              </a:rPr>
              <a:t>&amp; MHS </a:t>
            </a:r>
            <a:r>
              <a:rPr lang="en-US" sz="1400" dirty="0" smtClean="0">
                <a:solidFill>
                  <a:schemeClr val="bg1"/>
                </a:solidFill>
              </a:rPr>
              <a:t>Enterprise Data Model)</a:t>
            </a:r>
            <a:endParaRPr lang="en-US" sz="1400" dirty="0">
              <a:solidFill>
                <a:schemeClr val="bg1"/>
              </a:solidFill>
            </a:endParaRPr>
          </a:p>
        </p:txBody>
      </p:sp>
      <p:sp>
        <p:nvSpPr>
          <p:cNvPr id="27" name="Rectangle 26"/>
          <p:cNvSpPr/>
          <p:nvPr/>
        </p:nvSpPr>
        <p:spPr bwMode="auto">
          <a:xfrm>
            <a:off x="1746398" y="4820656"/>
            <a:ext cx="1243012" cy="704850"/>
          </a:xfrm>
          <a:prstGeom prst="rect">
            <a:avLst/>
          </a:prstGeom>
          <a:solidFill>
            <a:srgbClr val="F79646"/>
          </a:solidFill>
          <a:ln w="25400" cap="flat" cmpd="sng" algn="ctr">
            <a:noFill/>
            <a:prstDash val="solid"/>
          </a:ln>
          <a:effectLst/>
        </p:spPr>
        <p:txBody>
          <a:bodyPr lIns="0" rIns="0" anchor="ctr"/>
          <a:lstStyle/>
          <a:p>
            <a:pPr algn="ctr" eaLnBrk="1" fontAlgn="auto" hangingPunct="1">
              <a:spcBef>
                <a:spcPts val="0"/>
              </a:spcBef>
              <a:spcAft>
                <a:spcPts val="0"/>
              </a:spcAft>
              <a:defRPr/>
            </a:pPr>
            <a:r>
              <a:rPr lang="en-US" sz="1100" b="1" kern="0" dirty="0">
                <a:solidFill>
                  <a:prstClr val="black"/>
                </a:solidFill>
                <a:latin typeface="Arial" panose="020B0604020202020204" pitchFamily="34" charset="0"/>
              </a:rPr>
              <a:t>MHS</a:t>
            </a:r>
          </a:p>
          <a:p>
            <a:pPr algn="ctr" eaLnBrk="1" fontAlgn="auto" hangingPunct="1">
              <a:spcBef>
                <a:spcPts val="0"/>
              </a:spcBef>
              <a:spcAft>
                <a:spcPts val="0"/>
              </a:spcAft>
              <a:defRPr/>
            </a:pPr>
            <a:r>
              <a:rPr lang="en-US" sz="1100" b="1" kern="0" dirty="0">
                <a:solidFill>
                  <a:prstClr val="black"/>
                </a:solidFill>
                <a:latin typeface="Arial" panose="020B0604020202020204" pitchFamily="34" charset="0"/>
              </a:rPr>
              <a:t>AHLTA/CDR</a:t>
            </a:r>
          </a:p>
        </p:txBody>
      </p:sp>
      <p:sp>
        <p:nvSpPr>
          <p:cNvPr id="28" name="Rectangle 27"/>
          <p:cNvSpPr/>
          <p:nvPr/>
        </p:nvSpPr>
        <p:spPr bwMode="auto">
          <a:xfrm>
            <a:off x="4129235" y="4820656"/>
            <a:ext cx="1243013" cy="704850"/>
          </a:xfrm>
          <a:prstGeom prst="rect">
            <a:avLst/>
          </a:prstGeom>
          <a:solidFill>
            <a:srgbClr val="9BBB59">
              <a:lumMod val="60000"/>
              <a:lumOff val="40000"/>
            </a:srgbClr>
          </a:solidFill>
          <a:ln w="25400" cap="flat" cmpd="sng" algn="ctr">
            <a:noFill/>
            <a:prstDash val="solid"/>
          </a:ln>
          <a:effectLst/>
        </p:spPr>
        <p:txBody>
          <a:bodyPr anchor="ctr"/>
          <a:lstStyle/>
          <a:p>
            <a:pPr algn="ctr" eaLnBrk="1" fontAlgn="auto" hangingPunct="1">
              <a:spcBef>
                <a:spcPts val="0"/>
              </a:spcBef>
              <a:spcAft>
                <a:spcPts val="0"/>
              </a:spcAft>
              <a:defRPr/>
            </a:pPr>
            <a:r>
              <a:rPr lang="en-US" sz="1100" b="1" kern="0" dirty="0">
                <a:solidFill>
                  <a:prstClr val="black"/>
                </a:solidFill>
                <a:latin typeface="Arial" panose="020B0604020202020204" pitchFamily="34" charset="0"/>
              </a:rPr>
              <a:t>MHS</a:t>
            </a:r>
          </a:p>
          <a:p>
            <a:pPr algn="ctr" eaLnBrk="1" fontAlgn="auto" hangingPunct="1">
              <a:spcBef>
                <a:spcPts val="0"/>
              </a:spcBef>
              <a:spcAft>
                <a:spcPts val="0"/>
              </a:spcAft>
              <a:defRPr/>
            </a:pPr>
            <a:r>
              <a:rPr lang="en-US" sz="1100" b="1" kern="0" dirty="0">
                <a:solidFill>
                  <a:prstClr val="black"/>
                </a:solidFill>
                <a:latin typeface="Arial" panose="020B0604020202020204" pitchFamily="34" charset="0"/>
              </a:rPr>
              <a:t>CHCS</a:t>
            </a:r>
          </a:p>
        </p:txBody>
      </p:sp>
      <p:sp>
        <p:nvSpPr>
          <p:cNvPr id="29" name="Rectangle 28"/>
          <p:cNvSpPr/>
          <p:nvPr/>
        </p:nvSpPr>
        <p:spPr bwMode="auto">
          <a:xfrm>
            <a:off x="6380310" y="4820656"/>
            <a:ext cx="1243013" cy="704850"/>
          </a:xfrm>
          <a:prstGeom prst="rect">
            <a:avLst/>
          </a:prstGeom>
          <a:solidFill>
            <a:srgbClr val="1F497D">
              <a:lumMod val="60000"/>
              <a:lumOff val="40000"/>
            </a:srgbClr>
          </a:solidFill>
          <a:ln w="25400" cap="flat" cmpd="sng" algn="ctr">
            <a:noFill/>
            <a:prstDash val="solid"/>
          </a:ln>
          <a:effectLst/>
        </p:spPr>
        <p:txBody>
          <a:bodyPr anchor="ctr"/>
          <a:lstStyle/>
          <a:p>
            <a:pPr algn="ctr" eaLnBrk="1" fontAlgn="auto" hangingPunct="1">
              <a:spcBef>
                <a:spcPts val="0"/>
              </a:spcBef>
              <a:spcAft>
                <a:spcPts val="0"/>
              </a:spcAft>
              <a:defRPr/>
            </a:pPr>
            <a:r>
              <a:rPr lang="en-US" sz="1100" b="1" kern="0" dirty="0">
                <a:solidFill>
                  <a:prstClr val="white"/>
                </a:solidFill>
                <a:latin typeface="Arial" panose="020B0604020202020204" pitchFamily="34" charset="0"/>
              </a:rPr>
              <a:t>MHS</a:t>
            </a:r>
          </a:p>
          <a:p>
            <a:pPr algn="ctr" eaLnBrk="1" fontAlgn="auto" hangingPunct="1">
              <a:spcBef>
                <a:spcPts val="0"/>
              </a:spcBef>
              <a:spcAft>
                <a:spcPts val="0"/>
              </a:spcAft>
              <a:defRPr/>
            </a:pPr>
            <a:r>
              <a:rPr lang="en-US" sz="1100" b="1" kern="0" dirty="0">
                <a:solidFill>
                  <a:prstClr val="white"/>
                </a:solidFill>
                <a:latin typeface="Arial" panose="020B0604020202020204" pitchFamily="34" charset="0"/>
              </a:rPr>
              <a:t>Essentris</a:t>
            </a:r>
          </a:p>
        </p:txBody>
      </p:sp>
      <p:cxnSp>
        <p:nvCxnSpPr>
          <p:cNvPr id="50186" name="Straight Connector 53"/>
          <p:cNvCxnSpPr>
            <a:cxnSpLocks noChangeShapeType="1"/>
          </p:cNvCxnSpPr>
          <p:nvPr/>
        </p:nvCxnSpPr>
        <p:spPr bwMode="auto">
          <a:xfrm>
            <a:off x="625623" y="3442038"/>
            <a:ext cx="7675563" cy="31750"/>
          </a:xfrm>
          <a:prstGeom prst="line">
            <a:avLst/>
          </a:prstGeom>
          <a:noFill/>
          <a:ln w="9525" algn="ctr">
            <a:solidFill>
              <a:srgbClr val="A6A6A6"/>
            </a:solidFill>
            <a:prstDash val="dash"/>
            <a:round/>
            <a:headEnd/>
            <a:tailEnd/>
          </a:ln>
          <a:extLst>
            <a:ext uri="{909E8E84-426E-40DD-AFC4-6F175D3DCCD1}">
              <a14:hiddenFill xmlns:a14="http://schemas.microsoft.com/office/drawing/2010/main">
                <a:noFill/>
              </a14:hiddenFill>
            </a:ext>
          </a:extLst>
        </p:spPr>
      </p:cxnSp>
      <p:cxnSp>
        <p:nvCxnSpPr>
          <p:cNvPr id="86" name="Straight Arrow Connector 85"/>
          <p:cNvCxnSpPr>
            <a:stCxn id="27" idx="0"/>
            <a:endCxn id="68" idx="2"/>
          </p:cNvCxnSpPr>
          <p:nvPr/>
        </p:nvCxnSpPr>
        <p:spPr>
          <a:xfrm flipV="1">
            <a:off x="2367110" y="4576181"/>
            <a:ext cx="0" cy="244475"/>
          </a:xfrm>
          <a:prstGeom prst="straightConnector1">
            <a:avLst/>
          </a:prstGeom>
          <a:noFill/>
          <a:ln w="28575" algn="ctr">
            <a:solidFill>
              <a:schemeClr val="accent3"/>
            </a:solidFill>
            <a:miter lim="800000"/>
            <a:headEnd/>
            <a:tailEnd type="triangle" w="med" len="med"/>
          </a:ln>
          <a:extLst>
            <a:ext uri="{909E8E84-426E-40DD-AFC4-6F175D3DCCD1}">
              <a14:hiddenFill xmlns:a14="http://schemas.microsoft.com/office/drawing/2010/main">
                <a:noFill/>
              </a14:hiddenFill>
            </a:ext>
          </a:extLst>
        </p:spPr>
      </p:cxnSp>
      <p:cxnSp>
        <p:nvCxnSpPr>
          <p:cNvPr id="50189" name="Straight Arrow Connector 98"/>
          <p:cNvCxnSpPr>
            <a:cxnSpLocks noChangeShapeType="1"/>
            <a:stCxn id="28" idx="0"/>
            <a:endCxn id="98" idx="2"/>
          </p:cNvCxnSpPr>
          <p:nvPr/>
        </p:nvCxnSpPr>
        <p:spPr bwMode="auto">
          <a:xfrm flipV="1">
            <a:off x="4751535" y="4576181"/>
            <a:ext cx="0" cy="244475"/>
          </a:xfrm>
          <a:prstGeom prst="straightConnector1">
            <a:avLst/>
          </a:prstGeom>
          <a:noFill/>
          <a:ln w="28575" algn="ctr">
            <a:solidFill>
              <a:srgbClr val="C3D69B"/>
            </a:solidFill>
            <a:miter lim="800000"/>
            <a:headEnd/>
            <a:tailEnd type="triangle" w="med" len="med"/>
          </a:ln>
          <a:extLst>
            <a:ext uri="{909E8E84-426E-40DD-AFC4-6F175D3DCCD1}">
              <a14:hiddenFill xmlns:a14="http://schemas.microsoft.com/office/drawing/2010/main">
                <a:noFill/>
              </a14:hiddenFill>
            </a:ext>
          </a:extLst>
        </p:spPr>
      </p:cxnSp>
      <p:cxnSp>
        <p:nvCxnSpPr>
          <p:cNvPr id="100" name="Straight Arrow Connector 99"/>
          <p:cNvCxnSpPr>
            <a:stCxn id="26" idx="2"/>
            <a:endCxn id="98" idx="0"/>
          </p:cNvCxnSpPr>
          <p:nvPr/>
        </p:nvCxnSpPr>
        <p:spPr>
          <a:xfrm flipH="1">
            <a:off x="4751535" y="2799768"/>
            <a:ext cx="0" cy="1287463"/>
          </a:xfrm>
          <a:prstGeom prst="straightConnector1">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191" name="Straight Arrow Connector 101"/>
          <p:cNvCxnSpPr>
            <a:cxnSpLocks noChangeShapeType="1"/>
            <a:stCxn id="29" idx="0"/>
            <a:endCxn id="101" idx="2"/>
          </p:cNvCxnSpPr>
          <p:nvPr/>
        </p:nvCxnSpPr>
        <p:spPr bwMode="auto">
          <a:xfrm flipV="1">
            <a:off x="7002610" y="4576181"/>
            <a:ext cx="0" cy="244475"/>
          </a:xfrm>
          <a:prstGeom prst="straightConnector1">
            <a:avLst/>
          </a:prstGeom>
          <a:noFill/>
          <a:ln w="28575" algn="ctr">
            <a:solidFill>
              <a:srgbClr val="0070C0"/>
            </a:solidFill>
            <a:miter lim="800000"/>
            <a:headEnd/>
            <a:tailEnd type="triangle" w="med" len="med"/>
          </a:ln>
          <a:extLst>
            <a:ext uri="{909E8E84-426E-40DD-AFC4-6F175D3DCCD1}">
              <a14:hiddenFill xmlns:a14="http://schemas.microsoft.com/office/drawing/2010/main">
                <a:noFill/>
              </a14:hiddenFill>
            </a:ext>
          </a:extLst>
        </p:spPr>
      </p:cxnSp>
      <p:sp>
        <p:nvSpPr>
          <p:cNvPr id="68" name="Rectangle 67"/>
          <p:cNvSpPr/>
          <p:nvPr/>
        </p:nvSpPr>
        <p:spPr>
          <a:xfrm>
            <a:off x="1746398" y="4115806"/>
            <a:ext cx="1243012" cy="460375"/>
          </a:xfrm>
          <a:prstGeom prst="rect">
            <a:avLst/>
          </a:prstGeom>
          <a:solidFill>
            <a:schemeClr val="bg1"/>
          </a:solidFill>
          <a:ln w="25400" cap="flat" cmpd="sng" algn="ctr">
            <a:solidFill>
              <a:schemeClr val="accent3"/>
            </a:solidFill>
            <a:prstDash val="solid"/>
          </a:ln>
          <a:effectLst/>
        </p:spPr>
        <p:txBody>
          <a:bodyPr lIns="0" rIns="0" anchor="ctr"/>
          <a:lstStyle/>
          <a:p>
            <a:pPr algn="ctr" eaLnBrk="1" fontAlgn="auto" hangingPunct="1">
              <a:spcBef>
                <a:spcPts val="0"/>
              </a:spcBef>
              <a:spcAft>
                <a:spcPts val="0"/>
              </a:spcAft>
              <a:defRPr/>
            </a:pPr>
            <a:r>
              <a:rPr lang="en-US" sz="900" kern="0" dirty="0">
                <a:solidFill>
                  <a:prstClr val="black"/>
                </a:solidFill>
                <a:latin typeface="Arial" panose="020B0604020202020204" pitchFamily="34" charset="0"/>
              </a:rPr>
              <a:t>CDR</a:t>
            </a:r>
          </a:p>
          <a:p>
            <a:pPr algn="ctr" eaLnBrk="1" fontAlgn="auto" hangingPunct="1">
              <a:spcBef>
                <a:spcPts val="0"/>
              </a:spcBef>
              <a:spcAft>
                <a:spcPts val="0"/>
              </a:spcAft>
              <a:defRPr/>
            </a:pPr>
            <a:r>
              <a:rPr lang="en-US" sz="900" kern="0" dirty="0">
                <a:solidFill>
                  <a:prstClr val="black"/>
                </a:solidFill>
                <a:latin typeface="Arial" panose="020B0604020202020204" pitchFamily="34" charset="0"/>
              </a:rPr>
              <a:t>Data Element</a:t>
            </a:r>
            <a:br>
              <a:rPr lang="en-US" sz="900" kern="0" dirty="0">
                <a:solidFill>
                  <a:prstClr val="black"/>
                </a:solidFill>
                <a:latin typeface="Arial" panose="020B0604020202020204" pitchFamily="34" charset="0"/>
              </a:rPr>
            </a:br>
            <a:r>
              <a:rPr lang="en-US" sz="900" kern="0" dirty="0">
                <a:solidFill>
                  <a:prstClr val="black"/>
                </a:solidFill>
                <a:latin typeface="Arial" panose="020B0604020202020204" pitchFamily="34" charset="0"/>
              </a:rPr>
              <a:t>Unique Name</a:t>
            </a:r>
          </a:p>
        </p:txBody>
      </p:sp>
      <p:sp>
        <p:nvSpPr>
          <p:cNvPr id="98" name="Rectangle 97"/>
          <p:cNvSpPr/>
          <p:nvPr/>
        </p:nvSpPr>
        <p:spPr>
          <a:xfrm>
            <a:off x="4129235" y="4087231"/>
            <a:ext cx="1243013" cy="488950"/>
          </a:xfrm>
          <a:prstGeom prst="rect">
            <a:avLst/>
          </a:prstGeom>
          <a:solidFill>
            <a:schemeClr val="bg1"/>
          </a:solidFill>
          <a:ln w="25400" cap="flat" cmpd="sng" algn="ctr">
            <a:solidFill>
              <a:srgbClr val="9BBB59"/>
            </a:solidFill>
            <a:prstDash val="solid"/>
          </a:ln>
          <a:effectLst/>
        </p:spPr>
        <p:txBody>
          <a:bodyPr lIns="0" rIns="0" anchor="ctr"/>
          <a:lstStyle/>
          <a:p>
            <a:pPr algn="ctr" eaLnBrk="1" fontAlgn="auto" hangingPunct="1">
              <a:spcBef>
                <a:spcPts val="0"/>
              </a:spcBef>
              <a:spcAft>
                <a:spcPts val="0"/>
              </a:spcAft>
              <a:defRPr/>
            </a:pPr>
            <a:r>
              <a:rPr lang="en-US" sz="900" kern="0" dirty="0">
                <a:solidFill>
                  <a:prstClr val="black"/>
                </a:solidFill>
                <a:latin typeface="Arial" panose="020B0604020202020204" pitchFamily="34" charset="0"/>
              </a:rPr>
              <a:t>CHCS</a:t>
            </a:r>
          </a:p>
          <a:p>
            <a:pPr algn="ctr" eaLnBrk="1" fontAlgn="auto" hangingPunct="1">
              <a:spcBef>
                <a:spcPts val="0"/>
              </a:spcBef>
              <a:spcAft>
                <a:spcPts val="0"/>
              </a:spcAft>
              <a:defRPr/>
            </a:pPr>
            <a:r>
              <a:rPr lang="en-US" sz="900" kern="0" dirty="0">
                <a:solidFill>
                  <a:prstClr val="black"/>
                </a:solidFill>
                <a:latin typeface="Arial" panose="020B0604020202020204" pitchFamily="34" charset="0"/>
              </a:rPr>
              <a:t>Data Element</a:t>
            </a:r>
            <a:br>
              <a:rPr lang="en-US" sz="900" kern="0" dirty="0">
                <a:solidFill>
                  <a:prstClr val="black"/>
                </a:solidFill>
                <a:latin typeface="Arial" panose="020B0604020202020204" pitchFamily="34" charset="0"/>
              </a:rPr>
            </a:br>
            <a:r>
              <a:rPr lang="en-US" sz="900" kern="0" dirty="0">
                <a:solidFill>
                  <a:prstClr val="black"/>
                </a:solidFill>
                <a:latin typeface="Arial" panose="020B0604020202020204" pitchFamily="34" charset="0"/>
              </a:rPr>
              <a:t>Unique Name</a:t>
            </a:r>
          </a:p>
        </p:txBody>
      </p:sp>
      <p:sp>
        <p:nvSpPr>
          <p:cNvPr id="101" name="Rectangle 100"/>
          <p:cNvSpPr/>
          <p:nvPr/>
        </p:nvSpPr>
        <p:spPr>
          <a:xfrm>
            <a:off x="6380310" y="4115806"/>
            <a:ext cx="1243013" cy="460375"/>
          </a:xfrm>
          <a:prstGeom prst="rect">
            <a:avLst/>
          </a:prstGeom>
          <a:solidFill>
            <a:schemeClr val="bg1"/>
          </a:solidFill>
          <a:ln w="25400" cap="flat" cmpd="sng" algn="ctr">
            <a:solidFill>
              <a:srgbClr val="0070C0"/>
            </a:solidFill>
            <a:prstDash val="solid"/>
          </a:ln>
          <a:effectLst/>
        </p:spPr>
        <p:txBody>
          <a:bodyPr lIns="0" rIns="0" anchor="ctr"/>
          <a:lstStyle/>
          <a:p>
            <a:pPr algn="ctr" eaLnBrk="1" fontAlgn="auto" hangingPunct="1">
              <a:spcBef>
                <a:spcPts val="0"/>
              </a:spcBef>
              <a:spcAft>
                <a:spcPts val="0"/>
              </a:spcAft>
              <a:defRPr/>
            </a:pPr>
            <a:r>
              <a:rPr lang="en-US" sz="900" kern="0" dirty="0">
                <a:solidFill>
                  <a:prstClr val="black"/>
                </a:solidFill>
                <a:latin typeface="Arial" panose="020B0604020202020204" pitchFamily="34" charset="0"/>
              </a:rPr>
              <a:t>Essentris</a:t>
            </a:r>
          </a:p>
          <a:p>
            <a:pPr algn="ctr" eaLnBrk="1" fontAlgn="auto" hangingPunct="1">
              <a:spcBef>
                <a:spcPts val="0"/>
              </a:spcBef>
              <a:spcAft>
                <a:spcPts val="0"/>
              </a:spcAft>
              <a:defRPr/>
            </a:pPr>
            <a:r>
              <a:rPr lang="en-US" sz="900" kern="0" dirty="0">
                <a:solidFill>
                  <a:prstClr val="black"/>
                </a:solidFill>
                <a:latin typeface="Arial" panose="020B0604020202020204" pitchFamily="34" charset="0"/>
              </a:rPr>
              <a:t>Data Element</a:t>
            </a:r>
            <a:br>
              <a:rPr lang="en-US" sz="900" kern="0" dirty="0">
                <a:solidFill>
                  <a:prstClr val="black"/>
                </a:solidFill>
                <a:latin typeface="Arial" panose="020B0604020202020204" pitchFamily="34" charset="0"/>
              </a:rPr>
            </a:br>
            <a:r>
              <a:rPr lang="en-US" sz="900" kern="0" dirty="0">
                <a:solidFill>
                  <a:prstClr val="black"/>
                </a:solidFill>
                <a:latin typeface="Arial" panose="020B0604020202020204" pitchFamily="34" charset="0"/>
              </a:rPr>
              <a:t>Unique Name</a:t>
            </a:r>
          </a:p>
        </p:txBody>
      </p:sp>
      <p:sp>
        <p:nvSpPr>
          <p:cNvPr id="2" name="TextBox 1"/>
          <p:cNvSpPr txBox="1"/>
          <p:nvPr/>
        </p:nvSpPr>
        <p:spPr>
          <a:xfrm>
            <a:off x="4024758" y="3119067"/>
            <a:ext cx="1430456" cy="646331"/>
          </a:xfrm>
          <a:prstGeom prst="rect">
            <a:avLst/>
          </a:prstGeom>
          <a:solidFill>
            <a:schemeClr val="bg1"/>
          </a:solidFill>
        </p:spPr>
        <p:txBody>
          <a:bodyPr wrap="none" rtlCol="0">
            <a:spAutoFit/>
          </a:bodyPr>
          <a:lstStyle/>
          <a:p>
            <a:pPr algn="ctr"/>
            <a:r>
              <a:rPr lang="en-US" dirty="0" smtClean="0"/>
              <a:t>Identification</a:t>
            </a:r>
          </a:p>
          <a:p>
            <a:pPr algn="ctr"/>
            <a:r>
              <a:rPr lang="en-US" dirty="0" smtClean="0"/>
              <a:t>Maps</a:t>
            </a:r>
            <a:endParaRPr lang="en-US" dirty="0"/>
          </a:p>
        </p:txBody>
      </p:sp>
      <p:sp>
        <p:nvSpPr>
          <p:cNvPr id="3" name="Slide Number Placeholder 2"/>
          <p:cNvSpPr>
            <a:spLocks noGrp="1"/>
          </p:cNvSpPr>
          <p:nvPr>
            <p:ph type="sldNum" sz="quarter" idx="10"/>
          </p:nvPr>
        </p:nvSpPr>
        <p:spPr/>
        <p:txBody>
          <a:bodyPr/>
          <a:lstStyle/>
          <a:p>
            <a:pPr>
              <a:defRPr/>
            </a:pPr>
            <a:fld id="{290C493A-7A44-4A9D-B045-9899006CAB57}" type="slidenum">
              <a:rPr lang="en-US" altLang="en-US" smtClean="0"/>
              <a:pPr>
                <a:defRPr/>
              </a:pPr>
              <a:t>8</a:t>
            </a:fld>
            <a:endParaRPr lang="en-US" altLang="en-US"/>
          </a:p>
        </p:txBody>
      </p:sp>
      <p:sp>
        <p:nvSpPr>
          <p:cNvPr id="22" name="TextBox 67"/>
          <p:cNvSpPr txBox="1">
            <a:spLocks noChangeArrowheads="1"/>
          </p:cNvSpPr>
          <p:nvPr/>
        </p:nvSpPr>
        <p:spPr bwMode="auto">
          <a:xfrm>
            <a:off x="1337041" y="5525506"/>
            <a:ext cx="206979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900" b="1" dirty="0" smtClean="0">
                <a:latin typeface="Arial" panose="020B0604020202020204" pitchFamily="34" charset="0"/>
              </a:rPr>
              <a:t>Armed Forces Health Longitudinal</a:t>
            </a:r>
          </a:p>
          <a:p>
            <a:pPr algn="ctr" eaLnBrk="1" hangingPunct="1"/>
            <a:r>
              <a:rPr lang="en-US" altLang="en-US" sz="900" b="1" dirty="0" smtClean="0">
                <a:latin typeface="Arial" panose="020B0604020202020204" pitchFamily="34" charset="0"/>
              </a:rPr>
              <a:t>Technology Application /</a:t>
            </a:r>
          </a:p>
          <a:p>
            <a:pPr algn="ctr" eaLnBrk="1" hangingPunct="1"/>
            <a:r>
              <a:rPr lang="en-US" altLang="en-US" sz="900" b="1" dirty="0" smtClean="0">
                <a:latin typeface="Arial" panose="020B0604020202020204" pitchFamily="34" charset="0"/>
              </a:rPr>
              <a:t> Clinical </a:t>
            </a:r>
            <a:r>
              <a:rPr lang="en-US" altLang="en-US" sz="900" b="1" dirty="0">
                <a:latin typeface="Arial" panose="020B0604020202020204" pitchFamily="34" charset="0"/>
              </a:rPr>
              <a:t>Data </a:t>
            </a:r>
            <a:r>
              <a:rPr lang="en-US" altLang="en-US" sz="900" b="1" dirty="0" smtClean="0">
                <a:latin typeface="Arial" panose="020B0604020202020204" pitchFamily="34" charset="0"/>
              </a:rPr>
              <a:t>Repository</a:t>
            </a:r>
            <a:endParaRPr lang="en-US" altLang="en-US" sz="900" b="1" dirty="0">
              <a:latin typeface="Arial" panose="020B0604020202020204" pitchFamily="34" charset="0"/>
            </a:endParaRPr>
          </a:p>
        </p:txBody>
      </p:sp>
      <p:sp>
        <p:nvSpPr>
          <p:cNvPr id="23" name="TextBox 67"/>
          <p:cNvSpPr txBox="1">
            <a:spLocks noChangeArrowheads="1"/>
          </p:cNvSpPr>
          <p:nvPr/>
        </p:nvSpPr>
        <p:spPr bwMode="auto">
          <a:xfrm>
            <a:off x="3779775" y="5525506"/>
            <a:ext cx="189667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900" b="1" dirty="0" smtClean="0">
                <a:latin typeface="Arial" panose="020B0604020202020204" pitchFamily="34" charset="0"/>
              </a:rPr>
              <a:t>Composite </a:t>
            </a:r>
            <a:r>
              <a:rPr lang="en-US" altLang="en-US" sz="900" b="1" dirty="0">
                <a:latin typeface="Arial" panose="020B0604020202020204" pitchFamily="34" charset="0"/>
              </a:rPr>
              <a:t>Health Care </a:t>
            </a:r>
            <a:r>
              <a:rPr lang="en-US" altLang="en-US" sz="900" b="1" dirty="0" smtClean="0">
                <a:latin typeface="Arial" panose="020B0604020202020204" pitchFamily="34" charset="0"/>
              </a:rPr>
              <a:t>System</a:t>
            </a:r>
            <a:endParaRPr lang="en-US" altLang="en-US" sz="900" b="1" dirty="0">
              <a:solidFill>
                <a:srgbClr val="7F7F7F"/>
              </a:solidFill>
              <a:latin typeface="Arial" panose="020B0604020202020204" pitchFamily="34" charset="0"/>
            </a:endParaRPr>
          </a:p>
        </p:txBody>
      </p:sp>
      <p:sp>
        <p:nvSpPr>
          <p:cNvPr id="24" name="TextBox 67"/>
          <p:cNvSpPr txBox="1">
            <a:spLocks noChangeArrowheads="1"/>
          </p:cNvSpPr>
          <p:nvPr/>
        </p:nvSpPr>
        <p:spPr bwMode="auto">
          <a:xfrm>
            <a:off x="6276817" y="5525506"/>
            <a:ext cx="14350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900" b="1" dirty="0" smtClean="0">
                <a:latin typeface="Arial" panose="020B0604020202020204" pitchFamily="34" charset="0"/>
              </a:rPr>
              <a:t>In-patient Care System</a:t>
            </a:r>
            <a:endParaRPr lang="en-US" altLang="en-US" sz="900" b="1" dirty="0">
              <a:solidFill>
                <a:srgbClr val="7F7F7F"/>
              </a:solidFill>
              <a:latin typeface="Arial" panose="020B0604020202020204" pitchFamily="34" charset="0"/>
            </a:endParaRPr>
          </a:p>
        </p:txBody>
      </p:sp>
      <p:sp>
        <p:nvSpPr>
          <p:cNvPr id="25" name="TextBox 55"/>
          <p:cNvSpPr txBox="1">
            <a:spLocks noChangeArrowheads="1"/>
          </p:cNvSpPr>
          <p:nvPr/>
        </p:nvSpPr>
        <p:spPr bwMode="auto">
          <a:xfrm>
            <a:off x="458935" y="2764847"/>
            <a:ext cx="1155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1000" b="1" u="sng" dirty="0">
                <a:solidFill>
                  <a:srgbClr val="7F7F7F"/>
                </a:solidFill>
                <a:latin typeface="Arial" panose="020B0604020202020204" pitchFamily="34" charset="0"/>
              </a:rPr>
              <a:t>Business-speak</a:t>
            </a:r>
          </a:p>
        </p:txBody>
      </p:sp>
      <p:sp>
        <p:nvSpPr>
          <p:cNvPr id="30" name="TextBox 55"/>
          <p:cNvSpPr txBox="1">
            <a:spLocks noChangeArrowheads="1"/>
          </p:cNvSpPr>
          <p:nvPr/>
        </p:nvSpPr>
        <p:spPr bwMode="auto">
          <a:xfrm>
            <a:off x="404960" y="3509387"/>
            <a:ext cx="13065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1000" b="1" u="sng" dirty="0">
                <a:solidFill>
                  <a:srgbClr val="7F7F7F"/>
                </a:solidFill>
                <a:latin typeface="Arial" panose="020B0604020202020204" pitchFamily="34" charset="0"/>
              </a:rPr>
              <a:t>Technology-speak</a:t>
            </a:r>
          </a:p>
        </p:txBody>
      </p:sp>
      <p:sp>
        <p:nvSpPr>
          <p:cNvPr id="31" name="TextBox 55"/>
          <p:cNvSpPr txBox="1">
            <a:spLocks noChangeArrowheads="1"/>
          </p:cNvSpPr>
          <p:nvPr/>
        </p:nvSpPr>
        <p:spPr bwMode="auto">
          <a:xfrm>
            <a:off x="490506" y="2999797"/>
            <a:ext cx="1073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800" b="1" dirty="0">
                <a:solidFill>
                  <a:srgbClr val="7F7F7F"/>
                </a:solidFill>
                <a:latin typeface="Arial" panose="020B0604020202020204" pitchFamily="34" charset="0"/>
              </a:rPr>
              <a:t>Logical View</a:t>
            </a:r>
          </a:p>
          <a:p>
            <a:pPr algn="ctr" eaLnBrk="1" hangingPunct="1"/>
            <a:r>
              <a:rPr lang="en-US" altLang="en-US" sz="800" b="1" dirty="0">
                <a:solidFill>
                  <a:srgbClr val="7F7F7F"/>
                </a:solidFill>
                <a:latin typeface="Arial" panose="020B0604020202020204" pitchFamily="34" charset="0"/>
              </a:rPr>
              <a:t>Semantics/Design</a:t>
            </a:r>
          </a:p>
        </p:txBody>
      </p:sp>
      <p:sp>
        <p:nvSpPr>
          <p:cNvPr id="32" name="TextBox 67"/>
          <p:cNvSpPr txBox="1">
            <a:spLocks noChangeArrowheads="1"/>
          </p:cNvSpPr>
          <p:nvPr/>
        </p:nvSpPr>
        <p:spPr bwMode="auto">
          <a:xfrm>
            <a:off x="604114" y="3744337"/>
            <a:ext cx="869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800" b="1" dirty="0">
                <a:solidFill>
                  <a:srgbClr val="7F7F7F"/>
                </a:solidFill>
                <a:latin typeface="Arial" panose="020B0604020202020204" pitchFamily="34" charset="0"/>
              </a:rPr>
              <a:t>Physical View</a:t>
            </a:r>
          </a:p>
          <a:p>
            <a:pPr algn="ctr" eaLnBrk="1" hangingPunct="1"/>
            <a:r>
              <a:rPr lang="en-US" altLang="en-US" sz="800" b="1" dirty="0">
                <a:solidFill>
                  <a:srgbClr val="7F7F7F"/>
                </a:solidFill>
                <a:latin typeface="Arial" panose="020B0604020202020204" pitchFamily="34" charset="0"/>
              </a:rPr>
              <a:t>Technical</a:t>
            </a:r>
          </a:p>
        </p:txBody>
      </p:sp>
      <p:cxnSp>
        <p:nvCxnSpPr>
          <p:cNvPr id="90" name="Straight Arrow Connector 89"/>
          <p:cNvCxnSpPr>
            <a:endCxn id="68" idx="0"/>
          </p:cNvCxnSpPr>
          <p:nvPr/>
        </p:nvCxnSpPr>
        <p:spPr>
          <a:xfrm flipH="1">
            <a:off x="2367904" y="2999797"/>
            <a:ext cx="1929776" cy="1116009"/>
          </a:xfrm>
          <a:prstGeom prst="straightConnector1">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endCxn id="101" idx="0"/>
          </p:cNvCxnSpPr>
          <p:nvPr/>
        </p:nvCxnSpPr>
        <p:spPr>
          <a:xfrm>
            <a:off x="5135880" y="3010910"/>
            <a:ext cx="1865937" cy="1104896"/>
          </a:xfrm>
          <a:prstGeom prst="straightConnector1">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146036" y="1285691"/>
            <a:ext cx="6978598" cy="2819815"/>
          </a:xfrm>
          <a:prstGeom prst="rect">
            <a:avLst/>
          </a:prstGeom>
        </p:spPr>
      </p:pic>
      <p:cxnSp>
        <p:nvCxnSpPr>
          <p:cNvPr id="78869" name="Straight Arrow Connector 78868"/>
          <p:cNvCxnSpPr/>
          <p:nvPr/>
        </p:nvCxnSpPr>
        <p:spPr>
          <a:xfrm>
            <a:off x="5869478" y="4066339"/>
            <a:ext cx="459866" cy="337210"/>
          </a:xfrm>
          <a:prstGeom prst="straightConnector1">
            <a:avLst/>
          </a:prstGeom>
          <a:ln w="12700">
            <a:solidFill>
              <a:schemeClr val="tx1">
                <a:lumMod val="50000"/>
                <a:lumOff val="50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6562205" y="4066339"/>
            <a:ext cx="139949" cy="337210"/>
          </a:xfrm>
          <a:prstGeom prst="straightConnector1">
            <a:avLst/>
          </a:prstGeom>
          <a:ln w="12700">
            <a:solidFill>
              <a:schemeClr val="tx1">
                <a:lumMod val="50000"/>
                <a:lumOff val="50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a:off x="7015710" y="4066339"/>
            <a:ext cx="278665" cy="337210"/>
          </a:xfrm>
          <a:prstGeom prst="straightConnector1">
            <a:avLst/>
          </a:prstGeom>
          <a:ln w="12700">
            <a:solidFill>
              <a:schemeClr val="tx1">
                <a:lumMod val="50000"/>
                <a:lumOff val="50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flipH="1">
            <a:off x="7356100" y="4066339"/>
            <a:ext cx="591561" cy="363256"/>
          </a:xfrm>
          <a:prstGeom prst="straightConnector1">
            <a:avLst/>
          </a:prstGeom>
          <a:ln w="12700">
            <a:solidFill>
              <a:schemeClr val="tx1">
                <a:lumMod val="50000"/>
                <a:lumOff val="50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8850" name="Title 1"/>
          <p:cNvSpPr>
            <a:spLocks noGrp="1"/>
          </p:cNvSpPr>
          <p:nvPr>
            <p:ph type="title"/>
          </p:nvPr>
        </p:nvSpPr>
        <p:spPr>
          <a:xfrm>
            <a:off x="11919" y="2787"/>
            <a:ext cx="6908736" cy="10619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r>
              <a:rPr lang="en-US" altLang="en-US" sz="2400" dirty="0"/>
              <a:t>DMIX </a:t>
            </a:r>
            <a:r>
              <a:rPr lang="en-US" altLang="en-US" sz="2400" dirty="0" smtClean="0"/>
              <a:t>DoD/VA Health </a:t>
            </a:r>
            <a:r>
              <a:rPr lang="en-US" altLang="en-US" sz="2400" dirty="0"/>
              <a:t>Information Portal</a:t>
            </a:r>
            <a:br>
              <a:rPr lang="en-US" altLang="en-US" sz="2400" dirty="0"/>
            </a:br>
            <a:r>
              <a:rPr lang="en-US" altLang="en-US" sz="2400" dirty="0"/>
              <a:t>Maps: </a:t>
            </a:r>
            <a:r>
              <a:rPr lang="en-US" altLang="en-US" sz="2400" dirty="0" smtClean="0"/>
              <a:t>FHIM </a:t>
            </a:r>
            <a:r>
              <a:rPr lang="en-US" altLang="en-US" sz="2400" dirty="0" smtClean="0">
                <a:sym typeface="Wingdings" panose="05000000000000000000" pitchFamily="2" charset="2"/>
              </a:rPr>
              <a:t></a:t>
            </a:r>
            <a:r>
              <a:rPr lang="en-US" altLang="en-US" sz="2400" dirty="0" smtClean="0"/>
              <a:t> </a:t>
            </a:r>
            <a:r>
              <a:rPr lang="en-US" altLang="en-US" sz="2400" dirty="0"/>
              <a:t>MHS Enterprise </a:t>
            </a:r>
            <a:r>
              <a:rPr lang="en-US" altLang="en-US" sz="2400" dirty="0">
                <a:sym typeface="Wingdings" panose="05000000000000000000" pitchFamily="2" charset="2"/>
              </a:rPr>
              <a:t></a:t>
            </a:r>
            <a:r>
              <a:rPr lang="en-US" altLang="en-US" sz="2400" dirty="0"/>
              <a:t> MHS Systems </a:t>
            </a:r>
            <a:r>
              <a:rPr lang="en-US" altLang="en-US" sz="2400" dirty="0" smtClean="0"/>
              <a:t>Data Maps </a:t>
            </a:r>
            <a:r>
              <a:rPr lang="en-US" altLang="en-US" sz="2000" dirty="0" smtClean="0"/>
              <a:t>(Example </a:t>
            </a:r>
            <a:r>
              <a:rPr lang="en-US" altLang="en-US" sz="2000" dirty="0"/>
              <a:t>2)</a:t>
            </a:r>
          </a:p>
        </p:txBody>
      </p:sp>
      <p:sp>
        <p:nvSpPr>
          <p:cNvPr id="36" name="Rectangle 35"/>
          <p:cNvSpPr/>
          <p:nvPr/>
        </p:nvSpPr>
        <p:spPr>
          <a:xfrm>
            <a:off x="2717710" y="4327105"/>
            <a:ext cx="1783080" cy="1708521"/>
          </a:xfrm>
          <a:prstGeom prst="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a:lstStyle/>
          <a:p>
            <a:pPr algn="ctr" eaLnBrk="1" hangingPunct="1">
              <a:defRPr/>
            </a:pPr>
            <a:r>
              <a:rPr lang="en-US" altLang="en-US" sz="1200" b="1" dirty="0">
                <a:solidFill>
                  <a:schemeClr val="bg1"/>
                </a:solidFill>
              </a:rPr>
              <a:t>Military Health System</a:t>
            </a:r>
            <a:br>
              <a:rPr lang="en-US" altLang="en-US" sz="1200" b="1" dirty="0">
                <a:solidFill>
                  <a:schemeClr val="bg1"/>
                </a:solidFill>
              </a:rPr>
            </a:br>
            <a:r>
              <a:rPr lang="en-US" altLang="en-US" sz="1200" b="1" dirty="0">
                <a:solidFill>
                  <a:schemeClr val="bg1"/>
                </a:solidFill>
              </a:rPr>
              <a:t>Enterprise Data </a:t>
            </a:r>
            <a:r>
              <a:rPr lang="en-US" altLang="en-US" sz="1200" b="1" dirty="0" smtClean="0">
                <a:solidFill>
                  <a:schemeClr val="bg1"/>
                </a:solidFill>
              </a:rPr>
              <a:t>Model</a:t>
            </a:r>
            <a:endParaRPr lang="en-US" altLang="en-US" sz="1200" b="1" dirty="0">
              <a:solidFill>
                <a:schemeClr val="bg1"/>
              </a:solidFill>
            </a:endParaRPr>
          </a:p>
        </p:txBody>
      </p:sp>
      <p:sp>
        <p:nvSpPr>
          <p:cNvPr id="38" name="Rectangle 37"/>
          <p:cNvSpPr/>
          <p:nvPr/>
        </p:nvSpPr>
        <p:spPr>
          <a:xfrm>
            <a:off x="2835735" y="4786946"/>
            <a:ext cx="1527048" cy="1137432"/>
          </a:xfrm>
          <a:prstGeom prst="rect">
            <a:avLst/>
          </a:prstGeom>
          <a:solidFill>
            <a:schemeClr val="bg1"/>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1100" b="1" dirty="0" smtClean="0">
                <a:solidFill>
                  <a:srgbClr val="7030A0"/>
                </a:solidFill>
              </a:rPr>
              <a:t>Data Subject </a:t>
            </a:r>
            <a:r>
              <a:rPr lang="en-US" sz="1100" b="1" dirty="0">
                <a:solidFill>
                  <a:srgbClr val="7030A0"/>
                </a:solidFill>
              </a:rPr>
              <a:t>Areas </a:t>
            </a:r>
          </a:p>
        </p:txBody>
      </p:sp>
      <p:sp>
        <p:nvSpPr>
          <p:cNvPr id="39" name="Rectangle 38"/>
          <p:cNvSpPr/>
          <p:nvPr/>
        </p:nvSpPr>
        <p:spPr>
          <a:xfrm>
            <a:off x="2985561" y="5003183"/>
            <a:ext cx="1082337" cy="589327"/>
          </a:xfrm>
          <a:prstGeom prst="rect">
            <a:avLst/>
          </a:prstGeom>
          <a:solidFill>
            <a:schemeClr val="bg1"/>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1000" b="1" dirty="0" smtClean="0">
                <a:solidFill>
                  <a:srgbClr val="7030A0"/>
                </a:solidFill>
              </a:rPr>
              <a:t>Entities</a:t>
            </a:r>
          </a:p>
        </p:txBody>
      </p:sp>
      <p:sp>
        <p:nvSpPr>
          <p:cNvPr id="40" name="Rectangle 39"/>
          <p:cNvSpPr/>
          <p:nvPr/>
        </p:nvSpPr>
        <p:spPr>
          <a:xfrm>
            <a:off x="3194166" y="5220004"/>
            <a:ext cx="722185" cy="251689"/>
          </a:xfrm>
          <a:prstGeom prst="rect">
            <a:avLst/>
          </a:prstGeom>
          <a:solidFill>
            <a:schemeClr val="bg1"/>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800" b="1" dirty="0" smtClean="0">
                <a:solidFill>
                  <a:srgbClr val="7030A0"/>
                </a:solidFill>
              </a:rPr>
              <a:t>Attributes</a:t>
            </a:r>
            <a:endParaRPr lang="en-US" sz="800" b="1" dirty="0">
              <a:solidFill>
                <a:srgbClr val="7030A0"/>
              </a:solidFill>
            </a:endParaRPr>
          </a:p>
        </p:txBody>
      </p:sp>
      <p:sp>
        <p:nvSpPr>
          <p:cNvPr id="48" name="Rectangle 47"/>
          <p:cNvSpPr/>
          <p:nvPr/>
        </p:nvSpPr>
        <p:spPr>
          <a:xfrm>
            <a:off x="3390250" y="5588034"/>
            <a:ext cx="986100" cy="320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800" dirty="0" smtClean="0">
                <a:solidFill>
                  <a:srgbClr val="7030A0"/>
                </a:solidFill>
              </a:rPr>
              <a:t>Relationships</a:t>
            </a:r>
          </a:p>
        </p:txBody>
      </p:sp>
      <p:sp>
        <p:nvSpPr>
          <p:cNvPr id="10" name="Flowchart: Sort 9"/>
          <p:cNvSpPr/>
          <p:nvPr/>
        </p:nvSpPr>
        <p:spPr>
          <a:xfrm rot="16200000">
            <a:off x="1916399" y="4985418"/>
            <a:ext cx="806647" cy="673268"/>
          </a:xfrm>
          <a:prstGeom prst="flowChartSor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737619" y="5158057"/>
            <a:ext cx="1163308" cy="369332"/>
          </a:xfrm>
          <a:prstGeom prst="rect">
            <a:avLst/>
          </a:prstGeom>
          <a:noFill/>
        </p:spPr>
        <p:txBody>
          <a:bodyPr wrap="square">
            <a:spAutoFit/>
          </a:bodyPr>
          <a:lstStyle/>
          <a:p>
            <a:pPr algn="ctr" eaLnBrk="1" hangingPunct="1">
              <a:defRPr/>
            </a:pPr>
            <a:r>
              <a:rPr lang="en-US" sz="900" dirty="0" smtClean="0"/>
              <a:t>Common</a:t>
            </a:r>
          </a:p>
          <a:p>
            <a:pPr algn="ctr" eaLnBrk="1" hangingPunct="1">
              <a:defRPr/>
            </a:pPr>
            <a:r>
              <a:rPr lang="en-US" sz="900" dirty="0"/>
              <a:t>M</a:t>
            </a:r>
            <a:r>
              <a:rPr lang="en-US" sz="900" dirty="0" smtClean="0"/>
              <a:t>ap</a:t>
            </a:r>
            <a:endParaRPr lang="en-US" sz="900" dirty="0"/>
          </a:p>
        </p:txBody>
      </p:sp>
      <p:cxnSp>
        <p:nvCxnSpPr>
          <p:cNvPr id="78848" name="Elbow Connector 78847"/>
          <p:cNvCxnSpPr>
            <a:stCxn id="39" idx="3"/>
            <a:endCxn id="39" idx="2"/>
          </p:cNvCxnSpPr>
          <p:nvPr/>
        </p:nvCxnSpPr>
        <p:spPr>
          <a:xfrm flipH="1">
            <a:off x="3526730" y="5297847"/>
            <a:ext cx="541168" cy="294663"/>
          </a:xfrm>
          <a:prstGeom prst="bentConnector4">
            <a:avLst>
              <a:gd name="adj1" fmla="val -27992"/>
              <a:gd name="adj2" fmla="val 177580"/>
            </a:avLst>
          </a:prstGeom>
          <a:ln w="12700">
            <a:solidFill>
              <a:srgbClr val="7030A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134842" y="4327105"/>
            <a:ext cx="1783964" cy="170852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a:lstStyle/>
          <a:p>
            <a:pPr algn="ctr" eaLnBrk="1" hangingPunct="1"/>
            <a:r>
              <a:rPr lang="en-US" altLang="en-US" sz="1400" b="1" dirty="0" smtClean="0">
                <a:solidFill>
                  <a:srgbClr val="0070C0"/>
                </a:solidFill>
              </a:rPr>
              <a:t>Federal Health</a:t>
            </a:r>
            <a:r>
              <a:rPr lang="en-US" altLang="en-US" sz="1400" b="1" dirty="0">
                <a:solidFill>
                  <a:srgbClr val="0070C0"/>
                </a:solidFill>
              </a:rPr>
              <a:t/>
            </a:r>
            <a:br>
              <a:rPr lang="en-US" altLang="en-US" sz="1400" b="1" dirty="0">
                <a:solidFill>
                  <a:srgbClr val="0070C0"/>
                </a:solidFill>
              </a:rPr>
            </a:br>
            <a:r>
              <a:rPr lang="en-US" altLang="en-US" sz="1400" b="1" dirty="0" smtClean="0">
                <a:solidFill>
                  <a:srgbClr val="0070C0"/>
                </a:solidFill>
              </a:rPr>
              <a:t>Information </a:t>
            </a:r>
            <a:r>
              <a:rPr lang="en-US" altLang="en-US" sz="1400" b="1" dirty="0">
                <a:solidFill>
                  <a:srgbClr val="0070C0"/>
                </a:solidFill>
              </a:rPr>
              <a:t>Model</a:t>
            </a:r>
          </a:p>
        </p:txBody>
      </p:sp>
      <p:sp>
        <p:nvSpPr>
          <p:cNvPr id="61" name="Rectangle 60"/>
          <p:cNvSpPr/>
          <p:nvPr/>
        </p:nvSpPr>
        <p:spPr>
          <a:xfrm>
            <a:off x="252865" y="4813882"/>
            <a:ext cx="1526833" cy="1110496"/>
          </a:xfrm>
          <a:prstGeom prst="rect">
            <a:avLst/>
          </a:prstGeom>
          <a:solidFill>
            <a:schemeClr val="bg1"/>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1100" b="1" dirty="0" smtClean="0">
                <a:solidFill>
                  <a:srgbClr val="0070C0"/>
                </a:solidFill>
              </a:rPr>
              <a:t>Data Domains </a:t>
            </a:r>
            <a:endParaRPr lang="en-US" sz="1100" b="1" dirty="0">
              <a:solidFill>
                <a:srgbClr val="0070C0"/>
              </a:solidFill>
            </a:endParaRPr>
          </a:p>
        </p:txBody>
      </p:sp>
      <p:sp>
        <p:nvSpPr>
          <p:cNvPr id="62" name="Rectangle 61"/>
          <p:cNvSpPr/>
          <p:nvPr/>
        </p:nvSpPr>
        <p:spPr>
          <a:xfrm>
            <a:off x="366596" y="5030119"/>
            <a:ext cx="1082337" cy="589327"/>
          </a:xfrm>
          <a:prstGeom prst="rect">
            <a:avLst/>
          </a:prstGeom>
          <a:solidFill>
            <a:schemeClr val="bg1"/>
          </a:solidFill>
          <a:ln>
            <a:solidFill>
              <a:srgbClr val="0070C0"/>
            </a:solidFill>
          </a:ln>
        </p:spPr>
        <p:style>
          <a:lnRef idx="1">
            <a:schemeClr val="accent1"/>
          </a:lnRef>
          <a:fillRef idx="3">
            <a:schemeClr val="accent1"/>
          </a:fillRef>
          <a:effectRef idx="2">
            <a:schemeClr val="accent1"/>
          </a:effectRef>
          <a:fontRef idx="minor">
            <a:schemeClr val="lt1"/>
          </a:fontRef>
        </p:style>
        <p:txBody>
          <a:bodyPr/>
          <a:lstStyle/>
          <a:p>
            <a:pPr eaLnBrk="1" hangingPunct="1"/>
            <a:r>
              <a:rPr lang="en-US" sz="1000" b="1" dirty="0" smtClean="0">
                <a:solidFill>
                  <a:srgbClr val="0070C0"/>
                </a:solidFill>
              </a:rPr>
              <a:t>Entities</a:t>
            </a:r>
            <a:endParaRPr lang="en-US" sz="1000" b="1" dirty="0">
              <a:solidFill>
                <a:srgbClr val="0070C0"/>
              </a:solidFill>
            </a:endParaRPr>
          </a:p>
          <a:p>
            <a:pPr eaLnBrk="1" hangingPunct="1"/>
            <a:endParaRPr lang="en-US" sz="1000" b="1" dirty="0">
              <a:solidFill>
                <a:srgbClr val="0070C0"/>
              </a:solidFill>
            </a:endParaRPr>
          </a:p>
        </p:txBody>
      </p:sp>
      <p:sp>
        <p:nvSpPr>
          <p:cNvPr id="63" name="Rectangle 62"/>
          <p:cNvSpPr/>
          <p:nvPr/>
        </p:nvSpPr>
        <p:spPr>
          <a:xfrm>
            <a:off x="575201" y="5246940"/>
            <a:ext cx="722185" cy="251689"/>
          </a:xfrm>
          <a:prstGeom prst="rect">
            <a:avLst/>
          </a:prstGeom>
          <a:solidFill>
            <a:schemeClr val="bg1"/>
          </a:solidFill>
          <a:ln>
            <a:solidFill>
              <a:srgbClr val="0070C0"/>
            </a:solidFill>
          </a:ln>
        </p:spPr>
        <p:style>
          <a:lnRef idx="1">
            <a:schemeClr val="accent1"/>
          </a:lnRef>
          <a:fillRef idx="3">
            <a:schemeClr val="accent1"/>
          </a:fillRef>
          <a:effectRef idx="2">
            <a:schemeClr val="accent1"/>
          </a:effectRef>
          <a:fontRef idx="minor">
            <a:schemeClr val="lt1"/>
          </a:fontRef>
        </p:style>
        <p:txBody>
          <a:bodyPr/>
          <a:lstStyle/>
          <a:p>
            <a:pPr eaLnBrk="1" hangingPunct="1"/>
            <a:r>
              <a:rPr lang="en-US" sz="800" b="1" dirty="0">
                <a:solidFill>
                  <a:srgbClr val="0070C0"/>
                </a:solidFill>
              </a:rPr>
              <a:t>Attributes</a:t>
            </a:r>
          </a:p>
        </p:txBody>
      </p:sp>
      <p:sp>
        <p:nvSpPr>
          <p:cNvPr id="64" name="Rectangle 63"/>
          <p:cNvSpPr/>
          <p:nvPr/>
        </p:nvSpPr>
        <p:spPr>
          <a:xfrm>
            <a:off x="771285" y="5603395"/>
            <a:ext cx="986100" cy="320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800" dirty="0" smtClean="0">
                <a:solidFill>
                  <a:srgbClr val="0070C0"/>
                </a:solidFill>
              </a:rPr>
              <a:t>Relationships</a:t>
            </a:r>
          </a:p>
        </p:txBody>
      </p:sp>
      <p:cxnSp>
        <p:nvCxnSpPr>
          <p:cNvPr id="65" name="Elbow Connector 64"/>
          <p:cNvCxnSpPr>
            <a:stCxn id="62" idx="3"/>
            <a:endCxn id="62" idx="2"/>
          </p:cNvCxnSpPr>
          <p:nvPr/>
        </p:nvCxnSpPr>
        <p:spPr>
          <a:xfrm flipH="1">
            <a:off x="907765" y="5324783"/>
            <a:ext cx="541168" cy="294663"/>
          </a:xfrm>
          <a:prstGeom prst="bentConnector4">
            <a:avLst>
              <a:gd name="adj1" fmla="val -30027"/>
              <a:gd name="adj2" fmla="val 177580"/>
            </a:avLst>
          </a:prstGeom>
          <a:ln w="12700">
            <a:solidFill>
              <a:srgbClr val="0070C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5349091" y="4525486"/>
            <a:ext cx="3317831" cy="1398891"/>
          </a:xfrm>
          <a:prstGeom prst="rect">
            <a:avLst/>
          </a:prstGeom>
          <a:solidFill>
            <a:schemeClr val="bg1"/>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a:lstStyle/>
          <a:p>
            <a:pPr algn="ctr" eaLnBrk="1" hangingPunct="1">
              <a:defRPr/>
            </a:pPr>
            <a:r>
              <a:rPr lang="en-US" altLang="en-US" sz="1200" b="1" dirty="0">
                <a:solidFill>
                  <a:srgbClr val="7030A0"/>
                </a:solidFill>
              </a:rPr>
              <a:t>Military Health </a:t>
            </a:r>
            <a:r>
              <a:rPr lang="en-US" altLang="en-US" sz="1200" b="1" dirty="0" smtClean="0">
                <a:solidFill>
                  <a:srgbClr val="7030A0"/>
                </a:solidFill>
              </a:rPr>
              <a:t>System Physical Data Models</a:t>
            </a:r>
            <a:endParaRPr lang="en-US" altLang="en-US" sz="1200" b="1" dirty="0">
              <a:solidFill>
                <a:srgbClr val="7030A0"/>
              </a:solidFill>
            </a:endParaRPr>
          </a:p>
        </p:txBody>
      </p:sp>
      <p:sp>
        <p:nvSpPr>
          <p:cNvPr id="74" name="Rectangle 73"/>
          <p:cNvSpPr/>
          <p:nvPr/>
        </p:nvSpPr>
        <p:spPr>
          <a:xfrm>
            <a:off x="7190044" y="5013529"/>
            <a:ext cx="1082337" cy="523507"/>
          </a:xfrm>
          <a:prstGeom prst="rect">
            <a:avLst/>
          </a:prstGeom>
          <a:solidFill>
            <a:srgbClr val="CCC1DA"/>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1000" b="1" dirty="0" smtClean="0">
                <a:solidFill>
                  <a:srgbClr val="7030A0"/>
                </a:solidFill>
              </a:rPr>
              <a:t>System Tables</a:t>
            </a:r>
            <a:endParaRPr lang="en-US" sz="1000" b="1" dirty="0">
              <a:solidFill>
                <a:srgbClr val="7030A0"/>
              </a:solidFill>
            </a:endParaRPr>
          </a:p>
        </p:txBody>
      </p:sp>
      <p:sp>
        <p:nvSpPr>
          <p:cNvPr id="75" name="Rectangle 74"/>
          <p:cNvSpPr/>
          <p:nvPr/>
        </p:nvSpPr>
        <p:spPr>
          <a:xfrm>
            <a:off x="7322267" y="5244605"/>
            <a:ext cx="817890" cy="198555"/>
          </a:xfrm>
          <a:prstGeom prst="rect">
            <a:avLst/>
          </a:prstGeom>
          <a:solidFill>
            <a:schemeClr val="bg1"/>
          </a:solidFill>
          <a:ln>
            <a:solidFill>
              <a:srgbClr val="7030A0"/>
            </a:solidFill>
          </a:ln>
        </p:spPr>
        <p:style>
          <a:lnRef idx="1">
            <a:schemeClr val="accent1"/>
          </a:lnRef>
          <a:fillRef idx="3">
            <a:schemeClr val="accent1"/>
          </a:fillRef>
          <a:effectRef idx="2">
            <a:schemeClr val="accent1"/>
          </a:effectRef>
          <a:fontRef idx="minor">
            <a:schemeClr val="lt1"/>
          </a:fontRef>
        </p:style>
        <p:txBody>
          <a:bodyPr/>
          <a:lstStyle/>
          <a:p>
            <a:pPr eaLnBrk="1" hangingPunct="1">
              <a:defRPr/>
            </a:pPr>
            <a:r>
              <a:rPr lang="en-US" sz="800" b="1" dirty="0" smtClean="0">
                <a:solidFill>
                  <a:srgbClr val="7030A0"/>
                </a:solidFill>
              </a:rPr>
              <a:t>Data Elements</a:t>
            </a:r>
            <a:endParaRPr lang="en-US" sz="800" b="1" dirty="0">
              <a:solidFill>
                <a:srgbClr val="7030A0"/>
              </a:solidFill>
            </a:endParaRPr>
          </a:p>
        </p:txBody>
      </p:sp>
      <p:sp>
        <p:nvSpPr>
          <p:cNvPr id="76" name="Rectangle 75"/>
          <p:cNvSpPr/>
          <p:nvPr/>
        </p:nvSpPr>
        <p:spPr>
          <a:xfrm>
            <a:off x="7579162" y="5508782"/>
            <a:ext cx="986100" cy="320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800" dirty="0" smtClean="0">
                <a:solidFill>
                  <a:srgbClr val="7030A0"/>
                </a:solidFill>
              </a:rPr>
              <a:t>Relationships</a:t>
            </a:r>
          </a:p>
        </p:txBody>
      </p:sp>
      <p:cxnSp>
        <p:nvCxnSpPr>
          <p:cNvPr id="77" name="Elbow Connector 76"/>
          <p:cNvCxnSpPr>
            <a:stCxn id="74" idx="3"/>
            <a:endCxn id="74" idx="2"/>
          </p:cNvCxnSpPr>
          <p:nvPr/>
        </p:nvCxnSpPr>
        <p:spPr>
          <a:xfrm flipH="1">
            <a:off x="7731213" y="5275283"/>
            <a:ext cx="541168" cy="261753"/>
          </a:xfrm>
          <a:prstGeom prst="bentConnector4">
            <a:avLst>
              <a:gd name="adj1" fmla="val -42242"/>
              <a:gd name="adj2" fmla="val 187334"/>
            </a:avLst>
          </a:prstGeom>
          <a:ln w="12700">
            <a:solidFill>
              <a:srgbClr val="7030A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8864" name="TextBox 78863"/>
          <p:cNvSpPr txBox="1"/>
          <p:nvPr/>
        </p:nvSpPr>
        <p:spPr>
          <a:xfrm>
            <a:off x="5417195" y="4808920"/>
            <a:ext cx="1598515" cy="861774"/>
          </a:xfrm>
          <a:prstGeom prst="rect">
            <a:avLst/>
          </a:prstGeom>
          <a:noFill/>
        </p:spPr>
        <p:txBody>
          <a:bodyPr wrap="none" rtlCol="0">
            <a:spAutoFit/>
          </a:bodyPr>
          <a:lstStyle/>
          <a:p>
            <a:pPr marL="171450" indent="-171450">
              <a:buFont typeface="Arial" panose="020B0604020202020204" pitchFamily="34" charset="0"/>
              <a:buChar char="•"/>
            </a:pPr>
            <a:r>
              <a:rPr lang="en-US" sz="1000" b="1" dirty="0" smtClean="0">
                <a:solidFill>
                  <a:srgbClr val="7030A0"/>
                </a:solidFill>
              </a:rPr>
              <a:t>MHS GENESIS</a:t>
            </a:r>
          </a:p>
          <a:p>
            <a:pPr marL="171450" indent="-171450">
              <a:buFont typeface="Arial" panose="020B0604020202020204" pitchFamily="34" charset="0"/>
              <a:buChar char="•"/>
            </a:pPr>
            <a:r>
              <a:rPr lang="en-US" sz="1000" b="1" dirty="0" smtClean="0">
                <a:solidFill>
                  <a:srgbClr val="7030A0"/>
                </a:solidFill>
              </a:rPr>
              <a:t>Legacy Data Repository</a:t>
            </a:r>
          </a:p>
          <a:p>
            <a:pPr marL="171450" indent="-171450">
              <a:buFont typeface="Arial" panose="020B0604020202020204" pitchFamily="34" charset="0"/>
              <a:buChar char="•"/>
            </a:pPr>
            <a:r>
              <a:rPr lang="en-US" sz="1000" b="1" dirty="0" smtClean="0">
                <a:solidFill>
                  <a:srgbClr val="7030A0"/>
                </a:solidFill>
              </a:rPr>
              <a:t>HAIMS (images &amp; docs)</a:t>
            </a:r>
          </a:p>
          <a:p>
            <a:pPr marL="171450" indent="-171450">
              <a:buFont typeface="Arial" panose="020B0604020202020204" pitchFamily="34" charset="0"/>
              <a:buChar char="•"/>
            </a:pPr>
            <a:r>
              <a:rPr lang="en-US" sz="1000" b="1" dirty="0" smtClean="0">
                <a:solidFill>
                  <a:srgbClr val="7030A0"/>
                </a:solidFill>
              </a:rPr>
              <a:t>MHS Data Warehouse</a:t>
            </a:r>
          </a:p>
          <a:p>
            <a:pPr marL="171450" indent="-171450">
              <a:buFont typeface="Arial" panose="020B0604020202020204" pitchFamily="34" charset="0"/>
              <a:buChar char="•"/>
            </a:pPr>
            <a:r>
              <a:rPr lang="en-US" sz="1000" b="1" dirty="0" smtClean="0">
                <a:solidFill>
                  <a:srgbClr val="7030A0"/>
                </a:solidFill>
              </a:rPr>
              <a:t>...</a:t>
            </a:r>
            <a:endParaRPr lang="en-US" sz="1000" b="1" dirty="0">
              <a:solidFill>
                <a:srgbClr val="7030A0"/>
              </a:solidFill>
            </a:endParaRPr>
          </a:p>
        </p:txBody>
      </p:sp>
      <p:sp>
        <p:nvSpPr>
          <p:cNvPr id="55" name="Left-Right Arrow 54"/>
          <p:cNvSpPr/>
          <p:nvPr/>
        </p:nvSpPr>
        <p:spPr>
          <a:xfrm>
            <a:off x="4525621" y="5111446"/>
            <a:ext cx="748056" cy="508000"/>
          </a:xfrm>
          <a:prstGeom prst="leftRightArrow">
            <a:avLst/>
          </a:prstGeom>
          <a:solidFill>
            <a:srgbClr val="7030A0"/>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dirty="0" smtClean="0"/>
              <a:t>Alignment</a:t>
            </a:r>
            <a:endParaRPr lang="en-US" sz="900" dirty="0"/>
          </a:p>
        </p:txBody>
      </p:sp>
      <p:sp>
        <p:nvSpPr>
          <p:cNvPr id="2" name="Slide Number Placeholder 1"/>
          <p:cNvSpPr>
            <a:spLocks noGrp="1"/>
          </p:cNvSpPr>
          <p:nvPr>
            <p:ph type="sldNum" sz="quarter" idx="10"/>
          </p:nvPr>
        </p:nvSpPr>
        <p:spPr/>
        <p:txBody>
          <a:bodyPr/>
          <a:lstStyle/>
          <a:p>
            <a:pPr>
              <a:defRPr/>
            </a:pPr>
            <a:fld id="{290C493A-7A44-4A9D-B045-9899006CAB57}" type="slidenum">
              <a:rPr lang="en-US" altLang="en-US" smtClean="0"/>
              <a:pPr>
                <a:defRPr/>
              </a:pPr>
              <a:t>9</a:t>
            </a:fld>
            <a:endParaRPr lang="en-US" altLang="en-US"/>
          </a:p>
        </p:txBody>
      </p:sp>
    </p:spTree>
    <p:extLst>
      <p:ext uri="{BB962C8B-B14F-4D97-AF65-F5344CB8AC3E}">
        <p14:creationId xmlns:p14="http://schemas.microsoft.com/office/powerpoint/2010/main" val="16341119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HA Template">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E1055747826743930468371721E2DA" ma:contentTypeVersion="0" ma:contentTypeDescription="Create a new document." ma:contentTypeScope="" ma:versionID="0d9b545b5bdecf10ac9589c6af2ba36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18E5A7-EE1A-4EB7-AEB7-42F21C68C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B197BA-B611-4CD6-9140-6D10AE973526}">
  <ds:schemaRefs>
    <ds:schemaRef ds:uri="http://purl.org/dc/term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DHA template 2014-04-22</Template>
  <TotalTime>29604</TotalTime>
  <Words>1381</Words>
  <Application>Microsoft Office PowerPoint</Application>
  <PresentationFormat>On-screen Show (4:3)</PresentationFormat>
  <Paragraphs>218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DHA Template</vt:lpstr>
      <vt:lpstr>PowerPoint Presentation</vt:lpstr>
      <vt:lpstr>Outline </vt:lpstr>
      <vt:lpstr>DHA Vision</vt:lpstr>
      <vt:lpstr>MHS Strategy Map  Enterprise Improvement Plan  Organizational Capability:</vt:lpstr>
      <vt:lpstr>Information and Data Models need to support: </vt:lpstr>
      <vt:lpstr>Benefits of DoD’s Use of the Federal Health Information Model (FHIM)</vt:lpstr>
      <vt:lpstr>MHS GENESIS and Legacy Systems -  Initial to Final Operating Capability (Example 1 context)</vt:lpstr>
      <vt:lpstr>Identification   Harmonization    Standardization (Example 1 detail)</vt:lpstr>
      <vt:lpstr>DMIX DoD/VA Health Information Portal Maps: FHIM  MHS Enterprise  MHS Systems Data Maps (Example 2)</vt:lpstr>
      <vt:lpstr>DaVinci Project – DoD/VA Advanced Analytics Joint Incentive Fund Project (Example 3)</vt:lpstr>
      <vt:lpstr>DHA Zero-based Budget Review (Example 4a)</vt:lpstr>
      <vt:lpstr>DHA Zero-based Budget Review (Example 4b)</vt:lpstr>
      <vt:lpstr>Questions?</vt:lpstr>
    </vt:vector>
  </TitlesOfParts>
  <Manager>DHA EA Branch Chief, Alan "Bart" Bartholomew</Manager>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Use of Info-Data Models by DoD DHA</dc:title>
  <dc:subject>Strategic Use of Info-Data Models by DoD DHA</dc:subject>
  <dc:creator>Ms. Nancy Orvis and Alan "Bart" Bartholomew</dc:creator>
  <cp:lastModifiedBy>D'amico, Michelle, CTR, DHA</cp:lastModifiedBy>
  <cp:revision>966</cp:revision>
  <cp:lastPrinted>2016-07-28T19:33:26Z</cp:lastPrinted>
  <dcterms:created xsi:type="dcterms:W3CDTF">2014-05-09T16:12:25Z</dcterms:created>
  <dcterms:modified xsi:type="dcterms:W3CDTF">2016-08-10T13:46:31Z</dcterms:modified>
</cp:coreProperties>
</file>