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32"/>
  </p:notesMasterIdLst>
  <p:handoutMasterIdLst>
    <p:handoutMasterId r:id="rId33"/>
  </p:handoutMasterIdLst>
  <p:sldIdLst>
    <p:sldId id="397" r:id="rId6"/>
    <p:sldId id="479" r:id="rId7"/>
    <p:sldId id="466" r:id="rId8"/>
    <p:sldId id="472" r:id="rId9"/>
    <p:sldId id="535" r:id="rId10"/>
    <p:sldId id="474" r:id="rId11"/>
    <p:sldId id="536" r:id="rId12"/>
    <p:sldId id="478" r:id="rId13"/>
    <p:sldId id="477" r:id="rId14"/>
    <p:sldId id="516" r:id="rId15"/>
    <p:sldId id="537" r:id="rId16"/>
    <p:sldId id="485" r:id="rId17"/>
    <p:sldId id="528" r:id="rId18"/>
    <p:sldId id="529" r:id="rId19"/>
    <p:sldId id="541" r:id="rId20"/>
    <p:sldId id="540" r:id="rId21"/>
    <p:sldId id="527" r:id="rId22"/>
    <p:sldId id="542" r:id="rId23"/>
    <p:sldId id="539" r:id="rId24"/>
    <p:sldId id="545" r:id="rId25"/>
    <p:sldId id="534" r:id="rId26"/>
    <p:sldId id="543" r:id="rId27"/>
    <p:sldId id="546" r:id="rId28"/>
    <p:sldId id="523" r:id="rId29"/>
    <p:sldId id="532" r:id="rId30"/>
    <p:sldId id="544"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5" autoAdjust="0"/>
    <p:restoredTop sz="94556" autoAdjust="0"/>
  </p:normalViewPr>
  <p:slideViewPr>
    <p:cSldViewPr>
      <p:cViewPr>
        <p:scale>
          <a:sx n="77" d="100"/>
          <a:sy n="77" d="100"/>
        </p:scale>
        <p:origin x="-117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F7E3E4-99B3-48B7-A2F1-63E822E5BAA3}" type="doc">
      <dgm:prSet loTypeId="urn:microsoft.com/office/officeart/2005/8/layout/venn1" loCatId="relationship" qsTypeId="urn:microsoft.com/office/officeart/2005/8/quickstyle/simple1" qsCatId="simple" csTypeId="urn:microsoft.com/office/officeart/2005/8/colors/accent1_2" csCatId="accent1" phldr="1"/>
      <dgm:spPr/>
    </dgm:pt>
    <dgm:pt modelId="{0B4690C1-12DB-4D2D-A461-7547AF572A3B}">
      <dgm:prSet phldrT="[Text]"/>
      <dgm:spPr/>
      <dgm:t>
        <a:bodyPr/>
        <a:lstStyle/>
        <a:p>
          <a:r>
            <a:rPr lang="en-US" dirty="0" smtClean="0"/>
            <a:t>QUICK (CQF)</a:t>
          </a:r>
          <a:endParaRPr lang="en-US" dirty="0"/>
        </a:p>
      </dgm:t>
    </dgm:pt>
    <dgm:pt modelId="{0FD9A6F2-CE36-4781-B2D4-96AF4D77CFBD}" type="parTrans" cxnId="{07A76C2A-CF94-4F8C-8BAF-845EA182BAE1}">
      <dgm:prSet/>
      <dgm:spPr/>
      <dgm:t>
        <a:bodyPr/>
        <a:lstStyle/>
        <a:p>
          <a:endParaRPr lang="en-US"/>
        </a:p>
      </dgm:t>
    </dgm:pt>
    <dgm:pt modelId="{FE26BC21-715C-4935-89A7-C35B0CB0C1D2}" type="sibTrans" cxnId="{07A76C2A-CF94-4F8C-8BAF-845EA182BAE1}">
      <dgm:prSet/>
      <dgm:spPr/>
      <dgm:t>
        <a:bodyPr/>
        <a:lstStyle/>
        <a:p>
          <a:endParaRPr lang="en-US"/>
        </a:p>
      </dgm:t>
    </dgm:pt>
    <dgm:pt modelId="{00D9A0AE-1516-42A8-B194-F1633CDFB9CB}">
      <dgm:prSet phldrT="[Text]"/>
      <dgm:spPr/>
      <dgm:t>
        <a:bodyPr/>
        <a:lstStyle/>
        <a:p>
          <a:r>
            <a:rPr lang="en-US" dirty="0" smtClean="0"/>
            <a:t>DAF</a:t>
          </a:r>
          <a:endParaRPr lang="en-US" dirty="0"/>
        </a:p>
      </dgm:t>
    </dgm:pt>
    <dgm:pt modelId="{1CDB5E64-99E1-418B-BAA8-3DAF4BF4EC42}" type="parTrans" cxnId="{37FD8123-E41A-491F-898C-FD2344E78905}">
      <dgm:prSet/>
      <dgm:spPr/>
      <dgm:t>
        <a:bodyPr/>
        <a:lstStyle/>
        <a:p>
          <a:endParaRPr lang="en-US"/>
        </a:p>
      </dgm:t>
    </dgm:pt>
    <dgm:pt modelId="{D00F635A-7E1E-43AE-AAC4-AB0A53A7E553}" type="sibTrans" cxnId="{37FD8123-E41A-491F-898C-FD2344E78905}">
      <dgm:prSet/>
      <dgm:spPr/>
      <dgm:t>
        <a:bodyPr/>
        <a:lstStyle/>
        <a:p>
          <a:endParaRPr lang="en-US"/>
        </a:p>
      </dgm:t>
    </dgm:pt>
    <dgm:pt modelId="{E0CAC66B-1BBD-4532-9E1F-A308A8F96507}">
      <dgm:prSet phldrT="[Text]"/>
      <dgm:spPr/>
      <dgm:t>
        <a:bodyPr/>
        <a:lstStyle/>
        <a:p>
          <a:r>
            <a:rPr lang="en-US" dirty="0" smtClean="0"/>
            <a:t>CIMI/HSPC</a:t>
          </a:r>
          <a:endParaRPr lang="en-US" dirty="0"/>
        </a:p>
      </dgm:t>
    </dgm:pt>
    <dgm:pt modelId="{E8D8CE09-5D9B-450A-8D15-C82470DAAC92}" type="parTrans" cxnId="{37D13CAE-6932-4F7A-B879-0EDD110BB4E7}">
      <dgm:prSet/>
      <dgm:spPr/>
      <dgm:t>
        <a:bodyPr/>
        <a:lstStyle/>
        <a:p>
          <a:endParaRPr lang="en-US"/>
        </a:p>
      </dgm:t>
    </dgm:pt>
    <dgm:pt modelId="{10F5D419-66EA-4A1F-8F1F-272B7109DF27}" type="sibTrans" cxnId="{37D13CAE-6932-4F7A-B879-0EDD110BB4E7}">
      <dgm:prSet/>
      <dgm:spPr/>
      <dgm:t>
        <a:bodyPr/>
        <a:lstStyle/>
        <a:p>
          <a:endParaRPr lang="en-US"/>
        </a:p>
      </dgm:t>
    </dgm:pt>
    <dgm:pt modelId="{174DC762-4658-4ED1-BCE9-7C09AB77040D}" type="pres">
      <dgm:prSet presAssocID="{19F7E3E4-99B3-48B7-A2F1-63E822E5BAA3}" presName="compositeShape" presStyleCnt="0">
        <dgm:presLayoutVars>
          <dgm:chMax val="7"/>
          <dgm:dir/>
          <dgm:resizeHandles val="exact"/>
        </dgm:presLayoutVars>
      </dgm:prSet>
      <dgm:spPr/>
    </dgm:pt>
    <dgm:pt modelId="{D9DCCB1A-C13A-4BF8-8DD5-FC8AD68DA18C}" type="pres">
      <dgm:prSet presAssocID="{0B4690C1-12DB-4D2D-A461-7547AF572A3B}" presName="circ1" presStyleLbl="vennNode1" presStyleIdx="0" presStyleCnt="3" custScaleX="120998" custScaleY="109092"/>
      <dgm:spPr/>
      <dgm:t>
        <a:bodyPr/>
        <a:lstStyle/>
        <a:p>
          <a:endParaRPr lang="en-US"/>
        </a:p>
      </dgm:t>
    </dgm:pt>
    <dgm:pt modelId="{79EF09A5-A82B-48E1-B08C-FFAD618B9460}" type="pres">
      <dgm:prSet presAssocID="{0B4690C1-12DB-4D2D-A461-7547AF572A3B}" presName="circ1Tx" presStyleLbl="revTx" presStyleIdx="0" presStyleCnt="0">
        <dgm:presLayoutVars>
          <dgm:chMax val="0"/>
          <dgm:chPref val="0"/>
          <dgm:bulletEnabled val="1"/>
        </dgm:presLayoutVars>
      </dgm:prSet>
      <dgm:spPr/>
      <dgm:t>
        <a:bodyPr/>
        <a:lstStyle/>
        <a:p>
          <a:endParaRPr lang="en-US"/>
        </a:p>
      </dgm:t>
    </dgm:pt>
    <dgm:pt modelId="{BCD32382-A730-459B-8ABC-565F889BA739}" type="pres">
      <dgm:prSet presAssocID="{00D9A0AE-1516-42A8-B194-F1633CDFB9CB}" presName="circ2" presStyleLbl="vennNode1" presStyleIdx="1" presStyleCnt="3" custScaleX="110217" custScaleY="105936" custLinFactNeighborX="-292" custLinFactNeighborY="-194"/>
      <dgm:spPr/>
      <dgm:t>
        <a:bodyPr/>
        <a:lstStyle/>
        <a:p>
          <a:endParaRPr lang="en-US"/>
        </a:p>
      </dgm:t>
    </dgm:pt>
    <dgm:pt modelId="{05CE38C4-CC46-4515-9F2F-CB2132F2143B}" type="pres">
      <dgm:prSet presAssocID="{00D9A0AE-1516-42A8-B194-F1633CDFB9CB}" presName="circ2Tx" presStyleLbl="revTx" presStyleIdx="0" presStyleCnt="0">
        <dgm:presLayoutVars>
          <dgm:chMax val="0"/>
          <dgm:chPref val="0"/>
          <dgm:bulletEnabled val="1"/>
        </dgm:presLayoutVars>
      </dgm:prSet>
      <dgm:spPr/>
      <dgm:t>
        <a:bodyPr/>
        <a:lstStyle/>
        <a:p>
          <a:endParaRPr lang="en-US"/>
        </a:p>
      </dgm:t>
    </dgm:pt>
    <dgm:pt modelId="{D84BDD45-49F8-464E-BE7C-4FF70A0FECB3}" type="pres">
      <dgm:prSet presAssocID="{E0CAC66B-1BBD-4532-9E1F-A308A8F96507}" presName="circ3" presStyleLbl="vennNode1" presStyleIdx="2" presStyleCnt="3" custScaleX="110564" custScaleY="108623" custLinFactNeighborX="-1320" custLinFactNeighborY="1344"/>
      <dgm:spPr/>
      <dgm:t>
        <a:bodyPr/>
        <a:lstStyle/>
        <a:p>
          <a:endParaRPr lang="en-US"/>
        </a:p>
      </dgm:t>
    </dgm:pt>
    <dgm:pt modelId="{D7BED86E-A00B-46BD-B7F6-E6BDF717D162}" type="pres">
      <dgm:prSet presAssocID="{E0CAC66B-1BBD-4532-9E1F-A308A8F96507}" presName="circ3Tx" presStyleLbl="revTx" presStyleIdx="0" presStyleCnt="0">
        <dgm:presLayoutVars>
          <dgm:chMax val="0"/>
          <dgm:chPref val="0"/>
          <dgm:bulletEnabled val="1"/>
        </dgm:presLayoutVars>
      </dgm:prSet>
      <dgm:spPr/>
      <dgm:t>
        <a:bodyPr/>
        <a:lstStyle/>
        <a:p>
          <a:endParaRPr lang="en-US"/>
        </a:p>
      </dgm:t>
    </dgm:pt>
  </dgm:ptLst>
  <dgm:cxnLst>
    <dgm:cxn modelId="{F99378E4-1F93-4DFD-B83C-8A1DBB291913}" type="presOf" srcId="{0B4690C1-12DB-4D2D-A461-7547AF572A3B}" destId="{79EF09A5-A82B-48E1-B08C-FFAD618B9460}" srcOrd="1" destOrd="0" presId="urn:microsoft.com/office/officeart/2005/8/layout/venn1"/>
    <dgm:cxn modelId="{63F2766B-A56E-42FC-B0FB-E537B5AE66F8}" type="presOf" srcId="{00D9A0AE-1516-42A8-B194-F1633CDFB9CB}" destId="{BCD32382-A730-459B-8ABC-565F889BA739}" srcOrd="0" destOrd="0" presId="urn:microsoft.com/office/officeart/2005/8/layout/venn1"/>
    <dgm:cxn modelId="{DC99E66B-C286-4DBB-A13B-DDBE5704E1D1}" type="presOf" srcId="{E0CAC66B-1BBD-4532-9E1F-A308A8F96507}" destId="{D84BDD45-49F8-464E-BE7C-4FF70A0FECB3}" srcOrd="0" destOrd="0" presId="urn:microsoft.com/office/officeart/2005/8/layout/venn1"/>
    <dgm:cxn modelId="{37FD8123-E41A-491F-898C-FD2344E78905}" srcId="{19F7E3E4-99B3-48B7-A2F1-63E822E5BAA3}" destId="{00D9A0AE-1516-42A8-B194-F1633CDFB9CB}" srcOrd="1" destOrd="0" parTransId="{1CDB5E64-99E1-418B-BAA8-3DAF4BF4EC42}" sibTransId="{D00F635A-7E1E-43AE-AAC4-AB0A53A7E553}"/>
    <dgm:cxn modelId="{D190CF62-42BA-447D-BD8F-DEB16BFFA1DA}" type="presOf" srcId="{0B4690C1-12DB-4D2D-A461-7547AF572A3B}" destId="{D9DCCB1A-C13A-4BF8-8DD5-FC8AD68DA18C}" srcOrd="0" destOrd="0" presId="urn:microsoft.com/office/officeart/2005/8/layout/venn1"/>
    <dgm:cxn modelId="{07A76C2A-CF94-4F8C-8BAF-845EA182BAE1}" srcId="{19F7E3E4-99B3-48B7-A2F1-63E822E5BAA3}" destId="{0B4690C1-12DB-4D2D-A461-7547AF572A3B}" srcOrd="0" destOrd="0" parTransId="{0FD9A6F2-CE36-4781-B2D4-96AF4D77CFBD}" sibTransId="{FE26BC21-715C-4935-89A7-C35B0CB0C1D2}"/>
    <dgm:cxn modelId="{37D13CAE-6932-4F7A-B879-0EDD110BB4E7}" srcId="{19F7E3E4-99B3-48B7-A2F1-63E822E5BAA3}" destId="{E0CAC66B-1BBD-4532-9E1F-A308A8F96507}" srcOrd="2" destOrd="0" parTransId="{E8D8CE09-5D9B-450A-8D15-C82470DAAC92}" sibTransId="{10F5D419-66EA-4A1F-8F1F-272B7109DF27}"/>
    <dgm:cxn modelId="{99709D5C-D404-4BF9-B65C-305A31E99B15}" type="presOf" srcId="{E0CAC66B-1BBD-4532-9E1F-A308A8F96507}" destId="{D7BED86E-A00B-46BD-B7F6-E6BDF717D162}" srcOrd="1" destOrd="0" presId="urn:microsoft.com/office/officeart/2005/8/layout/venn1"/>
    <dgm:cxn modelId="{F9FFFE38-81BF-4F55-8F43-22927C5F9DA7}" type="presOf" srcId="{00D9A0AE-1516-42A8-B194-F1633CDFB9CB}" destId="{05CE38C4-CC46-4515-9F2F-CB2132F2143B}" srcOrd="1" destOrd="0" presId="urn:microsoft.com/office/officeart/2005/8/layout/venn1"/>
    <dgm:cxn modelId="{760EE765-4976-4693-8B56-7D541E246F7C}" type="presOf" srcId="{19F7E3E4-99B3-48B7-A2F1-63E822E5BAA3}" destId="{174DC762-4658-4ED1-BCE9-7C09AB77040D}" srcOrd="0" destOrd="0" presId="urn:microsoft.com/office/officeart/2005/8/layout/venn1"/>
    <dgm:cxn modelId="{ED2C456A-137F-4D8B-BC09-312A4252FB2A}" type="presParOf" srcId="{174DC762-4658-4ED1-BCE9-7C09AB77040D}" destId="{D9DCCB1A-C13A-4BF8-8DD5-FC8AD68DA18C}" srcOrd="0" destOrd="0" presId="urn:microsoft.com/office/officeart/2005/8/layout/venn1"/>
    <dgm:cxn modelId="{8411F8E9-F9C8-4DA0-A496-8D40A45D66F5}" type="presParOf" srcId="{174DC762-4658-4ED1-BCE9-7C09AB77040D}" destId="{79EF09A5-A82B-48E1-B08C-FFAD618B9460}" srcOrd="1" destOrd="0" presId="urn:microsoft.com/office/officeart/2005/8/layout/venn1"/>
    <dgm:cxn modelId="{2AED415D-B19C-4344-B1F4-B75473BCFBC0}" type="presParOf" srcId="{174DC762-4658-4ED1-BCE9-7C09AB77040D}" destId="{BCD32382-A730-459B-8ABC-565F889BA739}" srcOrd="2" destOrd="0" presId="urn:microsoft.com/office/officeart/2005/8/layout/venn1"/>
    <dgm:cxn modelId="{117500C8-CC6B-407A-A77F-5B40F2042C24}" type="presParOf" srcId="{174DC762-4658-4ED1-BCE9-7C09AB77040D}" destId="{05CE38C4-CC46-4515-9F2F-CB2132F2143B}" srcOrd="3" destOrd="0" presId="urn:microsoft.com/office/officeart/2005/8/layout/venn1"/>
    <dgm:cxn modelId="{C353E2DC-0015-4817-8D8B-BD039DFE704A}" type="presParOf" srcId="{174DC762-4658-4ED1-BCE9-7C09AB77040D}" destId="{D84BDD45-49F8-464E-BE7C-4FF70A0FECB3}" srcOrd="4" destOrd="0" presId="urn:microsoft.com/office/officeart/2005/8/layout/venn1"/>
    <dgm:cxn modelId="{488DF775-5F4A-4715-9D47-284F94FB6051}" type="presParOf" srcId="{174DC762-4658-4ED1-BCE9-7C09AB77040D}" destId="{D7BED86E-A00B-46BD-B7F6-E6BDF717D162}"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7E3E4-99B3-48B7-A2F1-63E822E5BAA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0B4690C1-12DB-4D2D-A461-7547AF572A3B}">
      <dgm:prSet phldrT="[Text]"/>
      <dgm:spPr/>
      <dgm:t>
        <a:bodyPr/>
        <a:lstStyle/>
        <a:p>
          <a:r>
            <a:rPr lang="en-US" dirty="0" smtClean="0"/>
            <a:t>QUICK (CQF)</a:t>
          </a:r>
          <a:endParaRPr lang="en-US" dirty="0"/>
        </a:p>
      </dgm:t>
    </dgm:pt>
    <dgm:pt modelId="{0FD9A6F2-CE36-4781-B2D4-96AF4D77CFBD}" type="parTrans" cxnId="{07A76C2A-CF94-4F8C-8BAF-845EA182BAE1}">
      <dgm:prSet/>
      <dgm:spPr/>
      <dgm:t>
        <a:bodyPr/>
        <a:lstStyle/>
        <a:p>
          <a:endParaRPr lang="en-US"/>
        </a:p>
      </dgm:t>
    </dgm:pt>
    <dgm:pt modelId="{FE26BC21-715C-4935-89A7-C35B0CB0C1D2}" type="sibTrans" cxnId="{07A76C2A-CF94-4F8C-8BAF-845EA182BAE1}">
      <dgm:prSet/>
      <dgm:spPr/>
      <dgm:t>
        <a:bodyPr/>
        <a:lstStyle/>
        <a:p>
          <a:endParaRPr lang="en-US"/>
        </a:p>
      </dgm:t>
    </dgm:pt>
    <dgm:pt modelId="{00D9A0AE-1516-42A8-B194-F1633CDFB9CB}">
      <dgm:prSet phldrT="[Text]"/>
      <dgm:spPr/>
      <dgm:t>
        <a:bodyPr/>
        <a:lstStyle/>
        <a:p>
          <a:r>
            <a:rPr lang="en-US" dirty="0" smtClean="0"/>
            <a:t>DAF</a:t>
          </a:r>
          <a:endParaRPr lang="en-US" dirty="0"/>
        </a:p>
      </dgm:t>
    </dgm:pt>
    <dgm:pt modelId="{1CDB5E64-99E1-418B-BAA8-3DAF4BF4EC42}" type="parTrans" cxnId="{37FD8123-E41A-491F-898C-FD2344E78905}">
      <dgm:prSet/>
      <dgm:spPr/>
      <dgm:t>
        <a:bodyPr/>
        <a:lstStyle/>
        <a:p>
          <a:endParaRPr lang="en-US"/>
        </a:p>
      </dgm:t>
    </dgm:pt>
    <dgm:pt modelId="{D00F635A-7E1E-43AE-AAC4-AB0A53A7E553}" type="sibTrans" cxnId="{37FD8123-E41A-491F-898C-FD2344E78905}">
      <dgm:prSet/>
      <dgm:spPr/>
      <dgm:t>
        <a:bodyPr/>
        <a:lstStyle/>
        <a:p>
          <a:endParaRPr lang="en-US"/>
        </a:p>
      </dgm:t>
    </dgm:pt>
    <dgm:pt modelId="{E0CAC66B-1BBD-4532-9E1F-A308A8F96507}">
      <dgm:prSet phldrT="[Text]"/>
      <dgm:spPr/>
      <dgm:t>
        <a:bodyPr/>
        <a:lstStyle/>
        <a:p>
          <a:r>
            <a:rPr lang="en-US" dirty="0" smtClean="0"/>
            <a:t>CIMI/HSPC</a:t>
          </a:r>
          <a:endParaRPr lang="en-US" dirty="0"/>
        </a:p>
      </dgm:t>
    </dgm:pt>
    <dgm:pt modelId="{E8D8CE09-5D9B-450A-8D15-C82470DAAC92}" type="parTrans" cxnId="{37D13CAE-6932-4F7A-B879-0EDD110BB4E7}">
      <dgm:prSet/>
      <dgm:spPr/>
      <dgm:t>
        <a:bodyPr/>
        <a:lstStyle/>
        <a:p>
          <a:endParaRPr lang="en-US"/>
        </a:p>
      </dgm:t>
    </dgm:pt>
    <dgm:pt modelId="{10F5D419-66EA-4A1F-8F1F-272B7109DF27}" type="sibTrans" cxnId="{37D13CAE-6932-4F7A-B879-0EDD110BB4E7}">
      <dgm:prSet/>
      <dgm:spPr/>
      <dgm:t>
        <a:bodyPr/>
        <a:lstStyle/>
        <a:p>
          <a:endParaRPr lang="en-US"/>
        </a:p>
      </dgm:t>
    </dgm:pt>
    <dgm:pt modelId="{EECE5CFB-EF9C-4C14-86CD-077118D20E00}">
      <dgm:prSet phldrT="[Text]"/>
      <dgm:spPr/>
      <dgm:t>
        <a:bodyPr/>
        <a:lstStyle/>
        <a:p>
          <a:r>
            <a:rPr lang="en-US" dirty="0" smtClean="0"/>
            <a:t>FHIM</a:t>
          </a:r>
          <a:endParaRPr lang="en-US" dirty="0"/>
        </a:p>
      </dgm:t>
    </dgm:pt>
    <dgm:pt modelId="{7B3EB179-C219-49D9-9781-FBDBD4DEEB0A}" type="parTrans" cxnId="{F15BC500-B46E-4AEE-9BDE-6EFFCA5EFFFD}">
      <dgm:prSet/>
      <dgm:spPr/>
      <dgm:t>
        <a:bodyPr/>
        <a:lstStyle/>
        <a:p>
          <a:endParaRPr lang="en-US"/>
        </a:p>
      </dgm:t>
    </dgm:pt>
    <dgm:pt modelId="{F7F84ECC-455E-49F6-9E52-40807B8C59C6}" type="sibTrans" cxnId="{F15BC500-B46E-4AEE-9BDE-6EFFCA5EFFFD}">
      <dgm:prSet/>
      <dgm:spPr/>
      <dgm:t>
        <a:bodyPr/>
        <a:lstStyle/>
        <a:p>
          <a:endParaRPr lang="en-US"/>
        </a:p>
      </dgm:t>
    </dgm:pt>
    <dgm:pt modelId="{174DC762-4658-4ED1-BCE9-7C09AB77040D}" type="pres">
      <dgm:prSet presAssocID="{19F7E3E4-99B3-48B7-A2F1-63E822E5BAA3}" presName="compositeShape" presStyleCnt="0">
        <dgm:presLayoutVars>
          <dgm:chMax val="7"/>
          <dgm:dir/>
          <dgm:resizeHandles val="exact"/>
        </dgm:presLayoutVars>
      </dgm:prSet>
      <dgm:spPr/>
      <dgm:t>
        <a:bodyPr/>
        <a:lstStyle/>
        <a:p>
          <a:endParaRPr lang="en-US"/>
        </a:p>
      </dgm:t>
    </dgm:pt>
    <dgm:pt modelId="{D9DCCB1A-C13A-4BF8-8DD5-FC8AD68DA18C}" type="pres">
      <dgm:prSet presAssocID="{0B4690C1-12DB-4D2D-A461-7547AF572A3B}" presName="circ1" presStyleLbl="vennNode1" presStyleIdx="0" presStyleCnt="4" custScaleX="120998" custScaleY="109092"/>
      <dgm:spPr/>
      <dgm:t>
        <a:bodyPr/>
        <a:lstStyle/>
        <a:p>
          <a:endParaRPr lang="en-US"/>
        </a:p>
      </dgm:t>
    </dgm:pt>
    <dgm:pt modelId="{79EF09A5-A82B-48E1-B08C-FFAD618B9460}" type="pres">
      <dgm:prSet presAssocID="{0B4690C1-12DB-4D2D-A461-7547AF572A3B}" presName="circ1Tx" presStyleLbl="revTx" presStyleIdx="0" presStyleCnt="0">
        <dgm:presLayoutVars>
          <dgm:chMax val="0"/>
          <dgm:chPref val="0"/>
          <dgm:bulletEnabled val="1"/>
        </dgm:presLayoutVars>
      </dgm:prSet>
      <dgm:spPr/>
      <dgm:t>
        <a:bodyPr/>
        <a:lstStyle/>
        <a:p>
          <a:endParaRPr lang="en-US"/>
        </a:p>
      </dgm:t>
    </dgm:pt>
    <dgm:pt modelId="{BCD32382-A730-459B-8ABC-565F889BA739}" type="pres">
      <dgm:prSet presAssocID="{00D9A0AE-1516-42A8-B194-F1633CDFB9CB}" presName="circ2" presStyleLbl="vennNode1" presStyleIdx="1" presStyleCnt="4" custScaleX="110217" custScaleY="105936" custLinFactNeighborX="-292" custLinFactNeighborY="-194"/>
      <dgm:spPr/>
      <dgm:t>
        <a:bodyPr/>
        <a:lstStyle/>
        <a:p>
          <a:endParaRPr lang="en-US"/>
        </a:p>
      </dgm:t>
    </dgm:pt>
    <dgm:pt modelId="{05CE38C4-CC46-4515-9F2F-CB2132F2143B}" type="pres">
      <dgm:prSet presAssocID="{00D9A0AE-1516-42A8-B194-F1633CDFB9CB}" presName="circ2Tx" presStyleLbl="revTx" presStyleIdx="0" presStyleCnt="0">
        <dgm:presLayoutVars>
          <dgm:chMax val="0"/>
          <dgm:chPref val="0"/>
          <dgm:bulletEnabled val="1"/>
        </dgm:presLayoutVars>
      </dgm:prSet>
      <dgm:spPr/>
      <dgm:t>
        <a:bodyPr/>
        <a:lstStyle/>
        <a:p>
          <a:endParaRPr lang="en-US"/>
        </a:p>
      </dgm:t>
    </dgm:pt>
    <dgm:pt modelId="{D84BDD45-49F8-464E-BE7C-4FF70A0FECB3}" type="pres">
      <dgm:prSet presAssocID="{E0CAC66B-1BBD-4532-9E1F-A308A8F96507}" presName="circ3" presStyleLbl="vennNode1" presStyleIdx="2" presStyleCnt="4" custScaleX="110564" custScaleY="108623" custLinFactNeighborX="-1320" custLinFactNeighborY="1344"/>
      <dgm:spPr/>
      <dgm:t>
        <a:bodyPr/>
        <a:lstStyle/>
        <a:p>
          <a:endParaRPr lang="en-US"/>
        </a:p>
      </dgm:t>
    </dgm:pt>
    <dgm:pt modelId="{D7BED86E-A00B-46BD-B7F6-E6BDF717D162}" type="pres">
      <dgm:prSet presAssocID="{E0CAC66B-1BBD-4532-9E1F-A308A8F96507}" presName="circ3Tx" presStyleLbl="revTx" presStyleIdx="0" presStyleCnt="0">
        <dgm:presLayoutVars>
          <dgm:chMax val="0"/>
          <dgm:chPref val="0"/>
          <dgm:bulletEnabled val="1"/>
        </dgm:presLayoutVars>
      </dgm:prSet>
      <dgm:spPr/>
      <dgm:t>
        <a:bodyPr/>
        <a:lstStyle/>
        <a:p>
          <a:endParaRPr lang="en-US"/>
        </a:p>
      </dgm:t>
    </dgm:pt>
    <dgm:pt modelId="{062A4698-B6A4-42AA-9497-30EF9F8B68AD}" type="pres">
      <dgm:prSet presAssocID="{EECE5CFB-EF9C-4C14-86CD-077118D20E00}" presName="circ4" presStyleLbl="vennNode1" presStyleIdx="3" presStyleCnt="4" custScaleX="110564" custScaleY="108623" custLinFactNeighborX="-1320" custLinFactNeighborY="1344"/>
      <dgm:spPr/>
      <dgm:t>
        <a:bodyPr/>
        <a:lstStyle/>
        <a:p>
          <a:endParaRPr lang="en-US"/>
        </a:p>
      </dgm:t>
    </dgm:pt>
    <dgm:pt modelId="{B2AA8E6F-5152-4AC4-9751-16C155512E54}" type="pres">
      <dgm:prSet presAssocID="{EECE5CFB-EF9C-4C14-86CD-077118D20E00}" presName="circ4Tx" presStyleLbl="revTx" presStyleIdx="0" presStyleCnt="0">
        <dgm:presLayoutVars>
          <dgm:chMax val="0"/>
          <dgm:chPref val="0"/>
          <dgm:bulletEnabled val="1"/>
        </dgm:presLayoutVars>
      </dgm:prSet>
      <dgm:spPr/>
      <dgm:t>
        <a:bodyPr/>
        <a:lstStyle/>
        <a:p>
          <a:endParaRPr lang="en-US"/>
        </a:p>
      </dgm:t>
    </dgm:pt>
  </dgm:ptLst>
  <dgm:cxnLst>
    <dgm:cxn modelId="{B75F2884-5058-4DC9-8357-9F2A8FA6A295}" type="presOf" srcId="{0B4690C1-12DB-4D2D-A461-7547AF572A3B}" destId="{D9DCCB1A-C13A-4BF8-8DD5-FC8AD68DA18C}" srcOrd="0" destOrd="0" presId="urn:microsoft.com/office/officeart/2005/8/layout/venn1"/>
    <dgm:cxn modelId="{37FD8123-E41A-491F-898C-FD2344E78905}" srcId="{19F7E3E4-99B3-48B7-A2F1-63E822E5BAA3}" destId="{00D9A0AE-1516-42A8-B194-F1633CDFB9CB}" srcOrd="1" destOrd="0" parTransId="{1CDB5E64-99E1-418B-BAA8-3DAF4BF4EC42}" sibTransId="{D00F635A-7E1E-43AE-AAC4-AB0A53A7E553}"/>
    <dgm:cxn modelId="{07A76C2A-CF94-4F8C-8BAF-845EA182BAE1}" srcId="{19F7E3E4-99B3-48B7-A2F1-63E822E5BAA3}" destId="{0B4690C1-12DB-4D2D-A461-7547AF572A3B}" srcOrd="0" destOrd="0" parTransId="{0FD9A6F2-CE36-4781-B2D4-96AF4D77CFBD}" sibTransId="{FE26BC21-715C-4935-89A7-C35B0CB0C1D2}"/>
    <dgm:cxn modelId="{7ABC087D-35B0-4850-AED4-602DD872A0D1}" type="presOf" srcId="{EECE5CFB-EF9C-4C14-86CD-077118D20E00}" destId="{062A4698-B6A4-42AA-9497-30EF9F8B68AD}" srcOrd="0" destOrd="0" presId="urn:microsoft.com/office/officeart/2005/8/layout/venn1"/>
    <dgm:cxn modelId="{02EA022D-4971-44FD-B974-D723B4164E40}" type="presOf" srcId="{E0CAC66B-1BBD-4532-9E1F-A308A8F96507}" destId="{D7BED86E-A00B-46BD-B7F6-E6BDF717D162}" srcOrd="1" destOrd="0" presId="urn:microsoft.com/office/officeart/2005/8/layout/venn1"/>
    <dgm:cxn modelId="{F15BC500-B46E-4AEE-9BDE-6EFFCA5EFFFD}" srcId="{19F7E3E4-99B3-48B7-A2F1-63E822E5BAA3}" destId="{EECE5CFB-EF9C-4C14-86CD-077118D20E00}" srcOrd="3" destOrd="0" parTransId="{7B3EB179-C219-49D9-9781-FBDBD4DEEB0A}" sibTransId="{F7F84ECC-455E-49F6-9E52-40807B8C59C6}"/>
    <dgm:cxn modelId="{37D13CAE-6932-4F7A-B879-0EDD110BB4E7}" srcId="{19F7E3E4-99B3-48B7-A2F1-63E822E5BAA3}" destId="{E0CAC66B-1BBD-4532-9E1F-A308A8F96507}" srcOrd="2" destOrd="0" parTransId="{E8D8CE09-5D9B-450A-8D15-C82470DAAC92}" sibTransId="{10F5D419-66EA-4A1F-8F1F-272B7109DF27}"/>
    <dgm:cxn modelId="{A83A0E81-E814-484C-90E3-0123354782E7}" type="presOf" srcId="{00D9A0AE-1516-42A8-B194-F1633CDFB9CB}" destId="{05CE38C4-CC46-4515-9F2F-CB2132F2143B}" srcOrd="1" destOrd="0" presId="urn:microsoft.com/office/officeart/2005/8/layout/venn1"/>
    <dgm:cxn modelId="{87F7F4AC-B798-44FE-8C83-2A100F78A689}" type="presOf" srcId="{EECE5CFB-EF9C-4C14-86CD-077118D20E00}" destId="{B2AA8E6F-5152-4AC4-9751-16C155512E54}" srcOrd="1" destOrd="0" presId="urn:microsoft.com/office/officeart/2005/8/layout/venn1"/>
    <dgm:cxn modelId="{4F3EBA05-293F-45CF-8983-8BDBD6C1DF09}" type="presOf" srcId="{0B4690C1-12DB-4D2D-A461-7547AF572A3B}" destId="{79EF09A5-A82B-48E1-B08C-FFAD618B9460}" srcOrd="1" destOrd="0" presId="urn:microsoft.com/office/officeart/2005/8/layout/venn1"/>
    <dgm:cxn modelId="{72D1EDE5-57D4-431E-A201-C6FEC9787928}" type="presOf" srcId="{E0CAC66B-1BBD-4532-9E1F-A308A8F96507}" destId="{D84BDD45-49F8-464E-BE7C-4FF70A0FECB3}" srcOrd="0" destOrd="0" presId="urn:microsoft.com/office/officeart/2005/8/layout/venn1"/>
    <dgm:cxn modelId="{334D718F-EC38-4BD7-819F-3480E9EF75B8}" type="presOf" srcId="{00D9A0AE-1516-42A8-B194-F1633CDFB9CB}" destId="{BCD32382-A730-459B-8ABC-565F889BA739}" srcOrd="0" destOrd="0" presId="urn:microsoft.com/office/officeart/2005/8/layout/venn1"/>
    <dgm:cxn modelId="{B44816CD-EF84-4E39-8DEC-325A332EC16B}" type="presOf" srcId="{19F7E3E4-99B3-48B7-A2F1-63E822E5BAA3}" destId="{174DC762-4658-4ED1-BCE9-7C09AB77040D}" srcOrd="0" destOrd="0" presId="urn:microsoft.com/office/officeart/2005/8/layout/venn1"/>
    <dgm:cxn modelId="{1D6D79C4-BF28-452D-A116-427EA18B531E}" type="presParOf" srcId="{174DC762-4658-4ED1-BCE9-7C09AB77040D}" destId="{D9DCCB1A-C13A-4BF8-8DD5-FC8AD68DA18C}" srcOrd="0" destOrd="0" presId="urn:microsoft.com/office/officeart/2005/8/layout/venn1"/>
    <dgm:cxn modelId="{FB3D147B-9F20-4BC9-AF03-6B128B0FD42B}" type="presParOf" srcId="{174DC762-4658-4ED1-BCE9-7C09AB77040D}" destId="{79EF09A5-A82B-48E1-B08C-FFAD618B9460}" srcOrd="1" destOrd="0" presId="urn:microsoft.com/office/officeart/2005/8/layout/venn1"/>
    <dgm:cxn modelId="{38D460D9-0E77-4865-B09B-B19473E86961}" type="presParOf" srcId="{174DC762-4658-4ED1-BCE9-7C09AB77040D}" destId="{BCD32382-A730-459B-8ABC-565F889BA739}" srcOrd="2" destOrd="0" presId="urn:microsoft.com/office/officeart/2005/8/layout/venn1"/>
    <dgm:cxn modelId="{A763533C-F483-4B74-9AC3-D63891D06998}" type="presParOf" srcId="{174DC762-4658-4ED1-BCE9-7C09AB77040D}" destId="{05CE38C4-CC46-4515-9F2F-CB2132F2143B}" srcOrd="3" destOrd="0" presId="urn:microsoft.com/office/officeart/2005/8/layout/venn1"/>
    <dgm:cxn modelId="{E4C348E0-6488-434C-9C68-7D0A8F5EA96C}" type="presParOf" srcId="{174DC762-4658-4ED1-BCE9-7C09AB77040D}" destId="{D84BDD45-49F8-464E-BE7C-4FF70A0FECB3}" srcOrd="4" destOrd="0" presId="urn:microsoft.com/office/officeart/2005/8/layout/venn1"/>
    <dgm:cxn modelId="{F3EF723B-433E-4022-923F-E313DA324385}" type="presParOf" srcId="{174DC762-4658-4ED1-BCE9-7C09AB77040D}" destId="{D7BED86E-A00B-46BD-B7F6-E6BDF717D162}" srcOrd="5" destOrd="0" presId="urn:microsoft.com/office/officeart/2005/8/layout/venn1"/>
    <dgm:cxn modelId="{42E39036-46E4-4B4D-8A74-3F5BFDE21DC8}" type="presParOf" srcId="{174DC762-4658-4ED1-BCE9-7C09AB77040D}" destId="{062A4698-B6A4-42AA-9497-30EF9F8B68AD}" srcOrd="6" destOrd="0" presId="urn:microsoft.com/office/officeart/2005/8/layout/venn1"/>
    <dgm:cxn modelId="{1A1F97F1-0922-4065-A01A-C18FAC81B305}" type="presParOf" srcId="{174DC762-4658-4ED1-BCE9-7C09AB77040D}" destId="{B2AA8E6F-5152-4AC4-9751-16C155512E54}"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CCB1A-C13A-4BF8-8DD5-FC8AD68DA18C}">
      <dsp:nvSpPr>
        <dsp:cNvPr id="0" name=""/>
        <dsp:cNvSpPr/>
      </dsp:nvSpPr>
      <dsp:spPr>
        <a:xfrm>
          <a:off x="2586168" y="-69701"/>
          <a:ext cx="3595818" cy="324199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smtClean="0"/>
            <a:t>QUICK (CQF)</a:t>
          </a:r>
          <a:endParaRPr lang="en-US" sz="3500" kern="1200" dirty="0"/>
        </a:p>
      </dsp:txBody>
      <dsp:txXfrm>
        <a:off x="3065611" y="497648"/>
        <a:ext cx="2636933" cy="1458898"/>
      </dsp:txXfrm>
    </dsp:sp>
    <dsp:sp modelId="{BCD32382-A730-459B-8ABC-565F889BA739}">
      <dsp:nvSpPr>
        <dsp:cNvPr id="0" name=""/>
        <dsp:cNvSpPr/>
      </dsp:nvSpPr>
      <dsp:spPr>
        <a:xfrm>
          <a:off x="3810010" y="1828803"/>
          <a:ext cx="3275428" cy="314820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smtClean="0"/>
            <a:t>DAF</a:t>
          </a:r>
          <a:endParaRPr lang="en-US" sz="3500" kern="1200" dirty="0"/>
        </a:p>
      </dsp:txBody>
      <dsp:txXfrm>
        <a:off x="4811745" y="2642090"/>
        <a:ext cx="1965257" cy="1731513"/>
      </dsp:txXfrm>
    </dsp:sp>
    <dsp:sp modelId="{D84BDD45-49F8-464E-BE7C-4FF70A0FECB3}">
      <dsp:nvSpPr>
        <dsp:cNvPr id="0" name=""/>
        <dsp:cNvSpPr/>
      </dsp:nvSpPr>
      <dsp:spPr>
        <a:xfrm>
          <a:off x="1629655" y="1794642"/>
          <a:ext cx="3285740" cy="322805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smtClean="0"/>
            <a:t>CIMI/HSPC</a:t>
          </a:r>
          <a:endParaRPr lang="en-US" sz="3500" kern="1200" dirty="0"/>
        </a:p>
      </dsp:txBody>
      <dsp:txXfrm>
        <a:off x="1939062" y="2628557"/>
        <a:ext cx="1971444" cy="1775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CCB1A-C13A-4BF8-8DD5-FC8AD68DA18C}">
      <dsp:nvSpPr>
        <dsp:cNvPr id="0" name=""/>
        <dsp:cNvSpPr/>
      </dsp:nvSpPr>
      <dsp:spPr>
        <a:xfrm>
          <a:off x="2825546" y="-64535"/>
          <a:ext cx="3116376" cy="28097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en-US" sz="3400" kern="1200" dirty="0" smtClean="0"/>
            <a:t>QUICK (CQF)</a:t>
          </a:r>
          <a:endParaRPr lang="en-US" sz="3400" kern="1200" dirty="0"/>
        </a:p>
      </dsp:txBody>
      <dsp:txXfrm>
        <a:off x="3185128" y="313697"/>
        <a:ext cx="2397212" cy="891548"/>
      </dsp:txXfrm>
    </dsp:sp>
    <dsp:sp modelId="{BCD32382-A730-459B-8ABC-565F889BA739}">
      <dsp:nvSpPr>
        <dsp:cNvPr id="0" name=""/>
        <dsp:cNvSpPr/>
      </dsp:nvSpPr>
      <dsp:spPr>
        <a:xfrm>
          <a:off x="4096051" y="1110300"/>
          <a:ext cx="2838704" cy="272844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en-US" sz="3400" kern="1200" dirty="0" smtClean="0"/>
            <a:t>DAF</a:t>
          </a:r>
          <a:endParaRPr lang="en-US" sz="3400" kern="1200" dirty="0"/>
        </a:p>
      </dsp:txBody>
      <dsp:txXfrm>
        <a:off x="5624584" y="1425121"/>
        <a:ext cx="1091809" cy="2098804"/>
      </dsp:txXfrm>
    </dsp:sp>
    <dsp:sp modelId="{D84BDD45-49F8-464E-BE7C-4FF70A0FECB3}">
      <dsp:nvSpPr>
        <dsp:cNvPr id="0" name=""/>
        <dsp:cNvSpPr/>
      </dsp:nvSpPr>
      <dsp:spPr>
        <a:xfrm>
          <a:off x="2925915" y="2219884"/>
          <a:ext cx="2847642" cy="27976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en-US" sz="3400" kern="1200" dirty="0" smtClean="0"/>
            <a:t>CIMI/HSPC</a:t>
          </a:r>
          <a:endParaRPr lang="en-US" sz="3400" kern="1200" dirty="0"/>
        </a:p>
      </dsp:txBody>
      <dsp:txXfrm>
        <a:off x="3254489" y="3753212"/>
        <a:ext cx="2190493" cy="887716"/>
      </dsp:txXfrm>
    </dsp:sp>
    <dsp:sp modelId="{062A4698-B6A4-42AA-9497-30EF9F8B68AD}">
      <dsp:nvSpPr>
        <dsp:cNvPr id="0" name=""/>
        <dsp:cNvSpPr/>
      </dsp:nvSpPr>
      <dsp:spPr>
        <a:xfrm>
          <a:off x="1786725" y="1115310"/>
          <a:ext cx="2847642" cy="27976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en-US" sz="3400" kern="1200" dirty="0" smtClean="0"/>
            <a:t>FHIM</a:t>
          </a:r>
          <a:endParaRPr lang="en-US" sz="3400" kern="1200" dirty="0"/>
        </a:p>
      </dsp:txBody>
      <dsp:txXfrm>
        <a:off x="2005775" y="1438115"/>
        <a:ext cx="1095246" cy="21520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A514475-5A72-6541-8280-E1C30EA3E245}" type="datetimeFigureOut">
              <a:rPr lang="en-US" smtClean="0"/>
              <a:pPr/>
              <a:t>8/9/2016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7AEDD8F-FD92-1C4B-A931-B5160707884E}" type="slidenum">
              <a:rPr lang="en-US" smtClean="0"/>
              <a:pPr/>
              <a:t>‹#›</a:t>
            </a:fld>
            <a:endParaRPr lang="en-US"/>
          </a:p>
        </p:txBody>
      </p:sp>
    </p:spTree>
    <p:extLst>
      <p:ext uri="{BB962C8B-B14F-4D97-AF65-F5344CB8AC3E}">
        <p14:creationId xmlns:p14="http://schemas.microsoft.com/office/powerpoint/2010/main" val="3439343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2DE40C-5240-4800-8067-58B109854379}" type="datetimeFigureOut">
              <a:rPr lang="en-US" smtClean="0"/>
              <a:pPr/>
              <a:t>8/9/2016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8B7EFFD-C8E6-4B8A-AD7C-AA077F2C4F95}" type="slidenum">
              <a:rPr lang="en-US" smtClean="0"/>
              <a:pPr/>
              <a:t>‹#›</a:t>
            </a:fld>
            <a:endParaRPr lang="en-US"/>
          </a:p>
        </p:txBody>
      </p:sp>
    </p:spTree>
    <p:extLst>
      <p:ext uri="{BB962C8B-B14F-4D97-AF65-F5344CB8AC3E}">
        <p14:creationId xmlns:p14="http://schemas.microsoft.com/office/powerpoint/2010/main" val="3106569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Goals</a:t>
            </a:r>
          </a:p>
          <a:p>
            <a:pPr lvl="1"/>
            <a:r>
              <a:rPr lang="en-US" dirty="0" smtClean="0"/>
              <a:t>To harmonize standards for CDS and </a:t>
            </a:r>
            <a:r>
              <a:rPr lang="en-US" dirty="0" err="1" smtClean="0"/>
              <a:t>eCQM</a:t>
            </a:r>
            <a:endParaRPr lang="en-US" dirty="0" smtClean="0"/>
          </a:p>
          <a:p>
            <a:pPr lvl="1"/>
            <a:r>
              <a:rPr lang="en-US" dirty="0" smtClean="0"/>
              <a:t>To harmonize with relevant standards (e.g., CIMI, FHIR) to facilitate widespread adoption</a:t>
            </a:r>
          </a:p>
          <a:p>
            <a:pPr lvl="1"/>
            <a:r>
              <a:rPr lang="en-US" dirty="0" smtClean="0"/>
              <a:t>To refine and validate the standards via pilot implementations</a:t>
            </a:r>
          </a:p>
          <a:p>
            <a:r>
              <a:rPr lang="en-US" dirty="0" smtClean="0"/>
              <a:t>Expected Benefits</a:t>
            </a:r>
          </a:p>
          <a:p>
            <a:pPr lvl="1"/>
            <a:r>
              <a:rPr lang="en-US" dirty="0" smtClean="0"/>
              <a:t>Reduced implementer burden</a:t>
            </a:r>
          </a:p>
          <a:p>
            <a:pPr lvl="1"/>
            <a:r>
              <a:rPr lang="en-US" dirty="0" smtClean="0"/>
              <a:t>Increased re-use of </a:t>
            </a:r>
            <a:r>
              <a:rPr lang="en-US" dirty="0" err="1" smtClean="0"/>
              <a:t>eCQM</a:t>
            </a:r>
            <a:r>
              <a:rPr lang="en-US" dirty="0" smtClean="0"/>
              <a:t> artifacts in CDS and vice versa</a:t>
            </a:r>
          </a:p>
          <a:p>
            <a:pPr lvl="1"/>
            <a:r>
              <a:rPr lang="en-US" dirty="0" smtClean="0"/>
              <a:t>Improved standards quality through unification of community effort</a:t>
            </a:r>
            <a:endParaRPr lang="en-US" dirty="0" smtClean="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FB2BFB-9426-46CF-8421-83E416A69548}" type="slidenum">
              <a:rPr lang="en-US">
                <a:latin typeface="Arial" charset="0"/>
                <a:ea typeface="ＭＳ Ｐゴシック"/>
                <a:cs typeface="ＭＳ Ｐゴシック"/>
              </a:rPr>
              <a:pPr/>
              <a:t>2</a:t>
            </a:fld>
            <a:endParaRPr lang="en-US" dirty="0">
              <a:latin typeface="Arial" charset="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February</a:t>
            </a:r>
            <a:r>
              <a:rPr lang="en-US" baseline="0" dirty="0" smtClean="0"/>
              <a:t> 2015 pub date</a:t>
            </a:r>
            <a:endParaRPr lang="en-US" dirty="0"/>
          </a:p>
        </p:txBody>
      </p:sp>
      <p:sp>
        <p:nvSpPr>
          <p:cNvPr id="4" name="Slide Number Placeholder 3"/>
          <p:cNvSpPr>
            <a:spLocks noGrp="1"/>
          </p:cNvSpPr>
          <p:nvPr>
            <p:ph type="sldNum" sz="quarter" idx="10"/>
          </p:nvPr>
        </p:nvSpPr>
        <p:spPr/>
        <p:txBody>
          <a:bodyPr/>
          <a:lstStyle/>
          <a:p>
            <a:fld id="{B8B7EFFD-C8E6-4B8A-AD7C-AA077F2C4F95}" type="slidenum">
              <a:rPr lang="en-US" smtClean="0"/>
              <a:pPr/>
              <a:t>5</a:t>
            </a:fld>
            <a:endParaRPr lang="en-US"/>
          </a:p>
        </p:txBody>
      </p:sp>
    </p:spTree>
    <p:extLst>
      <p:ext uri="{BB962C8B-B14F-4D97-AF65-F5344CB8AC3E}">
        <p14:creationId xmlns:p14="http://schemas.microsoft.com/office/powerpoint/2010/main" val="184375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Builds on functional requirements defined in: </a:t>
            </a:r>
          </a:p>
          <a:p>
            <a:pPr lvl="1"/>
            <a:r>
              <a:rPr lang="en-US" dirty="0" smtClean="0"/>
              <a:t>Harmonization of Health Quality Artifact Reasoning and Expression Logic</a:t>
            </a:r>
          </a:p>
          <a:p>
            <a:r>
              <a:rPr lang="en-US" dirty="0" smtClean="0"/>
              <a:t>Leverages</a:t>
            </a:r>
          </a:p>
          <a:p>
            <a:pPr lvl="1"/>
            <a:r>
              <a:rPr lang="en-US" dirty="0" smtClean="0"/>
              <a:t>Computability achieved by </a:t>
            </a:r>
            <a:r>
              <a:rPr lang="en-US" dirty="0" err="1" smtClean="0"/>
              <a:t>HeD</a:t>
            </a:r>
            <a:endParaRPr lang="en-US" dirty="0" smtClean="0"/>
          </a:p>
          <a:p>
            <a:pPr lvl="1"/>
            <a:r>
              <a:rPr lang="en-US" dirty="0" smtClean="0"/>
              <a:t>Measure Author understanding (QDM Heritage)</a:t>
            </a:r>
          </a:p>
          <a:p>
            <a:r>
              <a:rPr lang="en-US" dirty="0" smtClean="0"/>
              <a:t>Focus of the high-level syntax is on authoring</a:t>
            </a:r>
          </a:p>
          <a:p>
            <a:pPr lvl="1"/>
            <a:r>
              <a:rPr lang="en-US" dirty="0" smtClean="0"/>
              <a:t>While providing a clear/automatic path to computable logic</a:t>
            </a:r>
          </a:p>
          <a:p>
            <a:endParaRPr lang="en-US" dirty="0"/>
          </a:p>
        </p:txBody>
      </p:sp>
      <p:sp>
        <p:nvSpPr>
          <p:cNvPr id="4" name="Slide Number Placeholder 3"/>
          <p:cNvSpPr>
            <a:spLocks noGrp="1"/>
          </p:cNvSpPr>
          <p:nvPr>
            <p:ph type="sldNum" sz="quarter" idx="10"/>
          </p:nvPr>
        </p:nvSpPr>
        <p:spPr/>
        <p:txBody>
          <a:bodyPr/>
          <a:lstStyle/>
          <a:p>
            <a:fld id="{B8B7EFFD-C8E6-4B8A-AD7C-AA077F2C4F95}" type="slidenum">
              <a:rPr lang="en-US" smtClean="0"/>
              <a:pPr/>
              <a:t>7</a:t>
            </a:fld>
            <a:endParaRPr lang="en-US"/>
          </a:p>
        </p:txBody>
      </p:sp>
    </p:spTree>
    <p:extLst>
      <p:ext uri="{BB962C8B-B14F-4D97-AF65-F5344CB8AC3E}">
        <p14:creationId xmlns:p14="http://schemas.microsoft.com/office/powerpoint/2010/main" val="26280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lvl="1" indent="-232943" defTabSz="465887">
              <a:buFontTx/>
              <a:buAutoNum type="arabicParenR"/>
              <a:defRPr/>
            </a:pPr>
            <a:r>
              <a:rPr lang="en-US" dirty="0" smtClean="0"/>
              <a:t>Primary objectives: validate use of FHIR as messaging model using “man</a:t>
            </a:r>
            <a:r>
              <a:rPr lang="en-US" baseline="0" dirty="0" smtClean="0"/>
              <a:t> in the middle” approach; </a:t>
            </a:r>
            <a:r>
              <a:rPr lang="en-US" dirty="0"/>
              <a:t>advance the HL7 Conformance Testing Program by automating and executing test cases</a:t>
            </a:r>
            <a:endParaRPr lang="en-US" baseline="0" dirty="0" smtClean="0"/>
          </a:p>
          <a:p>
            <a:pPr marL="640594" lvl="1" indent="-174708">
              <a:buFontTx/>
              <a:buChar char="-"/>
            </a:pPr>
            <a:r>
              <a:rPr lang="en-US" baseline="0" dirty="0" smtClean="0"/>
              <a:t>A FHIR Profile will be developed which is aligned with QUICK.</a:t>
            </a:r>
          </a:p>
          <a:p>
            <a:pPr marL="640594" lvl="1" indent="-174708">
              <a:buFontTx/>
              <a:buChar char="-"/>
            </a:pPr>
            <a:r>
              <a:rPr lang="en-US" baseline="0" dirty="0" smtClean="0"/>
              <a:t>Develop the man-in-the middle transformation software. FHIR messages are transformed to vMR and submitted to the ICE service; response from ICE is relayed back to the client.</a:t>
            </a:r>
          </a:p>
          <a:p>
            <a:pPr marL="640594" lvl="1" indent="-174708">
              <a:buFontTx/>
              <a:buChar char="-"/>
            </a:pPr>
            <a:r>
              <a:rPr lang="en-US" baseline="0" dirty="0" smtClean="0"/>
              <a:t>Modify the HTML5 client (previous page) to accept a FHIR immunization forecasting request conforming to the FHIR profile defined during this project, and receive FHIR responses from the service.</a:t>
            </a:r>
          </a:p>
          <a:p>
            <a:pPr marL="640594" lvl="1" indent="-174708">
              <a:buFontTx/>
              <a:buChar char="-"/>
            </a:pPr>
            <a:r>
              <a:rPr lang="en-US" dirty="0"/>
              <a:t>Modify the immunization forecasting tester used by Texas Children’s Hospital (TCH) to submit test cases based on FHIR</a:t>
            </a:r>
          </a:p>
          <a:p>
            <a:pPr marL="640594" lvl="1" indent="-174708">
              <a:buFontTx/>
              <a:buChar char="-"/>
            </a:pPr>
            <a:r>
              <a:rPr lang="en-US" dirty="0"/>
              <a:t>Utilize AEGIS Developers Integration Lab software to advance the HL7 Conformance Testing Program by automating and executing test cases for immunization forecasting. (See http://www.hl7.org/implement/conformanceTesting.cfm)</a:t>
            </a:r>
            <a:endParaRPr lang="en-US" baseline="0" dirty="0" smtClean="0"/>
          </a:p>
          <a:p>
            <a:pPr marL="640594" lvl="1" indent="-174708">
              <a:buFontTx/>
              <a:buChar char="-"/>
            </a:pPr>
            <a:endParaRPr lang="en-US" dirty="0" smtClean="0"/>
          </a:p>
          <a:p>
            <a:r>
              <a:rPr lang="en-US" dirty="0" smtClean="0"/>
              <a:t>2) Secondary</a:t>
            </a:r>
            <a:r>
              <a:rPr lang="en-US" baseline="0" dirty="0" smtClean="0"/>
              <a:t> objectives(resources permitting): </a:t>
            </a:r>
          </a:p>
          <a:p>
            <a:pPr lvl="1"/>
            <a:r>
              <a:rPr lang="en-US" baseline="0" dirty="0" smtClean="0"/>
              <a:t>- update underlying data model for knowledge authoring and knowledge execution to use QUICK (vs. vMR) and potentially CQL</a:t>
            </a:r>
          </a:p>
          <a:p>
            <a:pPr marL="640594" lvl="1"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81F4EC08-696F-4C4B-81B6-B60AE04DDB8A}" type="slidenum">
              <a:rPr lang="en-US" smtClean="0"/>
              <a:t>9</a:t>
            </a:fld>
            <a:endParaRPr lang="en-US" dirty="0"/>
          </a:p>
        </p:txBody>
      </p:sp>
    </p:spTree>
    <p:extLst>
      <p:ext uri="{BB962C8B-B14F-4D97-AF65-F5344CB8AC3E}">
        <p14:creationId xmlns:p14="http://schemas.microsoft.com/office/powerpoint/2010/main" val="160222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data model will be generated automatically directly from the complete FHIR profiles for Quality</a:t>
            </a:r>
          </a:p>
          <a:p>
            <a:r>
              <a:rPr lang="en-US" dirty="0" smtClean="0"/>
              <a:t>Goal is to facilitate a transition between existing standards and future standards through modularity</a:t>
            </a:r>
          </a:p>
          <a:p>
            <a:r>
              <a:rPr lang="en-US" dirty="0" smtClean="0"/>
              <a:t>Ongoing pilots will demonstrate implementation feasibility and lead to further standards refinement </a:t>
            </a:r>
          </a:p>
          <a:p>
            <a:endParaRPr lang="en-US" dirty="0"/>
          </a:p>
          <a:p>
            <a:r>
              <a:rPr lang="en-US" dirty="0"/>
              <a:t>Collaboration with CIMI and DAF to define common extensions where overlaps occur. Ensure </a:t>
            </a:r>
            <a:r>
              <a:rPr lang="en-US" dirty="0" err="1"/>
              <a:t>QICore</a:t>
            </a:r>
            <a:r>
              <a:rPr lang="en-US" dirty="0"/>
              <a:t>, DAF, CIMI FHIR profiles are compatible and share common elements rather than each define them separately.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B7EFFD-C8E6-4B8A-AD7C-AA077F2C4F95}" type="slidenum">
              <a:rPr lang="en-US" smtClean="0"/>
              <a:pPr/>
              <a:t>11</a:t>
            </a:fld>
            <a:endParaRPr lang="en-US"/>
          </a:p>
        </p:txBody>
      </p:sp>
    </p:spTree>
    <p:extLst>
      <p:ext uri="{BB962C8B-B14F-4D97-AF65-F5344CB8AC3E}">
        <p14:creationId xmlns:p14="http://schemas.microsoft.com/office/powerpoint/2010/main" val="330281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9" name="Slide Number Placeholder 5"/>
          <p:cNvSpPr>
            <a:spLocks noGrp="1"/>
          </p:cNvSpPr>
          <p:nvPr>
            <p:ph type="sldNum" sz="quarter" idx="12"/>
          </p:nvPr>
        </p:nvSpPr>
        <p:spPr>
          <a:xfrm>
            <a:off x="6553200" y="6356350"/>
            <a:ext cx="2133600" cy="365125"/>
          </a:xfrm>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26016111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124651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401648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3063" y="390752"/>
            <a:ext cx="8229600" cy="1143000"/>
          </a:xfrm>
        </p:spPr>
        <p:txBody>
          <a:bodyPr/>
          <a:lstStyle>
            <a:lvl1pPr>
              <a:defRPr baseline="0"/>
            </a:lvl1pPr>
          </a:lstStyle>
          <a:p>
            <a:r>
              <a:rPr lang="en-US" smtClean="0"/>
              <a:t>Click to edit Master title style</a:t>
            </a:r>
            <a:endParaRPr lang="en-US" dirty="0"/>
          </a:p>
        </p:txBody>
      </p:sp>
      <p:sp>
        <p:nvSpPr>
          <p:cNvPr id="9" name="Content Placeholder 2"/>
          <p:cNvSpPr>
            <a:spLocks noGrp="1"/>
          </p:cNvSpPr>
          <p:nvPr>
            <p:ph idx="1"/>
          </p:nvPr>
        </p:nvSpPr>
        <p:spPr>
          <a:xfrm>
            <a:off x="457200" y="2002694"/>
            <a:ext cx="8229600" cy="4143009"/>
          </a:xfrm>
        </p:spPr>
        <p:txBody>
          <a:bodyPr>
            <a:normAutofit/>
          </a:bodyPr>
          <a:lstStyle>
            <a:lvl1pPr>
              <a:defRPr sz="2000" baseline="0">
                <a:solidFill>
                  <a:schemeClr val="bg2">
                    <a:lumMod val="10000"/>
                  </a:schemeClr>
                </a:solidFill>
              </a:defRPr>
            </a:lvl1pPr>
            <a:lvl2pPr>
              <a:defRPr sz="2000">
                <a:solidFill>
                  <a:schemeClr val="bg2">
                    <a:lumMod val="10000"/>
                  </a:schemeClr>
                </a:solidFill>
              </a:defRPr>
            </a:lvl2pPr>
            <a:lvl3pPr>
              <a:defRPr sz="1800">
                <a:solidFill>
                  <a:schemeClr val="bg2">
                    <a:lumMod val="10000"/>
                  </a:schemeClr>
                </a:solidFill>
              </a:defRPr>
            </a:lvl3pPr>
            <a:lvl4pPr>
              <a:defRPr sz="1600">
                <a:solidFill>
                  <a:schemeClr val="bg2">
                    <a:lumMod val="10000"/>
                  </a:schemeClr>
                </a:solidFill>
              </a:defRPr>
            </a:lvl4pPr>
            <a:lvl5pPr>
              <a:defRPr sz="1600">
                <a:solidFill>
                  <a:schemeClr val="bg2">
                    <a:lumMod val="1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pPr>
              <a:defRPr/>
            </a:pPr>
            <a:fld id="{E055AA0B-3BAB-45C1-9597-620C8C8505BB}" type="datetime1">
              <a:rPr lang="en-US" smtClean="0"/>
              <a:pPr>
                <a:defRPr/>
              </a:pPr>
              <a:t>8/9/2016</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82097" y="6324602"/>
            <a:ext cx="2133600" cy="365125"/>
          </a:xfrm>
          <a:prstGeom prst="rect">
            <a:avLst/>
          </a:prstGeom>
        </p:spPr>
        <p:txBody>
          <a:bodyPr/>
          <a:lstStyle>
            <a:lvl1pPr algn="r">
              <a:defRPr/>
            </a:lvl1pPr>
          </a:lstStyle>
          <a:p>
            <a:pPr>
              <a:defRPr/>
            </a:pPr>
            <a:fld id="{B0322A75-CA8B-459B-ADB1-E019FB15DA14}" type="slidenum">
              <a:rPr lang="en-US" smtClean="0"/>
              <a:pPr>
                <a:defRPr/>
              </a:pPr>
              <a:t>‹#›</a:t>
            </a:fld>
            <a:endParaRPr lang="en-US" dirty="0"/>
          </a:p>
        </p:txBody>
      </p:sp>
    </p:spTree>
    <p:extLst>
      <p:ext uri="{BB962C8B-B14F-4D97-AF65-F5344CB8AC3E}">
        <p14:creationId xmlns:p14="http://schemas.microsoft.com/office/powerpoint/2010/main" val="359059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316124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26368824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8999778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990600"/>
          </a:xfrm>
        </p:spPr>
        <p:txBody>
          <a:bodyPr>
            <a:normAutofit/>
          </a:bodyPr>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53492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72825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762000" y="6367046"/>
            <a:ext cx="7772400" cy="369332"/>
          </a:xfrm>
          <a:prstGeom prst="rect">
            <a:avLst/>
          </a:prstGeom>
          <a:noFill/>
        </p:spPr>
        <p:txBody>
          <a:bodyPr wrap="square" rtlCol="0">
            <a:spAutoFit/>
          </a:bodyPr>
          <a:lstStyle/>
          <a:p>
            <a:r>
              <a:rPr lang="en-US" sz="900" i="1" dirty="0" smtClean="0">
                <a:solidFill>
                  <a:srgbClr val="878A8B"/>
                </a:solidFill>
                <a:latin typeface="+mn-lt"/>
                <a:cs typeface="Arial"/>
              </a:rPr>
              <a:t>The Star and Swoosh, Putting the I in Health IT, the Putting the I in Health IT composite logo, </a:t>
            </a:r>
            <a:r>
              <a:rPr lang="en-US" sz="900" i="1" dirty="0" err="1" smtClean="0">
                <a:solidFill>
                  <a:srgbClr val="878A8B"/>
                </a:solidFill>
                <a:latin typeface="+mn-lt"/>
                <a:cs typeface="Arial"/>
              </a:rPr>
              <a:t>HealthIT.gov</a:t>
            </a:r>
            <a:r>
              <a:rPr lang="en-US" sz="900" i="1" dirty="0" smtClean="0">
                <a:solidFill>
                  <a:srgbClr val="878A8B"/>
                </a:solidFill>
                <a:latin typeface="+mn-lt"/>
                <a:cs typeface="Arial"/>
              </a:rPr>
              <a:t>, the </a:t>
            </a:r>
            <a:r>
              <a:rPr lang="en-US" sz="900" i="1" dirty="0" err="1" smtClean="0">
                <a:solidFill>
                  <a:srgbClr val="878A8B"/>
                </a:solidFill>
                <a:latin typeface="+mn-lt"/>
                <a:cs typeface="Arial"/>
              </a:rPr>
              <a:t>HealthIT.gov</a:t>
            </a:r>
            <a:r>
              <a:rPr lang="en-US" sz="900" i="1" dirty="0" smtClean="0">
                <a:solidFill>
                  <a:srgbClr val="878A8B"/>
                </a:solidFill>
                <a:latin typeface="+mn-lt"/>
                <a:cs typeface="Arial"/>
              </a:rPr>
              <a:t> composition logo, </a:t>
            </a:r>
            <a:r>
              <a:rPr lang="en-US" sz="900" i="1" dirty="0" err="1" smtClean="0">
                <a:solidFill>
                  <a:srgbClr val="878A8B"/>
                </a:solidFill>
                <a:latin typeface="+mn-lt"/>
                <a:cs typeface="Arial"/>
              </a:rPr>
              <a:t>HealthITBuzz</a:t>
            </a:r>
            <a:r>
              <a:rPr lang="en-US" sz="900" i="1" dirty="0" smtClean="0">
                <a:solidFill>
                  <a:srgbClr val="878A8B"/>
                </a:solidFill>
                <a:latin typeface="+mn-lt"/>
                <a:cs typeface="Arial"/>
              </a:rPr>
              <a:t>, and the </a:t>
            </a:r>
            <a:r>
              <a:rPr lang="en-US" sz="900" i="1" dirty="0" err="1" smtClean="0">
                <a:solidFill>
                  <a:srgbClr val="878A8B"/>
                </a:solidFill>
                <a:latin typeface="+mn-lt"/>
                <a:cs typeface="Arial"/>
              </a:rPr>
              <a:t>HealthITBuzz</a:t>
            </a:r>
            <a:r>
              <a:rPr lang="en-US" sz="900" i="1" dirty="0" smtClean="0">
                <a:solidFill>
                  <a:srgbClr val="878A8B"/>
                </a:solidFill>
                <a:latin typeface="+mn-lt"/>
                <a:cs typeface="Arial"/>
              </a:rPr>
              <a:t> composite logo are service marks or registered service marks of the U.S. Department of Health and Human Services.</a:t>
            </a:r>
            <a:endParaRPr lang="en-US" sz="900" i="1" dirty="0">
              <a:solidFill>
                <a:srgbClr val="878A8B"/>
              </a:solidFill>
              <a:latin typeface="+mn-lt"/>
              <a:cs typeface="Arial"/>
            </a:endParaRPr>
          </a:p>
        </p:txBody>
      </p:sp>
      <p:sp>
        <p:nvSpPr>
          <p:cNvPr id="6" name="TextBox 5"/>
          <p:cNvSpPr txBox="1"/>
          <p:nvPr userDrawn="1"/>
        </p:nvSpPr>
        <p:spPr>
          <a:xfrm>
            <a:off x="914400" y="6019800"/>
            <a:ext cx="7772400" cy="276999"/>
          </a:xfrm>
          <a:prstGeom prst="rect">
            <a:avLst/>
          </a:prstGeom>
          <a:noFill/>
        </p:spPr>
        <p:txBody>
          <a:bodyPr wrap="square" rtlCol="0">
            <a:spAutoFit/>
          </a:bodyPr>
          <a:lstStyle/>
          <a:p>
            <a:pPr algn="ctr"/>
            <a:r>
              <a:rPr lang="en-US" sz="1200" dirty="0" smtClean="0">
                <a:solidFill>
                  <a:srgbClr val="878A8B"/>
                </a:solidFill>
                <a:latin typeface="+mn-lt"/>
                <a:cs typeface="Arial"/>
              </a:rPr>
              <a:t>Office of the National Coordinator for Health Information Technology </a:t>
            </a:r>
            <a:endParaRPr lang="en-US" sz="1200" dirty="0">
              <a:solidFill>
                <a:srgbClr val="878A8B"/>
              </a:solidFill>
              <a:latin typeface="+mn-lt"/>
              <a:cs typeface="Arial"/>
            </a:endParaRPr>
          </a:p>
        </p:txBody>
      </p:sp>
    </p:spTree>
    <p:extLst>
      <p:ext uri="{BB962C8B-B14F-4D97-AF65-F5344CB8AC3E}">
        <p14:creationId xmlns:p14="http://schemas.microsoft.com/office/powerpoint/2010/main" val="86195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F3B8CDA-2F8A-2342-A265-C92E3BDDEB31}" type="datetime1">
              <a:rPr lang="en-US" smtClean="0"/>
              <a:pPr/>
              <a:t>8/9/2016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Office of the National Coordinator for Health Information Technology</a:t>
            </a:r>
            <a:endParaRPr lang="en-US"/>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51163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D04207AB-DC8F-4E13-8DC0-6025F5BF10CE}" type="slidenum">
              <a:rPr lang="en-US" smtClean="0"/>
              <a:pPr/>
              <a:t>‹#›</a:t>
            </a:fld>
            <a:endParaRPr lang="en-US"/>
          </a:p>
        </p:txBody>
      </p:sp>
    </p:spTree>
    <p:extLst>
      <p:ext uri="{BB962C8B-B14F-4D97-AF65-F5344CB8AC3E}">
        <p14:creationId xmlns:p14="http://schemas.microsoft.com/office/powerpoint/2010/main" val="190512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ONC_Video_FINALinter_11_12_12_External.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28600" y="0"/>
            <a:ext cx="8229600" cy="1020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14023-1FD8-9D43-8D2B-FB377155174B}" type="slidenum">
              <a:rPr lang="en-US" smtClean="0"/>
              <a:pPr/>
              <a:t>‹#›</a:t>
            </a:fld>
            <a:endParaRPr lang="en-US" dirty="0"/>
          </a:p>
        </p:txBody>
      </p:sp>
    </p:spTree>
    <p:extLst>
      <p:ext uri="{BB962C8B-B14F-4D97-AF65-F5344CB8AC3E}">
        <p14:creationId xmlns:p14="http://schemas.microsoft.com/office/powerpoint/2010/main" val="196627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spcBef>
          <a:spcPct val="0"/>
        </a:spcBef>
        <a:buNone/>
        <a:defRPr sz="2800" b="1" kern="1200" spc="-100">
          <a:solidFill>
            <a:schemeClr val="bg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hl7.org/fhir/qicore/qicore.html" TargetMode="External"/><Relationship Id="rId2" Type="http://schemas.openxmlformats.org/officeDocument/2006/relationships/hyperlink" Target="https://github.com/cqframework/OneModel/blob/master/QUICK/eap/QUICK.eap" TargetMode="External"/><Relationship Id="rId1" Type="http://schemas.openxmlformats.org/officeDocument/2006/relationships/slideLayout" Target="../slideLayouts/slideLayout2.xml"/><Relationship Id="rId4" Type="http://schemas.openxmlformats.org/officeDocument/2006/relationships/hyperlink" Target="http://hl7-fhir.github.io/clinicalreasoning-modul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113111111.vsdx"/></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C_Video_FINAL_11_12_12_external.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8"/>
          <p:cNvSpPr>
            <a:spLocks noGrp="1"/>
          </p:cNvSpPr>
          <p:nvPr>
            <p:ph type="ctrTitle"/>
          </p:nvPr>
        </p:nvSpPr>
        <p:spPr>
          <a:xfrm>
            <a:off x="228600" y="1752600"/>
            <a:ext cx="8686800" cy="1904999"/>
          </a:xfrm>
        </p:spPr>
        <p:txBody>
          <a:bodyPr anchor="t" anchorCtr="0">
            <a:noAutofit/>
          </a:bodyPr>
          <a:lstStyle/>
          <a:p>
            <a:r>
              <a:rPr lang="en-US" sz="4000" dirty="0" smtClean="0">
                <a:solidFill>
                  <a:schemeClr val="tx2"/>
                </a:solidFill>
              </a:rPr>
              <a:t>Clinical Quality Framework (CQF) and Standards for Quality Improvement:</a:t>
            </a:r>
            <a:br>
              <a:rPr lang="en-US" sz="4000" dirty="0" smtClean="0">
                <a:solidFill>
                  <a:schemeClr val="tx2"/>
                </a:solidFill>
              </a:rPr>
            </a:br>
            <a:r>
              <a:rPr lang="en-US" sz="4000" dirty="0" smtClean="0">
                <a:solidFill>
                  <a:schemeClr val="tx2">
                    <a:lumMod val="75000"/>
                  </a:schemeClr>
                </a:solidFill>
              </a:rPr>
              <a:t/>
            </a:r>
            <a:br>
              <a:rPr lang="en-US" sz="4000" dirty="0" smtClean="0">
                <a:solidFill>
                  <a:schemeClr val="tx2">
                    <a:lumMod val="75000"/>
                  </a:schemeClr>
                </a:solidFill>
              </a:rPr>
            </a:br>
            <a:r>
              <a:rPr lang="en-US" sz="3600" dirty="0" smtClean="0">
                <a:solidFill>
                  <a:schemeClr val="tx2"/>
                </a:solidFill>
              </a:rPr>
              <a:t>Moving </a:t>
            </a:r>
            <a:r>
              <a:rPr lang="en-US" sz="3600" dirty="0">
                <a:solidFill>
                  <a:schemeClr val="tx2"/>
                </a:solidFill>
              </a:rPr>
              <a:t>from </a:t>
            </a:r>
            <a:r>
              <a:rPr lang="en-US" sz="3600" dirty="0" err="1" smtClean="0">
                <a:solidFill>
                  <a:schemeClr val="tx2"/>
                </a:solidFill>
              </a:rPr>
              <a:t>siloed</a:t>
            </a:r>
            <a:r>
              <a:rPr lang="en-US" sz="3600" dirty="0" smtClean="0">
                <a:solidFill>
                  <a:schemeClr val="tx2"/>
                </a:solidFill>
              </a:rPr>
              <a:t> </a:t>
            </a:r>
            <a:r>
              <a:rPr lang="en-US" sz="3600" dirty="0">
                <a:solidFill>
                  <a:schemeClr val="tx2"/>
                </a:solidFill>
              </a:rPr>
              <a:t>standards to an interoperable, seamless clinical framework</a:t>
            </a:r>
            <a:br>
              <a:rPr lang="en-US" sz="3600" dirty="0">
                <a:solidFill>
                  <a:schemeClr val="tx2"/>
                </a:solidFill>
              </a:rPr>
            </a:br>
            <a:endParaRPr lang="en-US" sz="3600" dirty="0">
              <a:solidFill>
                <a:schemeClr val="tx2"/>
              </a:solidFill>
            </a:endParaRPr>
          </a:p>
        </p:txBody>
      </p:sp>
      <p:sp>
        <p:nvSpPr>
          <p:cNvPr id="11" name="Subtitle 6"/>
          <p:cNvSpPr txBox="1">
            <a:spLocks/>
          </p:cNvSpPr>
          <p:nvPr/>
        </p:nvSpPr>
        <p:spPr>
          <a:xfrm>
            <a:off x="228600" y="5009851"/>
            <a:ext cx="7545059" cy="3241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70000"/>
              </a:lnSpc>
            </a:pPr>
            <a:r>
              <a:rPr lang="en-US" sz="2000" dirty="0" smtClean="0">
                <a:solidFill>
                  <a:schemeClr val="tx2">
                    <a:lumMod val="75000"/>
                  </a:schemeClr>
                </a:solidFill>
              </a:rPr>
              <a:t>August </a:t>
            </a:r>
            <a:r>
              <a:rPr lang="en-US" sz="2000" dirty="0" smtClean="0">
                <a:solidFill>
                  <a:schemeClr val="tx2">
                    <a:lumMod val="75000"/>
                  </a:schemeClr>
                </a:solidFill>
              </a:rPr>
              <a:t>17, </a:t>
            </a:r>
            <a:r>
              <a:rPr lang="en-US" sz="2000" dirty="0" smtClean="0">
                <a:solidFill>
                  <a:schemeClr val="tx2">
                    <a:lumMod val="75000"/>
                  </a:schemeClr>
                </a:solidFill>
              </a:rPr>
              <a:t>2016</a:t>
            </a:r>
            <a:endParaRPr lang="en-US" sz="2000" dirty="0">
              <a:solidFill>
                <a:schemeClr val="tx2">
                  <a:lumMod val="75000"/>
                </a:schemeClr>
              </a:solidFill>
            </a:endParaRPr>
          </a:p>
        </p:txBody>
      </p:sp>
      <p:sp>
        <p:nvSpPr>
          <p:cNvPr id="5" name="Rectangle 4"/>
          <p:cNvSpPr/>
          <p:nvPr/>
        </p:nvSpPr>
        <p:spPr>
          <a:xfrm>
            <a:off x="230875" y="5367951"/>
            <a:ext cx="4572000" cy="1200329"/>
          </a:xfrm>
          <a:prstGeom prst="rect">
            <a:avLst/>
          </a:prstGeom>
        </p:spPr>
        <p:txBody>
          <a:bodyPr>
            <a:spAutoFit/>
          </a:bodyPr>
          <a:lstStyle/>
          <a:p>
            <a:r>
              <a:rPr lang="en-US" dirty="0">
                <a:solidFill>
                  <a:schemeClr val="tx2"/>
                </a:solidFill>
              </a:rPr>
              <a:t>Julia Skapik, MD, MPH</a:t>
            </a:r>
          </a:p>
          <a:p>
            <a:r>
              <a:rPr lang="en-US" dirty="0">
                <a:solidFill>
                  <a:schemeClr val="tx2"/>
                </a:solidFill>
              </a:rPr>
              <a:t>Medical Officer</a:t>
            </a:r>
          </a:p>
          <a:p>
            <a:r>
              <a:rPr lang="en-US" dirty="0">
                <a:solidFill>
                  <a:schemeClr val="tx2"/>
                </a:solidFill>
              </a:rPr>
              <a:t>Office of the National Coordinator for </a:t>
            </a:r>
            <a:r>
              <a:rPr lang="en-US" dirty="0" smtClean="0">
                <a:solidFill>
                  <a:schemeClr val="tx2"/>
                </a:solidFill>
              </a:rPr>
              <a:t>Health IT </a:t>
            </a:r>
            <a:r>
              <a:rPr lang="en-US" dirty="0">
                <a:solidFill>
                  <a:schemeClr val="bg1"/>
                </a:solidFill>
              </a:rPr>
              <a:t>IT</a:t>
            </a:r>
          </a:p>
        </p:txBody>
      </p:sp>
    </p:spTree>
    <p:extLst>
      <p:ext uri="{BB962C8B-B14F-4D97-AF65-F5344CB8AC3E}">
        <p14:creationId xmlns:p14="http://schemas.microsoft.com/office/powerpoint/2010/main" val="1827135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143000"/>
          </a:xfrm>
        </p:spPr>
        <p:txBody>
          <a:bodyPr>
            <a:normAutofit/>
          </a:bodyPr>
          <a:lstStyle/>
          <a:p>
            <a:r>
              <a:rPr lang="en-US" sz="2000" i="1" dirty="0"/>
              <a:t>CQF Pilots</a:t>
            </a:r>
            <a:r>
              <a:rPr lang="en-US" sz="3200" dirty="0"/>
              <a:t/>
            </a:r>
            <a:br>
              <a:rPr lang="en-US" sz="3200" dirty="0"/>
            </a:br>
            <a:r>
              <a:rPr lang="en-US" sz="3600" dirty="0" smtClean="0"/>
              <a:t>Chlamydia Screening</a:t>
            </a:r>
            <a:endParaRPr lang="en-US" sz="3600" b="1" dirty="0">
              <a:latin typeface="+mn-lt"/>
            </a:endParaRPr>
          </a:p>
        </p:txBody>
      </p:sp>
      <p:sp>
        <p:nvSpPr>
          <p:cNvPr id="6" name="Slide Number Placeholder 4"/>
          <p:cNvSpPr txBox="1">
            <a:spLocks/>
          </p:cNvSpPr>
          <p:nvPr/>
        </p:nvSpPr>
        <p:spPr bwMode="auto">
          <a:xfrm>
            <a:off x="6019800" y="6501113"/>
            <a:ext cx="3138616" cy="365125"/>
          </a:xfrm>
          <a:prstGeom prst="rect">
            <a:avLst/>
          </a:prstGeom>
          <a:noFill/>
          <a:ln>
            <a:miter lim="800000"/>
            <a:headEnd/>
            <a:tailEnd/>
          </a:ln>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ea typeface="ＭＳ Ｐゴシック"/>
                <a:cs typeface="ＭＳ Ｐゴシック"/>
              </a:rPr>
              <a:t>CQF Wiki: cqframework.info       18</a:t>
            </a:r>
          </a:p>
        </p:txBody>
      </p:sp>
      <p:sp>
        <p:nvSpPr>
          <p:cNvPr id="7" name="Shape 110"/>
          <p:cNvSpPr/>
          <p:nvPr/>
        </p:nvSpPr>
        <p:spPr>
          <a:xfrm>
            <a:off x="7494894" y="4028422"/>
            <a:ext cx="1476295" cy="710224"/>
          </a:xfrm>
          <a:prstGeom prst="roundRect">
            <a:avLst>
              <a:gd name="adj" fmla="val 31179"/>
            </a:avLst>
          </a:prstGeom>
          <a:solidFill>
            <a:srgbClr val="FFFFFF"/>
          </a:solidFill>
          <a:ln w="63500">
            <a:solidFill>
              <a:srgbClr val="00B5CC"/>
            </a:solidFill>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8" name="Shape 111"/>
          <p:cNvSpPr/>
          <p:nvPr/>
        </p:nvSpPr>
        <p:spPr>
          <a:xfrm>
            <a:off x="7494894" y="3065923"/>
            <a:ext cx="1476295" cy="710225"/>
          </a:xfrm>
          <a:prstGeom prst="roundRect">
            <a:avLst>
              <a:gd name="adj" fmla="val 31179"/>
            </a:avLst>
          </a:prstGeom>
          <a:solidFill>
            <a:srgbClr val="FFFFFF"/>
          </a:solidFill>
          <a:ln w="63500">
            <a:solidFill>
              <a:srgbClr val="00B5CC"/>
            </a:solidFill>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9" name="Shape 115"/>
          <p:cNvSpPr/>
          <p:nvPr/>
        </p:nvSpPr>
        <p:spPr>
          <a:xfrm>
            <a:off x="7494894" y="2103425"/>
            <a:ext cx="1476295" cy="710225"/>
          </a:xfrm>
          <a:prstGeom prst="roundRect">
            <a:avLst>
              <a:gd name="adj" fmla="val 31179"/>
            </a:avLst>
          </a:prstGeom>
          <a:solidFill>
            <a:srgbClr val="FFFFFF"/>
          </a:solidFill>
          <a:ln w="63500">
            <a:solidFill>
              <a:srgbClr val="00B5CC"/>
            </a:solidFill>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defTabSz="457200">
              <a:defRPr sz="1800">
                <a:solidFill>
                  <a:srgbClr val="000000"/>
                </a:solidFill>
              </a:defRPr>
            </a:pPr>
            <a:r>
              <a:rPr sz="1700" dirty="0">
                <a:solidFill>
                  <a:srgbClr val="000000"/>
                </a:solidFill>
              </a:rPr>
              <a:t>	</a:t>
            </a:r>
          </a:p>
        </p:txBody>
      </p:sp>
      <p:sp>
        <p:nvSpPr>
          <p:cNvPr id="10" name="Shape 116"/>
          <p:cNvSpPr/>
          <p:nvPr/>
        </p:nvSpPr>
        <p:spPr>
          <a:xfrm>
            <a:off x="2663096" y="3154869"/>
            <a:ext cx="1104260" cy="0"/>
          </a:xfrm>
          <a:prstGeom prst="line">
            <a:avLst/>
          </a:prstGeom>
          <a:ln w="127000">
            <a:solidFill>
              <a:srgbClr val="00B5CC"/>
            </a:solidFill>
            <a:miter lim="400000"/>
            <a:headEnd type="none"/>
            <a:tailEnd type="triangle"/>
          </a:ln>
        </p:spPr>
        <p:txBody>
          <a:bodyPr lIns="0" tIns="0" rIns="0" bIns="0" anchor="ctr"/>
          <a:lstStyle/>
          <a:p>
            <a:pPr defTabSz="457200">
              <a:defRPr sz="2400"/>
            </a:pPr>
            <a:endParaRPr sz="2400" dirty="0">
              <a:solidFill>
                <a:prstClr val="black"/>
              </a:solidFill>
            </a:endParaRPr>
          </a:p>
        </p:txBody>
      </p:sp>
      <p:pic>
        <p:nvPicPr>
          <p:cNvPr id="11" name="pasted-image.pdf"/>
          <p:cNvPicPr/>
          <p:nvPr/>
        </p:nvPicPr>
        <p:blipFill>
          <a:blip r:embed="rId3">
            <a:extLst/>
          </a:blip>
          <a:stretch>
            <a:fillRect/>
          </a:stretch>
        </p:blipFill>
        <p:spPr>
          <a:xfrm>
            <a:off x="3368489" y="2380683"/>
            <a:ext cx="2407022" cy="2407023"/>
          </a:xfrm>
          <a:prstGeom prst="rect">
            <a:avLst/>
          </a:prstGeom>
          <a:ln w="12700">
            <a:miter lim="400000"/>
          </a:ln>
        </p:spPr>
      </p:pic>
      <p:sp>
        <p:nvSpPr>
          <p:cNvPr id="12" name="Shape 128"/>
          <p:cNvSpPr/>
          <p:nvPr/>
        </p:nvSpPr>
        <p:spPr>
          <a:xfrm>
            <a:off x="5999885" y="3776148"/>
            <a:ext cx="1342349" cy="500747"/>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sp>
        <p:nvSpPr>
          <p:cNvPr id="13" name="Shape 129"/>
          <p:cNvSpPr/>
          <p:nvPr/>
        </p:nvSpPr>
        <p:spPr>
          <a:xfrm>
            <a:off x="5999885" y="3421035"/>
            <a:ext cx="1342349" cy="1"/>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sp>
        <p:nvSpPr>
          <p:cNvPr id="14" name="Shape 130"/>
          <p:cNvSpPr/>
          <p:nvPr/>
        </p:nvSpPr>
        <p:spPr>
          <a:xfrm flipV="1">
            <a:off x="5999885" y="2440294"/>
            <a:ext cx="1342349" cy="625629"/>
          </a:xfrm>
          <a:prstGeom prst="line">
            <a:avLst/>
          </a:prstGeom>
          <a:ln w="76200">
            <a:solidFill>
              <a:srgbClr val="00B5CC"/>
            </a:solidFill>
            <a:miter lim="400000"/>
            <a:headEnd type="triangle"/>
            <a:tailEnd type="triangle"/>
          </a:ln>
        </p:spPr>
        <p:txBody>
          <a:bodyPr lIns="0" tIns="0" rIns="0" bIns="0" anchor="ctr"/>
          <a:lstStyle/>
          <a:p>
            <a:pPr defTabSz="457200">
              <a:defRPr sz="2400"/>
            </a:pPr>
            <a:endParaRPr sz="2400" dirty="0">
              <a:solidFill>
                <a:prstClr val="black"/>
              </a:solidFill>
            </a:endParaRPr>
          </a:p>
        </p:txBody>
      </p:sp>
      <p:pic>
        <p:nvPicPr>
          <p:cNvPr id="15" name="Picture 14"/>
          <p:cNvPicPr>
            <a:picLocks noChangeAspect="1"/>
          </p:cNvPicPr>
          <p:nvPr/>
        </p:nvPicPr>
        <p:blipFill>
          <a:blip r:embed="rId4"/>
          <a:stretch>
            <a:fillRect/>
          </a:stretch>
        </p:blipFill>
        <p:spPr>
          <a:xfrm>
            <a:off x="307975" y="1906702"/>
            <a:ext cx="1416303" cy="1067184"/>
          </a:xfrm>
          <a:prstGeom prst="rect">
            <a:avLst/>
          </a:prstGeom>
        </p:spPr>
      </p:pic>
      <p:pic>
        <p:nvPicPr>
          <p:cNvPr id="16" name="Picture 15"/>
          <p:cNvPicPr>
            <a:picLocks noChangeAspect="1"/>
          </p:cNvPicPr>
          <p:nvPr/>
        </p:nvPicPr>
        <p:blipFill>
          <a:blip r:embed="rId5"/>
          <a:stretch>
            <a:fillRect/>
          </a:stretch>
        </p:blipFill>
        <p:spPr>
          <a:xfrm>
            <a:off x="7736479" y="2280721"/>
            <a:ext cx="945833" cy="355633"/>
          </a:xfrm>
          <a:prstGeom prst="rect">
            <a:avLst/>
          </a:prstGeom>
        </p:spPr>
      </p:pic>
      <p:pic>
        <p:nvPicPr>
          <p:cNvPr id="17" name="Picture 16"/>
          <p:cNvPicPr>
            <a:picLocks noChangeAspect="1"/>
          </p:cNvPicPr>
          <p:nvPr/>
        </p:nvPicPr>
        <p:blipFill>
          <a:blip r:embed="rId6"/>
          <a:stretch>
            <a:fillRect/>
          </a:stretch>
        </p:blipFill>
        <p:spPr>
          <a:xfrm>
            <a:off x="7611054" y="3250912"/>
            <a:ext cx="1331092" cy="289027"/>
          </a:xfrm>
          <a:prstGeom prst="rect">
            <a:avLst/>
          </a:prstGeom>
        </p:spPr>
      </p:pic>
      <p:pic>
        <p:nvPicPr>
          <p:cNvPr id="18" name="Picture 17"/>
          <p:cNvPicPr>
            <a:picLocks noChangeAspect="1"/>
          </p:cNvPicPr>
          <p:nvPr/>
        </p:nvPicPr>
        <p:blipFill>
          <a:blip r:embed="rId7"/>
          <a:stretch>
            <a:fillRect/>
          </a:stretch>
        </p:blipFill>
        <p:spPr>
          <a:xfrm>
            <a:off x="7736479" y="4117788"/>
            <a:ext cx="1059087" cy="525621"/>
          </a:xfrm>
          <a:prstGeom prst="rect">
            <a:avLst/>
          </a:prstGeom>
        </p:spPr>
      </p:pic>
      <p:sp>
        <p:nvSpPr>
          <p:cNvPr id="19" name="TextBox 18"/>
          <p:cNvSpPr txBox="1"/>
          <p:nvPr/>
        </p:nvSpPr>
        <p:spPr>
          <a:xfrm>
            <a:off x="0" y="3077571"/>
            <a:ext cx="2598404" cy="92333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defTabSz="457200"/>
            <a:r>
              <a:rPr lang="en-US" dirty="0" smtClean="0">
                <a:solidFill>
                  <a:prstClr val="white"/>
                </a:solidFill>
              </a:rPr>
              <a:t>Chlamydia Screening Rule</a:t>
            </a:r>
          </a:p>
          <a:p>
            <a:pPr algn="ctr" defTabSz="457200"/>
            <a:r>
              <a:rPr lang="en-US" dirty="0" smtClean="0">
                <a:solidFill>
                  <a:prstClr val="white"/>
                </a:solidFill>
              </a:rPr>
              <a:t>in</a:t>
            </a:r>
          </a:p>
          <a:p>
            <a:pPr algn="ctr" defTabSz="457200"/>
            <a:r>
              <a:rPr lang="en-US" dirty="0" smtClean="0">
                <a:solidFill>
                  <a:prstClr val="white"/>
                </a:solidFill>
              </a:rPr>
              <a:t>KAS + CQL + QUICK</a:t>
            </a:r>
            <a:endParaRPr lang="en-US" dirty="0">
              <a:solidFill>
                <a:prstClr val="white"/>
              </a:solidFill>
            </a:endParaRPr>
          </a:p>
        </p:txBody>
      </p:sp>
      <p:pic>
        <p:nvPicPr>
          <p:cNvPr id="20" name="Picture 19"/>
          <p:cNvPicPr>
            <a:picLocks noChangeAspect="1"/>
          </p:cNvPicPr>
          <p:nvPr/>
        </p:nvPicPr>
        <p:blipFill>
          <a:blip r:embed="rId8"/>
          <a:stretch>
            <a:fillRect/>
          </a:stretch>
        </p:blipFill>
        <p:spPr>
          <a:xfrm>
            <a:off x="240030" y="4117788"/>
            <a:ext cx="1714500" cy="704850"/>
          </a:xfrm>
          <a:prstGeom prst="rect">
            <a:avLst/>
          </a:prstGeom>
        </p:spPr>
      </p:pic>
      <p:pic>
        <p:nvPicPr>
          <p:cNvPr id="21" name="Picture 20" descr="image0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8597" y="315178"/>
            <a:ext cx="5025477" cy="1659052"/>
          </a:xfrm>
          <a:prstGeom prst="rect">
            <a:avLst/>
          </a:prstGeom>
        </p:spPr>
      </p:pic>
      <p:pic>
        <p:nvPicPr>
          <p:cNvPr id="22" name="Picture 21" descr="Screenshot 2014-11-15 16.12.28.png"/>
          <p:cNvPicPr>
            <a:picLocks noChangeAspect="1"/>
          </p:cNvPicPr>
          <p:nvPr/>
        </p:nvPicPr>
        <p:blipFill rotWithShape="1">
          <a:blip r:embed="rId10">
            <a:extLst>
              <a:ext uri="{28A0092B-C50C-407E-A947-70E740481C1C}">
                <a14:useLocalDpi xmlns:a14="http://schemas.microsoft.com/office/drawing/2010/main" val="0"/>
              </a:ext>
            </a:extLst>
          </a:blip>
          <a:srcRect b="40104"/>
          <a:stretch/>
        </p:blipFill>
        <p:spPr>
          <a:xfrm>
            <a:off x="3614968" y="4787706"/>
            <a:ext cx="4321085" cy="1790062"/>
          </a:xfrm>
          <a:prstGeom prst="rect">
            <a:avLst/>
          </a:prstGeom>
          <a:solidFill>
            <a:schemeClr val="bg1">
              <a:lumMod val="95000"/>
            </a:schemeClr>
          </a:solidFill>
          <a:ln>
            <a:solidFill>
              <a:schemeClr val="accent1"/>
            </a:solidFill>
          </a:ln>
        </p:spPr>
      </p:pic>
    </p:spTree>
    <p:extLst>
      <p:ext uri="{BB962C8B-B14F-4D97-AF65-F5344CB8AC3E}">
        <p14:creationId xmlns:p14="http://schemas.microsoft.com/office/powerpoint/2010/main" val="392185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xit" presetSubtype="0" fill="hold" nodeType="withEffect">
                                  <p:stCondLst>
                                    <p:cond delay="0"/>
                                  </p:stCondLst>
                                  <p:childTnLst>
                                    <p:animEffect transition="out" filter="dissolv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CQF: Unique </a:t>
            </a:r>
            <a:r>
              <a:rPr lang="en-US" sz="3600" dirty="0" smtClean="0"/>
              <a:t>Contributions</a:t>
            </a:r>
            <a:endParaRPr lang="en-US" sz="3600" dirty="0"/>
          </a:p>
        </p:txBody>
      </p:sp>
      <p:sp>
        <p:nvSpPr>
          <p:cNvPr id="6" name="Text Placeholder 5"/>
          <p:cNvSpPr>
            <a:spLocks noGrp="1"/>
          </p:cNvSpPr>
          <p:nvPr>
            <p:ph idx="1"/>
          </p:nvPr>
        </p:nvSpPr>
        <p:spPr>
          <a:xfrm>
            <a:off x="457200" y="1524000"/>
            <a:ext cx="8229600" cy="4602163"/>
          </a:xfrm>
        </p:spPr>
        <p:txBody>
          <a:bodyPr>
            <a:normAutofit lnSpcReduction="10000"/>
          </a:bodyPr>
          <a:lstStyle/>
          <a:p>
            <a:r>
              <a:rPr lang="en-US" sz="3600" dirty="0" smtClean="0">
                <a:solidFill>
                  <a:schemeClr val="tx2"/>
                </a:solidFill>
              </a:rPr>
              <a:t>History of successful harmonization </a:t>
            </a:r>
          </a:p>
          <a:p>
            <a:r>
              <a:rPr lang="en-US" sz="3600" dirty="0" smtClean="0">
                <a:solidFill>
                  <a:schemeClr val="tx2"/>
                </a:solidFill>
              </a:rPr>
              <a:t>Flexible, model-agnostic expression language allows use of models to drive action</a:t>
            </a:r>
          </a:p>
          <a:p>
            <a:r>
              <a:rPr lang="en-US" sz="3600" b="1" dirty="0" smtClean="0">
                <a:solidFill>
                  <a:schemeClr val="tx2"/>
                </a:solidFill>
              </a:rPr>
              <a:t>Existing approach towards model convergence</a:t>
            </a:r>
          </a:p>
          <a:p>
            <a:r>
              <a:rPr lang="en-US" sz="3600" dirty="0" smtClean="0">
                <a:solidFill>
                  <a:schemeClr val="tx2"/>
                </a:solidFill>
              </a:rPr>
              <a:t>Deep integration with FHIR and effort to incorporate into the core standard</a:t>
            </a:r>
            <a:endParaRPr lang="en-US" sz="3600" dirty="0">
              <a:solidFill>
                <a:schemeClr val="tx2"/>
              </a:solidFill>
            </a:endParaRPr>
          </a:p>
        </p:txBody>
      </p:sp>
      <p:sp>
        <p:nvSpPr>
          <p:cNvPr id="4" name="Slide Number Placeholder 3"/>
          <p:cNvSpPr>
            <a:spLocks noGrp="1"/>
          </p:cNvSpPr>
          <p:nvPr>
            <p:ph type="sldNum" sz="quarter" idx="12"/>
          </p:nvPr>
        </p:nvSpPr>
        <p:spPr/>
        <p:txBody>
          <a:bodyPr/>
          <a:lstStyle/>
          <a:p>
            <a:fld id="{D04207AB-DC8F-4E13-8DC0-6025F5BF10CE}" type="slidenum">
              <a:rPr lang="en-US" smtClean="0"/>
              <a:pPr/>
              <a:t>10</a:t>
            </a:fld>
            <a:endParaRPr lang="en-US"/>
          </a:p>
        </p:txBody>
      </p:sp>
    </p:spTree>
    <p:extLst>
      <p:ext uri="{BB962C8B-B14F-4D97-AF65-F5344CB8AC3E}">
        <p14:creationId xmlns:p14="http://schemas.microsoft.com/office/powerpoint/2010/main" val="277872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FHIR Profiles for Quality</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841116030"/>
              </p:ext>
            </p:extLst>
          </p:nvPr>
        </p:nvGraphicFramePr>
        <p:xfrm>
          <a:off x="152400" y="15240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3795889" y="3886199"/>
            <a:ext cx="1490134" cy="584775"/>
          </a:xfrm>
          <a:prstGeom prst="rect">
            <a:avLst/>
          </a:prstGeom>
          <a:noFill/>
          <a:ln w="57150">
            <a:solidFill>
              <a:schemeClr val="bg1"/>
            </a:solidFill>
          </a:ln>
        </p:spPr>
        <p:txBody>
          <a:bodyPr wrap="square" rtlCol="0">
            <a:spAutoFit/>
          </a:bodyPr>
          <a:lstStyle/>
          <a:p>
            <a:r>
              <a:rPr lang="en-US" sz="3200" b="1" dirty="0" smtClean="0"/>
              <a:t>QI Core</a:t>
            </a:r>
            <a:endParaRPr lang="en-US" sz="3200" b="1" dirty="0"/>
          </a:p>
        </p:txBody>
      </p:sp>
      <p:sp>
        <p:nvSpPr>
          <p:cNvPr id="3" name="Slide Number Placeholder 2"/>
          <p:cNvSpPr>
            <a:spLocks noGrp="1"/>
          </p:cNvSpPr>
          <p:nvPr>
            <p:ph type="sldNum" sz="quarter" idx="12"/>
          </p:nvPr>
        </p:nvSpPr>
        <p:spPr/>
        <p:txBody>
          <a:bodyPr/>
          <a:lstStyle/>
          <a:p>
            <a:fld id="{D04207AB-DC8F-4E13-8DC0-6025F5BF10CE}" type="slidenum">
              <a:rPr lang="en-US" smtClean="0"/>
              <a:pPr/>
              <a:t>11</a:t>
            </a:fld>
            <a:endParaRPr lang="en-US"/>
          </a:p>
        </p:txBody>
      </p:sp>
    </p:spTree>
    <p:extLst>
      <p:ext uri="{BB962C8B-B14F-4D97-AF65-F5344CB8AC3E}">
        <p14:creationId xmlns:p14="http://schemas.microsoft.com/office/powerpoint/2010/main" val="223798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38"/>
            <a:ext cx="8229600" cy="1020762"/>
          </a:xfrm>
        </p:spPr>
        <p:txBody>
          <a:bodyPr/>
          <a:lstStyle/>
          <a:p>
            <a:r>
              <a:rPr lang="en-US" dirty="0" smtClean="0"/>
              <a:t>Moving Towards a Unified Clinical </a:t>
            </a:r>
            <a:br>
              <a:rPr lang="en-US" dirty="0" smtClean="0"/>
            </a:br>
            <a:r>
              <a:rPr lang="en-US" dirty="0" smtClean="0"/>
              <a:t>Data Model in FHIR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Approach of “progressive convergence”– started with models that have overlap (i.e. DAF/CQF are based on federal programs) or common interest/goals (CIMI seeks to describe sophisticated clinical data for patient care)</a:t>
            </a:r>
            <a:endParaRPr lang="en-US" dirty="0" smtClean="0"/>
          </a:p>
          <a:p>
            <a:r>
              <a:rPr lang="en-US" dirty="0" smtClean="0"/>
              <a:t>Desire to collaborate and potential to share level of effort is major benefit of this approach</a:t>
            </a:r>
            <a:endParaRPr lang="en-US" dirty="0" smtClean="0"/>
          </a:p>
          <a:p>
            <a:r>
              <a:rPr lang="en-US" dirty="0" smtClean="0"/>
              <a:t>Making concrete progress within reasonable timeframes is critically </a:t>
            </a:r>
            <a:r>
              <a:rPr lang="en-US" dirty="0" smtClean="0"/>
              <a:t>important (thus a staged approach may be needed)</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12</a:t>
            </a:fld>
            <a:endParaRPr lang="en-US"/>
          </a:p>
        </p:txBody>
      </p:sp>
    </p:spTree>
    <p:extLst>
      <p:ext uri="{BB962C8B-B14F-4D97-AF65-F5344CB8AC3E}">
        <p14:creationId xmlns:p14="http://schemas.microsoft.com/office/powerpoint/2010/main" val="960394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Unified Model Approach</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13</a:t>
            </a:fld>
            <a:endParaRPr lang="en-US"/>
          </a:p>
        </p:txBody>
      </p:sp>
      <p:graphicFrame>
        <p:nvGraphicFramePr>
          <p:cNvPr id="10" name="Content Placeholder 10"/>
          <p:cNvGraphicFramePr>
            <a:graphicFrameLocks noGrp="1"/>
          </p:cNvGraphicFramePr>
          <p:nvPr>
            <p:ph idx="1"/>
            <p:extLst>
              <p:ext uri="{D42A27DB-BD31-4B8C-83A1-F6EECF244321}">
                <p14:modId xmlns:p14="http://schemas.microsoft.com/office/powerpoint/2010/main" val="2369249246"/>
              </p:ext>
            </p:extLst>
          </p:nvPr>
        </p:nvGraphicFramePr>
        <p:xfrm>
          <a:off x="152400" y="1524000"/>
          <a:ext cx="8763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795889" y="3886199"/>
            <a:ext cx="1490134" cy="584775"/>
          </a:xfrm>
          <a:prstGeom prst="rect">
            <a:avLst/>
          </a:prstGeom>
          <a:noFill/>
          <a:ln w="57150">
            <a:solidFill>
              <a:schemeClr val="bg1"/>
            </a:solidFill>
          </a:ln>
        </p:spPr>
        <p:txBody>
          <a:bodyPr wrap="square" rtlCol="0">
            <a:spAutoFit/>
          </a:bodyPr>
          <a:lstStyle/>
          <a:p>
            <a:r>
              <a:rPr lang="en-US" sz="3200" b="1" dirty="0" smtClean="0"/>
              <a:t>QI Core</a:t>
            </a:r>
            <a:endParaRPr lang="en-US" sz="3200" b="1" dirty="0"/>
          </a:p>
        </p:txBody>
      </p:sp>
    </p:spTree>
    <p:extLst>
      <p:ext uri="{BB962C8B-B14F-4D97-AF65-F5344CB8AC3E}">
        <p14:creationId xmlns:p14="http://schemas.microsoft.com/office/powerpoint/2010/main" val="3318302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38"/>
            <a:ext cx="8229600" cy="1020762"/>
          </a:xfrm>
        </p:spPr>
        <p:txBody>
          <a:bodyPr/>
          <a:lstStyle/>
          <a:p>
            <a:r>
              <a:rPr lang="en-US" dirty="0" smtClean="0"/>
              <a:t>Moving Towards a Unified Clinical </a:t>
            </a:r>
            <a:br>
              <a:rPr lang="en-US" dirty="0" smtClean="0"/>
            </a:br>
            <a:r>
              <a:rPr lang="en-US" dirty="0" smtClean="0"/>
              <a:t>Data Model in FHIR</a:t>
            </a:r>
            <a:endParaRPr lang="en-US" dirty="0"/>
          </a:p>
        </p:txBody>
      </p:sp>
      <p:sp>
        <p:nvSpPr>
          <p:cNvPr id="3" name="Content Placeholder 2"/>
          <p:cNvSpPr>
            <a:spLocks noGrp="1"/>
          </p:cNvSpPr>
          <p:nvPr>
            <p:ph idx="1"/>
          </p:nvPr>
        </p:nvSpPr>
        <p:spPr/>
        <p:txBody>
          <a:bodyPr>
            <a:normAutofit/>
          </a:bodyPr>
          <a:lstStyle/>
          <a:p>
            <a:r>
              <a:rPr lang="en-US" dirty="0" smtClean="0"/>
              <a:t>Over time, greater convergence creates a </a:t>
            </a:r>
            <a:r>
              <a:rPr lang="en-US" dirty="0" smtClean="0"/>
              <a:t>case on its own for wider use and more </a:t>
            </a:r>
            <a:r>
              <a:rPr lang="en-US" dirty="0" err="1" smtClean="0"/>
              <a:t>shareablity</a:t>
            </a:r>
            <a:endParaRPr lang="en-US" dirty="0" smtClean="0"/>
          </a:p>
          <a:p>
            <a:r>
              <a:rPr lang="en-US" dirty="0" smtClean="0"/>
              <a:t>Shared efforts lead to greater efficiencies over time</a:t>
            </a:r>
          </a:p>
          <a:p>
            <a:r>
              <a:rPr lang="en-US" dirty="0" smtClean="0"/>
              <a:t>Need to share ownership and give up the “but we’re special” mindset</a:t>
            </a:r>
          </a:p>
          <a:p>
            <a:r>
              <a:rPr lang="en-US" dirty="0" smtClean="0"/>
              <a:t>To transform a large community (e.g. FHIR) it takes a large community!</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14</a:t>
            </a:fld>
            <a:endParaRPr lang="en-US"/>
          </a:p>
        </p:txBody>
      </p:sp>
    </p:spTree>
    <p:extLst>
      <p:ext uri="{BB962C8B-B14F-4D97-AF65-F5344CB8AC3E}">
        <p14:creationId xmlns:p14="http://schemas.microsoft.com/office/powerpoint/2010/main" val="1117736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CQF: Unique </a:t>
            </a:r>
            <a:r>
              <a:rPr lang="en-US" sz="3600" dirty="0" smtClean="0"/>
              <a:t>Contributions</a:t>
            </a:r>
            <a:endParaRPr lang="en-US" sz="3600" dirty="0"/>
          </a:p>
        </p:txBody>
      </p:sp>
      <p:sp>
        <p:nvSpPr>
          <p:cNvPr id="6" name="Text Placeholder 5"/>
          <p:cNvSpPr>
            <a:spLocks noGrp="1"/>
          </p:cNvSpPr>
          <p:nvPr>
            <p:ph idx="1"/>
          </p:nvPr>
        </p:nvSpPr>
        <p:spPr>
          <a:xfrm>
            <a:off x="457200" y="1524000"/>
            <a:ext cx="8229600" cy="4602163"/>
          </a:xfrm>
        </p:spPr>
        <p:txBody>
          <a:bodyPr>
            <a:normAutofit lnSpcReduction="10000"/>
          </a:bodyPr>
          <a:lstStyle/>
          <a:p>
            <a:r>
              <a:rPr lang="en-US" sz="3600" dirty="0" smtClean="0">
                <a:solidFill>
                  <a:schemeClr val="tx2"/>
                </a:solidFill>
              </a:rPr>
              <a:t>History of successful harmonization </a:t>
            </a:r>
          </a:p>
          <a:p>
            <a:r>
              <a:rPr lang="en-US" sz="3600" dirty="0" smtClean="0">
                <a:solidFill>
                  <a:schemeClr val="tx2"/>
                </a:solidFill>
              </a:rPr>
              <a:t>Flexible, model-agnostic expression language allows use of models to drive action</a:t>
            </a:r>
          </a:p>
          <a:p>
            <a:r>
              <a:rPr lang="en-US" sz="3600" dirty="0" smtClean="0">
                <a:solidFill>
                  <a:schemeClr val="tx2"/>
                </a:solidFill>
              </a:rPr>
              <a:t>Existing approach towards model convergence</a:t>
            </a:r>
          </a:p>
          <a:p>
            <a:r>
              <a:rPr lang="en-US" sz="3600" b="1" dirty="0" smtClean="0">
                <a:solidFill>
                  <a:schemeClr val="tx2"/>
                </a:solidFill>
              </a:rPr>
              <a:t>Deep integration with FHIR and effort to incorporate into the core standard</a:t>
            </a:r>
            <a:endParaRPr lang="en-US" sz="3600" b="1" dirty="0">
              <a:solidFill>
                <a:schemeClr val="tx2"/>
              </a:solidFill>
            </a:endParaRPr>
          </a:p>
        </p:txBody>
      </p:sp>
      <p:sp>
        <p:nvSpPr>
          <p:cNvPr id="4" name="Slide Number Placeholder 3"/>
          <p:cNvSpPr>
            <a:spLocks noGrp="1"/>
          </p:cNvSpPr>
          <p:nvPr>
            <p:ph type="sldNum" sz="quarter" idx="12"/>
          </p:nvPr>
        </p:nvSpPr>
        <p:spPr/>
        <p:txBody>
          <a:bodyPr/>
          <a:lstStyle/>
          <a:p>
            <a:fld id="{D04207AB-DC8F-4E13-8DC0-6025F5BF10CE}" type="slidenum">
              <a:rPr lang="en-US" smtClean="0"/>
              <a:pPr/>
              <a:t>15</a:t>
            </a:fld>
            <a:endParaRPr lang="en-US"/>
          </a:p>
        </p:txBody>
      </p:sp>
    </p:spTree>
    <p:extLst>
      <p:ext uri="{BB962C8B-B14F-4D97-AF65-F5344CB8AC3E}">
        <p14:creationId xmlns:p14="http://schemas.microsoft.com/office/powerpoint/2010/main" val="200497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Does NOT Guarantee</a:t>
            </a:r>
            <a:br>
              <a:rPr lang="en-US" dirty="0" smtClean="0"/>
            </a:br>
            <a:r>
              <a:rPr lang="en-US" dirty="0" smtClean="0"/>
              <a:t>Semantic </a:t>
            </a:r>
            <a:r>
              <a:rPr lang="en-US" dirty="0" smtClean="0"/>
              <a:t>Interoperability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While FHIR creates more opportunities for technical interoperability, the use of layered profiles and extensions leads to </a:t>
            </a:r>
            <a:r>
              <a:rPr lang="en-US" dirty="0" smtClean="0"/>
              <a:t>disparate representations of identically named or defined content–&gt; guaranteed conformance problems</a:t>
            </a:r>
            <a:endParaRPr lang="en-US" dirty="0" smtClean="0"/>
          </a:p>
          <a:p>
            <a:r>
              <a:rPr lang="en-US" dirty="0" smtClean="0"/>
              <a:t>The lack of integration testing and tooling means there is no end in sight to the extent of these problems (and they will continue to get worse)</a:t>
            </a:r>
          </a:p>
          <a:p>
            <a:r>
              <a:rPr lang="en-US" dirty="0"/>
              <a:t>One approach to countering this problem is a unified clinical data model to ensure the same content has the same </a:t>
            </a:r>
            <a:r>
              <a:rPr lang="en-US" dirty="0" smtClean="0"/>
              <a:t>meaning</a:t>
            </a:r>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16</a:t>
            </a:fld>
            <a:endParaRPr lang="en-US"/>
          </a:p>
        </p:txBody>
      </p:sp>
    </p:spTree>
    <p:extLst>
      <p:ext uri="{BB962C8B-B14F-4D97-AF65-F5344CB8AC3E}">
        <p14:creationId xmlns:p14="http://schemas.microsoft.com/office/powerpoint/2010/main" val="2354089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Gap Between FHIR and </a:t>
            </a:r>
            <a:br>
              <a:rPr lang="en-US" dirty="0" smtClean="0"/>
            </a:br>
            <a:r>
              <a:rPr lang="en-US" dirty="0" smtClean="0"/>
              <a:t>the Clinical “Real World”</a:t>
            </a:r>
            <a:endParaRPr lang="en-US" dirty="0"/>
          </a:p>
        </p:txBody>
      </p:sp>
      <p:sp>
        <p:nvSpPr>
          <p:cNvPr id="3" name="Content Placeholder 2"/>
          <p:cNvSpPr>
            <a:spLocks noGrp="1"/>
          </p:cNvSpPr>
          <p:nvPr>
            <p:ph idx="1"/>
          </p:nvPr>
        </p:nvSpPr>
        <p:spPr>
          <a:xfrm>
            <a:off x="457200" y="1260753"/>
            <a:ext cx="5410200" cy="4830763"/>
          </a:xfrm>
        </p:spPr>
        <p:txBody>
          <a:bodyPr>
            <a:normAutofit lnSpcReduction="10000"/>
          </a:bodyPr>
          <a:lstStyle/>
          <a:p>
            <a:r>
              <a:rPr lang="en-US" dirty="0" smtClean="0"/>
              <a:t>Initially clinicians struggled to get their voices heard in FHIR </a:t>
            </a:r>
          </a:p>
          <a:p>
            <a:r>
              <a:rPr lang="en-US" dirty="0" smtClean="0"/>
              <a:t>Bringing critical clinical content into FHIR core allows improved overlap in the ovals</a:t>
            </a:r>
          </a:p>
          <a:p>
            <a:r>
              <a:rPr lang="en-US" dirty="0" smtClean="0"/>
              <a:t>For FHIR to successfully support the Learning Health System, it needs to support the point of care and downstream</a:t>
            </a:r>
          </a:p>
          <a:p>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17</a:t>
            </a:fld>
            <a:endParaRPr lang="en-US"/>
          </a:p>
        </p:txBody>
      </p:sp>
      <p:sp>
        <p:nvSpPr>
          <p:cNvPr id="5" name="Oval 4"/>
          <p:cNvSpPr/>
          <p:nvPr/>
        </p:nvSpPr>
        <p:spPr>
          <a:xfrm>
            <a:off x="6172200" y="2057400"/>
            <a:ext cx="21336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Engineer’s 80%</a:t>
            </a:r>
            <a:endParaRPr lang="en-US" dirty="0"/>
          </a:p>
        </p:txBody>
      </p:sp>
      <p:sp>
        <p:nvSpPr>
          <p:cNvPr id="6" name="Oval 5"/>
          <p:cNvSpPr/>
          <p:nvPr/>
        </p:nvSpPr>
        <p:spPr>
          <a:xfrm>
            <a:off x="6172200" y="3676135"/>
            <a:ext cx="2133600" cy="1981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Clinician’s 80%</a:t>
            </a:r>
            <a:endParaRPr lang="en-US" dirty="0"/>
          </a:p>
        </p:txBody>
      </p:sp>
    </p:spTree>
    <p:extLst>
      <p:ext uri="{BB962C8B-B14F-4D97-AF65-F5344CB8AC3E}">
        <p14:creationId xmlns:p14="http://schemas.microsoft.com/office/powerpoint/2010/main" val="116736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CQF FHIR </a:t>
            </a:r>
            <a:r>
              <a:rPr lang="en-US" dirty="0" smtClean="0"/>
              <a:t>IG:</a:t>
            </a:r>
            <a:br>
              <a:rPr lang="en-US" dirty="0" smtClean="0"/>
            </a:br>
            <a:r>
              <a:rPr lang="en-US" dirty="0" smtClean="0"/>
              <a:t>Successful Deep Integration into FHIR</a:t>
            </a:r>
            <a:endParaRPr lang="en-US" dirty="0"/>
          </a:p>
        </p:txBody>
      </p:sp>
      <p:sp>
        <p:nvSpPr>
          <p:cNvPr id="3" name="Content Placeholder 2"/>
          <p:cNvSpPr>
            <a:spLocks noGrp="1"/>
          </p:cNvSpPr>
          <p:nvPr>
            <p:ph idx="1"/>
          </p:nvPr>
        </p:nvSpPr>
        <p:spPr>
          <a:xfrm>
            <a:off x="-14416" y="1491049"/>
            <a:ext cx="4205416" cy="4525963"/>
          </a:xfrm>
        </p:spPr>
        <p:txBody>
          <a:bodyPr>
            <a:normAutofit/>
          </a:bodyPr>
          <a:lstStyle/>
          <a:p>
            <a:r>
              <a:rPr lang="en-US" dirty="0" smtClean="0"/>
              <a:t>IG supports</a:t>
            </a:r>
          </a:p>
          <a:p>
            <a:pPr lvl="1"/>
            <a:r>
              <a:rPr lang="en-US" dirty="0" smtClean="0"/>
              <a:t>CDS knowledge artifacts (rules, order sets, documentation templates)</a:t>
            </a:r>
          </a:p>
          <a:p>
            <a:pPr lvl="1"/>
            <a:r>
              <a:rPr lang="en-US" dirty="0" smtClean="0"/>
              <a:t>Quality measures</a:t>
            </a:r>
          </a:p>
          <a:p>
            <a:pPr lvl="1"/>
            <a:r>
              <a:rPr lang="en-US" dirty="0" smtClean="0"/>
              <a:t>Service-based evaluation</a:t>
            </a:r>
          </a:p>
        </p:txBody>
      </p:sp>
      <p:sp>
        <p:nvSpPr>
          <p:cNvPr id="5" name="Content Placeholder 2"/>
          <p:cNvSpPr txBox="1">
            <a:spLocks/>
          </p:cNvSpPr>
          <p:nvPr/>
        </p:nvSpPr>
        <p:spPr>
          <a:xfrm>
            <a:off x="196398" y="6126163"/>
            <a:ext cx="8890318" cy="71217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Consolas"/>
                <a:cs typeface="Consolas"/>
              </a:rPr>
              <a:t>http://hl7-fhir.github.io/clinicalreasoning-module.html</a:t>
            </a:r>
            <a:endParaRPr lang="en-US" dirty="0"/>
          </a:p>
        </p:txBody>
      </p:sp>
      <p:pic>
        <p:nvPicPr>
          <p:cNvPr id="6" name="Picture 5"/>
          <p:cNvPicPr>
            <a:picLocks noChangeAspect="1"/>
          </p:cNvPicPr>
          <p:nvPr/>
        </p:nvPicPr>
        <p:blipFill>
          <a:blip r:embed="rId2"/>
          <a:stretch>
            <a:fillRect/>
          </a:stretch>
        </p:blipFill>
        <p:spPr>
          <a:xfrm>
            <a:off x="3886200" y="1143000"/>
            <a:ext cx="5291580" cy="4876800"/>
          </a:xfrm>
          <a:prstGeom prst="rect">
            <a:avLst/>
          </a:prstGeom>
        </p:spPr>
      </p:pic>
    </p:spTree>
    <p:extLst>
      <p:ext uri="{BB962C8B-B14F-4D97-AF65-F5344CB8AC3E}">
        <p14:creationId xmlns:p14="http://schemas.microsoft.com/office/powerpoint/2010/main" val="266901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solidFill>
                  <a:schemeClr val="tx2"/>
                </a:solidFill>
              </a:rPr>
              <a:t>harmonized qi standards</a:t>
            </a:r>
            <a:endParaRPr lang="en-US" sz="3600" dirty="0">
              <a:solidFill>
                <a:schemeClr val="tx2"/>
              </a:solidFill>
            </a:endParaRPr>
          </a:p>
        </p:txBody>
      </p:sp>
      <p:sp>
        <p:nvSpPr>
          <p:cNvPr id="5" name="Text Placeholder 4"/>
          <p:cNvSpPr>
            <a:spLocks noGrp="1"/>
          </p:cNvSpPr>
          <p:nvPr>
            <p:ph type="body" idx="1"/>
          </p:nvPr>
        </p:nvSpPr>
        <p:spPr/>
        <p:txBody>
          <a:bodyPr>
            <a:normAutofit/>
          </a:bodyPr>
          <a:lstStyle/>
          <a:p>
            <a:r>
              <a:rPr lang="en-US" sz="2800" dirty="0" smtClean="0">
                <a:solidFill>
                  <a:schemeClr val="tx2"/>
                </a:solidFill>
              </a:rPr>
              <a:t>The Clinical Quality </a:t>
            </a:r>
            <a:r>
              <a:rPr lang="en-US" sz="2800" dirty="0" smtClean="0">
                <a:solidFill>
                  <a:schemeClr val="tx2"/>
                </a:solidFill>
              </a:rPr>
              <a:t>Framework (CQF): Background</a:t>
            </a:r>
            <a:endParaRPr lang="en-US" sz="2800" dirty="0">
              <a:solidFill>
                <a:schemeClr val="tx2"/>
              </a:solidFill>
            </a:endParaRPr>
          </a:p>
        </p:txBody>
      </p:sp>
      <p:sp>
        <p:nvSpPr>
          <p:cNvPr id="2" name="Slide Number Placeholder 1"/>
          <p:cNvSpPr>
            <a:spLocks noGrp="1"/>
          </p:cNvSpPr>
          <p:nvPr>
            <p:ph type="sldNum" sz="quarter" idx="12"/>
          </p:nvPr>
        </p:nvSpPr>
        <p:spPr/>
        <p:txBody>
          <a:bodyPr/>
          <a:lstStyle/>
          <a:p>
            <a:fld id="{D04207AB-DC8F-4E13-8DC0-6025F5BF10CE}" type="slidenum">
              <a:rPr lang="en-US" smtClean="0"/>
              <a:pPr/>
              <a:t>1</a:t>
            </a:fld>
            <a:endParaRPr lang="en-US"/>
          </a:p>
        </p:txBody>
      </p:sp>
    </p:spTree>
    <p:extLst>
      <p:ext uri="{BB962C8B-B14F-4D97-AF65-F5344CB8AC3E}">
        <p14:creationId xmlns:p14="http://schemas.microsoft.com/office/powerpoint/2010/main" val="3045798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Headed</a:t>
            </a:r>
            <a:endParaRPr lang="en-US" dirty="0"/>
          </a:p>
        </p:txBody>
      </p:sp>
      <p:sp>
        <p:nvSpPr>
          <p:cNvPr id="3" name="Content Placeholder 2"/>
          <p:cNvSpPr>
            <a:spLocks noGrp="1"/>
          </p:cNvSpPr>
          <p:nvPr>
            <p:ph idx="1"/>
          </p:nvPr>
        </p:nvSpPr>
        <p:spPr>
          <a:xfrm>
            <a:off x="457200" y="1371600"/>
            <a:ext cx="8229600" cy="4754563"/>
          </a:xfrm>
        </p:spPr>
        <p:txBody>
          <a:bodyPr/>
          <a:lstStyle/>
          <a:p>
            <a:r>
              <a:rPr lang="en-US" sz="2800" dirty="0" smtClean="0"/>
              <a:t>September ballot cycle reflects a major achievement towards a stable, implementable method to achieve decision support and quality measurement</a:t>
            </a:r>
          </a:p>
          <a:p>
            <a:r>
              <a:rPr lang="en-US" sz="2800" dirty="0" smtClean="0"/>
              <a:t>CQF desires ongoing convergence to a sustainable, expressive standard that supports clinical workflow and direct patient care activities</a:t>
            </a:r>
          </a:p>
          <a:p>
            <a:r>
              <a:rPr lang="en-US" sz="2800" dirty="0" smtClean="0"/>
              <a:t>Focus on functionality and usability</a:t>
            </a:r>
          </a:p>
          <a:p>
            <a:r>
              <a:rPr lang="en-US" sz="2800" dirty="0" smtClean="0"/>
              <a:t>Integration with federal programs, broad vendor systems</a:t>
            </a:r>
          </a:p>
          <a:p>
            <a:r>
              <a:rPr lang="en-US" sz="2800" dirty="0" smtClean="0"/>
              <a:t>Common data definitions to ensure data validity</a:t>
            </a:r>
          </a:p>
          <a:p>
            <a:endParaRPr lang="en-US" sz="2800" dirty="0" smtClean="0"/>
          </a:p>
          <a:p>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19</a:t>
            </a:fld>
            <a:endParaRPr lang="en-US"/>
          </a:p>
        </p:txBody>
      </p:sp>
    </p:spTree>
    <p:extLst>
      <p:ext uri="{BB962C8B-B14F-4D97-AF65-F5344CB8AC3E}">
        <p14:creationId xmlns:p14="http://schemas.microsoft.com/office/powerpoint/2010/main" val="25256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600" dirty="0" smtClean="0"/>
              <a:t>What Remains to be Done</a:t>
            </a:r>
            <a:endParaRPr lang="en-US" sz="3600" dirty="0"/>
          </a:p>
        </p:txBody>
      </p:sp>
      <p:sp>
        <p:nvSpPr>
          <p:cNvPr id="3" name="Content Placeholder 2"/>
          <p:cNvSpPr>
            <a:spLocks noGrp="1"/>
          </p:cNvSpPr>
          <p:nvPr>
            <p:ph idx="1"/>
          </p:nvPr>
        </p:nvSpPr>
        <p:spPr>
          <a:xfrm>
            <a:off x="457200" y="1371600"/>
            <a:ext cx="8229600" cy="4774103"/>
          </a:xfrm>
        </p:spPr>
        <p:txBody>
          <a:bodyPr>
            <a:noAutofit/>
          </a:bodyPr>
          <a:lstStyle/>
          <a:p>
            <a:pPr lvl="0"/>
            <a:r>
              <a:rPr lang="en-US" sz="2800" dirty="0"/>
              <a:t>We need to keep nurturing this alignment and ultimate convergence on a common logical </a:t>
            </a:r>
            <a:r>
              <a:rPr lang="en-US" sz="2800" dirty="0" smtClean="0"/>
              <a:t>model– i.e. this meeting and a concrete plan!</a:t>
            </a:r>
            <a:endParaRPr lang="en-US" sz="2800" dirty="0"/>
          </a:p>
          <a:p>
            <a:pPr lvl="0"/>
            <a:r>
              <a:rPr lang="en-US" sz="2800" dirty="0" smtClean="0"/>
              <a:t>CQF needs </a:t>
            </a:r>
            <a:r>
              <a:rPr lang="en-US" sz="2800" dirty="0"/>
              <a:t>to enhance the expressivity of CIMI to capture, at the very least, the requirements of the QDM, vMR, </a:t>
            </a:r>
            <a:r>
              <a:rPr lang="en-US" sz="2800" dirty="0" smtClean="0"/>
              <a:t>and FHIM</a:t>
            </a:r>
            <a:endParaRPr lang="en-US" sz="2800" dirty="0"/>
          </a:p>
          <a:p>
            <a:pPr lvl="0"/>
            <a:r>
              <a:rPr lang="en-US" sz="2800" dirty="0"/>
              <a:t>CIMI needs to offer a way to crowd-source </a:t>
            </a:r>
            <a:r>
              <a:rPr lang="en-US" sz="2800" dirty="0" smtClean="0"/>
              <a:t>and accelerate the </a:t>
            </a:r>
            <a:r>
              <a:rPr lang="en-US" sz="2800" dirty="0"/>
              <a:t>creation of more detailed archetypes based on the core archetypes that the collaborative group will initially </a:t>
            </a:r>
            <a:r>
              <a:rPr lang="en-US" sz="2800" dirty="0" smtClean="0"/>
              <a:t>define</a:t>
            </a:r>
            <a:endParaRPr lang="en-US" sz="2800" dirty="0" smtClean="0"/>
          </a:p>
        </p:txBody>
      </p:sp>
      <p:sp>
        <p:nvSpPr>
          <p:cNvPr id="6" name="Slide Number Placeholder 5"/>
          <p:cNvSpPr>
            <a:spLocks noGrp="1"/>
          </p:cNvSpPr>
          <p:nvPr>
            <p:ph type="sldNum" sz="quarter" idx="12"/>
          </p:nvPr>
        </p:nvSpPr>
        <p:spPr/>
        <p:txBody>
          <a:bodyPr/>
          <a:lstStyle/>
          <a:p>
            <a:pPr>
              <a:defRPr/>
            </a:pPr>
            <a:fld id="{B0322A75-CA8B-459B-ADB1-E019FB15DA14}" type="slidenum">
              <a:rPr lang="en-US" smtClean="0"/>
              <a:pPr>
                <a:defRPr/>
              </a:pPr>
              <a:t>20</a:t>
            </a:fld>
            <a:endParaRPr lang="en-US" dirty="0"/>
          </a:p>
        </p:txBody>
      </p:sp>
    </p:spTree>
    <p:extLst>
      <p:ext uri="{BB962C8B-B14F-4D97-AF65-F5344CB8AC3E}">
        <p14:creationId xmlns:p14="http://schemas.microsoft.com/office/powerpoint/2010/main" val="195723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normAutofit fontScale="90000"/>
          </a:bodyPr>
          <a:lstStyle/>
          <a:p>
            <a:r>
              <a:rPr lang="en-US" sz="3600" dirty="0" smtClean="0"/>
              <a:t>What Remains to be </a:t>
            </a:r>
            <a:r>
              <a:rPr lang="en-US" sz="3600" dirty="0" smtClean="0"/>
              <a:t>Done</a:t>
            </a:r>
            <a:br>
              <a:rPr lang="en-US" sz="3600" dirty="0" smtClean="0"/>
            </a:br>
            <a:r>
              <a:rPr lang="en-US" sz="3600" dirty="0" smtClean="0"/>
              <a:t>Make it Tangible</a:t>
            </a:r>
            <a:endParaRPr lang="en-US" sz="3600" dirty="0"/>
          </a:p>
        </p:txBody>
      </p:sp>
      <p:sp>
        <p:nvSpPr>
          <p:cNvPr id="3" name="Content Placeholder 2"/>
          <p:cNvSpPr>
            <a:spLocks noGrp="1"/>
          </p:cNvSpPr>
          <p:nvPr>
            <p:ph idx="1"/>
          </p:nvPr>
        </p:nvSpPr>
        <p:spPr>
          <a:xfrm>
            <a:off x="304800" y="1219200"/>
            <a:ext cx="8382000" cy="4774103"/>
          </a:xfrm>
        </p:spPr>
        <p:txBody>
          <a:bodyPr>
            <a:noAutofit/>
          </a:bodyPr>
          <a:lstStyle/>
          <a:p>
            <a:pPr marL="0" lvl="0" indent="0">
              <a:buNone/>
            </a:pPr>
            <a:r>
              <a:rPr lang="en-US" sz="2800" dirty="0" smtClean="0"/>
              <a:t>Pilots to:</a:t>
            </a:r>
          </a:p>
          <a:p>
            <a:r>
              <a:rPr lang="en-US" sz="2800" dirty="0" smtClean="0"/>
              <a:t>Generate </a:t>
            </a:r>
            <a:r>
              <a:rPr lang="en-US" sz="2800" dirty="0" smtClean="0"/>
              <a:t>FHIR profiles from CIMI </a:t>
            </a:r>
            <a:r>
              <a:rPr lang="en-US" sz="2800" dirty="0" smtClean="0"/>
              <a:t>archetypes</a:t>
            </a:r>
            <a:endParaRPr lang="en-US" sz="2800" dirty="0"/>
          </a:p>
          <a:p>
            <a:r>
              <a:rPr lang="en-US" sz="2800" dirty="0" smtClean="0"/>
              <a:t>Transform </a:t>
            </a:r>
            <a:r>
              <a:rPr lang="en-US" sz="2800" dirty="0" smtClean="0"/>
              <a:t>FHIR instance to a logical representation of the data for rule engines, measure engines, and </a:t>
            </a:r>
            <a:r>
              <a:rPr lang="en-US" sz="2800" dirty="0" smtClean="0"/>
              <a:t>back? </a:t>
            </a:r>
          </a:p>
          <a:p>
            <a:r>
              <a:rPr lang="en-US" sz="2800" dirty="0" smtClean="0"/>
              <a:t>Demonstrate defined </a:t>
            </a:r>
            <a:r>
              <a:rPr lang="en-US" sz="2800" dirty="0" smtClean="0"/>
              <a:t>archetypes are </a:t>
            </a:r>
            <a:r>
              <a:rPr lang="en-US" sz="2800" dirty="0" smtClean="0"/>
              <a:t>clinically relevant and </a:t>
            </a:r>
            <a:r>
              <a:rPr lang="en-US" sz="2800" dirty="0" smtClean="0"/>
              <a:t>useful</a:t>
            </a:r>
          </a:p>
          <a:p>
            <a:r>
              <a:rPr lang="en-US" sz="2800" dirty="0" smtClean="0"/>
              <a:t>Show </a:t>
            </a:r>
            <a:r>
              <a:rPr lang="en-US" sz="2800" dirty="0" smtClean="0"/>
              <a:t>that </a:t>
            </a:r>
            <a:r>
              <a:rPr lang="en-US" sz="2800" dirty="0" smtClean="0"/>
              <a:t>vendors can manipulate FHIR data conformant to these profiles - </a:t>
            </a:r>
            <a:r>
              <a:rPr lang="en-US" sz="2800" dirty="0" smtClean="0"/>
              <a:t>could </a:t>
            </a:r>
            <a:r>
              <a:rPr lang="en-US" sz="2800" dirty="0" smtClean="0"/>
              <a:t>be staged over time (e.g., </a:t>
            </a:r>
            <a:r>
              <a:rPr lang="en-US" sz="2800" dirty="0" smtClean="0"/>
              <a:t>from </a:t>
            </a:r>
            <a:r>
              <a:rPr lang="en-US" sz="2800" dirty="0" smtClean="0"/>
              <a:t>DAF compliance through specific CIMI archetypes and work your way </a:t>
            </a:r>
            <a:r>
              <a:rPr lang="en-US" sz="2800" dirty="0" smtClean="0"/>
              <a:t>outward)</a:t>
            </a:r>
            <a:endParaRPr lang="en-US" sz="2800" dirty="0"/>
          </a:p>
        </p:txBody>
      </p:sp>
      <p:sp>
        <p:nvSpPr>
          <p:cNvPr id="6" name="Slide Number Placeholder 5"/>
          <p:cNvSpPr>
            <a:spLocks noGrp="1"/>
          </p:cNvSpPr>
          <p:nvPr>
            <p:ph type="sldNum" sz="quarter" idx="12"/>
          </p:nvPr>
        </p:nvSpPr>
        <p:spPr/>
        <p:txBody>
          <a:bodyPr/>
          <a:lstStyle/>
          <a:p>
            <a:pPr>
              <a:defRPr/>
            </a:pPr>
            <a:fld id="{B0322A75-CA8B-459B-ADB1-E019FB15DA14}" type="slidenum">
              <a:rPr lang="en-US" smtClean="0"/>
              <a:pPr>
                <a:defRPr/>
              </a:pPr>
              <a:t>21</a:t>
            </a:fld>
            <a:endParaRPr lang="en-US" dirty="0"/>
          </a:p>
        </p:txBody>
      </p:sp>
    </p:spTree>
    <p:extLst>
      <p:ext uri="{BB962C8B-B14F-4D97-AF65-F5344CB8AC3E}">
        <p14:creationId xmlns:p14="http://schemas.microsoft.com/office/powerpoint/2010/main" val="4071414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070"/>
            <a:ext cx="8229600" cy="1143000"/>
          </a:xfrm>
        </p:spPr>
        <p:txBody>
          <a:bodyPr/>
          <a:lstStyle/>
          <a:p>
            <a:r>
              <a:rPr lang="en-US" dirty="0" smtClean="0"/>
              <a:t>What the Role of CQF Can and Should Be</a:t>
            </a:r>
            <a:endParaRPr lang="en-US" dirty="0"/>
          </a:p>
        </p:txBody>
      </p:sp>
      <p:sp>
        <p:nvSpPr>
          <p:cNvPr id="3" name="Content Placeholder 2"/>
          <p:cNvSpPr>
            <a:spLocks noGrp="1"/>
          </p:cNvSpPr>
          <p:nvPr>
            <p:ph idx="1"/>
          </p:nvPr>
        </p:nvSpPr>
        <p:spPr>
          <a:xfrm>
            <a:off x="152400" y="1295400"/>
            <a:ext cx="8686800" cy="4800600"/>
          </a:xfrm>
        </p:spPr>
        <p:txBody>
          <a:bodyPr>
            <a:normAutofit/>
          </a:bodyPr>
          <a:lstStyle/>
          <a:p>
            <a:r>
              <a:rPr lang="en-US" sz="2800" dirty="0" smtClean="0"/>
              <a:t>Offers an excellent expression language (CQL) not constrained by the data model </a:t>
            </a:r>
          </a:p>
          <a:p>
            <a:r>
              <a:rPr lang="en-US" sz="2800" dirty="0" smtClean="0"/>
              <a:t>CQL is being adopted broadly in FHIR and outside of it</a:t>
            </a:r>
          </a:p>
          <a:p>
            <a:r>
              <a:rPr lang="en-US" sz="2800" dirty="0" smtClean="0"/>
              <a:t>Has and will continue to bring significant clinical content into FHIR core</a:t>
            </a:r>
          </a:p>
          <a:p>
            <a:r>
              <a:rPr lang="en-US" sz="2800" dirty="0" smtClean="0"/>
              <a:t>Can help foster alignment and reuse in federal programs</a:t>
            </a:r>
          </a:p>
          <a:p>
            <a:r>
              <a:rPr lang="en-US" sz="2800" dirty="0" smtClean="0"/>
              <a:t>Offers implementation guides that allow immediate implementation of standards-based content into clinical settings including through clinical decision support and clinical quality measures</a:t>
            </a:r>
          </a:p>
          <a:p>
            <a:endParaRPr lang="en-US" sz="2800" dirty="0" smtClean="0"/>
          </a:p>
          <a:p>
            <a:endParaRPr lang="en-US" sz="2800" dirty="0" smtClean="0"/>
          </a:p>
          <a:p>
            <a:endParaRPr lang="en-US" sz="2800" dirty="0" smtClean="0"/>
          </a:p>
          <a:p>
            <a:endParaRPr lang="en-US" sz="2800" dirty="0"/>
          </a:p>
        </p:txBody>
      </p:sp>
      <p:sp>
        <p:nvSpPr>
          <p:cNvPr id="4" name="Date Placeholder 3"/>
          <p:cNvSpPr>
            <a:spLocks noGrp="1"/>
          </p:cNvSpPr>
          <p:nvPr>
            <p:ph type="dt" sz="half" idx="10"/>
          </p:nvPr>
        </p:nvSpPr>
        <p:spPr/>
        <p:txBody>
          <a:bodyPr/>
          <a:lstStyle/>
          <a:p>
            <a:pPr>
              <a:defRPr/>
            </a:pPr>
            <a:fld id="{E055AA0B-3BAB-45C1-9597-620C8C8505BB}" type="datetime1">
              <a:rPr lang="en-US" smtClean="0"/>
              <a:pPr>
                <a:defRPr/>
              </a:pPr>
              <a:t>8/11/2016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0322A75-CA8B-459B-ADB1-E019FB15DA14}" type="slidenum">
              <a:rPr lang="en-US" smtClean="0"/>
              <a:pPr>
                <a:defRPr/>
              </a:pPr>
              <a:t>22</a:t>
            </a:fld>
            <a:endParaRPr lang="en-US" dirty="0"/>
          </a:p>
        </p:txBody>
      </p:sp>
    </p:spTree>
    <p:extLst>
      <p:ext uri="{BB962C8B-B14F-4D97-AF65-F5344CB8AC3E}">
        <p14:creationId xmlns:p14="http://schemas.microsoft.com/office/powerpoint/2010/main" val="2289391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600" dirty="0" smtClean="0"/>
              <a:t>Conclusions</a:t>
            </a:r>
            <a:endParaRPr lang="en-US" sz="3600" dirty="0"/>
          </a:p>
        </p:txBody>
      </p:sp>
      <p:sp>
        <p:nvSpPr>
          <p:cNvPr id="3" name="Content Placeholder 2"/>
          <p:cNvSpPr>
            <a:spLocks noGrp="1"/>
          </p:cNvSpPr>
          <p:nvPr>
            <p:ph idx="1"/>
          </p:nvPr>
        </p:nvSpPr>
        <p:spPr>
          <a:xfrm>
            <a:off x="457200" y="1371600"/>
            <a:ext cx="8229600" cy="4774103"/>
          </a:xfrm>
        </p:spPr>
        <p:txBody>
          <a:bodyPr>
            <a:normAutofit lnSpcReduction="10000"/>
          </a:bodyPr>
          <a:lstStyle/>
          <a:p>
            <a:r>
              <a:rPr lang="en-US" sz="2800" dirty="0"/>
              <a:t>Using a </a:t>
            </a:r>
            <a:r>
              <a:rPr lang="en-US" sz="2800" dirty="0" smtClean="0"/>
              <a:t>harmonized approach, data reuse becomes infinitely more possible</a:t>
            </a:r>
            <a:endParaRPr lang="en-US" sz="2800" dirty="0"/>
          </a:p>
          <a:p>
            <a:r>
              <a:rPr lang="en-US" sz="2800" dirty="0" smtClean="0"/>
              <a:t>Only </a:t>
            </a:r>
            <a:r>
              <a:rPr lang="en-US" sz="2800" dirty="0" smtClean="0"/>
              <a:t>through ongoing engagement across stakeholders will we enable a Learning Health </a:t>
            </a:r>
            <a:r>
              <a:rPr lang="en-US" sz="2800" dirty="0" smtClean="0"/>
              <a:t>System</a:t>
            </a:r>
          </a:p>
          <a:p>
            <a:r>
              <a:rPr lang="en-US" sz="2800" dirty="0" smtClean="0"/>
              <a:t>Need to be willing to give up something to make big gains</a:t>
            </a:r>
          </a:p>
          <a:p>
            <a:r>
              <a:rPr lang="en-US" sz="2800" dirty="0" smtClean="0"/>
              <a:t>The approach outlined here is exciting and CQF is all in!</a:t>
            </a:r>
          </a:p>
          <a:p>
            <a:endParaRPr lang="en-US" sz="2800" dirty="0" smtClean="0"/>
          </a:p>
          <a:p>
            <a:r>
              <a:rPr lang="en-US" sz="2800" dirty="0" smtClean="0"/>
              <a:t>Contact: Julia Skapik, julia.skapik@hhs.gov</a:t>
            </a:r>
          </a:p>
          <a:p>
            <a:pPr marL="0" indent="0">
              <a:buNone/>
            </a:pPr>
            <a:endParaRPr lang="en-US" sz="3200" dirty="0"/>
          </a:p>
        </p:txBody>
      </p:sp>
      <p:sp>
        <p:nvSpPr>
          <p:cNvPr id="6" name="Slide Number Placeholder 5"/>
          <p:cNvSpPr>
            <a:spLocks noGrp="1"/>
          </p:cNvSpPr>
          <p:nvPr>
            <p:ph type="sldNum" sz="quarter" idx="12"/>
          </p:nvPr>
        </p:nvSpPr>
        <p:spPr/>
        <p:txBody>
          <a:bodyPr/>
          <a:lstStyle/>
          <a:p>
            <a:pPr>
              <a:defRPr/>
            </a:pPr>
            <a:fld id="{B0322A75-CA8B-459B-ADB1-E019FB15DA14}" type="slidenum">
              <a:rPr lang="en-US" smtClean="0"/>
              <a:pPr>
                <a:defRPr/>
              </a:pPr>
              <a:t>23</a:t>
            </a:fld>
            <a:endParaRPr lang="en-US" dirty="0"/>
          </a:p>
        </p:txBody>
      </p:sp>
    </p:spTree>
    <p:extLst>
      <p:ext uri="{BB962C8B-B14F-4D97-AF65-F5344CB8AC3E}">
        <p14:creationId xmlns:p14="http://schemas.microsoft.com/office/powerpoint/2010/main" val="126581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Additional Information</a:t>
            </a:r>
            <a:endParaRPr lang="en-US" dirty="0"/>
          </a:p>
        </p:txBody>
      </p:sp>
      <p:sp>
        <p:nvSpPr>
          <p:cNvPr id="3" name="Content Placeholder 2"/>
          <p:cNvSpPr>
            <a:spLocks noGrp="1"/>
          </p:cNvSpPr>
          <p:nvPr>
            <p:ph idx="1"/>
          </p:nvPr>
        </p:nvSpPr>
        <p:spPr/>
        <p:txBody>
          <a:bodyPr>
            <a:normAutofit/>
          </a:bodyPr>
          <a:lstStyle/>
          <a:p>
            <a:r>
              <a:rPr lang="en-US" dirty="0" smtClean="0"/>
              <a:t>QUICK Logical Model</a:t>
            </a:r>
          </a:p>
          <a:p>
            <a:pPr lvl="1"/>
            <a:r>
              <a:rPr lang="en-US" dirty="0">
                <a:hlinkClick r:id="rId2"/>
              </a:rPr>
              <a:t>https://</a:t>
            </a:r>
            <a:r>
              <a:rPr lang="en-US" dirty="0" smtClean="0">
                <a:hlinkClick r:id="rId2"/>
              </a:rPr>
              <a:t>github.com/cqframework/OneModel/blob/master/QUICK/eap/QUICK.eap</a:t>
            </a:r>
            <a:endParaRPr lang="en-US" dirty="0" smtClean="0"/>
          </a:p>
          <a:p>
            <a:r>
              <a:rPr lang="en-US" dirty="0" smtClean="0"/>
              <a:t>QICore FHIR Profiles </a:t>
            </a:r>
            <a:r>
              <a:rPr lang="en-US" dirty="0"/>
              <a:t>(in ballot</a:t>
            </a:r>
            <a:r>
              <a:rPr lang="en-US" dirty="0" smtClean="0"/>
              <a:t>)</a:t>
            </a:r>
          </a:p>
          <a:p>
            <a:pPr lvl="1"/>
            <a:r>
              <a:rPr lang="en-US" dirty="0">
                <a:hlinkClick r:id="rId3"/>
              </a:rPr>
              <a:t>http://</a:t>
            </a:r>
            <a:r>
              <a:rPr lang="en-US" dirty="0" smtClean="0">
                <a:hlinkClick r:id="rId3"/>
              </a:rPr>
              <a:t>hl7.org/fhir/qicore/qicore.html</a:t>
            </a:r>
            <a:endParaRPr lang="en-US" dirty="0" smtClean="0"/>
          </a:p>
          <a:p>
            <a:r>
              <a:rPr lang="en-US" dirty="0" smtClean="0"/>
              <a:t>CQF on FHIR Implementation Guide (in ballot)</a:t>
            </a:r>
          </a:p>
          <a:p>
            <a:pPr lvl="1"/>
            <a:r>
              <a:rPr lang="en-US" dirty="0">
                <a:hlinkClick r:id="rId4"/>
              </a:rPr>
              <a:t>http://</a:t>
            </a:r>
            <a:r>
              <a:rPr lang="en-US" dirty="0" smtClean="0">
                <a:hlinkClick r:id="rId4"/>
              </a:rPr>
              <a:t>hl7-fhir.github.io/clinicalreasoning-module.html</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04207AB-DC8F-4E13-8DC0-6025F5BF10CE}" type="slidenum">
              <a:rPr lang="en-US" smtClean="0"/>
              <a:pPr/>
              <a:t>24</a:t>
            </a:fld>
            <a:endParaRPr lang="en-US"/>
          </a:p>
        </p:txBody>
      </p:sp>
    </p:spTree>
    <p:extLst>
      <p:ext uri="{BB962C8B-B14F-4D97-AF65-F5344CB8AC3E}">
        <p14:creationId xmlns:p14="http://schemas.microsoft.com/office/powerpoint/2010/main" val="21966866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600" dirty="0" smtClean="0"/>
              <a:t>Appendix: </a:t>
            </a:r>
            <a:r>
              <a:rPr lang="en-US" sz="3600" dirty="0" smtClean="0"/>
              <a:t>Thoughts</a:t>
            </a:r>
            <a:endParaRPr lang="en-US" sz="3600" dirty="0"/>
          </a:p>
        </p:txBody>
      </p:sp>
      <p:sp>
        <p:nvSpPr>
          <p:cNvPr id="3" name="Content Placeholder 2"/>
          <p:cNvSpPr>
            <a:spLocks noGrp="1"/>
          </p:cNvSpPr>
          <p:nvPr>
            <p:ph idx="1"/>
          </p:nvPr>
        </p:nvSpPr>
        <p:spPr>
          <a:xfrm>
            <a:off x="457200" y="1371600"/>
            <a:ext cx="8534400" cy="4774103"/>
          </a:xfrm>
        </p:spPr>
        <p:txBody>
          <a:bodyPr>
            <a:normAutofit fontScale="70000" lnSpcReduction="20000"/>
          </a:bodyPr>
          <a:lstStyle/>
          <a:p>
            <a:r>
              <a:rPr lang="en-US" sz="2800" dirty="0" smtClean="0"/>
              <a:t>CDS </a:t>
            </a:r>
            <a:r>
              <a:rPr lang="en-US" sz="2800" dirty="0"/>
              <a:t>and CQI </a:t>
            </a:r>
            <a:r>
              <a:rPr lang="en-US" sz="2800" dirty="0" smtClean="0"/>
              <a:t>needs to operate </a:t>
            </a:r>
            <a:r>
              <a:rPr lang="en-US" sz="2800" dirty="0"/>
              <a:t>on </a:t>
            </a:r>
            <a:r>
              <a:rPr lang="en-US" sz="2800" dirty="0" smtClean="0"/>
              <a:t>real, existing data – there must be a balance between ideal future information models and current models</a:t>
            </a:r>
          </a:p>
          <a:p>
            <a:r>
              <a:rPr lang="en-US" sz="2800" dirty="0" smtClean="0"/>
              <a:t>Convergence makes </a:t>
            </a:r>
            <a:r>
              <a:rPr lang="en-US" sz="2800" dirty="0"/>
              <a:t>a lot of sense provided </a:t>
            </a:r>
            <a:r>
              <a:rPr lang="en-US" sz="2800" dirty="0" smtClean="0"/>
              <a:t>there is true agreement to converge (rather than for others to simply accept one’s own approach)</a:t>
            </a:r>
            <a:endParaRPr lang="en-US" sz="2800" dirty="0"/>
          </a:p>
          <a:p>
            <a:r>
              <a:rPr lang="en-US" sz="2800" dirty="0" smtClean="0"/>
              <a:t>Fragmentation </a:t>
            </a:r>
            <a:r>
              <a:rPr lang="en-US" sz="2800" dirty="0"/>
              <a:t>of models and ultimately profiles will impose a significant burden to developers and result in higher long term integration costs - lots of transformations, loss of data, etc...</a:t>
            </a:r>
          </a:p>
          <a:p>
            <a:r>
              <a:rPr lang="en-US" sz="2800" dirty="0" smtClean="0"/>
              <a:t>QICore </a:t>
            </a:r>
            <a:r>
              <a:rPr lang="en-US" sz="2800" dirty="0"/>
              <a:t>and DAF </a:t>
            </a:r>
            <a:r>
              <a:rPr lang="en-US" sz="2800" dirty="0" smtClean="0"/>
              <a:t>were a </a:t>
            </a:r>
            <a:r>
              <a:rPr lang="en-US" sz="2800" dirty="0"/>
              <a:t>step in the right direction but then all must be kept in sync. It is not easy as we found out. Add SDC, </a:t>
            </a:r>
            <a:r>
              <a:rPr lang="en-US" sz="2800" dirty="0" smtClean="0"/>
              <a:t>CIMI, HSPC, FHIM, registries</a:t>
            </a:r>
            <a:r>
              <a:rPr lang="en-US" sz="2800" dirty="0"/>
              <a:t>, etc... and </a:t>
            </a:r>
            <a:r>
              <a:rPr lang="en-US" sz="2800" dirty="0" smtClean="0"/>
              <a:t>“synching” </a:t>
            </a:r>
            <a:r>
              <a:rPr lang="en-US" sz="2800" dirty="0"/>
              <a:t>becomes nightmarish.</a:t>
            </a:r>
          </a:p>
          <a:p>
            <a:r>
              <a:rPr lang="en-US" sz="2800" dirty="0" smtClean="0"/>
              <a:t>QUICK </a:t>
            </a:r>
            <a:r>
              <a:rPr lang="en-US" sz="2800" dirty="0"/>
              <a:t>(the harmonization of QDM and vMR) was also an important step in the alignment of a logical representation of clinical data but was difficult to scale (as we learned building templates). Then, there are other models too like FHIM, OpenEHR, etc.... We needed to converge these models and CIMI appeared to be an ideal opportunity to do so. Through CIMI preferred archetypes, we can generate a single set of profiles that harmonizes our requirements. No need to manually keep </a:t>
            </a:r>
            <a:r>
              <a:rPr lang="en-US" sz="2800" dirty="0" smtClean="0"/>
              <a:t>models in </a:t>
            </a:r>
            <a:r>
              <a:rPr lang="en-US" sz="2800" dirty="0"/>
              <a:t>sync. We also get the formal model behind the FHIR profiles.</a:t>
            </a:r>
          </a:p>
        </p:txBody>
      </p:sp>
      <p:sp>
        <p:nvSpPr>
          <p:cNvPr id="6" name="Slide Number Placeholder 5"/>
          <p:cNvSpPr>
            <a:spLocks noGrp="1"/>
          </p:cNvSpPr>
          <p:nvPr>
            <p:ph type="sldNum" sz="quarter" idx="12"/>
          </p:nvPr>
        </p:nvSpPr>
        <p:spPr/>
        <p:txBody>
          <a:bodyPr/>
          <a:lstStyle/>
          <a:p>
            <a:pPr>
              <a:defRPr/>
            </a:pPr>
            <a:fld id="{B0322A75-CA8B-459B-ADB1-E019FB15DA14}" type="slidenum">
              <a:rPr lang="en-US" smtClean="0"/>
              <a:pPr>
                <a:defRPr/>
              </a:pPr>
              <a:t>25</a:t>
            </a:fld>
            <a:endParaRPr lang="en-US" dirty="0"/>
          </a:p>
        </p:txBody>
      </p:sp>
    </p:spTree>
    <p:extLst>
      <p:ext uri="{BB962C8B-B14F-4D97-AF65-F5344CB8AC3E}">
        <p14:creationId xmlns:p14="http://schemas.microsoft.com/office/powerpoint/2010/main" val="202921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Need for Standards Harmonization</a:t>
            </a:r>
            <a:endParaRPr lang="en-US" dirty="0"/>
          </a:p>
        </p:txBody>
      </p:sp>
      <p:sp>
        <p:nvSpPr>
          <p:cNvPr id="5" name="Content Placeholder 4"/>
          <p:cNvSpPr>
            <a:spLocks noGrp="1"/>
          </p:cNvSpPr>
          <p:nvPr>
            <p:ph idx="1"/>
          </p:nvPr>
        </p:nvSpPr>
        <p:spPr>
          <a:xfrm>
            <a:off x="228600" y="1295400"/>
            <a:ext cx="8763000" cy="5181600"/>
          </a:xfrm>
        </p:spPr>
        <p:txBody>
          <a:bodyPr>
            <a:normAutofit/>
          </a:bodyPr>
          <a:lstStyle/>
          <a:p>
            <a:r>
              <a:rPr lang="en-US" sz="2000" b="1" dirty="0" smtClean="0"/>
              <a:t>The standards used for the electronic representation of CDS and eCQM were not developed in consideration of each other</a:t>
            </a:r>
            <a:r>
              <a:rPr lang="en-US" sz="2000" dirty="0" smtClean="0"/>
              <a:t>, and used different approaches to patient data and computable expression logic.</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2" name="Rectangle 1"/>
          <p:cNvSpPr/>
          <p:nvPr/>
        </p:nvSpPr>
        <p:spPr>
          <a:xfrm>
            <a:off x="4415547" y="3244334"/>
            <a:ext cx="312906" cy="369332"/>
          </a:xfrm>
          <a:prstGeom prst="rect">
            <a:avLst/>
          </a:prstGeom>
        </p:spPr>
        <p:txBody>
          <a:bodyPr wrap="none">
            <a:spAutoFit/>
          </a:bodyPr>
          <a:lstStyle/>
          <a:p>
            <a:r>
              <a:rPr lang="en-US" dirty="0">
                <a:solidFill>
                  <a:schemeClr val="tx1">
                    <a:lumMod val="65000"/>
                    <a:lumOff val="35000"/>
                  </a:schemeClr>
                </a:solidFill>
                <a:latin typeface="Arial" pitchFamily="34" charset="0"/>
                <a:cs typeface="Arial" pitchFamily="34" charset="0"/>
              </a:rPr>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2565758"/>
              </p:ext>
            </p:extLst>
          </p:nvPr>
        </p:nvGraphicFramePr>
        <p:xfrm>
          <a:off x="381000" y="2327165"/>
          <a:ext cx="8382000" cy="2596569"/>
        </p:xfrm>
        <a:graphic>
          <a:graphicData uri="http://schemas.openxmlformats.org/drawingml/2006/table">
            <a:tbl>
              <a:tblPr firstRow="1" firstCol="1" bandRow="1">
                <a:tableStyleId>{5C22544A-7EE6-4342-B048-85BDC9FD1C3A}</a:tableStyleId>
              </a:tblPr>
              <a:tblGrid>
                <a:gridCol w="2487342">
                  <a:extLst>
                    <a:ext uri="{9D8B030D-6E8A-4147-A177-3AD203B41FA5}">
                      <a16:colId xmlns:a16="http://schemas.microsoft.com/office/drawing/2014/main" xmlns="" val="20000"/>
                    </a:ext>
                  </a:extLst>
                </a:gridCol>
                <a:gridCol w="2981402">
                  <a:extLst>
                    <a:ext uri="{9D8B030D-6E8A-4147-A177-3AD203B41FA5}">
                      <a16:colId xmlns:a16="http://schemas.microsoft.com/office/drawing/2014/main" xmlns="" val="20001"/>
                    </a:ext>
                  </a:extLst>
                </a:gridCol>
                <a:gridCol w="2913256">
                  <a:extLst>
                    <a:ext uri="{9D8B030D-6E8A-4147-A177-3AD203B41FA5}">
                      <a16:colId xmlns:a16="http://schemas.microsoft.com/office/drawing/2014/main" xmlns="" val="20002"/>
                    </a:ext>
                  </a:extLst>
                </a:gridCol>
              </a:tblGrid>
              <a:tr h="501483">
                <a:tc>
                  <a:txBody>
                    <a:bodyPr/>
                    <a:lstStyle/>
                    <a:p>
                      <a:pPr marL="0" marR="0">
                        <a:spcBef>
                          <a:spcPts val="600"/>
                        </a:spcBef>
                        <a:spcAft>
                          <a:spcPts val="0"/>
                        </a:spcAft>
                      </a:pPr>
                      <a:r>
                        <a:rPr lang="en-US" sz="1400" dirty="0">
                          <a:effectLst/>
                        </a:rPr>
                        <a:t> </a:t>
                      </a:r>
                      <a:endParaRPr lang="en-US" sz="1400" dirty="0">
                        <a:effectLst/>
                        <a:latin typeface="Cambria"/>
                        <a:ea typeface="MS Mincho"/>
                        <a:cs typeface="Times New Roman"/>
                      </a:endParaRPr>
                    </a:p>
                  </a:txBody>
                  <a:tcPr marL="73025" marR="73025" marT="0" marB="0"/>
                </a:tc>
                <a:tc>
                  <a:txBody>
                    <a:bodyPr/>
                    <a:lstStyle/>
                    <a:p>
                      <a:pPr marL="0" marR="0" algn="ctr">
                        <a:spcBef>
                          <a:spcPts val="600"/>
                        </a:spcBef>
                        <a:spcAft>
                          <a:spcPts val="0"/>
                        </a:spcAft>
                      </a:pPr>
                      <a:r>
                        <a:rPr lang="en-US" sz="1400" dirty="0">
                          <a:effectLst/>
                        </a:rPr>
                        <a:t>Patient Data</a:t>
                      </a:r>
                      <a:endParaRPr lang="en-US" sz="1400" dirty="0">
                        <a:effectLst/>
                        <a:latin typeface="Cambria"/>
                        <a:ea typeface="MS Mincho"/>
                        <a:cs typeface="Times New Roman"/>
                      </a:endParaRPr>
                    </a:p>
                  </a:txBody>
                  <a:tcPr marL="73025" marR="73025" marT="0" marB="0"/>
                </a:tc>
                <a:tc>
                  <a:txBody>
                    <a:bodyPr/>
                    <a:lstStyle/>
                    <a:p>
                      <a:pPr marL="0" marR="0" algn="ctr">
                        <a:spcBef>
                          <a:spcPts val="600"/>
                        </a:spcBef>
                        <a:spcAft>
                          <a:spcPts val="0"/>
                        </a:spcAft>
                      </a:pPr>
                      <a:r>
                        <a:rPr lang="en-US" sz="1400" dirty="0">
                          <a:effectLst/>
                        </a:rPr>
                        <a:t>Computable Expression Logic</a:t>
                      </a:r>
                      <a:endParaRPr lang="en-US" sz="1400" dirty="0">
                        <a:effectLst/>
                        <a:latin typeface="Cambria"/>
                        <a:ea typeface="MS Mincho"/>
                        <a:cs typeface="Times New Roman"/>
                      </a:endParaRPr>
                    </a:p>
                  </a:txBody>
                  <a:tcPr marL="73025" marR="73025" marT="0" marB="0"/>
                </a:tc>
                <a:extLst>
                  <a:ext uri="{0D108BD9-81ED-4DB2-BD59-A6C34878D82A}">
                    <a16:rowId xmlns:a16="http://schemas.microsoft.com/office/drawing/2014/main" xmlns="" val="10000"/>
                  </a:ext>
                </a:extLst>
              </a:tr>
              <a:tr h="757797">
                <a:tc>
                  <a:txBody>
                    <a:bodyPr/>
                    <a:lstStyle/>
                    <a:p>
                      <a:pPr marL="0" marR="0">
                        <a:spcBef>
                          <a:spcPts val="0"/>
                        </a:spcBef>
                        <a:spcAft>
                          <a:spcPts val="0"/>
                        </a:spcAft>
                      </a:pPr>
                      <a:r>
                        <a:rPr lang="en-US" sz="1600" dirty="0">
                          <a:effectLst/>
                        </a:rPr>
                        <a:t>Clinical Decision </a:t>
                      </a:r>
                      <a:r>
                        <a:rPr lang="en-US" sz="1600" dirty="0" smtClean="0">
                          <a:effectLst/>
                        </a:rPr>
                        <a:t>Support (CDS)</a:t>
                      </a:r>
                      <a:r>
                        <a:rPr lang="en-US" sz="1600" dirty="0">
                          <a:effectLst/>
                        </a:rPr>
                        <a:t> </a:t>
                      </a:r>
                      <a:endParaRPr lang="en-US" sz="1600" dirty="0">
                        <a:effectLst/>
                        <a:latin typeface="Cambria"/>
                        <a:ea typeface="MS Mincho"/>
                        <a:cs typeface="Times New Roman"/>
                      </a:endParaRPr>
                    </a:p>
                  </a:txBody>
                  <a:tcPr marL="73025" marR="73025" marT="0" marB="0"/>
                </a:tc>
                <a:tc>
                  <a:txBody>
                    <a:bodyPr/>
                    <a:lstStyle/>
                    <a:p>
                      <a:pPr marL="342900" marR="0" lvl="0" indent="-342900">
                        <a:spcBef>
                          <a:spcPts val="0"/>
                        </a:spcBef>
                        <a:spcAft>
                          <a:spcPts val="0"/>
                        </a:spcAft>
                        <a:buFont typeface="Symbol"/>
                        <a:buChar char=""/>
                      </a:pPr>
                      <a:r>
                        <a:rPr lang="en-US" sz="1600" b="1" dirty="0">
                          <a:effectLst/>
                        </a:rPr>
                        <a:t>Virtual Medical Record </a:t>
                      </a:r>
                      <a:r>
                        <a:rPr lang="en-US" sz="1600" dirty="0">
                          <a:effectLst/>
                        </a:rPr>
                        <a:t>(for both physical and logical models)</a:t>
                      </a:r>
                      <a:endParaRPr lang="en-US" sz="1600" dirty="0">
                        <a:effectLst/>
                        <a:latin typeface="Cambria"/>
                        <a:ea typeface="MS Mincho"/>
                        <a:cs typeface="Times New Roman"/>
                      </a:endParaRPr>
                    </a:p>
                  </a:txBody>
                  <a:tcPr marL="73025" marR="73025" marT="0" marB="0"/>
                </a:tc>
                <a:tc>
                  <a:txBody>
                    <a:bodyPr/>
                    <a:lstStyle/>
                    <a:p>
                      <a:pPr marL="342900" marR="0" lvl="0" indent="-342900">
                        <a:spcBef>
                          <a:spcPts val="0"/>
                        </a:spcBef>
                        <a:spcAft>
                          <a:spcPts val="0"/>
                        </a:spcAft>
                        <a:buFont typeface="Symbol"/>
                        <a:buChar char=""/>
                      </a:pPr>
                      <a:r>
                        <a:rPr lang="en-US" sz="1600" b="1" kern="1200" dirty="0" smtClean="0">
                          <a:solidFill>
                            <a:schemeClr val="dk1"/>
                          </a:solidFill>
                          <a:effectLst/>
                          <a:latin typeface="+mn-lt"/>
                          <a:ea typeface="+mn-ea"/>
                          <a:cs typeface="+mn-cs"/>
                        </a:rPr>
                        <a:t>CDS Knowledge Artifact Implementation Guide</a:t>
                      </a:r>
                      <a:endParaRPr lang="en-US" sz="1600" b="1" kern="1200" dirty="0">
                        <a:solidFill>
                          <a:schemeClr val="dk1"/>
                        </a:solidFill>
                        <a:effectLst/>
                        <a:latin typeface="+mn-lt"/>
                        <a:ea typeface="+mn-ea"/>
                        <a:cs typeface="+mn-cs"/>
                      </a:endParaRPr>
                    </a:p>
                  </a:txBody>
                  <a:tcPr marL="73025" marR="73025" marT="0" marB="0"/>
                </a:tc>
                <a:extLst>
                  <a:ext uri="{0D108BD9-81ED-4DB2-BD59-A6C34878D82A}">
                    <a16:rowId xmlns:a16="http://schemas.microsoft.com/office/drawing/2014/main" xmlns="" val="10001"/>
                  </a:ext>
                </a:extLst>
              </a:tr>
              <a:tr h="1337289">
                <a:tc>
                  <a:txBody>
                    <a:bodyPr/>
                    <a:lstStyle/>
                    <a:p>
                      <a:pPr marL="0" marR="0">
                        <a:spcBef>
                          <a:spcPts val="0"/>
                        </a:spcBef>
                        <a:spcAft>
                          <a:spcPts val="0"/>
                        </a:spcAft>
                      </a:pPr>
                      <a:r>
                        <a:rPr lang="en-US" sz="1600" dirty="0">
                          <a:effectLst/>
                        </a:rPr>
                        <a:t>Electronic Clinical Quality </a:t>
                      </a:r>
                      <a:r>
                        <a:rPr lang="en-US" sz="1600" dirty="0" smtClean="0">
                          <a:effectLst/>
                        </a:rPr>
                        <a:t>Measurement (eCQM)</a:t>
                      </a:r>
                      <a:endParaRPr lang="en-US" sz="1600" dirty="0">
                        <a:effectLst/>
                        <a:latin typeface="Cambria"/>
                        <a:ea typeface="MS Mincho"/>
                        <a:cs typeface="Times New Roman"/>
                      </a:endParaRPr>
                    </a:p>
                  </a:txBody>
                  <a:tcPr marL="73025" marR="73025" marT="0" marB="0"/>
                </a:tc>
                <a:tc>
                  <a:txBody>
                    <a:bodyPr/>
                    <a:lstStyle/>
                    <a:p>
                      <a:pPr marL="342900" marR="0" lvl="0" indent="-342900">
                        <a:spcBef>
                          <a:spcPts val="0"/>
                        </a:spcBef>
                        <a:spcAft>
                          <a:spcPts val="0"/>
                        </a:spcAft>
                        <a:buFont typeface="Symbol"/>
                        <a:buChar char=""/>
                      </a:pPr>
                      <a:r>
                        <a:rPr lang="en-US" sz="1600" b="1" dirty="0">
                          <a:effectLst/>
                        </a:rPr>
                        <a:t>Quality Reporting Data Architecture </a:t>
                      </a:r>
                      <a:r>
                        <a:rPr lang="en-US" sz="1600" dirty="0">
                          <a:effectLst/>
                        </a:rPr>
                        <a:t>(for physical model) </a:t>
                      </a:r>
                    </a:p>
                    <a:p>
                      <a:pPr marL="342900" marR="0" lvl="0" indent="-342900">
                        <a:spcBef>
                          <a:spcPts val="0"/>
                        </a:spcBef>
                        <a:spcAft>
                          <a:spcPts val="0"/>
                        </a:spcAft>
                        <a:buFont typeface="Symbol"/>
                        <a:buChar char=""/>
                      </a:pPr>
                      <a:r>
                        <a:rPr lang="en-US" sz="1600" b="1" dirty="0">
                          <a:effectLst/>
                        </a:rPr>
                        <a:t>Quality Data Model </a:t>
                      </a:r>
                      <a:r>
                        <a:rPr lang="en-US" sz="1600" dirty="0">
                          <a:effectLst/>
                        </a:rPr>
                        <a:t>(for logical model)</a:t>
                      </a:r>
                      <a:endParaRPr lang="en-US" sz="1600" dirty="0">
                        <a:effectLst/>
                        <a:latin typeface="Cambria"/>
                        <a:ea typeface="MS Mincho"/>
                        <a:cs typeface="Times New Roman"/>
                      </a:endParaRPr>
                    </a:p>
                  </a:txBody>
                  <a:tcPr marL="73025" marR="73025" marT="0" marB="0"/>
                </a:tc>
                <a:tc>
                  <a:txBody>
                    <a:bodyPr/>
                    <a:lstStyle/>
                    <a:p>
                      <a:pPr marL="342900" marR="0" lvl="0" indent="-342900" algn="l" defTabSz="457200" rtl="0" eaLnBrk="1" fontAlgn="auto" latinLnBrk="0" hangingPunct="1">
                        <a:lnSpc>
                          <a:spcPct val="100000"/>
                        </a:lnSpc>
                        <a:spcBef>
                          <a:spcPts val="0"/>
                        </a:spcBef>
                        <a:spcAft>
                          <a:spcPts val="0"/>
                        </a:spcAft>
                        <a:buClrTx/>
                        <a:buSzTx/>
                        <a:buFont typeface="Symbol"/>
                        <a:buChar char=""/>
                        <a:tabLst/>
                        <a:defRPr/>
                      </a:pPr>
                      <a:r>
                        <a:rPr lang="en-US" sz="1600" b="1" dirty="0" smtClean="0">
                          <a:effectLst/>
                        </a:rPr>
                        <a:t>Health Quality Measure Format </a:t>
                      </a:r>
                      <a:r>
                        <a:rPr lang="en-US" sz="1600" dirty="0" smtClean="0">
                          <a:effectLst/>
                        </a:rPr>
                        <a:t>(for physical model) </a:t>
                      </a:r>
                    </a:p>
                    <a:p>
                      <a:pPr marL="342900" marR="0" lvl="0" indent="-342900" algn="l" defTabSz="457200" rtl="0" eaLnBrk="1" fontAlgn="auto" latinLnBrk="0" hangingPunct="1">
                        <a:lnSpc>
                          <a:spcPct val="100000"/>
                        </a:lnSpc>
                        <a:spcBef>
                          <a:spcPts val="0"/>
                        </a:spcBef>
                        <a:spcAft>
                          <a:spcPts val="1200"/>
                        </a:spcAft>
                        <a:buClrTx/>
                        <a:buSzTx/>
                        <a:buFont typeface="Symbol"/>
                        <a:buChar char=""/>
                        <a:tabLst/>
                        <a:defRPr/>
                      </a:pPr>
                      <a:r>
                        <a:rPr lang="en-US" sz="1600" b="1" dirty="0" smtClean="0">
                          <a:effectLst/>
                        </a:rPr>
                        <a:t>Quality </a:t>
                      </a:r>
                      <a:r>
                        <a:rPr lang="en-US" sz="1600" b="1" dirty="0">
                          <a:effectLst/>
                        </a:rPr>
                        <a:t>Data Model </a:t>
                      </a:r>
                      <a:r>
                        <a:rPr lang="en-US" sz="1600" dirty="0" smtClean="0">
                          <a:effectLst/>
                        </a:rPr>
                        <a:t>(for logical model)</a:t>
                      </a:r>
                      <a:endParaRPr lang="en-US" sz="1600" dirty="0" smtClean="0">
                        <a:effectLst/>
                        <a:latin typeface="Cambria"/>
                        <a:ea typeface="MS Mincho"/>
                        <a:cs typeface="Times New Roman"/>
                      </a:endParaRPr>
                    </a:p>
                  </a:txBody>
                  <a:tcPr marL="73025" marR="73025" marT="0" marB="0"/>
                </a:tc>
                <a:extLst>
                  <a:ext uri="{0D108BD9-81ED-4DB2-BD59-A6C34878D82A}">
                    <a16:rowId xmlns:a16="http://schemas.microsoft.com/office/drawing/2014/main" xmlns="" val="10002"/>
                  </a:ext>
                </a:extLst>
              </a:tr>
            </a:tbl>
          </a:graphicData>
        </a:graphic>
      </p:graphicFrame>
      <p:sp>
        <p:nvSpPr>
          <p:cNvPr id="7" name="Rounded Rectangle 6"/>
          <p:cNvSpPr/>
          <p:nvPr/>
        </p:nvSpPr>
        <p:spPr>
          <a:xfrm>
            <a:off x="1028700" y="5029200"/>
            <a:ext cx="7086600" cy="16002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2">
                    <a:lumMod val="10000"/>
                  </a:schemeClr>
                </a:solidFill>
              </a:rPr>
              <a:t>Harmonization </a:t>
            </a:r>
            <a:r>
              <a:rPr lang="en-US" sz="2400" b="1" dirty="0" smtClean="0">
                <a:solidFill>
                  <a:schemeClr val="bg2">
                    <a:lumMod val="10000"/>
                  </a:schemeClr>
                </a:solidFill>
              </a:rPr>
              <a:t>of the CDS </a:t>
            </a:r>
            <a:r>
              <a:rPr lang="en-US" sz="2400" b="1" dirty="0">
                <a:solidFill>
                  <a:schemeClr val="bg2">
                    <a:lumMod val="10000"/>
                  </a:schemeClr>
                </a:solidFill>
              </a:rPr>
              <a:t>and </a:t>
            </a:r>
            <a:r>
              <a:rPr lang="en-US" sz="2400" b="1" dirty="0" smtClean="0">
                <a:solidFill>
                  <a:schemeClr val="bg2">
                    <a:lumMod val="10000"/>
                  </a:schemeClr>
                </a:solidFill>
              </a:rPr>
              <a:t>eCQM standards was </a:t>
            </a:r>
            <a:r>
              <a:rPr lang="en-US" sz="2400" b="1" dirty="0">
                <a:solidFill>
                  <a:schemeClr val="bg2">
                    <a:lumMod val="10000"/>
                  </a:schemeClr>
                </a:solidFill>
              </a:rPr>
              <a:t>required to reduce implementation burdens, promote integration between these two domains, and facilitate care quality improvement.</a:t>
            </a:r>
          </a:p>
        </p:txBody>
      </p:sp>
    </p:spTree>
    <p:extLst>
      <p:ext uri="{BB962C8B-B14F-4D97-AF65-F5344CB8AC3E}">
        <p14:creationId xmlns:p14="http://schemas.microsoft.com/office/powerpoint/2010/main" val="1660889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ct val="100000"/>
              </a:lnSpc>
            </a:pPr>
            <a:r>
              <a:rPr lang="en-US" dirty="0" smtClean="0"/>
              <a:t>Goal: Shared Standards</a:t>
            </a:r>
            <a:br>
              <a:rPr lang="en-US" dirty="0" smtClean="0"/>
            </a:br>
            <a:r>
              <a:rPr lang="en-US" sz="2000" dirty="0" smtClean="0"/>
              <a:t>Clinical Quality Measurement and Clinical Decision Support</a:t>
            </a:r>
            <a:endParaRPr lang="en-US" sz="2000" dirty="0"/>
          </a:p>
        </p:txBody>
      </p:sp>
      <p:sp>
        <p:nvSpPr>
          <p:cNvPr id="22" name="Rectangle 21"/>
          <p:cNvSpPr/>
          <p:nvPr/>
        </p:nvSpPr>
        <p:spPr>
          <a:xfrm>
            <a:off x="1619250" y="1710786"/>
            <a:ext cx="1295400" cy="3810000"/>
          </a:xfrm>
          <a:prstGeom prst="rect">
            <a:avLst/>
          </a:prstGeom>
          <a:gradFill flip="none" rotWithShape="1">
            <a:gsLst>
              <a:gs pos="0">
                <a:srgbClr val="005B94">
                  <a:lumMod val="75000"/>
                </a:srgbClr>
              </a:gs>
              <a:gs pos="50000">
                <a:srgbClr val="005B94">
                  <a:lumMod val="20000"/>
                  <a:lumOff val="80000"/>
                </a:srgbClr>
              </a:gs>
              <a:gs pos="100000">
                <a:sysClr val="window" lastClr="FFFFFF"/>
              </a:gs>
            </a:gsLst>
            <a:lin ang="2700000" scaled="1"/>
            <a:tileRect/>
          </a:gradFill>
          <a:ln w="28575" cap="flat" cmpd="sng" algn="ctr">
            <a:solidFill>
              <a:srgbClr val="005B9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5B94"/>
                </a:solidFill>
              </a:ln>
              <a:solidFill>
                <a:prstClr val="black"/>
              </a:solidFill>
              <a:effectLst/>
              <a:uLnTx/>
              <a:uFillTx/>
              <a:latin typeface="Arial"/>
              <a:ea typeface="+mn-ea"/>
              <a:cs typeface="+mn-cs"/>
            </a:endParaRPr>
          </a:p>
        </p:txBody>
      </p:sp>
      <p:sp>
        <p:nvSpPr>
          <p:cNvPr id="23" name="TextBox 22"/>
          <p:cNvSpPr txBox="1"/>
          <p:nvPr/>
        </p:nvSpPr>
        <p:spPr>
          <a:xfrm>
            <a:off x="1733550" y="2025364"/>
            <a:ext cx="1066800" cy="2846933"/>
          </a:xfrm>
          <a:prstGeom prst="rect">
            <a:avLst/>
          </a:prstGeom>
          <a:noFill/>
        </p:spPr>
        <p:txBody>
          <a:bodyPr wrap="square" rtlCol="0">
            <a:spAutoFit/>
          </a:bodyPr>
          <a:lstStyle/>
          <a:p>
            <a:pPr algn="ctr">
              <a:spcAft>
                <a:spcPts val="600"/>
              </a:spcAft>
            </a:pPr>
            <a:endParaRPr lang="en-US" sz="1100" dirty="0" smtClean="0">
              <a:solidFill>
                <a:prstClr val="black"/>
              </a:solidFill>
              <a:latin typeface="Arial"/>
              <a:ea typeface="Verdana" pitchFamily="34" charset="0"/>
              <a:cs typeface="Verdana" pitchFamily="34" charset="0"/>
            </a:endParaRPr>
          </a:p>
          <a:p>
            <a:pPr algn="ctr">
              <a:spcAft>
                <a:spcPts val="600"/>
              </a:spcAft>
            </a:pPr>
            <a:r>
              <a:rPr lang="en-US" sz="1400" b="1" dirty="0" smtClean="0">
                <a:solidFill>
                  <a:prstClr val="black"/>
                </a:solidFill>
                <a:latin typeface="Arial"/>
                <a:ea typeface="Verdana" pitchFamily="34" charset="0"/>
                <a:cs typeface="Verdana" pitchFamily="34" charset="0"/>
              </a:rPr>
              <a:t>CQM Specific Standards</a:t>
            </a:r>
          </a:p>
          <a:p>
            <a:pPr algn="ctr">
              <a:spcAft>
                <a:spcPts val="600"/>
              </a:spcAft>
            </a:pPr>
            <a:endParaRPr lang="en-US" sz="1400" b="1" dirty="0" smtClean="0">
              <a:solidFill>
                <a:prstClr val="black"/>
              </a:solidFill>
              <a:latin typeface="Arial"/>
              <a:ea typeface="Verdana" pitchFamily="34" charset="0"/>
              <a:cs typeface="Verdana" pitchFamily="34" charset="0"/>
            </a:endParaRPr>
          </a:p>
          <a:p>
            <a:pPr algn="ctr">
              <a:spcAft>
                <a:spcPts val="600"/>
              </a:spcAft>
            </a:pPr>
            <a:r>
              <a:rPr lang="en-US" sz="1100" dirty="0" smtClean="0">
                <a:solidFill>
                  <a:prstClr val="black"/>
                </a:solidFill>
                <a:latin typeface="Arial"/>
                <a:ea typeface="Verdana" pitchFamily="34" charset="0"/>
                <a:cs typeface="Verdana" pitchFamily="34" charset="0"/>
              </a:rPr>
              <a:t>HQMF</a:t>
            </a:r>
          </a:p>
          <a:p>
            <a:pPr algn="ctr">
              <a:spcAft>
                <a:spcPts val="600"/>
              </a:spcAft>
            </a:pPr>
            <a:r>
              <a:rPr lang="en-US" sz="1100" dirty="0" smtClean="0">
                <a:solidFill>
                  <a:prstClr val="black"/>
                </a:solidFill>
                <a:latin typeface="Arial"/>
                <a:ea typeface="Verdana" pitchFamily="34" charset="0"/>
                <a:cs typeface="Verdana" pitchFamily="34" charset="0"/>
              </a:rPr>
              <a:t>QRDA Category-1</a:t>
            </a:r>
          </a:p>
          <a:p>
            <a:pPr algn="ctr">
              <a:spcAft>
                <a:spcPts val="600"/>
              </a:spcAft>
            </a:pPr>
            <a:r>
              <a:rPr lang="en-US" sz="1100" dirty="0" smtClean="0">
                <a:solidFill>
                  <a:prstClr val="black"/>
                </a:solidFill>
                <a:latin typeface="Arial"/>
                <a:ea typeface="Verdana" pitchFamily="34" charset="0"/>
                <a:cs typeface="Verdana" pitchFamily="34" charset="0"/>
              </a:rPr>
              <a:t>QRDA Category-3</a:t>
            </a:r>
          </a:p>
          <a:p>
            <a:pPr algn="ctr">
              <a:spcAft>
                <a:spcPts val="600"/>
              </a:spcAft>
            </a:pPr>
            <a:endParaRPr lang="en-US" sz="1100" dirty="0" smtClean="0">
              <a:solidFill>
                <a:prstClr val="black"/>
              </a:solidFill>
              <a:latin typeface="Arial"/>
              <a:ea typeface="Verdana" pitchFamily="34" charset="0"/>
              <a:cs typeface="Verdana" pitchFamily="34" charset="0"/>
            </a:endParaRPr>
          </a:p>
          <a:p>
            <a:pPr algn="ctr">
              <a:spcAft>
                <a:spcPts val="600"/>
              </a:spcAft>
            </a:pPr>
            <a:r>
              <a:rPr lang="en-US" sz="1100" dirty="0" smtClean="0">
                <a:solidFill>
                  <a:prstClr val="black"/>
                </a:solidFill>
                <a:latin typeface="Arial"/>
                <a:ea typeface="Verdana" pitchFamily="34" charset="0"/>
                <a:cs typeface="Verdana" pitchFamily="34" charset="0"/>
              </a:rPr>
              <a:t>QDM</a:t>
            </a:r>
            <a:endParaRPr lang="en-US" sz="1100" dirty="0">
              <a:solidFill>
                <a:prstClr val="black"/>
              </a:solidFill>
              <a:latin typeface="Arial"/>
              <a:ea typeface="Verdana" pitchFamily="34" charset="0"/>
              <a:cs typeface="Verdana" pitchFamily="34" charset="0"/>
            </a:endParaRPr>
          </a:p>
        </p:txBody>
      </p:sp>
      <p:sp>
        <p:nvSpPr>
          <p:cNvPr id="24" name="Rectangle 23"/>
          <p:cNvSpPr/>
          <p:nvPr/>
        </p:nvSpPr>
        <p:spPr>
          <a:xfrm>
            <a:off x="6197112" y="1701800"/>
            <a:ext cx="1295400" cy="3810000"/>
          </a:xfrm>
          <a:prstGeom prst="rect">
            <a:avLst/>
          </a:prstGeom>
          <a:gradFill flip="none" rotWithShape="1">
            <a:gsLst>
              <a:gs pos="0">
                <a:srgbClr val="FBD225"/>
              </a:gs>
              <a:gs pos="50000">
                <a:srgbClr val="FFE23C">
                  <a:lumMod val="40000"/>
                  <a:lumOff val="60000"/>
                </a:srgbClr>
              </a:gs>
              <a:gs pos="100000">
                <a:sysClr val="window" lastClr="FFFFFF"/>
              </a:gs>
            </a:gsLst>
            <a:lin ang="2700000" scaled="1"/>
            <a:tileRect/>
          </a:gradFill>
          <a:ln w="28575" cap="flat" cmpd="sng" algn="ctr">
            <a:solidFill>
              <a:srgbClr val="A463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5B94"/>
                </a:solidFill>
              </a:ln>
              <a:solidFill>
                <a:prstClr val="black"/>
              </a:solidFill>
              <a:effectLst/>
              <a:uLnTx/>
              <a:uFillTx/>
              <a:latin typeface="Arial"/>
              <a:ea typeface="+mn-ea"/>
              <a:cs typeface="+mn-cs"/>
            </a:endParaRPr>
          </a:p>
        </p:txBody>
      </p:sp>
      <p:sp>
        <p:nvSpPr>
          <p:cNvPr id="25" name="TextBox 24"/>
          <p:cNvSpPr txBox="1"/>
          <p:nvPr/>
        </p:nvSpPr>
        <p:spPr>
          <a:xfrm>
            <a:off x="6311412" y="2025364"/>
            <a:ext cx="1066800" cy="2015936"/>
          </a:xfrm>
          <a:prstGeom prst="rect">
            <a:avLst/>
          </a:prstGeom>
          <a:noFill/>
        </p:spPr>
        <p:txBody>
          <a:bodyPr wrap="square" rtlCol="0">
            <a:spAutoFit/>
          </a:bodyPr>
          <a:lstStyle/>
          <a:p>
            <a:pPr algn="ctr">
              <a:spcAft>
                <a:spcPts val="600"/>
              </a:spcAft>
            </a:pPr>
            <a:endParaRPr lang="en-US" sz="1100" dirty="0" smtClean="0">
              <a:solidFill>
                <a:prstClr val="black"/>
              </a:solidFill>
              <a:latin typeface="Arial"/>
              <a:ea typeface="Verdana" pitchFamily="34" charset="0"/>
              <a:cs typeface="Verdana" pitchFamily="34" charset="0"/>
            </a:endParaRPr>
          </a:p>
          <a:p>
            <a:pPr algn="ctr">
              <a:spcAft>
                <a:spcPts val="600"/>
              </a:spcAft>
            </a:pPr>
            <a:r>
              <a:rPr lang="en-US" sz="1400" b="1" dirty="0" smtClean="0">
                <a:solidFill>
                  <a:prstClr val="black"/>
                </a:solidFill>
                <a:latin typeface="Arial"/>
                <a:ea typeface="Verdana" pitchFamily="34" charset="0"/>
                <a:cs typeface="Verdana" pitchFamily="34" charset="0"/>
              </a:rPr>
              <a:t>CDS Specific Standards</a:t>
            </a:r>
          </a:p>
          <a:p>
            <a:pPr algn="ctr">
              <a:spcAft>
                <a:spcPts val="600"/>
              </a:spcAft>
            </a:pPr>
            <a:endParaRPr lang="en-US" sz="1400" b="1" dirty="0" smtClean="0">
              <a:solidFill>
                <a:prstClr val="black"/>
              </a:solidFill>
              <a:latin typeface="Arial"/>
              <a:ea typeface="Verdana" pitchFamily="34" charset="0"/>
              <a:cs typeface="Verdana" pitchFamily="34" charset="0"/>
            </a:endParaRPr>
          </a:p>
          <a:p>
            <a:pPr algn="ctr">
              <a:spcAft>
                <a:spcPts val="600"/>
              </a:spcAft>
            </a:pPr>
            <a:r>
              <a:rPr lang="en-US" sz="1100" dirty="0" smtClean="0">
                <a:solidFill>
                  <a:prstClr val="black"/>
                </a:solidFill>
                <a:latin typeface="Arial"/>
                <a:ea typeface="Verdana" pitchFamily="34" charset="0"/>
                <a:cs typeface="Verdana" pitchFamily="34" charset="0"/>
              </a:rPr>
              <a:t>HeD</a:t>
            </a:r>
          </a:p>
          <a:p>
            <a:pPr algn="ctr">
              <a:spcAft>
                <a:spcPts val="600"/>
              </a:spcAft>
            </a:pPr>
            <a:endParaRPr lang="en-US" sz="1100" dirty="0" smtClean="0">
              <a:solidFill>
                <a:prstClr val="black"/>
              </a:solidFill>
              <a:latin typeface="Arial"/>
              <a:ea typeface="Verdana" pitchFamily="34" charset="0"/>
              <a:cs typeface="Verdana" pitchFamily="34" charset="0"/>
            </a:endParaRPr>
          </a:p>
          <a:p>
            <a:pPr algn="ctr">
              <a:spcAft>
                <a:spcPts val="600"/>
              </a:spcAft>
            </a:pPr>
            <a:r>
              <a:rPr lang="en-US" sz="1100" dirty="0" smtClean="0">
                <a:solidFill>
                  <a:prstClr val="black"/>
                </a:solidFill>
                <a:latin typeface="Arial"/>
                <a:ea typeface="Verdana" pitchFamily="34" charset="0"/>
                <a:cs typeface="Verdana" pitchFamily="34" charset="0"/>
              </a:rPr>
              <a:t>vMR</a:t>
            </a:r>
            <a:endParaRPr lang="en-US" sz="1100" dirty="0">
              <a:solidFill>
                <a:prstClr val="black"/>
              </a:solidFill>
              <a:latin typeface="Arial"/>
              <a:ea typeface="Verdana" pitchFamily="34" charset="0"/>
              <a:cs typeface="Verdana" pitchFamily="34" charset="0"/>
            </a:endParaRPr>
          </a:p>
        </p:txBody>
      </p:sp>
      <p:sp>
        <p:nvSpPr>
          <p:cNvPr id="26" name="Rectangle 25"/>
          <p:cNvSpPr/>
          <p:nvPr/>
        </p:nvSpPr>
        <p:spPr>
          <a:xfrm>
            <a:off x="3829050" y="1703597"/>
            <a:ext cx="1447800" cy="1083767"/>
          </a:xfrm>
          <a:prstGeom prst="rect">
            <a:avLst/>
          </a:prstGeom>
          <a:gradFill flip="none" rotWithShape="1">
            <a:gsLst>
              <a:gs pos="0">
                <a:srgbClr val="99CC66"/>
              </a:gs>
              <a:gs pos="50000">
                <a:srgbClr val="C3F9D4"/>
              </a:gs>
              <a:gs pos="100000">
                <a:sysClr val="window" lastClr="FFFFFF"/>
              </a:gs>
            </a:gsLst>
            <a:lin ang="2700000" scaled="1"/>
            <a:tileRect/>
          </a:gradFill>
          <a:ln w="28575" cap="flat" cmpd="sng" algn="ctr">
            <a:solidFill>
              <a:srgbClr val="008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a:ea typeface="+mn-ea"/>
                <a:cs typeface="+mn-cs"/>
              </a:rPr>
              <a:t>Common Metadata Standard</a:t>
            </a:r>
          </a:p>
        </p:txBody>
      </p:sp>
      <p:sp>
        <p:nvSpPr>
          <p:cNvPr id="27" name="Rectangle 26"/>
          <p:cNvSpPr/>
          <p:nvPr/>
        </p:nvSpPr>
        <p:spPr>
          <a:xfrm>
            <a:off x="3829050" y="3070308"/>
            <a:ext cx="1447800" cy="1083767"/>
          </a:xfrm>
          <a:prstGeom prst="rect">
            <a:avLst/>
          </a:prstGeom>
          <a:gradFill flip="none" rotWithShape="1">
            <a:gsLst>
              <a:gs pos="0">
                <a:srgbClr val="99CC66"/>
              </a:gs>
              <a:gs pos="50000">
                <a:srgbClr val="C3F9D4"/>
              </a:gs>
              <a:gs pos="100000">
                <a:sysClr val="window" lastClr="FFFFFF"/>
              </a:gs>
            </a:gsLst>
            <a:lin ang="2700000" scaled="1"/>
            <a:tileRect/>
          </a:gradFill>
          <a:ln w="28575" cap="flat" cmpd="sng" algn="ctr">
            <a:solidFill>
              <a:srgbClr val="008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a:ea typeface="+mn-ea"/>
                <a:cs typeface="+mn-cs"/>
              </a:rPr>
              <a:t>Common Data Model </a:t>
            </a:r>
            <a:r>
              <a:rPr kumimoji="0" lang="en-US" sz="1400" b="1" i="0" u="none" strike="noStrike" kern="0" cap="none" spc="0" normalizeH="0" baseline="0" noProof="0" dirty="0" smtClean="0">
                <a:ln>
                  <a:noFill/>
                </a:ln>
                <a:solidFill>
                  <a:prstClr val="black"/>
                </a:solidFill>
                <a:effectLst/>
                <a:uLnTx/>
                <a:uFillTx/>
                <a:latin typeface="Arial"/>
                <a:ea typeface="+mn-ea"/>
                <a:cs typeface="+mn-cs"/>
              </a:rPr>
              <a:t>QUICK/QICore</a:t>
            </a:r>
          </a:p>
        </p:txBody>
      </p:sp>
      <p:sp>
        <p:nvSpPr>
          <p:cNvPr id="28" name="Rectangle 27"/>
          <p:cNvSpPr/>
          <p:nvPr/>
        </p:nvSpPr>
        <p:spPr>
          <a:xfrm>
            <a:off x="3829050" y="4437019"/>
            <a:ext cx="1447800" cy="1083767"/>
          </a:xfrm>
          <a:prstGeom prst="rect">
            <a:avLst/>
          </a:prstGeom>
          <a:gradFill flip="none" rotWithShape="1">
            <a:gsLst>
              <a:gs pos="0">
                <a:srgbClr val="99CC66"/>
              </a:gs>
              <a:gs pos="50000">
                <a:srgbClr val="C3F9D4"/>
              </a:gs>
              <a:gs pos="100000">
                <a:sysClr val="window" lastClr="FFFFFF"/>
              </a:gs>
            </a:gsLst>
            <a:lin ang="2700000" scaled="1"/>
            <a:tileRect/>
          </a:gradFill>
          <a:ln w="28575" cap="flat" cmpd="sng" algn="ctr">
            <a:solidFill>
              <a:srgbClr val="008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a:ea typeface="+mn-ea"/>
                <a:cs typeface="+mn-cs"/>
              </a:rPr>
              <a:t>Common Expression Logic Standard </a:t>
            </a:r>
            <a:r>
              <a:rPr kumimoji="0" lang="en-US" sz="1400" b="1" i="0" u="none" strike="noStrike" kern="0" cap="none" spc="0" normalizeH="0" baseline="0" noProof="0" dirty="0" smtClean="0">
                <a:ln>
                  <a:noFill/>
                </a:ln>
                <a:solidFill>
                  <a:prstClr val="black"/>
                </a:solidFill>
                <a:effectLst/>
                <a:uLnTx/>
                <a:uFillTx/>
                <a:latin typeface="Arial"/>
                <a:ea typeface="+mn-ea"/>
                <a:cs typeface="+mn-cs"/>
              </a:rPr>
              <a:t>CQL</a:t>
            </a:r>
          </a:p>
        </p:txBody>
      </p:sp>
      <p:sp>
        <p:nvSpPr>
          <p:cNvPr id="29" name="TextBox 28"/>
          <p:cNvSpPr txBox="1"/>
          <p:nvPr/>
        </p:nvSpPr>
        <p:spPr>
          <a:xfrm>
            <a:off x="415925" y="5991225"/>
            <a:ext cx="6324600" cy="461665"/>
          </a:xfrm>
          <a:prstGeom prst="rect">
            <a:avLst/>
          </a:prstGeom>
          <a:noFill/>
        </p:spPr>
        <p:txBody>
          <a:bodyPr wrap="square" rtlCol="0">
            <a:spAutoFit/>
          </a:bodyPr>
          <a:lstStyle/>
          <a:p>
            <a:r>
              <a:rPr lang="en-AU" sz="1200" i="1" dirty="0" smtClean="0">
                <a:solidFill>
                  <a:prstClr val="black"/>
                </a:solidFill>
                <a:latin typeface="Arial"/>
              </a:rPr>
              <a:t>* Quality Improvement </a:t>
            </a:r>
            <a:r>
              <a:rPr lang="en-AU" sz="1200" i="1" dirty="0">
                <a:solidFill>
                  <a:prstClr val="black"/>
                </a:solidFill>
                <a:latin typeface="Arial"/>
              </a:rPr>
              <a:t>and Clinical </a:t>
            </a:r>
            <a:r>
              <a:rPr lang="en-AU" sz="1200" i="1" dirty="0" smtClean="0">
                <a:solidFill>
                  <a:prstClr val="black"/>
                </a:solidFill>
                <a:latin typeface="Arial"/>
              </a:rPr>
              <a:t>Knowledge</a:t>
            </a:r>
          </a:p>
          <a:p>
            <a:r>
              <a:rPr lang="en-AU" sz="1200" i="1" dirty="0" smtClean="0">
                <a:solidFill>
                  <a:prstClr val="black"/>
                </a:solidFill>
                <a:latin typeface="Arial"/>
                <a:ea typeface="Verdana" pitchFamily="34" charset="0"/>
                <a:cs typeface="Verdana" pitchFamily="34" charset="0"/>
              </a:rPr>
              <a:t>** Clinical Quality Language</a:t>
            </a:r>
            <a:endParaRPr lang="en-US" sz="1200" i="1" dirty="0">
              <a:solidFill>
                <a:prstClr val="black"/>
              </a:solidFill>
              <a:latin typeface="Arial"/>
              <a:ea typeface="Verdana" pitchFamily="34" charset="0"/>
              <a:cs typeface="Verdana" pitchFamily="34" charset="0"/>
            </a:endParaRPr>
          </a:p>
        </p:txBody>
      </p:sp>
      <p:cxnSp>
        <p:nvCxnSpPr>
          <p:cNvPr id="30" name="Straight Arrow Connector 29"/>
          <p:cNvCxnSpPr>
            <a:stCxn id="22" idx="3"/>
            <a:endCxn id="27" idx="1"/>
          </p:cNvCxnSpPr>
          <p:nvPr/>
        </p:nvCxnSpPr>
        <p:spPr>
          <a:xfrm flipV="1">
            <a:off x="2914650" y="3612192"/>
            <a:ext cx="914400" cy="3594"/>
          </a:xfrm>
          <a:prstGeom prst="straightConnector1">
            <a:avLst/>
          </a:prstGeom>
          <a:noFill/>
          <a:ln w="9525" cap="flat" cmpd="sng" algn="ctr">
            <a:solidFill>
              <a:sysClr val="windowText" lastClr="000000"/>
            </a:solidFill>
            <a:prstDash val="solid"/>
            <a:tailEnd type="triangle" w="lg" len="lg"/>
          </a:ln>
          <a:effectLst/>
        </p:spPr>
      </p:cxnSp>
      <p:cxnSp>
        <p:nvCxnSpPr>
          <p:cNvPr id="31" name="Straight Arrow Connector 30"/>
          <p:cNvCxnSpPr/>
          <p:nvPr/>
        </p:nvCxnSpPr>
        <p:spPr>
          <a:xfrm flipV="1">
            <a:off x="3333750" y="2241886"/>
            <a:ext cx="495300" cy="3594"/>
          </a:xfrm>
          <a:prstGeom prst="straightConnector1">
            <a:avLst/>
          </a:prstGeom>
          <a:noFill/>
          <a:ln w="9525" cap="flat" cmpd="sng" algn="ctr">
            <a:solidFill>
              <a:sysClr val="windowText" lastClr="000000"/>
            </a:solidFill>
            <a:prstDash val="solid"/>
            <a:tailEnd type="triangle" w="lg" len="lg"/>
          </a:ln>
          <a:effectLst/>
        </p:spPr>
      </p:cxnSp>
      <p:cxnSp>
        <p:nvCxnSpPr>
          <p:cNvPr id="32" name="Straight Arrow Connector 31"/>
          <p:cNvCxnSpPr/>
          <p:nvPr/>
        </p:nvCxnSpPr>
        <p:spPr>
          <a:xfrm flipV="1">
            <a:off x="3333750" y="4982498"/>
            <a:ext cx="495300" cy="3594"/>
          </a:xfrm>
          <a:prstGeom prst="straightConnector1">
            <a:avLst/>
          </a:prstGeom>
          <a:noFill/>
          <a:ln w="9525" cap="flat" cmpd="sng" algn="ctr">
            <a:solidFill>
              <a:sysClr val="windowText" lastClr="000000"/>
            </a:solidFill>
            <a:prstDash val="solid"/>
            <a:tailEnd type="triangle" w="lg" len="lg"/>
          </a:ln>
          <a:effectLst/>
        </p:spPr>
      </p:cxnSp>
      <p:cxnSp>
        <p:nvCxnSpPr>
          <p:cNvPr id="33" name="Straight Connector 32"/>
          <p:cNvCxnSpPr/>
          <p:nvPr/>
        </p:nvCxnSpPr>
        <p:spPr>
          <a:xfrm>
            <a:off x="3333750" y="2241886"/>
            <a:ext cx="0" cy="2744206"/>
          </a:xfrm>
          <a:prstGeom prst="line">
            <a:avLst/>
          </a:prstGeom>
          <a:noFill/>
          <a:ln w="9525" cap="flat" cmpd="sng" algn="ctr">
            <a:solidFill>
              <a:sysClr val="windowText" lastClr="000000"/>
            </a:solidFill>
            <a:prstDash val="solid"/>
          </a:ln>
          <a:effectLst/>
        </p:spPr>
      </p:cxnSp>
      <p:grpSp>
        <p:nvGrpSpPr>
          <p:cNvPr id="34" name="Group 33"/>
          <p:cNvGrpSpPr/>
          <p:nvPr/>
        </p:nvGrpSpPr>
        <p:grpSpPr>
          <a:xfrm rot="10800000">
            <a:off x="5275385" y="2236494"/>
            <a:ext cx="914400" cy="2744206"/>
            <a:chOff x="2667000" y="2654922"/>
            <a:chExt cx="914400" cy="2744206"/>
          </a:xfrm>
        </p:grpSpPr>
        <p:cxnSp>
          <p:nvCxnSpPr>
            <p:cNvPr id="35" name="Straight Arrow Connector 34"/>
            <p:cNvCxnSpPr/>
            <p:nvPr/>
          </p:nvCxnSpPr>
          <p:spPr>
            <a:xfrm flipV="1">
              <a:off x="2667000" y="4025228"/>
              <a:ext cx="914400" cy="3594"/>
            </a:xfrm>
            <a:prstGeom prst="straightConnector1">
              <a:avLst/>
            </a:prstGeom>
            <a:noFill/>
            <a:ln w="9525" cap="flat" cmpd="sng" algn="ctr">
              <a:solidFill>
                <a:sysClr val="windowText" lastClr="000000"/>
              </a:solidFill>
              <a:prstDash val="solid"/>
              <a:tailEnd type="triangle" w="lg" len="lg"/>
            </a:ln>
            <a:effectLst/>
          </p:spPr>
        </p:cxnSp>
        <p:cxnSp>
          <p:nvCxnSpPr>
            <p:cNvPr id="36" name="Straight Arrow Connector 35"/>
            <p:cNvCxnSpPr/>
            <p:nvPr/>
          </p:nvCxnSpPr>
          <p:spPr>
            <a:xfrm flipV="1">
              <a:off x="3086100" y="2654922"/>
              <a:ext cx="495300" cy="3594"/>
            </a:xfrm>
            <a:prstGeom prst="straightConnector1">
              <a:avLst/>
            </a:prstGeom>
            <a:noFill/>
            <a:ln w="9525" cap="flat" cmpd="sng" algn="ctr">
              <a:solidFill>
                <a:sysClr val="windowText" lastClr="000000"/>
              </a:solidFill>
              <a:prstDash val="solid"/>
              <a:tailEnd type="triangle" w="lg" len="lg"/>
            </a:ln>
            <a:effectLst/>
          </p:spPr>
        </p:cxnSp>
        <p:cxnSp>
          <p:nvCxnSpPr>
            <p:cNvPr id="37" name="Straight Arrow Connector 36"/>
            <p:cNvCxnSpPr/>
            <p:nvPr/>
          </p:nvCxnSpPr>
          <p:spPr>
            <a:xfrm flipV="1">
              <a:off x="3086100" y="5395534"/>
              <a:ext cx="495300" cy="3594"/>
            </a:xfrm>
            <a:prstGeom prst="straightConnector1">
              <a:avLst/>
            </a:prstGeom>
            <a:noFill/>
            <a:ln w="9525" cap="flat" cmpd="sng" algn="ctr">
              <a:solidFill>
                <a:sysClr val="windowText" lastClr="000000"/>
              </a:solidFill>
              <a:prstDash val="solid"/>
              <a:tailEnd type="triangle" w="lg" len="lg"/>
            </a:ln>
            <a:effectLst/>
          </p:spPr>
        </p:cxnSp>
        <p:cxnSp>
          <p:nvCxnSpPr>
            <p:cNvPr id="38" name="Straight Connector 37"/>
            <p:cNvCxnSpPr/>
            <p:nvPr/>
          </p:nvCxnSpPr>
          <p:spPr>
            <a:xfrm>
              <a:off x="3086100" y="2654922"/>
              <a:ext cx="0" cy="2744206"/>
            </a:xfrm>
            <a:prstGeom prst="line">
              <a:avLst/>
            </a:prstGeom>
            <a:noFill/>
            <a:ln w="9525" cap="flat" cmpd="sng" algn="ctr">
              <a:solidFill>
                <a:sysClr val="windowText" lastClr="000000"/>
              </a:solidFill>
              <a:prstDash val="solid"/>
            </a:ln>
            <a:effectLst/>
          </p:spPr>
        </p:cxnSp>
      </p:grpSp>
    </p:spTree>
    <p:extLst>
      <p:ext uri="{BB962C8B-B14F-4D97-AF65-F5344CB8AC3E}">
        <p14:creationId xmlns:p14="http://schemas.microsoft.com/office/powerpoint/2010/main" val="3968631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CQF: Unique </a:t>
            </a:r>
            <a:r>
              <a:rPr lang="en-US" sz="3600" dirty="0" smtClean="0"/>
              <a:t>Contributions</a:t>
            </a:r>
            <a:endParaRPr lang="en-US" sz="3600" dirty="0"/>
          </a:p>
        </p:txBody>
      </p:sp>
      <p:sp>
        <p:nvSpPr>
          <p:cNvPr id="6" name="Text Placeholder 5"/>
          <p:cNvSpPr>
            <a:spLocks noGrp="1"/>
          </p:cNvSpPr>
          <p:nvPr>
            <p:ph idx="1"/>
          </p:nvPr>
        </p:nvSpPr>
        <p:spPr>
          <a:xfrm>
            <a:off x="457200" y="1524000"/>
            <a:ext cx="8229600" cy="4602163"/>
          </a:xfrm>
        </p:spPr>
        <p:txBody>
          <a:bodyPr>
            <a:normAutofit lnSpcReduction="10000"/>
          </a:bodyPr>
          <a:lstStyle/>
          <a:p>
            <a:r>
              <a:rPr lang="en-US" sz="3600" b="1" dirty="0" smtClean="0">
                <a:solidFill>
                  <a:schemeClr val="tx2"/>
                </a:solidFill>
              </a:rPr>
              <a:t>History of successful harmonization </a:t>
            </a:r>
          </a:p>
          <a:p>
            <a:r>
              <a:rPr lang="en-US" sz="3600" dirty="0" smtClean="0">
                <a:solidFill>
                  <a:schemeClr val="tx2"/>
                </a:solidFill>
              </a:rPr>
              <a:t>Flexible, model-agnostic expression language allows use of models to drive action</a:t>
            </a:r>
          </a:p>
          <a:p>
            <a:r>
              <a:rPr lang="en-US" sz="3600" dirty="0" smtClean="0">
                <a:solidFill>
                  <a:schemeClr val="tx2"/>
                </a:solidFill>
              </a:rPr>
              <a:t>Existing approach towards model convergence</a:t>
            </a:r>
          </a:p>
          <a:p>
            <a:r>
              <a:rPr lang="en-US" sz="3600" dirty="0" smtClean="0">
                <a:solidFill>
                  <a:schemeClr val="tx2"/>
                </a:solidFill>
              </a:rPr>
              <a:t>Deep integration with FHIR and effort to incorporate into the core standard</a:t>
            </a:r>
            <a:endParaRPr lang="en-US" sz="3600" dirty="0">
              <a:solidFill>
                <a:schemeClr val="tx2"/>
              </a:solidFill>
            </a:endParaRPr>
          </a:p>
        </p:txBody>
      </p:sp>
      <p:sp>
        <p:nvSpPr>
          <p:cNvPr id="4" name="Slide Number Placeholder 3"/>
          <p:cNvSpPr>
            <a:spLocks noGrp="1"/>
          </p:cNvSpPr>
          <p:nvPr>
            <p:ph type="sldNum" sz="quarter" idx="12"/>
          </p:nvPr>
        </p:nvSpPr>
        <p:spPr/>
        <p:txBody>
          <a:bodyPr/>
          <a:lstStyle/>
          <a:p>
            <a:fld id="{D04207AB-DC8F-4E13-8DC0-6025F5BF10CE}" type="slidenum">
              <a:rPr lang="en-US" smtClean="0"/>
              <a:pPr/>
              <a:t>4</a:t>
            </a:fld>
            <a:endParaRPr lang="en-US"/>
          </a:p>
        </p:txBody>
      </p:sp>
    </p:spTree>
    <p:extLst>
      <p:ext uri="{BB962C8B-B14F-4D97-AF65-F5344CB8AC3E}">
        <p14:creationId xmlns:p14="http://schemas.microsoft.com/office/powerpoint/2010/main" val="275757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8229600" cy="1020762"/>
          </a:xfrm>
        </p:spPr>
        <p:txBody>
          <a:bodyPr>
            <a:normAutofit/>
          </a:bodyPr>
          <a:lstStyle/>
          <a:p>
            <a:r>
              <a:rPr lang="en-US" dirty="0"/>
              <a:t>History of </a:t>
            </a:r>
            <a:r>
              <a:rPr lang="en-US" dirty="0" smtClean="0"/>
              <a:t>Successful Harmonization :</a:t>
            </a:r>
            <a:r>
              <a:rPr lang="en-US" dirty="0">
                <a:solidFill>
                  <a:schemeClr val="tx2"/>
                </a:solidFill>
              </a:rPr>
              <a:t/>
            </a:r>
            <a:br>
              <a:rPr lang="en-US" dirty="0">
                <a:solidFill>
                  <a:schemeClr val="tx2"/>
                </a:solidFill>
              </a:rPr>
            </a:br>
            <a:r>
              <a:rPr lang="en-US" dirty="0" smtClean="0"/>
              <a:t>Clinical </a:t>
            </a:r>
            <a:r>
              <a:rPr lang="en-US" dirty="0" smtClean="0"/>
              <a:t>Quality Metadata Conceptual </a:t>
            </a:r>
            <a:r>
              <a:rPr lang="en-US" dirty="0" smtClean="0"/>
              <a:t>Model</a:t>
            </a:r>
            <a:endParaRPr lang="en-US" sz="2400" dirty="0"/>
          </a:p>
        </p:txBody>
      </p:sp>
      <p:sp>
        <p:nvSpPr>
          <p:cNvPr id="3" name="Content Placeholder 2"/>
          <p:cNvSpPr>
            <a:spLocks noGrp="1"/>
          </p:cNvSpPr>
          <p:nvPr>
            <p:ph idx="1"/>
          </p:nvPr>
        </p:nvSpPr>
        <p:spPr>
          <a:xfrm>
            <a:off x="228600" y="1524000"/>
            <a:ext cx="4495800" cy="4876799"/>
          </a:xfrm>
          <a:ln>
            <a:solidFill>
              <a:schemeClr val="tx2"/>
            </a:solidFill>
          </a:ln>
        </p:spPr>
        <p:txBody>
          <a:bodyPr>
            <a:noAutofit/>
          </a:bodyPr>
          <a:lstStyle/>
          <a:p>
            <a:r>
              <a:rPr lang="en-US" sz="2000" dirty="0"/>
              <a:t>Metadata is data about data. It is used to classify an information artifact </a:t>
            </a:r>
            <a:r>
              <a:rPr lang="en-US" sz="2000" dirty="0" smtClean="0"/>
              <a:t>to </a:t>
            </a:r>
            <a:r>
              <a:rPr lang="en-US" sz="2000" dirty="0"/>
              <a:t>enable that artifact to be retrieved, used, or quantified. </a:t>
            </a:r>
          </a:p>
          <a:p>
            <a:r>
              <a:rPr lang="en-US" sz="2000" dirty="0" smtClean="0"/>
              <a:t>Prior to this approach, the Clinical </a:t>
            </a:r>
            <a:r>
              <a:rPr lang="en-US" sz="2000" dirty="0"/>
              <a:t>Quality Improvement </a:t>
            </a:r>
            <a:r>
              <a:rPr lang="en-US" sz="2000" dirty="0" smtClean="0"/>
              <a:t>domain included several </a:t>
            </a:r>
            <a:r>
              <a:rPr lang="en-US" sz="2000" dirty="0"/>
              <a:t>information models </a:t>
            </a:r>
            <a:r>
              <a:rPr lang="en-US" sz="2000" dirty="0" smtClean="0"/>
              <a:t>with a total of 18 different HL7 </a:t>
            </a:r>
            <a:r>
              <a:rPr lang="en-US" sz="2000" dirty="0"/>
              <a:t>standards </a:t>
            </a:r>
            <a:r>
              <a:rPr lang="en-US" sz="2000" dirty="0" smtClean="0"/>
              <a:t>with metadata requirements. </a:t>
            </a:r>
          </a:p>
          <a:p>
            <a:r>
              <a:rPr lang="en-US" sz="2000" dirty="0" smtClean="0"/>
              <a:t>The Clinical Quality Metadata Conceptual Model brings together the requirements for many CQI standards/models and harmonizes them into a single conceptual model.</a:t>
            </a:r>
            <a:endParaRPr lang="en-US" sz="2000" dirty="0"/>
          </a:p>
        </p:txBody>
      </p:sp>
      <p:sp>
        <p:nvSpPr>
          <p:cNvPr id="5" name="TextBox 4"/>
          <p:cNvSpPr txBox="1"/>
          <p:nvPr/>
        </p:nvSpPr>
        <p:spPr>
          <a:xfrm>
            <a:off x="5105400" y="1828800"/>
            <a:ext cx="3733800" cy="3970318"/>
          </a:xfrm>
          <a:prstGeom prst="rect">
            <a:avLst/>
          </a:prstGeom>
          <a:noFill/>
          <a:ln w="38100">
            <a:solidFill>
              <a:schemeClr val="tx2"/>
            </a:solidFill>
          </a:ln>
        </p:spPr>
        <p:txBody>
          <a:bodyPr wrap="square" rtlCol="0">
            <a:spAutoFit/>
          </a:bodyPr>
          <a:lstStyle/>
          <a:p>
            <a:r>
              <a:rPr lang="en-US" b="1" dirty="0" smtClean="0"/>
              <a:t>Use cases for Clinical Quality Metadata Conceptual Model:</a:t>
            </a:r>
          </a:p>
          <a:p>
            <a:pPr marL="285750" indent="-285750">
              <a:buFont typeface="Arial" panose="020B0604020202020204" pitchFamily="34" charset="0"/>
              <a:buChar char="•"/>
            </a:pPr>
            <a:r>
              <a:rPr lang="en-US" b="1" dirty="0" smtClean="0"/>
              <a:t>Health </a:t>
            </a:r>
            <a:r>
              <a:rPr lang="en-US" b="1" dirty="0" err="1"/>
              <a:t>eDecisions</a:t>
            </a:r>
            <a:r>
              <a:rPr lang="en-US" b="1" dirty="0"/>
              <a:t> </a:t>
            </a:r>
            <a:r>
              <a:rPr lang="en-US" b="1" dirty="0" smtClean="0"/>
              <a:t> (</a:t>
            </a:r>
            <a:r>
              <a:rPr lang="en-US" b="1" dirty="0" err="1" smtClean="0"/>
              <a:t>HeD</a:t>
            </a:r>
            <a:r>
              <a:rPr lang="en-US" b="1" dirty="0" smtClean="0"/>
              <a:t>)</a:t>
            </a:r>
            <a:endParaRPr lang="en-US" b="1" dirty="0"/>
          </a:p>
          <a:p>
            <a:pPr marL="285750" indent="-285750">
              <a:buFont typeface="Arial" panose="020B0604020202020204" pitchFamily="34" charset="0"/>
              <a:buChar char="•"/>
            </a:pPr>
            <a:r>
              <a:rPr lang="en-US" b="1" dirty="0" smtClean="0"/>
              <a:t>Decision </a:t>
            </a:r>
            <a:r>
              <a:rPr lang="en-US" b="1" dirty="0"/>
              <a:t>Support Services </a:t>
            </a:r>
            <a:r>
              <a:rPr lang="en-US" b="1" dirty="0" smtClean="0"/>
              <a:t>(DSS)</a:t>
            </a:r>
            <a:endParaRPr lang="en-US" b="1" dirty="0"/>
          </a:p>
          <a:p>
            <a:pPr marL="285750" indent="-285750">
              <a:buFont typeface="Arial" panose="020B0604020202020204" pitchFamily="34" charset="0"/>
              <a:buChar char="•"/>
            </a:pPr>
            <a:r>
              <a:rPr lang="en-US" b="1" dirty="0" smtClean="0"/>
              <a:t>Health </a:t>
            </a:r>
            <a:r>
              <a:rPr lang="en-US" b="1" dirty="0"/>
              <a:t>Quality Measures Format </a:t>
            </a:r>
            <a:r>
              <a:rPr lang="en-US" b="1" dirty="0" smtClean="0"/>
              <a:t> (HQMF)</a:t>
            </a:r>
          </a:p>
          <a:p>
            <a:pPr marL="285750" indent="-285750">
              <a:buFont typeface="Arial" panose="020B0604020202020204" pitchFamily="34" charset="0"/>
              <a:buChar char="•"/>
            </a:pPr>
            <a:r>
              <a:rPr lang="en-US" b="1" dirty="0" smtClean="0"/>
              <a:t>Virtual </a:t>
            </a:r>
            <a:r>
              <a:rPr lang="en-US" b="1" dirty="0"/>
              <a:t>Medical Record </a:t>
            </a:r>
            <a:r>
              <a:rPr lang="en-US" b="1" dirty="0" smtClean="0"/>
              <a:t>(</a:t>
            </a:r>
            <a:r>
              <a:rPr lang="en-US" b="1" dirty="0" err="1" smtClean="0"/>
              <a:t>vMR</a:t>
            </a:r>
            <a:r>
              <a:rPr lang="en-US" b="1" dirty="0" smtClean="0"/>
              <a:t>)</a:t>
            </a:r>
            <a:endParaRPr lang="en-US" b="1" dirty="0"/>
          </a:p>
          <a:p>
            <a:pPr marL="285750" indent="-285750">
              <a:buFont typeface="Arial" panose="020B0604020202020204" pitchFamily="34" charset="0"/>
              <a:buChar char="•"/>
            </a:pPr>
            <a:r>
              <a:rPr lang="en-US" b="1" dirty="0" smtClean="0"/>
              <a:t>Quality </a:t>
            </a:r>
            <a:r>
              <a:rPr lang="en-US" b="1" dirty="0"/>
              <a:t>Reporting </a:t>
            </a:r>
            <a:r>
              <a:rPr lang="en-US" b="1" dirty="0" smtClean="0"/>
              <a:t>Data Architecture (QRDA)</a:t>
            </a:r>
            <a:endParaRPr lang="en-US" b="1" dirty="0"/>
          </a:p>
          <a:p>
            <a:pPr marL="285750" indent="-285750">
              <a:buFont typeface="Arial" panose="020B0604020202020204" pitchFamily="34" charset="0"/>
              <a:buChar char="•"/>
            </a:pPr>
            <a:r>
              <a:rPr lang="en-US" b="1" dirty="0" smtClean="0"/>
              <a:t>Templates </a:t>
            </a:r>
            <a:endParaRPr lang="en-US" b="1" dirty="0"/>
          </a:p>
          <a:p>
            <a:pPr marL="285750" indent="-285750">
              <a:buFont typeface="Arial" panose="020B0604020202020204" pitchFamily="34" charset="0"/>
              <a:buChar char="•"/>
            </a:pPr>
            <a:r>
              <a:rPr lang="en-US" b="1" dirty="0" smtClean="0"/>
              <a:t>Clinical </a:t>
            </a:r>
            <a:r>
              <a:rPr lang="en-US" b="1" dirty="0"/>
              <a:t>Document </a:t>
            </a:r>
            <a:r>
              <a:rPr lang="en-US" b="1" dirty="0" smtClean="0"/>
              <a:t>Architecture (CDA) </a:t>
            </a:r>
            <a:endParaRPr lang="en-US" b="1" dirty="0"/>
          </a:p>
          <a:p>
            <a:pPr marL="285750" indent="-285750">
              <a:buFont typeface="Arial" panose="020B0604020202020204" pitchFamily="34" charset="0"/>
              <a:buChar char="•"/>
            </a:pPr>
            <a:r>
              <a:rPr lang="en-US" b="1" dirty="0" smtClean="0"/>
              <a:t>Order </a:t>
            </a:r>
            <a:r>
              <a:rPr lang="en-US" b="1" dirty="0"/>
              <a:t>Sets </a:t>
            </a:r>
          </a:p>
          <a:p>
            <a:endParaRPr lang="en-US" dirty="0"/>
          </a:p>
        </p:txBody>
      </p:sp>
      <p:sp>
        <p:nvSpPr>
          <p:cNvPr id="6" name="Slide Number Placeholder 5"/>
          <p:cNvSpPr>
            <a:spLocks noGrp="1"/>
          </p:cNvSpPr>
          <p:nvPr>
            <p:ph type="sldNum" sz="quarter" idx="12"/>
          </p:nvPr>
        </p:nvSpPr>
        <p:spPr/>
        <p:txBody>
          <a:bodyPr/>
          <a:lstStyle/>
          <a:p>
            <a:fld id="{D04207AB-DC8F-4E13-8DC0-6025F5BF10CE}" type="slidenum">
              <a:rPr lang="en-US" smtClean="0"/>
              <a:pPr/>
              <a:t>5</a:t>
            </a:fld>
            <a:endParaRPr lang="en-US"/>
          </a:p>
        </p:txBody>
      </p:sp>
    </p:spTree>
    <p:extLst>
      <p:ext uri="{BB962C8B-B14F-4D97-AF65-F5344CB8AC3E}">
        <p14:creationId xmlns:p14="http://schemas.microsoft.com/office/powerpoint/2010/main" val="189752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CQF: Unique </a:t>
            </a:r>
            <a:r>
              <a:rPr lang="en-US" sz="3600" dirty="0" smtClean="0"/>
              <a:t>Contributions</a:t>
            </a:r>
            <a:endParaRPr lang="en-US" sz="3600" dirty="0"/>
          </a:p>
        </p:txBody>
      </p:sp>
      <p:sp>
        <p:nvSpPr>
          <p:cNvPr id="6" name="Text Placeholder 5"/>
          <p:cNvSpPr>
            <a:spLocks noGrp="1"/>
          </p:cNvSpPr>
          <p:nvPr>
            <p:ph idx="1"/>
          </p:nvPr>
        </p:nvSpPr>
        <p:spPr>
          <a:xfrm>
            <a:off x="457200" y="1524000"/>
            <a:ext cx="8229600" cy="4602163"/>
          </a:xfrm>
        </p:spPr>
        <p:txBody>
          <a:bodyPr>
            <a:normAutofit lnSpcReduction="10000"/>
          </a:bodyPr>
          <a:lstStyle/>
          <a:p>
            <a:r>
              <a:rPr lang="en-US" sz="3600" dirty="0" smtClean="0">
                <a:solidFill>
                  <a:schemeClr val="tx2"/>
                </a:solidFill>
              </a:rPr>
              <a:t>History of successful harmonization </a:t>
            </a:r>
          </a:p>
          <a:p>
            <a:r>
              <a:rPr lang="en-US" sz="3600" b="1" dirty="0" smtClean="0">
                <a:solidFill>
                  <a:schemeClr val="tx2"/>
                </a:solidFill>
              </a:rPr>
              <a:t>Flexible, model-agnostic expression language allows use of models to drive action</a:t>
            </a:r>
          </a:p>
          <a:p>
            <a:r>
              <a:rPr lang="en-US" sz="3600" dirty="0" smtClean="0">
                <a:solidFill>
                  <a:schemeClr val="tx2"/>
                </a:solidFill>
              </a:rPr>
              <a:t>Existing approach towards model convergence</a:t>
            </a:r>
          </a:p>
          <a:p>
            <a:r>
              <a:rPr lang="en-US" sz="3600" dirty="0" smtClean="0">
                <a:solidFill>
                  <a:schemeClr val="tx2"/>
                </a:solidFill>
              </a:rPr>
              <a:t>Deep integration with FHIR and effort to incorporate into the core standard</a:t>
            </a:r>
            <a:endParaRPr lang="en-US" sz="3600" dirty="0">
              <a:solidFill>
                <a:schemeClr val="tx2"/>
              </a:solidFill>
            </a:endParaRPr>
          </a:p>
        </p:txBody>
      </p:sp>
      <p:sp>
        <p:nvSpPr>
          <p:cNvPr id="4" name="Slide Number Placeholder 3"/>
          <p:cNvSpPr>
            <a:spLocks noGrp="1"/>
          </p:cNvSpPr>
          <p:nvPr>
            <p:ph type="sldNum" sz="quarter" idx="12"/>
          </p:nvPr>
        </p:nvSpPr>
        <p:spPr/>
        <p:txBody>
          <a:bodyPr/>
          <a:lstStyle/>
          <a:p>
            <a:fld id="{D04207AB-DC8F-4E13-8DC0-6025F5BF10CE}" type="slidenum">
              <a:rPr lang="en-US" smtClean="0"/>
              <a:pPr/>
              <a:t>6</a:t>
            </a:fld>
            <a:endParaRPr lang="en-US"/>
          </a:p>
        </p:txBody>
      </p:sp>
    </p:spTree>
    <p:extLst>
      <p:ext uri="{BB962C8B-B14F-4D97-AF65-F5344CB8AC3E}">
        <p14:creationId xmlns:p14="http://schemas.microsoft.com/office/powerpoint/2010/main" val="277872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37952" y="1063255"/>
            <a:ext cx="105170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00876099"/>
              </p:ext>
            </p:extLst>
          </p:nvPr>
        </p:nvGraphicFramePr>
        <p:xfrm>
          <a:off x="425302" y="1281223"/>
          <a:ext cx="8297430" cy="4890977"/>
        </p:xfrm>
        <a:graphic>
          <a:graphicData uri="http://schemas.openxmlformats.org/presentationml/2006/ole">
            <mc:AlternateContent xmlns:mc="http://schemas.openxmlformats.org/markup-compatibility/2006">
              <mc:Choice xmlns:v="urn:schemas-microsoft-com:vml" Requires="v">
                <p:oleObj spid="_x0000_s1044" name="Visio" r:id="rId4" imgW="7248474" imgH="4276725" progId="Visio.Drawing.15">
                  <p:embed/>
                </p:oleObj>
              </mc:Choice>
              <mc:Fallback>
                <p:oleObj name="Visio" r:id="rId4" imgW="7248474" imgH="4276725"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302" y="1281223"/>
                        <a:ext cx="8297430" cy="4890977"/>
                      </a:xfrm>
                      <a:prstGeom prst="rect">
                        <a:avLst/>
                      </a:prstGeom>
                      <a:noFill/>
                    </p:spPr>
                  </p:pic>
                </p:oleObj>
              </mc:Fallback>
            </mc:AlternateContent>
          </a:graphicData>
        </a:graphic>
      </p:graphicFrame>
      <p:sp>
        <p:nvSpPr>
          <p:cNvPr id="2" name="Rectangle 1"/>
          <p:cNvSpPr/>
          <p:nvPr/>
        </p:nvSpPr>
        <p:spPr>
          <a:xfrm>
            <a:off x="152400" y="90613"/>
            <a:ext cx="7696200" cy="954107"/>
          </a:xfrm>
          <a:prstGeom prst="rect">
            <a:avLst/>
          </a:prstGeom>
        </p:spPr>
        <p:txBody>
          <a:bodyPr wrap="square">
            <a:spAutoFit/>
          </a:bodyPr>
          <a:lstStyle/>
          <a:p>
            <a:r>
              <a:rPr lang="en-US" sz="2800" b="1" dirty="0" smtClean="0">
                <a:solidFill>
                  <a:schemeClr val="bg1"/>
                </a:solidFill>
              </a:rPr>
              <a:t>Flexible, Model-agnostic Expression Language:</a:t>
            </a:r>
          </a:p>
          <a:p>
            <a:r>
              <a:rPr lang="en-US" sz="2800" b="1" dirty="0" smtClean="0">
                <a:solidFill>
                  <a:schemeClr val="bg1"/>
                </a:solidFill>
              </a:rPr>
              <a:t>Clinical </a:t>
            </a:r>
            <a:r>
              <a:rPr lang="en-US" sz="2800" b="1" dirty="0">
                <a:solidFill>
                  <a:schemeClr val="bg1"/>
                </a:solidFill>
              </a:rPr>
              <a:t>Quality </a:t>
            </a:r>
            <a:r>
              <a:rPr lang="en-US" sz="2800" b="1" dirty="0" smtClean="0">
                <a:solidFill>
                  <a:schemeClr val="bg1"/>
                </a:solidFill>
              </a:rPr>
              <a:t>Language (July 2015)</a:t>
            </a:r>
            <a:endParaRPr lang="en-US" sz="2800" b="1" dirty="0">
              <a:solidFill>
                <a:schemeClr val="bg1"/>
              </a:solidFill>
            </a:endParaRPr>
          </a:p>
        </p:txBody>
      </p:sp>
    </p:spTree>
    <p:extLst>
      <p:ext uri="{BB962C8B-B14F-4D97-AF65-F5344CB8AC3E}">
        <p14:creationId xmlns:p14="http://schemas.microsoft.com/office/powerpoint/2010/main" val="3906082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CQL Allows Systems to Act on Clinical Data</a:t>
            </a:r>
            <a:br>
              <a:rPr lang="en-US" dirty="0"/>
            </a:br>
            <a:r>
              <a:rPr lang="en-US" dirty="0"/>
              <a:t>Chlamydia Screening, </a:t>
            </a:r>
            <a:r>
              <a:rPr lang="en-US" dirty="0" smtClean="0"/>
              <a:t>CDS</a:t>
            </a:r>
            <a:endParaRPr lang="en-US" dirty="0"/>
          </a:p>
        </p:txBody>
      </p:sp>
      <p:pic>
        <p:nvPicPr>
          <p:cNvPr id="4" name="Picture 3"/>
          <p:cNvPicPr>
            <a:picLocks noChangeAspect="1"/>
          </p:cNvPicPr>
          <p:nvPr/>
        </p:nvPicPr>
        <p:blipFill>
          <a:blip r:embed="rId2"/>
          <a:stretch>
            <a:fillRect/>
          </a:stretch>
        </p:blipFill>
        <p:spPr>
          <a:xfrm>
            <a:off x="228599" y="1219200"/>
            <a:ext cx="8794945" cy="5181600"/>
          </a:xfrm>
          <a:prstGeom prst="rect">
            <a:avLst/>
          </a:prstGeom>
        </p:spPr>
      </p:pic>
      <p:sp>
        <p:nvSpPr>
          <p:cNvPr id="3" name="Slide Number Placeholder 2"/>
          <p:cNvSpPr>
            <a:spLocks noGrp="1"/>
          </p:cNvSpPr>
          <p:nvPr>
            <p:ph type="sldNum" sz="quarter" idx="12"/>
          </p:nvPr>
        </p:nvSpPr>
        <p:spPr/>
        <p:txBody>
          <a:bodyPr/>
          <a:lstStyle/>
          <a:p>
            <a:fld id="{D04207AB-DC8F-4E13-8DC0-6025F5BF10CE}" type="slidenum">
              <a:rPr lang="en-US" smtClean="0"/>
              <a:pPr/>
              <a:t>8</a:t>
            </a:fld>
            <a:endParaRPr lang="en-US"/>
          </a:p>
        </p:txBody>
      </p:sp>
    </p:spTree>
    <p:extLst>
      <p:ext uri="{BB962C8B-B14F-4D97-AF65-F5344CB8AC3E}">
        <p14:creationId xmlns:p14="http://schemas.microsoft.com/office/powerpoint/2010/main" val="144139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GSTaxHTField0 xmlns="0460abca-03e2-4a8b-bc48-cdd6cbafc9ad">
      <Terms xmlns="http://schemas.microsoft.com/office/infopath/2007/PartnerControls"/>
    </TAGSTaxHTField0>
    <TaxCatchAll xmlns="104ac536-2e3c-4ac9-b234-18e9be322d0c"/>
    <_dlc_DocId xmlns="104ac536-2e3c-4ac9-b234-18e9be322d0c">FMEJVNC76M2R-136-1470</_dlc_DocId>
    <_dlc_DocIdUrl xmlns="104ac536-2e3c-4ac9-b234-18e9be322d0c">
      <Url>http://oncintranet/division/pdnc/ooc/_layouts/DocIdRedir.aspx?ID=FMEJVNC76M2R-136-1470</Url>
      <Description>FMEJVNC76M2R-136-1470</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276EA3E56A1F42A379CF48D9857060" ma:contentTypeVersion="10" ma:contentTypeDescription="Create a new document." ma:contentTypeScope="" ma:versionID="7219703b9a2c4f6cbea218b286d1fcdd">
  <xsd:schema xmlns:xsd="http://www.w3.org/2001/XMLSchema" xmlns:xs="http://www.w3.org/2001/XMLSchema" xmlns:p="http://schemas.microsoft.com/office/2006/metadata/properties" xmlns:ns2="104ac536-2e3c-4ac9-b234-18e9be322d0c" xmlns:ns3="0460abca-03e2-4a8b-bc48-cdd6cbafc9ad" targetNamespace="http://schemas.microsoft.com/office/2006/metadata/properties" ma:root="true" ma:fieldsID="6bab689b723ffe52d9cd8c8a345144c7" ns2:_="" ns3:_="">
    <xsd:import namespace="104ac536-2e3c-4ac9-b234-18e9be322d0c"/>
    <xsd:import namespace="0460abca-03e2-4a8b-bc48-cdd6cbafc9ad"/>
    <xsd:element name="properties">
      <xsd:complexType>
        <xsd:sequence>
          <xsd:element name="documentManagement">
            <xsd:complexType>
              <xsd:all>
                <xsd:element ref="ns2:TaxCatchAll" minOccurs="0"/>
                <xsd:element ref="ns3:TAGSTaxHTField0"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4ac536-2e3c-4ac9-b234-18e9be322d0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5fbad4d5-7ffe-4cc6-b42b-c4a43df7fd08}" ma:internalName="TaxCatchAll" ma:showField="CatchAllData" ma:web="104ac536-2e3c-4ac9-b234-18e9be322d0c">
      <xsd:complexType>
        <xsd:complexContent>
          <xsd:extension base="dms:MultiChoiceLookup">
            <xsd:sequence>
              <xsd:element name="Value" type="dms:Lookup" maxOccurs="unbounded" minOccurs="0"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460abca-03e2-4a8b-bc48-cdd6cbafc9ad" elementFormDefault="qualified">
    <xsd:import namespace="http://schemas.microsoft.com/office/2006/documentManagement/types"/>
    <xsd:import namespace="http://schemas.microsoft.com/office/infopath/2007/PartnerControls"/>
    <xsd:element name="TAGSTaxHTField0" ma:index="10" nillable="true" ma:taxonomy="true" ma:internalName="TAGSTaxHTField0" ma:taxonomyFieldName="TAGS" ma:displayName="TAGS" ma:readOnly="false" ma:default="" ma:fieldId="{2978e282-68a9-41df-9202-2cb32714e465}" ma:taxonomyMulti="true" ma:sspId="103c0b3b-82f9-46c0-9c43-22d63ed4aa74" ma:termSetId="4bd4d5db-2a54-44bc-89ef-e540a0df3c8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20876A-9695-41C9-B1CD-06E8BDBFE696}">
  <ds:schemaRefs>
    <ds:schemaRef ds:uri="http://purl.org/dc/terms/"/>
    <ds:schemaRef ds:uri="http://purl.org/dc/elements/1.1/"/>
    <ds:schemaRef ds:uri="http://www.w3.org/XML/1998/namespace"/>
    <ds:schemaRef ds:uri="104ac536-2e3c-4ac9-b234-18e9be322d0c"/>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460abca-03e2-4a8b-bc48-cdd6cbafc9ad"/>
    <ds:schemaRef ds:uri="http://schemas.microsoft.com/office/2006/metadata/properties"/>
  </ds:schemaRefs>
</ds:datastoreItem>
</file>

<file path=customXml/itemProps2.xml><?xml version="1.0" encoding="utf-8"?>
<ds:datastoreItem xmlns:ds="http://schemas.openxmlformats.org/officeDocument/2006/customXml" ds:itemID="{B4F497D0-D5D0-46CC-A40C-621605F2E7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4ac536-2e3c-4ac9-b234-18e9be322d0c"/>
    <ds:schemaRef ds:uri="0460abca-03e2-4a8b-bc48-cdd6cbafc9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052890-9D9E-4110-A61D-3DE3979CDFA7}">
  <ds:schemaRefs>
    <ds:schemaRef ds:uri="http://schemas.microsoft.com/sharepoint/events"/>
  </ds:schemaRefs>
</ds:datastoreItem>
</file>

<file path=customXml/itemProps4.xml><?xml version="1.0" encoding="utf-8"?>
<ds:datastoreItem xmlns:ds="http://schemas.openxmlformats.org/officeDocument/2006/customXml" ds:itemID="{E66D71DE-BC8F-4502-A9CE-42E75C4024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24641</TotalTime>
  <Words>1871</Words>
  <Application>Microsoft Office PowerPoint</Application>
  <PresentationFormat>On-screen Show (4:3)</PresentationFormat>
  <Paragraphs>227</Paragraphs>
  <Slides>26</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Visio</vt:lpstr>
      <vt:lpstr>Clinical Quality Framework (CQF) and Standards for Quality Improvement:  Moving from siloed standards to an interoperable, seamless clinical framework </vt:lpstr>
      <vt:lpstr>harmonized qi standards</vt:lpstr>
      <vt:lpstr>Need for Standards Harmonization</vt:lpstr>
      <vt:lpstr>Goal: Shared Standards Clinical Quality Measurement and Clinical Decision Support</vt:lpstr>
      <vt:lpstr>CQF: Unique Contributions</vt:lpstr>
      <vt:lpstr>History of Successful Harmonization : Clinical Quality Metadata Conceptual Model</vt:lpstr>
      <vt:lpstr>CQF: Unique Contributions</vt:lpstr>
      <vt:lpstr>PowerPoint Presentation</vt:lpstr>
      <vt:lpstr>CQL Allows Systems to Act on Clinical Data Chlamydia Screening, CDS</vt:lpstr>
      <vt:lpstr>CQF Pilots Chlamydia Screening</vt:lpstr>
      <vt:lpstr>CQF: Unique Contributions</vt:lpstr>
      <vt:lpstr>Joint FHIR Profiles for Quality</vt:lpstr>
      <vt:lpstr>Moving Towards a Unified Clinical  Data Model in FHIR</vt:lpstr>
      <vt:lpstr>Current Unified Model Approach</vt:lpstr>
      <vt:lpstr>Moving Towards a Unified Clinical  Data Model in FHIR</vt:lpstr>
      <vt:lpstr>CQF: Unique Contributions</vt:lpstr>
      <vt:lpstr>FHIR Does NOT Guarantee Semantic Interoperability</vt:lpstr>
      <vt:lpstr>The Gap Between FHIR and  the Clinical “Real World”</vt:lpstr>
      <vt:lpstr>CQF FHIR IG: Successful Deep Integration into FHIR</vt:lpstr>
      <vt:lpstr>Where Are We Headed</vt:lpstr>
      <vt:lpstr>What Remains to be Done</vt:lpstr>
      <vt:lpstr>What Remains to be Done Make it Tangible</vt:lpstr>
      <vt:lpstr>What the Role of CQF Can and Should Be</vt:lpstr>
      <vt:lpstr>Conclusions</vt:lpstr>
      <vt:lpstr>Links to Additional Information</vt:lpstr>
      <vt:lpstr>Appendix: Thoughts</vt:lpstr>
    </vt:vector>
  </TitlesOfParts>
  <Company>Hewlett-Packard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Betsy</dc:creator>
  <cp:lastModifiedBy>Windows User</cp:lastModifiedBy>
  <cp:revision>178</cp:revision>
  <cp:lastPrinted>2011-06-03T19:30:25Z</cp:lastPrinted>
  <dcterms:created xsi:type="dcterms:W3CDTF">2011-05-28T15:12:41Z</dcterms:created>
  <dcterms:modified xsi:type="dcterms:W3CDTF">2016-08-11T19:31:02Z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0x010100EB276EA3E56A1F42A379CF48D9857060</vt:lpwstr>
  </property>
  <property fmtid="{D5CDD505-2E9C-101B-9397-08002B2CF9AE}" pid="3" name="_dlc_DocIdItemGuid">
    <vt:lpwstr>5ad5c94a-fefc-4eac-a650-ea9dbbb62819</vt:lpwstr>
  </property>
  <property fmtid="{D5CDD505-2E9C-101B-9397-08002B2CF9AE}" pid="4" name="TAGS">
    <vt:lpwstr/>
  </property>
</Properties>
</file>