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65" r:id="rId6"/>
  </p:sldMasterIdLst>
  <p:notesMasterIdLst>
    <p:notesMasterId r:id="rId26"/>
  </p:notesMasterIdLst>
  <p:sldIdLst>
    <p:sldId id="262" r:id="rId7"/>
    <p:sldId id="263" r:id="rId8"/>
    <p:sldId id="264" r:id="rId9"/>
    <p:sldId id="265" r:id="rId10"/>
    <p:sldId id="266" r:id="rId11"/>
    <p:sldId id="269"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8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669835-2EFF-4E60-8FDE-19F5FE58301E}" type="datetimeFigureOut">
              <a:rPr lang="en-US" smtClean="0"/>
              <a:t>8/12/2016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0E7BB4-EDB1-472F-BFAC-7CF4F55AFE53}" type="slidenum">
              <a:rPr lang="en-US" smtClean="0"/>
              <a:t>‹#›</a:t>
            </a:fld>
            <a:endParaRPr lang="en-US"/>
          </a:p>
        </p:txBody>
      </p:sp>
    </p:spTree>
    <p:extLst>
      <p:ext uri="{BB962C8B-B14F-4D97-AF65-F5344CB8AC3E}">
        <p14:creationId xmlns:p14="http://schemas.microsoft.com/office/powerpoint/2010/main" val="1647723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7136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a:t>To develop and analyze the Allergy Intolerance Use Case from the VA IPO, through the use of Model Driven Architecture (MDA).</a:t>
            </a:r>
          </a:p>
          <a:p>
            <a:pPr marL="0" indent="0">
              <a:buFont typeface="Arial" panose="020B0604020202020204" pitchFamily="34" charset="0"/>
              <a:buNone/>
            </a:pPr>
            <a:endParaRPr lang="en-US" b="1" baseline="0" dirty="0"/>
          </a:p>
          <a:p>
            <a:pPr marL="0" indent="0">
              <a:buFont typeface="Arial" panose="020B0604020202020204" pitchFamily="34" charset="0"/>
              <a:buNone/>
            </a:pPr>
            <a:r>
              <a:rPr lang="en-US" b="1" baseline="0" dirty="0"/>
              <a:t>In Scope for FHIM MDA Use Case Development:</a:t>
            </a:r>
          </a:p>
          <a:p>
            <a:pPr marL="0" indent="0">
              <a:buFont typeface="Arial" panose="020B0604020202020204" pitchFamily="34" charset="0"/>
              <a:buNone/>
            </a:pPr>
            <a:r>
              <a:rPr lang="en-US" b="0" baseline="0" dirty="0"/>
              <a:t>1.	Definition of a MDA solution targeting Allergy Intolerance, as a Use Case for leveraging the FHIM.</a:t>
            </a:r>
          </a:p>
          <a:p>
            <a:pPr marL="0" indent="0">
              <a:buFont typeface="Arial" panose="020B0604020202020204" pitchFamily="34" charset="0"/>
              <a:buNone/>
            </a:pPr>
            <a:r>
              <a:rPr lang="en-US" b="0" baseline="0" dirty="0"/>
              <a:t>2.	Coordinate with the IPO JET FHIR Proving Ground team and evaluation of FHIR Allergy Intolerance use by DoD and VA.</a:t>
            </a:r>
          </a:p>
          <a:p>
            <a:pPr marL="0" indent="0">
              <a:buFont typeface="Arial" panose="020B0604020202020204" pitchFamily="34" charset="0"/>
              <a:buNone/>
            </a:pPr>
            <a:r>
              <a:rPr lang="en-US" b="0" baseline="0" dirty="0"/>
              <a:t>3.	Enhance tooling, as necessary, to support Allergy Intolerance use case demonstrations.</a:t>
            </a:r>
          </a:p>
          <a:p>
            <a:pPr marL="0" indent="0">
              <a:buFont typeface="Arial" panose="020B0604020202020204" pitchFamily="34" charset="0"/>
              <a:buNone/>
            </a:pPr>
            <a:r>
              <a:rPr lang="en-US" b="0" baseline="0" dirty="0"/>
              <a:t>4.	Create traceability and gap analysis reports describing semantic alignment between FHIM and FHIR.</a:t>
            </a:r>
          </a:p>
          <a:p>
            <a:pPr marL="0" indent="0">
              <a:buFont typeface="Arial" panose="020B0604020202020204" pitchFamily="34" charset="0"/>
              <a:buNone/>
            </a:pPr>
            <a:endParaRPr lang="en-US" b="1" baseline="0" dirty="0"/>
          </a:p>
          <a:p>
            <a:pPr marL="0" indent="0">
              <a:buFont typeface="Arial" panose="020B0604020202020204" pitchFamily="34" charset="0"/>
              <a:buNone/>
            </a:pPr>
            <a:r>
              <a:rPr lang="en-US" b="1" baseline="0" dirty="0"/>
              <a:t>The deliverables from this project: </a:t>
            </a:r>
            <a:r>
              <a:rPr lang="en-US" b="0" baseline="0" dirty="0"/>
              <a:t>will leverage mapping FHIM to FHIR models, although the generalized approach will support standards mapping between other clinical/logical and design models, e.g. FHIM-to-CIMI, FHIM-to-NIEM, CCDA-to-FHIR, and other combinations.</a:t>
            </a:r>
          </a:p>
        </p:txBody>
      </p:sp>
      <p:sp>
        <p:nvSpPr>
          <p:cNvPr id="4" name="Slide Number Placeholder 3"/>
          <p:cNvSpPr>
            <a:spLocks noGrp="1"/>
          </p:cNvSpPr>
          <p:nvPr>
            <p:ph type="sldNum" sz="quarter" idx="10"/>
          </p:nvPr>
        </p:nvSpPr>
        <p:spPr/>
        <p:txBody>
          <a:bodyPr/>
          <a:lstStyle/>
          <a:p>
            <a:fld id="{8606676B-FD50-487F-A5D9-ADF7C18E64E7}"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391762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Recommended future agency use t</a:t>
            </a:r>
            <a:r>
              <a:rPr lang="en-US" sz="1200" b="1" dirty="0"/>
              <a:t>o meet CCMs* of the Nationwide Interoperability Roadmap</a:t>
            </a:r>
          </a:p>
          <a:p>
            <a:pPr marL="171450" indent="-171450">
              <a:buFont typeface="Arial" panose="020B0604020202020204" pitchFamily="34" charset="0"/>
              <a:buChar char="•"/>
            </a:pPr>
            <a:r>
              <a:rPr lang="en-US" dirty="0"/>
              <a:t>The FHA recommends use of the FHIM and Model Driven Architecture (MDA)* as the best path towards meeting the nationwide health interoperability roadmap milestones for items I, H, and G and their corresponding calls-to-action and commitments </a:t>
            </a:r>
          </a:p>
          <a:p>
            <a:pPr marL="800100" lvl="1" indent="-342900">
              <a:buFont typeface="Arial" panose="020B0604020202020204" pitchFamily="34" charset="0"/>
              <a:buChar char="•"/>
            </a:pPr>
            <a:r>
              <a:rPr lang="en-US" sz="1900" dirty="0"/>
              <a:t>The ONC has committed to I, H, and G</a:t>
            </a:r>
          </a:p>
          <a:p>
            <a:pPr marL="800100" lvl="1" indent="-342900">
              <a:buFont typeface="Arial" panose="020B0604020202020204" pitchFamily="34" charset="0"/>
              <a:buChar char="•"/>
            </a:pPr>
            <a:r>
              <a:rPr lang="en-US" sz="1900" dirty="0"/>
              <a:t>Call to action 10 of H2 calls on HHS to provide or endorse mapping and validation tools to help ensure data quality across terminologies</a:t>
            </a:r>
          </a:p>
          <a:p>
            <a:pPr marL="800100" lvl="1" indent="-342900">
              <a:buFont typeface="Arial" panose="020B0604020202020204" pitchFamily="34" charset="0"/>
              <a:buChar char="•"/>
            </a:pPr>
            <a:r>
              <a:rPr lang="en-US" sz="1900" dirty="0"/>
              <a:t>The FHIM already contributes to National Library of Medicine Value Set Authority Center as requested of stakeholders in item H Call to Action 2</a:t>
            </a:r>
          </a:p>
          <a:p>
            <a:pPr marL="171450" indent="-171450">
              <a:buFont typeface="Arial" panose="020B0604020202020204" pitchFamily="34" charset="0"/>
              <a:buChar char="•"/>
            </a:pPr>
            <a:r>
              <a:rPr lang="en-US" dirty="0"/>
              <a:t>The FHA recommends the FHIM &amp; MDA be considered as part of the efforts to meet the CCMs of item J (API development)</a:t>
            </a:r>
          </a:p>
          <a:p>
            <a:pPr marL="171450" indent="-171450">
              <a:buFont typeface="Arial" panose="020B0604020202020204" pitchFamily="34" charset="0"/>
              <a:buChar char="•"/>
            </a:pPr>
            <a:endParaRPr lang="en-US" b="1" baseline="0" dirty="0"/>
          </a:p>
          <a:p>
            <a:pPr marL="285750" indent="-285750">
              <a:buFont typeface="Wingdings" panose="05000000000000000000" pitchFamily="2" charset="2"/>
              <a:buChar char="v"/>
            </a:pPr>
            <a:r>
              <a:rPr lang="en-US" sz="1300" dirty="0">
                <a:solidFill>
                  <a:schemeClr val="tx1"/>
                </a:solidFill>
              </a:rPr>
              <a:t>CCM – Commitments, Calls-to-Action, Milestones]</a:t>
            </a:r>
          </a:p>
          <a:p>
            <a:pPr marL="285750" indent="-285750">
              <a:buFont typeface="Wingdings" panose="05000000000000000000" pitchFamily="2" charset="2"/>
              <a:buChar char="v"/>
            </a:pPr>
            <a:r>
              <a:rPr lang="en-US" sz="1300" dirty="0">
                <a:solidFill>
                  <a:schemeClr val="tx1"/>
                </a:solidFill>
              </a:rPr>
              <a:t>Model Driven Health Tools (MDHT) &amp; Model Driven Message Interoperability (MDMI) are implementations of MDA</a:t>
            </a:r>
            <a:endParaRPr lang="en-US" sz="1500" dirty="0">
              <a:solidFill>
                <a:schemeClr val="tx1"/>
              </a:solidFill>
            </a:endParaRPr>
          </a:p>
          <a:p>
            <a:pPr marL="171450" indent="-171450">
              <a:buFont typeface="Arial" panose="020B0604020202020204" pitchFamily="34" charset="0"/>
              <a:buChar char="•"/>
            </a:pPr>
            <a:endParaRPr lang="en-US" b="1" baseline="0" dirty="0"/>
          </a:p>
        </p:txBody>
      </p:sp>
      <p:sp>
        <p:nvSpPr>
          <p:cNvPr id="4" name="Slide Number Placeholder 3"/>
          <p:cNvSpPr>
            <a:spLocks noGrp="1"/>
          </p:cNvSpPr>
          <p:nvPr>
            <p:ph type="sldNum" sz="quarter" idx="10"/>
          </p:nvPr>
        </p:nvSpPr>
        <p:spPr/>
        <p:txBody>
          <a:bodyPr/>
          <a:lstStyle/>
          <a:p>
            <a:fld id="{8606676B-FD50-487F-A5D9-ADF7C18E64E7}"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705388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baseline="0" dirty="0"/>
          </a:p>
        </p:txBody>
      </p:sp>
      <p:sp>
        <p:nvSpPr>
          <p:cNvPr id="4" name="Slide Number Placeholder 3"/>
          <p:cNvSpPr>
            <a:spLocks noGrp="1"/>
          </p:cNvSpPr>
          <p:nvPr>
            <p:ph type="sldNum" sz="quarter" idx="10"/>
          </p:nvPr>
        </p:nvSpPr>
        <p:spPr/>
        <p:txBody>
          <a:bodyPr/>
          <a:lstStyle/>
          <a:p>
            <a:fld id="{8606676B-FD50-487F-A5D9-ADF7C18E64E7}"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304185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According to Nancy Orvis,</a:t>
            </a:r>
            <a:r>
              <a:rPr lang="en-US" sz="1200" b="1" baseline="0" dirty="0"/>
              <a:t> </a:t>
            </a:r>
            <a:r>
              <a:rPr lang="en-US" sz="1200" b="1" dirty="0"/>
              <a:t>Alan Bartholomew,  Jan Edwards, and Tom</a:t>
            </a:r>
            <a:r>
              <a:rPr lang="en-US" sz="1200" b="1" baseline="0" dirty="0"/>
              <a:t> Hokel from DHA</a:t>
            </a:r>
            <a:endParaRPr lang="en-US" b="1" dirty="0"/>
          </a:p>
          <a:p>
            <a:r>
              <a:rPr lang="en-US" dirty="0"/>
              <a:t>Intended as the authoritative federal health data reference model whose costs and benefits agencies share</a:t>
            </a:r>
          </a:p>
          <a:p>
            <a:pPr marL="285750" lvl="0" indent="-285750">
              <a:buFont typeface="Arial" panose="020B0604020202020204" pitchFamily="34" charset="0"/>
              <a:buChar char="•"/>
            </a:pPr>
            <a:r>
              <a:rPr lang="en-US" sz="1800" dirty="0"/>
              <a:t>It would have taken 8 to 10 FTE’s to create and maintain an MHS Enterprise logical model</a:t>
            </a:r>
          </a:p>
          <a:p>
            <a:pPr marL="285750" lvl="0" indent="-285750">
              <a:buFont typeface="Arial" panose="020B0604020202020204" pitchFamily="34" charset="0"/>
              <a:buChar char="•"/>
            </a:pPr>
            <a:r>
              <a:rPr lang="en-US" sz="1800" dirty="0"/>
              <a:t>Each agencies’ contributions arrived at a federal health information model that enables agencies to meet continually changing federal health information sharing requirements</a:t>
            </a:r>
          </a:p>
          <a:p>
            <a:pPr marL="285750" lvl="0" indent="-285750">
              <a:buFont typeface="Arial" panose="020B0604020202020204" pitchFamily="34" charset="0"/>
              <a:buChar char="•"/>
            </a:pPr>
            <a:r>
              <a:rPr lang="en-US" sz="1800" dirty="0"/>
              <a:t>Our federal normalized source of information for regulations, policies, and practices, the FHIM is a subset of our conceptual model that our tool imports when updated (Tom Hokel, Contractor representing the DHA)</a:t>
            </a:r>
          </a:p>
          <a:p>
            <a:pPr marL="285750" lvl="0" indent="-285750">
              <a:buFont typeface="Arial" panose="020B0604020202020204" pitchFamily="34" charset="0"/>
              <a:buChar char="•"/>
            </a:pPr>
            <a:r>
              <a:rPr lang="en-US" sz="1800" dirty="0"/>
              <a:t>The FHIM is used in harmonizing across MHS Data Dictionaries for AHLTA/CDR, CHCS II, Essentris™ and many others, and was used in creating  MHS Source Data Requirements for the “New EHR”</a:t>
            </a:r>
          </a:p>
          <a:p>
            <a:pPr marL="285750" lvl="0" indent="-285750">
              <a:buFont typeface="Arial" panose="020B0604020202020204" pitchFamily="34" charset="0"/>
              <a:buChar char="•"/>
            </a:pPr>
            <a:r>
              <a:rPr lang="en-US" sz="1800" dirty="0"/>
              <a:t>The FHIM provides a normalized voice we’ll need to support our legacy systems for at least 5 to 7 years</a:t>
            </a:r>
          </a:p>
          <a:p>
            <a:pPr marL="0" indent="0">
              <a:buFont typeface="Arial" panose="020B0604020202020204" pitchFamily="34" charset="0"/>
              <a:buNone/>
            </a:pPr>
            <a:endParaRPr lang="en-US" b="1" baseline="0" dirty="0"/>
          </a:p>
        </p:txBody>
      </p:sp>
      <p:sp>
        <p:nvSpPr>
          <p:cNvPr id="4" name="Slide Number Placeholder 3"/>
          <p:cNvSpPr>
            <a:spLocks noGrp="1"/>
          </p:cNvSpPr>
          <p:nvPr>
            <p:ph type="sldNum" sz="quarter" idx="10"/>
          </p:nvPr>
        </p:nvSpPr>
        <p:spPr/>
        <p:txBody>
          <a:bodyPr/>
          <a:lstStyle/>
          <a:p>
            <a:fld id="{8606676B-FD50-487F-A5D9-ADF7C18E64E7}"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70722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t>According to Linda Drummond, Travis Hilton, Terry Luedtke, Gail Macik, Steven Taaffe, and Robert Bishop (VA)</a:t>
            </a:r>
          </a:p>
          <a:p>
            <a:pPr marL="171450" indent="-171450">
              <a:buFont typeface="Arial" panose="020B0604020202020204" pitchFamily="34" charset="0"/>
              <a:buChar char="•"/>
            </a:pPr>
            <a:r>
              <a:rPr lang="en-US" dirty="0"/>
              <a:t> The FHIM</a:t>
            </a:r>
          </a:p>
          <a:p>
            <a:pPr marL="742950" lvl="1" indent="-285750">
              <a:buFont typeface="Arial" panose="020B0604020202020204" pitchFamily="34" charset="0"/>
              <a:buChar char="•"/>
            </a:pPr>
            <a:r>
              <a:rPr lang="en-US" sz="1800" dirty="0"/>
              <a:t>Is usually referenced first prior to doing any new information modeling activity within an VHA work effort</a:t>
            </a:r>
          </a:p>
          <a:p>
            <a:pPr marL="742950" lvl="1" indent="-285750">
              <a:buFont typeface="Arial" panose="020B0604020202020204" pitchFamily="34" charset="0"/>
              <a:buChar char="•"/>
            </a:pPr>
            <a:r>
              <a:rPr lang="en-US" sz="1800" dirty="0"/>
              <a:t>Is extended by the VA as necessary to accomplish VHA work and communicated back to the FHA FHIM effort for inclusion</a:t>
            </a:r>
          </a:p>
          <a:p>
            <a:pPr marL="742950" lvl="1" indent="-285750">
              <a:buFont typeface="Arial" panose="020B0604020202020204" pitchFamily="34" charset="0"/>
              <a:buChar char="•"/>
            </a:pPr>
            <a:r>
              <a:rPr lang="en-US" sz="1800" dirty="0"/>
              <a:t>Informs the VA </a:t>
            </a:r>
            <a:r>
              <a:rPr lang="en-US" sz="1800" dirty="0" smtClean="0"/>
              <a:t>Business Information Model </a:t>
            </a:r>
            <a:r>
              <a:rPr lang="en-US" sz="1800" dirty="0"/>
              <a:t>(BIM) ensuring VA work remains synchronized with other federal agencies whose data modelers also reference the FHIM</a:t>
            </a:r>
          </a:p>
          <a:p>
            <a:pPr marL="171450" indent="-171450">
              <a:buFont typeface="Arial" panose="020B0604020202020204" pitchFamily="34" charset="0"/>
              <a:buChar char="•"/>
            </a:pPr>
            <a:r>
              <a:rPr lang="en-US" dirty="0"/>
              <a:t>VA Health Segment Information </a:t>
            </a:r>
            <a:r>
              <a:rPr lang="en-US" dirty="0" smtClean="0"/>
              <a:t>Modeling</a:t>
            </a:r>
            <a:endParaRPr lang="en-US" strike="sngStrike" dirty="0">
              <a:solidFill>
                <a:srgbClr val="FF0000"/>
              </a:solidFill>
            </a:endParaRPr>
          </a:p>
          <a:p>
            <a:pPr marL="628650" lvl="1" indent="-171450">
              <a:buFont typeface="Arial" panose="020B0604020202020204" pitchFamily="34" charset="0"/>
              <a:buChar char="•"/>
            </a:pPr>
            <a:r>
              <a:rPr lang="en-US" sz="1800" dirty="0" smtClean="0"/>
              <a:t>Defines </a:t>
            </a:r>
            <a:r>
              <a:rPr lang="en-US" sz="1800" dirty="0"/>
              <a:t>models of type business information, technical, information exchange and physical information end-to-end with all subsequent work relying on the VA's Business Information Model (BIM) which itself relies on the FHIM</a:t>
            </a:r>
          </a:p>
          <a:p>
            <a:pPr marL="0" indent="0">
              <a:buFont typeface="Arial" panose="020B0604020202020204" pitchFamily="34" charset="0"/>
              <a:buNone/>
            </a:pPr>
            <a:endParaRPr lang="en-US" b="1" baseline="0" dirty="0"/>
          </a:p>
        </p:txBody>
      </p:sp>
      <p:sp>
        <p:nvSpPr>
          <p:cNvPr id="4" name="Slide Number Placeholder 3"/>
          <p:cNvSpPr>
            <a:spLocks noGrp="1"/>
          </p:cNvSpPr>
          <p:nvPr>
            <p:ph type="sldNum" sz="quarter" idx="10"/>
          </p:nvPr>
        </p:nvSpPr>
        <p:spPr/>
        <p:txBody>
          <a:bodyPr/>
          <a:lstStyle/>
          <a:p>
            <a:fld id="{8606676B-FD50-487F-A5D9-ADF7C18E64E7}"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147951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t>According to ONC</a:t>
            </a:r>
          </a:p>
          <a:p>
            <a:pPr marL="342900" indent="-342900">
              <a:buFont typeface="Arial" panose="020B0604020202020204" pitchFamily="34" charset="0"/>
              <a:buChar char="•"/>
            </a:pPr>
            <a:r>
              <a:rPr lang="en-US" sz="2200" dirty="0"/>
              <a:t>According to ONC’s Standards Implementation &amp; Testing Environment</a:t>
            </a:r>
          </a:p>
          <a:p>
            <a:pPr marL="628650" lvl="1" indent="-171450">
              <a:buFont typeface="Arial" panose="020B0604020202020204" pitchFamily="34" charset="0"/>
              <a:buChar char="•"/>
            </a:pPr>
            <a:r>
              <a:rPr lang="en-US" dirty="0"/>
              <a:t>ONC and NIST use code generated by Model Driven Health</a:t>
            </a:r>
            <a:r>
              <a:rPr lang="en-US" baseline="0" dirty="0"/>
              <a:t> Tools (</a:t>
            </a:r>
            <a:r>
              <a:rPr lang="en-US" dirty="0"/>
              <a:t>MDHT) referencing the FHIM to test C-CDA conformance claims</a:t>
            </a:r>
            <a:endParaRPr lang="en-US" sz="2200" dirty="0"/>
          </a:p>
          <a:p>
            <a:pPr marL="342900" indent="-342900">
              <a:buFont typeface="Arial" panose="020B0604020202020204" pitchFamily="34" charset="0"/>
              <a:buChar char="•"/>
            </a:pPr>
            <a:r>
              <a:rPr lang="en-US" sz="2200" dirty="0"/>
              <a:t>According to Dr. Skapik (ONC)</a:t>
            </a:r>
          </a:p>
          <a:p>
            <a:pPr marL="742950" lvl="1" indent="-285750">
              <a:buFont typeface="Arial" panose="020B0604020202020204" pitchFamily="34" charset="0"/>
              <a:buChar char="•"/>
            </a:pPr>
            <a:r>
              <a:rPr lang="en-US" sz="1800" dirty="0"/>
              <a:t>The FHIM is referenced and providing value to the QI Core</a:t>
            </a:r>
          </a:p>
          <a:p>
            <a:pPr marL="1200150" lvl="2" indent="-285750">
              <a:buFont typeface="Arial" panose="020B0604020202020204" pitchFamily="34" charset="0"/>
              <a:buChar char="•"/>
            </a:pPr>
            <a:r>
              <a:rPr lang="en-US" sz="1600" dirty="0"/>
              <a:t>The QI Core addresses the need for harmonized quality improvement (QI) standards, initial FHIR profile alignment efforts around a QI Core, and efforts for further data model integration</a:t>
            </a:r>
          </a:p>
          <a:p>
            <a:pPr marL="742950" lvl="1" indent="-285750">
              <a:buFont typeface="Arial" panose="020B0604020202020204" pitchFamily="34" charset="0"/>
              <a:buChar char="•"/>
            </a:pPr>
            <a:r>
              <a:rPr lang="en-US" sz="1800" dirty="0"/>
              <a:t>The FHA Team, invited to work with the QI Core team to best leverage the FHIM's existing content, is being represented by Galen Mulrooney</a:t>
            </a:r>
          </a:p>
          <a:p>
            <a:pPr marL="0" indent="0">
              <a:buFont typeface="Arial" panose="020B0604020202020204" pitchFamily="34" charset="0"/>
              <a:buNone/>
            </a:pPr>
            <a:r>
              <a:rPr lang="en-US" sz="1050" b="1" dirty="0"/>
              <a:t>According to Dave Carlson, FHA Team</a:t>
            </a:r>
          </a:p>
          <a:p>
            <a:pPr marL="342900" indent="-342900">
              <a:buFont typeface="Arial" panose="020B0604020202020204" pitchFamily="34" charset="0"/>
              <a:buChar char="•"/>
            </a:pPr>
            <a:r>
              <a:rPr lang="en-US" sz="1800" dirty="0"/>
              <a:t>VA has been active participant and user of the entire MDA lifecycle for C-CDA, from model creation through Java implementation as part of VLER</a:t>
            </a:r>
            <a:endParaRPr lang="en-US" sz="1800" b="1" dirty="0"/>
          </a:p>
          <a:p>
            <a:pPr marL="0" indent="0">
              <a:buFont typeface="Arial" panose="020B0604020202020204" pitchFamily="34" charset="0"/>
              <a:buNone/>
            </a:pPr>
            <a:endParaRPr lang="en-US" b="1" baseline="0" dirty="0"/>
          </a:p>
        </p:txBody>
      </p:sp>
      <p:sp>
        <p:nvSpPr>
          <p:cNvPr id="4" name="Slide Number Placeholder 3"/>
          <p:cNvSpPr>
            <a:spLocks noGrp="1"/>
          </p:cNvSpPr>
          <p:nvPr>
            <p:ph type="sldNum" sz="quarter" idx="10"/>
          </p:nvPr>
        </p:nvSpPr>
        <p:spPr/>
        <p:txBody>
          <a:bodyPr/>
          <a:lstStyle/>
          <a:p>
            <a:fld id="{8606676B-FD50-487F-A5D9-ADF7C18E64E7}"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027351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t>According to Dr. Lipskiy (CDC) &amp; CAPT (ret.) Hess (FDA)</a:t>
            </a:r>
          </a:p>
          <a:p>
            <a:pPr marL="171450" indent="-171450">
              <a:buFont typeface="Arial" panose="020B0604020202020204" pitchFamily="34" charset="0"/>
              <a:buChar char="•"/>
            </a:pPr>
            <a:r>
              <a:rPr lang="en-US" dirty="0"/>
              <a:t>CDC</a:t>
            </a:r>
          </a:p>
          <a:p>
            <a:pPr marL="742950" lvl="1" indent="-285750">
              <a:buFont typeface="Arial" panose="020B0604020202020204" pitchFamily="34" charset="0"/>
              <a:buChar char="•"/>
            </a:pPr>
            <a:r>
              <a:rPr lang="en-US" sz="1800" dirty="0"/>
              <a:t>The FHIM staff were directly involved in the data harmonization process for public health case reporting</a:t>
            </a:r>
          </a:p>
          <a:p>
            <a:pPr marL="742950" lvl="1" indent="-285750">
              <a:buFont typeface="Arial" panose="020B0604020202020204" pitchFamily="34" charset="0"/>
              <a:buChar char="•"/>
            </a:pPr>
            <a:r>
              <a:rPr lang="en-US" sz="1800" dirty="0"/>
              <a:t>The FHIM model was used as one of the reference sources for publishing the CDC/VADS vocabulary directory for emergency preparedness</a:t>
            </a:r>
          </a:p>
          <a:p>
            <a:pPr marL="1085850" lvl="2" indent="-171450">
              <a:buFont typeface="Arial" panose="020B0604020202020204" pitchFamily="34" charset="0"/>
              <a:buChar char="•"/>
            </a:pPr>
            <a:r>
              <a:rPr lang="en-US" dirty="0"/>
              <a:t>FHIM was used because data was being collected from outside of CDC data sources</a:t>
            </a:r>
          </a:p>
          <a:p>
            <a:pPr marL="171450" indent="-171450">
              <a:buFont typeface="Arial" panose="020B0604020202020204" pitchFamily="34" charset="0"/>
              <a:buChar char="•"/>
            </a:pPr>
            <a:r>
              <a:rPr lang="en-US" dirty="0"/>
              <a:t>FDA</a:t>
            </a:r>
          </a:p>
          <a:p>
            <a:pPr marL="742950" lvl="1" indent="-285750">
              <a:buFont typeface="Arial" panose="020B0604020202020204" pitchFamily="34" charset="0"/>
              <a:buChar char="•"/>
            </a:pPr>
            <a:r>
              <a:rPr lang="en-US" sz="1800" dirty="0"/>
              <a:t>works with the FHIM initiatives to ensure federally recognized and mandated data standards align with FDA data standards</a:t>
            </a:r>
          </a:p>
          <a:p>
            <a:pPr marL="1085850" lvl="2" indent="-171450">
              <a:buFont typeface="Arial" panose="020B0604020202020204" pitchFamily="34" charset="0"/>
              <a:buChar char="•"/>
            </a:pPr>
            <a:r>
              <a:rPr lang="en-US" dirty="0"/>
              <a:t>otherwise, the FDA is left with having to manually convert reportable data</a:t>
            </a:r>
            <a:endParaRPr lang="en-US" b="1" dirty="0"/>
          </a:p>
          <a:p>
            <a:pPr marL="0" indent="0">
              <a:buFont typeface="Arial" panose="020B0604020202020204" pitchFamily="34" charset="0"/>
              <a:buNone/>
            </a:pPr>
            <a:endParaRPr lang="en-US" b="1" baseline="0" dirty="0"/>
          </a:p>
        </p:txBody>
      </p:sp>
      <p:sp>
        <p:nvSpPr>
          <p:cNvPr id="4" name="Slide Number Placeholder 3"/>
          <p:cNvSpPr>
            <a:spLocks noGrp="1"/>
          </p:cNvSpPr>
          <p:nvPr>
            <p:ph type="sldNum" sz="quarter" idx="10"/>
          </p:nvPr>
        </p:nvSpPr>
        <p:spPr/>
        <p:txBody>
          <a:bodyPr/>
          <a:lstStyle/>
          <a:p>
            <a:fld id="{8606676B-FD50-487F-A5D9-ADF7C18E64E7}"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097875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t>According to Nancy Orvis (DHA) &amp; Bob Bishop (VA)</a:t>
            </a:r>
          </a:p>
          <a:p>
            <a:pPr marL="171450" indent="-171450">
              <a:buFont typeface="Arial" panose="020B0604020202020204" pitchFamily="34" charset="0"/>
              <a:buChar char="•"/>
            </a:pPr>
            <a:r>
              <a:rPr lang="en-US" sz="1200" dirty="0"/>
              <a:t>Loss of the FHIM would require that this shared resource and its ongoing maintenance work be </a:t>
            </a:r>
            <a:r>
              <a:rPr lang="en-US" sz="1200" b="1" dirty="0"/>
              <a:t>replicated</a:t>
            </a:r>
            <a:r>
              <a:rPr lang="en-US" sz="1200" dirty="0"/>
              <a:t> by each and every agency on its own</a:t>
            </a:r>
          </a:p>
          <a:p>
            <a:pPr marL="171450" indent="-171450">
              <a:buFont typeface="Arial" panose="020B0604020202020204" pitchFamily="34" charset="0"/>
              <a:buChar char="•"/>
            </a:pPr>
            <a:r>
              <a:rPr lang="en-US" sz="1200" dirty="0"/>
              <a:t>If the FHIM upon which the MHS Conceptual Model and VA Business Information Model are based and remain informed were to go away, federal agency health conceptual models would retain their internal validity but would eventually </a:t>
            </a:r>
            <a:r>
              <a:rPr lang="en-US" sz="1200" b="1" dirty="0"/>
              <a:t>diverge </a:t>
            </a:r>
            <a:r>
              <a:rPr lang="en-US" sz="1200" dirty="0"/>
              <a:t>from each other</a:t>
            </a:r>
          </a:p>
          <a:p>
            <a:pPr marL="171450" indent="-171450">
              <a:buFont typeface="Arial" panose="020B0604020202020204" pitchFamily="34" charset="0"/>
              <a:buChar char="•"/>
            </a:pPr>
            <a:r>
              <a:rPr lang="en-US" sz="1200" dirty="0"/>
              <a:t>Healthcare is heavily regulated and as new laws, regulations, and standards emerge, the FHIM model is updated. No agency has the </a:t>
            </a:r>
            <a:r>
              <a:rPr lang="en-US" sz="1200" b="1" dirty="0"/>
              <a:t>budget</a:t>
            </a:r>
            <a:r>
              <a:rPr lang="en-US" sz="1200" dirty="0"/>
              <a:t> to do that alone</a:t>
            </a:r>
          </a:p>
          <a:p>
            <a:pPr marL="0" indent="0">
              <a:buFont typeface="Arial" panose="020B0604020202020204" pitchFamily="34" charset="0"/>
              <a:buNone/>
            </a:pPr>
            <a:endParaRPr lang="en-US" b="1" baseline="0" dirty="0"/>
          </a:p>
        </p:txBody>
      </p:sp>
      <p:sp>
        <p:nvSpPr>
          <p:cNvPr id="4" name="Slide Number Placeholder 3"/>
          <p:cNvSpPr>
            <a:spLocks noGrp="1"/>
          </p:cNvSpPr>
          <p:nvPr>
            <p:ph type="sldNum" sz="quarter" idx="10"/>
          </p:nvPr>
        </p:nvSpPr>
        <p:spPr/>
        <p:txBody>
          <a:bodyPr/>
          <a:lstStyle/>
          <a:p>
            <a:fld id="{8606676B-FD50-487F-A5D9-ADF7C18E64E7}"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903326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baseline="0" dirty="0"/>
          </a:p>
        </p:txBody>
      </p:sp>
      <p:sp>
        <p:nvSpPr>
          <p:cNvPr id="4" name="Slide Number Placeholder 3"/>
          <p:cNvSpPr>
            <a:spLocks noGrp="1"/>
          </p:cNvSpPr>
          <p:nvPr>
            <p:ph type="sldNum" sz="quarter" idx="10"/>
          </p:nvPr>
        </p:nvSpPr>
        <p:spPr/>
        <p:txBody>
          <a:bodyPr/>
          <a:lstStyle/>
          <a:p>
            <a:fld id="{8606676B-FD50-487F-A5D9-ADF7C18E64E7}"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665044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t>According to Nancy Orvis &amp; Jan Edwards (DHA) and</a:t>
            </a:r>
            <a:r>
              <a:rPr lang="en-US" sz="1200" b="1" baseline="0" dirty="0"/>
              <a:t> Bob </a:t>
            </a:r>
            <a:r>
              <a:rPr lang="en-US" sz="1200" b="1" dirty="0"/>
              <a:t>Bishop (VA)</a:t>
            </a:r>
          </a:p>
          <a:p>
            <a:pPr marL="171450" indent="-171450">
              <a:buFont typeface="Arial" panose="020B0604020202020204" pitchFamily="34" charset="0"/>
              <a:buChar char="•"/>
            </a:pPr>
            <a:r>
              <a:rPr lang="en-US" dirty="0"/>
              <a:t>DHA</a:t>
            </a:r>
          </a:p>
          <a:p>
            <a:pPr marL="800100" lvl="1" indent="-342900">
              <a:buFont typeface="Arial" panose="020B0604020202020204" pitchFamily="34" charset="0"/>
              <a:buChar char="•"/>
            </a:pPr>
            <a:r>
              <a:rPr lang="en-US" sz="1900" dirty="0"/>
              <a:t>Needs the FHIM for at least 5 to 7 years to support its legacy systems until the new system is completely rolled out and legacy data has been fully archived (Nancy Orvis, DHA)</a:t>
            </a:r>
          </a:p>
          <a:p>
            <a:pPr marL="800100" lvl="1" indent="-342900">
              <a:buFont typeface="Arial" panose="020B0604020202020204" pitchFamily="34" charset="0"/>
              <a:buChar char="•"/>
            </a:pPr>
            <a:r>
              <a:rPr lang="en-US" sz="1900" dirty="0"/>
              <a:t>The FHIM will be tied to the new EHR so will be continually needed by DHA (Jan Edwards, DHA)</a:t>
            </a:r>
          </a:p>
          <a:p>
            <a:pPr marL="800100" lvl="1" indent="-342900">
              <a:buFont typeface="Arial" panose="020B0604020202020204" pitchFamily="34" charset="0"/>
              <a:buChar char="•"/>
            </a:pPr>
            <a:r>
              <a:rPr lang="en-US" sz="1900" dirty="0"/>
              <a:t>The FHIM is essential as it informs DIV1 which is used to identify data objects that will be used in future projects (Jan Edwards, DHA)</a:t>
            </a:r>
          </a:p>
          <a:p>
            <a:pPr marL="171450" indent="-171450">
              <a:buFont typeface="Arial" panose="020B0604020202020204" pitchFamily="34" charset="0"/>
              <a:buChar char="•"/>
            </a:pPr>
            <a:r>
              <a:rPr lang="en-US" dirty="0"/>
              <a:t>VA</a:t>
            </a:r>
          </a:p>
          <a:p>
            <a:pPr marL="1028700" lvl="1" indent="-571500">
              <a:buFont typeface="Arial" panose="020B0604020202020204" pitchFamily="34" charset="0"/>
              <a:buChar char="•"/>
            </a:pPr>
            <a:r>
              <a:rPr lang="en-US" sz="2000" b="0" dirty="0" smtClean="0"/>
              <a:t>The </a:t>
            </a:r>
            <a:r>
              <a:rPr lang="en-US" sz="2000" b="0" dirty="0" smtClean="0">
                <a:solidFill>
                  <a:srgbClr val="FF0000"/>
                </a:solidFill>
              </a:rPr>
              <a:t>VHA</a:t>
            </a:r>
            <a:r>
              <a:rPr lang="en-US" sz="2000" b="0" dirty="0" smtClean="0"/>
              <a:t> Virtual Patient Record </a:t>
            </a:r>
            <a:r>
              <a:rPr lang="en-US" sz="2000" b="0" dirty="0" smtClean="0">
                <a:solidFill>
                  <a:srgbClr val="FF0000"/>
                </a:solidFill>
              </a:rPr>
              <a:t>will continue</a:t>
            </a:r>
            <a:r>
              <a:rPr lang="en-US" sz="2000" b="0" dirty="0" smtClean="0"/>
              <a:t> to be </a:t>
            </a:r>
            <a:r>
              <a:rPr lang="en-US" sz="2000" b="0" dirty="0" smtClean="0">
                <a:solidFill>
                  <a:srgbClr val="FF0000"/>
                </a:solidFill>
              </a:rPr>
              <a:t>matured and </a:t>
            </a:r>
            <a:r>
              <a:rPr lang="en-US" sz="2000" b="0" dirty="0" smtClean="0"/>
              <a:t>modeled </a:t>
            </a:r>
            <a:r>
              <a:rPr lang="en-US" sz="2000" b="0" dirty="0" smtClean="0">
                <a:solidFill>
                  <a:srgbClr val="FF0000"/>
                </a:solidFill>
              </a:rPr>
              <a:t>based </a:t>
            </a:r>
            <a:r>
              <a:rPr lang="en-US" sz="2000" b="0" dirty="0" smtClean="0"/>
              <a:t>on the BIM, which relies heavily on the FHIM</a:t>
            </a:r>
            <a:endParaRPr lang="en-US" sz="2000" b="0" strike="sngStrike" dirty="0" smtClean="0">
              <a:solidFill>
                <a:srgbClr val="FF0000"/>
              </a:solidFill>
            </a:endParaRPr>
          </a:p>
          <a:p>
            <a:pPr marL="1028700" lvl="1" indent="-571500">
              <a:buFont typeface="Arial" panose="020B0604020202020204" pitchFamily="34" charset="0"/>
              <a:buChar char="•"/>
            </a:pPr>
            <a:r>
              <a:rPr lang="en-US" sz="2000" b="0" dirty="0" smtClean="0">
                <a:solidFill>
                  <a:srgbClr val="FF0000"/>
                </a:solidFill>
              </a:rPr>
              <a:t>Other transformational VHA initiatives that will strongly leverage the BIM and therefore the FHIM, are the Care in the Community Program, and </a:t>
            </a:r>
            <a:r>
              <a:rPr lang="en-US" sz="2000" b="0" dirty="0" err="1" smtClean="0">
                <a:solidFill>
                  <a:srgbClr val="FF0000"/>
                </a:solidFill>
              </a:rPr>
              <a:t>VistA</a:t>
            </a:r>
            <a:r>
              <a:rPr lang="en-US" sz="2000" b="0" dirty="0" smtClean="0">
                <a:solidFill>
                  <a:srgbClr val="FF0000"/>
                </a:solidFill>
              </a:rPr>
              <a:t> Modernization.</a:t>
            </a:r>
          </a:p>
          <a:p>
            <a:pPr marL="0" indent="0">
              <a:buFont typeface="Arial" panose="020B0604020202020204" pitchFamily="34" charset="0"/>
              <a:buNone/>
            </a:pPr>
            <a:endParaRPr lang="en-US" b="1" baseline="0" dirty="0"/>
          </a:p>
        </p:txBody>
      </p:sp>
      <p:sp>
        <p:nvSpPr>
          <p:cNvPr id="4" name="Slide Number Placeholder 3"/>
          <p:cNvSpPr>
            <a:spLocks noGrp="1"/>
          </p:cNvSpPr>
          <p:nvPr>
            <p:ph type="sldNum" sz="quarter" idx="10"/>
          </p:nvPr>
        </p:nvSpPr>
        <p:spPr/>
        <p:txBody>
          <a:bodyPr/>
          <a:lstStyle/>
          <a:p>
            <a:fld id="{8606676B-FD50-487F-A5D9-ADF7C18E64E7}"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582323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t>According to Dr. Lipskiy (CDC)</a:t>
            </a:r>
          </a:p>
          <a:p>
            <a:pPr marL="171450" indent="-171450">
              <a:buFont typeface="Arial" panose="020B0604020202020204" pitchFamily="34" charset="0"/>
              <a:buChar char="•"/>
            </a:pPr>
            <a:r>
              <a:rPr lang="en-US" dirty="0"/>
              <a:t>CDC</a:t>
            </a:r>
          </a:p>
          <a:p>
            <a:pPr marL="800100" lvl="1" indent="-342900">
              <a:buFont typeface="Arial" panose="020B0604020202020204" pitchFamily="34" charset="0"/>
              <a:buChar char="•"/>
            </a:pPr>
            <a:r>
              <a:rPr lang="en-US" sz="1900" dirty="0"/>
              <a:t>Plans to more actively use the FHIM for harmonization of situational awareness data </a:t>
            </a:r>
          </a:p>
          <a:p>
            <a:pPr marL="800100" lvl="1" indent="-342900">
              <a:buFont typeface="Arial" panose="020B0604020202020204" pitchFamily="34" charset="0"/>
              <a:buChar char="•"/>
            </a:pPr>
            <a:r>
              <a:rPr lang="en-US" sz="1900" dirty="0"/>
              <a:t>Plans to use FHIM for developing CDC shared situational awareness (SSA) data model </a:t>
            </a:r>
          </a:p>
          <a:p>
            <a:pPr marL="800100" lvl="1" indent="-342900">
              <a:buFont typeface="Arial" panose="020B0604020202020204" pitchFamily="34" charset="0"/>
              <a:buChar char="•"/>
            </a:pPr>
            <a:r>
              <a:rPr lang="en-US" sz="1900" dirty="0"/>
              <a:t>Another project with potential FHIM involvement is the CDC Surveillance Data Platform (SDP)</a:t>
            </a:r>
          </a:p>
          <a:p>
            <a:pPr marL="1257300" lvl="2" indent="-342900">
              <a:buFont typeface="Arial" panose="020B0604020202020204" pitchFamily="34" charset="0"/>
              <a:buChar char="•"/>
            </a:pPr>
            <a:r>
              <a:rPr lang="en-US" sz="1900" dirty="0"/>
              <a:t>purpose of the SDP is to develop an environment for modular shared services that increase efficiency by allowing for greater reuse of public health informatics techniques</a:t>
            </a:r>
          </a:p>
          <a:p>
            <a:pPr marL="0" indent="0">
              <a:buFont typeface="Arial" panose="020B0604020202020204" pitchFamily="34" charset="0"/>
              <a:buNone/>
            </a:pPr>
            <a:endParaRPr lang="en-US" b="1" baseline="0" dirty="0"/>
          </a:p>
        </p:txBody>
      </p:sp>
      <p:sp>
        <p:nvSpPr>
          <p:cNvPr id="4" name="Slide Number Placeholder 3"/>
          <p:cNvSpPr>
            <a:spLocks noGrp="1"/>
          </p:cNvSpPr>
          <p:nvPr>
            <p:ph type="sldNum" sz="quarter" idx="10"/>
          </p:nvPr>
        </p:nvSpPr>
        <p:spPr/>
        <p:txBody>
          <a:bodyPr/>
          <a:lstStyle/>
          <a:p>
            <a:fld id="{8606676B-FD50-487F-A5D9-ADF7C18E64E7}"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708546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p:cNvSpPr>
            <a:spLocks noGrp="1"/>
          </p:cNvSpPr>
          <p:nvPr>
            <p:ph type="sldNum" sz="quarter" idx="11"/>
          </p:nvPr>
        </p:nvSpPr>
        <p:spPr/>
        <p:txBody>
          <a:bodyPr/>
          <a:lstStyle>
            <a:lvl1pPr>
              <a:defRPr/>
            </a:lvl1pPr>
          </a:lstStyle>
          <a:p>
            <a:fld id="{3FDB7380-9603-43D8-BFF4-722408AEB0E4}" type="slidenum">
              <a:rPr lang="en-US" altLang="en-US"/>
              <a:pPr/>
              <a:t>‹#›</a:t>
            </a:fld>
            <a:endParaRPr lang="en-US" altLang="en-US"/>
          </a:p>
        </p:txBody>
      </p:sp>
      <p:sp>
        <p:nvSpPr>
          <p:cNvPr id="5" name="Text Placeholder 2"/>
          <p:cNvSpPr>
            <a:spLocks noGrp="1"/>
          </p:cNvSpPr>
          <p:nvPr>
            <p:ph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352669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 Present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14" name="Oval 13"/>
          <p:cNvSpPr/>
          <p:nvPr/>
        </p:nvSpPr>
        <p:spPr>
          <a:xfrm>
            <a:off x="457200" y="2135012"/>
            <a:ext cx="3197492" cy="3197492"/>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 name="Date Placeholder 2"/>
          <p:cNvSpPr>
            <a:spLocks noGrp="1"/>
          </p:cNvSpPr>
          <p:nvPr>
            <p:ph type="dt" sz="half" idx="10"/>
          </p:nvPr>
        </p:nvSpPr>
        <p:spPr/>
        <p:txBody>
          <a:bodyPr/>
          <a:lstStyle/>
          <a:p>
            <a:fld id="{CBE5607F-1399-4125-9A15-E4C28B5F0269}" type="datetime4">
              <a:rPr lang="en-US" smtClean="0">
                <a:solidFill>
                  <a:prstClr val="white"/>
                </a:solidFill>
              </a:rPr>
              <a:pPr/>
              <a:t>August 12, 2016</a:t>
            </a:fld>
            <a:endParaRPr lang="en-US" dirty="0">
              <a:solidFill>
                <a:prstClr val="white"/>
              </a:solidFill>
            </a:endParaRPr>
          </a:p>
        </p:txBody>
      </p:sp>
      <p:sp>
        <p:nvSpPr>
          <p:cNvPr id="4" name="Footer Placeholder 3"/>
          <p:cNvSpPr>
            <a:spLocks noGrp="1"/>
          </p:cNvSpPr>
          <p:nvPr>
            <p:ph type="ftr" sz="quarter" idx="11"/>
          </p:nvPr>
        </p:nvSpPr>
        <p:spPr/>
        <p:txBody>
          <a:body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p>
            <a:fld id="{F8059506-D6B1-B842-AAB5-13291BE98BD7}" type="slidenum">
              <a:rPr lang="en-US" smtClean="0">
                <a:solidFill>
                  <a:prstClr val="white"/>
                </a:solidFill>
              </a:rPr>
              <a:pPr/>
              <a:t>‹#›</a:t>
            </a:fld>
            <a:endParaRPr lang="en-US" dirty="0">
              <a:solidFill>
                <a:prstClr val="white"/>
              </a:solidFill>
            </a:endParaRPr>
          </a:p>
        </p:txBody>
      </p:sp>
      <p:sp>
        <p:nvSpPr>
          <p:cNvPr id="9" name="Picture Placeholder 8"/>
          <p:cNvSpPr>
            <a:spLocks noGrp="1"/>
          </p:cNvSpPr>
          <p:nvPr>
            <p:ph type="pic" sz="quarter" idx="13"/>
          </p:nvPr>
        </p:nvSpPr>
        <p:spPr>
          <a:xfrm>
            <a:off x="615284" y="2292381"/>
            <a:ext cx="2881325" cy="2882755"/>
          </a:xfrm>
          <a:prstGeom prst="ellipse">
            <a:avLst/>
          </a:prstGeom>
        </p:spPr>
        <p:txBody>
          <a:bodyPr/>
          <a:lstStyle>
            <a:lvl1pPr marL="0" indent="0">
              <a:buNone/>
              <a:defRPr/>
            </a:lvl1pPr>
          </a:lstStyle>
          <a:p>
            <a:r>
              <a:rPr lang="en-US" smtClean="0"/>
              <a:t>Drag picture to placeholder or click icon to add</a:t>
            </a:r>
            <a:endParaRPr lang="en-US" dirty="0"/>
          </a:p>
        </p:txBody>
      </p:sp>
      <p:sp>
        <p:nvSpPr>
          <p:cNvPr id="15"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pic>
        <p:nvPicPr>
          <p:cNvPr id="16" name="Picture 15"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Rectangle 16"/>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8" name="Content Placeholder 2"/>
          <p:cNvSpPr>
            <a:spLocks noGrp="1"/>
          </p:cNvSpPr>
          <p:nvPr>
            <p:ph sz="half" idx="14"/>
          </p:nvPr>
        </p:nvSpPr>
        <p:spPr>
          <a:xfrm>
            <a:off x="4120011" y="1475496"/>
            <a:ext cx="4566789" cy="4525963"/>
          </a:xfrm>
        </p:spPr>
        <p:txBody>
          <a:bodyPr/>
          <a:lstStyle>
            <a:lvl1pPr marL="0" indent="0">
              <a:buNone/>
              <a:defRPr sz="2400"/>
            </a:lvl1pPr>
            <a:lvl2pPr marL="457200" indent="0">
              <a:buNone/>
              <a:defRPr sz="2000"/>
            </a:lvl2pPr>
            <a:lvl3pPr marL="914400" indent="0">
              <a:buNone/>
              <a:defRPr sz="1800"/>
            </a:lvl3pPr>
            <a:lvl4pPr marL="1371600" indent="0">
              <a:buNone/>
              <a:defRPr sz="1200"/>
            </a:lvl4pPr>
            <a:lvl5pPr marL="1828800" indent="0">
              <a:buNone/>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9" name="Straight Connector 18"/>
          <p:cNvCxnSpPr/>
          <p:nvPr/>
        </p:nvCxnSpPr>
        <p:spPr>
          <a:xfrm>
            <a:off x="3897491"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20" name="Rectangle 19"/>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3618773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Presenters">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ECF28B7-94B6-4116-8240-4E4FB6AD0B8C}" type="datetime4">
              <a:rPr lang="en-US" smtClean="0">
                <a:solidFill>
                  <a:prstClr val="white"/>
                </a:solidFill>
              </a:rPr>
              <a:pPr/>
              <a:t>August 12, 2016</a:t>
            </a:fld>
            <a:endParaRPr lang="en-US" dirty="0">
              <a:solidFill>
                <a:prstClr val="white"/>
              </a:solidFill>
            </a:endParaRPr>
          </a:p>
        </p:txBody>
      </p:sp>
      <p:sp>
        <p:nvSpPr>
          <p:cNvPr id="4" name="Footer Placeholder 3"/>
          <p:cNvSpPr>
            <a:spLocks noGrp="1"/>
          </p:cNvSpPr>
          <p:nvPr>
            <p:ph type="ftr" sz="quarter" idx="11"/>
          </p:nvPr>
        </p:nvSpPr>
        <p:spPr/>
        <p:txBody>
          <a:body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p>
            <a:fld id="{F8059506-D6B1-B842-AAB5-13291BE98BD7}" type="slidenum">
              <a:rPr lang="en-US" smtClean="0">
                <a:solidFill>
                  <a:prstClr val="white"/>
                </a:solidFill>
              </a:rPr>
              <a:pPr/>
              <a:t>‹#›</a:t>
            </a:fld>
            <a:endParaRPr lang="en-US" dirty="0">
              <a:solidFill>
                <a:prstClr val="white"/>
              </a:solidFill>
            </a:endParaRPr>
          </a:p>
        </p:txBody>
      </p:sp>
      <p:sp>
        <p:nvSpPr>
          <p:cNvPr id="15"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pic>
        <p:nvPicPr>
          <p:cNvPr id="16" name="Picture 15"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Rectangle 16"/>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1" name="Content Placeholder 2"/>
          <p:cNvSpPr>
            <a:spLocks noGrp="1"/>
          </p:cNvSpPr>
          <p:nvPr>
            <p:ph sz="half" idx="15"/>
          </p:nvPr>
        </p:nvSpPr>
        <p:spPr>
          <a:xfrm>
            <a:off x="2828902" y="1521311"/>
            <a:ext cx="5857898" cy="18288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Oval 26"/>
          <p:cNvSpPr/>
          <p:nvPr/>
        </p:nvSpPr>
        <p:spPr>
          <a:xfrm>
            <a:off x="457200" y="1404315"/>
            <a:ext cx="2057400" cy="20574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8" name="Picture Placeholder 8"/>
          <p:cNvSpPr>
            <a:spLocks noGrp="1"/>
          </p:cNvSpPr>
          <p:nvPr>
            <p:ph type="pic" sz="quarter" idx="18"/>
          </p:nvPr>
        </p:nvSpPr>
        <p:spPr>
          <a:xfrm>
            <a:off x="570136" y="1521312"/>
            <a:ext cx="1828800" cy="1828800"/>
          </a:xfrm>
          <a:prstGeom prst="ellipse">
            <a:avLst/>
          </a:prstGeom>
        </p:spPr>
        <p:txBody>
          <a:bodyPr/>
          <a:lstStyle>
            <a:lvl1pPr marL="0" indent="0">
              <a:buNone/>
              <a:defRPr sz="1000"/>
            </a:lvl1pPr>
          </a:lstStyle>
          <a:p>
            <a:r>
              <a:rPr lang="en-US" smtClean="0"/>
              <a:t>Drag picture to placeholder or click icon to add</a:t>
            </a:r>
            <a:endParaRPr lang="en-US" dirty="0"/>
          </a:p>
        </p:txBody>
      </p:sp>
      <p:sp>
        <p:nvSpPr>
          <p:cNvPr id="29" name="Content Placeholder 2"/>
          <p:cNvSpPr>
            <a:spLocks noGrp="1"/>
          </p:cNvSpPr>
          <p:nvPr>
            <p:ph sz="half" idx="19"/>
          </p:nvPr>
        </p:nvSpPr>
        <p:spPr>
          <a:xfrm>
            <a:off x="2828902" y="3922295"/>
            <a:ext cx="5857898" cy="18288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Oval 29"/>
          <p:cNvSpPr/>
          <p:nvPr/>
        </p:nvSpPr>
        <p:spPr>
          <a:xfrm>
            <a:off x="457200" y="3805299"/>
            <a:ext cx="2057400" cy="20574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1" name="Picture Placeholder 8"/>
          <p:cNvSpPr>
            <a:spLocks noGrp="1"/>
          </p:cNvSpPr>
          <p:nvPr>
            <p:ph type="pic" sz="quarter" idx="20"/>
          </p:nvPr>
        </p:nvSpPr>
        <p:spPr>
          <a:xfrm>
            <a:off x="570136" y="3922296"/>
            <a:ext cx="1828800" cy="1828800"/>
          </a:xfrm>
          <a:prstGeom prst="ellipse">
            <a:avLst/>
          </a:prstGeom>
        </p:spPr>
        <p:txBody>
          <a:bodyPr/>
          <a:lstStyle>
            <a:lvl1pPr marL="0" indent="0">
              <a:buNone/>
              <a:defRPr sz="1000"/>
            </a:lvl1pPr>
          </a:lstStyle>
          <a:p>
            <a:r>
              <a:rPr lang="en-US" smtClean="0"/>
              <a:t>Drag picture to placeholder or click icon to add</a:t>
            </a:r>
            <a:endParaRPr lang="en-US" dirty="0"/>
          </a:p>
        </p:txBody>
      </p:sp>
      <p:sp>
        <p:nvSpPr>
          <p:cNvPr id="18" name="Rectangle 17"/>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56984898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Presenters">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2FF941-7D14-484D-BC2D-683EE1670BB1}" type="datetime4">
              <a:rPr lang="en-US" smtClean="0">
                <a:solidFill>
                  <a:prstClr val="white"/>
                </a:solidFill>
              </a:rPr>
              <a:pPr/>
              <a:t>August 12, 2016</a:t>
            </a:fld>
            <a:endParaRPr lang="en-US" dirty="0">
              <a:solidFill>
                <a:prstClr val="white"/>
              </a:solidFill>
            </a:endParaRPr>
          </a:p>
        </p:txBody>
      </p:sp>
      <p:sp>
        <p:nvSpPr>
          <p:cNvPr id="4" name="Footer Placeholder 3"/>
          <p:cNvSpPr>
            <a:spLocks noGrp="1"/>
          </p:cNvSpPr>
          <p:nvPr>
            <p:ph type="ftr" sz="quarter" idx="11"/>
          </p:nvPr>
        </p:nvSpPr>
        <p:spPr/>
        <p:txBody>
          <a:body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p>
            <a:fld id="{F8059506-D6B1-B842-AAB5-13291BE98BD7}" type="slidenum">
              <a:rPr lang="en-US" smtClean="0">
                <a:solidFill>
                  <a:prstClr val="white"/>
                </a:solidFill>
              </a:rPr>
              <a:pPr/>
              <a:t>‹#›</a:t>
            </a:fld>
            <a:endParaRPr lang="en-US" dirty="0">
              <a:solidFill>
                <a:prstClr val="white"/>
              </a:solidFill>
            </a:endParaRPr>
          </a:p>
        </p:txBody>
      </p:sp>
      <p:sp>
        <p:nvSpPr>
          <p:cNvPr id="15"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pic>
        <p:nvPicPr>
          <p:cNvPr id="16" name="Picture 15"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Rectangle 16"/>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2" name="Content Placeholder 2"/>
          <p:cNvSpPr>
            <a:spLocks noGrp="1"/>
          </p:cNvSpPr>
          <p:nvPr>
            <p:ph sz="half" idx="1"/>
          </p:nvPr>
        </p:nvSpPr>
        <p:spPr>
          <a:xfrm>
            <a:off x="3252881" y="3909170"/>
            <a:ext cx="2633617" cy="2052838"/>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sz="half" idx="14"/>
          </p:nvPr>
        </p:nvSpPr>
        <p:spPr>
          <a:xfrm>
            <a:off x="6038899" y="3909170"/>
            <a:ext cx="2633472" cy="2052838"/>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Content Placeholder 2"/>
          <p:cNvSpPr>
            <a:spLocks noGrp="1"/>
          </p:cNvSpPr>
          <p:nvPr>
            <p:ph sz="half" idx="15"/>
          </p:nvPr>
        </p:nvSpPr>
        <p:spPr>
          <a:xfrm>
            <a:off x="473225" y="3909170"/>
            <a:ext cx="2633617" cy="2052838"/>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Oval 22"/>
          <p:cNvSpPr/>
          <p:nvPr/>
        </p:nvSpPr>
        <p:spPr>
          <a:xfrm>
            <a:off x="3437082" y="1446277"/>
            <a:ext cx="2284315" cy="2284315"/>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4" name="Picture Placeholder 8"/>
          <p:cNvSpPr>
            <a:spLocks noGrp="1"/>
          </p:cNvSpPr>
          <p:nvPr>
            <p:ph type="pic" sz="quarter" idx="16"/>
          </p:nvPr>
        </p:nvSpPr>
        <p:spPr>
          <a:xfrm>
            <a:off x="3550018" y="1563274"/>
            <a:ext cx="2058443" cy="2050321"/>
          </a:xfrm>
          <a:prstGeom prst="ellipse">
            <a:avLst/>
          </a:prstGeom>
        </p:spPr>
        <p:txBody>
          <a:bodyPr/>
          <a:lstStyle>
            <a:lvl1pPr marL="0" indent="0">
              <a:buNone/>
              <a:defRPr sz="1000"/>
            </a:lvl1pPr>
          </a:lstStyle>
          <a:p>
            <a:r>
              <a:rPr lang="en-US" smtClean="0"/>
              <a:t>Drag picture to placeholder or click icon to add</a:t>
            </a:r>
            <a:endParaRPr lang="en-US" dirty="0"/>
          </a:p>
        </p:txBody>
      </p:sp>
      <p:sp>
        <p:nvSpPr>
          <p:cNvPr id="25" name="Oval 24"/>
          <p:cNvSpPr/>
          <p:nvPr/>
        </p:nvSpPr>
        <p:spPr>
          <a:xfrm>
            <a:off x="6219302" y="1446277"/>
            <a:ext cx="2284315" cy="2284315"/>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6" name="Picture Placeholder 8"/>
          <p:cNvSpPr>
            <a:spLocks noGrp="1"/>
          </p:cNvSpPr>
          <p:nvPr>
            <p:ph type="pic" sz="quarter" idx="17"/>
          </p:nvPr>
        </p:nvSpPr>
        <p:spPr>
          <a:xfrm>
            <a:off x="6332238" y="1563274"/>
            <a:ext cx="2058443" cy="2050321"/>
          </a:xfrm>
          <a:prstGeom prst="ellipse">
            <a:avLst/>
          </a:prstGeom>
        </p:spPr>
        <p:txBody>
          <a:bodyPr/>
          <a:lstStyle>
            <a:lvl1pPr marL="0" indent="0">
              <a:buNone/>
              <a:defRPr sz="1000"/>
            </a:lvl1pPr>
          </a:lstStyle>
          <a:p>
            <a:r>
              <a:rPr lang="en-US" smtClean="0"/>
              <a:t>Drag picture to placeholder or click icon to add</a:t>
            </a:r>
            <a:endParaRPr lang="en-US" dirty="0"/>
          </a:p>
        </p:txBody>
      </p:sp>
      <p:sp>
        <p:nvSpPr>
          <p:cNvPr id="27" name="Oval 26"/>
          <p:cNvSpPr/>
          <p:nvPr/>
        </p:nvSpPr>
        <p:spPr>
          <a:xfrm>
            <a:off x="642463" y="1446277"/>
            <a:ext cx="2284315" cy="2284315"/>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8" name="Picture Placeholder 8"/>
          <p:cNvSpPr>
            <a:spLocks noGrp="1"/>
          </p:cNvSpPr>
          <p:nvPr>
            <p:ph type="pic" sz="quarter" idx="18"/>
          </p:nvPr>
        </p:nvSpPr>
        <p:spPr>
          <a:xfrm>
            <a:off x="755399" y="1563274"/>
            <a:ext cx="2058443" cy="2050321"/>
          </a:xfrm>
          <a:prstGeom prst="ellipse">
            <a:avLst/>
          </a:prstGeom>
        </p:spPr>
        <p:txBody>
          <a:bodyPr/>
          <a:lstStyle>
            <a:lvl1pPr marL="0" indent="0">
              <a:buNone/>
              <a:defRPr sz="1000"/>
            </a:lvl1pPr>
          </a:lstStyle>
          <a:p>
            <a:r>
              <a:rPr lang="en-US" smtClean="0"/>
              <a:t>Drag picture to placeholder or click icon to add</a:t>
            </a:r>
            <a:endParaRPr lang="en-US" dirty="0"/>
          </a:p>
        </p:txBody>
      </p:sp>
      <p:sp>
        <p:nvSpPr>
          <p:cNvPr id="19" name="Rectangle 18"/>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8503096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resenter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4" name="Oval 13"/>
          <p:cNvSpPr>
            <a:spLocks noChangeAspect="1"/>
          </p:cNvSpPr>
          <p:nvPr/>
        </p:nvSpPr>
        <p:spPr>
          <a:xfrm>
            <a:off x="457200" y="1476104"/>
            <a:ext cx="1371600" cy="13716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 name="Date Placeholder 2"/>
          <p:cNvSpPr>
            <a:spLocks noGrp="1"/>
          </p:cNvSpPr>
          <p:nvPr>
            <p:ph type="dt" sz="half" idx="10"/>
          </p:nvPr>
        </p:nvSpPr>
        <p:spPr/>
        <p:txBody>
          <a:bodyPr/>
          <a:lstStyle/>
          <a:p>
            <a:fld id="{EB87D35A-65DE-4772-B8E9-1416C76B9ABC}" type="datetime4">
              <a:rPr lang="en-US" smtClean="0">
                <a:solidFill>
                  <a:prstClr val="white"/>
                </a:solidFill>
              </a:rPr>
              <a:pPr/>
              <a:t>August 12, 2016</a:t>
            </a:fld>
            <a:endParaRPr lang="en-US" dirty="0">
              <a:solidFill>
                <a:prstClr val="white"/>
              </a:solidFill>
            </a:endParaRPr>
          </a:p>
        </p:txBody>
      </p:sp>
      <p:sp>
        <p:nvSpPr>
          <p:cNvPr id="4" name="Footer Placeholder 3"/>
          <p:cNvSpPr>
            <a:spLocks noGrp="1"/>
          </p:cNvSpPr>
          <p:nvPr>
            <p:ph type="ftr" sz="quarter" idx="11"/>
          </p:nvPr>
        </p:nvSpPr>
        <p:spPr/>
        <p:txBody>
          <a:body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p>
            <a:fld id="{F8059506-D6B1-B842-AAB5-13291BE98BD7}" type="slidenum">
              <a:rPr lang="en-US" smtClean="0">
                <a:solidFill>
                  <a:prstClr val="white"/>
                </a:solidFill>
              </a:rPr>
              <a:pPr/>
              <a:t>‹#›</a:t>
            </a:fld>
            <a:endParaRPr lang="en-US" dirty="0">
              <a:solidFill>
                <a:prstClr val="white"/>
              </a:solidFill>
            </a:endParaRPr>
          </a:p>
        </p:txBody>
      </p:sp>
      <p:sp>
        <p:nvSpPr>
          <p:cNvPr id="9" name="Picture Placeholder 8"/>
          <p:cNvSpPr>
            <a:spLocks noGrp="1"/>
          </p:cNvSpPr>
          <p:nvPr>
            <p:ph type="pic" sz="quarter" idx="13"/>
          </p:nvPr>
        </p:nvSpPr>
        <p:spPr>
          <a:xfrm>
            <a:off x="571500" y="1590404"/>
            <a:ext cx="1143000" cy="1143000"/>
          </a:xfrm>
          <a:prstGeom prst="ellipse">
            <a:avLst/>
          </a:prstGeom>
        </p:spPr>
        <p:txBody>
          <a:bodyPr/>
          <a:lstStyle>
            <a:lvl1pPr marL="0" indent="0">
              <a:buNone/>
              <a:defRPr sz="1000"/>
            </a:lvl1pPr>
          </a:lstStyle>
          <a:p>
            <a:r>
              <a:rPr lang="en-US" smtClean="0"/>
              <a:t>Drag picture to placeholder or click icon to add</a:t>
            </a:r>
            <a:endParaRPr lang="en-US" dirty="0"/>
          </a:p>
        </p:txBody>
      </p:sp>
      <p:sp>
        <p:nvSpPr>
          <p:cNvPr id="15"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pic>
        <p:nvPicPr>
          <p:cNvPr id="16" name="Picture 15"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Rectangle 16"/>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1" name="Content Placeholder 2"/>
          <p:cNvSpPr>
            <a:spLocks noGrp="1"/>
          </p:cNvSpPr>
          <p:nvPr>
            <p:ph sz="half" idx="15"/>
          </p:nvPr>
        </p:nvSpPr>
        <p:spPr>
          <a:xfrm>
            <a:off x="2008764" y="1478253"/>
            <a:ext cx="2343906" cy="1827742"/>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Oval 27"/>
          <p:cNvSpPr>
            <a:spLocks noChangeAspect="1"/>
          </p:cNvSpPr>
          <p:nvPr/>
        </p:nvSpPr>
        <p:spPr>
          <a:xfrm>
            <a:off x="4791330" y="1473956"/>
            <a:ext cx="1371600" cy="13716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9" name="Picture Placeholder 8"/>
          <p:cNvSpPr>
            <a:spLocks noGrp="1"/>
          </p:cNvSpPr>
          <p:nvPr>
            <p:ph type="pic" sz="quarter" idx="16"/>
          </p:nvPr>
        </p:nvSpPr>
        <p:spPr>
          <a:xfrm>
            <a:off x="4905630" y="1588256"/>
            <a:ext cx="1143000" cy="1143000"/>
          </a:xfrm>
          <a:prstGeom prst="ellipse">
            <a:avLst/>
          </a:prstGeom>
        </p:spPr>
        <p:txBody>
          <a:bodyPr/>
          <a:lstStyle>
            <a:lvl1pPr marL="0" indent="0">
              <a:buNone/>
              <a:defRPr sz="1000"/>
            </a:lvl1pPr>
          </a:lstStyle>
          <a:p>
            <a:r>
              <a:rPr lang="en-US" smtClean="0"/>
              <a:t>Drag picture to placeholder or click icon to add</a:t>
            </a:r>
            <a:endParaRPr lang="en-US" dirty="0"/>
          </a:p>
        </p:txBody>
      </p:sp>
      <p:sp>
        <p:nvSpPr>
          <p:cNvPr id="30" name="Content Placeholder 2"/>
          <p:cNvSpPr>
            <a:spLocks noGrp="1"/>
          </p:cNvSpPr>
          <p:nvPr>
            <p:ph sz="half" idx="17"/>
          </p:nvPr>
        </p:nvSpPr>
        <p:spPr>
          <a:xfrm>
            <a:off x="6342894" y="1476104"/>
            <a:ext cx="2343906" cy="182989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Oval 30"/>
          <p:cNvSpPr>
            <a:spLocks noChangeAspect="1"/>
          </p:cNvSpPr>
          <p:nvPr/>
        </p:nvSpPr>
        <p:spPr>
          <a:xfrm>
            <a:off x="457200" y="3879910"/>
            <a:ext cx="1371600" cy="13716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2" name="Picture Placeholder 8"/>
          <p:cNvSpPr>
            <a:spLocks noGrp="1"/>
          </p:cNvSpPr>
          <p:nvPr>
            <p:ph type="pic" sz="quarter" idx="18"/>
          </p:nvPr>
        </p:nvSpPr>
        <p:spPr>
          <a:xfrm>
            <a:off x="571500" y="3994210"/>
            <a:ext cx="1143000" cy="1143000"/>
          </a:xfrm>
          <a:prstGeom prst="ellipse">
            <a:avLst/>
          </a:prstGeom>
        </p:spPr>
        <p:txBody>
          <a:bodyPr/>
          <a:lstStyle>
            <a:lvl1pPr marL="0" indent="0">
              <a:buNone/>
              <a:defRPr sz="1000"/>
            </a:lvl1pPr>
          </a:lstStyle>
          <a:p>
            <a:r>
              <a:rPr lang="en-US" smtClean="0"/>
              <a:t>Drag picture to placeholder or click icon to add</a:t>
            </a:r>
            <a:endParaRPr lang="en-US" dirty="0"/>
          </a:p>
        </p:txBody>
      </p:sp>
      <p:sp>
        <p:nvSpPr>
          <p:cNvPr id="33" name="Content Placeholder 2"/>
          <p:cNvSpPr>
            <a:spLocks noGrp="1"/>
          </p:cNvSpPr>
          <p:nvPr>
            <p:ph sz="half" idx="19"/>
          </p:nvPr>
        </p:nvSpPr>
        <p:spPr>
          <a:xfrm>
            <a:off x="2008764" y="3882059"/>
            <a:ext cx="2343906" cy="1820875"/>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4" name="Oval 33"/>
          <p:cNvSpPr>
            <a:spLocks noChangeAspect="1"/>
          </p:cNvSpPr>
          <p:nvPr/>
        </p:nvSpPr>
        <p:spPr>
          <a:xfrm>
            <a:off x="4791330" y="3877762"/>
            <a:ext cx="1371600" cy="13716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5" name="Picture Placeholder 8"/>
          <p:cNvSpPr>
            <a:spLocks noGrp="1"/>
          </p:cNvSpPr>
          <p:nvPr>
            <p:ph type="pic" sz="quarter" idx="20"/>
          </p:nvPr>
        </p:nvSpPr>
        <p:spPr>
          <a:xfrm>
            <a:off x="4905630" y="3992062"/>
            <a:ext cx="1143000" cy="1143000"/>
          </a:xfrm>
          <a:prstGeom prst="ellipse">
            <a:avLst/>
          </a:prstGeom>
        </p:spPr>
        <p:txBody>
          <a:bodyPr/>
          <a:lstStyle>
            <a:lvl1pPr marL="0" indent="0">
              <a:buNone/>
              <a:defRPr sz="1000"/>
            </a:lvl1pPr>
          </a:lstStyle>
          <a:p>
            <a:r>
              <a:rPr lang="en-US" smtClean="0"/>
              <a:t>Drag picture to placeholder or click icon to add</a:t>
            </a:r>
            <a:endParaRPr lang="en-US" dirty="0"/>
          </a:p>
        </p:txBody>
      </p:sp>
      <p:sp>
        <p:nvSpPr>
          <p:cNvPr id="36" name="Content Placeholder 2"/>
          <p:cNvSpPr>
            <a:spLocks noGrp="1"/>
          </p:cNvSpPr>
          <p:nvPr>
            <p:ph sz="half" idx="21"/>
          </p:nvPr>
        </p:nvSpPr>
        <p:spPr>
          <a:xfrm>
            <a:off x="6342894" y="3879911"/>
            <a:ext cx="2343906" cy="182302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Rectangle 22"/>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9917344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BE864F-3B91-45B3-A1DE-4D7490D1A26B}" type="datetime4">
              <a:rPr lang="en-US" smtClean="0">
                <a:solidFill>
                  <a:prstClr val="white"/>
                </a:solidFill>
              </a:rPr>
              <a:pPr/>
              <a:t>August 12, 2016</a:t>
            </a:fld>
            <a:endParaRPr lang="en-US">
              <a:solidFill>
                <a:prstClr val="white"/>
              </a:solidFill>
            </a:endParaRPr>
          </a:p>
        </p:txBody>
      </p:sp>
      <p:sp>
        <p:nvSpPr>
          <p:cNvPr id="6" name="Footer Placeholder 5"/>
          <p:cNvSpPr>
            <a:spLocks noGrp="1"/>
          </p:cNvSpPr>
          <p:nvPr>
            <p:ph type="ftr" sz="quarter" idx="11"/>
          </p:nvPr>
        </p:nvSpPr>
        <p:spPr>
          <a:xfrm>
            <a:off x="3124200" y="6356350"/>
            <a:ext cx="5562600" cy="365125"/>
          </a:xfrm>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sp>
        <p:nvSpPr>
          <p:cNvPr id="13"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smtClean="0"/>
              <a:t>Click to edit Master text styles</a:t>
            </a:r>
          </a:p>
        </p:txBody>
      </p:sp>
      <p:sp>
        <p:nvSpPr>
          <p:cNvPr id="14"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pic>
        <p:nvPicPr>
          <p:cNvPr id="15" name="Picture 14"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Content Placeholder 2"/>
          <p:cNvSpPr>
            <a:spLocks noGrp="1"/>
          </p:cNvSpPr>
          <p:nvPr>
            <p:ph sz="half" idx="1"/>
          </p:nvPr>
        </p:nvSpPr>
        <p:spPr>
          <a:xfrm>
            <a:off x="457200" y="1475496"/>
            <a:ext cx="4038600"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2"/>
          <p:cNvSpPr>
            <a:spLocks noGrp="1"/>
          </p:cNvSpPr>
          <p:nvPr>
            <p:ph sz="half" idx="14"/>
          </p:nvPr>
        </p:nvSpPr>
        <p:spPr>
          <a:xfrm>
            <a:off x="4648200" y="1475496"/>
            <a:ext cx="4038600"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9" name="Straight Connector 18"/>
          <p:cNvCxnSpPr/>
          <p:nvPr/>
        </p:nvCxnSpPr>
        <p:spPr>
          <a:xfrm>
            <a:off x="4566164"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2533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75496"/>
            <a:ext cx="4038600"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F48B69-9394-45A5-B62B-87AD770EA4A6}" type="datetime4">
              <a:rPr lang="en-US" smtClean="0">
                <a:solidFill>
                  <a:prstClr val="white"/>
                </a:solidFill>
              </a:rPr>
              <a:pPr/>
              <a:t>August 12, 2016</a:t>
            </a:fld>
            <a:endParaRPr lang="en-US">
              <a:solidFill>
                <a:prstClr val="white"/>
              </a:solidFill>
            </a:endParaRPr>
          </a:p>
        </p:txBody>
      </p:sp>
      <p:sp>
        <p:nvSpPr>
          <p:cNvPr id="6" name="Footer Placeholder 5"/>
          <p:cNvSpPr>
            <a:spLocks noGrp="1"/>
          </p:cNvSpPr>
          <p:nvPr>
            <p:ph type="ftr" sz="quarter" idx="11"/>
          </p:nvPr>
        </p:nvSpPr>
        <p:spPr>
          <a:xfrm>
            <a:off x="3124200" y="6356350"/>
            <a:ext cx="5562600" cy="365125"/>
          </a:xfrm>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sp>
        <p:nvSpPr>
          <p:cNvPr id="12" name="Content Placeholder 2"/>
          <p:cNvSpPr>
            <a:spLocks noGrp="1"/>
          </p:cNvSpPr>
          <p:nvPr>
            <p:ph sz="half" idx="14"/>
          </p:nvPr>
        </p:nvSpPr>
        <p:spPr>
          <a:xfrm>
            <a:off x="4648200" y="1475496"/>
            <a:ext cx="4038600"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pic>
        <p:nvPicPr>
          <p:cNvPr id="15" name="Picture 14" descr="FHA-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0" name="Rectangle 9"/>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11" name="Straight Connector 10"/>
          <p:cNvCxnSpPr/>
          <p:nvPr/>
        </p:nvCxnSpPr>
        <p:spPr>
          <a:xfrm>
            <a:off x="4566164"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6" name="Rectangle 15"/>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915514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Text Placeholder 4"/>
          <p:cNvSpPr>
            <a:spLocks noGrp="1"/>
          </p:cNvSpPr>
          <p:nvPr>
            <p:ph type="body" sz="quarter" idx="14"/>
          </p:nvPr>
        </p:nvSpPr>
        <p:spPr>
          <a:xfrm>
            <a:off x="455613" y="1475496"/>
            <a:ext cx="3998544" cy="639762"/>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B3BE922-5EE0-4E05-9C73-BDEE729E4AFA}" type="datetime4">
              <a:rPr lang="en-US" smtClean="0">
                <a:solidFill>
                  <a:prstClr val="white"/>
                </a:solidFill>
              </a:rPr>
              <a:pPr/>
              <a:t>August 12, 2016</a:t>
            </a:fld>
            <a:endParaRPr lang="en-US">
              <a:solidFill>
                <a:prstClr val="white"/>
              </a:solidFill>
            </a:endParaRPr>
          </a:p>
        </p:txBody>
      </p:sp>
      <p:sp>
        <p:nvSpPr>
          <p:cNvPr id="8" name="Footer Placeholder 7"/>
          <p:cNvSpPr>
            <a:spLocks noGrp="1"/>
          </p:cNvSpPr>
          <p:nvPr>
            <p:ph type="ftr" sz="quarter" idx="11"/>
          </p:nvPr>
        </p:nvSpPr>
        <p:spPr/>
        <p:txBody>
          <a:bodyPr/>
          <a:lstStyle/>
          <a:p>
            <a:endParaRPr lang="en-US">
              <a:solidFill>
                <a:prstClr val="white"/>
              </a:solidFill>
            </a:endParaRPr>
          </a:p>
        </p:txBody>
      </p:sp>
      <p:sp>
        <p:nvSpPr>
          <p:cNvPr id="9" name="Slide Number Placeholder 8"/>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sp>
        <p:nvSpPr>
          <p:cNvPr id="14" name="Content Placeholder 2"/>
          <p:cNvSpPr>
            <a:spLocks noGrp="1"/>
          </p:cNvSpPr>
          <p:nvPr>
            <p:ph sz="half" idx="1"/>
          </p:nvPr>
        </p:nvSpPr>
        <p:spPr>
          <a:xfrm>
            <a:off x="457199" y="2115258"/>
            <a:ext cx="3996911" cy="38862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smtClean="0"/>
              <a:t>Click to edit Master text styles</a:t>
            </a:r>
          </a:p>
        </p:txBody>
      </p:sp>
      <p:sp>
        <p:nvSpPr>
          <p:cNvPr id="17"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pic>
        <p:nvPicPr>
          <p:cNvPr id="18" name="Picture 17"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9" name="Text Placeholder 4"/>
          <p:cNvSpPr>
            <a:spLocks noGrp="1"/>
          </p:cNvSpPr>
          <p:nvPr>
            <p:ph type="body" sz="quarter" idx="15"/>
          </p:nvPr>
        </p:nvSpPr>
        <p:spPr>
          <a:xfrm>
            <a:off x="4685921" y="1475496"/>
            <a:ext cx="4000879" cy="639762"/>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2"/>
          <p:cNvSpPr>
            <a:spLocks noGrp="1"/>
          </p:cNvSpPr>
          <p:nvPr>
            <p:ph sz="half" idx="16"/>
          </p:nvPr>
        </p:nvSpPr>
        <p:spPr>
          <a:xfrm>
            <a:off x="4687555" y="2115258"/>
            <a:ext cx="3999245" cy="38862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22" name="Straight Connector 21"/>
          <p:cNvCxnSpPr/>
          <p:nvPr userDrawn="1"/>
        </p:nvCxnSpPr>
        <p:spPr>
          <a:xfrm>
            <a:off x="4566164"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5321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Text Placeholder 4"/>
          <p:cNvSpPr>
            <a:spLocks noGrp="1"/>
          </p:cNvSpPr>
          <p:nvPr>
            <p:ph type="body" sz="quarter" idx="14"/>
          </p:nvPr>
        </p:nvSpPr>
        <p:spPr>
          <a:xfrm>
            <a:off x="455613" y="1475496"/>
            <a:ext cx="3998544" cy="639762"/>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A260DFE-DF5D-4308-8246-0229A4779709}" type="datetime4">
              <a:rPr lang="en-US" smtClean="0">
                <a:solidFill>
                  <a:prstClr val="white"/>
                </a:solidFill>
              </a:rPr>
              <a:pPr/>
              <a:t>August 12, 2016</a:t>
            </a:fld>
            <a:endParaRPr lang="en-US">
              <a:solidFill>
                <a:prstClr val="white"/>
              </a:solidFill>
            </a:endParaRPr>
          </a:p>
        </p:txBody>
      </p:sp>
      <p:sp>
        <p:nvSpPr>
          <p:cNvPr id="8" name="Footer Placeholder 7"/>
          <p:cNvSpPr>
            <a:spLocks noGrp="1"/>
          </p:cNvSpPr>
          <p:nvPr>
            <p:ph type="ftr" sz="quarter" idx="11"/>
          </p:nvPr>
        </p:nvSpPr>
        <p:spPr/>
        <p:txBody>
          <a:bodyPr/>
          <a:lstStyle/>
          <a:p>
            <a:endParaRPr lang="en-US">
              <a:solidFill>
                <a:prstClr val="white"/>
              </a:solidFill>
            </a:endParaRPr>
          </a:p>
        </p:txBody>
      </p:sp>
      <p:sp>
        <p:nvSpPr>
          <p:cNvPr id="9" name="Slide Number Placeholder 8"/>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sp>
        <p:nvSpPr>
          <p:cNvPr id="14" name="Content Placeholder 2"/>
          <p:cNvSpPr>
            <a:spLocks noGrp="1"/>
          </p:cNvSpPr>
          <p:nvPr>
            <p:ph sz="half" idx="1"/>
          </p:nvPr>
        </p:nvSpPr>
        <p:spPr>
          <a:xfrm>
            <a:off x="457199" y="2115258"/>
            <a:ext cx="3996911" cy="38862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9" name="Text Placeholder 4"/>
          <p:cNvSpPr>
            <a:spLocks noGrp="1"/>
          </p:cNvSpPr>
          <p:nvPr>
            <p:ph type="body" sz="quarter" idx="15"/>
          </p:nvPr>
        </p:nvSpPr>
        <p:spPr>
          <a:xfrm>
            <a:off x="4685921" y="1475496"/>
            <a:ext cx="4000879" cy="639762"/>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2"/>
          <p:cNvSpPr>
            <a:spLocks noGrp="1"/>
          </p:cNvSpPr>
          <p:nvPr>
            <p:ph sz="half" idx="16"/>
          </p:nvPr>
        </p:nvSpPr>
        <p:spPr>
          <a:xfrm>
            <a:off x="4687555" y="2115258"/>
            <a:ext cx="3999245" cy="38862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22" name="Straight Connector 21"/>
          <p:cNvCxnSpPr/>
          <p:nvPr/>
        </p:nvCxnSpPr>
        <p:spPr>
          <a:xfrm>
            <a:off x="4566164"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3"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sp>
        <p:nvSpPr>
          <p:cNvPr id="15" name="Rectangle 14"/>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1" name="Rectangle 20"/>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4465294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Content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52881" y="1475496"/>
            <a:ext cx="2633617"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D7BDD9-61F3-4920-9BF3-B637225D320B}" type="datetime4">
              <a:rPr lang="en-US" smtClean="0">
                <a:solidFill>
                  <a:prstClr val="white"/>
                </a:solidFill>
              </a:rPr>
              <a:pPr/>
              <a:t>August 12, 2016</a:t>
            </a:fld>
            <a:endParaRPr lang="en-US">
              <a:solidFill>
                <a:prstClr val="white"/>
              </a:solidFill>
            </a:endParaRPr>
          </a:p>
        </p:txBody>
      </p:sp>
      <p:sp>
        <p:nvSpPr>
          <p:cNvPr id="6" name="Footer Placeholder 5"/>
          <p:cNvSpPr>
            <a:spLocks noGrp="1"/>
          </p:cNvSpPr>
          <p:nvPr>
            <p:ph type="ftr" sz="quarter" idx="11"/>
          </p:nvPr>
        </p:nvSpPr>
        <p:spPr>
          <a:xfrm>
            <a:off x="3124200" y="6356350"/>
            <a:ext cx="5562600" cy="365125"/>
          </a:xfrm>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sp>
        <p:nvSpPr>
          <p:cNvPr id="12" name="Content Placeholder 2"/>
          <p:cNvSpPr>
            <a:spLocks noGrp="1"/>
          </p:cNvSpPr>
          <p:nvPr>
            <p:ph sz="half" idx="14"/>
          </p:nvPr>
        </p:nvSpPr>
        <p:spPr>
          <a:xfrm>
            <a:off x="6038899" y="1475496"/>
            <a:ext cx="2633472"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5" name="Picture 14"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cxnSp>
        <p:nvCxnSpPr>
          <p:cNvPr id="11" name="Straight Connector 10"/>
          <p:cNvCxnSpPr/>
          <p:nvPr/>
        </p:nvCxnSpPr>
        <p:spPr>
          <a:xfrm>
            <a:off x="5956863"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9" name="Content Placeholder 2"/>
          <p:cNvSpPr>
            <a:spLocks noGrp="1"/>
          </p:cNvSpPr>
          <p:nvPr>
            <p:ph sz="half" idx="15"/>
          </p:nvPr>
        </p:nvSpPr>
        <p:spPr>
          <a:xfrm>
            <a:off x="473225" y="1475496"/>
            <a:ext cx="2633617"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20" name="Straight Connector 19"/>
          <p:cNvCxnSpPr/>
          <p:nvPr/>
        </p:nvCxnSpPr>
        <p:spPr>
          <a:xfrm>
            <a:off x="3177207"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21"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smtClean="0"/>
              <a:t>Click to edit Master text styles</a:t>
            </a:r>
          </a:p>
        </p:txBody>
      </p:sp>
      <p:sp>
        <p:nvSpPr>
          <p:cNvPr id="22"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spTree>
    <p:extLst>
      <p:ext uri="{BB962C8B-B14F-4D97-AF65-F5344CB8AC3E}">
        <p14:creationId xmlns:p14="http://schemas.microsoft.com/office/powerpoint/2010/main" val="2387847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hree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52881" y="1475496"/>
            <a:ext cx="2633617"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D59624-938D-4C88-A83F-58E772B492C9}" type="datetime4">
              <a:rPr lang="en-US" smtClean="0">
                <a:solidFill>
                  <a:prstClr val="white"/>
                </a:solidFill>
              </a:rPr>
              <a:pPr/>
              <a:t>August 12, 2016</a:t>
            </a:fld>
            <a:endParaRPr lang="en-US">
              <a:solidFill>
                <a:prstClr val="white"/>
              </a:solidFill>
            </a:endParaRPr>
          </a:p>
        </p:txBody>
      </p:sp>
      <p:sp>
        <p:nvSpPr>
          <p:cNvPr id="6" name="Footer Placeholder 5"/>
          <p:cNvSpPr>
            <a:spLocks noGrp="1"/>
          </p:cNvSpPr>
          <p:nvPr>
            <p:ph type="ftr" sz="quarter" idx="11"/>
          </p:nvPr>
        </p:nvSpPr>
        <p:spPr>
          <a:xfrm>
            <a:off x="3124200" y="6356350"/>
            <a:ext cx="5562600" cy="365125"/>
          </a:xfrm>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sp>
        <p:nvSpPr>
          <p:cNvPr id="12" name="Content Placeholder 2"/>
          <p:cNvSpPr>
            <a:spLocks noGrp="1"/>
          </p:cNvSpPr>
          <p:nvPr>
            <p:ph sz="half" idx="14"/>
          </p:nvPr>
        </p:nvSpPr>
        <p:spPr>
          <a:xfrm>
            <a:off x="6038899" y="1475496"/>
            <a:ext cx="2633472"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pic>
        <p:nvPicPr>
          <p:cNvPr id="15" name="Picture 14"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0" name="Rectangle 9"/>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11" name="Straight Connector 10"/>
          <p:cNvCxnSpPr/>
          <p:nvPr/>
        </p:nvCxnSpPr>
        <p:spPr>
          <a:xfrm>
            <a:off x="5956863"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9" name="Content Placeholder 2"/>
          <p:cNvSpPr>
            <a:spLocks noGrp="1"/>
          </p:cNvSpPr>
          <p:nvPr>
            <p:ph sz="half" idx="15"/>
          </p:nvPr>
        </p:nvSpPr>
        <p:spPr>
          <a:xfrm>
            <a:off x="473225" y="1475496"/>
            <a:ext cx="2633617"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20" name="Straight Connector 19"/>
          <p:cNvCxnSpPr/>
          <p:nvPr/>
        </p:nvCxnSpPr>
        <p:spPr>
          <a:xfrm>
            <a:off x="3177207"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6" name="Rectangle 15"/>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40883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a:t>
            </a:fld>
            <a:endParaRPr lang="en-US" altLang="en-US">
              <a:ea typeface="MS PGothic" pitchFamily="34" charset="-128"/>
            </a:endParaRPr>
          </a:p>
        </p:txBody>
      </p:sp>
      <p:sp>
        <p:nvSpPr>
          <p:cNvPr id="5" name="Text Placeholder 4"/>
          <p:cNvSpPr>
            <a:spLocks noGrp="1"/>
          </p:cNvSpPr>
          <p:nvPr>
            <p:ph type="body" sz="quarter" idx="11"/>
          </p:nvPr>
        </p:nvSpPr>
        <p:spPr>
          <a:xfrm>
            <a:off x="609600" y="1295400"/>
            <a:ext cx="36576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p:cNvSpPr>
            <a:spLocks noGrp="1"/>
          </p:cNvSpPr>
          <p:nvPr>
            <p:ph type="body" sz="quarter" idx="12"/>
          </p:nvPr>
        </p:nvSpPr>
        <p:spPr>
          <a:xfrm>
            <a:off x="4724400" y="1295400"/>
            <a:ext cx="35814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24998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5F827FB-C6CD-4C64-9DA8-8503C47CD9B8}" type="datetime4">
              <a:rPr lang="en-US" smtClean="0">
                <a:solidFill>
                  <a:prstClr val="white"/>
                </a:solidFill>
              </a:rPr>
              <a:pPr/>
              <a:t>August 12, 2016</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sp>
        <p:nvSpPr>
          <p:cNvPr id="6"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smtClean="0"/>
              <a:t>Click to edit Master text styles</a:t>
            </a:r>
          </a:p>
        </p:txBody>
      </p:sp>
      <p:sp>
        <p:nvSpPr>
          <p:cNvPr id="7"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pic>
        <p:nvPicPr>
          <p:cNvPr id="8" name="Picture 7"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Tree>
    <p:extLst>
      <p:ext uri="{BB962C8B-B14F-4D97-AF65-F5344CB8AC3E}">
        <p14:creationId xmlns:p14="http://schemas.microsoft.com/office/powerpoint/2010/main" val="1091099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1108E4-70CB-4987-A217-D257326AB6CD}" type="datetime4">
              <a:rPr lang="en-US" smtClean="0">
                <a:solidFill>
                  <a:prstClr val="white"/>
                </a:solidFill>
              </a:rPr>
              <a:pPr/>
              <a:t>August 12, 2016</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sp>
        <p:nvSpPr>
          <p:cNvPr id="7"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pic>
        <p:nvPicPr>
          <p:cNvPr id="8" name="Picture 7"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9" name="Rectangle 8"/>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1" name="Rectangle 10"/>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41651294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89D0E-7E9B-4A74-AAD5-B292F2A4AD34}" type="datetime4">
              <a:rPr lang="en-US" smtClean="0">
                <a:solidFill>
                  <a:prstClr val="white"/>
                </a:solidFill>
              </a:rPr>
              <a:pPr/>
              <a:t>August 12, 2016</a:t>
            </a:fld>
            <a:endParaRPr lang="en-US">
              <a:solidFill>
                <a:prstClr val="white"/>
              </a:solidFill>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pic>
        <p:nvPicPr>
          <p:cNvPr id="5" name="Picture 4"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Tree>
    <p:extLst>
      <p:ext uri="{BB962C8B-B14F-4D97-AF65-F5344CB8AC3E}">
        <p14:creationId xmlns:p14="http://schemas.microsoft.com/office/powerpoint/2010/main" val="4349891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Caption w/Subtitl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3"/>
          </p:nvPr>
        </p:nvSpPr>
        <p:spPr>
          <a:xfrm>
            <a:off x="3660401" y="1475496"/>
            <a:ext cx="5026399"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388441"/>
            <a:ext cx="3008313" cy="36130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C8F0C9-73A0-4E4C-9942-AE0618A00DB1}" type="datetime4">
              <a:rPr lang="en-US" smtClean="0">
                <a:solidFill>
                  <a:prstClr val="white"/>
                </a:solidFill>
              </a:rPr>
              <a:pPr/>
              <a:t>August 12, 2016</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sp>
        <p:nvSpPr>
          <p:cNvPr id="9" name="Text Placeholder 4"/>
          <p:cNvSpPr>
            <a:spLocks noGrp="1"/>
          </p:cNvSpPr>
          <p:nvPr>
            <p:ph type="body" sz="quarter" idx="14"/>
          </p:nvPr>
        </p:nvSpPr>
        <p:spPr>
          <a:xfrm>
            <a:off x="457200" y="1475496"/>
            <a:ext cx="3008313" cy="912946"/>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15"/>
          <p:cNvSpPr>
            <a:spLocks noGrp="1"/>
          </p:cNvSpPr>
          <p:nvPr>
            <p:ph type="body" sz="quarter" idx="15"/>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smtClean="0"/>
              <a:t>Click to edit Master text styles</a:t>
            </a:r>
          </a:p>
        </p:txBody>
      </p:sp>
      <p:sp>
        <p:nvSpPr>
          <p:cNvPr id="11"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pic>
        <p:nvPicPr>
          <p:cNvPr id="12" name="Picture 11"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cxnSp>
        <p:nvCxnSpPr>
          <p:cNvPr id="14" name="Straight Connector 13"/>
          <p:cNvCxnSpPr/>
          <p:nvPr/>
        </p:nvCxnSpPr>
        <p:spPr>
          <a:xfrm>
            <a:off x="3560065"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511084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2388441"/>
            <a:ext cx="3008313" cy="36130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BAE392-50C1-4FBA-939E-9EC29DF5109C}" type="datetime4">
              <a:rPr lang="en-US" smtClean="0">
                <a:solidFill>
                  <a:prstClr val="white"/>
                </a:solidFill>
              </a:rPr>
              <a:pPr/>
              <a:t>August 12, 2016</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sp>
        <p:nvSpPr>
          <p:cNvPr id="9" name="Text Placeholder 4"/>
          <p:cNvSpPr>
            <a:spLocks noGrp="1"/>
          </p:cNvSpPr>
          <p:nvPr>
            <p:ph type="body" sz="quarter" idx="14"/>
          </p:nvPr>
        </p:nvSpPr>
        <p:spPr>
          <a:xfrm>
            <a:off x="457200" y="1475496"/>
            <a:ext cx="3008313" cy="912946"/>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pic>
        <p:nvPicPr>
          <p:cNvPr id="12" name="Picture 11"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3" name="Rectangle 12"/>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5" name="Content Placeholder 2"/>
          <p:cNvSpPr>
            <a:spLocks noGrp="1"/>
          </p:cNvSpPr>
          <p:nvPr>
            <p:ph idx="13"/>
          </p:nvPr>
        </p:nvSpPr>
        <p:spPr>
          <a:xfrm>
            <a:off x="3660401" y="1475496"/>
            <a:ext cx="5026399"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6" name="Straight Connector 15"/>
          <p:cNvCxnSpPr/>
          <p:nvPr/>
        </p:nvCxnSpPr>
        <p:spPr>
          <a:xfrm>
            <a:off x="3560065"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7" name="Rectangle 16"/>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27498823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2021" y="4800600"/>
            <a:ext cx="5486400" cy="566738"/>
          </a:xfrm>
        </p:spPr>
        <p:txBody>
          <a:bodyPr anchor="b"/>
          <a:lstStyle>
            <a:lvl1pPr algn="r">
              <a:defRPr sz="2000" b="1"/>
            </a:lvl1pPr>
          </a:lstStyle>
          <a:p>
            <a:r>
              <a:rPr lang="en-US" dirty="0" smtClean="0"/>
              <a:t>CLICK TO EDIT MASTER TITLE STYLE</a:t>
            </a:r>
            <a:endParaRPr lang="en-US" dirty="0"/>
          </a:p>
        </p:txBody>
      </p:sp>
      <p:sp>
        <p:nvSpPr>
          <p:cNvPr id="5" name="Date Placeholder 4"/>
          <p:cNvSpPr>
            <a:spLocks noGrp="1"/>
          </p:cNvSpPr>
          <p:nvPr>
            <p:ph type="dt" sz="half" idx="10"/>
          </p:nvPr>
        </p:nvSpPr>
        <p:spPr/>
        <p:txBody>
          <a:bodyPr/>
          <a:lstStyle/>
          <a:p>
            <a:fld id="{7CC1DA50-B1AD-47E2-AEE2-B457742C18FE}" type="datetime4">
              <a:rPr lang="en-US" smtClean="0">
                <a:solidFill>
                  <a:prstClr val="white"/>
                </a:solidFill>
              </a:rPr>
              <a:pPr/>
              <a:t>August 12, 2016</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pic>
        <p:nvPicPr>
          <p:cNvPr id="13" name="Picture 12"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2677" y="4946226"/>
            <a:ext cx="1131750" cy="1131750"/>
          </a:xfrm>
          <a:prstGeom prst="rect">
            <a:avLst/>
          </a:prstGeom>
        </p:spPr>
      </p:pic>
      <p:sp>
        <p:nvSpPr>
          <p:cNvPr id="3" name="Picture Placeholder 2"/>
          <p:cNvSpPr>
            <a:spLocks noGrp="1"/>
          </p:cNvSpPr>
          <p:nvPr>
            <p:ph type="pic" idx="1"/>
          </p:nvPr>
        </p:nvSpPr>
        <p:spPr>
          <a:xfrm>
            <a:off x="18288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15" name="Text Placeholder 15"/>
          <p:cNvSpPr>
            <a:spLocks noGrp="1"/>
          </p:cNvSpPr>
          <p:nvPr>
            <p:ph type="body" sz="quarter" idx="13"/>
          </p:nvPr>
        </p:nvSpPr>
        <p:spPr>
          <a:xfrm>
            <a:off x="0" y="5367338"/>
            <a:ext cx="7320803"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smtClean="0"/>
              <a:t>Click to edit Master text styles</a:t>
            </a:r>
          </a:p>
        </p:txBody>
      </p:sp>
    </p:spTree>
    <p:extLst>
      <p:ext uri="{BB962C8B-B14F-4D97-AF65-F5344CB8AC3E}">
        <p14:creationId xmlns:p14="http://schemas.microsoft.com/office/powerpoint/2010/main" val="28045680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2021" y="4800600"/>
            <a:ext cx="5486400" cy="566738"/>
          </a:xfrm>
        </p:spPr>
        <p:txBody>
          <a:bodyPr anchor="b"/>
          <a:lstStyle>
            <a:lvl1pPr algn="r">
              <a:defRPr sz="2000" b="1"/>
            </a:lvl1pPr>
          </a:lstStyle>
          <a:p>
            <a:r>
              <a:rPr lang="en-US" dirty="0" smtClean="0"/>
              <a:t>CLICK TO EDIT MASTER TITLE STYLE</a:t>
            </a:r>
            <a:endParaRPr lang="en-US" dirty="0"/>
          </a:p>
        </p:txBody>
      </p:sp>
      <p:sp>
        <p:nvSpPr>
          <p:cNvPr id="5" name="Date Placeholder 4"/>
          <p:cNvSpPr>
            <a:spLocks noGrp="1"/>
          </p:cNvSpPr>
          <p:nvPr>
            <p:ph type="dt" sz="half" idx="10"/>
          </p:nvPr>
        </p:nvSpPr>
        <p:spPr/>
        <p:txBody>
          <a:bodyPr/>
          <a:lstStyle/>
          <a:p>
            <a:fld id="{A6DDA80B-F648-449E-8740-1FA3ACAD2A18}" type="datetime4">
              <a:rPr lang="en-US" smtClean="0">
                <a:solidFill>
                  <a:prstClr val="white"/>
                </a:solidFill>
              </a:rPr>
              <a:pPr/>
              <a:t>August 12, 2016</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pic>
        <p:nvPicPr>
          <p:cNvPr id="13" name="Picture 12"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2677" y="4946226"/>
            <a:ext cx="1131750" cy="1131750"/>
          </a:xfrm>
          <a:prstGeom prst="rect">
            <a:avLst/>
          </a:prstGeom>
        </p:spPr>
      </p:pic>
      <p:sp>
        <p:nvSpPr>
          <p:cNvPr id="3" name="Picture Placeholder 2"/>
          <p:cNvSpPr>
            <a:spLocks noGrp="1"/>
          </p:cNvSpPr>
          <p:nvPr>
            <p:ph type="pic" idx="1"/>
          </p:nvPr>
        </p:nvSpPr>
        <p:spPr>
          <a:xfrm>
            <a:off x="18288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9" name="Rectangle 8"/>
          <p:cNvSpPr/>
          <p:nvPr/>
        </p:nvSpPr>
        <p:spPr>
          <a:xfrm>
            <a:off x="0" y="5367338"/>
            <a:ext cx="7318421"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white"/>
                </a:solidFill>
              </a:rPr>
              <a:t> </a:t>
            </a:r>
            <a:endParaRPr lang="en-US" dirty="0">
              <a:solidFill>
                <a:prstClr val="white"/>
              </a:solidFill>
            </a:endParaRPr>
          </a:p>
        </p:txBody>
      </p:sp>
      <p:sp>
        <p:nvSpPr>
          <p:cNvPr id="11" name="Rectangle 10"/>
          <p:cNvSpPr/>
          <p:nvPr userDrawn="1"/>
        </p:nvSpPr>
        <p:spPr>
          <a:xfrm>
            <a:off x="0" y="5367338"/>
            <a:ext cx="7318421"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white"/>
                </a:solidFill>
              </a:rPr>
              <a:t> </a:t>
            </a:r>
            <a:endParaRPr lang="en-US" dirty="0">
              <a:solidFill>
                <a:prstClr val="white"/>
              </a:solidFill>
            </a:endParaRPr>
          </a:p>
        </p:txBody>
      </p:sp>
    </p:spTree>
    <p:extLst>
      <p:ext uri="{BB962C8B-B14F-4D97-AF65-F5344CB8AC3E}">
        <p14:creationId xmlns:p14="http://schemas.microsoft.com/office/powerpoint/2010/main" val="28343314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Large and Cent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1655AF-2AA0-4E12-984D-769FEF8A3EF6}" type="datetime4">
              <a:rPr lang="en-US" smtClean="0">
                <a:solidFill>
                  <a:prstClr val="white"/>
                </a:solidFill>
              </a:rPr>
              <a:pPr/>
              <a:t>August 12, 2016</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pic>
        <p:nvPicPr>
          <p:cNvPr id="13" name="Picture 12"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2677" y="4946226"/>
            <a:ext cx="1131750" cy="1131750"/>
          </a:xfrm>
          <a:prstGeom prst="rect">
            <a:avLst/>
          </a:prstGeom>
        </p:spPr>
      </p:pic>
      <p:sp>
        <p:nvSpPr>
          <p:cNvPr id="3" name="Picture Placeholder 2"/>
          <p:cNvSpPr>
            <a:spLocks noGrp="1"/>
          </p:cNvSpPr>
          <p:nvPr>
            <p:ph type="pic" idx="1"/>
          </p:nvPr>
        </p:nvSpPr>
        <p:spPr>
          <a:xfrm>
            <a:off x="1828800" y="612774"/>
            <a:ext cx="5486400" cy="43334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Tree>
    <p:extLst>
      <p:ext uri="{BB962C8B-B14F-4D97-AF65-F5344CB8AC3E}">
        <p14:creationId xmlns:p14="http://schemas.microsoft.com/office/powerpoint/2010/main" val="38813963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Large and Center No Logo">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13ADF4E-1CC7-4C7F-BDC0-01FFF8478770}" type="datetime4">
              <a:rPr lang="en-US" smtClean="0">
                <a:solidFill>
                  <a:prstClr val="white"/>
                </a:solidFill>
              </a:rPr>
              <a:pPr/>
              <a:t>August 12, 2016</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sp>
        <p:nvSpPr>
          <p:cNvPr id="3" name="Picture Placeholder 2"/>
          <p:cNvSpPr>
            <a:spLocks noGrp="1"/>
          </p:cNvSpPr>
          <p:nvPr>
            <p:ph type="pic" idx="1"/>
          </p:nvPr>
        </p:nvSpPr>
        <p:spPr>
          <a:xfrm>
            <a:off x="457200" y="612774"/>
            <a:ext cx="8229600" cy="5369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Tree>
    <p:extLst>
      <p:ext uri="{BB962C8B-B14F-4D97-AF65-F5344CB8AC3E}">
        <p14:creationId xmlns:p14="http://schemas.microsoft.com/office/powerpoint/2010/main" val="838390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Vertical Text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428798"/>
            <a:ext cx="8229600" cy="45666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5402C-D6FC-4248-9D02-5A13FBD3DA3A}" type="datetime4">
              <a:rPr lang="en-US" smtClean="0">
                <a:solidFill>
                  <a:prstClr val="white"/>
                </a:solidFill>
              </a:rPr>
              <a:pPr/>
              <a:t>August 12, 2016</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sp>
        <p:nvSpPr>
          <p:cNvPr id="7"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smtClean="0"/>
              <a:t>Click to edit Master text styles</a:t>
            </a:r>
          </a:p>
        </p:txBody>
      </p:sp>
      <p:sp>
        <p:nvSpPr>
          <p:cNvPr id="8"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pic>
        <p:nvPicPr>
          <p:cNvPr id="9" name="Picture 8"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Tree>
    <p:extLst>
      <p:ext uri="{BB962C8B-B14F-4D97-AF65-F5344CB8AC3E}">
        <p14:creationId xmlns:p14="http://schemas.microsoft.com/office/powerpoint/2010/main" val="347115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4" name="Date Placeholder 3"/>
          <p:cNvSpPr txBox="1">
            <a:spLocks/>
          </p:cNvSpPr>
          <p:nvPr userDrawn="1"/>
        </p:nvSpPr>
        <p:spPr bwMode="auto">
          <a:xfrm>
            <a:off x="228600" y="6458310"/>
            <a:ext cx="2133600" cy="365125"/>
          </a:xfrm>
          <a:prstGeom prst="rect">
            <a:avLst/>
          </a:prstGeom>
          <a:extLst/>
        </p:spPr>
        <p:txBody>
          <a:bodyPr anchor="ctr"/>
          <a:lstStyle>
            <a:defPPr>
              <a:defRPr lang="en-US"/>
            </a:defPPr>
            <a:lvl1pPr algn="r" rtl="0" fontAlgn="auto">
              <a:spcBef>
                <a:spcPts val="0"/>
              </a:spcBef>
              <a:spcAft>
                <a:spcPts val="0"/>
              </a:spcAft>
              <a:defRPr sz="1200" kern="1200">
                <a:solidFill>
                  <a:schemeClr val="tx1"/>
                </a:solidFill>
                <a:latin typeface="Calibri" pitchFamily="34" charset="0"/>
                <a:ea typeface="+mn-ea"/>
                <a:cs typeface="+mn-cs"/>
              </a:defRPr>
            </a:lvl1pPr>
            <a:lvl2pPr marL="742950" indent="-285750" algn="l" rtl="0" fontAlgn="base">
              <a:spcBef>
                <a:spcPct val="0"/>
              </a:spcBef>
              <a:spcAft>
                <a:spcPct val="0"/>
              </a:spcAft>
              <a:defRPr kern="1200">
                <a:solidFill>
                  <a:schemeClr val="tx1"/>
                </a:solidFill>
                <a:latin typeface="Calibri" pitchFamily="34" charset="0"/>
                <a:ea typeface="+mn-ea"/>
                <a:cs typeface="Arial" pitchFamily="34" charset="0"/>
              </a:defRPr>
            </a:lvl2pPr>
            <a:lvl3pPr marL="1143000" indent="-228600" algn="l" rtl="0" fontAlgn="base">
              <a:spcBef>
                <a:spcPct val="0"/>
              </a:spcBef>
              <a:spcAft>
                <a:spcPct val="0"/>
              </a:spcAft>
              <a:defRPr kern="1200">
                <a:solidFill>
                  <a:schemeClr val="tx1"/>
                </a:solidFill>
                <a:latin typeface="Calibri" pitchFamily="34" charset="0"/>
                <a:ea typeface="+mn-ea"/>
                <a:cs typeface="Arial" pitchFamily="34" charset="0"/>
              </a:defRPr>
            </a:lvl3pPr>
            <a:lvl4pPr marL="1600200" indent="-228600" algn="l" rtl="0" fontAlgn="base">
              <a:spcBef>
                <a:spcPct val="0"/>
              </a:spcBef>
              <a:spcAft>
                <a:spcPct val="0"/>
              </a:spcAft>
              <a:defRPr kern="1200">
                <a:solidFill>
                  <a:schemeClr val="tx1"/>
                </a:solidFill>
                <a:latin typeface="Calibri" pitchFamily="34" charset="0"/>
                <a:ea typeface="+mn-ea"/>
                <a:cs typeface="Arial" pitchFamily="34" charset="0"/>
              </a:defRPr>
            </a:lvl4pPr>
            <a:lvl5pPr marL="2057400" indent="-228600" algn="l" rtl="0" fontAlgn="base">
              <a:spcBef>
                <a:spcPct val="0"/>
              </a:spcBef>
              <a:spcAft>
                <a:spcPct val="0"/>
              </a:spcAft>
              <a:defRPr kern="1200">
                <a:solidFill>
                  <a:schemeClr val="tx1"/>
                </a:solidFill>
                <a:latin typeface="Calibri" pitchFamily="34" charset="0"/>
                <a:ea typeface="+mn-ea"/>
                <a:cs typeface="Arial" pitchFamily="34" charset="0"/>
              </a:defRPr>
            </a:lvl5pPr>
            <a:lvl6pPr marL="25146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6pPr>
            <a:lvl7pPr marL="29718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7pPr>
            <a:lvl8pPr marL="34290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8pPr>
            <a:lvl9pPr marL="38862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9pPr>
          </a:lstStyle>
          <a:p>
            <a:pPr algn="l" fontAlgn="base">
              <a:spcBef>
                <a:spcPct val="0"/>
              </a:spcBef>
              <a:spcAft>
                <a:spcPct val="0"/>
              </a:spcAft>
              <a:defRPr/>
            </a:pPr>
            <a:endParaRPr lang="en-US" sz="1050" dirty="0">
              <a:solidFill>
                <a:srgbClr val="898989"/>
              </a:solidFill>
            </a:endParaRPr>
          </a:p>
        </p:txBody>
      </p:sp>
      <p:grpSp>
        <p:nvGrpSpPr>
          <p:cNvPr id="15" name="Group 42"/>
          <p:cNvGrpSpPr>
            <a:grpSpLocks/>
          </p:cNvGrpSpPr>
          <p:nvPr userDrawn="1"/>
        </p:nvGrpSpPr>
        <p:grpSpPr bwMode="auto">
          <a:xfrm>
            <a:off x="533400" y="4114800"/>
            <a:ext cx="8001000" cy="152400"/>
            <a:chOff x="336" y="2592"/>
            <a:chExt cx="5040" cy="144"/>
          </a:xfrm>
        </p:grpSpPr>
        <p:sp>
          <p:nvSpPr>
            <p:cNvPr id="16" name="Rectangle 39"/>
            <p:cNvSpPr>
              <a:spLocks noChangeArrowheads="1"/>
            </p:cNvSpPr>
            <p:nvPr/>
          </p:nvSpPr>
          <p:spPr bwMode="auto">
            <a:xfrm>
              <a:off x="336" y="2592"/>
              <a:ext cx="1680" cy="144"/>
            </a:xfrm>
            <a:prstGeom prst="rect">
              <a:avLst/>
            </a:prstGeom>
            <a:solidFill>
              <a:srgbClr val="CC0000"/>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sp>
          <p:nvSpPr>
            <p:cNvPr id="17" name="Rectangle 40"/>
            <p:cNvSpPr>
              <a:spLocks noChangeArrowheads="1"/>
            </p:cNvSpPr>
            <p:nvPr/>
          </p:nvSpPr>
          <p:spPr bwMode="auto">
            <a:xfrm>
              <a:off x="2016" y="2592"/>
              <a:ext cx="1680" cy="144"/>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sp>
          <p:nvSpPr>
            <p:cNvPr id="18" name="Rectangle 41"/>
            <p:cNvSpPr>
              <a:spLocks noChangeArrowheads="1"/>
            </p:cNvSpPr>
            <p:nvPr/>
          </p:nvSpPr>
          <p:spPr bwMode="auto">
            <a:xfrm>
              <a:off x="3696" y="2592"/>
              <a:ext cx="1680" cy="144"/>
            </a:xfrm>
            <a:prstGeom prst="rect">
              <a:avLst/>
            </a:prstGeom>
            <a:solidFill>
              <a:srgbClr val="0000C4"/>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grpSp>
    </p:spTree>
    <p:extLst>
      <p:ext uri="{BB962C8B-B14F-4D97-AF65-F5344CB8AC3E}">
        <p14:creationId xmlns:p14="http://schemas.microsoft.com/office/powerpoint/2010/main" val="41321166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Vertical Tex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428798"/>
            <a:ext cx="8229600" cy="45666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178B4-E713-43C5-A389-1EC3BA273229}" type="datetime4">
              <a:rPr lang="en-US" smtClean="0">
                <a:solidFill>
                  <a:prstClr val="white"/>
                </a:solidFill>
              </a:rPr>
              <a:pPr/>
              <a:t>August 12, 2016</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sp>
        <p:nvSpPr>
          <p:cNvPr id="8"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pic>
        <p:nvPicPr>
          <p:cNvPr id="9" name="Picture 8"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0" name="Rectangle 9"/>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2" name="Rectangle 11"/>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27704745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Vertical Title and Text">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Vertical Text Placeholder 2"/>
          <p:cNvSpPr>
            <a:spLocks noGrp="1"/>
          </p:cNvSpPr>
          <p:nvPr>
            <p:ph type="body" orient="vert" idx="13"/>
          </p:nvPr>
        </p:nvSpPr>
        <p:spPr>
          <a:xfrm>
            <a:off x="457200" y="274638"/>
            <a:ext cx="6975656" cy="57207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Vertical Title 1"/>
          <p:cNvSpPr>
            <a:spLocks noGrp="1"/>
          </p:cNvSpPr>
          <p:nvPr>
            <p:ph type="title" orient="vert"/>
          </p:nvPr>
        </p:nvSpPr>
        <p:spPr>
          <a:xfrm>
            <a:off x="7632677" y="578991"/>
            <a:ext cx="1131750" cy="4221026"/>
          </a:xfrm>
        </p:spPr>
        <p:txBody>
          <a:bodyPr vert="eaVert"/>
          <a:lstStyle>
            <a:lvl1pPr algn="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69D1EB66-EB82-4345-A2B1-5DF2BE7ED7A5}" type="datetime4">
              <a:rPr lang="en-US" smtClean="0">
                <a:solidFill>
                  <a:prstClr val="white"/>
                </a:solidFill>
              </a:rPr>
              <a:pPr/>
              <a:t>August 12, 2016</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cxnSp>
        <p:nvCxnSpPr>
          <p:cNvPr id="7" name="Straight Connector 6"/>
          <p:cNvCxnSpPr/>
          <p:nvPr userDrawn="1"/>
        </p:nvCxnSpPr>
        <p:spPr>
          <a:xfrm>
            <a:off x="7529959" y="274638"/>
            <a:ext cx="0" cy="5851525"/>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pic>
        <p:nvPicPr>
          <p:cNvPr id="15" name="Picture 14"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2677" y="4946226"/>
            <a:ext cx="1131750" cy="1131750"/>
          </a:xfrm>
          <a:prstGeom prst="rect">
            <a:avLst/>
          </a:prstGeom>
        </p:spPr>
      </p:pic>
    </p:spTree>
    <p:extLst>
      <p:ext uri="{BB962C8B-B14F-4D97-AF65-F5344CB8AC3E}">
        <p14:creationId xmlns:p14="http://schemas.microsoft.com/office/powerpoint/2010/main" val="27043809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act Us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DB54481-208C-4143-B4BF-A72A3A8F2924}" type="datetime4">
              <a:rPr lang="en-US" smtClean="0">
                <a:solidFill>
                  <a:prstClr val="white"/>
                </a:solidFill>
              </a:rPr>
              <a:pPr/>
              <a:t>August 12, 2016</a:t>
            </a:fld>
            <a:endParaRPr lang="en-US">
              <a:solidFill>
                <a:prstClr val="white"/>
              </a:solidFill>
            </a:endParaRPr>
          </a:p>
        </p:txBody>
      </p:sp>
      <p:sp>
        <p:nvSpPr>
          <p:cNvPr id="6" name="Footer Placeholder 5"/>
          <p:cNvSpPr>
            <a:spLocks noGrp="1"/>
          </p:cNvSpPr>
          <p:nvPr>
            <p:ph type="ftr" sz="quarter" idx="11"/>
          </p:nvPr>
        </p:nvSpPr>
        <p:spPr>
          <a:xfrm>
            <a:off x="3124200" y="6356350"/>
            <a:ext cx="5562600" cy="365125"/>
          </a:xfrm>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sp>
        <p:nvSpPr>
          <p:cNvPr id="13" name="Text Placeholder 15"/>
          <p:cNvSpPr>
            <a:spLocks noGrp="1"/>
          </p:cNvSpPr>
          <p:nvPr>
            <p:ph type="body" sz="quarter" idx="13" hasCustomPrompt="1"/>
          </p:nvPr>
        </p:nvSpPr>
        <p:spPr>
          <a:xfrm>
            <a:off x="1" y="961839"/>
            <a:ext cx="6853914" cy="289527"/>
          </a:xfrm>
          <a:solidFill>
            <a:schemeClr val="accent1"/>
          </a:solidFill>
        </p:spPr>
        <p:txBody>
          <a:bodyPr tIns="36576" bIns="0" anchor="t">
            <a:noAutofit/>
          </a:bodyPr>
          <a:lstStyle>
            <a:lvl1pPr marL="0" indent="0" algn="r">
              <a:buNone/>
              <a:defRPr sz="1200" b="0" i="0" baseline="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dirty="0" smtClean="0"/>
              <a:t>Connect with Federal Health Architecture – We’d Love to Hear from you!</a:t>
            </a:r>
          </a:p>
        </p:txBody>
      </p:sp>
      <p:sp>
        <p:nvSpPr>
          <p:cNvPr id="14" name="Title 16"/>
          <p:cNvSpPr>
            <a:spLocks noGrp="1"/>
          </p:cNvSpPr>
          <p:nvPr>
            <p:ph type="title" hasCustomPrompt="1"/>
          </p:nvPr>
        </p:nvSpPr>
        <p:spPr>
          <a:xfrm>
            <a:off x="457200" y="274638"/>
            <a:ext cx="6396715" cy="677894"/>
          </a:xfrm>
        </p:spPr>
        <p:txBody>
          <a:bodyPr>
            <a:normAutofit/>
          </a:bodyPr>
          <a:lstStyle>
            <a:lvl1pPr algn="r">
              <a:defRPr sz="3200" b="1"/>
            </a:lvl1pPr>
          </a:lstStyle>
          <a:p>
            <a:r>
              <a:rPr lang="en-US" dirty="0" smtClean="0"/>
              <a:t>Contact Us</a:t>
            </a:r>
            <a:endParaRPr lang="en-US" dirty="0"/>
          </a:p>
        </p:txBody>
      </p:sp>
      <p:pic>
        <p:nvPicPr>
          <p:cNvPr id="15" name="Picture 14"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Content Placeholder 2"/>
          <p:cNvSpPr>
            <a:spLocks noGrp="1"/>
          </p:cNvSpPr>
          <p:nvPr>
            <p:ph sz="half" idx="1"/>
          </p:nvPr>
        </p:nvSpPr>
        <p:spPr>
          <a:xfrm>
            <a:off x="457200" y="1475496"/>
            <a:ext cx="4959544"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2"/>
          <p:cNvSpPr>
            <a:spLocks noGrp="1"/>
          </p:cNvSpPr>
          <p:nvPr>
            <p:ph sz="half" idx="14"/>
          </p:nvPr>
        </p:nvSpPr>
        <p:spPr>
          <a:xfrm>
            <a:off x="5719544" y="1475496"/>
            <a:ext cx="2967256" cy="2257079"/>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9" name="Straight Connector 18"/>
          <p:cNvCxnSpPr/>
          <p:nvPr/>
        </p:nvCxnSpPr>
        <p:spPr>
          <a:xfrm>
            <a:off x="5564660"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6" name="Content Placeholder 2"/>
          <p:cNvSpPr>
            <a:spLocks noGrp="1"/>
          </p:cNvSpPr>
          <p:nvPr>
            <p:ph sz="half" idx="15"/>
          </p:nvPr>
        </p:nvSpPr>
        <p:spPr>
          <a:xfrm>
            <a:off x="5719544" y="3945865"/>
            <a:ext cx="2967256" cy="2052620"/>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6959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anks for Coming">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6A717-0BDD-475C-90CC-4A7D0F3293FE}" type="datetime4">
              <a:rPr lang="en-US" smtClean="0">
                <a:solidFill>
                  <a:prstClr val="white"/>
                </a:solidFill>
              </a:rPr>
              <a:pPr/>
              <a:t>August 12, 2016</a:t>
            </a:fld>
            <a:endParaRPr lang="en-US">
              <a:solidFill>
                <a:prstClr val="white"/>
              </a:solidFill>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sp>
        <p:nvSpPr>
          <p:cNvPr id="8" name="Text Placeholder 15"/>
          <p:cNvSpPr>
            <a:spLocks noGrp="1"/>
          </p:cNvSpPr>
          <p:nvPr>
            <p:ph type="body" sz="quarter" idx="13" hasCustomPrompt="1"/>
          </p:nvPr>
        </p:nvSpPr>
        <p:spPr>
          <a:xfrm>
            <a:off x="-1" y="3324232"/>
            <a:ext cx="6185023" cy="289527"/>
          </a:xfrm>
          <a:solidFill>
            <a:schemeClr val="accent1"/>
          </a:solidFill>
        </p:spPr>
        <p:txBody>
          <a:bodyPr tIns="36576" bIns="0" anchor="t">
            <a:noAutofit/>
          </a:bodyPr>
          <a:lstStyle>
            <a:lvl1pPr marL="0" indent="0" algn="r">
              <a:buNone/>
              <a:defRPr sz="1200" b="0" i="1">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dirty="0" smtClean="0"/>
              <a:t>See you soon</a:t>
            </a:r>
          </a:p>
        </p:txBody>
      </p:sp>
      <p:sp>
        <p:nvSpPr>
          <p:cNvPr id="9" name="Title 16"/>
          <p:cNvSpPr>
            <a:spLocks noGrp="1"/>
          </p:cNvSpPr>
          <p:nvPr>
            <p:ph type="title" hasCustomPrompt="1"/>
          </p:nvPr>
        </p:nvSpPr>
        <p:spPr>
          <a:xfrm>
            <a:off x="0" y="2399747"/>
            <a:ext cx="6185023" cy="915178"/>
          </a:xfrm>
        </p:spPr>
        <p:txBody>
          <a:bodyPr>
            <a:noAutofit/>
          </a:bodyPr>
          <a:lstStyle>
            <a:lvl1pPr algn="r">
              <a:lnSpc>
                <a:spcPct val="70000"/>
              </a:lnSpc>
              <a:defRPr sz="3600" b="1"/>
            </a:lvl1pPr>
          </a:lstStyle>
          <a:p>
            <a:r>
              <a:rPr lang="en-US" dirty="0" smtClean="0"/>
              <a:t>THANKS FOR</a:t>
            </a:r>
            <a:br>
              <a:rPr lang="en-US" dirty="0" smtClean="0"/>
            </a:br>
            <a:r>
              <a:rPr lang="en-US" dirty="0" smtClean="0"/>
              <a:t>COMING</a:t>
            </a:r>
            <a:endParaRPr lang="en-US" dirty="0"/>
          </a:p>
        </p:txBody>
      </p:sp>
      <p:pic>
        <p:nvPicPr>
          <p:cNvPr id="10" name="Picture 9"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4428" y="1960841"/>
            <a:ext cx="2051688" cy="2051688"/>
          </a:xfrm>
          <a:prstGeom prst="rect">
            <a:avLst/>
          </a:prstGeom>
        </p:spPr>
      </p:pic>
    </p:spTree>
    <p:extLst>
      <p:ext uri="{BB962C8B-B14F-4D97-AF65-F5344CB8AC3E}">
        <p14:creationId xmlns:p14="http://schemas.microsoft.com/office/powerpoint/2010/main" val="24084027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3B534B18-1D5E-4FAD-8ECB-09BD9C63D6F3}" type="datetime4">
              <a:rPr lang="en-US" smtClean="0">
                <a:solidFill>
                  <a:srgbClr val="1D427C"/>
                </a:solidFill>
              </a:rPr>
              <a:pPr/>
              <a:t>August 12, 2016</a:t>
            </a:fld>
            <a:endParaRPr lang="en-US" dirty="0">
              <a:solidFill>
                <a:srgbClr val="1D427C"/>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solidFill>
                <a:srgbClr val="1D427C"/>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solidFill>
                  <a:prstClr val="white"/>
                </a:solidFill>
              </a:rPr>
              <a:pPr/>
              <a:t>‹#›</a:t>
            </a:fld>
            <a:endParaRPr lang="en-US" dirty="0">
              <a:solidFill>
                <a:prstClr val="white"/>
              </a:solidFill>
            </a:endParaRPr>
          </a:p>
        </p:txBody>
      </p:sp>
      <p:pic>
        <p:nvPicPr>
          <p:cNvPr id="6" name="Picture 5" descr="break-time_increments-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9"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smtClean="0"/>
              <a:t>BREAK TIME</a:t>
            </a:r>
            <a:endParaRPr lang="en-US" dirty="0"/>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8240280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C47F9BDA-B288-4FCC-B65E-EF00068FC47F}" type="datetime4">
              <a:rPr lang="en-US" smtClean="0">
                <a:solidFill>
                  <a:srgbClr val="1D427C"/>
                </a:solidFill>
              </a:rPr>
              <a:pPr/>
              <a:t>August 12, 2016</a:t>
            </a:fld>
            <a:endParaRPr lang="en-US" dirty="0">
              <a:solidFill>
                <a:srgbClr val="1D427C"/>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solidFill>
                <a:srgbClr val="1D427C"/>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smtClean="0"/>
              <a:t>BREAK TIME</a:t>
            </a:r>
            <a:endParaRPr lang="en-US" dirty="0"/>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317425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EF33F92A-99A0-40E2-9763-9294C6B17564}" type="datetime4">
              <a:rPr lang="en-US" smtClean="0">
                <a:solidFill>
                  <a:srgbClr val="1D427C"/>
                </a:solidFill>
              </a:rPr>
              <a:pPr/>
              <a:t>August 12, 2016</a:t>
            </a:fld>
            <a:endParaRPr lang="en-US" dirty="0">
              <a:solidFill>
                <a:srgbClr val="1D427C"/>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solidFill>
                <a:srgbClr val="1D427C"/>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smtClean="0"/>
              <a:t>BREAK TIME</a:t>
            </a:r>
            <a:endParaRPr lang="en-US" dirty="0"/>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7481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97562217-960F-446A-BCEA-9217345BF325}" type="datetime4">
              <a:rPr lang="en-US" smtClean="0">
                <a:solidFill>
                  <a:srgbClr val="1D427C"/>
                </a:solidFill>
              </a:rPr>
              <a:pPr/>
              <a:t>August 12, 2016</a:t>
            </a:fld>
            <a:endParaRPr lang="en-US" dirty="0">
              <a:solidFill>
                <a:srgbClr val="1D427C"/>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solidFill>
                <a:srgbClr val="1D427C"/>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70"/>
            <a:ext cx="2509998" cy="5419861"/>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smtClean="0"/>
              <a:t>BREAK TIME</a:t>
            </a:r>
            <a:endParaRPr lang="en-US" dirty="0"/>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8298875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DE764A3D-7AC4-4DE3-AD0C-D6CAAEEEC951}" type="datetime4">
              <a:rPr lang="en-US" smtClean="0">
                <a:solidFill>
                  <a:srgbClr val="1D427C"/>
                </a:solidFill>
              </a:rPr>
              <a:pPr/>
              <a:t>August 12, 2016</a:t>
            </a:fld>
            <a:endParaRPr lang="en-US" dirty="0">
              <a:solidFill>
                <a:srgbClr val="1D427C"/>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solidFill>
                <a:srgbClr val="1D427C"/>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smtClean="0"/>
              <a:t>BREAK TIME</a:t>
            </a:r>
            <a:endParaRPr lang="en-US" dirty="0"/>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56208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5E2412B4-CDE3-4C94-B53D-01F71CBBE8AB}" type="datetime4">
              <a:rPr lang="en-US" smtClean="0">
                <a:solidFill>
                  <a:srgbClr val="1D427C"/>
                </a:solidFill>
              </a:rPr>
              <a:pPr/>
              <a:t>August 12, 2016</a:t>
            </a:fld>
            <a:endParaRPr lang="en-US" dirty="0">
              <a:solidFill>
                <a:srgbClr val="1D427C"/>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solidFill>
                <a:srgbClr val="1D427C"/>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smtClean="0"/>
              <a:t>BREAK TIME</a:t>
            </a:r>
            <a:endParaRPr lang="en-US" dirty="0"/>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1871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 Default copy">
    <p:spTree>
      <p:nvGrpSpPr>
        <p:cNvPr id="1" name=""/>
        <p:cNvGrpSpPr/>
        <p:nvPr/>
      </p:nvGrpSpPr>
      <p:grpSpPr>
        <a:xfrm>
          <a:off x="0" y="0"/>
          <a:ext cx="0" cy="0"/>
          <a:chOff x="0" y="0"/>
          <a:chExt cx="0" cy="0"/>
        </a:xfrm>
      </p:grpSpPr>
      <p:sp>
        <p:nvSpPr>
          <p:cNvPr id="20" name="Shape 20"/>
          <p:cNvSpPr>
            <a:spLocks noGrp="1"/>
          </p:cNvSpPr>
          <p:nvPr>
            <p:ph type="sldNum" sz="quarter" idx="2"/>
          </p:nvPr>
        </p:nvSpPr>
        <p:spPr>
          <a:xfrm>
            <a:off x="8646249" y="6245225"/>
            <a:ext cx="241438" cy="224861"/>
          </a:xfrm>
          <a:prstGeom prst="rect">
            <a:avLst/>
          </a:prstGeom>
        </p:spPr>
        <p:txBody>
          <a:bodyPr/>
          <a:lstStyle>
            <a:lvl1pPr>
              <a:defRPr sz="900"/>
            </a:lvl1pPr>
          </a:lstStyle>
          <a:p>
            <a:fld id="{86CB4B4D-7CA3-9044-876B-883B54F8677D}" type="slidenum">
              <a:t>‹#›</a:t>
            </a:fld>
            <a:endParaRPr/>
          </a:p>
        </p:txBody>
      </p:sp>
    </p:spTree>
    <p:extLst>
      <p:ext uri="{BB962C8B-B14F-4D97-AF65-F5344CB8AC3E}">
        <p14:creationId xmlns:p14="http://schemas.microsoft.com/office/powerpoint/2010/main" val="2871910040"/>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DE849046-1D27-4B00-9E64-AEBA8E551B5B}" type="datetime4">
              <a:rPr lang="en-US" smtClean="0">
                <a:solidFill>
                  <a:srgbClr val="1D427C"/>
                </a:solidFill>
              </a:rPr>
              <a:pPr/>
              <a:t>August 12, 2016</a:t>
            </a:fld>
            <a:endParaRPr lang="en-US" dirty="0">
              <a:solidFill>
                <a:srgbClr val="1D427C"/>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solidFill>
                <a:srgbClr val="1D427C"/>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smtClean="0"/>
              <a:t>BREAK TIME</a:t>
            </a:r>
            <a:endParaRPr lang="en-US" dirty="0"/>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028251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4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49CEE767-DA12-4D6C-88BF-FDDF5EC74943}" type="datetime4">
              <a:rPr lang="en-US" smtClean="0">
                <a:solidFill>
                  <a:srgbClr val="1D427C"/>
                </a:solidFill>
              </a:rPr>
              <a:pPr/>
              <a:t>August 12, 2016</a:t>
            </a:fld>
            <a:endParaRPr lang="en-US" dirty="0">
              <a:solidFill>
                <a:srgbClr val="1D427C"/>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solidFill>
                <a:srgbClr val="1D427C"/>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smtClean="0"/>
              <a:t>BREAK TIME</a:t>
            </a:r>
            <a:endParaRPr lang="en-US" dirty="0"/>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667344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4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46904A9F-4E77-4F72-B568-2AB4CA3252D5}" type="datetime4">
              <a:rPr lang="en-US" smtClean="0">
                <a:solidFill>
                  <a:srgbClr val="1D427C"/>
                </a:solidFill>
              </a:rPr>
              <a:pPr/>
              <a:t>August 12, 2016</a:t>
            </a:fld>
            <a:endParaRPr lang="en-US" dirty="0">
              <a:solidFill>
                <a:srgbClr val="1D427C"/>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solidFill>
                <a:srgbClr val="1D427C"/>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smtClean="0"/>
              <a:t>BREAK TIME</a:t>
            </a:r>
            <a:endParaRPr lang="en-US" dirty="0"/>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805922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5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93D84108-4A24-410D-B8BA-73792EB3BEC7}" type="datetime4">
              <a:rPr lang="en-US" smtClean="0">
                <a:solidFill>
                  <a:srgbClr val="1D427C"/>
                </a:solidFill>
              </a:rPr>
              <a:pPr/>
              <a:t>August 12, 2016</a:t>
            </a:fld>
            <a:endParaRPr lang="en-US" dirty="0">
              <a:solidFill>
                <a:srgbClr val="1D427C"/>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solidFill>
                <a:srgbClr val="1D427C"/>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smtClean="0"/>
              <a:t>BREAK TIME</a:t>
            </a:r>
            <a:endParaRPr lang="en-US" dirty="0"/>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120454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5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E9AC444C-EB31-4E28-B413-302EEE5519A3}" type="datetime4">
              <a:rPr lang="en-US" smtClean="0">
                <a:solidFill>
                  <a:srgbClr val="1D427C"/>
                </a:solidFill>
              </a:rPr>
              <a:pPr/>
              <a:t>August 12, 2016</a:t>
            </a:fld>
            <a:endParaRPr lang="en-US" dirty="0">
              <a:solidFill>
                <a:srgbClr val="1D427C"/>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solidFill>
                <a:srgbClr val="1D427C"/>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smtClean="0"/>
              <a:t>BREAK TIME</a:t>
            </a:r>
            <a:endParaRPr lang="en-US" dirty="0"/>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0921760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9DD1AF07-DB0F-422B-A48D-458FA80BE849}" type="datetime4">
              <a:rPr lang="en-US" smtClean="0">
                <a:solidFill>
                  <a:srgbClr val="1D427C"/>
                </a:solidFill>
              </a:rPr>
              <a:pPr/>
              <a:t>August 12, 2016</a:t>
            </a:fld>
            <a:endParaRPr lang="en-US" dirty="0">
              <a:solidFill>
                <a:srgbClr val="1D427C"/>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solidFill>
                <a:srgbClr val="1D427C"/>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smtClean="0"/>
              <a:t>BREAK TIME</a:t>
            </a:r>
            <a:endParaRPr lang="en-US" dirty="0"/>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9014646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ustom Tim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E3229F46-1E5B-4ABE-B8A9-939DDCE94CCA}" type="datetime4">
              <a:rPr lang="en-US" smtClean="0">
                <a:solidFill>
                  <a:srgbClr val="1D427C"/>
                </a:solidFill>
              </a:rPr>
              <a:pPr/>
              <a:t>August 12, 2016</a:t>
            </a:fld>
            <a:endParaRPr lang="en-US" dirty="0">
              <a:solidFill>
                <a:srgbClr val="1D427C"/>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solidFill>
                <a:srgbClr val="1D427C"/>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70"/>
            <a:ext cx="2509998" cy="5419861"/>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smtClean="0"/>
              <a:t>BREAK TIME</a:t>
            </a:r>
            <a:endParaRPr lang="en-US" dirty="0"/>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Text Placeholder 3"/>
          <p:cNvSpPr>
            <a:spLocks noGrp="1"/>
          </p:cNvSpPr>
          <p:nvPr>
            <p:ph type="body" sz="quarter" idx="13" hasCustomPrompt="1"/>
          </p:nvPr>
        </p:nvSpPr>
        <p:spPr>
          <a:xfrm>
            <a:off x="4157850" y="1819660"/>
            <a:ext cx="828675" cy="849312"/>
          </a:xfrm>
        </p:spPr>
        <p:txBody>
          <a:bodyPr anchor="ctr">
            <a:noAutofit/>
          </a:bodyPr>
          <a:lstStyle>
            <a:lvl1pPr marL="0" indent="0" algn="ctr">
              <a:buNone/>
              <a:defRPr sz="4400" b="1">
                <a:solidFill>
                  <a:srgbClr val="000000"/>
                </a:solidFill>
              </a:defRPr>
            </a:lvl1pPr>
            <a:lvl2pPr>
              <a:defRPr sz="1600" b="1"/>
            </a:lvl2pPr>
            <a:lvl3pPr>
              <a:defRPr sz="1600" b="1"/>
            </a:lvl3pPr>
            <a:lvl4pPr>
              <a:defRPr sz="1600" b="1"/>
            </a:lvl4pPr>
            <a:lvl5pPr>
              <a:defRPr sz="1600" b="1"/>
            </a:lvl5pPr>
          </a:lstStyle>
          <a:p>
            <a:pPr lvl="0"/>
            <a:r>
              <a:rPr lang="en-US" dirty="0" smtClean="0"/>
              <a:t>00</a:t>
            </a:r>
            <a:endParaRPr lang="en-US" dirty="0"/>
          </a:p>
        </p:txBody>
      </p:sp>
    </p:spTree>
    <p:extLst>
      <p:ext uri="{BB962C8B-B14F-4D97-AF65-F5344CB8AC3E}">
        <p14:creationId xmlns:p14="http://schemas.microsoft.com/office/powerpoint/2010/main" val="2475756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3886290" y="1753862"/>
            <a:ext cx="5257710" cy="3196465"/>
          </a:xfrm>
          <a:prstGeom prst="rect">
            <a:avLst/>
          </a:prstGeom>
          <a:solidFill>
            <a:srgbClr val="FFFFFF">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5" name="Footer Placeholder 4"/>
          <p:cNvSpPr>
            <a:spLocks noGrp="1"/>
          </p:cNvSpPr>
          <p:nvPr>
            <p:ph type="ftr" sz="quarter" idx="11"/>
          </p:nvPr>
        </p:nvSpPr>
        <p:spPr>
          <a:xfrm>
            <a:off x="457200" y="6356350"/>
            <a:ext cx="2895600" cy="365125"/>
          </a:xfrm>
        </p:spPr>
        <p:txBody>
          <a:bodyPr/>
          <a:lstStyle/>
          <a:p>
            <a:endParaRPr lang="en-US" dirty="0">
              <a:solidFill>
                <a:prstClr val="white"/>
              </a:solidFill>
            </a:endParaRPr>
          </a:p>
        </p:txBody>
      </p:sp>
      <p:sp>
        <p:nvSpPr>
          <p:cNvPr id="2" name="Title 1"/>
          <p:cNvSpPr>
            <a:spLocks noGrp="1"/>
          </p:cNvSpPr>
          <p:nvPr>
            <p:ph type="ctrTitle"/>
          </p:nvPr>
        </p:nvSpPr>
        <p:spPr>
          <a:xfrm>
            <a:off x="4170958" y="1988741"/>
            <a:ext cx="4688374" cy="1470025"/>
          </a:xfrm>
        </p:spPr>
        <p:txBody>
          <a:bodyPr lIns="91440" rIns="91440" anchor="t">
            <a:noAutofit/>
          </a:bodyPr>
          <a:lstStyle>
            <a:lvl1pPr algn="l">
              <a:defRPr sz="3200" b="1">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170958" y="3468394"/>
            <a:ext cx="4688374" cy="801295"/>
          </a:xfrm>
        </p:spPr>
        <p:txBody>
          <a:bodyPr anchor="t">
            <a:normAutofit/>
          </a:bodyPr>
          <a:lstStyle>
            <a:lvl1pPr marL="0" indent="0" algn="l">
              <a:buNone/>
              <a:defRPr sz="1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ext Placeholder 9"/>
          <p:cNvSpPr>
            <a:spLocks noGrp="1"/>
          </p:cNvSpPr>
          <p:nvPr>
            <p:ph type="body" sz="quarter" idx="12"/>
          </p:nvPr>
        </p:nvSpPr>
        <p:spPr>
          <a:xfrm>
            <a:off x="4170363" y="4279719"/>
            <a:ext cx="4689475" cy="452437"/>
          </a:xfrm>
        </p:spPr>
        <p:txBody>
          <a:bodyPr>
            <a:normAutofit/>
          </a:bodyPr>
          <a:lstStyle>
            <a:lvl1pPr marL="0" indent="0">
              <a:buNone/>
              <a:defRPr sz="1600" b="1"/>
            </a:lvl1pPr>
          </a:lstStyle>
          <a:p>
            <a:pPr lvl="0"/>
            <a:r>
              <a:rPr lang="en-US" smtClean="0"/>
              <a:t>Click to edit Master text styles</a:t>
            </a:r>
          </a:p>
        </p:txBody>
      </p:sp>
    </p:spTree>
    <p:extLst>
      <p:ext uri="{BB962C8B-B14F-4D97-AF65-F5344CB8AC3E}">
        <p14:creationId xmlns:p14="http://schemas.microsoft.com/office/powerpoint/2010/main" val="88596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lternative 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2763819"/>
            <a:ext cx="5257710" cy="3196465"/>
          </a:xfrm>
          <a:prstGeom prst="rect">
            <a:avLst/>
          </a:prstGeom>
          <a:solidFill>
            <a:srgbClr val="FFFFFF">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5" name="Footer Placeholder 4"/>
          <p:cNvSpPr>
            <a:spLocks noGrp="1"/>
          </p:cNvSpPr>
          <p:nvPr>
            <p:ph type="ftr" sz="quarter" idx="11"/>
          </p:nvPr>
        </p:nvSpPr>
        <p:spPr>
          <a:xfrm>
            <a:off x="457200" y="6356350"/>
            <a:ext cx="2895600" cy="365125"/>
          </a:xfrm>
        </p:spPr>
        <p:txBody>
          <a:bodyPr/>
          <a:lstStyle/>
          <a:p>
            <a:endParaRPr lang="en-US" dirty="0">
              <a:solidFill>
                <a:prstClr val="white"/>
              </a:solidFill>
            </a:endParaRPr>
          </a:p>
        </p:txBody>
      </p:sp>
      <p:sp>
        <p:nvSpPr>
          <p:cNvPr id="2" name="Title 1"/>
          <p:cNvSpPr>
            <a:spLocks noGrp="1"/>
          </p:cNvSpPr>
          <p:nvPr>
            <p:ph type="ctrTitle"/>
          </p:nvPr>
        </p:nvSpPr>
        <p:spPr>
          <a:xfrm>
            <a:off x="284668" y="3044799"/>
            <a:ext cx="4688374" cy="1470025"/>
          </a:xfrm>
        </p:spPr>
        <p:txBody>
          <a:bodyPr lIns="91440" rIns="91440" anchor="t">
            <a:noAutofit/>
          </a:bodyPr>
          <a:lstStyle>
            <a:lvl1pPr algn="l">
              <a:defRPr sz="3200" b="1">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84668" y="4524452"/>
            <a:ext cx="4688374" cy="801295"/>
          </a:xfrm>
        </p:spPr>
        <p:txBody>
          <a:bodyPr anchor="t">
            <a:normAutofit/>
          </a:bodyPr>
          <a:lstStyle>
            <a:lvl1pPr marL="0" indent="0" algn="l">
              <a:buNone/>
              <a:defRPr sz="1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ext Placeholder 9"/>
          <p:cNvSpPr>
            <a:spLocks noGrp="1"/>
          </p:cNvSpPr>
          <p:nvPr>
            <p:ph type="body" sz="quarter" idx="12"/>
          </p:nvPr>
        </p:nvSpPr>
        <p:spPr>
          <a:xfrm>
            <a:off x="284073" y="5335777"/>
            <a:ext cx="4689475" cy="452437"/>
          </a:xfrm>
        </p:spPr>
        <p:txBody>
          <a:bodyPr>
            <a:normAutofit/>
          </a:bodyPr>
          <a:lstStyle>
            <a:lvl1pPr marL="0" indent="0">
              <a:buNone/>
              <a:defRPr sz="1600" b="1"/>
            </a:lvl1pPr>
          </a:lstStyle>
          <a:p>
            <a:pPr lvl="0"/>
            <a:r>
              <a:rPr lang="en-US" smtClean="0"/>
              <a:t>Click to edit Master text styles</a:t>
            </a:r>
          </a:p>
        </p:txBody>
      </p:sp>
    </p:spTree>
    <p:extLst>
      <p:ext uri="{BB962C8B-B14F-4D97-AF65-F5344CB8AC3E}">
        <p14:creationId xmlns:p14="http://schemas.microsoft.com/office/powerpoint/2010/main" val="428441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044825"/>
            <a:ext cx="7772400" cy="1362075"/>
          </a:xfrm>
        </p:spPr>
        <p:txBody>
          <a:bodyPr anchor="b">
            <a:normAutofit/>
          </a:bodyPr>
          <a:lstStyle>
            <a:lvl1pPr algn="l">
              <a:defRPr sz="2800" b="1" cap="all"/>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722313" y="4406900"/>
            <a:ext cx="7772400" cy="1500187"/>
          </a:xfrm>
        </p:spPr>
        <p:txBody>
          <a:bodyPr anchor="t"/>
          <a:lstStyle>
            <a:lvl1pPr marL="0" indent="0">
              <a:buNone/>
              <a:defRPr sz="2000">
                <a:solidFill>
                  <a:srgbClr val="D2124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title style</a:t>
            </a:r>
          </a:p>
        </p:txBody>
      </p:sp>
      <p:sp>
        <p:nvSpPr>
          <p:cNvPr id="4" name="Date Placeholder 3"/>
          <p:cNvSpPr>
            <a:spLocks noGrp="1"/>
          </p:cNvSpPr>
          <p:nvPr>
            <p:ph type="dt" sz="half" idx="10"/>
          </p:nvPr>
        </p:nvSpPr>
        <p:spPr/>
        <p:txBody>
          <a:bodyPr/>
          <a:lstStyle/>
          <a:p>
            <a:fld id="{7FC5F8B4-E24B-4867-9C9D-72D73E5F8CC2}" type="datetime4">
              <a:rPr lang="en-US" smtClean="0">
                <a:solidFill>
                  <a:prstClr val="white"/>
                </a:solidFill>
              </a:rPr>
              <a:pPr/>
              <a:t>August 12, 2016</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F8059506-D6B1-B842-AAB5-13291BE98BD7}" type="slidenum">
              <a:rPr lang="en-US" smtClean="0">
                <a:solidFill>
                  <a:prstClr val="white"/>
                </a:solidFill>
              </a:rPr>
              <a:pPr/>
              <a:t>‹#›</a:t>
            </a:fld>
            <a:endParaRPr lang="en-US">
              <a:solidFill>
                <a:prstClr val="white"/>
              </a:solidFill>
            </a:endParaRPr>
          </a:p>
        </p:txBody>
      </p:sp>
      <p:pic>
        <p:nvPicPr>
          <p:cNvPr id="7" name="Picture 6"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2296" y="383803"/>
            <a:ext cx="3199408" cy="3199408"/>
          </a:xfrm>
          <a:prstGeom prst="rect">
            <a:avLst/>
          </a:prstGeom>
        </p:spPr>
      </p:pic>
    </p:spTree>
    <p:extLst>
      <p:ext uri="{BB962C8B-B14F-4D97-AF65-F5344CB8AC3E}">
        <p14:creationId xmlns:p14="http://schemas.microsoft.com/office/powerpoint/2010/main" val="2698518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75496"/>
            <a:ext cx="8229600" cy="45666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A58A7E-A704-436A-BF01-E4920549F598}" type="datetime4">
              <a:rPr lang="en-US" smtClean="0">
                <a:solidFill>
                  <a:prstClr val="white"/>
                </a:solidFill>
              </a:rPr>
              <a:pPr/>
              <a:t>August 12, 2016</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F8059506-D6B1-B842-AAB5-13291BE98BD7}" type="slidenum">
              <a:rPr lang="en-US" smtClean="0">
                <a:solidFill>
                  <a:prstClr val="white"/>
                </a:solidFill>
              </a:rPr>
              <a:pPr/>
              <a:t>‹#›</a:t>
            </a:fld>
            <a:endParaRPr lang="en-US" dirty="0">
              <a:solidFill>
                <a:prstClr val="white"/>
              </a:solidFill>
            </a:endParaRPr>
          </a:p>
        </p:txBody>
      </p:sp>
      <p:sp>
        <p:nvSpPr>
          <p:cNvPr id="16"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smtClean="0"/>
              <a:t>Click to edit Master text styles</a:t>
            </a:r>
          </a:p>
        </p:txBody>
      </p:sp>
      <p:sp>
        <p:nvSpPr>
          <p:cNvPr id="17"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pic>
        <p:nvPicPr>
          <p:cNvPr id="18" name="Picture 17"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Tree>
    <p:extLst>
      <p:ext uri="{BB962C8B-B14F-4D97-AF65-F5344CB8AC3E}">
        <p14:creationId xmlns:p14="http://schemas.microsoft.com/office/powerpoint/2010/main" val="314977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75496"/>
            <a:ext cx="8229600" cy="45666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7BA387-B3AE-45A2-8FEA-0403FEA779DF}" type="datetime4">
              <a:rPr lang="en-US" smtClean="0">
                <a:solidFill>
                  <a:prstClr val="white"/>
                </a:solidFill>
              </a:rPr>
              <a:pPr/>
              <a:t>August 12, 2016</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F8059506-D6B1-B842-AAB5-13291BE98BD7}" type="slidenum">
              <a:rPr lang="en-US" smtClean="0">
                <a:solidFill>
                  <a:prstClr val="white"/>
                </a:solidFill>
              </a:rPr>
              <a:pPr/>
              <a:t>‹#›</a:t>
            </a:fld>
            <a:endParaRPr lang="en-US" dirty="0">
              <a:solidFill>
                <a:prstClr val="white"/>
              </a:solidFill>
            </a:endParaRPr>
          </a:p>
        </p:txBody>
      </p:sp>
      <p:sp>
        <p:nvSpPr>
          <p:cNvPr id="17" name="Title 16"/>
          <p:cNvSpPr>
            <a:spLocks noGrp="1"/>
          </p:cNvSpPr>
          <p:nvPr>
            <p:ph type="title"/>
          </p:nvPr>
        </p:nvSpPr>
        <p:spPr>
          <a:xfrm>
            <a:off x="457200" y="274638"/>
            <a:ext cx="6396715" cy="677894"/>
          </a:xfrm>
        </p:spPr>
        <p:txBody>
          <a:bodyPr>
            <a:normAutofit/>
          </a:bodyPr>
          <a:lstStyle>
            <a:lvl1pPr algn="r">
              <a:defRPr sz="3200" b="1"/>
            </a:lvl1pPr>
          </a:lstStyle>
          <a:p>
            <a:r>
              <a:rPr lang="en-US" smtClean="0"/>
              <a:t>Click to edit Master title style</a:t>
            </a:r>
            <a:endParaRPr lang="en-US" dirty="0"/>
          </a:p>
        </p:txBody>
      </p:sp>
      <p:pic>
        <p:nvPicPr>
          <p:cNvPr id="18" name="Picture 17" descr="FH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2" name="Rectangle 1"/>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0" name="Rectangle 9"/>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6955969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9" Type="http://schemas.openxmlformats.org/officeDocument/2006/relationships/slideLayout" Target="../slideLayouts/slideLayout43.xml"/><Relationship Id="rId3" Type="http://schemas.openxmlformats.org/officeDocument/2006/relationships/slideLayout" Target="../slideLayouts/slideLayout7.xml"/><Relationship Id="rId21" Type="http://schemas.openxmlformats.org/officeDocument/2006/relationships/slideLayout" Target="../slideLayouts/slideLayout25.xml"/><Relationship Id="rId34" Type="http://schemas.openxmlformats.org/officeDocument/2006/relationships/slideLayout" Target="../slideLayouts/slideLayout38.xml"/><Relationship Id="rId42" Type="http://schemas.openxmlformats.org/officeDocument/2006/relationships/slideLayout" Target="../slideLayouts/slideLayout46.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33" Type="http://schemas.openxmlformats.org/officeDocument/2006/relationships/slideLayout" Target="../slideLayouts/slideLayout37.xml"/><Relationship Id="rId38" Type="http://schemas.openxmlformats.org/officeDocument/2006/relationships/slideLayout" Target="../slideLayouts/slideLayout4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29" Type="http://schemas.openxmlformats.org/officeDocument/2006/relationships/slideLayout" Target="../slideLayouts/slideLayout33.xml"/><Relationship Id="rId41" Type="http://schemas.openxmlformats.org/officeDocument/2006/relationships/slideLayout" Target="../slideLayouts/slideLayout45.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32" Type="http://schemas.openxmlformats.org/officeDocument/2006/relationships/slideLayout" Target="../slideLayouts/slideLayout36.xml"/><Relationship Id="rId37" Type="http://schemas.openxmlformats.org/officeDocument/2006/relationships/slideLayout" Target="../slideLayouts/slideLayout41.xml"/><Relationship Id="rId40" Type="http://schemas.openxmlformats.org/officeDocument/2006/relationships/slideLayout" Target="../slideLayouts/slideLayout44.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slideLayout" Target="../slideLayouts/slideLayout32.xml"/><Relationship Id="rId36" Type="http://schemas.openxmlformats.org/officeDocument/2006/relationships/slideLayout" Target="../slideLayouts/slideLayout40.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31" Type="http://schemas.openxmlformats.org/officeDocument/2006/relationships/slideLayout" Target="../slideLayouts/slideLayout35.xml"/><Relationship Id="rId44" Type="http://schemas.openxmlformats.org/officeDocument/2006/relationships/image" Target="../media/image3.jpg"/><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 Id="rId30" Type="http://schemas.openxmlformats.org/officeDocument/2006/relationships/slideLayout" Target="../slideLayouts/slideLayout34.xml"/><Relationship Id="rId35" Type="http://schemas.openxmlformats.org/officeDocument/2006/relationships/slideLayout" Target="../slideLayouts/slideLayout39.xml"/><Relationship Id="rId4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2051" name="Text Placeholder 2"/>
          <p:cNvSpPr>
            <a:spLocks noGrp="1"/>
          </p:cNvSpPr>
          <p:nvPr>
            <p:ph type="body"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6553200" y="6494463"/>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itchFamily="34" charset="0"/>
              </a:defRPr>
            </a:lvl1pPr>
          </a:lstStyle>
          <a:p>
            <a:pPr fontAlgn="base">
              <a:spcBef>
                <a:spcPct val="0"/>
              </a:spcBef>
              <a:spcAft>
                <a:spcPct val="0"/>
              </a:spcAft>
            </a:pPr>
            <a:fld id="{41031DCC-A264-46BE-A1C1-C5ACB901849B}" type="slidenum">
              <a:rPr lang="en-US" altLang="en-US">
                <a:ea typeface="MS PGothic" pitchFamily="34" charset="-128"/>
              </a:rPr>
              <a:pPr fontAlgn="base">
                <a:spcBef>
                  <a:spcPct val="0"/>
                </a:spcBef>
                <a:spcAft>
                  <a:spcPct val="0"/>
                </a:spcAft>
              </a:pPr>
              <a:t>‹#›</a:t>
            </a:fld>
            <a:endParaRPr lang="en-US" altLang="en-US">
              <a:ea typeface="MS PGothic" pitchFamily="34" charset="-128"/>
            </a:endParaRPr>
          </a:p>
        </p:txBody>
      </p:sp>
      <p:pic>
        <p:nvPicPr>
          <p:cNvPr id="2054" name="Picture 5" descr="http://ts4.mm.bing.net/th?id=H.4551665482530847&amp;pid=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3" descr="VA color sea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6" name="Group 42"/>
          <p:cNvGrpSpPr>
            <a:grpSpLocks/>
          </p:cNvGrpSpPr>
          <p:nvPr/>
        </p:nvGrpSpPr>
        <p:grpSpPr bwMode="auto">
          <a:xfrm>
            <a:off x="0" y="914400"/>
            <a:ext cx="9144000" cy="46038"/>
            <a:chOff x="336" y="2592"/>
            <a:chExt cx="5040" cy="144"/>
          </a:xfrm>
        </p:grpSpPr>
        <p:sp>
          <p:nvSpPr>
            <p:cNvPr id="2" name="Rectangle 39"/>
            <p:cNvSpPr>
              <a:spLocks noChangeArrowheads="1"/>
            </p:cNvSpPr>
            <p:nvPr userDrawn="1"/>
          </p:nvSpPr>
          <p:spPr bwMode="auto">
            <a:xfrm>
              <a:off x="336" y="2592"/>
              <a:ext cx="1680" cy="144"/>
            </a:xfrm>
            <a:prstGeom prst="rect">
              <a:avLst/>
            </a:prstGeom>
            <a:solidFill>
              <a:srgbClr val="CC0000"/>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sp>
          <p:nvSpPr>
            <p:cNvPr id="2059" name="Rectangle 40"/>
            <p:cNvSpPr>
              <a:spLocks noChangeArrowheads="1"/>
            </p:cNvSpPr>
            <p:nvPr userDrawn="1"/>
          </p:nvSpPr>
          <p:spPr bwMode="auto">
            <a:xfrm>
              <a:off x="2016" y="2592"/>
              <a:ext cx="1680" cy="144"/>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sp>
          <p:nvSpPr>
            <p:cNvPr id="2060" name="Rectangle 41"/>
            <p:cNvSpPr>
              <a:spLocks noChangeArrowheads="1"/>
            </p:cNvSpPr>
            <p:nvPr userDrawn="1"/>
          </p:nvSpPr>
          <p:spPr bwMode="auto">
            <a:xfrm>
              <a:off x="3696" y="2592"/>
              <a:ext cx="1680" cy="144"/>
            </a:xfrm>
            <a:prstGeom prst="rect">
              <a:avLst/>
            </a:prstGeom>
            <a:solidFill>
              <a:srgbClr val="0000C4"/>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grpSp>
    </p:spTree>
    <p:extLst>
      <p:ext uri="{BB962C8B-B14F-4D97-AF65-F5344CB8AC3E}">
        <p14:creationId xmlns:p14="http://schemas.microsoft.com/office/powerpoint/2010/main" val="275153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ctr" rtl="0" eaLnBrk="0" fontAlgn="base" hangingPunct="0">
        <a:spcBef>
          <a:spcPct val="0"/>
        </a:spcBef>
        <a:spcAft>
          <a:spcPct val="0"/>
        </a:spcAft>
        <a:defRPr sz="2800" b="1" kern="1200">
          <a:solidFill>
            <a:schemeClr val="tx1"/>
          </a:solidFill>
          <a:latin typeface="+mj-lt"/>
          <a:ea typeface="MS PGothic" panose="020B0600070205080204" pitchFamily="34" charset="-128"/>
          <a:cs typeface="Times New Roman" pitchFamily="18" charset="0"/>
        </a:defRPr>
      </a:lvl1pPr>
      <a:lvl2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2pPr>
      <a:lvl3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3pPr>
      <a:lvl4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4pPr>
      <a:lvl5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5pPr>
      <a:lvl6pPr marL="457200" algn="ctr" rtl="0" fontAlgn="base">
        <a:spcBef>
          <a:spcPct val="0"/>
        </a:spcBef>
        <a:spcAft>
          <a:spcPct val="0"/>
        </a:spcAft>
        <a:defRPr sz="2800" b="1">
          <a:solidFill>
            <a:schemeClr val="tx1"/>
          </a:solidFill>
          <a:latin typeface="Times New Roman" pitchFamily="18" charset="0"/>
          <a:cs typeface="Times New Roman" pitchFamily="18" charset="0"/>
        </a:defRPr>
      </a:lvl6pPr>
      <a:lvl7pPr marL="914400" algn="ctr" rtl="0" fontAlgn="base">
        <a:spcBef>
          <a:spcPct val="0"/>
        </a:spcBef>
        <a:spcAft>
          <a:spcPct val="0"/>
        </a:spcAft>
        <a:defRPr sz="2800" b="1">
          <a:solidFill>
            <a:schemeClr val="tx1"/>
          </a:solidFill>
          <a:latin typeface="Times New Roman" pitchFamily="18" charset="0"/>
          <a:cs typeface="Times New Roman" pitchFamily="18" charset="0"/>
        </a:defRPr>
      </a:lvl7pPr>
      <a:lvl8pPr marL="1371600" algn="ctr" rtl="0" fontAlgn="base">
        <a:spcBef>
          <a:spcPct val="0"/>
        </a:spcBef>
        <a:spcAft>
          <a:spcPct val="0"/>
        </a:spcAft>
        <a:defRPr sz="2800" b="1">
          <a:solidFill>
            <a:schemeClr val="tx1"/>
          </a:solidFill>
          <a:latin typeface="Times New Roman" pitchFamily="18" charset="0"/>
          <a:cs typeface="Times New Roman" pitchFamily="18" charset="0"/>
        </a:defRPr>
      </a:lvl8pPr>
      <a:lvl9pPr marL="1828800" algn="ctr" rtl="0" fontAlgn="base">
        <a:spcBef>
          <a:spcPct val="0"/>
        </a:spcBef>
        <a:spcAft>
          <a:spcPct val="0"/>
        </a:spcAft>
        <a:defRPr sz="2800" b="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ＭＳ Ｐゴシック" pitchFamily="34" charset="-128"/>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2pPr>
      <a:lvl3pPr marL="1143000" indent="-228600" algn="l" rtl="0" eaLnBrk="0" fontAlgn="base" hangingPunct="0">
        <a:spcBef>
          <a:spcPct val="20000"/>
        </a:spcBef>
        <a:spcAft>
          <a:spcPct val="0"/>
        </a:spcAft>
        <a:buFont typeface="Arial" pitchFamily="34" charset="0"/>
        <a:buChar char="•"/>
        <a:defRPr kern="1200">
          <a:solidFill>
            <a:schemeClr val="tx1"/>
          </a:solidFill>
          <a:latin typeface="+mn-lt"/>
          <a:ea typeface="MS PGothic" panose="020B0600070205080204" pitchFamily="34" charset="-128"/>
          <a:cs typeface="ＭＳ Ｐゴシック" pitchFamily="34" charset="-128"/>
        </a:defRPr>
      </a:lvl3pPr>
      <a:lvl4pPr marL="16002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S PGothic" panose="020B0600070205080204" pitchFamily="34" charset="-128"/>
          <a:cs typeface="ＭＳ Ｐゴシック" pitchFamily="34" charset="-128"/>
        </a:defRPr>
      </a:lvl4pPr>
      <a:lvl5pPr marL="20574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S PGothic" panose="020B0600070205080204" pitchFamily="34" charset="-128"/>
          <a:cs typeface="ＭＳ Ｐゴシック"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4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10623" cy="67789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95330"/>
            <a:ext cx="8229600" cy="4800088"/>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000">
                <a:solidFill>
                  <a:schemeClr val="bg1"/>
                </a:solidFill>
              </a:defRPr>
            </a:lvl1pPr>
          </a:lstStyle>
          <a:p>
            <a:pPr defTabSz="457200"/>
            <a:fld id="{17AB8DF8-3B99-4747-AAF1-EFE0B36D59B1}" type="datetime4">
              <a:rPr lang="en-US" smtClean="0">
                <a:solidFill>
                  <a:prstClr val="white"/>
                </a:solidFill>
              </a:rPr>
              <a:pPr defTabSz="457200"/>
              <a:t>August 12, 2016</a:t>
            </a:fld>
            <a:endParaRPr lang="en-US" dirty="0">
              <a:solidFill>
                <a:prstClr val="white"/>
              </a:solidFill>
            </a:endParaRPr>
          </a:p>
        </p:txBody>
      </p:sp>
      <p:sp>
        <p:nvSpPr>
          <p:cNvPr id="5" name="Footer Placeholder 4"/>
          <p:cNvSpPr>
            <a:spLocks noGrp="1"/>
          </p:cNvSpPr>
          <p:nvPr>
            <p:ph type="ftr" sz="quarter" idx="3"/>
          </p:nvPr>
        </p:nvSpPr>
        <p:spPr>
          <a:xfrm>
            <a:off x="3124200" y="6356350"/>
            <a:ext cx="5562600" cy="365125"/>
          </a:xfrm>
          <a:prstGeom prst="rect">
            <a:avLst/>
          </a:prstGeom>
        </p:spPr>
        <p:txBody>
          <a:bodyPr vert="horz" lIns="91440" tIns="45720" rIns="91440" bIns="45720" rtlCol="0" anchor="ctr"/>
          <a:lstStyle>
            <a:lvl1pPr algn="l">
              <a:defRPr sz="1000">
                <a:solidFill>
                  <a:schemeClr val="bg1"/>
                </a:solidFill>
              </a:defRPr>
            </a:lvl1pPr>
          </a:lstStyle>
          <a:p>
            <a:pPr defTabSz="457200"/>
            <a:endParaRPr lang="en-US" dirty="0">
              <a:solidFill>
                <a:prstClr val="white"/>
              </a:solidFill>
            </a:endParaRPr>
          </a:p>
        </p:txBody>
      </p:sp>
      <p:sp>
        <p:nvSpPr>
          <p:cNvPr id="6" name="Slide Number Placeholder 5"/>
          <p:cNvSpPr>
            <a:spLocks noGrp="1"/>
          </p:cNvSpPr>
          <p:nvPr>
            <p:ph type="sldNum" sz="quarter" idx="4"/>
          </p:nvPr>
        </p:nvSpPr>
        <p:spPr>
          <a:xfrm>
            <a:off x="8386116" y="18678"/>
            <a:ext cx="360266" cy="365125"/>
          </a:xfrm>
          <a:prstGeom prst="rect">
            <a:avLst/>
          </a:prstGeom>
        </p:spPr>
        <p:txBody>
          <a:bodyPr vert="horz" lIns="91440" tIns="45720" rIns="91440" bIns="45720" rtlCol="0" anchor="ctr"/>
          <a:lstStyle>
            <a:lvl1pPr algn="ctr">
              <a:defRPr sz="1000">
                <a:solidFill>
                  <a:schemeClr val="bg1"/>
                </a:solidFill>
              </a:defRPr>
            </a:lvl1pPr>
          </a:lstStyle>
          <a:p>
            <a:pPr defTabSz="457200"/>
            <a:fld id="{F8059506-D6B1-B842-AAB5-13291BE98BD7}" type="slidenum">
              <a:rPr lang="en-US" smtClean="0">
                <a:solidFill>
                  <a:prstClr val="white"/>
                </a:solidFill>
              </a:rPr>
              <a:pPr defTabSz="457200"/>
              <a:t>‹#›</a:t>
            </a:fld>
            <a:endParaRPr lang="en-US" dirty="0">
              <a:solidFill>
                <a:prstClr val="white"/>
              </a:solidFill>
            </a:endParaRPr>
          </a:p>
        </p:txBody>
      </p:sp>
    </p:spTree>
    <p:extLst>
      <p:ext uri="{BB962C8B-B14F-4D97-AF65-F5344CB8AC3E}">
        <p14:creationId xmlns:p14="http://schemas.microsoft.com/office/powerpoint/2010/main" val="127031232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 id="2147483698" r:id="rId33"/>
    <p:sldLayoutId id="2147483699" r:id="rId34"/>
    <p:sldLayoutId id="2147483700" r:id="rId35"/>
    <p:sldLayoutId id="2147483701" r:id="rId36"/>
    <p:sldLayoutId id="2147483702" r:id="rId37"/>
    <p:sldLayoutId id="2147483703" r:id="rId38"/>
    <p:sldLayoutId id="2147483704" r:id="rId39"/>
    <p:sldLayoutId id="2147483705" r:id="rId40"/>
    <p:sldLayoutId id="2147483706" r:id="rId41"/>
    <p:sldLayoutId id="2147483707" r:id="rId42"/>
  </p:sldLayoutIdLst>
  <p:hf hdr="0" ftr="0" dt="0"/>
  <p:txStyles>
    <p:titleStyle>
      <a:lvl1pPr algn="ctr" defTabSz="457200" rtl="0" eaLnBrk="1" latinLnBrk="0" hangingPunct="1">
        <a:spcBef>
          <a:spcPct val="0"/>
        </a:spcBef>
        <a:buNone/>
        <a:defRPr sz="3200" b="1"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2400" kern="1200">
          <a:solidFill>
            <a:srgbClr val="000000"/>
          </a:solidFill>
          <a:latin typeface="+mn-lt"/>
          <a:ea typeface="+mn-ea"/>
          <a:cs typeface="+mn-cs"/>
        </a:defRPr>
      </a:lvl1pPr>
      <a:lvl2pPr marL="457200" indent="0" algn="l" defTabSz="457200" rtl="0" eaLnBrk="1" latinLnBrk="0" hangingPunct="1">
        <a:spcBef>
          <a:spcPct val="20000"/>
        </a:spcBef>
        <a:buFont typeface="Arial"/>
        <a:buNone/>
        <a:defRPr sz="2000" kern="1200">
          <a:solidFill>
            <a:srgbClr val="000000"/>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000000"/>
          </a:solidFill>
          <a:latin typeface="+mn-lt"/>
          <a:ea typeface="+mn-ea"/>
          <a:cs typeface="+mn-cs"/>
        </a:defRPr>
      </a:lvl3pPr>
      <a:lvl4pPr marL="1371600" indent="0" algn="l" defTabSz="457200" rtl="0" eaLnBrk="1" latinLnBrk="0" hangingPunct="1">
        <a:spcBef>
          <a:spcPct val="20000"/>
        </a:spcBef>
        <a:buFont typeface="Arial"/>
        <a:buNone/>
        <a:defRPr sz="1200" kern="1200">
          <a:solidFill>
            <a:srgbClr val="000000"/>
          </a:solidFill>
          <a:latin typeface="+mn-lt"/>
          <a:ea typeface="+mn-ea"/>
          <a:cs typeface="+mn-cs"/>
        </a:defRPr>
      </a:lvl4pPr>
      <a:lvl5pPr marL="1828800" indent="0" algn="l" defTabSz="457200" rtl="0" eaLnBrk="1" latinLnBrk="0" hangingPunct="1">
        <a:spcBef>
          <a:spcPct val="20000"/>
        </a:spcBef>
        <a:buFont typeface="Arial"/>
        <a:buNone/>
        <a:defRPr sz="12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vsac.nlm.nih.gov" TargetMode="External"/><Relationship Id="rId2" Type="http://schemas.openxmlformats.org/officeDocument/2006/relationships/hyperlink" Target="https://github.com/FHIM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Areas Addressed</a:t>
            </a:r>
          </a:p>
        </p:txBody>
      </p:sp>
      <p:sp>
        <p:nvSpPr>
          <p:cNvPr id="3" name="Slide Number Placeholder 2"/>
          <p:cNvSpPr>
            <a:spLocks noGrp="1"/>
          </p:cNvSpPr>
          <p:nvPr>
            <p:ph type="sldNum" sz="quarter" idx="11"/>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1</a:t>
            </a:fld>
            <a:endParaRPr lang="en-US" altLang="en-US">
              <a:ea typeface="MS PGothic" pitchFamily="34" charset="-128"/>
            </a:endParaRPr>
          </a:p>
        </p:txBody>
      </p:sp>
      <p:sp>
        <p:nvSpPr>
          <p:cNvPr id="7" name="Content Placeholder 6"/>
          <p:cNvSpPr>
            <a:spLocks noGrp="1"/>
          </p:cNvSpPr>
          <p:nvPr>
            <p:ph idx="1"/>
          </p:nvPr>
        </p:nvSpPr>
        <p:spPr/>
        <p:txBody>
          <a:bodyPr/>
          <a:lstStyle/>
          <a:p>
            <a:r>
              <a:rPr lang="en-US" sz="2800" dirty="0"/>
              <a:t>What are the main areas addressed and unique contributions of the asset?</a:t>
            </a:r>
          </a:p>
          <a:p>
            <a:pPr lvl="1"/>
            <a:r>
              <a:rPr lang="en-US" dirty="0"/>
              <a:t>FHIM provides an ONC-supported forum for harmonizing US realm health data requirements, including legacy and prospective requirements, into a complete, harmonized model with definitive vocabulary</a:t>
            </a:r>
          </a:p>
          <a:p>
            <a:pPr lvl="1"/>
            <a:r>
              <a:rPr lang="en-US" dirty="0" smtClean="0"/>
              <a:t>FHIM (using MDHT) provides platform-specific machine-generated standards specifications and software </a:t>
            </a:r>
            <a:r>
              <a:rPr lang="en-US" dirty="0"/>
              <a:t>artifacts based on these technology-agnostic </a:t>
            </a:r>
            <a:r>
              <a:rPr lang="en-US" dirty="0" smtClean="0"/>
              <a:t>requirements</a:t>
            </a:r>
            <a:endParaRPr lang="en-US" sz="2800" dirty="0"/>
          </a:p>
        </p:txBody>
      </p:sp>
    </p:spTree>
    <p:extLst>
      <p:ext uri="{BB962C8B-B14F-4D97-AF65-F5344CB8AC3E}">
        <p14:creationId xmlns:p14="http://schemas.microsoft.com/office/powerpoint/2010/main" val="14093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10" y="259306"/>
            <a:ext cx="6612066" cy="682683"/>
          </a:xfrm>
        </p:spPr>
        <p:txBody>
          <a:bodyPr>
            <a:normAutofit/>
          </a:bodyPr>
          <a:lstStyle/>
          <a:p>
            <a:r>
              <a:rPr lang="en-US" dirty="0"/>
              <a:t>View of the FHIM: VA</a:t>
            </a:r>
          </a:p>
        </p:txBody>
      </p:sp>
      <p:sp>
        <p:nvSpPr>
          <p:cNvPr id="5" name="Content Placeholder 2"/>
          <p:cNvSpPr txBox="1">
            <a:spLocks/>
          </p:cNvSpPr>
          <p:nvPr/>
        </p:nvSpPr>
        <p:spPr>
          <a:xfrm>
            <a:off x="239110" y="1307553"/>
            <a:ext cx="8650890" cy="511580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rgbClr val="000000"/>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rgbClr val="000000"/>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rgbClr val="000000"/>
                </a:solidFill>
                <a:latin typeface="+mn-lt"/>
                <a:ea typeface="+mn-ea"/>
                <a:cs typeface="+mn-cs"/>
              </a:defRPr>
            </a:lvl3pPr>
            <a:lvl4pPr marL="1600200" indent="-228600" algn="l" defTabSz="457200" rtl="0" eaLnBrk="1" latinLnBrk="0" hangingPunct="1">
              <a:spcBef>
                <a:spcPct val="20000"/>
              </a:spcBef>
              <a:buFont typeface="Arial"/>
              <a:buChar char="–"/>
              <a:defRPr sz="1200" kern="1200">
                <a:solidFill>
                  <a:srgbClr val="000000"/>
                </a:solidFill>
                <a:latin typeface="+mn-lt"/>
                <a:ea typeface="+mn-ea"/>
                <a:cs typeface="+mn-cs"/>
              </a:defRPr>
            </a:lvl4pPr>
            <a:lvl5pPr marL="2057400" indent="-228600" algn="l" defTabSz="457200" rtl="0" eaLnBrk="1" latinLnBrk="0" hangingPunct="1">
              <a:spcBef>
                <a:spcPct val="20000"/>
              </a:spcBef>
              <a:buFont typeface="Arial"/>
              <a:buChar char="»"/>
              <a:defRPr sz="12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Informs the </a:t>
            </a:r>
            <a:r>
              <a:rPr lang="en-US" dirty="0" smtClean="0"/>
              <a:t>VHA Business Information Model (BIM)</a:t>
            </a:r>
            <a:endParaRPr lang="en-US" dirty="0"/>
          </a:p>
          <a:p>
            <a:r>
              <a:rPr lang="en-US" dirty="0"/>
              <a:t>Ensures VA work remains synchronized with other federal agencies whose data modelers also reference the FHIM</a:t>
            </a:r>
          </a:p>
          <a:p>
            <a:r>
              <a:rPr lang="en-US" dirty="0"/>
              <a:t>Is referenced prior to any new VHA information modeling activity</a:t>
            </a:r>
          </a:p>
          <a:p>
            <a:r>
              <a:rPr lang="en-US" dirty="0"/>
              <a:t>Is extended by the VA as necessary</a:t>
            </a:r>
          </a:p>
          <a:p>
            <a:pPr lvl="1">
              <a:buFont typeface="Arial" panose="020B0604020202020204" pitchFamily="34" charset="0"/>
              <a:buChar char="•"/>
            </a:pPr>
            <a:r>
              <a:rPr lang="en-US" sz="2200" dirty="0"/>
              <a:t>Extensions are communicated back to </a:t>
            </a:r>
            <a:r>
              <a:rPr lang="en-US" sz="2200" dirty="0" smtClean="0"/>
              <a:t>FHA </a:t>
            </a:r>
            <a:r>
              <a:rPr lang="en-US" sz="2200" dirty="0"/>
              <a:t>for inclusion</a:t>
            </a:r>
          </a:p>
          <a:p>
            <a:pPr lvl="1"/>
            <a:endParaRPr lang="en-US" sz="1400" dirty="0"/>
          </a:p>
          <a:p>
            <a:pPr marL="0" indent="0" algn="ctr">
              <a:buFont typeface="Arial"/>
              <a:buNone/>
            </a:pPr>
            <a:r>
              <a:rPr lang="en-US" i="1" dirty="0" smtClean="0">
                <a:solidFill>
                  <a:srgbClr val="1D427C"/>
                </a:solidFill>
              </a:rPr>
              <a:t>VA health segment information modeling is represented in the BIM </a:t>
            </a:r>
            <a:r>
              <a:rPr lang="en-US" i="1" dirty="0">
                <a:solidFill>
                  <a:srgbClr val="1D427C"/>
                </a:solidFill>
              </a:rPr>
              <a:t>which </a:t>
            </a:r>
            <a:r>
              <a:rPr lang="en-US" i="1" dirty="0" smtClean="0">
                <a:solidFill>
                  <a:srgbClr val="1D427C"/>
                </a:solidFill>
              </a:rPr>
              <a:t>leverages and strives to coordinate its content with the </a:t>
            </a:r>
            <a:r>
              <a:rPr lang="en-US" i="1" dirty="0">
                <a:solidFill>
                  <a:srgbClr val="1D427C"/>
                </a:solidFill>
              </a:rPr>
              <a:t>FHIM!</a:t>
            </a:r>
          </a:p>
          <a:p>
            <a:pPr marL="347663" lvl="2">
              <a:buSzPct val="120000"/>
            </a:pPr>
            <a:endParaRPr lang="en-US" b="1" dirty="0"/>
          </a:p>
          <a:p>
            <a:pPr marL="347663" lvl="2">
              <a:buSzPct val="120000"/>
            </a:pPr>
            <a:endParaRPr lang="en-US" b="1" dirty="0"/>
          </a:p>
          <a:p>
            <a:pPr marL="173831" lvl="1" indent="-173831">
              <a:buSzPct val="120000"/>
              <a:buFont typeface="Wingdings" pitchFamily="2" charset="2"/>
              <a:buChar char="§"/>
            </a:pPr>
            <a:endParaRPr lang="en-US" b="1" dirty="0"/>
          </a:p>
          <a:p>
            <a:pPr marL="215504" lvl="1" indent="0">
              <a:buFont typeface="Arial"/>
              <a:buNone/>
            </a:pPr>
            <a:endParaRPr lang="en-US" dirty="0"/>
          </a:p>
          <a:p>
            <a:endParaRPr lang="en-US" dirty="0"/>
          </a:p>
        </p:txBody>
      </p:sp>
      <p:sp>
        <p:nvSpPr>
          <p:cNvPr id="6" name="TextBox 5"/>
          <p:cNvSpPr txBox="1"/>
          <p:nvPr/>
        </p:nvSpPr>
        <p:spPr>
          <a:xfrm>
            <a:off x="1909692" y="6272874"/>
            <a:ext cx="5349541" cy="461665"/>
          </a:xfrm>
          <a:prstGeom prst="rect">
            <a:avLst/>
          </a:prstGeom>
          <a:noFill/>
        </p:spPr>
        <p:txBody>
          <a:bodyPr wrap="none" rtlCol="0">
            <a:spAutoFit/>
          </a:bodyPr>
          <a:lstStyle/>
          <a:p>
            <a:pPr defTabSz="457200"/>
            <a:r>
              <a:rPr lang="en-US" sz="2400" b="1" dirty="0">
                <a:solidFill>
                  <a:prstClr val="white"/>
                </a:solidFill>
              </a:rPr>
              <a:t>Agencies share costs and benefits!</a:t>
            </a:r>
          </a:p>
        </p:txBody>
      </p:sp>
      <p:sp>
        <p:nvSpPr>
          <p:cNvPr id="3" name="Slide Number Placeholder 2"/>
          <p:cNvSpPr>
            <a:spLocks noGrp="1"/>
          </p:cNvSpPr>
          <p:nvPr>
            <p:ph type="sldNum" sz="quarter" idx="12"/>
          </p:nvPr>
        </p:nvSpPr>
        <p:spPr/>
        <p:txBody>
          <a:bodyPr/>
          <a:lstStyle/>
          <a:p>
            <a:fld id="{F8059506-D6B1-B842-AAB5-13291BE98BD7}"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134995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10" y="259306"/>
            <a:ext cx="6612066" cy="682683"/>
          </a:xfrm>
        </p:spPr>
        <p:txBody>
          <a:bodyPr>
            <a:normAutofit/>
          </a:bodyPr>
          <a:lstStyle/>
          <a:p>
            <a:r>
              <a:rPr lang="en-US" dirty="0"/>
              <a:t>View of the FHIM: ONC &amp; NIST</a:t>
            </a:r>
          </a:p>
        </p:txBody>
      </p:sp>
      <p:sp>
        <p:nvSpPr>
          <p:cNvPr id="5" name="Content Placeholder 2"/>
          <p:cNvSpPr txBox="1">
            <a:spLocks/>
          </p:cNvSpPr>
          <p:nvPr/>
        </p:nvSpPr>
        <p:spPr>
          <a:xfrm>
            <a:off x="239110" y="1391712"/>
            <a:ext cx="8650890" cy="47634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rgbClr val="000000"/>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rgbClr val="000000"/>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rgbClr val="000000"/>
                </a:solidFill>
                <a:latin typeface="+mn-lt"/>
                <a:ea typeface="+mn-ea"/>
                <a:cs typeface="+mn-cs"/>
              </a:defRPr>
            </a:lvl3pPr>
            <a:lvl4pPr marL="1600200" indent="-228600" algn="l" defTabSz="457200" rtl="0" eaLnBrk="1" latinLnBrk="0" hangingPunct="1">
              <a:spcBef>
                <a:spcPct val="20000"/>
              </a:spcBef>
              <a:buFont typeface="Arial"/>
              <a:buChar char="–"/>
              <a:defRPr sz="1200" kern="1200">
                <a:solidFill>
                  <a:srgbClr val="000000"/>
                </a:solidFill>
                <a:latin typeface="+mn-lt"/>
                <a:ea typeface="+mn-ea"/>
                <a:cs typeface="+mn-cs"/>
              </a:defRPr>
            </a:lvl4pPr>
            <a:lvl5pPr marL="2057400" indent="-228600" algn="l" defTabSz="457200" rtl="0" eaLnBrk="1" latinLnBrk="0" hangingPunct="1">
              <a:spcBef>
                <a:spcPct val="20000"/>
              </a:spcBef>
              <a:buFont typeface="Arial"/>
              <a:buChar char="»"/>
              <a:defRPr sz="12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r>
              <a:rPr lang="en-US" dirty="0"/>
              <a:t>ONC and NIST use code generated by </a:t>
            </a:r>
            <a:r>
              <a:rPr lang="en-US" dirty="0" smtClean="0"/>
              <a:t>Model Driven Health Tools (MDHT) which uses </a:t>
            </a:r>
            <a:r>
              <a:rPr lang="en-US" dirty="0"/>
              <a:t>the FHIM to test C-CDA conformance claims</a:t>
            </a:r>
          </a:p>
          <a:p>
            <a:r>
              <a:rPr lang="en-US" dirty="0"/>
              <a:t>The FHIM provides content to the QI Core</a:t>
            </a:r>
          </a:p>
          <a:p>
            <a:pPr marL="857250" lvl="2" indent="0">
              <a:buFont typeface="Arial"/>
              <a:buNone/>
            </a:pPr>
            <a:r>
              <a:rPr lang="en-US" sz="2200" i="1" dirty="0">
                <a:solidFill>
                  <a:srgbClr val="1D427C"/>
                </a:solidFill>
              </a:rPr>
              <a:t>The QI Core </a:t>
            </a:r>
            <a:r>
              <a:rPr lang="en-US" sz="2200" i="1" dirty="0" smtClean="0">
                <a:solidFill>
                  <a:srgbClr val="1D427C"/>
                </a:solidFill>
              </a:rPr>
              <a:t>addresses </a:t>
            </a:r>
            <a:r>
              <a:rPr lang="en-US" sz="2200" i="1" dirty="0">
                <a:solidFill>
                  <a:srgbClr val="1D427C"/>
                </a:solidFill>
              </a:rPr>
              <a:t>the need for harmonized quality improvement (QI) standards, initial FHIR profile alignment efforts around a QI Core, and efforts for further data model integration.</a:t>
            </a:r>
          </a:p>
          <a:p>
            <a:pPr marL="215504" lvl="1" indent="0">
              <a:buFont typeface="Arial"/>
              <a:buNone/>
            </a:pPr>
            <a:endParaRPr lang="en-US" dirty="0"/>
          </a:p>
          <a:p>
            <a:endParaRPr lang="en-US" dirty="0"/>
          </a:p>
        </p:txBody>
      </p:sp>
      <p:sp>
        <p:nvSpPr>
          <p:cNvPr id="6" name="TextBox 5"/>
          <p:cNvSpPr txBox="1"/>
          <p:nvPr/>
        </p:nvSpPr>
        <p:spPr>
          <a:xfrm>
            <a:off x="1909692" y="6272874"/>
            <a:ext cx="5349541" cy="461665"/>
          </a:xfrm>
          <a:prstGeom prst="rect">
            <a:avLst/>
          </a:prstGeom>
          <a:noFill/>
        </p:spPr>
        <p:txBody>
          <a:bodyPr wrap="none" rtlCol="0">
            <a:spAutoFit/>
          </a:bodyPr>
          <a:lstStyle/>
          <a:p>
            <a:pPr defTabSz="457200"/>
            <a:r>
              <a:rPr lang="en-US" sz="2400" b="1" dirty="0">
                <a:solidFill>
                  <a:prstClr val="white"/>
                </a:solidFill>
              </a:rPr>
              <a:t>Agencies share costs and benefits!</a:t>
            </a:r>
          </a:p>
        </p:txBody>
      </p:sp>
      <p:sp>
        <p:nvSpPr>
          <p:cNvPr id="3" name="Slide Number Placeholder 2"/>
          <p:cNvSpPr>
            <a:spLocks noGrp="1"/>
          </p:cNvSpPr>
          <p:nvPr>
            <p:ph type="sldNum" sz="quarter" idx="12"/>
          </p:nvPr>
        </p:nvSpPr>
        <p:spPr/>
        <p:txBody>
          <a:bodyPr/>
          <a:lstStyle/>
          <a:p>
            <a:fld id="{F8059506-D6B1-B842-AAB5-13291BE98BD7}" type="slidenum">
              <a:rPr lang="en-US" smtClean="0">
                <a:solidFill>
                  <a:prstClr val="white"/>
                </a:solidFill>
              </a:rPr>
              <a:pPr/>
              <a:t>11</a:t>
            </a:fld>
            <a:endParaRPr lang="en-US" dirty="0">
              <a:solidFill>
                <a:prstClr val="white"/>
              </a:solidFill>
            </a:endParaRPr>
          </a:p>
        </p:txBody>
      </p:sp>
    </p:spTree>
    <p:extLst>
      <p:ext uri="{BB962C8B-B14F-4D97-AF65-F5344CB8AC3E}">
        <p14:creationId xmlns:p14="http://schemas.microsoft.com/office/powerpoint/2010/main" val="617184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10" y="62118"/>
            <a:ext cx="6796690" cy="879872"/>
          </a:xfrm>
        </p:spPr>
        <p:txBody>
          <a:bodyPr>
            <a:normAutofit/>
          </a:bodyPr>
          <a:lstStyle/>
          <a:p>
            <a:pPr algn="l"/>
            <a:r>
              <a:rPr lang="en-US" dirty="0"/>
              <a:t>View of the FHIM: CDC &amp; FDA</a:t>
            </a:r>
          </a:p>
        </p:txBody>
      </p:sp>
      <p:sp>
        <p:nvSpPr>
          <p:cNvPr id="5" name="Content Placeholder 2"/>
          <p:cNvSpPr txBox="1">
            <a:spLocks/>
          </p:cNvSpPr>
          <p:nvPr/>
        </p:nvSpPr>
        <p:spPr>
          <a:xfrm>
            <a:off x="391510" y="1351128"/>
            <a:ext cx="7965090" cy="492174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2400" kern="1200">
                <a:solidFill>
                  <a:srgbClr val="000000"/>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rgbClr val="000000"/>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rgbClr val="000000"/>
                </a:solidFill>
                <a:latin typeface="+mn-lt"/>
                <a:ea typeface="+mn-ea"/>
                <a:cs typeface="+mn-cs"/>
              </a:defRPr>
            </a:lvl3pPr>
            <a:lvl4pPr marL="1600200" indent="-228600" algn="l" defTabSz="457200" rtl="0" eaLnBrk="1" latinLnBrk="0" hangingPunct="1">
              <a:spcBef>
                <a:spcPct val="20000"/>
              </a:spcBef>
              <a:buFont typeface="Arial"/>
              <a:buChar char="–"/>
              <a:defRPr sz="1200" kern="1200">
                <a:solidFill>
                  <a:srgbClr val="000000"/>
                </a:solidFill>
                <a:latin typeface="+mn-lt"/>
                <a:ea typeface="+mn-ea"/>
                <a:cs typeface="+mn-cs"/>
              </a:defRPr>
            </a:lvl4pPr>
            <a:lvl5pPr marL="2057400" indent="-228600" algn="l" defTabSz="457200" rtl="0" eaLnBrk="1" latinLnBrk="0" hangingPunct="1">
              <a:spcBef>
                <a:spcPct val="20000"/>
              </a:spcBef>
              <a:buFont typeface="Arial"/>
              <a:buChar char="»"/>
              <a:defRPr sz="12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600" dirty="0"/>
              <a:t>CDC</a:t>
            </a:r>
          </a:p>
          <a:p>
            <a:pPr lvl="1">
              <a:buFont typeface="Arial" panose="020B0604020202020204" pitchFamily="34" charset="0"/>
              <a:buChar char="•"/>
            </a:pPr>
            <a:r>
              <a:rPr lang="en-US" sz="2400" dirty="0"/>
              <a:t>FHIM staff were directly involved in the data harmonization process for public health case reporting</a:t>
            </a:r>
          </a:p>
          <a:p>
            <a:pPr lvl="1">
              <a:buFont typeface="Arial" panose="020B0604020202020204" pitchFamily="34" charset="0"/>
              <a:buChar char="•"/>
            </a:pPr>
            <a:r>
              <a:rPr lang="en-US" sz="2400" dirty="0"/>
              <a:t>The FHIM was used as one of the reference sources for publishing </a:t>
            </a:r>
            <a:r>
              <a:rPr lang="en-US" sz="2400" dirty="0" smtClean="0"/>
              <a:t>CDC’s Public Health Information Network Vocabulary </a:t>
            </a:r>
            <a:r>
              <a:rPr lang="en-US" sz="2400" dirty="0"/>
              <a:t>Access Distribution System </a:t>
            </a:r>
            <a:r>
              <a:rPr lang="en-US" sz="2400" dirty="0" smtClean="0"/>
              <a:t>(PHIN VADS</a:t>
            </a:r>
            <a:r>
              <a:rPr lang="en-US" sz="2400" dirty="0"/>
              <a:t>) vocabulary directory for emergency </a:t>
            </a:r>
            <a:r>
              <a:rPr lang="en-US" sz="2400" dirty="0" smtClean="0"/>
              <a:t>preparedness</a:t>
            </a:r>
          </a:p>
          <a:p>
            <a:pPr marL="457200" lvl="1" indent="0">
              <a:buFont typeface="Arial"/>
              <a:buNone/>
            </a:pPr>
            <a:r>
              <a:rPr lang="en-US" sz="2100" i="1" dirty="0">
                <a:solidFill>
                  <a:srgbClr val="1D427C"/>
                </a:solidFill>
              </a:rPr>
              <a:t>Without</a:t>
            </a:r>
            <a:r>
              <a:rPr lang="en-US" i="1" dirty="0" smtClean="0">
                <a:solidFill>
                  <a:srgbClr val="1D427C"/>
                </a:solidFill>
              </a:rPr>
              <a:t> </a:t>
            </a:r>
            <a:r>
              <a:rPr lang="en-US" i="1" dirty="0">
                <a:solidFill>
                  <a:srgbClr val="1D427C"/>
                </a:solidFill>
              </a:rPr>
              <a:t>the FHIM, data from outside of the CDC in unfamiliar formats </a:t>
            </a:r>
            <a:r>
              <a:rPr lang="en-US" i="1" dirty="0" smtClean="0">
                <a:solidFill>
                  <a:srgbClr val="1D427C"/>
                </a:solidFill>
              </a:rPr>
              <a:t>must be </a:t>
            </a:r>
            <a:r>
              <a:rPr lang="en-US" i="1" dirty="0">
                <a:solidFill>
                  <a:srgbClr val="1D427C"/>
                </a:solidFill>
              </a:rPr>
              <a:t>manually processed, which </a:t>
            </a:r>
            <a:r>
              <a:rPr lang="en-US" i="1" dirty="0" smtClean="0">
                <a:solidFill>
                  <a:srgbClr val="1D427C"/>
                </a:solidFill>
              </a:rPr>
              <a:t>is very </a:t>
            </a:r>
            <a:r>
              <a:rPr lang="en-US" i="1" dirty="0">
                <a:solidFill>
                  <a:srgbClr val="1D427C"/>
                </a:solidFill>
              </a:rPr>
              <a:t>costly </a:t>
            </a:r>
          </a:p>
          <a:p>
            <a:pPr marL="0" indent="0">
              <a:buFont typeface="Arial"/>
              <a:buNone/>
            </a:pPr>
            <a:r>
              <a:rPr lang="en-US" sz="2600" dirty="0"/>
              <a:t>FDA</a:t>
            </a:r>
          </a:p>
          <a:p>
            <a:pPr lvl="1">
              <a:buFont typeface="Arial" panose="020B0604020202020204" pitchFamily="34" charset="0"/>
              <a:buChar char="•"/>
            </a:pPr>
            <a:r>
              <a:rPr lang="en-US" sz="2400" dirty="0"/>
              <a:t>Works with the FHIM initiatives to ensure federally recognized and mandated data standards align with FDA data </a:t>
            </a:r>
            <a:r>
              <a:rPr lang="en-US" sz="2400" dirty="0" smtClean="0"/>
              <a:t>standards</a:t>
            </a:r>
          </a:p>
          <a:p>
            <a:pPr marL="457200" lvl="1" indent="0">
              <a:buFont typeface="Arial"/>
              <a:buNone/>
            </a:pPr>
            <a:r>
              <a:rPr lang="en-US" sz="2100" i="1" dirty="0" smtClean="0">
                <a:solidFill>
                  <a:srgbClr val="1D427C"/>
                </a:solidFill>
              </a:rPr>
              <a:t>Avoids </a:t>
            </a:r>
            <a:r>
              <a:rPr lang="en-US" sz="2100" i="1" dirty="0">
                <a:solidFill>
                  <a:srgbClr val="1D427C"/>
                </a:solidFill>
              </a:rPr>
              <a:t>having to manually convert reportable </a:t>
            </a:r>
            <a:r>
              <a:rPr lang="en-US" sz="2100" i="1" dirty="0" smtClean="0">
                <a:solidFill>
                  <a:srgbClr val="1D427C"/>
                </a:solidFill>
              </a:rPr>
              <a:t>data</a:t>
            </a:r>
            <a:endParaRPr lang="en-US" sz="2100" i="1" dirty="0">
              <a:solidFill>
                <a:srgbClr val="1D427C"/>
              </a:solidFill>
            </a:endParaRPr>
          </a:p>
        </p:txBody>
      </p:sp>
      <p:sp>
        <p:nvSpPr>
          <p:cNvPr id="4" name="TextBox 3"/>
          <p:cNvSpPr txBox="1"/>
          <p:nvPr/>
        </p:nvSpPr>
        <p:spPr>
          <a:xfrm>
            <a:off x="2100764" y="6272874"/>
            <a:ext cx="5349541" cy="738664"/>
          </a:xfrm>
          <a:prstGeom prst="rect">
            <a:avLst/>
          </a:prstGeom>
          <a:noFill/>
        </p:spPr>
        <p:txBody>
          <a:bodyPr wrap="none" rtlCol="0">
            <a:spAutoFit/>
          </a:bodyPr>
          <a:lstStyle/>
          <a:p>
            <a:pPr defTabSz="457200"/>
            <a:r>
              <a:rPr lang="en-US" sz="2400" b="1" dirty="0">
                <a:solidFill>
                  <a:prstClr val="white"/>
                </a:solidFill>
              </a:rPr>
              <a:t>Agencies share costs and benefits!</a:t>
            </a:r>
          </a:p>
          <a:p>
            <a:pPr defTabSz="457200"/>
            <a:endParaRPr lang="en-US" dirty="0">
              <a:solidFill>
                <a:prstClr val="white"/>
              </a:solidFill>
            </a:endParaRPr>
          </a:p>
        </p:txBody>
      </p:sp>
      <p:sp>
        <p:nvSpPr>
          <p:cNvPr id="3" name="Slide Number Placeholder 2"/>
          <p:cNvSpPr>
            <a:spLocks noGrp="1"/>
          </p:cNvSpPr>
          <p:nvPr>
            <p:ph type="sldNum" sz="quarter" idx="12"/>
          </p:nvPr>
        </p:nvSpPr>
        <p:spPr/>
        <p:txBody>
          <a:bodyPr/>
          <a:lstStyle/>
          <a:p>
            <a:fld id="{F8059506-D6B1-B842-AAB5-13291BE98BD7}" type="slidenum">
              <a:rPr lang="en-US" smtClean="0">
                <a:solidFill>
                  <a:prstClr val="white"/>
                </a:solidFill>
              </a:rPr>
              <a:pPr/>
              <a:t>12</a:t>
            </a:fld>
            <a:endParaRPr lang="en-US" dirty="0">
              <a:solidFill>
                <a:prstClr val="white"/>
              </a:solidFill>
            </a:endParaRPr>
          </a:p>
        </p:txBody>
      </p:sp>
    </p:spTree>
    <p:extLst>
      <p:ext uri="{BB962C8B-B14F-4D97-AF65-F5344CB8AC3E}">
        <p14:creationId xmlns:p14="http://schemas.microsoft.com/office/powerpoint/2010/main" val="2968970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10" y="245660"/>
            <a:ext cx="6596405" cy="696330"/>
          </a:xfrm>
        </p:spPr>
        <p:txBody>
          <a:bodyPr>
            <a:normAutofit/>
          </a:bodyPr>
          <a:lstStyle/>
          <a:p>
            <a:r>
              <a:rPr lang="en-US" dirty="0" smtClean="0"/>
              <a:t>…and if FHIM didn’t exist?</a:t>
            </a:r>
            <a:endParaRPr lang="en-US" dirty="0"/>
          </a:p>
        </p:txBody>
      </p:sp>
      <p:sp>
        <p:nvSpPr>
          <p:cNvPr id="3" name="Content Placeholder 2"/>
          <p:cNvSpPr>
            <a:spLocks noGrp="1"/>
          </p:cNvSpPr>
          <p:nvPr>
            <p:ph idx="1"/>
          </p:nvPr>
        </p:nvSpPr>
        <p:spPr>
          <a:xfrm>
            <a:off x="239110" y="1475496"/>
            <a:ext cx="8396890" cy="4566618"/>
          </a:xfrm>
        </p:spPr>
        <p:txBody>
          <a:bodyPr>
            <a:normAutofit/>
          </a:bodyPr>
          <a:lstStyle/>
          <a:p>
            <a:r>
              <a:rPr lang="en-US" dirty="0"/>
              <a:t>Results of not making the FHIM the authoritative standard for all </a:t>
            </a:r>
            <a:r>
              <a:rPr lang="en-US" dirty="0" smtClean="0"/>
              <a:t>federal </a:t>
            </a:r>
            <a:r>
              <a:rPr lang="en-US" dirty="0"/>
              <a:t>a</a:t>
            </a:r>
            <a:r>
              <a:rPr lang="en-US" dirty="0" smtClean="0"/>
              <a:t>gencies:</a:t>
            </a:r>
          </a:p>
          <a:p>
            <a:endParaRPr lang="en-US" sz="1200" dirty="0" smtClean="0"/>
          </a:p>
          <a:p>
            <a:pPr marL="457200" indent="-457200">
              <a:buFont typeface="Arial" panose="020B0604020202020204" pitchFamily="34" charset="0"/>
              <a:buChar char="•"/>
            </a:pPr>
            <a:r>
              <a:rPr lang="en-US" dirty="0" smtClean="0"/>
              <a:t>Replicated </a:t>
            </a:r>
            <a:r>
              <a:rPr lang="en-US" dirty="0"/>
              <a:t>modeling efforts across agencies </a:t>
            </a:r>
            <a:endParaRPr lang="en-US" dirty="0" smtClean="0"/>
          </a:p>
          <a:p>
            <a:pPr marL="457200" indent="-457200">
              <a:buFont typeface="Arial" panose="020B0604020202020204" pitchFamily="34" charset="0"/>
              <a:buChar char="•"/>
            </a:pPr>
            <a:r>
              <a:rPr lang="en-US" dirty="0" smtClean="0"/>
              <a:t>Divergence </a:t>
            </a:r>
            <a:r>
              <a:rPr lang="en-US" dirty="0"/>
              <a:t>of agency information models</a:t>
            </a:r>
          </a:p>
          <a:p>
            <a:pPr marL="457200" indent="-457200">
              <a:buFont typeface="Arial" panose="020B0604020202020204" pitchFamily="34" charset="0"/>
              <a:buChar char="•"/>
            </a:pPr>
            <a:r>
              <a:rPr lang="en-US" dirty="0"/>
              <a:t>Widening </a:t>
            </a:r>
            <a:r>
              <a:rPr lang="en-US" dirty="0" smtClean="0"/>
              <a:t>of semantic </a:t>
            </a:r>
            <a:r>
              <a:rPr lang="en-US" dirty="0"/>
              <a:t>interoperability </a:t>
            </a:r>
            <a:r>
              <a:rPr lang="en-US" dirty="0" smtClean="0"/>
              <a:t>gap</a:t>
            </a:r>
          </a:p>
          <a:p>
            <a:pPr marL="457200" indent="-457200">
              <a:buFont typeface="Arial" panose="020B0604020202020204" pitchFamily="34" charset="0"/>
              <a:buChar char="•"/>
            </a:pPr>
            <a:r>
              <a:rPr lang="en-US" dirty="0" smtClean="0"/>
              <a:t>Increased </a:t>
            </a:r>
            <a:r>
              <a:rPr lang="en-US" dirty="0"/>
              <a:t>agency spending</a:t>
            </a:r>
          </a:p>
          <a:p>
            <a:endParaRPr lang="en-US" sz="1100" dirty="0"/>
          </a:p>
          <a:p>
            <a:pPr lvl="1" algn="ctr"/>
            <a:r>
              <a:rPr lang="en-US" sz="2200" i="1" dirty="0">
                <a:solidFill>
                  <a:schemeClr val="tx1"/>
                </a:solidFill>
              </a:rPr>
              <a:t>Healthcare is heavily regulated and as new laws, regulations, and standards emerge, the FHIM model is updated. No agency has the budget to do that alone!</a:t>
            </a:r>
            <a:endParaRPr lang="en-US" sz="2200" b="1" i="1" dirty="0">
              <a:solidFill>
                <a:schemeClr val="tx1"/>
              </a:solidFill>
            </a:endParaRPr>
          </a:p>
          <a:p>
            <a:pPr marL="347663" lvl="2">
              <a:buSzPct val="120000"/>
            </a:pPr>
            <a:endParaRPr lang="en-US" b="1" dirty="0"/>
          </a:p>
          <a:p>
            <a:pPr marL="173831" lvl="1" indent="-173831">
              <a:buSzPct val="120000"/>
              <a:buFont typeface="Wingdings" pitchFamily="2" charset="2"/>
              <a:buChar char="§"/>
            </a:pPr>
            <a:endParaRPr lang="en-US" b="1" dirty="0"/>
          </a:p>
          <a:p>
            <a:pPr marL="215504" lvl="1"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F8059506-D6B1-B842-AAB5-13291BE98BD7}" type="slidenum">
              <a:rPr lang="en-US" smtClean="0">
                <a:solidFill>
                  <a:prstClr val="white"/>
                </a:solidFill>
              </a:rPr>
              <a:pPr/>
              <a:t>13</a:t>
            </a:fld>
            <a:endParaRPr lang="en-US" dirty="0">
              <a:solidFill>
                <a:prstClr val="white"/>
              </a:solidFill>
            </a:endParaRPr>
          </a:p>
        </p:txBody>
      </p:sp>
    </p:spTree>
    <p:extLst>
      <p:ext uri="{BB962C8B-B14F-4D97-AF65-F5344CB8AC3E}">
        <p14:creationId xmlns:p14="http://schemas.microsoft.com/office/powerpoint/2010/main" val="58405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10" y="259306"/>
            <a:ext cx="6584771" cy="682683"/>
          </a:xfrm>
        </p:spPr>
        <p:txBody>
          <a:bodyPr/>
          <a:lstStyle/>
          <a:p>
            <a:r>
              <a:rPr lang="en-US" dirty="0"/>
              <a:t>Developed </a:t>
            </a:r>
            <a:r>
              <a:rPr lang="en-US" u="sng" dirty="0"/>
              <a:t>BY</a:t>
            </a:r>
            <a:r>
              <a:rPr lang="en-US" dirty="0"/>
              <a:t> SMEs </a:t>
            </a:r>
            <a:r>
              <a:rPr lang="en-US" u="sng" dirty="0"/>
              <a:t>FOR</a:t>
            </a:r>
            <a:r>
              <a:rPr lang="en-US" dirty="0"/>
              <a:t> SMEs</a:t>
            </a:r>
          </a:p>
        </p:txBody>
      </p:sp>
      <p:sp>
        <p:nvSpPr>
          <p:cNvPr id="3" name="Content Placeholder 2"/>
          <p:cNvSpPr>
            <a:spLocks noGrp="1"/>
          </p:cNvSpPr>
          <p:nvPr>
            <p:ph idx="1"/>
          </p:nvPr>
        </p:nvSpPr>
        <p:spPr>
          <a:xfrm>
            <a:off x="239110" y="1337481"/>
            <a:ext cx="8574690" cy="4831307"/>
          </a:xfrm>
        </p:spPr>
        <p:txBody>
          <a:bodyPr>
            <a:normAutofit fontScale="40000" lnSpcReduction="20000"/>
          </a:bodyPr>
          <a:lstStyle/>
          <a:p>
            <a:r>
              <a:rPr lang="en-US" sz="5000" i="1" dirty="0">
                <a:solidFill>
                  <a:schemeClr val="tx1"/>
                </a:solidFill>
              </a:rPr>
              <a:t>“The FHIM has always been built by agency SMEs who put into it what their agencies need which is why its the authoritative federal information source for healthcare interoperability.”</a:t>
            </a:r>
            <a:r>
              <a:rPr lang="en-US" sz="4500" i="1" dirty="0">
                <a:solidFill>
                  <a:schemeClr val="tx1"/>
                </a:solidFill>
              </a:rPr>
              <a:t> - </a:t>
            </a:r>
            <a:r>
              <a:rPr lang="en-US" sz="4000" dirty="0">
                <a:solidFill>
                  <a:schemeClr val="tx1"/>
                </a:solidFill>
              </a:rPr>
              <a:t>Nancy Orvis, Enterprise Architect, DHA</a:t>
            </a:r>
          </a:p>
          <a:p>
            <a:endParaRPr lang="en-US" sz="5000" dirty="0"/>
          </a:p>
          <a:p>
            <a:pPr marL="457200" indent="-457200">
              <a:buFont typeface="Arial" panose="020B0604020202020204" pitchFamily="34" charset="0"/>
              <a:buChar char="•"/>
            </a:pPr>
            <a:r>
              <a:rPr lang="en-US" sz="6000" dirty="0"/>
              <a:t>The FHIM captures the breadth and depth of health terminology</a:t>
            </a:r>
          </a:p>
          <a:p>
            <a:pPr marL="457200" indent="-457200">
              <a:buFont typeface="Arial" panose="020B0604020202020204" pitchFamily="34" charset="0"/>
              <a:buChar char="•"/>
            </a:pPr>
            <a:r>
              <a:rPr lang="en-US" sz="6000" dirty="0" smtClean="0"/>
              <a:t>The FHIM incorporates these standards</a:t>
            </a:r>
            <a:r>
              <a:rPr lang="en-US" sz="6000" dirty="0"/>
              <a:t>:</a:t>
            </a:r>
          </a:p>
          <a:p>
            <a:pPr marL="1371600" lvl="2" indent="-457200">
              <a:buFont typeface="Arial" panose="020B0604020202020204" pitchFamily="34" charset="0"/>
              <a:buChar char="•"/>
            </a:pPr>
            <a:r>
              <a:rPr lang="en-US" sz="5500" dirty="0"/>
              <a:t>HL7v2                    </a:t>
            </a:r>
          </a:p>
          <a:p>
            <a:pPr marL="1371600" lvl="2" indent="-457200">
              <a:buFont typeface="Arial" panose="020B0604020202020204" pitchFamily="34" charset="0"/>
              <a:buChar char="•"/>
            </a:pPr>
            <a:r>
              <a:rPr lang="en-US" sz="5500" dirty="0"/>
              <a:t>HL7 CDA (including CCD &amp; C-CDA)                              </a:t>
            </a:r>
          </a:p>
          <a:p>
            <a:pPr marL="1371600" lvl="2" indent="-457200">
              <a:buFont typeface="Arial" panose="020B0604020202020204" pitchFamily="34" charset="0"/>
              <a:buChar char="•"/>
            </a:pPr>
            <a:r>
              <a:rPr lang="en-US" sz="5500" dirty="0"/>
              <a:t>HL7 FHIR              </a:t>
            </a:r>
          </a:p>
          <a:p>
            <a:pPr marL="1371600" lvl="2" indent="-457200">
              <a:buFont typeface="Arial" panose="020B0604020202020204" pitchFamily="34" charset="0"/>
              <a:buChar char="•"/>
            </a:pPr>
            <a:r>
              <a:rPr lang="en-US" sz="5500" dirty="0"/>
              <a:t>NCPDP Telecom</a:t>
            </a:r>
          </a:p>
          <a:p>
            <a:pPr marL="1371600" lvl="2" indent="-457200">
              <a:buFont typeface="Arial" panose="020B0604020202020204" pitchFamily="34" charset="0"/>
              <a:buChar char="•"/>
            </a:pPr>
            <a:r>
              <a:rPr lang="en-US" sz="5500" dirty="0"/>
              <a:t>NCPDP Script</a:t>
            </a:r>
          </a:p>
          <a:p>
            <a:pPr marL="1371600" lvl="2" indent="-457200">
              <a:buFont typeface="Arial" panose="020B0604020202020204" pitchFamily="34" charset="0"/>
              <a:buChar char="•"/>
            </a:pPr>
            <a:r>
              <a:rPr lang="en-US" sz="5500" dirty="0"/>
              <a:t>ASC X12</a:t>
            </a:r>
          </a:p>
          <a:p>
            <a:pPr marL="347663" lvl="2">
              <a:buSzPct val="120000"/>
            </a:pPr>
            <a:endParaRPr lang="en-US" b="1" dirty="0"/>
          </a:p>
          <a:p>
            <a:pPr marL="347663" lvl="2">
              <a:buSzPct val="120000"/>
            </a:pPr>
            <a:endParaRPr lang="en-US" b="1" dirty="0"/>
          </a:p>
          <a:p>
            <a:pPr marL="173831" lvl="1" indent="-173831">
              <a:buSzPct val="120000"/>
              <a:buFont typeface="Wingdings" pitchFamily="2" charset="2"/>
              <a:buChar char="§"/>
            </a:pPr>
            <a:endParaRPr lang="en-US" b="1" dirty="0"/>
          </a:p>
          <a:p>
            <a:pPr marL="215504" lvl="1"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F8059506-D6B1-B842-AAB5-13291BE98BD7}" type="slidenum">
              <a:rPr lang="en-US" smtClean="0">
                <a:solidFill>
                  <a:prstClr val="white"/>
                </a:solidFill>
              </a:rPr>
              <a:pPr/>
              <a:t>14</a:t>
            </a:fld>
            <a:endParaRPr lang="en-US" dirty="0">
              <a:solidFill>
                <a:prstClr val="white"/>
              </a:solidFill>
            </a:endParaRPr>
          </a:p>
        </p:txBody>
      </p:sp>
    </p:spTree>
    <p:extLst>
      <p:ext uri="{BB962C8B-B14F-4D97-AF65-F5344CB8AC3E}">
        <p14:creationId xmlns:p14="http://schemas.microsoft.com/office/powerpoint/2010/main" val="4084044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110" y="1351128"/>
            <a:ext cx="8364362" cy="4969449"/>
          </a:xfrm>
        </p:spPr>
        <p:txBody>
          <a:bodyPr>
            <a:normAutofit fontScale="77500" lnSpcReduction="20000"/>
          </a:bodyPr>
          <a:lstStyle/>
          <a:p>
            <a:r>
              <a:rPr lang="en-US" sz="4100" dirty="0"/>
              <a:t>DHA</a:t>
            </a:r>
          </a:p>
          <a:p>
            <a:pPr marL="1028700" lvl="1" indent="-571500">
              <a:buFont typeface="Arial" panose="020B0604020202020204" pitchFamily="34" charset="0"/>
              <a:buChar char="•"/>
            </a:pPr>
            <a:r>
              <a:rPr lang="en-US" sz="3400" dirty="0" smtClean="0"/>
              <a:t>Tied to </a:t>
            </a:r>
            <a:r>
              <a:rPr lang="en-US" sz="3400" dirty="0"/>
              <a:t>modeling and subsequent development around </a:t>
            </a:r>
            <a:r>
              <a:rPr lang="en-US" sz="3400" dirty="0" smtClean="0"/>
              <a:t>MHS Genesis </a:t>
            </a:r>
          </a:p>
          <a:p>
            <a:pPr marL="1028700" lvl="1" indent="-571500">
              <a:buFont typeface="Arial" panose="020B0604020202020204" pitchFamily="34" charset="0"/>
              <a:buChar char="•"/>
            </a:pPr>
            <a:r>
              <a:rPr lang="en-US" sz="3400" dirty="0"/>
              <a:t>I</a:t>
            </a:r>
            <a:r>
              <a:rPr lang="en-US" sz="3400" dirty="0" smtClean="0"/>
              <a:t>nforms </a:t>
            </a:r>
            <a:r>
              <a:rPr lang="en-US" sz="3400" dirty="0"/>
              <a:t>the MHS Conceptual Data </a:t>
            </a:r>
            <a:r>
              <a:rPr lang="en-US" sz="3400" dirty="0" smtClean="0"/>
              <a:t>Model</a:t>
            </a:r>
          </a:p>
          <a:p>
            <a:pPr marL="1028700" lvl="1" indent="-571500">
              <a:buFont typeface="Arial" panose="020B0604020202020204" pitchFamily="34" charset="0"/>
              <a:buChar char="•"/>
            </a:pPr>
            <a:r>
              <a:rPr lang="en-US" sz="3400" dirty="0" smtClean="0"/>
              <a:t>Needed </a:t>
            </a:r>
            <a:r>
              <a:rPr lang="en-US" sz="3400" dirty="0"/>
              <a:t>for at least 5 to 7 more years </a:t>
            </a:r>
          </a:p>
          <a:p>
            <a:pPr lvl="1"/>
            <a:endParaRPr lang="en-US" sz="1500" dirty="0" smtClean="0"/>
          </a:p>
          <a:p>
            <a:r>
              <a:rPr lang="en-US" sz="4100" dirty="0" smtClean="0"/>
              <a:t>VA</a:t>
            </a:r>
            <a:endParaRPr lang="en-US" sz="4100" dirty="0"/>
          </a:p>
          <a:p>
            <a:pPr marL="1028700" lvl="1" indent="-571500">
              <a:buFont typeface="Arial" panose="020B0604020202020204" pitchFamily="34" charset="0"/>
              <a:buChar char="•"/>
            </a:pPr>
            <a:r>
              <a:rPr lang="en-US" sz="3400" dirty="0" smtClean="0"/>
              <a:t>Business Information Requirements for current and future initiatives are represented in the BIM:</a:t>
            </a:r>
          </a:p>
          <a:p>
            <a:pPr marL="1943100" lvl="3" indent="-571500">
              <a:buFont typeface="Arial" panose="020B0604020202020204" pitchFamily="34" charset="0"/>
              <a:buChar char="•"/>
            </a:pPr>
            <a:r>
              <a:rPr lang="en-US" sz="3100" dirty="0" smtClean="0"/>
              <a:t>The VHA Virtual </a:t>
            </a:r>
            <a:r>
              <a:rPr lang="en-US" sz="3100" dirty="0"/>
              <a:t>Patient Record </a:t>
            </a:r>
            <a:endParaRPr lang="en-US" sz="3100" dirty="0" smtClean="0"/>
          </a:p>
          <a:p>
            <a:pPr marL="1943100" lvl="3" indent="-571500">
              <a:buFont typeface="Arial" panose="020B0604020202020204" pitchFamily="34" charset="0"/>
              <a:buChar char="•"/>
            </a:pPr>
            <a:r>
              <a:rPr lang="en-US" sz="3100" dirty="0" smtClean="0"/>
              <a:t>Care in the Community Program</a:t>
            </a:r>
          </a:p>
          <a:p>
            <a:pPr marL="1943100" lvl="3" indent="-571500">
              <a:buFont typeface="Arial" panose="020B0604020202020204" pitchFamily="34" charset="0"/>
              <a:buChar char="•"/>
            </a:pPr>
            <a:r>
              <a:rPr lang="en-US" sz="3100" dirty="0" err="1" smtClean="0"/>
              <a:t>VistA</a:t>
            </a:r>
            <a:r>
              <a:rPr lang="en-US" sz="3100" dirty="0" smtClean="0"/>
              <a:t> Modernization</a:t>
            </a:r>
          </a:p>
          <a:p>
            <a:pPr marL="347663" lvl="2">
              <a:buSzPct val="120000"/>
            </a:pPr>
            <a:endParaRPr lang="en-US" b="1" dirty="0"/>
          </a:p>
          <a:p>
            <a:pPr marL="173831" lvl="1" indent="-173831">
              <a:buSzPct val="120000"/>
              <a:buFont typeface="Wingdings" pitchFamily="2" charset="2"/>
              <a:buChar char="§"/>
            </a:pPr>
            <a:endParaRPr lang="en-US" b="1" dirty="0"/>
          </a:p>
          <a:p>
            <a:pPr marL="215504" lvl="1" indent="0">
              <a:buNone/>
            </a:pPr>
            <a:endParaRPr lang="en-US" dirty="0"/>
          </a:p>
          <a:p>
            <a:endParaRPr lang="en-US" dirty="0"/>
          </a:p>
        </p:txBody>
      </p:sp>
      <p:sp>
        <p:nvSpPr>
          <p:cNvPr id="4" name="Title 1"/>
          <p:cNvSpPr txBox="1">
            <a:spLocks/>
          </p:cNvSpPr>
          <p:nvPr/>
        </p:nvSpPr>
        <p:spPr>
          <a:xfrm>
            <a:off x="344076" y="259306"/>
            <a:ext cx="6479805" cy="682683"/>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3200" b="1" kern="1200">
                <a:solidFill>
                  <a:schemeClr val="tx1"/>
                </a:solidFill>
                <a:latin typeface="+mj-lt"/>
                <a:ea typeface="+mj-ea"/>
                <a:cs typeface="+mj-cs"/>
              </a:defRPr>
            </a:lvl1pPr>
          </a:lstStyle>
          <a:p>
            <a:r>
              <a:rPr lang="en-US" dirty="0">
                <a:solidFill>
                  <a:srgbClr val="1D427C"/>
                </a:solidFill>
              </a:rPr>
              <a:t>Intended Future Agency Use </a:t>
            </a:r>
            <a:endParaRPr lang="en-US" sz="2200" dirty="0">
              <a:solidFill>
                <a:srgbClr val="1D427C"/>
              </a:solidFill>
            </a:endParaRPr>
          </a:p>
        </p:txBody>
      </p:sp>
      <p:sp>
        <p:nvSpPr>
          <p:cNvPr id="2" name="Slide Number Placeholder 1"/>
          <p:cNvSpPr>
            <a:spLocks noGrp="1"/>
          </p:cNvSpPr>
          <p:nvPr>
            <p:ph type="sldNum" sz="quarter" idx="12"/>
          </p:nvPr>
        </p:nvSpPr>
        <p:spPr/>
        <p:txBody>
          <a:bodyPr/>
          <a:lstStyle/>
          <a:p>
            <a:fld id="{F8059506-D6B1-B842-AAB5-13291BE98BD7}" type="slidenum">
              <a:rPr lang="en-US" smtClean="0">
                <a:solidFill>
                  <a:prstClr val="white"/>
                </a:solidFill>
              </a:rPr>
              <a:pPr/>
              <a:t>15</a:t>
            </a:fld>
            <a:endParaRPr lang="en-US" dirty="0">
              <a:solidFill>
                <a:prstClr val="white"/>
              </a:solidFill>
            </a:endParaRPr>
          </a:p>
        </p:txBody>
      </p:sp>
    </p:spTree>
    <p:extLst>
      <p:ext uri="{BB962C8B-B14F-4D97-AF65-F5344CB8AC3E}">
        <p14:creationId xmlns:p14="http://schemas.microsoft.com/office/powerpoint/2010/main" val="1506919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73" y="1368283"/>
            <a:ext cx="8475259" cy="4691323"/>
          </a:xfrm>
        </p:spPr>
        <p:txBody>
          <a:bodyPr>
            <a:normAutofit/>
          </a:bodyPr>
          <a:lstStyle/>
          <a:p>
            <a:r>
              <a:rPr lang="en-US" sz="3200" dirty="0"/>
              <a:t>CDC</a:t>
            </a:r>
          </a:p>
          <a:p>
            <a:pPr marL="800100" lvl="1" indent="-342900">
              <a:buFont typeface="Arial" panose="020B0604020202020204" pitchFamily="34" charset="0"/>
              <a:buChar char="•"/>
            </a:pPr>
            <a:r>
              <a:rPr lang="en-US" sz="2400" dirty="0"/>
              <a:t>Plans to more actively use the FHIM for harmonization of situational awareness </a:t>
            </a:r>
            <a:r>
              <a:rPr lang="en-US" sz="2400" dirty="0" smtClean="0"/>
              <a:t>data</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Plans to use the FHIM for developing the CDC Shared Situational Awareness (SSA) data </a:t>
            </a:r>
            <a:r>
              <a:rPr lang="en-US" sz="2400" dirty="0" smtClean="0"/>
              <a:t>model</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Plans to involve FHIM in the CDC Surveillance Data Platform (SDP)</a:t>
            </a:r>
          </a:p>
          <a:p>
            <a:pPr lvl="1"/>
            <a:endParaRPr lang="en-US" dirty="0"/>
          </a:p>
          <a:p>
            <a:pPr marL="347663" lvl="2">
              <a:buSzPct val="120000"/>
            </a:pPr>
            <a:endParaRPr lang="en-US" b="1" dirty="0"/>
          </a:p>
          <a:p>
            <a:pPr marL="347663" lvl="2">
              <a:buSzPct val="120000"/>
            </a:pPr>
            <a:endParaRPr lang="en-US" b="1" dirty="0"/>
          </a:p>
          <a:p>
            <a:pPr marL="173831" lvl="1" indent="-173831">
              <a:buSzPct val="120000"/>
              <a:buFont typeface="Wingdings" pitchFamily="2" charset="2"/>
              <a:buChar char="§"/>
            </a:pPr>
            <a:endParaRPr lang="en-US" b="1" dirty="0"/>
          </a:p>
          <a:p>
            <a:pPr marL="215504" lvl="1" indent="0">
              <a:buNone/>
            </a:pPr>
            <a:endParaRPr lang="en-US" dirty="0"/>
          </a:p>
          <a:p>
            <a:endParaRPr lang="en-US" dirty="0"/>
          </a:p>
        </p:txBody>
      </p:sp>
      <p:sp>
        <p:nvSpPr>
          <p:cNvPr id="5" name="Title 1"/>
          <p:cNvSpPr>
            <a:spLocks noGrp="1"/>
          </p:cNvSpPr>
          <p:nvPr>
            <p:ph type="title"/>
          </p:nvPr>
        </p:nvSpPr>
        <p:spPr>
          <a:xfrm>
            <a:off x="344076" y="232012"/>
            <a:ext cx="6479805" cy="709978"/>
          </a:xfrm>
        </p:spPr>
        <p:txBody>
          <a:bodyPr>
            <a:normAutofit/>
          </a:bodyPr>
          <a:lstStyle/>
          <a:p>
            <a:r>
              <a:rPr lang="en-US" dirty="0"/>
              <a:t>Intended Future Agency Use (</a:t>
            </a:r>
            <a:r>
              <a:rPr lang="en-US" dirty="0" smtClean="0"/>
              <a:t>cont.)</a:t>
            </a:r>
            <a:endParaRPr lang="en-US" sz="2200" dirty="0"/>
          </a:p>
        </p:txBody>
      </p:sp>
      <p:sp>
        <p:nvSpPr>
          <p:cNvPr id="2" name="Slide Number Placeholder 1"/>
          <p:cNvSpPr>
            <a:spLocks noGrp="1"/>
          </p:cNvSpPr>
          <p:nvPr>
            <p:ph type="sldNum" sz="quarter" idx="12"/>
          </p:nvPr>
        </p:nvSpPr>
        <p:spPr/>
        <p:txBody>
          <a:bodyPr/>
          <a:lstStyle/>
          <a:p>
            <a:fld id="{F8059506-D6B1-B842-AAB5-13291BE98BD7}" type="slidenum">
              <a:rPr lang="en-US" smtClean="0">
                <a:solidFill>
                  <a:prstClr val="white"/>
                </a:solidFill>
              </a:rPr>
              <a:pPr/>
              <a:t>16</a:t>
            </a:fld>
            <a:endParaRPr lang="en-US" dirty="0">
              <a:solidFill>
                <a:prstClr val="white"/>
              </a:solidFill>
            </a:endParaRPr>
          </a:p>
        </p:txBody>
      </p:sp>
    </p:spTree>
    <p:extLst>
      <p:ext uri="{BB962C8B-B14F-4D97-AF65-F5344CB8AC3E}">
        <p14:creationId xmlns:p14="http://schemas.microsoft.com/office/powerpoint/2010/main" val="4214234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077" y="1368283"/>
            <a:ext cx="8294955" cy="4691323"/>
          </a:xfrm>
        </p:spPr>
        <p:txBody>
          <a:bodyPr>
            <a:normAutofit/>
          </a:bodyPr>
          <a:lstStyle/>
          <a:p>
            <a:r>
              <a:rPr lang="en-US" sz="3400" dirty="0" smtClean="0"/>
              <a:t>FHA</a:t>
            </a:r>
            <a:endParaRPr lang="en-US" sz="3400" dirty="0"/>
          </a:p>
          <a:p>
            <a:pPr marL="800100" lvl="1" indent="-342900">
              <a:buFont typeface="Arial" panose="020B0604020202020204" pitchFamily="34" charset="0"/>
              <a:buChar char="•"/>
            </a:pPr>
            <a:r>
              <a:rPr lang="en-US" sz="2200" dirty="0" smtClean="0"/>
              <a:t>Focus </a:t>
            </a:r>
            <a:r>
              <a:rPr lang="en-US" sz="2200" dirty="0"/>
              <a:t>on the exchange of allergy information by leveraging </a:t>
            </a:r>
            <a:r>
              <a:rPr lang="en-US" sz="2200" dirty="0" smtClean="0"/>
              <a:t>the IPO’s </a:t>
            </a:r>
            <a:r>
              <a:rPr lang="en-US" sz="2200" dirty="0"/>
              <a:t>A</a:t>
            </a:r>
            <a:r>
              <a:rPr lang="en-US" sz="2200" dirty="0" smtClean="0"/>
              <a:t>llergen </a:t>
            </a:r>
            <a:r>
              <a:rPr lang="en-US" sz="2200" dirty="0"/>
              <a:t>Joint Exploratory Team </a:t>
            </a:r>
            <a:r>
              <a:rPr lang="en-US" sz="2200" dirty="0" smtClean="0"/>
              <a:t>(JET)</a:t>
            </a:r>
          </a:p>
          <a:p>
            <a:pPr marL="800100" lvl="1" indent="-342900">
              <a:buFont typeface="Arial" panose="020B0604020202020204" pitchFamily="34" charset="0"/>
              <a:buChar char="•"/>
            </a:pPr>
            <a:endParaRPr lang="en-US" sz="1100" dirty="0"/>
          </a:p>
          <a:p>
            <a:pPr marL="800100" lvl="1" indent="-342900">
              <a:buFont typeface="Arial" panose="020B0604020202020204" pitchFamily="34" charset="0"/>
              <a:buChar char="•"/>
            </a:pPr>
            <a:r>
              <a:rPr lang="en-US" sz="2200" dirty="0"/>
              <a:t>Develop FHIR profiles utilizing the FHIM and MDA tooling for testing interoperability between the VA and DoD FHIR </a:t>
            </a:r>
            <a:r>
              <a:rPr lang="en-US" sz="2200" dirty="0" smtClean="0"/>
              <a:t>servers</a:t>
            </a:r>
          </a:p>
          <a:p>
            <a:pPr marL="800100" lvl="1" indent="-342900">
              <a:buFont typeface="Arial" panose="020B0604020202020204" pitchFamily="34" charset="0"/>
              <a:buChar char="•"/>
            </a:pPr>
            <a:endParaRPr lang="en-US" sz="1100" dirty="0" smtClean="0"/>
          </a:p>
          <a:p>
            <a:pPr marL="800100" lvl="1" indent="-342900">
              <a:buFont typeface="Arial" panose="020B0604020202020204" pitchFamily="34" charset="0"/>
              <a:buChar char="•"/>
            </a:pPr>
            <a:r>
              <a:rPr lang="en-US" sz="2200" dirty="0"/>
              <a:t>Use MDHT to transform health information in the FHIM to deliverables suitable for the NIEM </a:t>
            </a:r>
            <a:r>
              <a:rPr lang="en-US" sz="2200" dirty="0" smtClean="0"/>
              <a:t>Community</a:t>
            </a:r>
            <a:endParaRPr lang="en-US" b="1" dirty="0"/>
          </a:p>
          <a:p>
            <a:pPr marL="215504" lvl="1" indent="0">
              <a:buNone/>
            </a:pPr>
            <a:endParaRPr lang="en-US" dirty="0"/>
          </a:p>
          <a:p>
            <a:endParaRPr lang="en-US" dirty="0"/>
          </a:p>
        </p:txBody>
      </p:sp>
      <p:sp>
        <p:nvSpPr>
          <p:cNvPr id="5" name="Title 1"/>
          <p:cNvSpPr>
            <a:spLocks noGrp="1"/>
          </p:cNvSpPr>
          <p:nvPr>
            <p:ph type="title"/>
          </p:nvPr>
        </p:nvSpPr>
        <p:spPr>
          <a:xfrm>
            <a:off x="344076" y="204716"/>
            <a:ext cx="6479805" cy="737274"/>
          </a:xfrm>
        </p:spPr>
        <p:txBody>
          <a:bodyPr>
            <a:normAutofit/>
          </a:bodyPr>
          <a:lstStyle/>
          <a:p>
            <a:r>
              <a:rPr lang="en-US" dirty="0"/>
              <a:t>Intended Future Agency Use (</a:t>
            </a:r>
            <a:r>
              <a:rPr lang="en-US" dirty="0" smtClean="0"/>
              <a:t>cont.)</a:t>
            </a:r>
            <a:endParaRPr lang="en-US" sz="2200" dirty="0"/>
          </a:p>
        </p:txBody>
      </p:sp>
      <p:sp>
        <p:nvSpPr>
          <p:cNvPr id="2" name="Slide Number Placeholder 1"/>
          <p:cNvSpPr>
            <a:spLocks noGrp="1"/>
          </p:cNvSpPr>
          <p:nvPr>
            <p:ph type="sldNum" sz="quarter" idx="12"/>
          </p:nvPr>
        </p:nvSpPr>
        <p:spPr/>
        <p:txBody>
          <a:bodyPr/>
          <a:lstStyle/>
          <a:p>
            <a:fld id="{F8059506-D6B1-B842-AAB5-13291BE98BD7}" type="slidenum">
              <a:rPr lang="en-US" smtClean="0">
                <a:solidFill>
                  <a:prstClr val="white"/>
                </a:solidFill>
              </a:rPr>
              <a:pPr/>
              <a:t>17</a:t>
            </a:fld>
            <a:endParaRPr lang="en-US" dirty="0">
              <a:solidFill>
                <a:prstClr val="white"/>
              </a:solidFill>
            </a:endParaRPr>
          </a:p>
        </p:txBody>
      </p:sp>
    </p:spTree>
    <p:extLst>
      <p:ext uri="{BB962C8B-B14F-4D97-AF65-F5344CB8AC3E}">
        <p14:creationId xmlns:p14="http://schemas.microsoft.com/office/powerpoint/2010/main" val="3840962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218364"/>
            <a:ext cx="6482876" cy="723625"/>
          </a:xfrm>
        </p:spPr>
        <p:txBody>
          <a:bodyPr>
            <a:normAutofit/>
          </a:bodyPr>
          <a:lstStyle/>
          <a:p>
            <a:r>
              <a:rPr lang="en-US" dirty="0"/>
              <a:t>Recommended Future Agency Use</a:t>
            </a:r>
          </a:p>
        </p:txBody>
      </p:sp>
      <p:sp>
        <p:nvSpPr>
          <p:cNvPr id="3" name="Content Placeholder 2"/>
          <p:cNvSpPr>
            <a:spLocks noGrp="1"/>
          </p:cNvSpPr>
          <p:nvPr>
            <p:ph idx="1"/>
          </p:nvPr>
        </p:nvSpPr>
        <p:spPr>
          <a:xfrm>
            <a:off x="368300" y="1308544"/>
            <a:ext cx="8379774" cy="4935708"/>
          </a:xfrm>
        </p:spPr>
        <p:txBody>
          <a:bodyPr>
            <a:normAutofit/>
          </a:bodyPr>
          <a:lstStyle/>
          <a:p>
            <a:r>
              <a:rPr lang="en-US" dirty="0" smtClean="0"/>
              <a:t>FHIM meets the </a:t>
            </a:r>
            <a:r>
              <a:rPr lang="en-US" dirty="0"/>
              <a:t>nationwide health interoperability roadmap </a:t>
            </a:r>
            <a:r>
              <a:rPr lang="en-US" dirty="0" smtClean="0"/>
              <a:t>milestone items </a:t>
            </a:r>
            <a:r>
              <a:rPr lang="en-US" dirty="0"/>
              <a:t>H and I and their corresponding </a:t>
            </a:r>
            <a:r>
              <a:rPr lang="en-US" dirty="0" smtClean="0"/>
              <a:t>calls-to-action, commitments, and milestones </a:t>
            </a:r>
            <a:r>
              <a:rPr lang="en-US" dirty="0"/>
              <a:t>(CCM</a:t>
            </a:r>
            <a:r>
              <a:rPr lang="en-US" dirty="0" smtClean="0"/>
              <a:t>)</a:t>
            </a:r>
            <a:endParaRPr lang="en-US" dirty="0"/>
          </a:p>
          <a:p>
            <a:pPr marL="800100" lvl="1" indent="-342900">
              <a:buFont typeface="Arial" panose="020B0604020202020204" pitchFamily="34" charset="0"/>
              <a:buChar char="•"/>
            </a:pPr>
            <a:r>
              <a:rPr lang="en-US" dirty="0"/>
              <a:t>CCMs for H and I address data elements and mappings:</a:t>
            </a:r>
          </a:p>
          <a:p>
            <a:pPr marL="1200150" lvl="2" indent="-285750">
              <a:buFont typeface="Arial" panose="020B0604020202020204" pitchFamily="34" charset="0"/>
              <a:buChar char="•"/>
            </a:pPr>
            <a:r>
              <a:rPr lang="en-US" dirty="0"/>
              <a:t>H: Consistent Data Semantics</a:t>
            </a:r>
          </a:p>
          <a:p>
            <a:pPr marL="1200150" lvl="2" indent="-285750">
              <a:buFont typeface="Arial" panose="020B0604020202020204" pitchFamily="34" charset="0"/>
              <a:buChar char="•"/>
            </a:pPr>
            <a:r>
              <a:rPr lang="en-US" dirty="0"/>
              <a:t>I: Consistent Data </a:t>
            </a:r>
            <a:r>
              <a:rPr lang="en-US" dirty="0" smtClean="0"/>
              <a:t>Formats</a:t>
            </a:r>
          </a:p>
          <a:p>
            <a:pPr lvl="2"/>
            <a:endParaRPr lang="en-US" dirty="0"/>
          </a:p>
          <a:p>
            <a:r>
              <a:rPr lang="en-US" dirty="0" smtClean="0"/>
              <a:t>FHIM </a:t>
            </a:r>
            <a:r>
              <a:rPr lang="en-US" dirty="0"/>
              <a:t>should be </a:t>
            </a:r>
            <a:r>
              <a:rPr lang="en-US" dirty="0" smtClean="0"/>
              <a:t>used when meeting CCM items </a:t>
            </a:r>
            <a:r>
              <a:rPr lang="en-US" dirty="0"/>
              <a:t>G and </a:t>
            </a:r>
            <a:r>
              <a:rPr lang="en-US" dirty="0" smtClean="0"/>
              <a:t>J</a:t>
            </a:r>
            <a:endParaRPr lang="en-US" dirty="0"/>
          </a:p>
          <a:p>
            <a:pPr marL="800100" lvl="1" indent="-342900">
              <a:buFont typeface="Arial" panose="020B0604020202020204" pitchFamily="34" charset="0"/>
              <a:buChar char="•"/>
            </a:pPr>
            <a:r>
              <a:rPr lang="en-US" dirty="0"/>
              <a:t>CCMs for G and J address testing and API development:</a:t>
            </a:r>
          </a:p>
          <a:p>
            <a:pPr marL="1200150" lvl="2" indent="-285750">
              <a:buFont typeface="Arial" panose="020B0604020202020204" pitchFamily="34" charset="0"/>
              <a:buChar char="•"/>
            </a:pPr>
            <a:r>
              <a:rPr lang="en-US" dirty="0"/>
              <a:t>G: An Industry-wide Testing and Certification Infrastructure to Advance Health IT Interoperability</a:t>
            </a:r>
          </a:p>
          <a:p>
            <a:pPr marL="1200150" lvl="2" indent="-285750">
              <a:buFont typeface="Arial" panose="020B0604020202020204" pitchFamily="34" charset="0"/>
              <a:buChar char="•"/>
            </a:pPr>
            <a:r>
              <a:rPr lang="en-US" dirty="0"/>
              <a:t>J: Secure, Standard Services</a:t>
            </a:r>
          </a:p>
          <a:p>
            <a:pPr marL="173831" lvl="1" indent="-173831">
              <a:buSzPct val="120000"/>
              <a:buFont typeface="Wingdings" pitchFamily="2" charset="2"/>
              <a:buChar char="§"/>
            </a:pPr>
            <a:endParaRPr lang="en-US" b="1" dirty="0"/>
          </a:p>
          <a:p>
            <a:pPr marL="215504" lvl="1"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F8059506-D6B1-B842-AAB5-13291BE98BD7}" type="slidenum">
              <a:rPr lang="en-US" smtClean="0">
                <a:solidFill>
                  <a:prstClr val="white"/>
                </a:solidFill>
              </a:rPr>
              <a:pPr/>
              <a:t>18</a:t>
            </a:fld>
            <a:endParaRPr lang="en-US" dirty="0">
              <a:solidFill>
                <a:prstClr val="white"/>
              </a:solidFill>
            </a:endParaRPr>
          </a:p>
        </p:txBody>
      </p:sp>
    </p:spTree>
    <p:extLst>
      <p:ext uri="{BB962C8B-B14F-4D97-AF65-F5344CB8AC3E}">
        <p14:creationId xmlns:p14="http://schemas.microsoft.com/office/powerpoint/2010/main" val="396034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10" y="232012"/>
            <a:ext cx="6415690" cy="709978"/>
          </a:xfrm>
        </p:spPr>
        <p:txBody>
          <a:bodyPr>
            <a:normAutofit/>
          </a:bodyPr>
          <a:lstStyle/>
          <a:p>
            <a:r>
              <a:rPr lang="en-US" dirty="0" smtClean="0"/>
              <a:t>FHIM Summary</a:t>
            </a:r>
            <a:endParaRPr lang="en-US" dirty="0"/>
          </a:p>
        </p:txBody>
      </p:sp>
      <p:sp>
        <p:nvSpPr>
          <p:cNvPr id="3" name="Content Placeholder 2"/>
          <p:cNvSpPr>
            <a:spLocks noGrp="1"/>
          </p:cNvSpPr>
          <p:nvPr>
            <p:ph idx="1"/>
          </p:nvPr>
        </p:nvSpPr>
        <p:spPr>
          <a:xfrm>
            <a:off x="239110" y="1234196"/>
            <a:ext cx="8650890" cy="5115804"/>
          </a:xfrm>
        </p:spPr>
        <p:txBody>
          <a:bodyPr>
            <a:normAutofit/>
          </a:bodyPr>
          <a:lstStyle/>
          <a:p>
            <a:pPr lvl="1"/>
            <a:endParaRPr lang="en-US" dirty="0"/>
          </a:p>
          <a:p>
            <a:pPr marL="0" indent="0">
              <a:buNone/>
            </a:pPr>
            <a:endParaRPr lang="en-US" dirty="0"/>
          </a:p>
          <a:p>
            <a:pPr marL="347663" lvl="2">
              <a:buSzPct val="120000"/>
            </a:pPr>
            <a:endParaRPr lang="en-US" b="1" dirty="0"/>
          </a:p>
          <a:p>
            <a:pPr marL="347663" lvl="2">
              <a:buSzPct val="120000"/>
            </a:pPr>
            <a:endParaRPr lang="en-US" b="1" dirty="0"/>
          </a:p>
          <a:p>
            <a:pPr marL="173831" lvl="1" indent="-173831">
              <a:buSzPct val="120000"/>
              <a:buFont typeface="Wingdings" pitchFamily="2" charset="2"/>
              <a:buChar char="§"/>
            </a:pPr>
            <a:endParaRPr lang="en-US" b="1" dirty="0"/>
          </a:p>
          <a:p>
            <a:pPr marL="215504" lvl="1" indent="0">
              <a:buNone/>
            </a:pPr>
            <a:endParaRPr lang="en-US" dirty="0"/>
          </a:p>
          <a:p>
            <a:endParaRPr lang="en-US" dirty="0"/>
          </a:p>
        </p:txBody>
      </p:sp>
      <p:sp>
        <p:nvSpPr>
          <p:cNvPr id="4" name="Content Placeholder 2"/>
          <p:cNvSpPr txBox="1">
            <a:spLocks/>
          </p:cNvSpPr>
          <p:nvPr/>
        </p:nvSpPr>
        <p:spPr>
          <a:xfrm>
            <a:off x="391510" y="1383767"/>
            <a:ext cx="7965090" cy="443017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2400" kern="1200">
                <a:solidFill>
                  <a:srgbClr val="000000"/>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rgbClr val="000000"/>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rgbClr val="000000"/>
                </a:solidFill>
                <a:latin typeface="+mn-lt"/>
                <a:ea typeface="+mn-ea"/>
                <a:cs typeface="+mn-cs"/>
              </a:defRPr>
            </a:lvl3pPr>
            <a:lvl4pPr marL="1600200" indent="-228600" algn="l" defTabSz="457200" rtl="0" eaLnBrk="1" latinLnBrk="0" hangingPunct="1">
              <a:spcBef>
                <a:spcPct val="20000"/>
              </a:spcBef>
              <a:buFont typeface="Arial"/>
              <a:buChar char="–"/>
              <a:defRPr sz="1200" kern="1200">
                <a:solidFill>
                  <a:srgbClr val="000000"/>
                </a:solidFill>
                <a:latin typeface="+mn-lt"/>
                <a:ea typeface="+mn-ea"/>
                <a:cs typeface="+mn-cs"/>
              </a:defRPr>
            </a:lvl4pPr>
            <a:lvl5pPr marL="2057400" indent="-228600" algn="l" defTabSz="457200" rtl="0" eaLnBrk="1" latinLnBrk="0" hangingPunct="1">
              <a:spcBef>
                <a:spcPct val="20000"/>
              </a:spcBef>
              <a:buFont typeface="Arial"/>
              <a:buChar char="»"/>
              <a:defRPr sz="12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smtClean="0"/>
              <a:t>Serves as </a:t>
            </a:r>
            <a:r>
              <a:rPr lang="en-US" sz="2600" dirty="0"/>
              <a:t>the </a:t>
            </a:r>
            <a:r>
              <a:rPr lang="en-US" sz="2600" dirty="0" smtClean="0"/>
              <a:t>authoritative, </a:t>
            </a:r>
            <a:r>
              <a:rPr lang="en-US" sz="2600" dirty="0"/>
              <a:t>normalized federal model for health information </a:t>
            </a:r>
            <a:r>
              <a:rPr lang="en-US" sz="2600" dirty="0" smtClean="0"/>
              <a:t>that </a:t>
            </a:r>
            <a:r>
              <a:rPr lang="en-US" sz="2600" dirty="0"/>
              <a:t>agency health systems rely on</a:t>
            </a:r>
          </a:p>
          <a:p>
            <a:r>
              <a:rPr lang="en-US" sz="2600" dirty="0" smtClean="0"/>
              <a:t>FHIM</a:t>
            </a:r>
            <a:r>
              <a:rPr lang="en-US" sz="2600" dirty="0"/>
              <a:t>:</a:t>
            </a:r>
          </a:p>
          <a:p>
            <a:pPr lvl="1">
              <a:buFont typeface="Arial" panose="020B0604020202020204" pitchFamily="34" charset="0"/>
              <a:buChar char="•"/>
            </a:pPr>
            <a:r>
              <a:rPr lang="en-US" sz="2200" dirty="0"/>
              <a:t>Reduces semantic </a:t>
            </a:r>
            <a:r>
              <a:rPr lang="en-US" sz="2200" dirty="0" smtClean="0"/>
              <a:t>gaps</a:t>
            </a:r>
            <a:endParaRPr lang="en-US" sz="2200" dirty="0"/>
          </a:p>
          <a:p>
            <a:pPr lvl="1">
              <a:buFont typeface="Arial" panose="020B0604020202020204" pitchFamily="34" charset="0"/>
              <a:buChar char="•"/>
            </a:pPr>
            <a:r>
              <a:rPr lang="en-US" sz="2200" dirty="0"/>
              <a:t>Reduces divergence</a:t>
            </a:r>
          </a:p>
          <a:p>
            <a:pPr lvl="1">
              <a:buFont typeface="Arial" panose="020B0604020202020204" pitchFamily="34" charset="0"/>
              <a:buChar char="•"/>
            </a:pPr>
            <a:r>
              <a:rPr lang="en-US" sz="2200" dirty="0"/>
              <a:t>Aligns various information models</a:t>
            </a:r>
          </a:p>
          <a:p>
            <a:pPr lvl="1">
              <a:buFont typeface="Arial" panose="020B0604020202020204" pitchFamily="34" charset="0"/>
              <a:buChar char="•"/>
            </a:pPr>
            <a:r>
              <a:rPr lang="en-US" sz="2200" dirty="0"/>
              <a:t>Helps manage a heavily regulated, constantly changing environment</a:t>
            </a:r>
          </a:p>
          <a:p>
            <a:pPr lvl="1">
              <a:buFont typeface="Arial" panose="020B0604020202020204" pitchFamily="34" charset="0"/>
              <a:buChar char="•"/>
            </a:pPr>
            <a:r>
              <a:rPr lang="en-US" sz="2200" dirty="0"/>
              <a:t>Provides immediate </a:t>
            </a:r>
            <a:r>
              <a:rPr lang="en-US" sz="2200" dirty="0" smtClean="0"/>
              <a:t>and long-term value</a:t>
            </a:r>
            <a:endParaRPr lang="en-US" sz="2200" dirty="0"/>
          </a:p>
          <a:p>
            <a:pPr lvl="1">
              <a:buFont typeface="Arial" panose="020B0604020202020204" pitchFamily="34" charset="0"/>
              <a:buChar char="•"/>
            </a:pPr>
            <a:r>
              <a:rPr lang="en-US" sz="2200" dirty="0"/>
              <a:t>Saves money and time</a:t>
            </a:r>
          </a:p>
          <a:p>
            <a:pPr lvl="1">
              <a:buFont typeface="Arial" panose="020B0604020202020204" pitchFamily="34" charset="0"/>
              <a:buChar char="•"/>
            </a:pPr>
            <a:r>
              <a:rPr lang="en-US" sz="2200" dirty="0" smtClean="0"/>
              <a:t>Supports improved </a:t>
            </a:r>
            <a:r>
              <a:rPr lang="en-US" sz="2200" dirty="0"/>
              <a:t>interoperability</a:t>
            </a:r>
          </a:p>
          <a:p>
            <a:r>
              <a:rPr lang="en-US" sz="2600" dirty="0"/>
              <a:t>Federal agencies plan further leveraging of the FHIM in </a:t>
            </a:r>
            <a:r>
              <a:rPr lang="en-US" sz="2600" dirty="0" smtClean="0"/>
              <a:t>new </a:t>
            </a:r>
            <a:r>
              <a:rPr lang="en-US" sz="2600" dirty="0"/>
              <a:t>health IT initiatives</a:t>
            </a:r>
          </a:p>
        </p:txBody>
      </p:sp>
      <p:sp>
        <p:nvSpPr>
          <p:cNvPr id="5" name="Slide Number Placeholder 4"/>
          <p:cNvSpPr>
            <a:spLocks noGrp="1"/>
          </p:cNvSpPr>
          <p:nvPr>
            <p:ph type="sldNum" sz="quarter" idx="12"/>
          </p:nvPr>
        </p:nvSpPr>
        <p:spPr/>
        <p:txBody>
          <a:bodyPr/>
          <a:lstStyle/>
          <a:p>
            <a:fld id="{F8059506-D6B1-B842-AAB5-13291BE98BD7}" type="slidenum">
              <a:rPr lang="en-US" smtClean="0">
                <a:solidFill>
                  <a:prstClr val="white"/>
                </a:solidFill>
              </a:rPr>
              <a:pPr/>
              <a:t>19</a:t>
            </a:fld>
            <a:endParaRPr lang="en-US" dirty="0">
              <a:solidFill>
                <a:prstClr val="white"/>
              </a:solidFill>
            </a:endParaRPr>
          </a:p>
        </p:txBody>
      </p:sp>
    </p:spTree>
    <p:extLst>
      <p:ext uri="{BB962C8B-B14F-4D97-AF65-F5344CB8AC3E}">
        <p14:creationId xmlns:p14="http://schemas.microsoft.com/office/powerpoint/2010/main" val="1885470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Current Efforts</a:t>
            </a:r>
          </a:p>
        </p:txBody>
      </p:sp>
      <p:sp>
        <p:nvSpPr>
          <p:cNvPr id="3" name="Slide Number Placeholder 2"/>
          <p:cNvSpPr>
            <a:spLocks noGrp="1"/>
          </p:cNvSpPr>
          <p:nvPr>
            <p:ph type="sldNum" sz="quarter" idx="11"/>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2</a:t>
            </a:fld>
            <a:endParaRPr lang="en-US" altLang="en-US">
              <a:ea typeface="MS PGothic" pitchFamily="34" charset="-128"/>
            </a:endParaRPr>
          </a:p>
        </p:txBody>
      </p:sp>
      <p:sp>
        <p:nvSpPr>
          <p:cNvPr id="7" name="Content Placeholder 6"/>
          <p:cNvSpPr>
            <a:spLocks noGrp="1"/>
          </p:cNvSpPr>
          <p:nvPr>
            <p:ph idx="1"/>
          </p:nvPr>
        </p:nvSpPr>
        <p:spPr/>
        <p:txBody>
          <a:bodyPr/>
          <a:lstStyle/>
          <a:p>
            <a:r>
              <a:rPr lang="en-US" sz="2800" dirty="0"/>
              <a:t>What efforts are currently under way to improve the asset?</a:t>
            </a:r>
          </a:p>
          <a:p>
            <a:pPr lvl="1"/>
            <a:r>
              <a:rPr lang="en-US" sz="2400" dirty="0"/>
              <a:t>Active collaboration and prototyping to harmonize with CIMI, SOLOR </a:t>
            </a:r>
            <a:r>
              <a:rPr lang="en-US" sz="2400" dirty="0" smtClean="0"/>
              <a:t>and </a:t>
            </a:r>
            <a:r>
              <a:rPr lang="en-US" sz="2400" dirty="0"/>
              <a:t>CQF</a:t>
            </a:r>
          </a:p>
          <a:p>
            <a:pPr lvl="1"/>
            <a:r>
              <a:rPr lang="en-US" sz="2400" dirty="0"/>
              <a:t>Regular FHIM modeling meetings to </a:t>
            </a:r>
            <a:r>
              <a:rPr lang="en-US" sz="2400" dirty="0" smtClean="0"/>
              <a:t>develop harmonized data element definitions with </a:t>
            </a:r>
            <a:r>
              <a:rPr lang="en-US" sz="2400" dirty="0"/>
              <a:t>active participation from multiple US </a:t>
            </a:r>
            <a:r>
              <a:rPr lang="en-US" sz="2400" dirty="0" smtClean="0"/>
              <a:t>agency SMEs</a:t>
            </a:r>
            <a:endParaRPr lang="en-US" sz="2400" dirty="0"/>
          </a:p>
          <a:p>
            <a:pPr lvl="1"/>
            <a:r>
              <a:rPr lang="en-US" sz="2400" dirty="0"/>
              <a:t>Regular FHIM terminology meetings to agree on semantics with active participation from multiple agency </a:t>
            </a:r>
            <a:r>
              <a:rPr lang="en-US" sz="2400" dirty="0" smtClean="0"/>
              <a:t>SMEs</a:t>
            </a:r>
          </a:p>
          <a:p>
            <a:pPr lvl="2"/>
            <a:r>
              <a:rPr lang="en-US" sz="2000" dirty="0" smtClean="0"/>
              <a:t>Publishing value sets on publicly available Terminology Servers (e.g., VSAC)</a:t>
            </a:r>
          </a:p>
          <a:p>
            <a:pPr lvl="1"/>
            <a:r>
              <a:rPr lang="en-US" sz="2400" dirty="0" smtClean="0"/>
              <a:t>Regular feedback from implementers</a:t>
            </a:r>
            <a:endParaRPr lang="en-US" sz="2400" dirty="0"/>
          </a:p>
        </p:txBody>
      </p:sp>
    </p:spTree>
    <p:extLst>
      <p:ext uri="{BB962C8B-B14F-4D97-AF65-F5344CB8AC3E}">
        <p14:creationId xmlns:p14="http://schemas.microsoft.com/office/powerpoint/2010/main" val="84475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Connections</a:t>
            </a:r>
          </a:p>
        </p:txBody>
      </p:sp>
      <p:sp>
        <p:nvSpPr>
          <p:cNvPr id="3" name="Slide Number Placeholder 2"/>
          <p:cNvSpPr>
            <a:spLocks noGrp="1"/>
          </p:cNvSpPr>
          <p:nvPr>
            <p:ph type="sldNum" sz="quarter" idx="11"/>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3</a:t>
            </a:fld>
            <a:endParaRPr lang="en-US" altLang="en-US">
              <a:ea typeface="MS PGothic" pitchFamily="34" charset="-128"/>
            </a:endParaRPr>
          </a:p>
        </p:txBody>
      </p:sp>
      <p:sp>
        <p:nvSpPr>
          <p:cNvPr id="7" name="Content Placeholder 6"/>
          <p:cNvSpPr>
            <a:spLocks noGrp="1"/>
          </p:cNvSpPr>
          <p:nvPr>
            <p:ph idx="1"/>
          </p:nvPr>
        </p:nvSpPr>
        <p:spPr/>
        <p:txBody>
          <a:bodyPr/>
          <a:lstStyle/>
          <a:p>
            <a:r>
              <a:rPr lang="en-US" sz="2000" dirty="0"/>
              <a:t>How should this asset be connected with other models/tools and projects (such as the Argonauts)</a:t>
            </a:r>
          </a:p>
          <a:p>
            <a:pPr lvl="1"/>
            <a:r>
              <a:rPr lang="en-US" sz="1800" dirty="0"/>
              <a:t>We </a:t>
            </a:r>
            <a:r>
              <a:rPr lang="en-US" sz="1800" dirty="0" smtClean="0"/>
              <a:t>intend FHIM </a:t>
            </a:r>
            <a:r>
              <a:rPr lang="en-US" sz="1800" dirty="0"/>
              <a:t>to provide a framework, in the form of an information model, for CIMI, which will inform the creation of FHIR profiles (among other kinds of assets)</a:t>
            </a:r>
          </a:p>
          <a:p>
            <a:pPr lvl="1"/>
            <a:r>
              <a:rPr lang="en-US" sz="1800" dirty="0"/>
              <a:t>US Realm stakeholders interested in creating or adopting semantically interoperable FHIR profiles (e.g., HSPC, Argonauts) could build them using these FHIM- and CIMI-informed models.</a:t>
            </a:r>
          </a:p>
          <a:p>
            <a:pPr lvl="1"/>
            <a:r>
              <a:rPr lang="en-US" sz="1800" dirty="0"/>
              <a:t>Like CIMI, FHIM will align with standard terminologies and their underlying semantics –  primarily SOLOR (SNOMED CT, </a:t>
            </a:r>
            <a:r>
              <a:rPr lang="en-US" sz="1800" dirty="0" err="1"/>
              <a:t>RxNorm</a:t>
            </a:r>
            <a:r>
              <a:rPr lang="en-US" sz="1800" dirty="0"/>
              <a:t>, LOINC)</a:t>
            </a:r>
          </a:p>
          <a:p>
            <a:pPr lvl="2"/>
            <a:r>
              <a:rPr lang="en-US" dirty="0"/>
              <a:t>Specifications are based on use cases</a:t>
            </a:r>
          </a:p>
          <a:p>
            <a:pPr lvl="3"/>
            <a:r>
              <a:rPr lang="en-US" dirty="0"/>
              <a:t>Constrain which data elements are used, Identify the design solution (CDA, FHIR, V2, etc.), Further constrain bound value sets</a:t>
            </a:r>
          </a:p>
          <a:p>
            <a:pPr lvl="2"/>
            <a:r>
              <a:rPr lang="en-US" dirty="0"/>
              <a:t>Overlap is explicit </a:t>
            </a:r>
          </a:p>
          <a:p>
            <a:pPr lvl="3"/>
            <a:r>
              <a:rPr lang="en-US" dirty="0"/>
              <a:t>Provides forum for harmonization, but supports legacy specification</a:t>
            </a:r>
          </a:p>
          <a:p>
            <a:pPr lvl="3"/>
            <a:r>
              <a:rPr lang="en-US" dirty="0"/>
              <a:t>E.g., medication route contains both NCPDP prescription specification (FDA routes) and HL7 V2 order routes (HL7)</a:t>
            </a:r>
          </a:p>
          <a:p>
            <a:pPr lvl="3"/>
            <a:endParaRPr lang="en-US" dirty="0"/>
          </a:p>
        </p:txBody>
      </p:sp>
    </p:spTree>
    <p:extLst>
      <p:ext uri="{BB962C8B-B14F-4D97-AF65-F5344CB8AC3E}">
        <p14:creationId xmlns:p14="http://schemas.microsoft.com/office/powerpoint/2010/main" val="404996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Tooling</a:t>
            </a:r>
          </a:p>
        </p:txBody>
      </p:sp>
      <p:sp>
        <p:nvSpPr>
          <p:cNvPr id="3" name="Slide Number Placeholder 2"/>
          <p:cNvSpPr>
            <a:spLocks noGrp="1"/>
          </p:cNvSpPr>
          <p:nvPr>
            <p:ph type="sldNum" sz="quarter" idx="11"/>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4</a:t>
            </a:fld>
            <a:endParaRPr lang="en-US" altLang="en-US">
              <a:ea typeface="MS PGothic" pitchFamily="34" charset="-128"/>
            </a:endParaRPr>
          </a:p>
        </p:txBody>
      </p:sp>
      <p:sp>
        <p:nvSpPr>
          <p:cNvPr id="7" name="Content Placeholder 6"/>
          <p:cNvSpPr>
            <a:spLocks noGrp="1"/>
          </p:cNvSpPr>
          <p:nvPr>
            <p:ph idx="1"/>
          </p:nvPr>
        </p:nvSpPr>
        <p:spPr/>
        <p:txBody>
          <a:bodyPr/>
          <a:lstStyle/>
          <a:p>
            <a:r>
              <a:rPr lang="en-US" sz="2000" dirty="0"/>
              <a:t>What tooling and other implementer support is available</a:t>
            </a:r>
          </a:p>
          <a:p>
            <a:pPr lvl="1"/>
            <a:r>
              <a:rPr lang="en-US" dirty="0"/>
              <a:t>FHIM is a UML model currently developed using Rational Software Architect.   </a:t>
            </a:r>
          </a:p>
          <a:p>
            <a:pPr lvl="1"/>
            <a:r>
              <a:rPr lang="en-US" dirty="0"/>
              <a:t>It is available on GITHUB </a:t>
            </a:r>
            <a:r>
              <a:rPr lang="en-US" dirty="0">
                <a:hlinkClick r:id="rId2"/>
              </a:rPr>
              <a:t>github.com/FHIMS;</a:t>
            </a:r>
            <a:r>
              <a:rPr lang="en-US" dirty="0"/>
              <a:t>  FHIM modelers leverage </a:t>
            </a:r>
            <a:r>
              <a:rPr lang="en-US" dirty="0" smtClean="0"/>
              <a:t>customized MDHT components to </a:t>
            </a:r>
            <a:r>
              <a:rPr lang="en-US" dirty="0"/>
              <a:t>develop the model.  </a:t>
            </a:r>
          </a:p>
          <a:p>
            <a:pPr lvl="1"/>
            <a:r>
              <a:rPr lang="en-US" dirty="0"/>
              <a:t>There are several MDHT/FHIM model-to-model and model-to-text components as part of the FHIM environment.  RSA itself supports the generation of Java, XML and database schemas from the model. </a:t>
            </a:r>
          </a:p>
          <a:p>
            <a:pPr lvl="1"/>
            <a:r>
              <a:rPr lang="en-US" sz="1800" dirty="0"/>
              <a:t>The FHIM Terminology team publishes value sets in the NLM’s VSAC (</a:t>
            </a:r>
            <a:r>
              <a:rPr lang="en-US" dirty="0">
                <a:hlinkClick r:id="rId3" action="ppaction://hlinkfile"/>
              </a:rPr>
              <a:t>vsac.nlm.nih.gov</a:t>
            </a:r>
            <a:r>
              <a:rPr lang="en-US" sz="1800" dirty="0"/>
              <a:t>).  </a:t>
            </a:r>
          </a:p>
          <a:p>
            <a:pPr lvl="2"/>
            <a:r>
              <a:rPr lang="en-US" sz="1600" dirty="0"/>
              <a:t>Some previously published content is available in CDC’s PHIN VADS.</a:t>
            </a:r>
          </a:p>
          <a:p>
            <a:endParaRPr lang="en-US" dirty="0"/>
          </a:p>
        </p:txBody>
      </p:sp>
    </p:spTree>
    <p:extLst>
      <p:ext uri="{BB962C8B-B14F-4D97-AF65-F5344CB8AC3E}">
        <p14:creationId xmlns:p14="http://schemas.microsoft.com/office/powerpoint/2010/main" val="328621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Integrated Approach</a:t>
            </a:r>
          </a:p>
        </p:txBody>
      </p:sp>
      <p:sp>
        <p:nvSpPr>
          <p:cNvPr id="3" name="Slide Number Placeholder 2"/>
          <p:cNvSpPr>
            <a:spLocks noGrp="1"/>
          </p:cNvSpPr>
          <p:nvPr>
            <p:ph type="sldNum" sz="quarter" idx="11"/>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5</a:t>
            </a:fld>
            <a:endParaRPr lang="en-US" altLang="en-US">
              <a:ea typeface="MS PGothic" pitchFamily="34" charset="-128"/>
            </a:endParaRPr>
          </a:p>
        </p:txBody>
      </p:sp>
      <p:sp>
        <p:nvSpPr>
          <p:cNvPr id="7" name="Content Placeholder 6"/>
          <p:cNvSpPr>
            <a:spLocks noGrp="1"/>
          </p:cNvSpPr>
          <p:nvPr>
            <p:ph idx="1"/>
          </p:nvPr>
        </p:nvSpPr>
        <p:spPr/>
        <p:txBody>
          <a:bodyPr/>
          <a:lstStyle/>
          <a:p>
            <a:r>
              <a:rPr lang="en-US" sz="1800" dirty="0" smtClean="0"/>
              <a:t>The FHIM Team is actively engaged with CIMI, meeting multiple times per week to determine the organizational and technical approaches to FHIM/CIMI collaboration.  Preliminary direction is that:</a:t>
            </a:r>
          </a:p>
          <a:p>
            <a:pPr lvl="1"/>
            <a:r>
              <a:rPr lang="en-US" sz="1600" dirty="0" smtClean="0"/>
              <a:t>FHIM might serve as the CIMI “Reference Information Model” upon which CIMI archetypes are developed.</a:t>
            </a:r>
          </a:p>
          <a:p>
            <a:pPr lvl="1"/>
            <a:r>
              <a:rPr lang="en-US" sz="1600" dirty="0" smtClean="0"/>
              <a:t>CIMI could be the source for “detailed clinical models” – FHIM could leverage them from CIMI as needed; the FHIM will no longer manually maintain our own DCMs</a:t>
            </a:r>
          </a:p>
          <a:p>
            <a:pPr lvl="1"/>
            <a:r>
              <a:rPr lang="en-US" sz="1600" dirty="0" smtClean="0"/>
              <a:t>FHIM could be used to generate specifications for CIMI DCMs in FHIR, CDA, NIEM, etc.</a:t>
            </a:r>
          </a:p>
          <a:p>
            <a:r>
              <a:rPr lang="en-US" sz="1800" dirty="0" smtClean="0"/>
              <a:t>The FHIM Team is working to align the model structures to be consistent with SOLOR concepts.  This means not duplicating concepts in UML (e.g., body site) that are in the terminology.</a:t>
            </a:r>
          </a:p>
          <a:p>
            <a:pPr lvl="1"/>
            <a:r>
              <a:rPr lang="en-US" sz="1600" dirty="0" smtClean="0"/>
              <a:t>FHIM already uses SNOMED, LOINC, and RxNorm in </a:t>
            </a:r>
            <a:r>
              <a:rPr lang="en-US" sz="1600" dirty="0" err="1" smtClean="0"/>
              <a:t>valuesets</a:t>
            </a:r>
            <a:r>
              <a:rPr lang="en-US" sz="1600" dirty="0" smtClean="0"/>
              <a:t>.  Currently experimenting with AML to bind FHIM properties to terminology too.</a:t>
            </a:r>
          </a:p>
          <a:p>
            <a:r>
              <a:rPr lang="en-US" sz="1800" dirty="0" smtClean="0"/>
              <a:t>FHIM is being refactored to better support CDS and CQF.  The CIMI and SOLOR alignment directly ties in to this. FHIM may also incorporate the “topic/modality” pattern suggested by CDS and CQF.  CDS and CQF team attends FHIM calls; FHIM team attends CDS and CQF calls</a:t>
            </a:r>
            <a:endParaRPr lang="en-US" sz="2000" dirty="0"/>
          </a:p>
        </p:txBody>
      </p:sp>
    </p:spTree>
    <p:extLst>
      <p:ext uri="{BB962C8B-B14F-4D97-AF65-F5344CB8AC3E}">
        <p14:creationId xmlns:p14="http://schemas.microsoft.com/office/powerpoint/2010/main" val="318947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image4.jpeg"/>
          <p:cNvPicPr>
            <a:picLocks noChangeAspect="1"/>
          </p:cNvPicPr>
          <p:nvPr/>
        </p:nvPicPr>
        <p:blipFill>
          <a:blip r:embed="rId2">
            <a:extLst/>
          </a:blip>
          <a:stretch>
            <a:fillRect/>
          </a:stretch>
        </p:blipFill>
        <p:spPr>
          <a:xfrm>
            <a:off x="0" y="6477000"/>
            <a:ext cx="9144000" cy="152400"/>
          </a:xfrm>
          <a:prstGeom prst="rect">
            <a:avLst/>
          </a:prstGeom>
          <a:ln w="12700">
            <a:miter lim="400000"/>
          </a:ln>
        </p:spPr>
      </p:pic>
      <p:sp>
        <p:nvSpPr>
          <p:cNvPr id="61" name="Shape 61"/>
          <p:cNvSpPr/>
          <p:nvPr/>
        </p:nvSpPr>
        <p:spPr>
          <a:xfrm>
            <a:off x="6970711" y="6210300"/>
            <a:ext cx="1930402" cy="19946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lvl1pPr marR="0" indent="0" algn="r">
              <a:defRPr sz="900">
                <a:solidFill>
                  <a:srgbClr val="929292"/>
                </a:solidFill>
                <a:uFill>
                  <a:solidFill>
                    <a:srgbClr val="929292"/>
                  </a:solidFill>
                </a:uFill>
                <a:latin typeface="Arial"/>
                <a:ea typeface="Arial"/>
                <a:cs typeface="Arial"/>
                <a:sym typeface="Arial"/>
              </a:defRPr>
            </a:lvl1pPr>
          </a:lstStyle>
          <a:p>
            <a:r>
              <a:t>2</a:t>
            </a:r>
          </a:p>
        </p:txBody>
      </p:sp>
      <p:sp>
        <p:nvSpPr>
          <p:cNvPr id="62" name="Shape 62"/>
          <p:cNvSpPr>
            <a:spLocks noGrp="1"/>
          </p:cNvSpPr>
          <p:nvPr>
            <p:ph type="title" idx="4294967295"/>
          </p:nvPr>
        </p:nvSpPr>
        <p:spPr>
          <a:xfrm>
            <a:off x="1523999" y="25400"/>
            <a:ext cx="7523165" cy="1143000"/>
          </a:xfrm>
          <a:prstGeom prst="rect">
            <a:avLst/>
          </a:prstGeom>
        </p:spPr>
        <p:txBody>
          <a:bodyPr lIns="0" tIns="0" rIns="0" bIns="0"/>
          <a:lstStyle/>
          <a:p>
            <a:pPr>
              <a:defRPr sz="2600"/>
            </a:pPr>
            <a:r>
              <a:rPr dirty="0"/>
              <a:t>FHIM Information Domains - Modeling Status</a:t>
            </a:r>
          </a:p>
          <a:p>
            <a:pPr algn="ctr">
              <a:defRPr sz="2600"/>
            </a:pPr>
            <a:r>
              <a:rPr dirty="0"/>
              <a:t>(as </a:t>
            </a:r>
            <a:r>
              <a:rPr/>
              <a:t>of </a:t>
            </a:r>
            <a:r>
              <a:rPr lang="en-US" smtClean="0"/>
              <a:t>Aug </a:t>
            </a:r>
            <a:r>
              <a:rPr smtClean="0"/>
              <a:t>2016</a:t>
            </a:r>
            <a:r>
              <a:rPr dirty="0"/>
              <a:t>)</a:t>
            </a:r>
          </a:p>
        </p:txBody>
      </p:sp>
      <p:sp>
        <p:nvSpPr>
          <p:cNvPr id="63" name="Shape 63"/>
          <p:cNvSpPr/>
          <p:nvPr/>
        </p:nvSpPr>
        <p:spPr>
          <a:xfrm>
            <a:off x="8245475" y="1498600"/>
            <a:ext cx="635000" cy="304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R="0" indent="0">
              <a:defRPr sz="900">
                <a:solidFill>
                  <a:srgbClr val="FFFFFF"/>
                </a:solidFill>
                <a:uFill>
                  <a:solidFill>
                    <a:srgbClr val="FFFFFF"/>
                  </a:solidFill>
                </a:uFill>
                <a:latin typeface="Arial Unicode MS"/>
                <a:ea typeface="Arial Unicode MS"/>
                <a:cs typeface="Arial Unicode MS"/>
                <a:sym typeface="Arial Unicode MS"/>
              </a:defRPr>
            </a:lvl1pPr>
          </a:lstStyle>
          <a:p>
            <a:r>
              <a:t>In production</a:t>
            </a:r>
          </a:p>
        </p:txBody>
      </p:sp>
      <p:graphicFrame>
        <p:nvGraphicFramePr>
          <p:cNvPr id="64" name="Table 64"/>
          <p:cNvGraphicFramePr/>
          <p:nvPr/>
        </p:nvGraphicFramePr>
        <p:xfrm>
          <a:off x="381000" y="1295400"/>
          <a:ext cx="4113700" cy="5000612"/>
        </p:xfrm>
        <a:graphic>
          <a:graphicData uri="http://schemas.openxmlformats.org/drawingml/2006/table">
            <a:tbl>
              <a:tblPr/>
              <a:tblGrid>
                <a:gridCol w="1919140"/>
                <a:gridCol w="1097280"/>
                <a:gridCol w="1097280"/>
              </a:tblGrid>
              <a:tr h="283541">
                <a:tc gridSpan="3">
                  <a:txBody>
                    <a:bodyPr/>
                    <a:lstStyle/>
                    <a:p>
                      <a:pPr defTabSz="914400">
                        <a:tabLst>
                          <a:tab pos="914400" algn="l"/>
                        </a:tabLst>
                        <a:defRPr sz="1800">
                          <a:solidFill>
                            <a:srgbClr val="000000"/>
                          </a:solidFill>
                          <a:uFillTx/>
                        </a:defRPr>
                      </a:pPr>
                      <a:r>
                        <a:rPr sz="900" b="1">
                          <a:solidFill>
                            <a:srgbClr val="FFFFFF"/>
                          </a:solidFill>
                          <a:uFill>
                            <a:solidFill>
                              <a:srgbClr val="FFFFFF"/>
                            </a:solidFill>
                          </a:uFill>
                          <a:latin typeface="Helvetica Neue"/>
                          <a:ea typeface="Helvetica Neue"/>
                          <a:cs typeface="Helvetica Neue"/>
                          <a:sym typeface="Helvetica Neue"/>
                        </a:rPr>
                        <a:t>FHIM Information Domains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005393"/>
                    </a:solidFill>
                  </a:tcPr>
                </a:tc>
                <a:tc hMerge="1">
                  <a:txBody>
                    <a:bodyPr/>
                    <a:lstStyle/>
                    <a:p>
                      <a:endParaRPr lang="en-US"/>
                    </a:p>
                  </a:txBody>
                  <a:tcPr/>
                </a:tc>
                <a:tc hMerge="1">
                  <a:txBody>
                    <a:bodyPr/>
                    <a:lstStyle/>
                    <a:p>
                      <a:endParaRPr lang="en-US"/>
                    </a:p>
                  </a:txBody>
                  <a:tcPr/>
                </a:tc>
              </a:tr>
              <a:tr h="378055">
                <a:tc>
                  <a:txBody>
                    <a:bodyPr/>
                    <a:lstStyle/>
                    <a:p>
                      <a:pPr indent="88900" defTabSz="914400">
                        <a:tabLst>
                          <a:tab pos="914400" algn="l"/>
                        </a:tabLst>
                        <a:defRPr sz="1800">
                          <a:solidFill>
                            <a:srgbClr val="000000"/>
                          </a:solidFill>
                          <a:uFillTx/>
                        </a:defRPr>
                      </a:pPr>
                      <a:r>
                        <a:rPr sz="900" b="1">
                          <a:uFill>
                            <a:solidFill>
                              <a:srgbClr val="000000"/>
                            </a:solidFill>
                          </a:uFill>
                          <a:latin typeface="Helvetica Neue"/>
                          <a:ea typeface="Helvetica Neue"/>
                          <a:cs typeface="Helvetica Neue"/>
                          <a:sym typeface="Helvetica Neue"/>
                        </a:rPr>
                        <a:t>Information Domain</a:t>
                      </a:r>
                    </a:p>
                  </a:txBody>
                  <a:tcPr marL="12700" marR="12700" marT="12700" marB="12700" anchor="ctr" horzOverflow="overflow">
                    <a:lnL w="12700" cap="sq">
                      <a:solidFill>
                        <a:srgbClr val="DEDEDE"/>
                      </a:solidFill>
                    </a:lnL>
                    <a:lnR w="12700" cap="sq">
                      <a:solidFill>
                        <a:srgbClr val="CBCBCB"/>
                      </a:solidFill>
                    </a:lnR>
                    <a:lnT w="12700" cap="sq">
                      <a:solidFill>
                        <a:srgbClr val="DEDEDE"/>
                      </a:solidFill>
                    </a:lnT>
                    <a:lnB w="12700" cap="sq">
                      <a:solidFill>
                        <a:srgbClr val="DEDEDE"/>
                      </a:solidFill>
                    </a:lnB>
                    <a:solidFill>
                      <a:srgbClr val="EFEFEF"/>
                    </a:solidFill>
                  </a:tcPr>
                </a:tc>
                <a:tc>
                  <a:txBody>
                    <a:bodyPr/>
                    <a:lstStyle/>
                    <a:p>
                      <a:pPr indent="88900" defTabSz="914400">
                        <a:tabLst>
                          <a:tab pos="914400" algn="l"/>
                        </a:tabLst>
                        <a:defRPr sz="900" b="1">
                          <a:solidFill>
                            <a:srgbClr val="000000"/>
                          </a:solidFill>
                          <a:uFill>
                            <a:solidFill>
                              <a:srgbClr val="000000"/>
                            </a:solidFill>
                          </a:uFill>
                          <a:latin typeface="Helvetica Neue"/>
                          <a:ea typeface="Helvetica Neue"/>
                          <a:cs typeface="Helvetica Neue"/>
                          <a:sym typeface="Helvetica Neue"/>
                        </a:defRPr>
                      </a:pPr>
                      <a:r>
                        <a:t>Information Modeling Status</a:t>
                      </a:r>
                    </a:p>
                  </a:txBody>
                  <a:tcPr marL="12700" marR="12700" marT="12700" marB="12700" anchor="ctr" horzOverflow="overflow">
                    <a:lnL w="12700" cap="sq">
                      <a:solidFill>
                        <a:srgbClr val="CBCBCB"/>
                      </a:solidFill>
                    </a:lnL>
                    <a:lnR w="12700" cap="sq">
                      <a:solidFill>
                        <a:srgbClr val="CBCBCB"/>
                      </a:solidFill>
                    </a:lnR>
                    <a:lnT w="12700" cap="sq">
                      <a:solidFill>
                        <a:srgbClr val="CBCBCB"/>
                      </a:solidFill>
                    </a:lnT>
                    <a:lnB w="12700" cap="sq">
                      <a:solidFill>
                        <a:srgbClr val="CBCBCB"/>
                      </a:solidFill>
                    </a:lnB>
                    <a:solidFill>
                      <a:srgbClr val="EFEFEF"/>
                    </a:solidFill>
                  </a:tcPr>
                </a:tc>
                <a:tc>
                  <a:txBody>
                    <a:bodyPr/>
                    <a:lstStyle/>
                    <a:p>
                      <a:pPr indent="88900" defTabSz="914400">
                        <a:tabLst>
                          <a:tab pos="914400" algn="l"/>
                        </a:tabLst>
                        <a:defRPr sz="900" b="1">
                          <a:solidFill>
                            <a:srgbClr val="000000"/>
                          </a:solidFill>
                          <a:uFill>
                            <a:solidFill>
                              <a:srgbClr val="000000"/>
                            </a:solidFill>
                          </a:uFill>
                          <a:latin typeface="Helvetica Neue"/>
                          <a:ea typeface="Helvetica Neue"/>
                          <a:cs typeface="Helvetica Neue"/>
                          <a:sym typeface="Helvetica Neue"/>
                        </a:defRPr>
                      </a:pPr>
                      <a:r>
                        <a:t>Terminology Modeling Status</a:t>
                      </a:r>
                    </a:p>
                  </a:txBody>
                  <a:tcPr marL="12700" marR="12700" marT="12700" marB="12700" anchor="ctr" horzOverflow="overflow">
                    <a:lnL w="12700" cap="sq">
                      <a:solidFill>
                        <a:srgbClr val="CBCBCB"/>
                      </a:solidFill>
                    </a:lnL>
                    <a:lnR w="12700" cap="sq">
                      <a:solidFill>
                        <a:srgbClr val="CBCBCB"/>
                      </a:solidFill>
                    </a:lnR>
                    <a:lnT w="12700" cap="sq">
                      <a:solidFill>
                        <a:srgbClr val="CBCBCB"/>
                      </a:solidFill>
                    </a:lnT>
                    <a:lnB w="12700" cap="sq">
                      <a:solidFill>
                        <a:srgbClr val="CBCBCB"/>
                      </a:solidFill>
                    </a:lnB>
                    <a:solidFill>
                      <a:srgbClr val="EFEFEF"/>
                    </a:solidFill>
                  </a:tcPr>
                </a:tc>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AdverseEventReporting</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Allergies</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Assessment</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73FA79"/>
                      </a:solidFill>
                    </a:lnB>
                    <a:solidFill>
                      <a:srgbClr val="73FA79"/>
                    </a:solidFill>
                  </a:tcPr>
                </a:tc>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Audiology And Speech Pathology</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BehavioralHealth</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Partially Complete</a:t>
                      </a:r>
                    </a:p>
                  </a:txBody>
                  <a:tcPr marL="12700" marR="12700" marT="12700" marB="12700" anchor="ctr" horzOverflow="overflow">
                    <a:lnL w="12700" cap="sq">
                      <a:solidFill>
                        <a:srgbClr val="DEDEDE"/>
                      </a:solidFill>
                    </a:lnL>
                    <a:lnR w="12700" cap="sq">
                      <a:solidFill>
                        <a:srgbClr val="73FA79"/>
                      </a:solidFill>
                    </a:lnR>
                    <a:lnT w="12700" cap="sq">
                      <a:solidFill>
                        <a:srgbClr val="73FA79"/>
                      </a:solidFill>
                    </a:lnT>
                    <a:lnB w="12700" cap="sq">
                      <a:solidFill>
                        <a:srgbClr val="73FA79"/>
                      </a:solidFill>
                    </a:lnB>
                    <a:solidFill>
                      <a:srgbClr val="BFE0FE"/>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BloodBank</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CarePlan</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ClinicalDecisionSupport</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In Progress</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73FA79"/>
                      </a:solidFill>
                    </a:lnB>
                    <a:solidFill>
                      <a:srgbClr val="F4D58B"/>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ClinicalDocument</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ClinicalObservation</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Consultation</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Dental</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Dietetics</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Encounter</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DEDEDE"/>
                      </a:solidFill>
                    </a:lnL>
                    <a:lnR w="12700" cap="sq">
                      <a:solidFill>
                        <a:srgbClr val="73FA79"/>
                      </a:solidFill>
                    </a:lnR>
                    <a:lnT w="12700" cap="sq">
                      <a:solidFill>
                        <a:srgbClr val="73FA79"/>
                      </a:solidFill>
                    </a:lnT>
                    <a:lnB w="12700" cap="sq">
                      <a:solidFill>
                        <a:srgbClr val="73FA79"/>
                      </a:solidFill>
                    </a:lnB>
                    <a:solidFill>
                      <a:srgbClr val="73FA79"/>
                    </a:solidFill>
                  </a:tcPr>
                </a:tc>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EnrollEligibilityCOB</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DEDEDE"/>
                      </a:solidFill>
                    </a:lnL>
                    <a:lnR w="12700" cap="sq">
                      <a:solidFill>
                        <a:srgbClr val="73FA79"/>
                      </a:solidFill>
                    </a:lnR>
                    <a:lnT w="12700" cap="sq">
                      <a:solidFill>
                        <a:srgbClr val="73FA79"/>
                      </a:solidFill>
                    </a:lnT>
                    <a:lnB w="12700" cap="sq">
                      <a:solidFill>
                        <a:srgbClr val="CBCBCB"/>
                      </a:solidFill>
                    </a:lnB>
                    <a:solidFill>
                      <a:srgbClr val="73FA79"/>
                    </a:solidFill>
                  </a:tcPr>
                </a:tc>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HealthConcern</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HomeBasedPrimaryCare</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r>
              <a:tr h="239644">
                <a:tc>
                  <a:txBody>
                    <a:bodyPr/>
                    <a:lstStyle/>
                    <a:p>
                      <a:pPr indent="88900" algn="l" defTabSz="914400">
                        <a:tabLst>
                          <a:tab pos="914400" algn="l"/>
                        </a:tabLst>
                        <a:defRPr sz="900">
                          <a:solidFill>
                            <a:srgbClr val="005393"/>
                          </a:solidFill>
                          <a:uFill>
                            <a:solidFill>
                              <a:srgbClr val="005393"/>
                            </a:solidFill>
                          </a:uFill>
                          <a:latin typeface="Arial"/>
                          <a:ea typeface="Arial"/>
                          <a:cs typeface="Arial"/>
                        </a:defRPr>
                      </a:pPr>
                      <a:r>
                        <a:t>Imaging / Radiology</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r>
            </a:tbl>
          </a:graphicData>
        </a:graphic>
      </p:graphicFrame>
      <p:graphicFrame>
        <p:nvGraphicFramePr>
          <p:cNvPr id="65" name="Table 65"/>
          <p:cNvGraphicFramePr/>
          <p:nvPr/>
        </p:nvGraphicFramePr>
        <p:xfrm>
          <a:off x="4572000" y="1295400"/>
          <a:ext cx="4114800" cy="5000613"/>
        </p:xfrm>
        <a:graphic>
          <a:graphicData uri="http://schemas.openxmlformats.org/drawingml/2006/table">
            <a:tbl>
              <a:tblPr/>
              <a:tblGrid>
                <a:gridCol w="1920240"/>
                <a:gridCol w="1097280"/>
                <a:gridCol w="1097280"/>
              </a:tblGrid>
              <a:tr h="271879">
                <a:tc gridSpan="3">
                  <a:txBody>
                    <a:bodyPr/>
                    <a:lstStyle/>
                    <a:p>
                      <a:pPr defTabSz="914400">
                        <a:tabLst>
                          <a:tab pos="914400" algn="l"/>
                        </a:tabLst>
                        <a:defRPr sz="1800">
                          <a:solidFill>
                            <a:srgbClr val="000000"/>
                          </a:solidFill>
                          <a:uFillTx/>
                        </a:defRPr>
                      </a:pPr>
                      <a:r>
                        <a:rPr sz="900" b="1">
                          <a:solidFill>
                            <a:srgbClr val="FFFFFF"/>
                          </a:solidFill>
                          <a:uFill>
                            <a:solidFill>
                              <a:srgbClr val="FFFFFF"/>
                            </a:solidFill>
                          </a:uFill>
                          <a:latin typeface="Helvetica Neue"/>
                          <a:ea typeface="Helvetica Neue"/>
                          <a:cs typeface="Helvetica Neue"/>
                          <a:sym typeface="Helvetica Neue"/>
                        </a:rPr>
                        <a:t>FHIM Information Domains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005393"/>
                    </a:solidFill>
                  </a:tcPr>
                </a:tc>
                <a:tc hMerge="1">
                  <a:txBody>
                    <a:bodyPr/>
                    <a:lstStyle/>
                    <a:p>
                      <a:endParaRPr lang="en-US"/>
                    </a:p>
                  </a:txBody>
                  <a:tcPr/>
                </a:tc>
                <a:tc hMerge="1">
                  <a:txBody>
                    <a:bodyPr/>
                    <a:lstStyle/>
                    <a:p>
                      <a:endParaRPr lang="en-US"/>
                    </a:p>
                  </a:txBody>
                  <a:tcPr/>
                </a:tc>
              </a:tr>
              <a:tr h="362505">
                <a:tc>
                  <a:txBody>
                    <a:bodyPr/>
                    <a:lstStyle/>
                    <a:p>
                      <a:pPr indent="88900" defTabSz="914400">
                        <a:tabLst>
                          <a:tab pos="914400" algn="l"/>
                        </a:tabLst>
                        <a:defRPr sz="1800">
                          <a:solidFill>
                            <a:srgbClr val="000000"/>
                          </a:solidFill>
                          <a:uFillTx/>
                        </a:defRPr>
                      </a:pPr>
                      <a:r>
                        <a:rPr sz="900" b="1">
                          <a:uFill>
                            <a:solidFill>
                              <a:srgbClr val="000000"/>
                            </a:solidFill>
                          </a:uFill>
                          <a:latin typeface="Helvetica Neue"/>
                          <a:ea typeface="Helvetica Neue"/>
                          <a:cs typeface="Helvetica Neue"/>
                          <a:sym typeface="Helvetica Neue"/>
                        </a:rPr>
                        <a:t>Information Domain</a:t>
                      </a:r>
                    </a:p>
                  </a:txBody>
                  <a:tcPr marL="12700" marR="12700" marT="12700" marB="12700" anchor="ctr" horzOverflow="overflow">
                    <a:lnL w="12700" cap="sq">
                      <a:solidFill>
                        <a:srgbClr val="DEDEDE"/>
                      </a:solidFill>
                    </a:lnL>
                    <a:lnR w="12700" cap="sq">
                      <a:solidFill>
                        <a:srgbClr val="CBCBCB"/>
                      </a:solidFill>
                    </a:lnR>
                    <a:lnT w="12700" cap="sq">
                      <a:solidFill>
                        <a:srgbClr val="DEDEDE"/>
                      </a:solidFill>
                    </a:lnT>
                    <a:lnB w="12700" cap="sq">
                      <a:solidFill>
                        <a:srgbClr val="DEDEDE"/>
                      </a:solidFill>
                    </a:lnB>
                    <a:solidFill>
                      <a:srgbClr val="EFEFEF"/>
                    </a:solidFill>
                  </a:tcPr>
                </a:tc>
                <a:tc>
                  <a:txBody>
                    <a:bodyPr/>
                    <a:lstStyle/>
                    <a:p>
                      <a:pPr indent="88900" defTabSz="914400">
                        <a:tabLst>
                          <a:tab pos="914400" algn="l"/>
                        </a:tabLst>
                        <a:defRPr sz="1800">
                          <a:solidFill>
                            <a:srgbClr val="000000"/>
                          </a:solidFill>
                          <a:uFillTx/>
                        </a:defRPr>
                      </a:pPr>
                      <a:r>
                        <a:rPr sz="900" b="1">
                          <a:uFill>
                            <a:solidFill>
                              <a:srgbClr val="000000"/>
                            </a:solidFill>
                          </a:uFill>
                          <a:latin typeface="Helvetica Neue"/>
                          <a:ea typeface="Helvetica Neue"/>
                          <a:cs typeface="Helvetica Neue"/>
                          <a:sym typeface="Helvetica Neue"/>
                        </a:rPr>
                        <a:t>Information Modeling Status</a:t>
                      </a:r>
                    </a:p>
                  </a:txBody>
                  <a:tcPr marL="12700" marR="12700" marT="12700" marB="12700" anchor="ctr" horzOverflow="overflow">
                    <a:lnL w="12700" cap="sq">
                      <a:solidFill>
                        <a:srgbClr val="CBCBCB"/>
                      </a:solidFill>
                    </a:lnL>
                    <a:lnR w="12700" cap="sq">
                      <a:solidFill>
                        <a:srgbClr val="CBCBCB"/>
                      </a:solidFill>
                    </a:lnR>
                    <a:lnT w="12700" cap="sq">
                      <a:solidFill>
                        <a:srgbClr val="CBCBCB"/>
                      </a:solidFill>
                    </a:lnT>
                    <a:lnB w="12700" cap="sq">
                      <a:solidFill>
                        <a:srgbClr val="CBCBCB"/>
                      </a:solidFill>
                    </a:lnB>
                    <a:solidFill>
                      <a:srgbClr val="EFEFEF"/>
                    </a:solidFill>
                  </a:tcPr>
                </a:tc>
                <a:tc>
                  <a:txBody>
                    <a:bodyPr/>
                    <a:lstStyle/>
                    <a:p>
                      <a:pPr indent="88900" defTabSz="914400">
                        <a:tabLst>
                          <a:tab pos="914400" algn="l"/>
                        </a:tabLst>
                        <a:defRPr sz="1800">
                          <a:solidFill>
                            <a:srgbClr val="000000"/>
                          </a:solidFill>
                          <a:uFillTx/>
                        </a:defRPr>
                      </a:pPr>
                      <a:r>
                        <a:rPr sz="900" b="1">
                          <a:uFill>
                            <a:solidFill>
                              <a:srgbClr val="000000"/>
                            </a:solidFill>
                          </a:uFill>
                          <a:latin typeface="Helvetica Neue"/>
                          <a:ea typeface="Helvetica Neue"/>
                          <a:cs typeface="Helvetica Neue"/>
                          <a:sym typeface="Helvetica Neue"/>
                        </a:rPr>
                        <a:t>Terminology Modeling Status</a:t>
                      </a:r>
                    </a:p>
                  </a:txBody>
                  <a:tcPr marL="12700" marR="12700" marT="12700" marB="12700" anchor="ctr" horzOverflow="overflow">
                    <a:lnL w="12700" cap="sq">
                      <a:solidFill>
                        <a:srgbClr val="CBCBCB"/>
                      </a:solidFill>
                    </a:lnL>
                    <a:lnR w="12700" cap="sq">
                      <a:solidFill>
                        <a:srgbClr val="CBCBCB"/>
                      </a:solidFill>
                    </a:lnR>
                    <a:lnT w="12700" cap="sq">
                      <a:solidFill>
                        <a:srgbClr val="CBCBCB"/>
                      </a:solidFill>
                    </a:lnT>
                    <a:lnB w="12700" cap="sq">
                      <a:solidFill>
                        <a:srgbClr val="CBCBCB"/>
                      </a:solidFill>
                    </a:lnB>
                    <a:solidFill>
                      <a:srgbClr val="EFEFEF"/>
                    </a:solidFill>
                  </a:tcPr>
                </a:tc>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Immunizations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Lab</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OncologyRegistry</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Orders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In Progress</a:t>
                      </a:r>
                    </a:p>
                  </a:txBody>
                  <a:tcPr marL="12700" marR="12700" marT="12700" marB="12700" anchor="ctr" horzOverflow="overflow">
                    <a:lnL w="12700" cap="sq">
                      <a:solidFill>
                        <a:srgbClr val="DEDEDE"/>
                      </a:solidFill>
                    </a:lnL>
                    <a:lnR w="12700" cap="sq">
                      <a:solidFill>
                        <a:srgbClr val="DEDEDE"/>
                      </a:solidFill>
                    </a:lnR>
                    <a:lnT w="12700" cap="sq">
                      <a:solidFill>
                        <a:srgbClr val="73FA79"/>
                      </a:solidFill>
                    </a:lnT>
                    <a:lnB w="12700" cap="sq">
                      <a:solidFill>
                        <a:srgbClr val="73FA79"/>
                      </a:solidFill>
                    </a:lnB>
                    <a:solidFill>
                      <a:srgbClr val="F4D58B"/>
                    </a:solidFill>
                  </a:tcPr>
                </a:tc>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PatientEducation</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Person</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Medications/Pharmacy</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Prosthetics</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Provider</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Public Health Reporting</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Partially Complete</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CBCBCB"/>
                      </a:solidFill>
                    </a:lnB>
                    <a:solidFill>
                      <a:srgbClr val="BFE0FE"/>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SecurityAndPrivacy</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DEDEDE"/>
                      </a:solidFill>
                    </a:lnL>
                    <a:lnR w="12700" cap="sq">
                      <a:solidFill>
                        <a:srgbClr val="73FA79"/>
                      </a:solidFill>
                    </a:lnR>
                    <a:lnT w="12700" cap="sq">
                      <a:solidFill>
                        <a:srgbClr val="73FA79"/>
                      </a:solidFill>
                    </a:lnT>
                    <a:lnB w="12700" cap="sq">
                      <a:solidFill>
                        <a:srgbClr val="73FA79"/>
                      </a:solidFill>
                    </a:lnB>
                    <a:solidFill>
                      <a:srgbClr val="73FA79"/>
                    </a:solidFill>
                  </a:tcPr>
                </a:tc>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SocialWork</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SpinalCord</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Surgery</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VitalSigns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WomensHealth</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Common</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DEDEDE"/>
                      </a:solidFill>
                    </a:lnL>
                    <a:lnR w="12700" cap="sq">
                      <a:solidFill>
                        <a:srgbClr val="73FA79"/>
                      </a:solidFill>
                    </a:lnR>
                    <a:lnT w="12700" cap="sq">
                      <a:solidFill>
                        <a:srgbClr val="73FA79"/>
                      </a:solidFill>
                    </a:lnT>
                    <a:lnB w="12700" cap="sq">
                      <a:solidFill>
                        <a:srgbClr val="CBCBCB"/>
                      </a:solidFill>
                    </a:lnB>
                    <a:solidFill>
                      <a:srgbClr val="73FA79"/>
                    </a:solidFill>
                  </a:tcPr>
                </a:tc>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Datatypes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r>
            </a:tbl>
          </a:graphicData>
        </a:graphic>
      </p:graphicFrame>
    </p:spTree>
    <p:extLst>
      <p:ext uri="{BB962C8B-B14F-4D97-AF65-F5344CB8AC3E}">
        <p14:creationId xmlns:p14="http://schemas.microsoft.com/office/powerpoint/2010/main" val="165175520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Slide Number Placeholder 2"/>
          <p:cNvSpPr>
            <a:spLocks noGrp="1"/>
          </p:cNvSpPr>
          <p:nvPr>
            <p:ph type="sldNum" sz="quarter" idx="10"/>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7</a:t>
            </a:fld>
            <a:endParaRPr lang="en-US" altLang="en-US">
              <a:ea typeface="MS PGothic" pitchFamily="34" charset="-128"/>
            </a:endParaRPr>
          </a:p>
        </p:txBody>
      </p:sp>
      <p:sp>
        <p:nvSpPr>
          <p:cNvPr id="4" name="Text Placeholder 3"/>
          <p:cNvSpPr>
            <a:spLocks noGrp="1"/>
          </p:cNvSpPr>
          <p:nvPr>
            <p:ph type="body" sz="quarter" idx="11"/>
          </p:nvPr>
        </p:nvSpPr>
        <p:spPr>
          <a:xfrm>
            <a:off x="609600" y="1295400"/>
            <a:ext cx="8077200" cy="4953000"/>
          </a:xfrm>
        </p:spPr>
        <p:txBody>
          <a:bodyPr/>
          <a:lstStyle/>
          <a:p>
            <a:endParaRPr lang="en-US" dirty="0" smtClean="0"/>
          </a:p>
          <a:p>
            <a:endParaRPr lang="en-US" dirty="0"/>
          </a:p>
          <a:p>
            <a:r>
              <a:rPr lang="en-US" dirty="0" smtClean="0"/>
              <a:t>Questions / Discussion</a:t>
            </a:r>
          </a:p>
          <a:p>
            <a:endParaRPr lang="en-US" dirty="0"/>
          </a:p>
          <a:p>
            <a:r>
              <a:rPr lang="en-US" dirty="0" smtClean="0"/>
              <a:t>Backup slides follow</a:t>
            </a:r>
            <a:endParaRPr lang="en-US" dirty="0"/>
          </a:p>
          <a:p>
            <a:endParaRPr lang="en-US" dirty="0"/>
          </a:p>
          <a:p>
            <a:endParaRPr lang="en-US" dirty="0"/>
          </a:p>
        </p:txBody>
      </p:sp>
    </p:spTree>
    <p:extLst>
      <p:ext uri="{BB962C8B-B14F-4D97-AF65-F5344CB8AC3E}">
        <p14:creationId xmlns:p14="http://schemas.microsoft.com/office/powerpoint/2010/main" val="8778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23833"/>
            <a:ext cx="8229600" cy="4718281"/>
          </a:xfrm>
        </p:spPr>
        <p:txBody>
          <a:bodyPr/>
          <a:lstStyle/>
          <a:p>
            <a:r>
              <a:rPr lang="en-US" sz="2000" dirty="0"/>
              <a:t>The FHIM was evaluated by agencies’ SMEs and their </a:t>
            </a:r>
            <a:r>
              <a:rPr lang="en-US" sz="2000" dirty="0">
                <a:solidFill>
                  <a:schemeClr val="bg2">
                    <a:lumMod val="10000"/>
                  </a:schemeClr>
                </a:solidFill>
              </a:rPr>
              <a:t>findings </a:t>
            </a:r>
            <a:r>
              <a:rPr lang="en-US" sz="2000" dirty="0" smtClean="0">
                <a:solidFill>
                  <a:schemeClr val="bg2">
                    <a:lumMod val="10000"/>
                  </a:schemeClr>
                </a:solidFill>
              </a:rPr>
              <a:t>are it:</a:t>
            </a:r>
          </a:p>
          <a:p>
            <a:endParaRPr lang="en-US" sz="1100" dirty="0">
              <a:solidFill>
                <a:schemeClr val="bg2">
                  <a:lumMod val="10000"/>
                </a:schemeClr>
              </a:solidFill>
            </a:endParaRPr>
          </a:p>
          <a:p>
            <a:pPr marL="914400" lvl="1" indent="-457200">
              <a:buFont typeface="+mj-lt"/>
              <a:buAutoNum type="arabicPeriod"/>
            </a:pPr>
            <a:r>
              <a:rPr lang="en-US" dirty="0" smtClean="0"/>
              <a:t>Reduces </a:t>
            </a:r>
            <a:r>
              <a:rPr lang="en-US" dirty="0"/>
              <a:t>semantic </a:t>
            </a:r>
            <a:r>
              <a:rPr lang="en-US" dirty="0" smtClean="0"/>
              <a:t>gaps</a:t>
            </a:r>
            <a:endParaRPr lang="en-US" dirty="0"/>
          </a:p>
          <a:p>
            <a:pPr marL="914400" lvl="1" indent="-457200">
              <a:buFont typeface="+mj-lt"/>
              <a:buAutoNum type="arabicPeriod"/>
            </a:pPr>
            <a:r>
              <a:rPr lang="en-US" dirty="0" smtClean="0"/>
              <a:t>Reduces </a:t>
            </a:r>
            <a:r>
              <a:rPr lang="en-US" dirty="0"/>
              <a:t>divergence</a:t>
            </a:r>
          </a:p>
          <a:p>
            <a:pPr marL="914400" lvl="1" indent="-457200">
              <a:buFont typeface="+mj-lt"/>
              <a:buAutoNum type="arabicPeriod"/>
            </a:pPr>
            <a:r>
              <a:rPr lang="en-US" dirty="0" smtClean="0"/>
              <a:t>Aligns </a:t>
            </a:r>
            <a:r>
              <a:rPr lang="en-US" dirty="0"/>
              <a:t>various information models</a:t>
            </a:r>
          </a:p>
          <a:p>
            <a:pPr marL="914400" lvl="1" indent="-457200">
              <a:buFont typeface="+mj-lt"/>
              <a:buAutoNum type="arabicPeriod"/>
            </a:pPr>
            <a:r>
              <a:rPr lang="en-US" dirty="0" smtClean="0"/>
              <a:t>Helps </a:t>
            </a:r>
            <a:r>
              <a:rPr lang="en-US" dirty="0"/>
              <a:t>manage a heavily regulated, constantly changing environment</a:t>
            </a:r>
          </a:p>
          <a:p>
            <a:pPr marL="914400" lvl="1" indent="-457200">
              <a:buFont typeface="+mj-lt"/>
              <a:buAutoNum type="arabicPeriod"/>
            </a:pPr>
            <a:r>
              <a:rPr lang="en-US" dirty="0" smtClean="0"/>
              <a:t>Provides </a:t>
            </a:r>
            <a:r>
              <a:rPr lang="en-US" dirty="0"/>
              <a:t>immediate value</a:t>
            </a:r>
          </a:p>
          <a:p>
            <a:pPr marL="914400" lvl="1" indent="-457200">
              <a:buFont typeface="+mj-lt"/>
              <a:buAutoNum type="arabicPeriod"/>
            </a:pPr>
            <a:r>
              <a:rPr lang="en-US" dirty="0" smtClean="0"/>
              <a:t>Saves </a:t>
            </a:r>
            <a:r>
              <a:rPr lang="en-US" dirty="0"/>
              <a:t>money and time</a:t>
            </a:r>
          </a:p>
          <a:p>
            <a:pPr marL="914400" lvl="1" indent="-457200">
              <a:buFont typeface="+mj-lt"/>
              <a:buAutoNum type="arabicPeriod"/>
            </a:pPr>
            <a:r>
              <a:rPr lang="en-US" dirty="0" smtClean="0"/>
              <a:t>Supports improved </a:t>
            </a:r>
            <a:r>
              <a:rPr lang="en-US" dirty="0"/>
              <a:t>interoperability</a:t>
            </a:r>
          </a:p>
          <a:p>
            <a:endParaRPr lang="en-US" sz="1100" dirty="0"/>
          </a:p>
          <a:p>
            <a:pPr algn="ctr"/>
            <a:r>
              <a:rPr lang="en-US" sz="2000" b="1" dirty="0"/>
              <a:t>The FHIM is used by: </a:t>
            </a:r>
            <a:r>
              <a:rPr lang="en-US" sz="2000" b="1" dirty="0" smtClean="0"/>
              <a:t>DoD</a:t>
            </a:r>
            <a:r>
              <a:rPr lang="en-US" sz="2000" b="1" dirty="0"/>
              <a:t>, VA, CDC, FDA, ONC/QI Core, and NIST.</a:t>
            </a:r>
          </a:p>
          <a:p>
            <a:pPr lvl="1" algn="ctr"/>
            <a:endParaRPr lang="en-US" dirty="0"/>
          </a:p>
        </p:txBody>
      </p:sp>
      <p:sp>
        <p:nvSpPr>
          <p:cNvPr id="3" name="Slide Number Placeholder 2"/>
          <p:cNvSpPr>
            <a:spLocks noGrp="1"/>
          </p:cNvSpPr>
          <p:nvPr>
            <p:ph type="sldNum" sz="quarter" idx="12"/>
          </p:nvPr>
        </p:nvSpPr>
        <p:spPr/>
        <p:txBody>
          <a:bodyPr/>
          <a:lstStyle/>
          <a:p>
            <a:fld id="{F8059506-D6B1-B842-AAB5-13291BE98BD7}" type="slidenum">
              <a:rPr lang="en-US" smtClean="0">
                <a:solidFill>
                  <a:prstClr val="white"/>
                </a:solidFill>
              </a:rPr>
              <a:pPr/>
              <a:t>8</a:t>
            </a:fld>
            <a:endParaRPr lang="en-US" dirty="0">
              <a:solidFill>
                <a:prstClr val="white"/>
              </a:solidFill>
            </a:endParaRPr>
          </a:p>
        </p:txBody>
      </p:sp>
      <p:sp>
        <p:nvSpPr>
          <p:cNvPr id="4" name="Title 3"/>
          <p:cNvSpPr>
            <a:spLocks noGrp="1"/>
          </p:cNvSpPr>
          <p:nvPr>
            <p:ph type="title"/>
          </p:nvPr>
        </p:nvSpPr>
        <p:spPr>
          <a:xfrm>
            <a:off x="457200" y="286602"/>
            <a:ext cx="6396715" cy="665929"/>
          </a:xfrm>
        </p:spPr>
        <p:txBody>
          <a:bodyPr/>
          <a:lstStyle/>
          <a:p>
            <a:r>
              <a:rPr lang="en-US" dirty="0" smtClean="0"/>
              <a:t>BLUF</a:t>
            </a:r>
            <a:endParaRPr lang="en-US" dirty="0"/>
          </a:p>
        </p:txBody>
      </p:sp>
      <p:sp>
        <p:nvSpPr>
          <p:cNvPr id="5" name="TextBox 4"/>
          <p:cNvSpPr txBox="1"/>
          <p:nvPr/>
        </p:nvSpPr>
        <p:spPr>
          <a:xfrm>
            <a:off x="1909692" y="6272874"/>
            <a:ext cx="5349541" cy="738664"/>
          </a:xfrm>
          <a:prstGeom prst="rect">
            <a:avLst/>
          </a:prstGeom>
          <a:noFill/>
        </p:spPr>
        <p:txBody>
          <a:bodyPr wrap="none" rtlCol="0">
            <a:spAutoFit/>
          </a:bodyPr>
          <a:lstStyle/>
          <a:p>
            <a:pPr defTabSz="457200"/>
            <a:r>
              <a:rPr lang="en-US" sz="2400" b="1" dirty="0">
                <a:solidFill>
                  <a:prstClr val="white"/>
                </a:solidFill>
              </a:rPr>
              <a:t>Agencies share costs and benefits!</a:t>
            </a:r>
          </a:p>
          <a:p>
            <a:pPr defTabSz="457200"/>
            <a:endParaRPr lang="en-US" dirty="0">
              <a:solidFill>
                <a:srgbClr val="1D427C"/>
              </a:solidFill>
            </a:endParaRPr>
          </a:p>
        </p:txBody>
      </p:sp>
    </p:spTree>
    <p:extLst>
      <p:ext uri="{BB962C8B-B14F-4D97-AF65-F5344CB8AC3E}">
        <p14:creationId xmlns:p14="http://schemas.microsoft.com/office/powerpoint/2010/main" val="2518616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10" y="259306"/>
            <a:ext cx="6568090" cy="682683"/>
          </a:xfrm>
        </p:spPr>
        <p:txBody>
          <a:bodyPr>
            <a:normAutofit/>
          </a:bodyPr>
          <a:lstStyle/>
          <a:p>
            <a:r>
              <a:rPr lang="en-US" dirty="0"/>
              <a:t>View of the FHIM: DoD</a:t>
            </a:r>
          </a:p>
        </p:txBody>
      </p:sp>
      <p:sp>
        <p:nvSpPr>
          <p:cNvPr id="3" name="Content Placeholder 2"/>
          <p:cNvSpPr>
            <a:spLocks noGrp="1"/>
          </p:cNvSpPr>
          <p:nvPr>
            <p:ph idx="1"/>
          </p:nvPr>
        </p:nvSpPr>
        <p:spPr>
          <a:xfrm>
            <a:off x="239110" y="1234196"/>
            <a:ext cx="8277093" cy="5115804"/>
          </a:xfrm>
        </p:spPr>
        <p:txBody>
          <a:bodyPr>
            <a:normAutofit/>
          </a:bodyPr>
          <a:lstStyle/>
          <a:p>
            <a:pPr marL="342900" indent="-342900">
              <a:buFont typeface="Arial" panose="020B0604020202020204" pitchFamily="34" charset="0"/>
              <a:buChar char="•"/>
            </a:pPr>
            <a:r>
              <a:rPr lang="en-US" dirty="0" smtClean="0"/>
              <a:t>Is the </a:t>
            </a:r>
            <a:r>
              <a:rPr lang="en-US" dirty="0"/>
              <a:t>authoritative federal health data reference model </a:t>
            </a:r>
          </a:p>
          <a:p>
            <a:pPr marL="342900" indent="-342900">
              <a:buFont typeface="Arial" panose="020B0604020202020204" pitchFamily="34" charset="0"/>
              <a:buChar char="•"/>
            </a:pPr>
            <a:r>
              <a:rPr lang="en-US" dirty="0"/>
              <a:t>Enables agencies to meet changing health IT sharing requirements:</a:t>
            </a:r>
          </a:p>
          <a:p>
            <a:pPr marL="800100" lvl="1" indent="-342900">
              <a:buFont typeface="Arial" panose="020B0604020202020204" pitchFamily="34" charset="0"/>
              <a:buChar char="•"/>
            </a:pPr>
            <a:r>
              <a:rPr lang="en-US" sz="2200" dirty="0"/>
              <a:t>a</a:t>
            </a:r>
            <a:r>
              <a:rPr lang="en-US" sz="2200" dirty="0" smtClean="0"/>
              <a:t> </a:t>
            </a:r>
            <a:r>
              <a:rPr lang="en-US" sz="2200" dirty="0"/>
              <a:t>subset of the Military Health System (MHS) conceptual model that DHA imports on updates</a:t>
            </a:r>
          </a:p>
          <a:p>
            <a:pPr marL="342900" indent="-342900">
              <a:buFont typeface="Arial" panose="020B0604020202020204" pitchFamily="34" charset="0"/>
              <a:buChar char="•"/>
            </a:pPr>
            <a:r>
              <a:rPr lang="en-US" dirty="0" smtClean="0"/>
              <a:t>Used </a:t>
            </a:r>
            <a:r>
              <a:rPr lang="en-US" dirty="0"/>
              <a:t>in harmonizing across MHS Data Dictionaries</a:t>
            </a:r>
            <a:endParaRPr lang="en-US" strike="sngStrike" dirty="0"/>
          </a:p>
          <a:p>
            <a:pPr marL="342900" indent="-342900">
              <a:buFont typeface="Arial" panose="020B0604020202020204" pitchFamily="34" charset="0"/>
              <a:buChar char="•"/>
            </a:pPr>
            <a:r>
              <a:rPr lang="en-US" dirty="0"/>
              <a:t>Creates MHS Source Data Requirements for </a:t>
            </a:r>
            <a:r>
              <a:rPr lang="en-US" dirty="0" smtClean="0"/>
              <a:t>MHS Genesis </a:t>
            </a:r>
            <a:r>
              <a:rPr lang="en-US" dirty="0"/>
              <a:t>and its future ongoing interoperability</a:t>
            </a:r>
          </a:p>
          <a:p>
            <a:pPr marL="342900" indent="-342900">
              <a:buFont typeface="Arial" panose="020B0604020202020204" pitchFamily="34" charset="0"/>
              <a:buChar char="•"/>
            </a:pPr>
            <a:r>
              <a:rPr lang="en-US" dirty="0"/>
              <a:t>Supports legacy systems for at least the next 5 to 7 years</a:t>
            </a:r>
          </a:p>
          <a:p>
            <a:pPr marL="0" indent="0">
              <a:buNone/>
            </a:pPr>
            <a:endParaRPr lang="en-US" dirty="0"/>
          </a:p>
          <a:p>
            <a:pPr marL="347663" lvl="2">
              <a:buSzPct val="120000"/>
            </a:pPr>
            <a:endParaRPr lang="en-US" b="1" dirty="0"/>
          </a:p>
          <a:p>
            <a:pPr marL="347663" lvl="2">
              <a:buSzPct val="120000"/>
            </a:pPr>
            <a:endParaRPr lang="en-US" b="1" dirty="0"/>
          </a:p>
          <a:p>
            <a:pPr marL="173831" lvl="1" indent="-173831">
              <a:buSzPct val="120000"/>
              <a:buFont typeface="Wingdings" pitchFamily="2" charset="2"/>
              <a:buChar char="§"/>
            </a:pPr>
            <a:endParaRPr lang="en-US" b="1" dirty="0"/>
          </a:p>
          <a:p>
            <a:pPr marL="215504" lvl="1" indent="0">
              <a:buNone/>
            </a:pPr>
            <a:endParaRPr lang="en-US" dirty="0"/>
          </a:p>
          <a:p>
            <a:endParaRPr lang="en-US" dirty="0"/>
          </a:p>
        </p:txBody>
      </p:sp>
      <p:sp>
        <p:nvSpPr>
          <p:cNvPr id="5" name="TextBox 4"/>
          <p:cNvSpPr txBox="1"/>
          <p:nvPr/>
        </p:nvSpPr>
        <p:spPr>
          <a:xfrm>
            <a:off x="1909692" y="6272874"/>
            <a:ext cx="5349541" cy="738664"/>
          </a:xfrm>
          <a:prstGeom prst="rect">
            <a:avLst/>
          </a:prstGeom>
          <a:noFill/>
        </p:spPr>
        <p:txBody>
          <a:bodyPr wrap="none" rtlCol="0">
            <a:spAutoFit/>
          </a:bodyPr>
          <a:lstStyle/>
          <a:p>
            <a:pPr defTabSz="457200"/>
            <a:r>
              <a:rPr lang="en-US" sz="2400" b="1" dirty="0">
                <a:solidFill>
                  <a:prstClr val="white"/>
                </a:solidFill>
              </a:rPr>
              <a:t>Agencies share costs and benefits!</a:t>
            </a:r>
          </a:p>
          <a:p>
            <a:pPr defTabSz="457200"/>
            <a:endParaRPr lang="en-US" dirty="0">
              <a:solidFill>
                <a:srgbClr val="1D427C"/>
              </a:solidFill>
            </a:endParaRPr>
          </a:p>
        </p:txBody>
      </p:sp>
      <p:sp>
        <p:nvSpPr>
          <p:cNvPr id="4" name="Slide Number Placeholder 3"/>
          <p:cNvSpPr>
            <a:spLocks noGrp="1"/>
          </p:cNvSpPr>
          <p:nvPr>
            <p:ph type="sldNum" sz="quarter" idx="12"/>
          </p:nvPr>
        </p:nvSpPr>
        <p:spPr/>
        <p:txBody>
          <a:bodyPr/>
          <a:lstStyle/>
          <a:p>
            <a:fld id="{F8059506-D6B1-B842-AAB5-13291BE98BD7}" type="slidenum">
              <a:rPr lang="en-US" smtClean="0">
                <a:solidFill>
                  <a:prstClr val="white"/>
                </a:solidFill>
              </a:rPr>
              <a:pPr/>
              <a:t>9</a:t>
            </a:fld>
            <a:endParaRPr lang="en-US" dirty="0">
              <a:solidFill>
                <a:prstClr val="white"/>
              </a:solidFill>
            </a:endParaRPr>
          </a:p>
        </p:txBody>
      </p:sp>
    </p:spTree>
    <p:extLst>
      <p:ext uri="{BB962C8B-B14F-4D97-AF65-F5344CB8AC3E}">
        <p14:creationId xmlns:p14="http://schemas.microsoft.com/office/powerpoint/2010/main" val="621003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HA2016_PPTtheme_4.3-BLUEwoONC">
  <a:themeElements>
    <a:clrScheme name="FHA Blue">
      <a:dk1>
        <a:srgbClr val="1D427C"/>
      </a:dk1>
      <a:lt1>
        <a:sysClr val="window" lastClr="FFFFFF"/>
      </a:lt1>
      <a:dk2>
        <a:srgbClr val="B8B6B8"/>
      </a:dk2>
      <a:lt2>
        <a:srgbClr val="EEECE1"/>
      </a:lt2>
      <a:accent1>
        <a:srgbClr val="1D427C"/>
      </a:accent1>
      <a:accent2>
        <a:srgbClr val="D21242"/>
      </a:accent2>
      <a:accent3>
        <a:srgbClr val="D2E4F0"/>
      </a:accent3>
      <a:accent4>
        <a:srgbClr val="FFDE17"/>
      </a:accent4>
      <a:accent5>
        <a:srgbClr val="00A14B"/>
      </a:accent5>
      <a:accent6>
        <a:srgbClr val="FF8000"/>
      </a:accent6>
      <a:hlink>
        <a:srgbClr val="D21242"/>
      </a:hlink>
      <a:folHlink>
        <a:srgbClr val="A70000"/>
      </a:folHlink>
    </a:clrScheme>
    <a:fontScheme name="FHA">
      <a:majorFont>
        <a:latin typeface="Times New Roman"/>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Basic Document" ma:contentTypeID="0x010100C8D0D8E0190B234A9461DA2A28FEAEDC00CB6B3C607C170E4694AE1E28B67ABCA3" ma:contentTypeVersion="54" ma:contentTypeDescription="" ma:contentTypeScope="" ma:versionID="3026ce42c36d53ff50d04a4348af23d8">
  <xsd:schema xmlns:xsd="http://www.w3.org/2001/XMLSchema" xmlns:xs="http://www.w3.org/2001/XMLSchema" xmlns:p="http://schemas.microsoft.com/office/2006/metadata/properties" xmlns:ns2="http://schemas.microsoft.com/sharepoint/v3/fields" xmlns:ns3="e7f465d6-1132-4325-8be5-f2952c7a911e" xmlns:ns4="http://schemas.microsoft.com/sharepoint/v4" targetNamespace="http://schemas.microsoft.com/office/2006/metadata/properties" ma:root="true" ma:fieldsID="cb30dc7af6870539f38bdaae1f4d1cc7" ns2:_="" ns3:_="" ns4:_="">
    <xsd:import namespace="http://schemas.microsoft.com/sharepoint/v3/fields"/>
    <xsd:import namespace="e7f465d6-1132-4325-8be5-f2952c7a911e"/>
    <xsd:import namespace="http://schemas.microsoft.com/sharepoint/v4"/>
    <xsd:element name="properties">
      <xsd:complexType>
        <xsd:sequence>
          <xsd:element name="documentManagement">
            <xsd:complexType>
              <xsd:all>
                <xsd:element ref="ns3:Category_"/>
                <xsd:element ref="ns3:Product"/>
                <xsd:element ref="ns2:_Status" minOccurs="0"/>
                <xsd:element ref="ns3:Document_x0020_Type" minOccurs="0"/>
                <xsd:element ref="ns4:IconOverlay" minOccurs="0"/>
                <xsd:element ref="ns3:TaxKeywordTaxHTField" minOccurs="0"/>
                <xsd:element ref="ns3:TaxCatchAll" minOccurs="0"/>
                <xsd:element ref="ns3:TaxCatchAllLabel" minOccurs="0"/>
                <xsd:element ref="ns3:Package" minOccurs="0"/>
                <xsd:element ref="ns3:jaf4cee1310e4798ade64fc913e14712" minOccurs="0"/>
                <xsd:element ref="ns3:_dlc_DocIdUrl" minOccurs="0"/>
                <xsd:element ref="ns3:j59534b4925e4c93a41792a072526ef9" minOccurs="0"/>
                <xsd:element ref="ns3:_dlc_DocId"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7" nillable="true" ma:displayName="Status" ma:description="Please select from choices given unless your team has agreed to common 'Fill-In' choices." ma:format="Dropdown" ma:internalName="_Status">
      <xsd:simpleType>
        <xsd:union memberTypes="dms:Text">
          <xsd:simpleType>
            <xsd:restriction base="dms:Choice">
              <xsd:enumeration value="Working"/>
              <xsd:enumeration value="Draft"/>
              <xsd:enumeration value="Draft Final"/>
              <xsd:enumeration value="In Adjudication"/>
              <xsd:enumeration value="Dept Review"/>
              <xsd:enumeration value="Final"/>
              <xsd:enumeration value="Final Signed"/>
              <xsd:enumeration value="Archiv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e7f465d6-1132-4325-8be5-f2952c7a911e" elementFormDefault="qualified">
    <xsd:import namespace="http://schemas.microsoft.com/office/2006/documentManagement/types"/>
    <xsd:import namespace="http://schemas.microsoft.com/office/infopath/2007/PartnerControls"/>
    <xsd:element name="Category_" ma:index="4" ma:displayName="Category_" ma:format="Dropdown" ma:indexed="true" ma:internalName="Category_" ma:readOnly="false">
      <xsd:simpleType>
        <xsd:union memberTypes="dms:Text">
          <xsd:simpleType>
            <xsd:restriction base="dms:Choice">
              <xsd:enumeration value="Ad-Hoc / Other"/>
              <xsd:enumeration value="Clinical Interoperability Scenarios (CIS)"/>
              <xsd:enumeration value="Data Quality/Analytics"/>
              <xsd:enumeration value="External Document Review"/>
              <xsd:enumeration value="HDIMP"/>
              <xsd:enumeration value="HDINC Reference Guide"/>
              <xsd:enumeration value="HEC HDSBL"/>
              <xsd:enumeration value="HIDS WG"/>
              <xsd:enumeration value="HIEA Technical Forum August 2016"/>
              <xsd:enumeration value="HIE WG"/>
              <xsd:enumeration value="I2TP"/>
              <xsd:enumeration value="Interoperability Projects"/>
              <xsd:enumeration value="IPO 101"/>
              <xsd:enumeration value="JET"/>
              <xsd:enumeration value="JIP"/>
              <xsd:enumeration value="JSC"/>
              <xsd:enumeration value="Operations"/>
              <xsd:enumeration value="Risk"/>
              <xsd:enumeration value="Technical Forum"/>
              <xsd:enumeration value="Technical Roundtable"/>
              <xsd:enumeration value="Templates"/>
              <xsd:enumeration value="Terminology Mgt/Mapping"/>
              <xsd:enumeration value="Terminology Services"/>
            </xsd:restriction>
          </xsd:simpleType>
        </xsd:union>
      </xsd:simpleType>
    </xsd:element>
    <xsd:element name="Product" ma:index="5" ma:displayName="Product/Section" ma:description="Use for very specific initiatives, products, teams and/or groups not covered by Organization" ma:format="Dropdown" ma:indexed="true" ma:internalName="Product" ma:readOnly="false">
      <xsd:simpleType>
        <xsd:union memberTypes="dms:Text">
          <xsd:simpleType>
            <xsd:restriction base="dms:Choice">
              <xsd:enumeration value="Bios"/>
              <xsd:enumeration value="Briefs"/>
              <xsd:enumeration value="CIS Outcomes Management Tool"/>
              <xsd:enumeration value="Clinical Interoperability Scenarios (CIS)"/>
              <xsd:enumeration value="CommonWell/Sequoia Bridge"/>
              <xsd:enumeration value="Deliverables"/>
              <xsd:enumeration value="Department Briefs"/>
              <xsd:enumeration value="Division Off-Site"/>
              <xsd:enumeration value="DoD Mapping Analysis"/>
              <xsd:enumeration value="External Document Review"/>
              <xsd:enumeration value="FHIR Proving Ground"/>
              <xsd:enumeration value="General"/>
              <xsd:enumeration value="Governance"/>
              <xsd:enumeration value="HIEA - August 2015"/>
              <xsd:enumeration value="HIEA - March 2015"/>
              <xsd:enumeration value="HIEA - March 2016"/>
              <xsd:enumeration value="I2TP - Past Versions"/>
              <xsd:enumeration value="I2TP v4"/>
              <xsd:enumeration value="I2TP v5"/>
              <xsd:enumeration value="Implementer Briefs"/>
              <xsd:enumeration value="IPO 101"/>
              <xsd:enumeration value="JET Proposals"/>
              <xsd:enumeration value="JIP v2"/>
              <xsd:enumeration value="JIP v3"/>
              <xsd:enumeration value="JSC"/>
              <xsd:enumeration value="Logical Information Model Briefs"/>
              <xsd:enumeration value="Meeting Artifacts"/>
              <xsd:enumeration value="Onboarding Roundtable - FEB2016"/>
              <xsd:enumeration value="Other"/>
              <xsd:enumeration value="Pre-Education Briefs"/>
              <xsd:enumeration value="Project Management"/>
              <xsd:enumeration value="Reference"/>
              <xsd:enumeration value="SOPs"/>
              <xsd:enumeration value="TATRC Synthetic Data"/>
              <xsd:enumeration value="Templates"/>
              <xsd:enumeration value="Terminology Mgt/Mapping"/>
              <xsd:enumeration value="Terminology Services"/>
              <xsd:enumeration value="Tooling Briefs"/>
              <xsd:enumeration value="Tools/Scripts"/>
              <xsd:enumeration value="Training"/>
              <xsd:enumeration value="Use Cases"/>
              <xsd:enumeration value="VA Mapping Analysis"/>
              <xsd:enumeration value="WG Memos and Enclosures"/>
            </xsd:restriction>
          </xsd:simpleType>
        </xsd:union>
      </xsd:simpleType>
    </xsd:element>
    <xsd:element name="Document_x0020_Type" ma:index="8" nillable="true" ma:displayName="Document Type" ma:description="Denotes the type/category/purpose of the document. Many library views group files based on this field." ma:format="Dropdown" ma:hidden="true" ma:internalName="Document_x0020_Type" ma:readOnly="false">
      <xsd:simpleType>
        <xsd:union memberTypes="dms:Text">
          <xsd:simpleType>
            <xsd:restriction base="dms:Choice">
              <xsd:enumeration value="Best Practice"/>
              <xsd:enumeration value="Communication"/>
              <xsd:enumeration value="Configuration Management"/>
              <xsd:enumeration value="Deliverable"/>
              <xsd:enumeration value="Frequently Asked Question"/>
              <xsd:enumeration value="Lessons Learned"/>
              <xsd:enumeration value="Lockdown"/>
              <xsd:enumeration value="Meeting Notes/Artifacts"/>
              <xsd:enumeration value="Planning"/>
              <xsd:enumeration value="Processes"/>
              <xsd:enumeration value="Project Management"/>
              <xsd:enumeration value="Reference"/>
              <xsd:enumeration value="Reporting"/>
              <xsd:enumeration value="Requirements"/>
              <xsd:enumeration value="Reviews"/>
              <xsd:enumeration value="Risks/Issues"/>
              <xsd:enumeration value="Schedule"/>
              <xsd:enumeration value="Technical Reviews/Reports"/>
              <xsd:enumeration value="Templates"/>
              <xsd:enumeration value="Testing"/>
              <xsd:enumeration value="Training"/>
              <xsd:enumeration value="Use Case"/>
              <xsd:enumeration value="Workgroup Artifacts"/>
              <xsd:enumeration value="Other"/>
            </xsd:restriction>
          </xsd:simpleType>
        </xsd:union>
      </xsd:simpleType>
    </xsd:element>
    <xsd:element name="TaxKeywordTaxHTField" ma:index="19" nillable="true" ma:taxonomy="true" ma:internalName="TaxKeywordTaxHTField" ma:taxonomyFieldName="TaxKeyword" ma:displayName="Enterprise Keywords" ma:fieldId="{23f27201-bee3-471e-b2e7-b64fd8b7ca38}" ma:taxonomyMulti="true" ma:sspId="7ce00e25-bad1-422b-924d-df586e05bd4b" ma:termSetId="00000000-0000-0000-0000-000000000000" ma:anchorId="00000000-0000-0000-0000-000000000000" ma:open="true" ma:isKeyword="true">
      <xsd:complexType>
        <xsd:sequence>
          <xsd:element ref="pc:Terms" minOccurs="0" maxOccurs="1"/>
        </xsd:sequence>
      </xsd:complexType>
    </xsd:element>
    <xsd:element name="TaxCatchAll" ma:index="20" nillable="true" ma:displayName="Taxonomy Catch All Column" ma:description="" ma:hidden="true" ma:list="{4c38d6c3-25cd-478e-9bb1-76bc396072fb}" ma:internalName="TaxCatchAll" ma:showField="CatchAllData" ma:web="e7f465d6-1132-4325-8be5-f2952c7a911e">
      <xsd:complexType>
        <xsd:complexContent>
          <xsd:extension base="dms:MultiChoiceLookup">
            <xsd:sequence>
              <xsd:element name="Value" type="dms:Lookup" maxOccurs="unbounded" minOccurs="0" nillable="true"/>
            </xsd:sequence>
          </xsd:extension>
        </xsd:complexContent>
      </xsd:complexType>
    </xsd:element>
    <xsd:element name="TaxCatchAllLabel" ma:index="21" nillable="true" ma:displayName="Taxonomy Catch All Column1" ma:description="" ma:hidden="true" ma:list="{4c38d6c3-25cd-478e-9bb1-76bc396072fb}" ma:internalName="TaxCatchAllLabel" ma:readOnly="true" ma:showField="CatchAllDataLabel" ma:web="e7f465d6-1132-4325-8be5-f2952c7a911e">
      <xsd:complexType>
        <xsd:complexContent>
          <xsd:extension base="dms:MultiChoiceLookup">
            <xsd:sequence>
              <xsd:element name="Value" type="dms:Lookup" maxOccurs="unbounded" minOccurs="0" nillable="true"/>
            </xsd:sequence>
          </xsd:extension>
        </xsd:complexContent>
      </xsd:complexType>
    </xsd:element>
    <xsd:element name="Package" ma:index="22" nillable="true" ma:displayName="Package" ma:format="Dropdown" ma:hidden="true" ma:internalName="Package" ma:readOnly="false">
      <xsd:simpleType>
        <xsd:union memberTypes="dms:Text">
          <xsd:simpleType>
            <xsd:restriction base="dms:Choice">
              <xsd:enumeration value="NA"/>
            </xsd:restriction>
          </xsd:simpleType>
        </xsd:union>
      </xsd:simpleType>
    </xsd:element>
    <xsd:element name="jaf4cee1310e4798ade64fc913e14712" ma:index="24" ma:taxonomy="true" ma:internalName="jaf4cee1310e4798ade64fc913e14712" ma:taxonomyFieldName="Doc_x0020_Type" ma:displayName="Doc Type" ma:indexed="true" ma:readOnly="false" ma:default="" ma:fieldId="{3af4cee1-310e-4798-ade6-4fc913e14712}" ma:sspId="7ce00e25-bad1-422b-924d-df586e05bd4b" ma:termSetId="54f19a86-106a-4f60-886d-c87467f3574d" ma:anchorId="00000000-0000-0000-0000-000000000000" ma:open="false" ma:isKeyword="false">
      <xsd:complexType>
        <xsd:sequence>
          <xsd:element ref="pc:Terms" minOccurs="0" maxOccurs="1"/>
        </xsd:sequence>
      </xsd:complexType>
    </xsd:element>
    <xsd:element name="_dlc_DocIdUrl" ma:index="2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j59534b4925e4c93a41792a072526ef9" ma:index="26" ma:taxonomy="true" ma:internalName="j59534b4925e4c93a41792a072526ef9" ma:taxonomyFieldName="Organization" ma:displayName="Organization" ma:indexed="true" ma:readOnly="false" ma:default="511;#IPO Engineering|aba247a0-ed21-4eb6-bee3-a6ac7bafd3b0" ma:fieldId="{359534b4-925e-4c93-a417-92a072526ef9}" ma:sspId="7ce00e25-bad1-422b-924d-df586e05bd4b" ma:termSetId="dc6b430c-dec5-4977-b8a8-c7131aa93799" ma:anchorId="00000000-0000-0000-0000-000000000000" ma:open="false" ma:isKeyword="false">
      <xsd:complexType>
        <xsd:sequence>
          <xsd:element ref="pc:Terms" minOccurs="0" maxOccurs="1"/>
        </xsd:sequence>
      </xsd:complexType>
    </xsd:element>
    <xsd:element name="_dlc_DocId" ma:index="27" nillable="true" ma:displayName="Document ID Value" ma:description="The value of the document ID assigned to this item." ma:internalName="_dlc_DocId" ma:readOnly="true">
      <xsd:simpleType>
        <xsd:restriction base="dms:Text"/>
      </xsd:simple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6"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xsd:element ref="dc:description" minOccurs="0" maxOccurs="1"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TaxCatchAll xmlns="e7f465d6-1132-4325-8be5-f2952c7a911e">
      <Value>169</Value>
      <Value>511</Value>
    </TaxCatchAll>
    <TaxKeywordTaxHTField xmlns="e7f465d6-1132-4325-8be5-f2952c7a911e">
      <Terms xmlns="http://schemas.microsoft.com/office/infopath/2007/PartnerControls"/>
    </TaxKeywordTaxHTField>
    <j59534b4925e4c93a41792a072526ef9 xmlns="e7f465d6-1132-4325-8be5-f2952c7a911e">
      <Terms xmlns="http://schemas.microsoft.com/office/infopath/2007/PartnerControls">
        <TermInfo xmlns="http://schemas.microsoft.com/office/infopath/2007/PartnerControls">
          <TermName xmlns="http://schemas.microsoft.com/office/infopath/2007/PartnerControls">Technical Team</TermName>
          <TermId xmlns="http://schemas.microsoft.com/office/infopath/2007/PartnerControls">aba247a0-ed21-4eb6-bee3-a6ac7bafd3b0</TermId>
        </TermInfo>
      </Terms>
    </j59534b4925e4c93a41792a072526ef9>
    <_Status xmlns="http://schemas.microsoft.com/sharepoint/v3/fields" xsi:nil="true"/>
    <IconOverlay xmlns="http://schemas.microsoft.com/sharepoint/v4" xsi:nil="true"/>
    <Document_x0020_Type xmlns="e7f465d6-1132-4325-8be5-f2952c7a911e" xsi:nil="true"/>
    <Category_ xmlns="e7f465d6-1132-4325-8be5-f2952c7a911e">HIEA Technical Forum August 2016</Category_>
    <Product xmlns="e7f465d6-1132-4325-8be5-f2952c7a911e">Logical Information Model Briefs</Product>
    <jaf4cee1310e4798ade64fc913e14712 xmlns="e7f465d6-1132-4325-8be5-f2952c7a911e">
      <Terms xmlns="http://schemas.microsoft.com/office/infopath/2007/PartnerControls">
        <TermInfo xmlns="http://schemas.microsoft.com/office/infopath/2007/PartnerControls">
          <TermName xmlns="http://schemas.microsoft.com/office/infopath/2007/PartnerControls">Briefings</TermName>
          <TermId xmlns="http://schemas.microsoft.com/office/infopath/2007/PartnerControls">6f017f24-691e-4734-983c-33cb8625e85e</TermId>
        </TermInfo>
      </Terms>
    </jaf4cee1310e4798ade64fc913e14712>
    <Package xmlns="e7f465d6-1132-4325-8be5-f2952c7a911e" xsi:nil="true"/>
    <_dlc_DocId xmlns="e7f465d6-1132-4325-8be5-f2952c7a911e">MA24ASH6SKF3-453-2354</_dlc_DocId>
    <_dlc_DocIdUrl xmlns="e7f465d6-1132-4325-8be5-f2952c7a911e">
      <Url>https://intelshare.intelink.gov/sites/ipo/IPOHome/_layouts/15/DocIdRedir.aspx?ID=MA24ASH6SKF3-453-2354</Url>
      <Description>MA24ASH6SKF3-453-2354</Description>
    </_dlc_DocIdUrl>
  </documentManagement>
</p:properties>
</file>

<file path=customXml/itemProps1.xml><?xml version="1.0" encoding="utf-8"?>
<ds:datastoreItem xmlns:ds="http://schemas.openxmlformats.org/officeDocument/2006/customXml" ds:itemID="{DC3BC037-67A1-4511-BF70-A24D4BFDDFB4}">
  <ds:schemaRefs>
    <ds:schemaRef ds:uri="http://schemas.microsoft.com/sharepoint/v3/contenttype/forms"/>
  </ds:schemaRefs>
</ds:datastoreItem>
</file>

<file path=customXml/itemProps2.xml><?xml version="1.0" encoding="utf-8"?>
<ds:datastoreItem xmlns:ds="http://schemas.openxmlformats.org/officeDocument/2006/customXml" ds:itemID="{2564A5FF-898A-4B64-B60B-EBA1FF421B8E}">
  <ds:schemaRefs>
    <ds:schemaRef ds:uri="http://schemas.microsoft.com/sharepoint/events"/>
  </ds:schemaRefs>
</ds:datastoreItem>
</file>

<file path=customXml/itemProps3.xml><?xml version="1.0" encoding="utf-8"?>
<ds:datastoreItem xmlns:ds="http://schemas.openxmlformats.org/officeDocument/2006/customXml" ds:itemID="{4DBC32B9-2709-4337-87A8-C53BEFF085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e7f465d6-1132-4325-8be5-f2952c7a911e"/>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3D3AD94-8944-4AD8-8BFB-E81FE27A8CAE}">
  <ds:schemaRefs>
    <ds:schemaRef ds:uri="http://purl.org/dc/terms/"/>
    <ds:schemaRef ds:uri="http://schemas.microsoft.com/office/2006/documentManagement/types"/>
    <ds:schemaRef ds:uri="http://purl.org/dc/elements/1.1/"/>
    <ds:schemaRef ds:uri="http://schemas.microsoft.com/office/2006/metadata/properties"/>
    <ds:schemaRef ds:uri="http://schemas.microsoft.com/sharepoint/v4"/>
    <ds:schemaRef ds:uri="http://www.w3.org/XML/1998/namespace"/>
    <ds:schemaRef ds:uri="http://schemas.openxmlformats.org/package/2006/metadata/core-properties"/>
    <ds:schemaRef ds:uri="http://schemas.microsoft.com/office/infopath/2007/PartnerControls"/>
    <ds:schemaRef ds:uri="e7f465d6-1132-4325-8be5-f2952c7a911e"/>
    <ds:schemaRef ds:uri="http://schemas.microsoft.com/sharepoint/v3/field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607</TotalTime>
  <Words>2696</Words>
  <Application>Microsoft Office PowerPoint</Application>
  <PresentationFormat>On-screen Show (4:3)</PresentationFormat>
  <Paragraphs>394</Paragraphs>
  <Slides>19</Slides>
  <Notes>12</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Content</vt:lpstr>
      <vt:lpstr>FHA2016_PPTtheme_4.3-BLUEwoONC</vt:lpstr>
      <vt:lpstr>Areas Addressed</vt:lpstr>
      <vt:lpstr>Current Efforts</vt:lpstr>
      <vt:lpstr>Connections</vt:lpstr>
      <vt:lpstr>Tooling</vt:lpstr>
      <vt:lpstr>Integrated Approach</vt:lpstr>
      <vt:lpstr>FHIM Information Domains - Modeling Status (as of Aug 2016)</vt:lpstr>
      <vt:lpstr>Backup Slides</vt:lpstr>
      <vt:lpstr>BLUF</vt:lpstr>
      <vt:lpstr>View of the FHIM: DoD</vt:lpstr>
      <vt:lpstr>View of the FHIM: VA</vt:lpstr>
      <vt:lpstr>View of the FHIM: ONC &amp; NIST</vt:lpstr>
      <vt:lpstr>View of the FHIM: CDC &amp; FDA</vt:lpstr>
      <vt:lpstr>…and if FHIM didn’t exist?</vt:lpstr>
      <vt:lpstr>Developed BY SMEs FOR SMEs</vt:lpstr>
      <vt:lpstr>PowerPoint Presentation</vt:lpstr>
      <vt:lpstr>Intended Future Agency Use (cont.)</vt:lpstr>
      <vt:lpstr>Intended Future Agency Use (cont.)</vt:lpstr>
      <vt:lpstr>Recommended Future Agency Use</vt:lpstr>
      <vt:lpstr>FHIM Summary</vt:lpstr>
    </vt:vector>
  </TitlesOfParts>
  <Company>Department of Defense - Health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Areas Addressed</dc:title>
  <dc:creator>Michelle Damico</dc:creator>
  <cp:lastModifiedBy>D'amico, Michelle, CTR, DHA</cp:lastModifiedBy>
  <cp:revision>34</cp:revision>
  <dcterms:created xsi:type="dcterms:W3CDTF">2016-07-19T19:31:09Z</dcterms:created>
  <dcterms:modified xsi:type="dcterms:W3CDTF">2016-08-12T15:45:47Z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0x010100C8D0D8E0190B234A9461DA2A28FEAEDC00CB6B3C607C170E4694AE1E28B67ABCA3</vt:lpwstr>
  </property>
  <property fmtid="{D5CDD505-2E9C-101B-9397-08002B2CF9AE}" pid="3" name="Organization">
    <vt:lpwstr>511;#Technical Team|aba247a0-ed21-4eb6-bee3-a6ac7bafd3b0</vt:lpwstr>
  </property>
  <property fmtid="{D5CDD505-2E9C-101B-9397-08002B2CF9AE}" pid="4" name="_dlc_DocIdItemGuid">
    <vt:lpwstr>711b663f-f08f-4dda-ac91-33ba54bd1ed6</vt:lpwstr>
  </property>
  <property fmtid="{D5CDD505-2E9C-101B-9397-08002B2CF9AE}" pid="5" name="TaxKeyword">
    <vt:lpwstr/>
  </property>
  <property fmtid="{D5CDD505-2E9C-101B-9397-08002B2CF9AE}" pid="6" name="Capabilities">
    <vt:lpwstr/>
  </property>
  <property fmtid="{D5CDD505-2E9C-101B-9397-08002B2CF9AE}" pid="7" name="mb158b7ab5514029a1a80307056bbfc9">
    <vt:lpwstr/>
  </property>
  <property fmtid="{D5CDD505-2E9C-101B-9397-08002B2CF9AE}" pid="8" name="ad2c35a0f49e4bd58fb674e996570462">
    <vt:lpwstr/>
  </property>
  <property fmtid="{D5CDD505-2E9C-101B-9397-08002B2CF9AE}" pid="9" name="Doc Type">
    <vt:lpwstr>169;#Briefings|6f017f24-691e-4734-983c-33cb8625e85e</vt:lpwstr>
  </property>
  <property fmtid="{D5CDD505-2E9C-101B-9397-08002B2CF9AE}" pid="10" name="Records Management Series">
    <vt:lpwstr/>
  </property>
</Properties>
</file>