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63"/>
  </p:notesMasterIdLst>
  <p:handoutMasterIdLst>
    <p:handoutMasterId r:id="rId64"/>
  </p:handoutMasterIdLst>
  <p:sldIdLst>
    <p:sldId id="269" r:id="rId2"/>
    <p:sldId id="273" r:id="rId3"/>
    <p:sldId id="320" r:id="rId4"/>
    <p:sldId id="321" r:id="rId5"/>
    <p:sldId id="322" r:id="rId6"/>
    <p:sldId id="323" r:id="rId7"/>
    <p:sldId id="332" r:id="rId8"/>
    <p:sldId id="324" r:id="rId9"/>
    <p:sldId id="325" r:id="rId10"/>
    <p:sldId id="331" r:id="rId11"/>
    <p:sldId id="344" r:id="rId12"/>
    <p:sldId id="345" r:id="rId13"/>
    <p:sldId id="346" r:id="rId14"/>
    <p:sldId id="347" r:id="rId15"/>
    <p:sldId id="342" r:id="rId16"/>
    <p:sldId id="343" r:id="rId17"/>
    <p:sldId id="333" r:id="rId18"/>
    <p:sldId id="326" r:id="rId19"/>
    <p:sldId id="328" r:id="rId20"/>
    <p:sldId id="327" r:id="rId21"/>
    <p:sldId id="329" r:id="rId22"/>
    <p:sldId id="330" r:id="rId23"/>
    <p:sldId id="316" r:id="rId24"/>
    <p:sldId id="276" r:id="rId25"/>
    <p:sldId id="277" r:id="rId26"/>
    <p:sldId id="335" r:id="rId27"/>
    <p:sldId id="336" r:id="rId28"/>
    <p:sldId id="337" r:id="rId29"/>
    <p:sldId id="280" r:id="rId30"/>
    <p:sldId id="281" r:id="rId31"/>
    <p:sldId id="282" r:id="rId32"/>
    <p:sldId id="283" r:id="rId33"/>
    <p:sldId id="284" r:id="rId34"/>
    <p:sldId id="334" r:id="rId35"/>
    <p:sldId id="285" r:id="rId36"/>
    <p:sldId id="286" r:id="rId37"/>
    <p:sldId id="287" r:id="rId38"/>
    <p:sldId id="288" r:id="rId39"/>
    <p:sldId id="290" r:id="rId40"/>
    <p:sldId id="291" r:id="rId41"/>
    <p:sldId id="295" r:id="rId42"/>
    <p:sldId id="296" r:id="rId43"/>
    <p:sldId id="297" r:id="rId44"/>
    <p:sldId id="298" r:id="rId45"/>
    <p:sldId id="299" r:id="rId46"/>
    <p:sldId id="300" r:id="rId47"/>
    <p:sldId id="301" r:id="rId48"/>
    <p:sldId id="302" r:id="rId49"/>
    <p:sldId id="303" r:id="rId50"/>
    <p:sldId id="341" r:id="rId51"/>
    <p:sldId id="338" r:id="rId52"/>
    <p:sldId id="340" r:id="rId53"/>
    <p:sldId id="304" r:id="rId54"/>
    <p:sldId id="305" r:id="rId55"/>
    <p:sldId id="306" r:id="rId56"/>
    <p:sldId id="310" r:id="rId57"/>
    <p:sldId id="311" r:id="rId58"/>
    <p:sldId id="312" r:id="rId59"/>
    <p:sldId id="313" r:id="rId60"/>
    <p:sldId id="314" r:id="rId61"/>
    <p:sldId id="315" r:id="rId6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E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933"/>
    <p:restoredTop sz="92423" autoAdjust="0"/>
  </p:normalViewPr>
  <p:slideViewPr>
    <p:cSldViewPr snapToGrid="0" snapToObjects="1">
      <p:cViewPr varScale="1">
        <p:scale>
          <a:sx n="82" d="100"/>
          <a:sy n="82" d="100"/>
        </p:scale>
        <p:origin x="1122" y="84"/>
      </p:cViewPr>
      <p:guideLst>
        <p:guide orient="horz" pos="1800"/>
        <p:guide pos="2880"/>
      </p:guideLst>
    </p:cSldViewPr>
  </p:slideViewPr>
  <p:notesTextViewPr>
    <p:cViewPr>
      <p:scale>
        <a:sx n="100" d="100"/>
        <a:sy n="100" d="100"/>
      </p:scale>
      <p:origin x="0" y="0"/>
    </p:cViewPr>
  </p:notesTextViewPr>
  <p:sorterViewPr>
    <p:cViewPr varScale="1">
      <p:scale>
        <a:sx n="100" d="100"/>
        <a:sy n="100" d="100"/>
      </p:scale>
      <p:origin x="0" y="-1656"/>
    </p:cViewPr>
  </p:sorterViewPr>
  <p:notesViewPr>
    <p:cSldViewPr snapToGrid="0" snapToObjects="1">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2D6CF-9774-4CC9-99D8-3C9AD3B170DC}" type="doc">
      <dgm:prSet loTypeId="urn:microsoft.com/office/officeart/2005/8/layout/cycle1" loCatId="cycle" qsTypeId="urn:microsoft.com/office/officeart/2005/8/quickstyle/simple1#1" qsCatId="simple" csTypeId="urn:microsoft.com/office/officeart/2005/8/colors/accent1_2#1" csCatId="accent1" phldr="1"/>
      <dgm:spPr/>
      <dgm:t>
        <a:bodyPr/>
        <a:lstStyle/>
        <a:p>
          <a:endParaRPr lang="en-US"/>
        </a:p>
      </dgm:t>
    </dgm:pt>
    <dgm:pt modelId="{1BD08153-623C-4152-8247-678BB00D87A6}">
      <dgm:prSet phldrT="[Text]" custT="1"/>
      <dgm:spPr/>
      <dgm:t>
        <a:bodyPr/>
        <a:lstStyle/>
        <a:p>
          <a:r>
            <a:rPr lang="en-US" sz="1400" b="1" dirty="0" smtClean="0">
              <a:solidFill>
                <a:schemeClr val="accent3">
                  <a:lumMod val="25000"/>
                </a:schemeClr>
              </a:solidFill>
            </a:rPr>
            <a:t>Decision Support</a:t>
          </a:r>
          <a:endParaRPr lang="en-US" sz="1400" b="1" dirty="0">
            <a:solidFill>
              <a:schemeClr val="accent3">
                <a:lumMod val="25000"/>
              </a:schemeClr>
            </a:solidFill>
          </a:endParaRPr>
        </a:p>
      </dgm:t>
    </dgm:pt>
    <dgm:pt modelId="{66F0A2FD-4813-462C-8C39-102018E03A85}" type="parTrans" cxnId="{2CE0AE92-C87B-494D-8018-C69AAF5C5C7B}">
      <dgm:prSet/>
      <dgm:spPr/>
      <dgm:t>
        <a:bodyPr/>
        <a:lstStyle/>
        <a:p>
          <a:endParaRPr lang="en-US"/>
        </a:p>
      </dgm:t>
    </dgm:pt>
    <dgm:pt modelId="{26A6F9CB-C407-427D-AFBC-CE14E821CCB1}" type="sibTrans" cxnId="{2CE0AE92-C87B-494D-8018-C69AAF5C5C7B}">
      <dgm:prSet/>
      <dgm:spPr>
        <a:ln>
          <a:noFill/>
        </a:ln>
        <a:effectLst>
          <a:outerShdw blurRad="50800" dist="38100" dir="2700000" algn="tl" rotWithShape="0">
            <a:prstClr val="black">
              <a:alpha val="40000"/>
            </a:prstClr>
          </a:outerShdw>
        </a:effectLst>
      </dgm:spPr>
      <dgm:t>
        <a:bodyPr/>
        <a:lstStyle/>
        <a:p>
          <a:endParaRPr lang="en-US"/>
        </a:p>
      </dgm:t>
    </dgm:pt>
    <dgm:pt modelId="{EDD3942D-2DD1-481A-B62F-83E41A68D414}">
      <dgm:prSet phldrT="[Text]" custT="1"/>
      <dgm:spPr/>
      <dgm:t>
        <a:bodyPr/>
        <a:lstStyle/>
        <a:p>
          <a:r>
            <a:rPr lang="en-US" sz="1400" b="1" dirty="0" smtClean="0">
              <a:solidFill>
                <a:schemeClr val="accent3">
                  <a:lumMod val="25000"/>
                </a:schemeClr>
              </a:solidFill>
            </a:rPr>
            <a:t>Improved Care</a:t>
          </a:r>
          <a:endParaRPr lang="en-US" sz="1400" b="1" dirty="0">
            <a:solidFill>
              <a:schemeClr val="accent3">
                <a:lumMod val="25000"/>
              </a:schemeClr>
            </a:solidFill>
          </a:endParaRPr>
        </a:p>
      </dgm:t>
    </dgm:pt>
    <dgm:pt modelId="{C11646E4-1817-4CC0-9C7E-4BC72E7E7BA5}" type="parTrans" cxnId="{7B4E0336-24DF-412B-8977-A7C152337A9A}">
      <dgm:prSet/>
      <dgm:spPr/>
      <dgm:t>
        <a:bodyPr/>
        <a:lstStyle/>
        <a:p>
          <a:endParaRPr lang="en-US"/>
        </a:p>
      </dgm:t>
    </dgm:pt>
    <dgm:pt modelId="{08FDE9AF-7868-4026-B492-190CE57F1A3F}" type="sibTrans" cxnId="{7B4E0336-24DF-412B-8977-A7C152337A9A}">
      <dgm:prSet/>
      <dgm:spPr>
        <a:ln>
          <a:noFill/>
        </a:ln>
        <a:effectLst>
          <a:outerShdw blurRad="50800" dist="38100" dir="2700000" algn="tl" rotWithShape="0">
            <a:prstClr val="black">
              <a:alpha val="40000"/>
            </a:prstClr>
          </a:outerShdw>
        </a:effectLst>
      </dgm:spPr>
      <dgm:t>
        <a:bodyPr/>
        <a:lstStyle/>
        <a:p>
          <a:endParaRPr lang="en-US"/>
        </a:p>
      </dgm:t>
    </dgm:pt>
    <dgm:pt modelId="{0A1BC9E5-70E3-49AF-819C-1C0DE39EACE2}">
      <dgm:prSet phldrT="[Text]" custT="1"/>
      <dgm:spPr/>
      <dgm:t>
        <a:bodyPr/>
        <a:lstStyle/>
        <a:p>
          <a:r>
            <a:rPr lang="en-US" sz="1400" b="1" dirty="0" smtClean="0">
              <a:solidFill>
                <a:schemeClr val="accent3">
                  <a:lumMod val="25000"/>
                </a:schemeClr>
              </a:solidFill>
            </a:rPr>
            <a:t>Ideas</a:t>
          </a:r>
          <a:endParaRPr lang="en-US" sz="1400" b="1" dirty="0">
            <a:solidFill>
              <a:schemeClr val="accent3">
                <a:lumMod val="25000"/>
              </a:schemeClr>
            </a:solidFill>
          </a:endParaRPr>
        </a:p>
      </dgm:t>
    </dgm:pt>
    <dgm:pt modelId="{3B14C8B8-60A6-46EA-BE61-785D0B2AE835}" type="parTrans" cxnId="{152530AD-660F-4183-84FE-850D47E613C3}">
      <dgm:prSet/>
      <dgm:spPr/>
      <dgm:t>
        <a:bodyPr/>
        <a:lstStyle/>
        <a:p>
          <a:endParaRPr lang="en-US"/>
        </a:p>
      </dgm:t>
    </dgm:pt>
    <dgm:pt modelId="{24C9FB2F-E7C5-434E-A3A8-A82A847757CD}" type="sibTrans" cxnId="{152530AD-660F-4183-84FE-850D47E613C3}">
      <dgm:prSet/>
      <dgm:spPr>
        <a:ln>
          <a:noFill/>
        </a:ln>
        <a:effectLst>
          <a:outerShdw blurRad="50800" dist="38100" dir="2700000" algn="tl" rotWithShape="0">
            <a:prstClr val="black">
              <a:alpha val="40000"/>
            </a:prstClr>
          </a:outerShdw>
        </a:effectLst>
      </dgm:spPr>
      <dgm:t>
        <a:bodyPr/>
        <a:lstStyle/>
        <a:p>
          <a:endParaRPr lang="en-US"/>
        </a:p>
      </dgm:t>
    </dgm:pt>
    <dgm:pt modelId="{C657C698-35DE-441E-992B-8BB4FCD997BD}">
      <dgm:prSet phldrT="[Text]" custT="1"/>
      <dgm:spPr/>
      <dgm:t>
        <a:bodyPr/>
        <a:lstStyle/>
        <a:p>
          <a:r>
            <a:rPr lang="en-US" sz="1400" b="1" dirty="0" smtClean="0">
              <a:solidFill>
                <a:schemeClr val="accent3">
                  <a:lumMod val="25000"/>
                </a:schemeClr>
              </a:solidFill>
            </a:rPr>
            <a:t>Research</a:t>
          </a:r>
          <a:endParaRPr lang="en-US" sz="1200" b="1" dirty="0">
            <a:solidFill>
              <a:schemeClr val="accent3">
                <a:lumMod val="25000"/>
              </a:schemeClr>
            </a:solidFill>
          </a:endParaRPr>
        </a:p>
      </dgm:t>
    </dgm:pt>
    <dgm:pt modelId="{45A49E43-3353-4743-946E-50665EFDE396}" type="parTrans" cxnId="{1F43FC07-FA75-4BCD-A4C4-2913CFA64A3B}">
      <dgm:prSet/>
      <dgm:spPr/>
      <dgm:t>
        <a:bodyPr/>
        <a:lstStyle/>
        <a:p>
          <a:endParaRPr lang="en-US"/>
        </a:p>
      </dgm:t>
    </dgm:pt>
    <dgm:pt modelId="{B6648BDA-049B-4AFD-AEF0-4AC2E6F1C660}" type="sibTrans" cxnId="{1F43FC07-FA75-4BCD-A4C4-2913CFA64A3B}">
      <dgm:prSet/>
      <dgm:spPr>
        <a:ln>
          <a:noFill/>
        </a:ln>
        <a:effectLst>
          <a:outerShdw blurRad="50800" dist="38100" dir="2700000" algn="tl" rotWithShape="0">
            <a:prstClr val="black">
              <a:alpha val="40000"/>
            </a:prstClr>
          </a:outerShdw>
        </a:effectLst>
      </dgm:spPr>
      <dgm:t>
        <a:bodyPr/>
        <a:lstStyle/>
        <a:p>
          <a:endParaRPr lang="en-US"/>
        </a:p>
      </dgm:t>
    </dgm:pt>
    <dgm:pt modelId="{7BB8B8A9-F3FE-42EB-BE0A-FC030730DDA7}" type="pres">
      <dgm:prSet presAssocID="{FAA2D6CF-9774-4CC9-99D8-3C9AD3B170DC}" presName="cycle" presStyleCnt="0">
        <dgm:presLayoutVars>
          <dgm:dir/>
          <dgm:resizeHandles val="exact"/>
        </dgm:presLayoutVars>
      </dgm:prSet>
      <dgm:spPr/>
      <dgm:t>
        <a:bodyPr/>
        <a:lstStyle/>
        <a:p>
          <a:endParaRPr lang="en-US"/>
        </a:p>
      </dgm:t>
    </dgm:pt>
    <dgm:pt modelId="{A62215B5-E5AE-421D-A636-4DEC22C8E34A}" type="pres">
      <dgm:prSet presAssocID="{1BD08153-623C-4152-8247-678BB00D87A6}" presName="dummy" presStyleCnt="0"/>
      <dgm:spPr/>
    </dgm:pt>
    <dgm:pt modelId="{C3D5CBF5-B197-48E3-90F2-42D4E8B8BEAB}" type="pres">
      <dgm:prSet presAssocID="{1BD08153-623C-4152-8247-678BB00D87A6}" presName="node" presStyleLbl="revTx" presStyleIdx="0" presStyleCnt="4" custScaleX="159892" custScaleY="81632" custRadScaleRad="106343" custRadScaleInc="37367">
        <dgm:presLayoutVars>
          <dgm:bulletEnabled val="1"/>
        </dgm:presLayoutVars>
      </dgm:prSet>
      <dgm:spPr/>
      <dgm:t>
        <a:bodyPr/>
        <a:lstStyle/>
        <a:p>
          <a:endParaRPr lang="en-US"/>
        </a:p>
      </dgm:t>
    </dgm:pt>
    <dgm:pt modelId="{C3923708-0BC7-4136-BD3F-93C900900C54}" type="pres">
      <dgm:prSet presAssocID="{26A6F9CB-C407-427D-AFBC-CE14E821CCB1}" presName="sibTrans" presStyleLbl="node1" presStyleIdx="0" presStyleCnt="4"/>
      <dgm:spPr/>
      <dgm:t>
        <a:bodyPr/>
        <a:lstStyle/>
        <a:p>
          <a:endParaRPr lang="en-US"/>
        </a:p>
      </dgm:t>
    </dgm:pt>
    <dgm:pt modelId="{44069DF9-058C-487B-AB89-89040086AE84}" type="pres">
      <dgm:prSet presAssocID="{EDD3942D-2DD1-481A-B62F-83E41A68D414}" presName="dummy" presStyleCnt="0"/>
      <dgm:spPr/>
    </dgm:pt>
    <dgm:pt modelId="{A61B8931-2C80-4C38-8A49-07AB33436281}" type="pres">
      <dgm:prSet presAssocID="{EDD3942D-2DD1-481A-B62F-83E41A68D414}" presName="node" presStyleLbl="revTx" presStyleIdx="1" presStyleCnt="4" custScaleX="140714" custScaleY="79819" custRadScaleRad="109927" custRadScaleInc="-25296">
        <dgm:presLayoutVars>
          <dgm:bulletEnabled val="1"/>
        </dgm:presLayoutVars>
      </dgm:prSet>
      <dgm:spPr/>
      <dgm:t>
        <a:bodyPr/>
        <a:lstStyle/>
        <a:p>
          <a:endParaRPr lang="en-US"/>
        </a:p>
      </dgm:t>
    </dgm:pt>
    <dgm:pt modelId="{036D319D-0232-4B98-944B-4F472038941E}" type="pres">
      <dgm:prSet presAssocID="{08FDE9AF-7868-4026-B492-190CE57F1A3F}" presName="sibTrans" presStyleLbl="node1" presStyleIdx="1" presStyleCnt="4"/>
      <dgm:spPr/>
      <dgm:t>
        <a:bodyPr/>
        <a:lstStyle/>
        <a:p>
          <a:endParaRPr lang="en-US"/>
        </a:p>
      </dgm:t>
    </dgm:pt>
    <dgm:pt modelId="{FE9EFB12-CFF7-4CC0-9C1D-5C0E0447AFD5}" type="pres">
      <dgm:prSet presAssocID="{0A1BC9E5-70E3-49AF-819C-1C0DE39EACE2}" presName="dummy" presStyleCnt="0"/>
      <dgm:spPr/>
    </dgm:pt>
    <dgm:pt modelId="{3D17CD15-B2ED-43C2-81FF-BCD7BAF9CAC9}" type="pres">
      <dgm:prSet presAssocID="{0A1BC9E5-70E3-49AF-819C-1C0DE39EACE2}" presName="node" presStyleLbl="revTx" presStyleIdx="2" presStyleCnt="4" custScaleX="105023" custScaleY="69077" custRadScaleRad="106102" custRadScaleInc="10691">
        <dgm:presLayoutVars>
          <dgm:bulletEnabled val="1"/>
        </dgm:presLayoutVars>
      </dgm:prSet>
      <dgm:spPr/>
      <dgm:t>
        <a:bodyPr/>
        <a:lstStyle/>
        <a:p>
          <a:endParaRPr lang="en-US"/>
        </a:p>
      </dgm:t>
    </dgm:pt>
    <dgm:pt modelId="{911A552E-D0ED-480D-B8D8-A3C4AEBB379C}" type="pres">
      <dgm:prSet presAssocID="{24C9FB2F-E7C5-434E-A3A8-A82A847757CD}" presName="sibTrans" presStyleLbl="node1" presStyleIdx="2" presStyleCnt="4"/>
      <dgm:spPr/>
      <dgm:t>
        <a:bodyPr/>
        <a:lstStyle/>
        <a:p>
          <a:endParaRPr lang="en-US"/>
        </a:p>
      </dgm:t>
    </dgm:pt>
    <dgm:pt modelId="{9D62584D-3B10-43C4-9E13-1611C58F1217}" type="pres">
      <dgm:prSet presAssocID="{C657C698-35DE-441E-992B-8BB4FCD997BD}" presName="dummy" presStyleCnt="0"/>
      <dgm:spPr/>
    </dgm:pt>
    <dgm:pt modelId="{8B31D72D-265B-4440-985E-0E837A22C79C}" type="pres">
      <dgm:prSet presAssocID="{C657C698-35DE-441E-992B-8BB4FCD997BD}" presName="node" presStyleLbl="revTx" presStyleIdx="3" presStyleCnt="4" custScaleX="146388" custScaleY="64429" custRadScaleRad="104509" custRadScaleInc="-12818">
        <dgm:presLayoutVars>
          <dgm:bulletEnabled val="1"/>
        </dgm:presLayoutVars>
      </dgm:prSet>
      <dgm:spPr/>
      <dgm:t>
        <a:bodyPr/>
        <a:lstStyle/>
        <a:p>
          <a:endParaRPr lang="en-US"/>
        </a:p>
      </dgm:t>
    </dgm:pt>
    <dgm:pt modelId="{C7739848-0CAF-4718-BF44-044256ECDF98}" type="pres">
      <dgm:prSet presAssocID="{B6648BDA-049B-4AFD-AEF0-4AC2E6F1C660}" presName="sibTrans" presStyleLbl="node1" presStyleIdx="3" presStyleCnt="4"/>
      <dgm:spPr/>
      <dgm:t>
        <a:bodyPr/>
        <a:lstStyle/>
        <a:p>
          <a:endParaRPr lang="en-US"/>
        </a:p>
      </dgm:t>
    </dgm:pt>
  </dgm:ptLst>
  <dgm:cxnLst>
    <dgm:cxn modelId="{982E90D0-49E3-404D-8FA9-19504A96194B}" type="presOf" srcId="{08FDE9AF-7868-4026-B492-190CE57F1A3F}" destId="{036D319D-0232-4B98-944B-4F472038941E}" srcOrd="0" destOrd="0" presId="urn:microsoft.com/office/officeart/2005/8/layout/cycle1"/>
    <dgm:cxn modelId="{ACFC6899-D91D-469E-BDC5-7ADE73250431}" type="presOf" srcId="{0A1BC9E5-70E3-49AF-819C-1C0DE39EACE2}" destId="{3D17CD15-B2ED-43C2-81FF-BCD7BAF9CAC9}" srcOrd="0" destOrd="0" presId="urn:microsoft.com/office/officeart/2005/8/layout/cycle1"/>
    <dgm:cxn modelId="{EB89838F-8E8E-4102-8780-33FF688D8A5D}" type="presOf" srcId="{FAA2D6CF-9774-4CC9-99D8-3C9AD3B170DC}" destId="{7BB8B8A9-F3FE-42EB-BE0A-FC030730DDA7}" srcOrd="0" destOrd="0" presId="urn:microsoft.com/office/officeart/2005/8/layout/cycle1"/>
    <dgm:cxn modelId="{7F6C340D-D273-4F34-8111-9BBA8C593438}" type="presOf" srcId="{B6648BDA-049B-4AFD-AEF0-4AC2E6F1C660}" destId="{C7739848-0CAF-4718-BF44-044256ECDF98}" srcOrd="0" destOrd="0" presId="urn:microsoft.com/office/officeart/2005/8/layout/cycle1"/>
    <dgm:cxn modelId="{152530AD-660F-4183-84FE-850D47E613C3}" srcId="{FAA2D6CF-9774-4CC9-99D8-3C9AD3B170DC}" destId="{0A1BC9E5-70E3-49AF-819C-1C0DE39EACE2}" srcOrd="2" destOrd="0" parTransId="{3B14C8B8-60A6-46EA-BE61-785D0B2AE835}" sibTransId="{24C9FB2F-E7C5-434E-A3A8-A82A847757CD}"/>
    <dgm:cxn modelId="{A9780653-679A-4086-99D1-4ECF4F2477ED}" type="presOf" srcId="{26A6F9CB-C407-427D-AFBC-CE14E821CCB1}" destId="{C3923708-0BC7-4136-BD3F-93C900900C54}" srcOrd="0" destOrd="0" presId="urn:microsoft.com/office/officeart/2005/8/layout/cycle1"/>
    <dgm:cxn modelId="{D0021C0C-87EB-473B-9413-18DBCB9F5CB5}" type="presOf" srcId="{EDD3942D-2DD1-481A-B62F-83E41A68D414}" destId="{A61B8931-2C80-4C38-8A49-07AB33436281}" srcOrd="0" destOrd="0" presId="urn:microsoft.com/office/officeart/2005/8/layout/cycle1"/>
    <dgm:cxn modelId="{735C8872-B6BF-4631-90CE-A2263A75BB3A}" type="presOf" srcId="{1BD08153-623C-4152-8247-678BB00D87A6}" destId="{C3D5CBF5-B197-48E3-90F2-42D4E8B8BEAB}" srcOrd="0" destOrd="0" presId="urn:microsoft.com/office/officeart/2005/8/layout/cycle1"/>
    <dgm:cxn modelId="{7B4E0336-24DF-412B-8977-A7C152337A9A}" srcId="{FAA2D6CF-9774-4CC9-99D8-3C9AD3B170DC}" destId="{EDD3942D-2DD1-481A-B62F-83E41A68D414}" srcOrd="1" destOrd="0" parTransId="{C11646E4-1817-4CC0-9C7E-4BC72E7E7BA5}" sibTransId="{08FDE9AF-7868-4026-B492-190CE57F1A3F}"/>
    <dgm:cxn modelId="{63429D5D-0633-4B3E-9A02-64D2E7081FD4}" type="presOf" srcId="{C657C698-35DE-441E-992B-8BB4FCD997BD}" destId="{8B31D72D-265B-4440-985E-0E837A22C79C}" srcOrd="0" destOrd="0" presId="urn:microsoft.com/office/officeart/2005/8/layout/cycle1"/>
    <dgm:cxn modelId="{1F2D64D0-A08E-4B6A-A302-61AB169ABAB8}" type="presOf" srcId="{24C9FB2F-E7C5-434E-A3A8-A82A847757CD}" destId="{911A552E-D0ED-480D-B8D8-A3C4AEBB379C}" srcOrd="0" destOrd="0" presId="urn:microsoft.com/office/officeart/2005/8/layout/cycle1"/>
    <dgm:cxn modelId="{1F43FC07-FA75-4BCD-A4C4-2913CFA64A3B}" srcId="{FAA2D6CF-9774-4CC9-99D8-3C9AD3B170DC}" destId="{C657C698-35DE-441E-992B-8BB4FCD997BD}" srcOrd="3" destOrd="0" parTransId="{45A49E43-3353-4743-946E-50665EFDE396}" sibTransId="{B6648BDA-049B-4AFD-AEF0-4AC2E6F1C660}"/>
    <dgm:cxn modelId="{2CE0AE92-C87B-494D-8018-C69AAF5C5C7B}" srcId="{FAA2D6CF-9774-4CC9-99D8-3C9AD3B170DC}" destId="{1BD08153-623C-4152-8247-678BB00D87A6}" srcOrd="0" destOrd="0" parTransId="{66F0A2FD-4813-462C-8C39-102018E03A85}" sibTransId="{26A6F9CB-C407-427D-AFBC-CE14E821CCB1}"/>
    <dgm:cxn modelId="{5C6943F2-8A8A-43E8-A881-531A9FBD59F1}" type="presParOf" srcId="{7BB8B8A9-F3FE-42EB-BE0A-FC030730DDA7}" destId="{A62215B5-E5AE-421D-A636-4DEC22C8E34A}" srcOrd="0" destOrd="0" presId="urn:microsoft.com/office/officeart/2005/8/layout/cycle1"/>
    <dgm:cxn modelId="{A3001AA3-352B-4CC8-9EE4-6410D37FCC38}" type="presParOf" srcId="{7BB8B8A9-F3FE-42EB-BE0A-FC030730DDA7}" destId="{C3D5CBF5-B197-48E3-90F2-42D4E8B8BEAB}" srcOrd="1" destOrd="0" presId="urn:microsoft.com/office/officeart/2005/8/layout/cycle1"/>
    <dgm:cxn modelId="{5D2CBCA4-45B3-44F0-81C5-B85E5EACABA7}" type="presParOf" srcId="{7BB8B8A9-F3FE-42EB-BE0A-FC030730DDA7}" destId="{C3923708-0BC7-4136-BD3F-93C900900C54}" srcOrd="2" destOrd="0" presId="urn:microsoft.com/office/officeart/2005/8/layout/cycle1"/>
    <dgm:cxn modelId="{853EEDEE-6C07-45E8-8A10-E21F2A48DB69}" type="presParOf" srcId="{7BB8B8A9-F3FE-42EB-BE0A-FC030730DDA7}" destId="{44069DF9-058C-487B-AB89-89040086AE84}" srcOrd="3" destOrd="0" presId="urn:microsoft.com/office/officeart/2005/8/layout/cycle1"/>
    <dgm:cxn modelId="{8C73ACC1-7AB6-4093-8E0D-FFD943B7E627}" type="presParOf" srcId="{7BB8B8A9-F3FE-42EB-BE0A-FC030730DDA7}" destId="{A61B8931-2C80-4C38-8A49-07AB33436281}" srcOrd="4" destOrd="0" presId="urn:microsoft.com/office/officeart/2005/8/layout/cycle1"/>
    <dgm:cxn modelId="{08538A2D-D9F4-4ABB-9382-9A100EBED784}" type="presParOf" srcId="{7BB8B8A9-F3FE-42EB-BE0A-FC030730DDA7}" destId="{036D319D-0232-4B98-944B-4F472038941E}" srcOrd="5" destOrd="0" presId="urn:microsoft.com/office/officeart/2005/8/layout/cycle1"/>
    <dgm:cxn modelId="{10E6576D-C5C4-4E80-8C67-93410A47361B}" type="presParOf" srcId="{7BB8B8A9-F3FE-42EB-BE0A-FC030730DDA7}" destId="{FE9EFB12-CFF7-4CC0-9C1D-5C0E0447AFD5}" srcOrd="6" destOrd="0" presId="urn:microsoft.com/office/officeart/2005/8/layout/cycle1"/>
    <dgm:cxn modelId="{C445AF0E-24AD-4943-B3DB-13D07C7132B0}" type="presParOf" srcId="{7BB8B8A9-F3FE-42EB-BE0A-FC030730DDA7}" destId="{3D17CD15-B2ED-43C2-81FF-BCD7BAF9CAC9}" srcOrd="7" destOrd="0" presId="urn:microsoft.com/office/officeart/2005/8/layout/cycle1"/>
    <dgm:cxn modelId="{1A08BA24-4EA5-45DC-A943-2E19F8E51A07}" type="presParOf" srcId="{7BB8B8A9-F3FE-42EB-BE0A-FC030730DDA7}" destId="{911A552E-D0ED-480D-B8D8-A3C4AEBB379C}" srcOrd="8" destOrd="0" presId="urn:microsoft.com/office/officeart/2005/8/layout/cycle1"/>
    <dgm:cxn modelId="{5117FA9A-6826-4F4A-B5FD-DC9CD29087DF}" type="presParOf" srcId="{7BB8B8A9-F3FE-42EB-BE0A-FC030730DDA7}" destId="{9D62584D-3B10-43C4-9E13-1611C58F1217}" srcOrd="9" destOrd="0" presId="urn:microsoft.com/office/officeart/2005/8/layout/cycle1"/>
    <dgm:cxn modelId="{46917A8F-ABF9-4035-ACA0-1F9EBBCA3889}" type="presParOf" srcId="{7BB8B8A9-F3FE-42EB-BE0A-FC030730DDA7}" destId="{8B31D72D-265B-4440-985E-0E837A22C79C}" srcOrd="10" destOrd="0" presId="urn:microsoft.com/office/officeart/2005/8/layout/cycle1"/>
    <dgm:cxn modelId="{19ADE040-3888-4E59-8040-DF8813368AFB}" type="presParOf" srcId="{7BB8B8A9-F3FE-42EB-BE0A-FC030730DDA7}" destId="{C7739848-0CAF-4718-BF44-044256ECDF98}"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7DF8D7-08AA-433F-82C3-1D0617E1D256}" type="datetimeFigureOut">
              <a:rPr lang="en-US" smtClean="0"/>
              <a:t>8/10/2016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1DF2F8-64CB-4DA4-A8A0-21C0DCD3D72C}" type="slidenum">
              <a:rPr lang="en-US" smtClean="0"/>
              <a:t>‹#›</a:t>
            </a:fld>
            <a:endParaRPr lang="en-US"/>
          </a:p>
        </p:txBody>
      </p:sp>
    </p:spTree>
    <p:extLst>
      <p:ext uri="{BB962C8B-B14F-4D97-AF65-F5344CB8AC3E}">
        <p14:creationId xmlns:p14="http://schemas.microsoft.com/office/powerpoint/2010/main" val="25879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E0FE9-243C-E546-8426-10D7A473A3DC}" type="datetimeFigureOut">
              <a:rPr lang="en-US" smtClean="0"/>
              <a:t>8/10/2016</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B705F-109E-F247-B567-3A0F399E281A}" type="slidenum">
              <a:rPr lang="en-US" smtClean="0"/>
              <a:t>‹#›</a:t>
            </a:fld>
            <a:endParaRPr lang="en-US"/>
          </a:p>
        </p:txBody>
      </p:sp>
    </p:spTree>
    <p:extLst>
      <p:ext uri="{BB962C8B-B14F-4D97-AF65-F5344CB8AC3E}">
        <p14:creationId xmlns:p14="http://schemas.microsoft.com/office/powerpoint/2010/main" val="3868627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intermountainhealthcare.org/hospitals/dixie/pages/home.a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ntermountainhealthcare.org/hospitals/dixie/pages/home.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786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a:ln/>
        </p:spPr>
      </p:sp>
      <p:sp>
        <p:nvSpPr>
          <p:cNvPr id="189442" name="Rectangle 3"/>
          <p:cNvSpPr>
            <a:spLocks noGrp="1" noChangeArrowheads="1"/>
          </p:cNvSpPr>
          <p:nvPr>
            <p:ph type="body" idx="1"/>
          </p:nvPr>
        </p:nvSpPr>
        <p:spPr>
          <a:noFill/>
          <a:ln/>
        </p:spPr>
        <p:txBody>
          <a:bodyPr/>
          <a:lstStyle/>
          <a:p>
            <a:r>
              <a:rPr lang="en-US" dirty="0"/>
              <a:t>Elective inductions can be convenient for doctors and expectant families and can spare mothers some of the discomfort of the final weeks of pregnancy. But since 1999, the American College of Obstetricians and Gynecologists has recommended that, for the sake of the baby’s health, no elective inductions be done before the 39th week of pregnancy. The dating of pregnancy is sufficiently uncertain that what is thought to be the 38th week may really be the 36th week, and a baby born in the 36th week is more likely to have underdeveloped lungs or other problems. Early elective inductions also lead to longer labors and more C-sections.</a:t>
            </a:r>
          </a:p>
          <a:p>
            <a:r>
              <a:rPr lang="en-US" dirty="0"/>
              <a:t>Despite the recommendation, though, about 30 percent of elective inductions at Intermountain in 2001 were done before 39 weeks, roughly what the national share was. That year Intermountain adopted a protocol urging doctors to avoid most early inductions, and only then did the rate begin to fall. </a:t>
            </a:r>
            <a:r>
              <a:rPr lang="en-US" dirty="0">
                <a:hlinkClick r:id="rId3"/>
              </a:rPr>
              <a:t>One hospital in southwest Utah</a:t>
            </a:r>
            <a:r>
              <a:rPr lang="en-US" dirty="0"/>
              <a:t> has gone so far as to allow nurses to refuse a doctor’s early-induction orders unless the medical director has given permission. By 2004, the share of elective inductions done before the 39th week at Intermountain fell to 5 percent, and it is now less than 2 percent. The number of newborns with respiratory problems has also dropped.</a:t>
            </a:r>
          </a:p>
          <a:p>
            <a:pPr eaLnBrk="1" hangingPunct="1"/>
            <a:endParaRPr lang="en-US" dirty="0" smtClean="0">
              <a:latin typeface="Arial" charset="0"/>
            </a:endParaRPr>
          </a:p>
        </p:txBody>
      </p:sp>
    </p:spTree>
    <p:extLst>
      <p:ext uri="{BB962C8B-B14F-4D97-AF65-F5344CB8AC3E}">
        <p14:creationId xmlns:p14="http://schemas.microsoft.com/office/powerpoint/2010/main" val="2231653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87388" y="685800"/>
            <a:ext cx="5484812" cy="3429000"/>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63865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CA61D-A22E-4104-A03C-9DE1A9C1DE2E}" type="slidenum">
              <a:rPr lang="en-US" smtClean="0"/>
              <a:t>40</a:t>
            </a:fld>
            <a:endParaRPr lang="en-US"/>
          </a:p>
        </p:txBody>
      </p:sp>
    </p:spTree>
    <p:extLst>
      <p:ext uri="{BB962C8B-B14F-4D97-AF65-F5344CB8AC3E}">
        <p14:creationId xmlns:p14="http://schemas.microsoft.com/office/powerpoint/2010/main" val="176839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B705F-109E-F247-B567-3A0F399E281A}" type="slidenum">
              <a:rPr lang="en-US" smtClean="0"/>
              <a:t>43</a:t>
            </a:fld>
            <a:endParaRPr lang="en-US"/>
          </a:p>
        </p:txBody>
      </p:sp>
    </p:spTree>
    <p:extLst>
      <p:ext uri="{BB962C8B-B14F-4D97-AF65-F5344CB8AC3E}">
        <p14:creationId xmlns:p14="http://schemas.microsoft.com/office/powerpoint/2010/main" val="359488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CA61D-A22E-4104-A03C-9DE1A9C1DE2E}" type="slidenum">
              <a:rPr lang="en-US" smtClean="0"/>
              <a:t>48</a:t>
            </a:fld>
            <a:endParaRPr lang="en-US"/>
          </a:p>
        </p:txBody>
      </p:sp>
    </p:spTree>
    <p:extLst>
      <p:ext uri="{BB962C8B-B14F-4D97-AF65-F5344CB8AC3E}">
        <p14:creationId xmlns:p14="http://schemas.microsoft.com/office/powerpoint/2010/main" val="2003540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CA61D-A22E-4104-A03C-9DE1A9C1DE2E}" type="slidenum">
              <a:rPr lang="en-US" smtClean="0"/>
              <a:t>49</a:t>
            </a:fld>
            <a:endParaRPr lang="en-US"/>
          </a:p>
        </p:txBody>
      </p:sp>
    </p:spTree>
    <p:extLst>
      <p:ext uri="{BB962C8B-B14F-4D97-AF65-F5344CB8AC3E}">
        <p14:creationId xmlns:p14="http://schemas.microsoft.com/office/powerpoint/2010/main" val="43459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CA61D-A22E-4104-A03C-9DE1A9C1DE2E}" type="slidenum">
              <a:rPr lang="en-US" smtClean="0"/>
              <a:t>54</a:t>
            </a:fld>
            <a:endParaRPr lang="en-US"/>
          </a:p>
        </p:txBody>
      </p:sp>
    </p:spTree>
    <p:extLst>
      <p:ext uri="{BB962C8B-B14F-4D97-AF65-F5344CB8AC3E}">
        <p14:creationId xmlns:p14="http://schemas.microsoft.com/office/powerpoint/2010/main" val="638354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4"/>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nchor="b"/>
          <a:lstStyle>
            <a:lvl1pPr defTabSz="965200" eaLnBrk="0" hangingPunct="0">
              <a:defRPr sz="2200">
                <a:solidFill>
                  <a:schemeClr val="tx1"/>
                </a:solidFill>
                <a:latin typeface="Times New Roman" pitchFamily="18" charset="0"/>
              </a:defRPr>
            </a:lvl1pPr>
            <a:lvl2pPr marL="742950" indent="-285750" defTabSz="965200" eaLnBrk="0" hangingPunct="0">
              <a:defRPr sz="2200">
                <a:solidFill>
                  <a:schemeClr val="tx1"/>
                </a:solidFill>
                <a:latin typeface="Times New Roman" pitchFamily="18" charset="0"/>
              </a:defRPr>
            </a:lvl2pPr>
            <a:lvl3pPr marL="1143000" indent="-228600" defTabSz="965200" eaLnBrk="0" hangingPunct="0">
              <a:defRPr sz="2200">
                <a:solidFill>
                  <a:schemeClr val="tx1"/>
                </a:solidFill>
                <a:latin typeface="Times New Roman" pitchFamily="18" charset="0"/>
              </a:defRPr>
            </a:lvl3pPr>
            <a:lvl4pPr marL="1600200" indent="-228600" defTabSz="965200" eaLnBrk="0" hangingPunct="0">
              <a:defRPr sz="2200">
                <a:solidFill>
                  <a:schemeClr val="tx1"/>
                </a:solidFill>
                <a:latin typeface="Times New Roman" pitchFamily="18" charset="0"/>
              </a:defRPr>
            </a:lvl4pPr>
            <a:lvl5pPr marL="2057400" indent="-228600" defTabSz="965200" eaLnBrk="0" hangingPunct="0">
              <a:defRPr sz="2200">
                <a:solidFill>
                  <a:schemeClr val="tx1"/>
                </a:solidFill>
                <a:latin typeface="Times New Roman" pitchFamily="18" charset="0"/>
              </a:defRPr>
            </a:lvl5pPr>
            <a:lvl6pPr marL="2514600" indent="-228600" defTabSz="965200" eaLnBrk="0" fontAlgn="base" hangingPunct="0">
              <a:spcBef>
                <a:spcPct val="0"/>
              </a:spcBef>
              <a:spcAft>
                <a:spcPct val="0"/>
              </a:spcAft>
              <a:defRPr sz="2200">
                <a:solidFill>
                  <a:schemeClr val="tx1"/>
                </a:solidFill>
                <a:latin typeface="Times New Roman" pitchFamily="18" charset="0"/>
              </a:defRPr>
            </a:lvl6pPr>
            <a:lvl7pPr marL="2971800" indent="-228600" defTabSz="965200" eaLnBrk="0" fontAlgn="base" hangingPunct="0">
              <a:spcBef>
                <a:spcPct val="0"/>
              </a:spcBef>
              <a:spcAft>
                <a:spcPct val="0"/>
              </a:spcAft>
              <a:defRPr sz="2200">
                <a:solidFill>
                  <a:schemeClr val="tx1"/>
                </a:solidFill>
                <a:latin typeface="Times New Roman" pitchFamily="18" charset="0"/>
              </a:defRPr>
            </a:lvl7pPr>
            <a:lvl8pPr marL="3429000" indent="-228600" defTabSz="965200" eaLnBrk="0" fontAlgn="base" hangingPunct="0">
              <a:spcBef>
                <a:spcPct val="0"/>
              </a:spcBef>
              <a:spcAft>
                <a:spcPct val="0"/>
              </a:spcAft>
              <a:defRPr sz="2200">
                <a:solidFill>
                  <a:schemeClr val="tx1"/>
                </a:solidFill>
                <a:latin typeface="Times New Roman" pitchFamily="18" charset="0"/>
              </a:defRPr>
            </a:lvl8pPr>
            <a:lvl9pPr marL="3886200" indent="-228600" defTabSz="965200" eaLnBrk="0" fontAlgn="base" hangingPunct="0">
              <a:spcBef>
                <a:spcPct val="0"/>
              </a:spcBef>
              <a:spcAft>
                <a:spcPct val="0"/>
              </a:spcAft>
              <a:defRPr sz="2200">
                <a:solidFill>
                  <a:schemeClr val="tx1"/>
                </a:solidFill>
                <a:latin typeface="Times New Roman" pitchFamily="18" charset="0"/>
              </a:defRPr>
            </a:lvl9pPr>
          </a:lstStyle>
          <a:p>
            <a:pPr algn="r"/>
            <a:fld id="{477E6A0C-ACA9-4EC4-A434-38289253B0F5}" type="slidenum">
              <a:rPr lang="en-US" sz="1200">
                <a:solidFill>
                  <a:prstClr val="black"/>
                </a:solidFill>
                <a:latin typeface="Times" pitchFamily="18" charset="0"/>
                <a:cs typeface="Times New Roman" pitchFamily="18" charset="0"/>
              </a:rPr>
              <a:pPr algn="r"/>
              <a:t>4</a:t>
            </a:fld>
            <a:endParaRPr lang="en-US" sz="1200">
              <a:solidFill>
                <a:prstClr val="black"/>
              </a:solidFill>
              <a:latin typeface="Times" pitchFamily="18" charset="0"/>
              <a:cs typeface="Times New Roman" pitchFamily="18" charset="0"/>
            </a:endParaRPr>
          </a:p>
        </p:txBody>
      </p:sp>
      <p:sp>
        <p:nvSpPr>
          <p:cNvPr id="50179" name="Rectangle 101377"/>
          <p:cNvSpPr>
            <a:spLocks noGrp="1" noRot="1" noChangeAspect="1" noChangeArrowheads="1" noTextEdit="1"/>
          </p:cNvSpPr>
          <p:nvPr>
            <p:ph type="sldImg"/>
          </p:nvPr>
        </p:nvSpPr>
        <p:spPr>
          <a:xfrm>
            <a:off x="687388" y="685800"/>
            <a:ext cx="5484812" cy="3429000"/>
          </a:xfrm>
          <a:ln cap="flat" algn="ctr">
            <a:headEnd type="none" w="med" len="med"/>
            <a:tailEnd type="none" w="med" len="med"/>
          </a:ln>
        </p:spPr>
      </p:sp>
      <p:sp>
        <p:nvSpPr>
          <p:cNvPr id="50180" name="Rectangle 10137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lstStyle/>
          <a:p>
            <a:endParaRPr lang="en-US" dirty="0" smtClean="0">
              <a:latin typeface="Calibri" pitchFamily="34" charset="0"/>
            </a:endParaRPr>
          </a:p>
        </p:txBody>
      </p:sp>
    </p:spTree>
    <p:extLst>
      <p:ext uri="{BB962C8B-B14F-4D97-AF65-F5344CB8AC3E}">
        <p14:creationId xmlns:p14="http://schemas.microsoft.com/office/powerpoint/2010/main" val="252571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31632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B705F-109E-F247-B567-3A0F399E281A}" type="slidenum">
              <a:rPr lang="en-US" smtClean="0"/>
              <a:t>6</a:t>
            </a:fld>
            <a:endParaRPr lang="en-US"/>
          </a:p>
        </p:txBody>
      </p:sp>
    </p:spTree>
    <p:extLst>
      <p:ext uri="{BB962C8B-B14F-4D97-AF65-F5344CB8AC3E}">
        <p14:creationId xmlns:p14="http://schemas.microsoft.com/office/powerpoint/2010/main" val="390994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CA61D-A22E-4104-A03C-9DE1A9C1DE2E}"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03691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B705F-109E-F247-B567-3A0F399E281A}" type="slidenum">
              <a:rPr lang="en-US" smtClean="0"/>
              <a:t>17</a:t>
            </a:fld>
            <a:endParaRPr lang="en-US"/>
          </a:p>
        </p:txBody>
      </p:sp>
    </p:spTree>
    <p:extLst>
      <p:ext uri="{BB962C8B-B14F-4D97-AF65-F5344CB8AC3E}">
        <p14:creationId xmlns:p14="http://schemas.microsoft.com/office/powerpoint/2010/main" val="244253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defRPr>
            </a:lvl1pPr>
            <a:lvl2pPr marL="742950" indent="-285750" defTabSz="957263" eaLnBrk="0" hangingPunct="0">
              <a:defRPr>
                <a:solidFill>
                  <a:schemeClr val="tx1"/>
                </a:solidFill>
                <a:latin typeface="Arial" panose="020B0604020202020204" pitchFamily="34" charset="0"/>
              </a:defRPr>
            </a:lvl2pPr>
            <a:lvl3pPr marL="1143000" indent="-228600" defTabSz="957263" eaLnBrk="0" hangingPunct="0">
              <a:defRPr>
                <a:solidFill>
                  <a:schemeClr val="tx1"/>
                </a:solidFill>
                <a:latin typeface="Arial" panose="020B0604020202020204" pitchFamily="34" charset="0"/>
              </a:defRPr>
            </a:lvl3pPr>
            <a:lvl4pPr marL="1600200" indent="-228600" defTabSz="957263" eaLnBrk="0" hangingPunct="0">
              <a:defRPr>
                <a:solidFill>
                  <a:schemeClr val="tx1"/>
                </a:solidFill>
                <a:latin typeface="Arial" panose="020B0604020202020204" pitchFamily="34" charset="0"/>
              </a:defRPr>
            </a:lvl4pPr>
            <a:lvl5pPr marL="2057400" indent="-228600" defTabSz="957263" eaLnBrk="0" hangingPunct="0">
              <a:defRPr>
                <a:solidFill>
                  <a:schemeClr val="tx1"/>
                </a:solidFill>
                <a:latin typeface="Arial" panose="020B0604020202020204" pitchFamily="34" charset="0"/>
              </a:defRPr>
            </a:lvl5pPr>
            <a:lvl6pPr marL="2514600" indent="-228600" algn="ctr"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7F9EC5-21A1-42A9-8F1D-B76B4A374801}" type="slidenum">
              <a:rPr lang="en-US">
                <a:latin typeface="Times" panose="02020603050405020304" pitchFamily="18" charset="0"/>
              </a:rPr>
              <a:pPr eaLnBrk="1" hangingPunct="1"/>
              <a:t>18</a:t>
            </a:fld>
            <a:endParaRPr lang="en-US">
              <a:latin typeface="Times"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panose="02020603050405020304" pitchFamily="18" charset="0"/>
              </a:rPr>
              <a:t>- Our patient care experience gives us a lot of data</a:t>
            </a:r>
          </a:p>
          <a:p>
            <a:r>
              <a:rPr lang="en-US" dirty="0" smtClean="0">
                <a:latin typeface="Times" panose="02020603050405020304" pitchFamily="18" charset="0"/>
              </a:rPr>
              <a:t>- The data gives us an opportunity to take ideas and apply rigorous research</a:t>
            </a:r>
          </a:p>
          <a:p>
            <a:r>
              <a:rPr lang="en-US" dirty="0" smtClean="0">
                <a:latin typeface="Times" panose="02020603050405020304" pitchFamily="18" charset="0"/>
              </a:rPr>
              <a:t>- Research validates the ideas, which are then applied with confidence to improve patient care</a:t>
            </a:r>
          </a:p>
          <a:p>
            <a:r>
              <a:rPr lang="en-US" dirty="0" smtClean="0">
                <a:latin typeface="Times" panose="02020603050405020304" pitchFamily="18" charset="0"/>
              </a:rPr>
              <a:t>- This helps us make better decisions…not just in the future, but starting today</a:t>
            </a:r>
          </a:p>
          <a:p>
            <a:r>
              <a:rPr lang="en-US" dirty="0" smtClean="0">
                <a:latin typeface="Times" panose="02020603050405020304" pitchFamily="18" charset="0"/>
              </a:rPr>
              <a:t>- The EDW is key in spinning this cycle faster to gain the insight necessary to decisively act, so we can improve the quality of care for our patients</a:t>
            </a:r>
          </a:p>
          <a:p>
            <a:endParaRPr lang="en-US" dirty="0" smtClean="0">
              <a:latin typeface="Times" panose="02020603050405020304" pitchFamily="18" charset="0"/>
            </a:endParaRPr>
          </a:p>
        </p:txBody>
      </p:sp>
    </p:spTree>
    <p:extLst>
      <p:ext uri="{BB962C8B-B14F-4D97-AF65-F5344CB8AC3E}">
        <p14:creationId xmlns:p14="http://schemas.microsoft.com/office/powerpoint/2010/main" val="415341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Systems Supplying the EDW</a:t>
            </a:r>
          </a:p>
          <a:p>
            <a:pPr marL="171450" indent="-171450">
              <a:buFont typeface="Arial" panose="020B0604020202020204" pitchFamily="34" charset="0"/>
              <a:buChar char="•"/>
            </a:pPr>
            <a:r>
              <a:rPr lang="en-US" dirty="0" smtClean="0">
                <a:solidFill>
                  <a:srgbClr val="32689B"/>
                </a:solidFill>
              </a:rPr>
              <a:t>Clinical</a:t>
            </a:r>
          </a:p>
          <a:p>
            <a:pPr marL="628650" lvl="1" indent="-171450">
              <a:buFont typeface="Arial" panose="020B0604020202020204" pitchFamily="34" charset="0"/>
              <a:buChar char="•"/>
            </a:pPr>
            <a:r>
              <a:rPr lang="en-US" dirty="0" smtClean="0"/>
              <a:t>Radiology, Pharmacy, Laboratory, HELP1, ORMIS, HELP2, others</a:t>
            </a:r>
          </a:p>
          <a:p>
            <a:pPr marL="171450" indent="-171450">
              <a:buFont typeface="Arial" panose="020B0604020202020204" pitchFamily="34" charset="0"/>
              <a:buChar char="•"/>
            </a:pPr>
            <a:r>
              <a:rPr lang="en-US" dirty="0" smtClean="0">
                <a:solidFill>
                  <a:srgbClr val="32689B"/>
                </a:solidFill>
              </a:rPr>
              <a:t>Financial</a:t>
            </a:r>
          </a:p>
          <a:p>
            <a:pPr marL="628650" lvl="1" indent="-171450">
              <a:buFont typeface="Arial" panose="020B0604020202020204" pitchFamily="34" charset="0"/>
              <a:buChar char="•"/>
            </a:pPr>
            <a:r>
              <a:rPr lang="en-US" dirty="0" smtClean="0"/>
              <a:t>Hospital Case Mix, Supply Chain, Accounts Receivable, Materials Management</a:t>
            </a:r>
          </a:p>
          <a:p>
            <a:pPr marL="171450" indent="-171450">
              <a:buFont typeface="Arial" panose="020B0604020202020204" pitchFamily="34" charset="0"/>
              <a:buChar char="•"/>
            </a:pPr>
            <a:r>
              <a:rPr lang="en-US" dirty="0" smtClean="0">
                <a:solidFill>
                  <a:srgbClr val="32689B"/>
                </a:solidFill>
              </a:rPr>
              <a:t>Patient Satisfaction</a:t>
            </a:r>
          </a:p>
          <a:p>
            <a:pPr marL="171450" indent="-171450">
              <a:buFont typeface="Arial" panose="020B0604020202020204" pitchFamily="34" charset="0"/>
              <a:buChar char="•"/>
              <a:defRPr/>
            </a:pPr>
            <a:r>
              <a:rPr lang="en-US" dirty="0" smtClean="0">
                <a:solidFill>
                  <a:srgbClr val="32689B"/>
                </a:solidFill>
              </a:rPr>
              <a:t>Health Plans Claims</a:t>
            </a:r>
          </a:p>
          <a:p>
            <a:pPr marL="171450" indent="-171450">
              <a:buFont typeface="Arial" panose="020B0604020202020204" pitchFamily="34" charset="0"/>
              <a:buChar char="•"/>
              <a:defRPr/>
            </a:pPr>
            <a:r>
              <a:rPr lang="en-US" dirty="0" smtClean="0">
                <a:solidFill>
                  <a:srgbClr val="32689B"/>
                </a:solidFill>
              </a:rPr>
              <a:t>HR and Payroll</a:t>
            </a:r>
          </a:p>
          <a:p>
            <a:pPr marL="171450" indent="-171450">
              <a:buFont typeface="Arial" panose="020B0604020202020204" pitchFamily="34" charset="0"/>
              <a:buChar char="•"/>
              <a:defRPr/>
            </a:pPr>
            <a:r>
              <a:rPr lang="en-US" dirty="0" smtClean="0">
                <a:solidFill>
                  <a:srgbClr val="32689B"/>
                </a:solidFill>
              </a:rPr>
              <a:t>State of Utah</a:t>
            </a:r>
          </a:p>
          <a:p>
            <a:pPr marL="171450" indent="-171450">
              <a:buFont typeface="Arial" panose="020B0604020202020204" pitchFamily="34" charset="0"/>
              <a:buChar char="•"/>
              <a:defRPr/>
            </a:pPr>
            <a:r>
              <a:rPr lang="en-US" dirty="0" smtClean="0">
                <a:solidFill>
                  <a:srgbClr val="32689B"/>
                </a:solidFill>
              </a:rPr>
              <a:t>Enterprise Master Patient Index</a:t>
            </a:r>
          </a:p>
          <a:p>
            <a:pPr marL="171450" indent="-171450">
              <a:buFont typeface="Arial" panose="020B0604020202020204" pitchFamily="34" charset="0"/>
              <a:buChar char="•"/>
              <a:defRPr/>
            </a:pPr>
            <a:r>
              <a:rPr lang="en-US" dirty="0" smtClean="0">
                <a:solidFill>
                  <a:srgbClr val="32689B"/>
                </a:solidFill>
              </a:rPr>
              <a:t>Many More</a:t>
            </a:r>
          </a:p>
          <a:p>
            <a:pPr marL="0" indent="0">
              <a:buFont typeface="Arial" panose="020B0604020202020204" pitchFamily="34" charset="0"/>
              <a:buNone/>
              <a:defRPr/>
            </a:pPr>
            <a:endParaRPr lang="en-US" dirty="0" smtClean="0">
              <a:solidFill>
                <a:srgbClr val="32689B"/>
              </a:solidFill>
            </a:endParaRPr>
          </a:p>
          <a:p>
            <a:pPr marL="0" indent="0">
              <a:buFont typeface="Arial" panose="020B0604020202020204" pitchFamily="34" charset="0"/>
              <a:buNone/>
              <a:defRPr/>
            </a:pPr>
            <a:r>
              <a:rPr lang="en-US" b="1" dirty="0" smtClean="0"/>
              <a:t>Master Reference Data</a:t>
            </a:r>
          </a:p>
          <a:p>
            <a:pPr eaLnBrk="1" hangingPunct="1"/>
            <a:r>
              <a:rPr lang="en-US" dirty="0" smtClean="0">
                <a:latin typeface="Arial" panose="020B0604020202020204" pitchFamily="34" charset="0"/>
              </a:rPr>
              <a:t>Review our strategy to standardize a core set of critical data elements in order to facilitate easy linking of disparate data sources. </a:t>
            </a:r>
          </a:p>
          <a:p>
            <a:pPr eaLnBrk="1" hangingPunct="1"/>
            <a:r>
              <a:rPr lang="en-US" dirty="0" smtClean="0">
                <a:latin typeface="Arial" panose="020B0604020202020204" pitchFamily="34" charset="0"/>
              </a:rPr>
              <a:t>Mention that is only a sample and refer them to the EDW website for a full listing and description of the core elements.</a:t>
            </a:r>
          </a:p>
          <a:p>
            <a:pPr eaLnBrk="1" hangingPunct="1"/>
            <a:r>
              <a:rPr lang="en-US" dirty="0" smtClean="0">
                <a:latin typeface="Arial" panose="020B0604020202020204" pitchFamily="34" charset="0"/>
              </a:rPr>
              <a:t>Review our strategy to standardize a core set of critical data elements in order to facilitate easy linking of disparate data sources. </a:t>
            </a:r>
          </a:p>
          <a:p>
            <a:pPr eaLnBrk="1" hangingPunct="1"/>
            <a:r>
              <a:rPr lang="en-US" dirty="0" smtClean="0">
                <a:latin typeface="Arial" panose="020B0604020202020204" pitchFamily="34" charset="0"/>
              </a:rPr>
              <a:t>Mention that is only a sample and refer them to the EDW website for a full listing and description of the core elements.</a:t>
            </a:r>
          </a:p>
          <a:p>
            <a:pPr eaLnBrk="1" hangingPunct="1"/>
            <a:r>
              <a:rPr lang="en-US" sz="1200" dirty="0" smtClean="0"/>
              <a:t>Patient Member ID</a:t>
            </a:r>
          </a:p>
          <a:p>
            <a:pPr eaLnBrk="1" hangingPunct="1"/>
            <a:r>
              <a:rPr lang="en-US" sz="1200" dirty="0" smtClean="0"/>
              <a:t>Clinical Program ID</a:t>
            </a:r>
          </a:p>
          <a:p>
            <a:pPr eaLnBrk="1" hangingPunct="1"/>
            <a:r>
              <a:rPr lang="en-US" sz="1200" dirty="0" smtClean="0"/>
              <a:t>Facility ID</a:t>
            </a:r>
          </a:p>
          <a:p>
            <a:pPr eaLnBrk="1" hangingPunct="1"/>
            <a:r>
              <a:rPr lang="en-US" sz="1200" dirty="0" smtClean="0"/>
              <a:t>Employee ID</a:t>
            </a:r>
          </a:p>
          <a:p>
            <a:pPr eaLnBrk="1" hangingPunct="1"/>
            <a:r>
              <a:rPr lang="en-US" sz="1200" dirty="0" smtClean="0"/>
              <a:t>Provider ID</a:t>
            </a:r>
          </a:p>
          <a:p>
            <a:pPr eaLnBrk="1" hangingPunct="1"/>
            <a:r>
              <a:rPr lang="en-US" sz="1200" dirty="0" smtClean="0"/>
              <a:t>Payer/Carrier ID</a:t>
            </a:r>
          </a:p>
          <a:p>
            <a:pPr eaLnBrk="1" hangingPunct="1"/>
            <a:r>
              <a:rPr lang="en-US" sz="1200" dirty="0" smtClean="0"/>
              <a:t>Department ID</a:t>
            </a:r>
          </a:p>
          <a:p>
            <a:pPr eaLnBrk="1" hangingPunct="1"/>
            <a:r>
              <a:rPr lang="en-US" sz="1200" dirty="0" smtClean="0"/>
              <a:t>Region ID</a:t>
            </a:r>
          </a:p>
          <a:p>
            <a:pPr eaLnBrk="1" hangingPunct="1"/>
            <a:r>
              <a:rPr lang="en-US" sz="1200" dirty="0" smtClean="0"/>
              <a:t>Postal Code</a:t>
            </a:r>
          </a:p>
          <a:p>
            <a:pPr eaLnBrk="1" hangingPunct="1"/>
            <a:r>
              <a:rPr lang="en-US" sz="1200" dirty="0" smtClean="0"/>
              <a:t>CPT Code</a:t>
            </a:r>
          </a:p>
          <a:p>
            <a:pPr eaLnBrk="1" hangingPunct="1"/>
            <a:r>
              <a:rPr lang="en-US" sz="1200" dirty="0" smtClean="0"/>
              <a:t>DRG Codes</a:t>
            </a:r>
          </a:p>
          <a:p>
            <a:pPr eaLnBrk="1" hangingPunct="1"/>
            <a:r>
              <a:rPr lang="en-US" sz="1200" dirty="0" smtClean="0"/>
              <a:t>ICD9 Procedure Code</a:t>
            </a:r>
          </a:p>
          <a:p>
            <a:pPr eaLnBrk="1" hangingPunct="1"/>
            <a:r>
              <a:rPr lang="en-US" sz="1200" dirty="0" smtClean="0"/>
              <a:t>ICD9 Diagnosis Code</a:t>
            </a:r>
          </a:p>
          <a:p>
            <a:pPr eaLnBrk="1" hangingPunct="1"/>
            <a:r>
              <a:rPr lang="en-US" sz="1200" dirty="0" smtClean="0"/>
              <a:t>Charge Code</a:t>
            </a:r>
          </a:p>
          <a:p>
            <a:pPr eaLnBrk="1" hangingPunct="1"/>
            <a:r>
              <a:rPr lang="en-US" sz="1200" dirty="0" smtClean="0"/>
              <a:t>Patient Type Code</a:t>
            </a:r>
          </a:p>
          <a:p>
            <a:pPr eaLnBrk="1" hangingPunct="1"/>
            <a:r>
              <a:rPr lang="en-US" sz="1200" dirty="0" smtClean="0"/>
              <a:t>National Drug Code</a:t>
            </a:r>
          </a:p>
          <a:p>
            <a:pPr eaLnBrk="1" hangingPunct="1"/>
            <a:r>
              <a:rPr lang="en-US" sz="1200" dirty="0" smtClean="0"/>
              <a:t>Others</a:t>
            </a:r>
          </a:p>
          <a:p>
            <a:pPr eaLnBrk="1" hangingPunct="1"/>
            <a:endParaRPr lang="en-US" sz="1200" dirty="0" smtClean="0"/>
          </a:p>
          <a:p>
            <a:pPr eaLnBrk="1" hangingPunct="1"/>
            <a:endParaRPr lang="en-US" dirty="0" smtClean="0">
              <a:latin typeface="Arial" panose="020B0604020202020204" pitchFamily="34" charset="0"/>
            </a:endParaRPr>
          </a:p>
          <a:p>
            <a:pPr marL="0" indent="0">
              <a:buFont typeface="Wingdings" panose="05000000000000000000" pitchFamily="2" charset="2"/>
              <a:buNone/>
              <a:defRPr/>
            </a:pPr>
            <a:endParaRPr lang="en-US" dirty="0" smtClean="0"/>
          </a:p>
          <a:p>
            <a:pPr lvl="1"/>
            <a:endParaRPr lang="en-US" dirty="0" smtClean="0"/>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44FFFAF-9FDB-4DE5-9E68-ACF097E20C4C}" type="slidenum">
              <a:rPr lang="en-US" smtClean="0"/>
              <a:t>20</a:t>
            </a:fld>
            <a:endParaRPr lang="en-US"/>
          </a:p>
        </p:txBody>
      </p:sp>
    </p:spTree>
    <p:extLst>
      <p:ext uri="{BB962C8B-B14F-4D97-AF65-F5344CB8AC3E}">
        <p14:creationId xmlns:p14="http://schemas.microsoft.com/office/powerpoint/2010/main" val="200038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a:ln/>
        </p:spPr>
      </p:sp>
      <p:sp>
        <p:nvSpPr>
          <p:cNvPr id="189442" name="Rectangle 3"/>
          <p:cNvSpPr>
            <a:spLocks noGrp="1" noChangeArrowheads="1"/>
          </p:cNvSpPr>
          <p:nvPr>
            <p:ph type="body" idx="1"/>
          </p:nvPr>
        </p:nvSpPr>
        <p:spPr>
          <a:noFill/>
          <a:ln/>
        </p:spPr>
        <p:txBody>
          <a:bodyPr/>
          <a:lstStyle/>
          <a:p>
            <a:r>
              <a:rPr lang="en-US" dirty="0"/>
              <a:t>Elective inductions can be convenient for doctors and expectant families and can spare mothers some of the discomfort of the final weeks of pregnancy. But since 1999, the American College of Obstetricians and Gynecologists has recommended that, for the sake of the baby’s health, no elective inductions be done before the 39th week of pregnancy. The dating of pregnancy is sufficiently uncertain that what is thought to be the 38th week may really be the 36th week, and a baby born in the 36th week is more likely to have underdeveloped lungs or other problems. Early elective inductions also lead to longer labors and more C-sections.</a:t>
            </a:r>
          </a:p>
          <a:p>
            <a:r>
              <a:rPr lang="en-US" dirty="0"/>
              <a:t>Despite the recommendation, though, about 30 percent of elective inductions at Intermountain in 2001 were done before 39 weeks, roughly what the national share was. That year Intermountain adopted a protocol urging doctors to avoid most early inductions, and only then did the rate begin to fall. </a:t>
            </a:r>
            <a:r>
              <a:rPr lang="en-US" dirty="0">
                <a:hlinkClick r:id="rId3"/>
              </a:rPr>
              <a:t>One hospital in southwest Utah</a:t>
            </a:r>
            <a:r>
              <a:rPr lang="en-US" dirty="0"/>
              <a:t> has gone so far as to allow nurses to refuse a doctor’s early-induction orders unless the medical director has given permission. By 2004, the share of elective inductions done before the 39th week at Intermountain fell to 5 percent, and it is now less than 2 percent. The number of newborns with respiratory problems has also dropped.</a:t>
            </a:r>
          </a:p>
          <a:p>
            <a:pPr eaLnBrk="1" hangingPunct="1"/>
            <a:endParaRPr lang="en-US" dirty="0" smtClean="0">
              <a:latin typeface="Arial" charset="0"/>
            </a:endParaRPr>
          </a:p>
        </p:txBody>
      </p:sp>
    </p:spTree>
    <p:extLst>
      <p:ext uri="{BB962C8B-B14F-4D97-AF65-F5344CB8AC3E}">
        <p14:creationId xmlns:p14="http://schemas.microsoft.com/office/powerpoint/2010/main" val="410675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079501"/>
            <a:ext cx="6487668" cy="2627406"/>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270000"/>
            <a:ext cx="6498158" cy="1437389"/>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3" y="2749177"/>
            <a:ext cx="6498159" cy="763868"/>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09893"/>
            <a:ext cx="4079545" cy="968376"/>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400" y="1489880"/>
            <a:ext cx="4079545" cy="3100127"/>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50914-FEFD-3A40-BB88-C5BA0F26E548}"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D11A-E4C4-2C4D-9054-85AF8217705F}" type="slidenum">
              <a:rPr lang="en-US" smtClean="0"/>
              <a:t>‹#›</a:t>
            </a:fld>
            <a:endParaRPr lang="en-US"/>
          </a:p>
        </p:txBody>
      </p:sp>
      <p:sp>
        <p:nvSpPr>
          <p:cNvPr id="8" name="Picture Placeholder 2"/>
          <p:cNvSpPr>
            <a:spLocks noGrp="1"/>
          </p:cNvSpPr>
          <p:nvPr>
            <p:ph type="pic" idx="1"/>
          </p:nvPr>
        </p:nvSpPr>
        <p:spPr>
          <a:xfrm>
            <a:off x="5090617" y="299493"/>
            <a:ext cx="3657600" cy="4431731"/>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5F50914-FEFD-3A40-BB88-C5BA0F26E54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06919"/>
            <a:ext cx="1524000" cy="464608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06919"/>
            <a:ext cx="6689726" cy="464608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5F50914-FEFD-3A40-BB88-C5BA0F26E54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5F50914-FEFD-3A40-BB88-C5BA0F26E54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40" y="2794002"/>
            <a:ext cx="8416925" cy="1225021"/>
          </a:xfrm>
        </p:spPr>
        <p:txBody>
          <a:bodyPr/>
          <a:lstStyle/>
          <a:p>
            <a:r>
              <a:rPr lang="en-US" smtClean="0"/>
              <a:t>Click to edit Master title style</a:t>
            </a:r>
            <a:endParaRPr dirty="0"/>
          </a:p>
        </p:txBody>
      </p:sp>
      <p:sp>
        <p:nvSpPr>
          <p:cNvPr id="3" name="Subtitle 2"/>
          <p:cNvSpPr>
            <a:spLocks noGrp="1"/>
          </p:cNvSpPr>
          <p:nvPr>
            <p:ph type="subTitle" idx="1"/>
          </p:nvPr>
        </p:nvSpPr>
        <p:spPr>
          <a:xfrm>
            <a:off x="363540" y="3975858"/>
            <a:ext cx="8416925" cy="810559"/>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5F50914-FEFD-3A40-BB88-C5BA0F26E54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D11A-E4C4-2C4D-9054-85AF8217705F}" type="slidenum">
              <a:rPr lang="en-US" smtClean="0"/>
              <a:t>‹#›</a:t>
            </a:fld>
            <a:endParaRPr lang="en-US"/>
          </a:p>
        </p:txBody>
      </p:sp>
      <p:sp>
        <p:nvSpPr>
          <p:cNvPr id="9" name="Picture Placeholder 2"/>
          <p:cNvSpPr>
            <a:spLocks noGrp="1"/>
          </p:cNvSpPr>
          <p:nvPr>
            <p:ph type="pic" idx="13"/>
          </p:nvPr>
        </p:nvSpPr>
        <p:spPr>
          <a:xfrm>
            <a:off x="370980" y="302948"/>
            <a:ext cx="8402040" cy="236405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7" y="2002621"/>
            <a:ext cx="8056563" cy="1135062"/>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7" y="3113338"/>
            <a:ext cx="8056563" cy="1250156"/>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89647"/>
            <a:ext cx="8042276" cy="1114130"/>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333501"/>
            <a:ext cx="3840480" cy="36195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333501"/>
            <a:ext cx="3840480" cy="36195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5F50914-FEFD-3A40-BB88-C5BA0F26E548}" type="datetimeFigureOut">
              <a:rPr lang="en-US" smtClean="0"/>
              <a:t>8/10/2016</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D11A-E4C4-2C4D-9054-85AF8217705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89647"/>
            <a:ext cx="8042276" cy="111413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211022"/>
            <a:ext cx="3840480" cy="625739"/>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1956181"/>
            <a:ext cx="3840480" cy="2996821"/>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211022"/>
            <a:ext cx="3840480" cy="625739"/>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1956181"/>
            <a:ext cx="3840480" cy="2996821"/>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5F50914-FEFD-3A40-BB88-C5BA0F26E548}" type="datetimeFigureOut">
              <a:rPr lang="en-US" smtClean="0"/>
              <a:t>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5F50914-FEFD-3A40-BB88-C5BA0F26E548}" type="datetimeFigureOut">
              <a:rPr lang="en-US" smtClean="0"/>
              <a:t>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50914-FEFD-3A40-BB88-C5BA0F26E548}" type="datetimeFigureOut">
              <a:rPr lang="en-US" smtClean="0"/>
              <a:t>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509893"/>
            <a:ext cx="3840480" cy="968376"/>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06917"/>
            <a:ext cx="3840480" cy="4646083"/>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489880"/>
            <a:ext cx="3840480" cy="3100127"/>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50914-FEFD-3A40-BB88-C5BA0F26E548}"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D11A-E4C4-2C4D-9054-85AF821770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89647"/>
            <a:ext cx="8042276" cy="111413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333501"/>
            <a:ext cx="8042276" cy="36195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5229723"/>
            <a:ext cx="2133600" cy="304271"/>
          </a:xfrm>
          <a:prstGeom prst="rect">
            <a:avLst/>
          </a:prstGeom>
        </p:spPr>
        <p:txBody>
          <a:bodyPr vert="horz" lIns="91440" tIns="45720" rIns="91440" bIns="45720" rtlCol="0" anchor="ctr"/>
          <a:lstStyle>
            <a:lvl1pPr algn="r">
              <a:defRPr sz="1200">
                <a:solidFill>
                  <a:schemeClr val="bg1"/>
                </a:solidFill>
              </a:defRPr>
            </a:lvl1pPr>
          </a:lstStyle>
          <a:p>
            <a:fld id="{F5F50914-FEFD-3A40-BB88-C5BA0F26E548}" type="datetimeFigureOut">
              <a:rPr lang="en-US" smtClean="0"/>
              <a:t>8/10/2016</a:t>
            </a:fld>
            <a:endParaRPr lang="en-US"/>
          </a:p>
        </p:txBody>
      </p:sp>
      <p:sp>
        <p:nvSpPr>
          <p:cNvPr id="5" name="Footer Placeholder 4"/>
          <p:cNvSpPr>
            <a:spLocks noGrp="1"/>
          </p:cNvSpPr>
          <p:nvPr>
            <p:ph type="ftr" sz="quarter" idx="3"/>
          </p:nvPr>
        </p:nvSpPr>
        <p:spPr>
          <a:xfrm>
            <a:off x="264460" y="5229723"/>
            <a:ext cx="4840941" cy="304271"/>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5229723"/>
            <a:ext cx="990600" cy="304271"/>
          </a:xfrm>
          <a:prstGeom prst="rect">
            <a:avLst/>
          </a:prstGeom>
        </p:spPr>
        <p:txBody>
          <a:bodyPr vert="horz" lIns="91440" tIns="45720" rIns="91440" bIns="45720" rtlCol="0" anchor="ctr"/>
          <a:lstStyle>
            <a:lvl1pPr algn="r">
              <a:defRPr sz="3600">
                <a:solidFill>
                  <a:schemeClr val="bg1"/>
                </a:solidFill>
              </a:defRPr>
            </a:lvl1pPr>
          </a:lstStyle>
          <a:p>
            <a:fld id="{2A87D11A-E4C4-2C4D-9054-85AF821770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beckershospitalreview.com/healthcare-information-technology/partners-healthcare-launches-epic-ehr-for-1-2b.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opencimi.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158" y="2455254"/>
            <a:ext cx="6701897" cy="1462394"/>
          </a:xfrm>
        </p:spPr>
        <p:txBody>
          <a:bodyPr>
            <a:noAutofit/>
          </a:bodyPr>
          <a:lstStyle/>
          <a:p>
            <a:pPr marL="0" indent="0" algn="ctr">
              <a:lnSpc>
                <a:spcPct val="50000"/>
              </a:lnSpc>
              <a:buNone/>
            </a:pPr>
            <a:r>
              <a:rPr lang="en-US" b="1" dirty="0" smtClean="0">
                <a:solidFill>
                  <a:schemeClr val="tx1"/>
                </a:solidFill>
              </a:rPr>
              <a:t>HIEA, August 17, 2016 Rosslyn VA</a:t>
            </a:r>
            <a:endParaRPr lang="en-US" b="1" dirty="0" smtClean="0">
              <a:solidFill>
                <a:schemeClr val="tx1"/>
              </a:solidFill>
            </a:endParaRPr>
          </a:p>
          <a:p>
            <a:pPr marL="0" indent="0" algn="ctr">
              <a:lnSpc>
                <a:spcPct val="50000"/>
              </a:lnSpc>
              <a:buNone/>
            </a:pPr>
            <a:r>
              <a:rPr lang="en-US" b="1" dirty="0" smtClean="0">
                <a:solidFill>
                  <a:schemeClr val="tx1"/>
                </a:solidFill>
              </a:rPr>
              <a:t>Stanley M. Huff, MD</a:t>
            </a:r>
          </a:p>
        </p:txBody>
      </p:sp>
      <p:sp>
        <p:nvSpPr>
          <p:cNvPr id="6" name="TextBox 5"/>
          <p:cNvSpPr txBox="1"/>
          <p:nvPr/>
        </p:nvSpPr>
        <p:spPr>
          <a:xfrm>
            <a:off x="1078534" y="352125"/>
            <a:ext cx="6893158" cy="1754326"/>
          </a:xfrm>
          <a:prstGeom prst="rect">
            <a:avLst/>
          </a:prstGeom>
          <a:noFill/>
        </p:spPr>
        <p:txBody>
          <a:bodyPr wrap="square" rtlCol="0">
            <a:spAutoFit/>
          </a:bodyPr>
          <a:lstStyle/>
          <a:p>
            <a:pPr algn="ctr"/>
            <a:r>
              <a:rPr lang="en-US" altLang="en-US" sz="3600" b="1" dirty="0" smtClean="0"/>
              <a:t>Implementer’s Lessons Learned</a:t>
            </a:r>
          </a:p>
          <a:p>
            <a:pPr algn="ctr"/>
            <a:r>
              <a:rPr lang="en-US" sz="3600" b="1" dirty="0" smtClean="0"/>
              <a:t>Intermountain Healthcare</a:t>
            </a:r>
            <a:endParaRPr lang="en-US" sz="3600" b="1" dirty="0"/>
          </a:p>
        </p:txBody>
      </p:sp>
      <p:pic>
        <p:nvPicPr>
          <p:cNvPr id="5" name="Picture 36"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339" y="3793892"/>
            <a:ext cx="3276543" cy="149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894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9647"/>
            <a:ext cx="8042276" cy="906815"/>
          </a:xfrm>
        </p:spPr>
        <p:txBody>
          <a:bodyPr/>
          <a:lstStyle/>
          <a:p>
            <a:r>
              <a:rPr lang="en-US" sz="3600" dirty="0"/>
              <a:t>Evolution of models at Intermountain</a:t>
            </a:r>
          </a:p>
        </p:txBody>
      </p:sp>
      <p:sp>
        <p:nvSpPr>
          <p:cNvPr id="3" name="Content Placeholder 2"/>
          <p:cNvSpPr>
            <a:spLocks noGrp="1"/>
          </p:cNvSpPr>
          <p:nvPr>
            <p:ph idx="1"/>
          </p:nvPr>
        </p:nvSpPr>
        <p:spPr/>
        <p:txBody>
          <a:bodyPr>
            <a:normAutofit fontScale="92500" lnSpcReduction="20000"/>
          </a:bodyPr>
          <a:lstStyle/>
          <a:p>
            <a:r>
              <a:rPr lang="en-US" dirty="0" smtClean="0"/>
              <a:t>PTXT – Pointer To Text (~1968)</a:t>
            </a:r>
            <a:endParaRPr lang="en-US" dirty="0"/>
          </a:p>
          <a:p>
            <a:r>
              <a:rPr lang="en-US" dirty="0" smtClean="0"/>
              <a:t>Abstract Syntax Notation 1 (ASN.1) (1992)</a:t>
            </a:r>
          </a:p>
          <a:p>
            <a:pPr lvl="1"/>
            <a:r>
              <a:rPr lang="en-US" dirty="0" smtClean="0"/>
              <a:t>~</a:t>
            </a:r>
            <a:r>
              <a:rPr lang="en-US" dirty="0"/>
              <a:t>1,500 models</a:t>
            </a:r>
          </a:p>
          <a:p>
            <a:r>
              <a:rPr lang="en-US" dirty="0" smtClean="0"/>
              <a:t>XML </a:t>
            </a:r>
            <a:r>
              <a:rPr lang="en-US" dirty="0"/>
              <a:t>(didn’t work)</a:t>
            </a:r>
          </a:p>
          <a:p>
            <a:r>
              <a:rPr lang="en-US" dirty="0" smtClean="0"/>
              <a:t>Clinical </a:t>
            </a:r>
            <a:r>
              <a:rPr lang="en-US" dirty="0"/>
              <a:t>Element Modeling </a:t>
            </a:r>
            <a:r>
              <a:rPr lang="en-US" dirty="0" smtClean="0"/>
              <a:t>Language (2005)</a:t>
            </a:r>
          </a:p>
          <a:p>
            <a:pPr lvl="1"/>
            <a:r>
              <a:rPr lang="en-US" dirty="0" smtClean="0"/>
              <a:t>~7,000 models</a:t>
            </a:r>
            <a:endParaRPr lang="en-US" dirty="0"/>
          </a:p>
          <a:p>
            <a:r>
              <a:rPr lang="en-US" dirty="0" smtClean="0"/>
              <a:t>Clinical Information Modeling Initiative (CIMI) (2011)</a:t>
            </a:r>
          </a:p>
          <a:p>
            <a:pPr lvl="1"/>
            <a:r>
              <a:rPr lang="en-US" dirty="0" smtClean="0"/>
              <a:t>Currently ~2,500 lab data models, and growing </a:t>
            </a:r>
            <a:endParaRPr lang="en-US" dirty="0"/>
          </a:p>
          <a:p>
            <a:endParaRPr lang="en-US" dirty="0"/>
          </a:p>
        </p:txBody>
      </p:sp>
      <p:sp>
        <p:nvSpPr>
          <p:cNvPr id="4" name="Rectangle 3"/>
          <p:cNvSpPr/>
          <p:nvPr/>
        </p:nvSpPr>
        <p:spPr>
          <a:xfrm>
            <a:off x="8253046" y="5076859"/>
            <a:ext cx="712063" cy="538609"/>
          </a:xfrm>
          <a:prstGeom prst="rect">
            <a:avLst/>
          </a:prstGeom>
        </p:spPr>
        <p:txBody>
          <a:bodyPr vert="horz" lIns="76200" tIns="38100" rIns="76200" bIns="38100" rtlCol="0" anchor="ctr"/>
          <a:lstStyle/>
          <a:p>
            <a:pPr algn="r"/>
            <a:r>
              <a:rPr lang="en-US" sz="3000" dirty="0" smtClean="0">
                <a:solidFill>
                  <a:schemeClr val="bg1"/>
                </a:solidFill>
              </a:rPr>
              <a:t>13</a:t>
            </a:r>
            <a:endParaRPr lang="en-US" sz="3000" dirty="0">
              <a:solidFill>
                <a:schemeClr val="bg1"/>
              </a:solidFill>
            </a:endParaRPr>
          </a:p>
        </p:txBody>
      </p:sp>
    </p:spTree>
    <p:extLst>
      <p:ext uri="{BB962C8B-B14F-4D97-AF65-F5344CB8AC3E}">
        <p14:creationId xmlns:p14="http://schemas.microsoft.com/office/powerpoint/2010/main" val="1497073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bwMode="auto">
          <a:xfrm>
            <a:off x="668215" y="221701"/>
            <a:ext cx="7842739" cy="738499"/>
          </a:xfrm>
          <a:extLst/>
        </p:spPr>
        <p:txBody>
          <a:bodyPr vert="horz" lIns="91440" tIns="45720" rIns="91440" bIns="45720" rtlCol="0" anchor="b" anchorCtr="0">
            <a:noAutofit/>
          </a:bodyPr>
          <a:lstStyle/>
          <a:p>
            <a:r>
              <a:rPr lang="en-US" sz="4000" dirty="0"/>
              <a:t>What if we use different models?</a:t>
            </a:r>
          </a:p>
        </p:txBody>
      </p:sp>
      <p:sp>
        <p:nvSpPr>
          <p:cNvPr id="13314" name="Slide Number Placeholder 2"/>
          <p:cNvSpPr>
            <a:spLocks noGrp="1"/>
          </p:cNvSpPr>
          <p:nvPr>
            <p:ph type="sldNum" sz="quarter" idx="12"/>
          </p:nvPr>
        </p:nvSpPr>
        <p:spPr>
          <a:extLst/>
        </p:spPr>
        <p:txBody>
          <a:bodyPr vert="horz" lIns="91440" tIns="45720" rIns="91440" bIns="45720" rtlCol="0" anchor="ctr"/>
          <a:lstStyle/>
          <a:p>
            <a:r>
              <a:rPr lang="en-US" dirty="0">
                <a:solidFill>
                  <a:prstClr val="white"/>
                </a:solidFill>
                <a:latin typeface="Arial"/>
              </a:rPr>
              <a:t>  </a:t>
            </a:r>
            <a:fld id="{C3A2CD17-21AB-4A69-B94D-123A52D4A1ED}" type="slidenum">
              <a:rPr lang="en-US" smtClean="0">
                <a:solidFill>
                  <a:prstClr val="white"/>
                </a:solidFill>
                <a:latin typeface="Arial"/>
              </a:rPr>
              <a:pPr/>
              <a:t>11</a:t>
            </a:fld>
            <a:endParaRPr lang="en-US" dirty="0">
              <a:solidFill>
                <a:prstClr val="white"/>
              </a:solidFill>
              <a:latin typeface="Arial"/>
            </a:endParaRPr>
          </a:p>
        </p:txBody>
      </p:sp>
      <p:sp>
        <p:nvSpPr>
          <p:cNvPr id="13315" name="Text Box 2"/>
          <p:cNvSpPr txBox="1">
            <a:spLocks noChangeArrowheads="1"/>
          </p:cNvSpPr>
          <p:nvPr/>
        </p:nvSpPr>
        <p:spPr bwMode="auto">
          <a:xfrm>
            <a:off x="4157082" y="1621896"/>
            <a:ext cx="470001"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prstClr val="white"/>
                </a:solidFill>
                <a:latin typeface="Aharoni" panose="02010803020104030203" pitchFamily="2" charset="-79"/>
                <a:cs typeface="Aharoni" panose="02010803020104030203" pitchFamily="2" charset="-79"/>
              </a:rPr>
              <a:t>70</a:t>
            </a:r>
          </a:p>
        </p:txBody>
      </p:sp>
      <p:sp>
        <p:nvSpPr>
          <p:cNvPr id="13317" name="Text Box 4"/>
          <p:cNvSpPr txBox="1">
            <a:spLocks noChangeArrowheads="1"/>
          </p:cNvSpPr>
          <p:nvPr/>
        </p:nvSpPr>
        <p:spPr bwMode="auto">
          <a:xfrm>
            <a:off x="1982963" y="1674812"/>
            <a:ext cx="211949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srgbClr val="09213B"/>
                </a:solidFill>
                <a:latin typeface="Aharoni" panose="02010803020104030203" pitchFamily="2" charset="-79"/>
                <a:cs typeface="Aharoni" panose="02010803020104030203" pitchFamily="2" charset="-79"/>
              </a:rPr>
              <a:t>Dry Weight:</a:t>
            </a:r>
          </a:p>
        </p:txBody>
      </p:sp>
      <p:sp>
        <p:nvSpPr>
          <p:cNvPr id="13318" name="Text Box 5"/>
          <p:cNvSpPr txBox="1">
            <a:spLocks noChangeArrowheads="1"/>
          </p:cNvSpPr>
          <p:nvPr/>
        </p:nvSpPr>
        <p:spPr bwMode="auto">
          <a:xfrm>
            <a:off x="1585168" y="1251479"/>
            <a:ext cx="116089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prstClr val="black"/>
                </a:solidFill>
                <a:latin typeface="Aharoni" panose="02010803020104030203" pitchFamily="2" charset="-79"/>
                <a:cs typeface="Aharoni" panose="02010803020104030203" pitchFamily="2" charset="-79"/>
              </a:rPr>
              <a:t>Site #1</a:t>
            </a:r>
          </a:p>
        </p:txBody>
      </p:sp>
      <p:sp>
        <p:nvSpPr>
          <p:cNvPr id="13319" name="Text Box 6"/>
          <p:cNvSpPr txBox="1">
            <a:spLocks noChangeArrowheads="1"/>
          </p:cNvSpPr>
          <p:nvPr/>
        </p:nvSpPr>
        <p:spPr bwMode="auto">
          <a:xfrm>
            <a:off x="4766811" y="1621896"/>
            <a:ext cx="607859"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prstClr val="black"/>
                </a:solidFill>
                <a:latin typeface="Aharoni" panose="02010803020104030203" pitchFamily="2" charset="-79"/>
                <a:cs typeface="Aharoni" panose="02010803020104030203" pitchFamily="2" charset="-79"/>
              </a:rPr>
              <a:t>kg</a:t>
            </a:r>
          </a:p>
        </p:txBody>
      </p:sp>
      <p:sp>
        <p:nvSpPr>
          <p:cNvPr id="13320" name="Text Box 7"/>
          <p:cNvSpPr txBox="1">
            <a:spLocks noChangeArrowheads="1"/>
          </p:cNvSpPr>
          <p:nvPr/>
        </p:nvSpPr>
        <p:spPr bwMode="auto">
          <a:xfrm>
            <a:off x="2637795" y="3473979"/>
            <a:ext cx="143821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srgbClr val="09213B"/>
                </a:solidFill>
                <a:latin typeface="Aharoni" panose="02010803020104030203" pitchFamily="2" charset="-79"/>
                <a:cs typeface="Aharoni" panose="02010803020104030203" pitchFamily="2" charset="-79"/>
              </a:rPr>
              <a:t>Weight:</a:t>
            </a:r>
          </a:p>
        </p:txBody>
      </p:sp>
      <p:sp>
        <p:nvSpPr>
          <p:cNvPr id="13321" name="Text Box 8"/>
          <p:cNvSpPr txBox="1">
            <a:spLocks noChangeArrowheads="1"/>
          </p:cNvSpPr>
          <p:nvPr/>
        </p:nvSpPr>
        <p:spPr bwMode="auto">
          <a:xfrm>
            <a:off x="1616918" y="3050646"/>
            <a:ext cx="116089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prstClr val="black"/>
                </a:solidFill>
                <a:latin typeface="Aharoni" panose="02010803020104030203" pitchFamily="2" charset="-79"/>
                <a:cs typeface="Aharoni" panose="02010803020104030203" pitchFamily="2" charset="-79"/>
              </a:rPr>
              <a:t>Site #2</a:t>
            </a:r>
          </a:p>
        </p:txBody>
      </p:sp>
      <p:grpSp>
        <p:nvGrpSpPr>
          <p:cNvPr id="13322" name="Group 9"/>
          <p:cNvGrpSpPr>
            <a:grpSpLocks/>
          </p:cNvGrpSpPr>
          <p:nvPr/>
        </p:nvGrpSpPr>
        <p:grpSpPr bwMode="auto">
          <a:xfrm>
            <a:off x="5683250" y="3389314"/>
            <a:ext cx="1124480" cy="502709"/>
            <a:chOff x="2328" y="3082"/>
            <a:chExt cx="850" cy="380"/>
          </a:xfrm>
        </p:grpSpPr>
        <p:sp>
          <p:nvSpPr>
            <p:cNvPr id="13334" name="Oval 10"/>
            <p:cNvSpPr>
              <a:spLocks noChangeArrowheads="1"/>
            </p:cNvSpPr>
            <p:nvPr/>
          </p:nvSpPr>
          <p:spPr bwMode="auto">
            <a:xfrm flipV="1">
              <a:off x="2328" y="3168"/>
              <a:ext cx="192" cy="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500" dirty="0">
                <a:solidFill>
                  <a:prstClr val="black"/>
                </a:solidFill>
                <a:cs typeface="Aharoni" panose="02010803020104030203" pitchFamily="2" charset="-79"/>
              </a:endParaRPr>
            </a:p>
          </p:txBody>
        </p:sp>
        <p:sp>
          <p:nvSpPr>
            <p:cNvPr id="13335" name="Text Box 11"/>
            <p:cNvSpPr txBox="1">
              <a:spLocks noChangeArrowheads="1"/>
            </p:cNvSpPr>
            <p:nvPr/>
          </p:nvSpPr>
          <p:spPr bwMode="auto">
            <a:xfrm>
              <a:off x="2595" y="3082"/>
              <a:ext cx="5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667" dirty="0">
                  <a:solidFill>
                    <a:prstClr val="black"/>
                  </a:solidFill>
                  <a:latin typeface="Aharoni" panose="02010803020104030203" pitchFamily="2" charset="-79"/>
                  <a:cs typeface="Aharoni" panose="02010803020104030203" pitchFamily="2" charset="-79"/>
                </a:rPr>
                <a:t>Dry</a:t>
              </a:r>
            </a:p>
          </p:txBody>
        </p:sp>
      </p:grpSp>
      <p:sp>
        <p:nvSpPr>
          <p:cNvPr id="13323" name="Text Box 12"/>
          <p:cNvSpPr txBox="1">
            <a:spLocks noChangeArrowheads="1"/>
          </p:cNvSpPr>
          <p:nvPr/>
        </p:nvSpPr>
        <p:spPr bwMode="auto">
          <a:xfrm>
            <a:off x="4756227" y="3431646"/>
            <a:ext cx="607859"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prstClr val="black"/>
                </a:solidFill>
                <a:latin typeface="Aharoni" panose="02010803020104030203" pitchFamily="2" charset="-79"/>
                <a:cs typeface="Aharoni" panose="02010803020104030203" pitchFamily="2" charset="-79"/>
              </a:rPr>
              <a:t>kg</a:t>
            </a:r>
          </a:p>
        </p:txBody>
      </p:sp>
      <p:grpSp>
        <p:nvGrpSpPr>
          <p:cNvPr id="13324" name="Group 13"/>
          <p:cNvGrpSpPr>
            <a:grpSpLocks/>
          </p:cNvGrpSpPr>
          <p:nvPr/>
        </p:nvGrpSpPr>
        <p:grpSpPr bwMode="auto">
          <a:xfrm>
            <a:off x="5704417" y="3876147"/>
            <a:ext cx="1191948" cy="502709"/>
            <a:chOff x="2328" y="3082"/>
            <a:chExt cx="901" cy="380"/>
          </a:xfrm>
        </p:grpSpPr>
        <p:sp>
          <p:nvSpPr>
            <p:cNvPr id="13332" name="Oval 14"/>
            <p:cNvSpPr>
              <a:spLocks noChangeArrowheads="1"/>
            </p:cNvSpPr>
            <p:nvPr/>
          </p:nvSpPr>
          <p:spPr bwMode="auto">
            <a:xfrm flipV="1">
              <a:off x="2328" y="3168"/>
              <a:ext cx="192" cy="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500" dirty="0">
                <a:solidFill>
                  <a:prstClr val="black"/>
                </a:solidFill>
                <a:cs typeface="Aharoni" panose="02010803020104030203" pitchFamily="2" charset="-79"/>
              </a:endParaRPr>
            </a:p>
          </p:txBody>
        </p:sp>
        <p:sp>
          <p:nvSpPr>
            <p:cNvPr id="13333" name="Text Box 15"/>
            <p:cNvSpPr txBox="1">
              <a:spLocks noChangeArrowheads="1"/>
            </p:cNvSpPr>
            <p:nvPr/>
          </p:nvSpPr>
          <p:spPr bwMode="auto">
            <a:xfrm>
              <a:off x="2595" y="3082"/>
              <a:ext cx="63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667" dirty="0">
                  <a:solidFill>
                    <a:prstClr val="black"/>
                  </a:solidFill>
                  <a:latin typeface="Aharoni" panose="02010803020104030203" pitchFamily="2" charset="-79"/>
                  <a:cs typeface="Aharoni" panose="02010803020104030203" pitchFamily="2" charset="-79"/>
                </a:rPr>
                <a:t>Wet</a:t>
              </a:r>
            </a:p>
          </p:txBody>
        </p:sp>
      </p:grpSp>
      <p:grpSp>
        <p:nvGrpSpPr>
          <p:cNvPr id="13325" name="Group 16"/>
          <p:cNvGrpSpPr>
            <a:grpSpLocks/>
          </p:cNvGrpSpPr>
          <p:nvPr/>
        </p:nvGrpSpPr>
        <p:grpSpPr bwMode="auto">
          <a:xfrm>
            <a:off x="5715001" y="4331230"/>
            <a:ext cx="1357314" cy="502709"/>
            <a:chOff x="2328" y="3082"/>
            <a:chExt cx="1026" cy="380"/>
          </a:xfrm>
        </p:grpSpPr>
        <p:sp>
          <p:nvSpPr>
            <p:cNvPr id="13330" name="Oval 17"/>
            <p:cNvSpPr>
              <a:spLocks noChangeArrowheads="1"/>
            </p:cNvSpPr>
            <p:nvPr/>
          </p:nvSpPr>
          <p:spPr bwMode="auto">
            <a:xfrm flipV="1">
              <a:off x="2328" y="3168"/>
              <a:ext cx="192" cy="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500" dirty="0">
                <a:solidFill>
                  <a:prstClr val="black"/>
                </a:solidFill>
                <a:cs typeface="Aharoni" panose="02010803020104030203" pitchFamily="2" charset="-79"/>
              </a:endParaRPr>
            </a:p>
          </p:txBody>
        </p:sp>
        <p:sp>
          <p:nvSpPr>
            <p:cNvPr id="13331" name="Text Box 18"/>
            <p:cNvSpPr txBox="1">
              <a:spLocks noChangeArrowheads="1"/>
            </p:cNvSpPr>
            <p:nvPr/>
          </p:nvSpPr>
          <p:spPr bwMode="auto">
            <a:xfrm>
              <a:off x="2595" y="3082"/>
              <a:ext cx="75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667" dirty="0">
                  <a:solidFill>
                    <a:prstClr val="black"/>
                  </a:solidFill>
                  <a:latin typeface="Aharoni" panose="02010803020104030203" pitchFamily="2" charset="-79"/>
                  <a:cs typeface="Aharoni" panose="02010803020104030203" pitchFamily="2" charset="-79"/>
                </a:rPr>
                <a:t>Ideal</a:t>
              </a:r>
            </a:p>
          </p:txBody>
        </p:sp>
      </p:grpSp>
      <p:sp>
        <p:nvSpPr>
          <p:cNvPr id="331795" name="Oval 19"/>
          <p:cNvSpPr>
            <a:spLocks noChangeArrowheads="1"/>
          </p:cNvSpPr>
          <p:nvPr/>
        </p:nvSpPr>
        <p:spPr bwMode="auto">
          <a:xfrm flipV="1">
            <a:off x="5683250" y="3503084"/>
            <a:ext cx="254000" cy="264583"/>
          </a:xfrm>
          <a:prstGeom prst="ellipse">
            <a:avLst/>
          </a:prstGeom>
          <a:solidFill>
            <a:schemeClr val="accent1"/>
          </a:solidFill>
          <a:ln w="50800">
            <a:solidFill>
              <a:schemeClr val="tx1"/>
            </a:solidFill>
            <a:round/>
            <a:headEnd/>
            <a:tailEnd/>
          </a:ln>
        </p:spPr>
        <p:txBody>
          <a:bodyPr wrap="none" anchor="ctr"/>
          <a:lstStyle/>
          <a:p>
            <a:pPr algn="ctr" eaLnBrk="0" hangingPunct="0"/>
            <a:endParaRPr lang="en-US" sz="1500" dirty="0">
              <a:solidFill>
                <a:prstClr val="black"/>
              </a:solidFill>
              <a:cs typeface="Aharoni" panose="02010803020104030203" pitchFamily="2" charset="-79"/>
            </a:endParaRPr>
          </a:p>
        </p:txBody>
      </p:sp>
      <p:sp>
        <p:nvSpPr>
          <p:cNvPr id="331796" name="Text Box 20"/>
          <p:cNvSpPr txBox="1">
            <a:spLocks noChangeArrowheads="1"/>
          </p:cNvSpPr>
          <p:nvPr/>
        </p:nvSpPr>
        <p:spPr bwMode="auto">
          <a:xfrm>
            <a:off x="4139449" y="1611313"/>
            <a:ext cx="505268" cy="55399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3000" dirty="0">
                <a:solidFill>
                  <a:prstClr val="black"/>
                </a:solidFill>
                <a:latin typeface="Aharoni" panose="02010803020104030203" pitchFamily="2" charset="-79"/>
                <a:cs typeface="Aharoni" panose="02010803020104030203" pitchFamily="2" charset="-79"/>
              </a:rPr>
              <a:t>70</a:t>
            </a:r>
          </a:p>
        </p:txBody>
      </p:sp>
      <p:sp>
        <p:nvSpPr>
          <p:cNvPr id="13328" name="Text Box 21"/>
          <p:cNvSpPr txBox="1">
            <a:spLocks noChangeArrowheads="1"/>
          </p:cNvSpPr>
          <p:nvPr/>
        </p:nvSpPr>
        <p:spPr bwMode="auto">
          <a:xfrm>
            <a:off x="4125332" y="3431646"/>
            <a:ext cx="470001"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prstClr val="white"/>
                </a:solidFill>
                <a:latin typeface="Aharoni" panose="02010803020104030203" pitchFamily="2" charset="-79"/>
                <a:cs typeface="Aharoni" panose="02010803020104030203" pitchFamily="2" charset="-79"/>
              </a:rPr>
              <a:t>70</a:t>
            </a:r>
          </a:p>
        </p:txBody>
      </p:sp>
      <p:sp>
        <p:nvSpPr>
          <p:cNvPr id="331798" name="Text Box 22"/>
          <p:cNvSpPr txBox="1">
            <a:spLocks noChangeArrowheads="1"/>
          </p:cNvSpPr>
          <p:nvPr/>
        </p:nvSpPr>
        <p:spPr bwMode="auto">
          <a:xfrm>
            <a:off x="4107699" y="3421063"/>
            <a:ext cx="505268" cy="55399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3000" dirty="0">
                <a:solidFill>
                  <a:prstClr val="black"/>
                </a:solidFill>
                <a:latin typeface="Aharoni" panose="02010803020104030203" pitchFamily="2" charset="-79"/>
                <a:cs typeface="Aharoni" panose="02010803020104030203" pitchFamily="2" charset="-79"/>
              </a:rPr>
              <a:t>70</a:t>
            </a:r>
          </a:p>
        </p:txBody>
      </p:sp>
    </p:spTree>
    <p:extLst>
      <p:ext uri="{BB962C8B-B14F-4D97-AF65-F5344CB8AC3E}">
        <p14:creationId xmlns:p14="http://schemas.microsoft.com/office/powerpoint/2010/main" val="264773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31796">
                                            <p:txEl>
                                              <p:charRg st="4294967295" end="429496729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31798">
                                            <p:txEl>
                                              <p:charRg st="4294967295" end="429496729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5" grpId="0" animBg="1"/>
      <p:bldP spid="331796" grpId="0" autoUpdateAnimBg="0"/>
      <p:bldP spid="33179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bwMode="auto">
          <a:xfrm>
            <a:off x="140677" y="-4137"/>
            <a:ext cx="9003323" cy="848199"/>
          </a:xfrm>
          <a:extLst/>
        </p:spPr>
        <p:txBody>
          <a:bodyPr vert="horz" lIns="91440" tIns="45720" rIns="91440" bIns="45720" rtlCol="0" anchor="b" anchorCtr="0">
            <a:noAutofit/>
          </a:bodyPr>
          <a:lstStyle/>
          <a:p>
            <a:r>
              <a:rPr lang="en-US" sz="4000" dirty="0"/>
              <a:t>Too many ways to say the same thing</a:t>
            </a:r>
          </a:p>
        </p:txBody>
      </p:sp>
      <p:sp>
        <p:nvSpPr>
          <p:cNvPr id="14340"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rtlCol="0" anchor="t" anchorCtr="0" compatLnSpc="1">
            <a:prstTxWarp prst="textNoShape">
              <a:avLst/>
            </a:prstTxWarp>
            <a:normAutofit/>
          </a:bodyPr>
          <a:lstStyle/>
          <a:p>
            <a:pPr marL="0" indent="0" defTabSz="761970">
              <a:lnSpc>
                <a:spcPct val="90000"/>
              </a:lnSpc>
            </a:pPr>
            <a:r>
              <a:rPr lang="en-US" sz="2750" dirty="0"/>
              <a:t>A single name/code and value</a:t>
            </a:r>
          </a:p>
          <a:p>
            <a:pPr marL="617778" lvl="2" indent="-283093">
              <a:lnSpc>
                <a:spcPct val="90000"/>
              </a:lnSpc>
            </a:pPr>
            <a:r>
              <a:rPr lang="en-US" sz="2250" b="1" i="1" dirty="0">
                <a:solidFill>
                  <a:schemeClr val="tx2"/>
                </a:solidFill>
              </a:rPr>
              <a:t>Dry Weight</a:t>
            </a:r>
            <a:r>
              <a:rPr lang="en-US" sz="2250" b="1" dirty="0"/>
              <a:t> </a:t>
            </a:r>
            <a:r>
              <a:rPr lang="en-US" sz="2250" dirty="0"/>
              <a:t>is </a:t>
            </a:r>
            <a:r>
              <a:rPr lang="en-US" sz="2250" b="1" dirty="0">
                <a:solidFill>
                  <a:srgbClr val="66CCFF"/>
                </a:solidFill>
              </a:rPr>
              <a:t>70 kg</a:t>
            </a:r>
          </a:p>
          <a:p>
            <a:pPr marL="0" indent="0" defTabSz="761970">
              <a:lnSpc>
                <a:spcPct val="90000"/>
              </a:lnSpc>
            </a:pPr>
            <a:r>
              <a:rPr lang="en-US" sz="2750" dirty="0"/>
              <a:t>Combination of  two names/codes and values</a:t>
            </a:r>
          </a:p>
          <a:p>
            <a:pPr marL="617778" lvl="2" indent="-283093">
              <a:lnSpc>
                <a:spcPct val="90000"/>
              </a:lnSpc>
            </a:pPr>
            <a:r>
              <a:rPr lang="en-US" sz="2250" b="1" i="1" dirty="0">
                <a:solidFill>
                  <a:schemeClr val="tx2"/>
                </a:solidFill>
              </a:rPr>
              <a:t>Weight</a:t>
            </a:r>
            <a:r>
              <a:rPr lang="en-US" sz="2250" dirty="0"/>
              <a:t> is </a:t>
            </a:r>
            <a:r>
              <a:rPr lang="en-US" sz="2250" b="1" dirty="0">
                <a:solidFill>
                  <a:srgbClr val="66CCFF"/>
                </a:solidFill>
              </a:rPr>
              <a:t>70 kg</a:t>
            </a:r>
          </a:p>
          <a:p>
            <a:pPr marL="1001408" lvl="3" indent="-240761">
              <a:lnSpc>
                <a:spcPct val="90000"/>
              </a:lnSpc>
            </a:pPr>
            <a:r>
              <a:rPr lang="en-US" sz="2417" b="1" i="1" dirty="0">
                <a:solidFill>
                  <a:schemeClr val="accent6">
                    <a:lumMod val="75000"/>
                  </a:schemeClr>
                </a:solidFill>
              </a:rPr>
              <a:t>Weight type</a:t>
            </a:r>
            <a:r>
              <a:rPr lang="en-US" sz="2417" b="1" dirty="0">
                <a:solidFill>
                  <a:schemeClr val="accent6">
                    <a:lumMod val="75000"/>
                  </a:schemeClr>
                </a:solidFill>
              </a:rPr>
              <a:t> </a:t>
            </a:r>
            <a:r>
              <a:rPr lang="en-US" sz="2417" dirty="0"/>
              <a:t>is </a:t>
            </a:r>
            <a:r>
              <a:rPr lang="en-US" sz="2417" b="1" dirty="0">
                <a:solidFill>
                  <a:srgbClr val="8AB070"/>
                </a:solidFill>
              </a:rPr>
              <a:t>dry</a:t>
            </a:r>
          </a:p>
        </p:txBody>
      </p:sp>
      <p:sp>
        <p:nvSpPr>
          <p:cNvPr id="14338" name="Slide Number Placeholder 3"/>
          <p:cNvSpPr>
            <a:spLocks noGrp="1"/>
          </p:cNvSpPr>
          <p:nvPr>
            <p:ph type="sldNum" sz="quarter" idx="12"/>
          </p:nvPr>
        </p:nvSpPr>
        <p:spPr>
          <a:prstGeom prst="rect">
            <a:avLst/>
          </a:prstGeom>
          <a:extLst/>
        </p:spPr>
        <p:txBody>
          <a:bodyPr vert="horz" lIns="91440" tIns="45720" rIns="91440" bIns="45720" rtlCol="0" anchor="ctr"/>
          <a:lstStyle/>
          <a:p>
            <a:r>
              <a:rPr lang="en-US" dirty="0">
                <a:solidFill>
                  <a:prstClr val="white"/>
                </a:solidFill>
                <a:latin typeface="Arial"/>
              </a:rPr>
              <a:t>  </a:t>
            </a:r>
            <a:fld id="{8137EE83-79B0-4E77-A826-CE8305D5727C}" type="slidenum">
              <a:rPr lang="en-US" smtClean="0">
                <a:solidFill>
                  <a:prstClr val="white"/>
                </a:solidFill>
                <a:latin typeface="Arial"/>
              </a:rPr>
              <a:pPr/>
              <a:t>12</a:t>
            </a:fld>
            <a:endParaRPr lang="en-US" dirty="0">
              <a:solidFill>
                <a:prstClr val="white"/>
              </a:solidFill>
              <a:latin typeface="Arial"/>
            </a:endParaRPr>
          </a:p>
        </p:txBody>
      </p:sp>
    </p:spTree>
    <p:extLst>
      <p:ext uri="{BB962C8B-B14F-4D97-AF65-F5344CB8AC3E}">
        <p14:creationId xmlns:p14="http://schemas.microsoft.com/office/powerpoint/2010/main" val="315587889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bwMode="auto">
          <a:xfrm>
            <a:off x="416786" y="157887"/>
            <a:ext cx="7988664" cy="661537"/>
          </a:xfrm>
          <a:extLst/>
        </p:spPr>
        <p:txBody>
          <a:bodyPr vert="horz" lIns="91440" tIns="45720" rIns="91440" bIns="45720" rtlCol="0" anchor="b" anchorCtr="0">
            <a:noAutofit/>
          </a:bodyPr>
          <a:lstStyle/>
          <a:p>
            <a:r>
              <a:rPr lang="en-US" sz="4000" dirty="0"/>
              <a:t>Implications of different models</a:t>
            </a:r>
          </a:p>
        </p:txBody>
      </p:sp>
      <p:sp>
        <p:nvSpPr>
          <p:cNvPr id="16386" name="Slide Number Placeholder 2"/>
          <p:cNvSpPr>
            <a:spLocks noGrp="1"/>
          </p:cNvSpPr>
          <p:nvPr>
            <p:ph type="sldNum" sz="quarter" idx="12"/>
          </p:nvPr>
        </p:nvSpPr>
        <p:spPr>
          <a:extLst/>
        </p:spPr>
        <p:txBody>
          <a:bodyPr vert="horz" lIns="91440" tIns="45720" rIns="91440" bIns="45720" rtlCol="0" anchor="ctr"/>
          <a:lstStyle/>
          <a:p>
            <a:r>
              <a:rPr lang="en-US" dirty="0">
                <a:solidFill>
                  <a:prstClr val="white"/>
                </a:solidFill>
                <a:latin typeface="Arial"/>
              </a:rPr>
              <a:t>  </a:t>
            </a:r>
            <a:fld id="{4B2ACE86-8083-41D9-BC1A-E8D10E902BB8}" type="slidenum">
              <a:rPr lang="en-US" smtClean="0">
                <a:solidFill>
                  <a:prstClr val="white"/>
                </a:solidFill>
                <a:latin typeface="Arial"/>
              </a:rPr>
              <a:pPr/>
              <a:t>13</a:t>
            </a:fld>
            <a:endParaRPr lang="en-US" dirty="0">
              <a:solidFill>
                <a:prstClr val="white"/>
              </a:solidFill>
              <a:latin typeface="Arial"/>
            </a:endParaRPr>
          </a:p>
        </p:txBody>
      </p:sp>
      <p:sp>
        <p:nvSpPr>
          <p:cNvPr id="334851" name="Text Box 3"/>
          <p:cNvSpPr txBox="1">
            <a:spLocks noChangeArrowheads="1"/>
          </p:cNvSpPr>
          <p:nvPr/>
        </p:nvSpPr>
        <p:spPr bwMode="auto">
          <a:xfrm>
            <a:off x="1441979" y="4344458"/>
            <a:ext cx="6203157" cy="810350"/>
          </a:xfrm>
          <a:prstGeom prst="rect">
            <a:avLst/>
          </a:prstGeom>
          <a:solidFill>
            <a:srgbClr val="003366"/>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333" dirty="0">
                <a:solidFill>
                  <a:prstClr val="white"/>
                </a:solidFill>
                <a:cs typeface="Aharoni" panose="02010803020104030203" pitchFamily="2" charset="-79"/>
              </a:rPr>
              <a:t>How would you calculate the desired weight loss during the hospital stay?</a:t>
            </a:r>
          </a:p>
        </p:txBody>
      </p:sp>
      <p:grpSp>
        <p:nvGrpSpPr>
          <p:cNvPr id="2" name="Group 4"/>
          <p:cNvGrpSpPr>
            <a:grpSpLocks/>
          </p:cNvGrpSpPr>
          <p:nvPr/>
        </p:nvGrpSpPr>
        <p:grpSpPr bwMode="auto">
          <a:xfrm>
            <a:off x="1079500" y="952500"/>
            <a:ext cx="6985000" cy="1430073"/>
            <a:chOff x="-2" y="-2"/>
            <a:chExt cx="3574" cy="1081"/>
          </a:xfrm>
        </p:grpSpPr>
        <p:grpSp>
          <p:nvGrpSpPr>
            <p:cNvPr id="16462" name="Group 5"/>
            <p:cNvGrpSpPr>
              <a:grpSpLocks/>
            </p:cNvGrpSpPr>
            <p:nvPr/>
          </p:nvGrpSpPr>
          <p:grpSpPr bwMode="auto">
            <a:xfrm>
              <a:off x="0" y="0"/>
              <a:ext cx="3572" cy="1077"/>
              <a:chOff x="0" y="0"/>
              <a:chExt cx="3572" cy="1077"/>
            </a:xfrm>
          </p:grpSpPr>
          <p:grpSp>
            <p:nvGrpSpPr>
              <p:cNvPr id="16464" name="Group 6"/>
              <p:cNvGrpSpPr>
                <a:grpSpLocks/>
              </p:cNvGrpSpPr>
              <p:nvPr/>
            </p:nvGrpSpPr>
            <p:grpSpPr bwMode="auto">
              <a:xfrm>
                <a:off x="0" y="0"/>
                <a:ext cx="698" cy="423"/>
                <a:chOff x="0" y="0"/>
                <a:chExt cx="698" cy="423"/>
              </a:xfrm>
            </p:grpSpPr>
            <p:sp>
              <p:nvSpPr>
                <p:cNvPr id="16515" name="Rectangle 7"/>
                <p:cNvSpPr>
                  <a:spLocks noChangeArrowheads="1"/>
                </p:cNvSpPr>
                <p:nvPr/>
              </p:nvSpPr>
              <p:spPr bwMode="auto">
                <a:xfrm>
                  <a:off x="0" y="0"/>
                  <a:ext cx="698"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516" name="Group 8"/>
                <p:cNvGrpSpPr>
                  <a:grpSpLocks/>
                </p:cNvGrpSpPr>
                <p:nvPr/>
              </p:nvGrpSpPr>
              <p:grpSpPr bwMode="auto">
                <a:xfrm>
                  <a:off x="0" y="0"/>
                  <a:ext cx="698" cy="423"/>
                  <a:chOff x="0" y="0"/>
                  <a:chExt cx="698" cy="423"/>
                </a:xfrm>
              </p:grpSpPr>
              <p:sp>
                <p:nvSpPr>
                  <p:cNvPr id="16517" name="Rectangle 9"/>
                  <p:cNvSpPr>
                    <a:spLocks noChangeArrowheads="1"/>
                  </p:cNvSpPr>
                  <p:nvPr/>
                </p:nvSpPr>
                <p:spPr bwMode="auto">
                  <a:xfrm>
                    <a:off x="43" y="0"/>
                    <a:ext cx="61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Patient Identifier</a:t>
                    </a:r>
                    <a:endParaRPr lang="en-US" sz="1667" dirty="0">
                      <a:solidFill>
                        <a:prstClr val="black"/>
                      </a:solidFill>
                      <a:cs typeface="Times New Roman" pitchFamily="18" charset="0"/>
                    </a:endParaRPr>
                  </a:p>
                  <a:p>
                    <a:pPr eaLnBrk="0" hangingPunct="0"/>
                    <a:endParaRPr lang="en-US" sz="2667" dirty="0">
                      <a:solidFill>
                        <a:prstClr val="black"/>
                      </a:solidFill>
                      <a:latin typeface="Aharoni" panose="02010803020104030203" pitchFamily="2" charset="-79"/>
                      <a:cs typeface="Aharoni" panose="02010803020104030203" pitchFamily="2" charset="-79"/>
                    </a:endParaRPr>
                  </a:p>
                </p:txBody>
              </p:sp>
              <p:sp>
                <p:nvSpPr>
                  <p:cNvPr id="16518" name="Rectangle 10"/>
                  <p:cNvSpPr>
                    <a:spLocks noChangeArrowheads="1"/>
                  </p:cNvSpPr>
                  <p:nvPr/>
                </p:nvSpPr>
                <p:spPr bwMode="auto">
                  <a:xfrm>
                    <a:off x="0" y="0"/>
                    <a:ext cx="698"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65" name="Group 11"/>
              <p:cNvGrpSpPr>
                <a:grpSpLocks/>
              </p:cNvGrpSpPr>
              <p:nvPr/>
            </p:nvGrpSpPr>
            <p:grpSpPr bwMode="auto">
              <a:xfrm>
                <a:off x="698" y="0"/>
                <a:ext cx="932" cy="423"/>
                <a:chOff x="698" y="0"/>
                <a:chExt cx="932" cy="423"/>
              </a:xfrm>
            </p:grpSpPr>
            <p:sp>
              <p:nvSpPr>
                <p:cNvPr id="16511" name="Rectangle 12"/>
                <p:cNvSpPr>
                  <a:spLocks noChangeArrowheads="1"/>
                </p:cNvSpPr>
                <p:nvPr/>
              </p:nvSpPr>
              <p:spPr bwMode="auto">
                <a:xfrm>
                  <a:off x="698" y="0"/>
                  <a:ext cx="93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512" name="Group 13"/>
                <p:cNvGrpSpPr>
                  <a:grpSpLocks/>
                </p:cNvGrpSpPr>
                <p:nvPr/>
              </p:nvGrpSpPr>
              <p:grpSpPr bwMode="auto">
                <a:xfrm>
                  <a:off x="698" y="0"/>
                  <a:ext cx="932" cy="423"/>
                  <a:chOff x="698" y="0"/>
                  <a:chExt cx="932" cy="423"/>
                </a:xfrm>
              </p:grpSpPr>
              <p:sp>
                <p:nvSpPr>
                  <p:cNvPr id="16513" name="Rectangle 14"/>
                  <p:cNvSpPr>
                    <a:spLocks noChangeArrowheads="1"/>
                  </p:cNvSpPr>
                  <p:nvPr/>
                </p:nvSpPr>
                <p:spPr bwMode="auto">
                  <a:xfrm>
                    <a:off x="741" y="0"/>
                    <a:ext cx="846"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Date and Time</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514" name="Rectangle 15"/>
                  <p:cNvSpPr>
                    <a:spLocks noChangeArrowheads="1"/>
                  </p:cNvSpPr>
                  <p:nvPr/>
                </p:nvSpPr>
                <p:spPr bwMode="auto">
                  <a:xfrm>
                    <a:off x="698" y="0"/>
                    <a:ext cx="932"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66" name="Group 16"/>
              <p:cNvGrpSpPr>
                <a:grpSpLocks/>
              </p:cNvGrpSpPr>
              <p:nvPr/>
            </p:nvGrpSpPr>
            <p:grpSpPr bwMode="auto">
              <a:xfrm>
                <a:off x="1630" y="0"/>
                <a:ext cx="900" cy="423"/>
                <a:chOff x="1630" y="0"/>
                <a:chExt cx="900" cy="423"/>
              </a:xfrm>
            </p:grpSpPr>
            <p:sp>
              <p:nvSpPr>
                <p:cNvPr id="16507" name="Rectangle 17"/>
                <p:cNvSpPr>
                  <a:spLocks noChangeArrowheads="1"/>
                </p:cNvSpPr>
                <p:nvPr/>
              </p:nvSpPr>
              <p:spPr bwMode="auto">
                <a:xfrm>
                  <a:off x="1630" y="0"/>
                  <a:ext cx="900"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508" name="Group 18"/>
                <p:cNvGrpSpPr>
                  <a:grpSpLocks/>
                </p:cNvGrpSpPr>
                <p:nvPr/>
              </p:nvGrpSpPr>
              <p:grpSpPr bwMode="auto">
                <a:xfrm>
                  <a:off x="1630" y="0"/>
                  <a:ext cx="900" cy="423"/>
                  <a:chOff x="1630" y="0"/>
                  <a:chExt cx="900" cy="423"/>
                </a:xfrm>
              </p:grpSpPr>
              <p:sp>
                <p:nvSpPr>
                  <p:cNvPr id="16509" name="Rectangle 19"/>
                  <p:cNvSpPr>
                    <a:spLocks noChangeArrowheads="1"/>
                  </p:cNvSpPr>
                  <p:nvPr/>
                </p:nvSpPr>
                <p:spPr bwMode="auto">
                  <a:xfrm>
                    <a:off x="1673" y="0"/>
                    <a:ext cx="81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Observation Type</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510" name="Rectangle 20"/>
                  <p:cNvSpPr>
                    <a:spLocks noChangeArrowheads="1"/>
                  </p:cNvSpPr>
                  <p:nvPr/>
                </p:nvSpPr>
                <p:spPr bwMode="auto">
                  <a:xfrm>
                    <a:off x="1630" y="0"/>
                    <a:ext cx="900"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67" name="Group 21"/>
              <p:cNvGrpSpPr>
                <a:grpSpLocks/>
              </p:cNvGrpSpPr>
              <p:nvPr/>
            </p:nvGrpSpPr>
            <p:grpSpPr bwMode="auto">
              <a:xfrm>
                <a:off x="2530" y="0"/>
                <a:ext cx="666" cy="423"/>
                <a:chOff x="2530" y="0"/>
                <a:chExt cx="666" cy="423"/>
              </a:xfrm>
            </p:grpSpPr>
            <p:sp>
              <p:nvSpPr>
                <p:cNvPr id="16503" name="Rectangle 22"/>
                <p:cNvSpPr>
                  <a:spLocks noChangeArrowheads="1"/>
                </p:cNvSpPr>
                <p:nvPr/>
              </p:nvSpPr>
              <p:spPr bwMode="auto">
                <a:xfrm>
                  <a:off x="2530" y="0"/>
                  <a:ext cx="666"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504" name="Group 23"/>
                <p:cNvGrpSpPr>
                  <a:grpSpLocks/>
                </p:cNvGrpSpPr>
                <p:nvPr/>
              </p:nvGrpSpPr>
              <p:grpSpPr bwMode="auto">
                <a:xfrm>
                  <a:off x="2530" y="0"/>
                  <a:ext cx="666" cy="423"/>
                  <a:chOff x="2530" y="0"/>
                  <a:chExt cx="666" cy="423"/>
                </a:xfrm>
              </p:grpSpPr>
              <p:sp>
                <p:nvSpPr>
                  <p:cNvPr id="16505" name="Rectangle 24"/>
                  <p:cNvSpPr>
                    <a:spLocks noChangeArrowheads="1"/>
                  </p:cNvSpPr>
                  <p:nvPr/>
                </p:nvSpPr>
                <p:spPr bwMode="auto">
                  <a:xfrm>
                    <a:off x="2573" y="0"/>
                    <a:ext cx="623"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333" b="1" dirty="0">
                        <a:solidFill>
                          <a:srgbClr val="000000"/>
                        </a:solidFill>
                        <a:latin typeface="Aharoni" panose="02010803020104030203" pitchFamily="2" charset="-79"/>
                        <a:cs typeface="Aharoni" panose="02010803020104030203" pitchFamily="2" charset="-79"/>
                      </a:rPr>
                      <a:t>Observation Value</a:t>
                    </a:r>
                  </a:p>
                  <a:p>
                    <a:endParaRPr lang="en-US" sz="1333" b="1" dirty="0">
                      <a:solidFill>
                        <a:srgbClr val="000000"/>
                      </a:solidFill>
                      <a:latin typeface="Aharoni" panose="02010803020104030203" pitchFamily="2" charset="-79"/>
                      <a:cs typeface="Aharoni" panose="02010803020104030203" pitchFamily="2" charset="-79"/>
                    </a:endParaRPr>
                  </a:p>
                </p:txBody>
              </p:sp>
              <p:sp>
                <p:nvSpPr>
                  <p:cNvPr id="16506" name="Rectangle 25"/>
                  <p:cNvSpPr>
                    <a:spLocks noChangeArrowheads="1"/>
                  </p:cNvSpPr>
                  <p:nvPr/>
                </p:nvSpPr>
                <p:spPr bwMode="auto">
                  <a:xfrm>
                    <a:off x="2530" y="0"/>
                    <a:ext cx="666"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68" name="Group 26"/>
              <p:cNvGrpSpPr>
                <a:grpSpLocks/>
              </p:cNvGrpSpPr>
              <p:nvPr/>
            </p:nvGrpSpPr>
            <p:grpSpPr bwMode="auto">
              <a:xfrm>
                <a:off x="3196" y="0"/>
                <a:ext cx="376" cy="423"/>
                <a:chOff x="3196" y="0"/>
                <a:chExt cx="376" cy="423"/>
              </a:xfrm>
            </p:grpSpPr>
            <p:sp>
              <p:nvSpPr>
                <p:cNvPr id="16499" name="Rectangle 27"/>
                <p:cNvSpPr>
                  <a:spLocks noChangeArrowheads="1"/>
                </p:cNvSpPr>
                <p:nvPr/>
              </p:nvSpPr>
              <p:spPr bwMode="auto">
                <a:xfrm>
                  <a:off x="3196" y="0"/>
                  <a:ext cx="37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500" name="Group 28"/>
                <p:cNvGrpSpPr>
                  <a:grpSpLocks/>
                </p:cNvGrpSpPr>
                <p:nvPr/>
              </p:nvGrpSpPr>
              <p:grpSpPr bwMode="auto">
                <a:xfrm>
                  <a:off x="3196" y="0"/>
                  <a:ext cx="376" cy="423"/>
                  <a:chOff x="3196" y="0"/>
                  <a:chExt cx="376" cy="423"/>
                </a:xfrm>
              </p:grpSpPr>
              <p:sp>
                <p:nvSpPr>
                  <p:cNvPr id="16501" name="Rectangle 29"/>
                  <p:cNvSpPr>
                    <a:spLocks noChangeArrowheads="1"/>
                  </p:cNvSpPr>
                  <p:nvPr/>
                </p:nvSpPr>
                <p:spPr bwMode="auto">
                  <a:xfrm>
                    <a:off x="3239" y="0"/>
                    <a:ext cx="333"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Units</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502" name="Rectangle 30"/>
                  <p:cNvSpPr>
                    <a:spLocks noChangeArrowheads="1"/>
                  </p:cNvSpPr>
                  <p:nvPr/>
                </p:nvSpPr>
                <p:spPr bwMode="auto">
                  <a:xfrm>
                    <a:off x="3196" y="0"/>
                    <a:ext cx="374"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69" name="Group 31"/>
              <p:cNvGrpSpPr>
                <a:grpSpLocks/>
              </p:cNvGrpSpPr>
              <p:nvPr/>
            </p:nvGrpSpPr>
            <p:grpSpPr bwMode="auto">
              <a:xfrm>
                <a:off x="0" y="423"/>
                <a:ext cx="698" cy="327"/>
                <a:chOff x="0" y="423"/>
                <a:chExt cx="698" cy="327"/>
              </a:xfrm>
            </p:grpSpPr>
            <p:sp>
              <p:nvSpPr>
                <p:cNvPr id="16497" name="Rectangle 32"/>
                <p:cNvSpPr>
                  <a:spLocks noChangeArrowheads="1"/>
                </p:cNvSpPr>
                <p:nvPr/>
              </p:nvSpPr>
              <p:spPr bwMode="auto">
                <a:xfrm>
                  <a:off x="43" y="423"/>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123456789</a:t>
                  </a:r>
                  <a:endParaRPr lang="en-US" sz="2333" dirty="0">
                    <a:solidFill>
                      <a:srgbClr val="09213B"/>
                    </a:solidFill>
                    <a:cs typeface="Times New Roman" pitchFamily="18" charset="0"/>
                  </a:endParaRPr>
                </a:p>
                <a:p>
                  <a:pPr eaLnBrk="0" hangingPunct="0"/>
                  <a:endParaRPr lang="en-US" sz="3333" dirty="0">
                    <a:solidFill>
                      <a:srgbClr val="09213B"/>
                    </a:solidFill>
                    <a:latin typeface="Aharoni" panose="02010803020104030203" pitchFamily="2" charset="-79"/>
                    <a:cs typeface="Aharoni" panose="02010803020104030203" pitchFamily="2" charset="-79"/>
                  </a:endParaRPr>
                </a:p>
              </p:txBody>
            </p:sp>
            <p:sp>
              <p:nvSpPr>
                <p:cNvPr id="16498" name="Rectangle 33"/>
                <p:cNvSpPr>
                  <a:spLocks noChangeArrowheads="1"/>
                </p:cNvSpPr>
                <p:nvPr/>
              </p:nvSpPr>
              <p:spPr bwMode="auto">
                <a:xfrm>
                  <a:off x="0" y="423"/>
                  <a:ext cx="69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0" name="Group 34"/>
              <p:cNvGrpSpPr>
                <a:grpSpLocks/>
              </p:cNvGrpSpPr>
              <p:nvPr/>
            </p:nvGrpSpPr>
            <p:grpSpPr bwMode="auto">
              <a:xfrm>
                <a:off x="698" y="423"/>
                <a:ext cx="932" cy="327"/>
                <a:chOff x="698" y="423"/>
                <a:chExt cx="932" cy="327"/>
              </a:xfrm>
            </p:grpSpPr>
            <p:sp>
              <p:nvSpPr>
                <p:cNvPr id="16495" name="Rectangle 35"/>
                <p:cNvSpPr>
                  <a:spLocks noChangeArrowheads="1"/>
                </p:cNvSpPr>
                <p:nvPr/>
              </p:nvSpPr>
              <p:spPr bwMode="auto">
                <a:xfrm>
                  <a:off x="741" y="423"/>
                  <a:ext cx="8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7/4/2005</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96" name="Rectangle 36"/>
                <p:cNvSpPr>
                  <a:spLocks noChangeArrowheads="1"/>
                </p:cNvSpPr>
                <p:nvPr/>
              </p:nvSpPr>
              <p:spPr bwMode="auto">
                <a:xfrm>
                  <a:off x="698" y="423"/>
                  <a:ext cx="93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1" name="Group 37"/>
              <p:cNvGrpSpPr>
                <a:grpSpLocks/>
              </p:cNvGrpSpPr>
              <p:nvPr/>
            </p:nvGrpSpPr>
            <p:grpSpPr bwMode="auto">
              <a:xfrm>
                <a:off x="1630" y="423"/>
                <a:ext cx="900" cy="327"/>
                <a:chOff x="1630" y="423"/>
                <a:chExt cx="900" cy="327"/>
              </a:xfrm>
            </p:grpSpPr>
            <p:sp>
              <p:nvSpPr>
                <p:cNvPr id="16493" name="Rectangle 38"/>
                <p:cNvSpPr>
                  <a:spLocks noChangeArrowheads="1"/>
                </p:cNvSpPr>
                <p:nvPr/>
              </p:nvSpPr>
              <p:spPr bwMode="auto">
                <a:xfrm>
                  <a:off x="1673" y="423"/>
                  <a:ext cx="8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rgbClr val="09213B"/>
                      </a:solidFill>
                      <a:latin typeface="Aharoni" panose="02010803020104030203" pitchFamily="2" charset="-79"/>
                      <a:cs typeface="Aharoni" panose="02010803020104030203" pitchFamily="2" charset="-79"/>
                    </a:rPr>
                    <a:t>Dry Weight</a:t>
                  </a:r>
                </a:p>
                <a:p>
                  <a:endParaRPr lang="en-US" sz="1667" dirty="0">
                    <a:solidFill>
                      <a:srgbClr val="09213B"/>
                    </a:solidFill>
                    <a:latin typeface="Aharoni" panose="02010803020104030203" pitchFamily="2" charset="-79"/>
                    <a:cs typeface="Aharoni" panose="02010803020104030203" pitchFamily="2" charset="-79"/>
                  </a:endParaRPr>
                </a:p>
              </p:txBody>
            </p:sp>
            <p:sp>
              <p:nvSpPr>
                <p:cNvPr id="16494" name="Rectangle 39"/>
                <p:cNvSpPr>
                  <a:spLocks noChangeArrowheads="1"/>
                </p:cNvSpPr>
                <p:nvPr/>
              </p:nvSpPr>
              <p:spPr bwMode="auto">
                <a:xfrm>
                  <a:off x="1630" y="423"/>
                  <a:ext cx="900"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2" name="Group 40"/>
              <p:cNvGrpSpPr>
                <a:grpSpLocks/>
              </p:cNvGrpSpPr>
              <p:nvPr/>
            </p:nvGrpSpPr>
            <p:grpSpPr bwMode="auto">
              <a:xfrm>
                <a:off x="2530" y="423"/>
                <a:ext cx="666" cy="327"/>
                <a:chOff x="2530" y="423"/>
                <a:chExt cx="666" cy="327"/>
              </a:xfrm>
            </p:grpSpPr>
            <p:sp>
              <p:nvSpPr>
                <p:cNvPr id="16491" name="Rectangle 41"/>
                <p:cNvSpPr>
                  <a:spLocks noChangeArrowheads="1"/>
                </p:cNvSpPr>
                <p:nvPr/>
              </p:nvSpPr>
              <p:spPr bwMode="auto">
                <a:xfrm>
                  <a:off x="2573" y="423"/>
                  <a:ext cx="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rgbClr val="09213B"/>
                      </a:solidFill>
                      <a:latin typeface="Aharoni" panose="02010803020104030203" pitchFamily="2" charset="-79"/>
                      <a:cs typeface="Aharoni" panose="02010803020104030203" pitchFamily="2" charset="-79"/>
                    </a:rPr>
                    <a:t>70</a:t>
                  </a:r>
                  <a:endParaRPr lang="en-US" sz="3000" dirty="0">
                    <a:solidFill>
                      <a:srgbClr val="09213B"/>
                    </a:solidFill>
                    <a:cs typeface="Times New Roman" pitchFamily="18" charset="0"/>
                  </a:endParaRPr>
                </a:p>
                <a:p>
                  <a:pPr eaLnBrk="0" hangingPunct="0"/>
                  <a:endParaRPr lang="en-US" sz="2667" dirty="0">
                    <a:solidFill>
                      <a:srgbClr val="09213B"/>
                    </a:solidFill>
                    <a:latin typeface="Aharoni" panose="02010803020104030203" pitchFamily="2" charset="-79"/>
                    <a:cs typeface="Aharoni" panose="02010803020104030203" pitchFamily="2" charset="-79"/>
                  </a:endParaRPr>
                </a:p>
              </p:txBody>
            </p:sp>
            <p:sp>
              <p:nvSpPr>
                <p:cNvPr id="16492" name="Rectangle 42"/>
                <p:cNvSpPr>
                  <a:spLocks noChangeArrowheads="1"/>
                </p:cNvSpPr>
                <p:nvPr/>
              </p:nvSpPr>
              <p:spPr bwMode="auto">
                <a:xfrm>
                  <a:off x="2530" y="423"/>
                  <a:ext cx="66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3" name="Group 43"/>
              <p:cNvGrpSpPr>
                <a:grpSpLocks/>
              </p:cNvGrpSpPr>
              <p:nvPr/>
            </p:nvGrpSpPr>
            <p:grpSpPr bwMode="auto">
              <a:xfrm>
                <a:off x="3196" y="423"/>
                <a:ext cx="374" cy="327"/>
                <a:chOff x="3196" y="423"/>
                <a:chExt cx="374" cy="327"/>
              </a:xfrm>
            </p:grpSpPr>
            <p:sp>
              <p:nvSpPr>
                <p:cNvPr id="16489" name="Rectangle 44"/>
                <p:cNvSpPr>
                  <a:spLocks noChangeArrowheads="1"/>
                </p:cNvSpPr>
                <p:nvPr/>
              </p:nvSpPr>
              <p:spPr bwMode="auto">
                <a:xfrm>
                  <a:off x="3239" y="42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rgbClr val="09213B"/>
                      </a:solidFill>
                      <a:latin typeface="Aharoni" panose="02010803020104030203" pitchFamily="2" charset="-79"/>
                      <a:cs typeface="Aharoni" panose="02010803020104030203" pitchFamily="2" charset="-79"/>
                    </a:rPr>
                    <a:t>kg</a:t>
                  </a:r>
                </a:p>
                <a:p>
                  <a:endParaRPr lang="en-US" sz="1500" dirty="0">
                    <a:solidFill>
                      <a:srgbClr val="09213B"/>
                    </a:solidFill>
                    <a:latin typeface="Aharoni" panose="02010803020104030203" pitchFamily="2" charset="-79"/>
                    <a:cs typeface="Aharoni" panose="02010803020104030203" pitchFamily="2" charset="-79"/>
                  </a:endParaRPr>
                </a:p>
              </p:txBody>
            </p:sp>
            <p:sp>
              <p:nvSpPr>
                <p:cNvPr id="16490" name="Rectangle 45"/>
                <p:cNvSpPr>
                  <a:spLocks noChangeArrowheads="1"/>
                </p:cNvSpPr>
                <p:nvPr/>
              </p:nvSpPr>
              <p:spPr bwMode="auto">
                <a:xfrm>
                  <a:off x="3196" y="423"/>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4" name="Group 46"/>
              <p:cNvGrpSpPr>
                <a:grpSpLocks/>
              </p:cNvGrpSpPr>
              <p:nvPr/>
            </p:nvGrpSpPr>
            <p:grpSpPr bwMode="auto">
              <a:xfrm>
                <a:off x="0" y="750"/>
                <a:ext cx="698" cy="327"/>
                <a:chOff x="0" y="750"/>
                <a:chExt cx="698" cy="327"/>
              </a:xfrm>
            </p:grpSpPr>
            <p:sp>
              <p:nvSpPr>
                <p:cNvPr id="16487" name="Rectangle 47"/>
                <p:cNvSpPr>
                  <a:spLocks noChangeArrowheads="1"/>
                </p:cNvSpPr>
                <p:nvPr/>
              </p:nvSpPr>
              <p:spPr bwMode="auto">
                <a:xfrm>
                  <a:off x="43" y="750"/>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123456789</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88" name="Rectangle 48"/>
                <p:cNvSpPr>
                  <a:spLocks noChangeArrowheads="1"/>
                </p:cNvSpPr>
                <p:nvPr/>
              </p:nvSpPr>
              <p:spPr bwMode="auto">
                <a:xfrm>
                  <a:off x="0" y="750"/>
                  <a:ext cx="69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5" name="Group 49"/>
              <p:cNvGrpSpPr>
                <a:grpSpLocks/>
              </p:cNvGrpSpPr>
              <p:nvPr/>
            </p:nvGrpSpPr>
            <p:grpSpPr bwMode="auto">
              <a:xfrm>
                <a:off x="698" y="750"/>
                <a:ext cx="932" cy="327"/>
                <a:chOff x="698" y="750"/>
                <a:chExt cx="932" cy="327"/>
              </a:xfrm>
            </p:grpSpPr>
            <p:sp>
              <p:nvSpPr>
                <p:cNvPr id="16485" name="Rectangle 50"/>
                <p:cNvSpPr>
                  <a:spLocks noChangeArrowheads="1"/>
                </p:cNvSpPr>
                <p:nvPr/>
              </p:nvSpPr>
              <p:spPr bwMode="auto">
                <a:xfrm>
                  <a:off x="741" y="750"/>
                  <a:ext cx="8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7/19/2005</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86" name="Rectangle 51"/>
                <p:cNvSpPr>
                  <a:spLocks noChangeArrowheads="1"/>
                </p:cNvSpPr>
                <p:nvPr/>
              </p:nvSpPr>
              <p:spPr bwMode="auto">
                <a:xfrm>
                  <a:off x="698" y="750"/>
                  <a:ext cx="93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6" name="Group 52"/>
              <p:cNvGrpSpPr>
                <a:grpSpLocks/>
              </p:cNvGrpSpPr>
              <p:nvPr/>
            </p:nvGrpSpPr>
            <p:grpSpPr bwMode="auto">
              <a:xfrm>
                <a:off x="1630" y="750"/>
                <a:ext cx="900" cy="327"/>
                <a:chOff x="1630" y="750"/>
                <a:chExt cx="900" cy="327"/>
              </a:xfrm>
            </p:grpSpPr>
            <p:sp>
              <p:nvSpPr>
                <p:cNvPr id="16483" name="Rectangle 53"/>
                <p:cNvSpPr>
                  <a:spLocks noChangeArrowheads="1"/>
                </p:cNvSpPr>
                <p:nvPr/>
              </p:nvSpPr>
              <p:spPr bwMode="auto">
                <a:xfrm>
                  <a:off x="1673" y="750"/>
                  <a:ext cx="8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rgbClr val="09213B"/>
                      </a:solidFill>
                      <a:latin typeface="Aharoni" panose="02010803020104030203" pitchFamily="2" charset="-79"/>
                      <a:cs typeface="Aharoni" panose="02010803020104030203" pitchFamily="2" charset="-79"/>
                    </a:rPr>
                    <a:t>Current Weight</a:t>
                  </a:r>
                </a:p>
                <a:p>
                  <a:endParaRPr lang="en-US" sz="1500" dirty="0">
                    <a:solidFill>
                      <a:srgbClr val="09213B"/>
                    </a:solidFill>
                    <a:latin typeface="Aharoni" panose="02010803020104030203" pitchFamily="2" charset="-79"/>
                    <a:cs typeface="Aharoni" panose="02010803020104030203" pitchFamily="2" charset="-79"/>
                  </a:endParaRPr>
                </a:p>
              </p:txBody>
            </p:sp>
            <p:sp>
              <p:nvSpPr>
                <p:cNvPr id="16484" name="Rectangle 54"/>
                <p:cNvSpPr>
                  <a:spLocks noChangeArrowheads="1"/>
                </p:cNvSpPr>
                <p:nvPr/>
              </p:nvSpPr>
              <p:spPr bwMode="auto">
                <a:xfrm>
                  <a:off x="1630" y="750"/>
                  <a:ext cx="900"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7" name="Group 55"/>
              <p:cNvGrpSpPr>
                <a:grpSpLocks/>
              </p:cNvGrpSpPr>
              <p:nvPr/>
            </p:nvGrpSpPr>
            <p:grpSpPr bwMode="auto">
              <a:xfrm>
                <a:off x="2530" y="750"/>
                <a:ext cx="666" cy="327"/>
                <a:chOff x="2530" y="750"/>
                <a:chExt cx="666" cy="327"/>
              </a:xfrm>
            </p:grpSpPr>
            <p:sp>
              <p:nvSpPr>
                <p:cNvPr id="16481" name="Rectangle 56"/>
                <p:cNvSpPr>
                  <a:spLocks noChangeArrowheads="1"/>
                </p:cNvSpPr>
                <p:nvPr/>
              </p:nvSpPr>
              <p:spPr bwMode="auto">
                <a:xfrm>
                  <a:off x="2573" y="750"/>
                  <a:ext cx="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rgbClr val="09213B"/>
                      </a:solidFill>
                      <a:latin typeface="Aharoni" panose="02010803020104030203" pitchFamily="2" charset="-79"/>
                      <a:cs typeface="Aharoni" panose="02010803020104030203" pitchFamily="2" charset="-79"/>
                    </a:rPr>
                    <a:t>73</a:t>
                  </a:r>
                </a:p>
                <a:p>
                  <a:endParaRPr lang="en-US" sz="2667" dirty="0">
                    <a:solidFill>
                      <a:srgbClr val="09213B"/>
                    </a:solidFill>
                    <a:latin typeface="Aharoni" panose="02010803020104030203" pitchFamily="2" charset="-79"/>
                    <a:cs typeface="Aharoni" panose="02010803020104030203" pitchFamily="2" charset="-79"/>
                  </a:endParaRPr>
                </a:p>
              </p:txBody>
            </p:sp>
            <p:sp>
              <p:nvSpPr>
                <p:cNvPr id="16482" name="Rectangle 57"/>
                <p:cNvSpPr>
                  <a:spLocks noChangeArrowheads="1"/>
                </p:cNvSpPr>
                <p:nvPr/>
              </p:nvSpPr>
              <p:spPr bwMode="auto">
                <a:xfrm>
                  <a:off x="2530" y="750"/>
                  <a:ext cx="66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78" name="Group 58"/>
              <p:cNvGrpSpPr>
                <a:grpSpLocks/>
              </p:cNvGrpSpPr>
              <p:nvPr/>
            </p:nvGrpSpPr>
            <p:grpSpPr bwMode="auto">
              <a:xfrm>
                <a:off x="3196" y="750"/>
                <a:ext cx="374" cy="327"/>
                <a:chOff x="3196" y="750"/>
                <a:chExt cx="374" cy="327"/>
              </a:xfrm>
            </p:grpSpPr>
            <p:sp>
              <p:nvSpPr>
                <p:cNvPr id="16479" name="Rectangle 59"/>
                <p:cNvSpPr>
                  <a:spLocks noChangeArrowheads="1"/>
                </p:cNvSpPr>
                <p:nvPr/>
              </p:nvSpPr>
              <p:spPr bwMode="auto">
                <a:xfrm>
                  <a:off x="3239" y="75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rgbClr val="09213B"/>
                      </a:solidFill>
                      <a:latin typeface="Aharoni" panose="02010803020104030203" pitchFamily="2" charset="-79"/>
                      <a:cs typeface="Aharoni" panose="02010803020104030203" pitchFamily="2" charset="-79"/>
                    </a:rPr>
                    <a:t>kg</a:t>
                  </a:r>
                </a:p>
                <a:p>
                  <a:endParaRPr lang="en-US" sz="1500" dirty="0">
                    <a:solidFill>
                      <a:srgbClr val="09213B"/>
                    </a:solidFill>
                    <a:latin typeface="Aharoni" panose="02010803020104030203" pitchFamily="2" charset="-79"/>
                    <a:cs typeface="Aharoni" panose="02010803020104030203" pitchFamily="2" charset="-79"/>
                  </a:endParaRPr>
                </a:p>
              </p:txBody>
            </p:sp>
            <p:sp>
              <p:nvSpPr>
                <p:cNvPr id="16480" name="Rectangle 60"/>
                <p:cNvSpPr>
                  <a:spLocks noChangeArrowheads="1"/>
                </p:cNvSpPr>
                <p:nvPr/>
              </p:nvSpPr>
              <p:spPr bwMode="auto">
                <a:xfrm>
                  <a:off x="3196" y="750"/>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sp>
          <p:nvSpPr>
            <p:cNvPr id="16463" name="Rectangle 61"/>
            <p:cNvSpPr>
              <a:spLocks noChangeArrowheads="1"/>
            </p:cNvSpPr>
            <p:nvPr/>
          </p:nvSpPr>
          <p:spPr bwMode="auto">
            <a:xfrm>
              <a:off x="-2" y="-2"/>
              <a:ext cx="3574" cy="1081"/>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24" name="Group 62"/>
          <p:cNvGrpSpPr>
            <a:grpSpLocks/>
          </p:cNvGrpSpPr>
          <p:nvPr/>
        </p:nvGrpSpPr>
        <p:grpSpPr bwMode="auto">
          <a:xfrm>
            <a:off x="1079500" y="2603500"/>
            <a:ext cx="6985000" cy="1430073"/>
            <a:chOff x="-2" y="-2"/>
            <a:chExt cx="3731" cy="1081"/>
          </a:xfrm>
        </p:grpSpPr>
        <p:grpSp>
          <p:nvGrpSpPr>
            <p:cNvPr id="16394" name="Group 63"/>
            <p:cNvGrpSpPr>
              <a:grpSpLocks/>
            </p:cNvGrpSpPr>
            <p:nvPr/>
          </p:nvGrpSpPr>
          <p:grpSpPr bwMode="auto">
            <a:xfrm>
              <a:off x="-2" y="0"/>
              <a:ext cx="3731" cy="1077"/>
              <a:chOff x="-2" y="0"/>
              <a:chExt cx="3731" cy="1077"/>
            </a:xfrm>
          </p:grpSpPr>
          <p:grpSp>
            <p:nvGrpSpPr>
              <p:cNvPr id="16396" name="Group 64"/>
              <p:cNvGrpSpPr>
                <a:grpSpLocks/>
              </p:cNvGrpSpPr>
              <p:nvPr/>
            </p:nvGrpSpPr>
            <p:grpSpPr bwMode="auto">
              <a:xfrm>
                <a:off x="0" y="0"/>
                <a:ext cx="679" cy="423"/>
                <a:chOff x="0" y="0"/>
                <a:chExt cx="679" cy="423"/>
              </a:xfrm>
            </p:grpSpPr>
            <p:sp>
              <p:nvSpPr>
                <p:cNvPr id="16458" name="Rectangle 65"/>
                <p:cNvSpPr>
                  <a:spLocks noChangeArrowheads="1"/>
                </p:cNvSpPr>
                <p:nvPr/>
              </p:nvSpPr>
              <p:spPr bwMode="auto">
                <a:xfrm>
                  <a:off x="0" y="0"/>
                  <a:ext cx="679"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459" name="Group 66"/>
                <p:cNvGrpSpPr>
                  <a:grpSpLocks/>
                </p:cNvGrpSpPr>
                <p:nvPr/>
              </p:nvGrpSpPr>
              <p:grpSpPr bwMode="auto">
                <a:xfrm>
                  <a:off x="0" y="0"/>
                  <a:ext cx="636" cy="423"/>
                  <a:chOff x="0" y="0"/>
                  <a:chExt cx="636" cy="423"/>
                </a:xfrm>
              </p:grpSpPr>
              <p:sp>
                <p:nvSpPr>
                  <p:cNvPr id="16460" name="Rectangle 67"/>
                  <p:cNvSpPr>
                    <a:spLocks noChangeArrowheads="1"/>
                  </p:cNvSpPr>
                  <p:nvPr/>
                </p:nvSpPr>
                <p:spPr bwMode="auto">
                  <a:xfrm>
                    <a:off x="43" y="0"/>
                    <a:ext cx="550"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Patient Identifier</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461" name="Rectangle 68"/>
                  <p:cNvSpPr>
                    <a:spLocks noChangeArrowheads="1"/>
                  </p:cNvSpPr>
                  <p:nvPr/>
                </p:nvSpPr>
                <p:spPr bwMode="auto">
                  <a:xfrm>
                    <a:off x="0" y="0"/>
                    <a:ext cx="636"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397" name="Group 69"/>
              <p:cNvGrpSpPr>
                <a:grpSpLocks/>
              </p:cNvGrpSpPr>
              <p:nvPr/>
            </p:nvGrpSpPr>
            <p:grpSpPr bwMode="auto">
              <a:xfrm>
                <a:off x="636" y="0"/>
                <a:ext cx="734" cy="423"/>
                <a:chOff x="636" y="0"/>
                <a:chExt cx="734" cy="423"/>
              </a:xfrm>
            </p:grpSpPr>
            <p:sp>
              <p:nvSpPr>
                <p:cNvPr id="16454" name="Rectangle 70"/>
                <p:cNvSpPr>
                  <a:spLocks noChangeArrowheads="1"/>
                </p:cNvSpPr>
                <p:nvPr/>
              </p:nvSpPr>
              <p:spPr bwMode="auto">
                <a:xfrm>
                  <a:off x="636" y="0"/>
                  <a:ext cx="73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455" name="Group 71"/>
                <p:cNvGrpSpPr>
                  <a:grpSpLocks/>
                </p:cNvGrpSpPr>
                <p:nvPr/>
              </p:nvGrpSpPr>
              <p:grpSpPr bwMode="auto">
                <a:xfrm>
                  <a:off x="636" y="0"/>
                  <a:ext cx="734" cy="423"/>
                  <a:chOff x="636" y="0"/>
                  <a:chExt cx="734" cy="423"/>
                </a:xfrm>
              </p:grpSpPr>
              <p:sp>
                <p:nvSpPr>
                  <p:cNvPr id="16456" name="Rectangle 72"/>
                  <p:cNvSpPr>
                    <a:spLocks noChangeArrowheads="1"/>
                  </p:cNvSpPr>
                  <p:nvPr/>
                </p:nvSpPr>
                <p:spPr bwMode="auto">
                  <a:xfrm>
                    <a:off x="679" y="0"/>
                    <a:ext cx="648"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Date and Time</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457" name="Rectangle 73"/>
                  <p:cNvSpPr>
                    <a:spLocks noChangeArrowheads="1"/>
                  </p:cNvSpPr>
                  <p:nvPr/>
                </p:nvSpPr>
                <p:spPr bwMode="auto">
                  <a:xfrm>
                    <a:off x="636" y="0"/>
                    <a:ext cx="734"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398" name="Group 74"/>
              <p:cNvGrpSpPr>
                <a:grpSpLocks/>
              </p:cNvGrpSpPr>
              <p:nvPr/>
            </p:nvGrpSpPr>
            <p:grpSpPr bwMode="auto">
              <a:xfrm>
                <a:off x="1370" y="0"/>
                <a:ext cx="639" cy="423"/>
                <a:chOff x="1370" y="0"/>
                <a:chExt cx="639" cy="423"/>
              </a:xfrm>
            </p:grpSpPr>
            <p:sp>
              <p:nvSpPr>
                <p:cNvPr id="16450" name="Rectangle 75"/>
                <p:cNvSpPr>
                  <a:spLocks noChangeArrowheads="1"/>
                </p:cNvSpPr>
                <p:nvPr/>
              </p:nvSpPr>
              <p:spPr bwMode="auto">
                <a:xfrm>
                  <a:off x="1370" y="0"/>
                  <a:ext cx="639"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451" name="Group 76"/>
                <p:cNvGrpSpPr>
                  <a:grpSpLocks/>
                </p:cNvGrpSpPr>
                <p:nvPr/>
              </p:nvGrpSpPr>
              <p:grpSpPr bwMode="auto">
                <a:xfrm>
                  <a:off x="1370" y="0"/>
                  <a:ext cx="639" cy="423"/>
                  <a:chOff x="1370" y="0"/>
                  <a:chExt cx="639" cy="423"/>
                </a:xfrm>
              </p:grpSpPr>
              <p:sp>
                <p:nvSpPr>
                  <p:cNvPr id="16452" name="Rectangle 77"/>
                  <p:cNvSpPr>
                    <a:spLocks noChangeArrowheads="1"/>
                  </p:cNvSpPr>
                  <p:nvPr/>
                </p:nvSpPr>
                <p:spPr bwMode="auto">
                  <a:xfrm>
                    <a:off x="1398" y="0"/>
                    <a:ext cx="568"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167" b="1" dirty="0">
                        <a:solidFill>
                          <a:srgbClr val="000000"/>
                        </a:solidFill>
                        <a:latin typeface="Aharoni" panose="02010803020104030203" pitchFamily="2" charset="-79"/>
                        <a:cs typeface="Aharoni" panose="02010803020104030203" pitchFamily="2" charset="-79"/>
                      </a:rPr>
                      <a:t>Observation Type</a:t>
                    </a:r>
                  </a:p>
                  <a:p>
                    <a:endParaRPr lang="en-US" sz="1167" b="1" dirty="0">
                      <a:solidFill>
                        <a:srgbClr val="000000"/>
                      </a:solidFill>
                      <a:latin typeface="Aharoni" panose="02010803020104030203" pitchFamily="2" charset="-79"/>
                      <a:cs typeface="Aharoni" panose="02010803020104030203" pitchFamily="2" charset="-79"/>
                    </a:endParaRPr>
                  </a:p>
                </p:txBody>
              </p:sp>
              <p:sp>
                <p:nvSpPr>
                  <p:cNvPr id="16453" name="Rectangle 78"/>
                  <p:cNvSpPr>
                    <a:spLocks noChangeArrowheads="1"/>
                  </p:cNvSpPr>
                  <p:nvPr/>
                </p:nvSpPr>
                <p:spPr bwMode="auto">
                  <a:xfrm>
                    <a:off x="1370" y="0"/>
                    <a:ext cx="639"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399" name="Group 79"/>
              <p:cNvGrpSpPr>
                <a:grpSpLocks/>
              </p:cNvGrpSpPr>
              <p:nvPr/>
            </p:nvGrpSpPr>
            <p:grpSpPr bwMode="auto">
              <a:xfrm>
                <a:off x="2009" y="0"/>
                <a:ext cx="702" cy="423"/>
                <a:chOff x="2009" y="0"/>
                <a:chExt cx="702" cy="423"/>
              </a:xfrm>
            </p:grpSpPr>
            <p:sp>
              <p:nvSpPr>
                <p:cNvPr id="16446" name="Rectangle 80"/>
                <p:cNvSpPr>
                  <a:spLocks noChangeArrowheads="1"/>
                </p:cNvSpPr>
                <p:nvPr/>
              </p:nvSpPr>
              <p:spPr bwMode="auto">
                <a:xfrm>
                  <a:off x="2009" y="0"/>
                  <a:ext cx="70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447" name="Group 81"/>
                <p:cNvGrpSpPr>
                  <a:grpSpLocks/>
                </p:cNvGrpSpPr>
                <p:nvPr/>
              </p:nvGrpSpPr>
              <p:grpSpPr bwMode="auto">
                <a:xfrm>
                  <a:off x="2009" y="0"/>
                  <a:ext cx="702" cy="423"/>
                  <a:chOff x="2009" y="0"/>
                  <a:chExt cx="702" cy="423"/>
                </a:xfrm>
              </p:grpSpPr>
              <p:sp>
                <p:nvSpPr>
                  <p:cNvPr id="16448" name="Rectangle 82"/>
                  <p:cNvSpPr>
                    <a:spLocks noChangeArrowheads="1"/>
                  </p:cNvSpPr>
                  <p:nvPr/>
                </p:nvSpPr>
                <p:spPr bwMode="auto">
                  <a:xfrm>
                    <a:off x="2052" y="0"/>
                    <a:ext cx="616"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Weight type</a:t>
                    </a:r>
                    <a:endParaRPr lang="en-US" sz="1667" dirty="0">
                      <a:solidFill>
                        <a:prstClr val="black"/>
                      </a:solidFill>
                      <a:cs typeface="Times New Roman" pitchFamily="18" charset="0"/>
                    </a:endParaRPr>
                  </a:p>
                  <a:p>
                    <a:pPr eaLnBrk="0" hangingPunct="0"/>
                    <a:endParaRPr lang="en-US" sz="2667" dirty="0">
                      <a:solidFill>
                        <a:prstClr val="black"/>
                      </a:solidFill>
                      <a:latin typeface="Aharoni" panose="02010803020104030203" pitchFamily="2" charset="-79"/>
                      <a:cs typeface="Aharoni" panose="02010803020104030203" pitchFamily="2" charset="-79"/>
                    </a:endParaRPr>
                  </a:p>
                </p:txBody>
              </p:sp>
              <p:sp>
                <p:nvSpPr>
                  <p:cNvPr id="16449" name="Rectangle 83"/>
                  <p:cNvSpPr>
                    <a:spLocks noChangeArrowheads="1"/>
                  </p:cNvSpPr>
                  <p:nvPr/>
                </p:nvSpPr>
                <p:spPr bwMode="auto">
                  <a:xfrm>
                    <a:off x="2009" y="0"/>
                    <a:ext cx="702"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00" name="Group 84"/>
              <p:cNvGrpSpPr>
                <a:grpSpLocks/>
              </p:cNvGrpSpPr>
              <p:nvPr/>
            </p:nvGrpSpPr>
            <p:grpSpPr bwMode="auto">
              <a:xfrm>
                <a:off x="2711" y="0"/>
                <a:ext cx="642" cy="423"/>
                <a:chOff x="2711" y="0"/>
                <a:chExt cx="642" cy="423"/>
              </a:xfrm>
            </p:grpSpPr>
            <p:sp>
              <p:nvSpPr>
                <p:cNvPr id="16442" name="Rectangle 85"/>
                <p:cNvSpPr>
                  <a:spLocks noChangeArrowheads="1"/>
                </p:cNvSpPr>
                <p:nvPr/>
              </p:nvSpPr>
              <p:spPr bwMode="auto">
                <a:xfrm>
                  <a:off x="2711" y="0"/>
                  <a:ext cx="64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443" name="Group 86"/>
                <p:cNvGrpSpPr>
                  <a:grpSpLocks/>
                </p:cNvGrpSpPr>
                <p:nvPr/>
              </p:nvGrpSpPr>
              <p:grpSpPr bwMode="auto">
                <a:xfrm>
                  <a:off x="2711" y="0"/>
                  <a:ext cx="642" cy="423"/>
                  <a:chOff x="2711" y="0"/>
                  <a:chExt cx="642" cy="423"/>
                </a:xfrm>
              </p:grpSpPr>
              <p:sp>
                <p:nvSpPr>
                  <p:cNvPr id="16444" name="Rectangle 87"/>
                  <p:cNvSpPr>
                    <a:spLocks noChangeArrowheads="1"/>
                  </p:cNvSpPr>
                  <p:nvPr/>
                </p:nvSpPr>
                <p:spPr bwMode="auto">
                  <a:xfrm>
                    <a:off x="2711" y="0"/>
                    <a:ext cx="64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333" b="1" dirty="0">
                        <a:solidFill>
                          <a:srgbClr val="000000"/>
                        </a:solidFill>
                        <a:latin typeface="Aharoni" panose="02010803020104030203" pitchFamily="2" charset="-79"/>
                        <a:cs typeface="Aharoni" panose="02010803020104030203" pitchFamily="2" charset="-79"/>
                      </a:rPr>
                      <a:t>Observation Value</a:t>
                    </a:r>
                  </a:p>
                  <a:p>
                    <a:endParaRPr lang="en-US" sz="1333" b="1" dirty="0">
                      <a:solidFill>
                        <a:srgbClr val="000000"/>
                      </a:solidFill>
                      <a:latin typeface="Aharoni" panose="02010803020104030203" pitchFamily="2" charset="-79"/>
                      <a:cs typeface="Aharoni" panose="02010803020104030203" pitchFamily="2" charset="-79"/>
                    </a:endParaRPr>
                  </a:p>
                </p:txBody>
              </p:sp>
              <p:sp>
                <p:nvSpPr>
                  <p:cNvPr id="16445" name="Rectangle 88"/>
                  <p:cNvSpPr>
                    <a:spLocks noChangeArrowheads="1"/>
                  </p:cNvSpPr>
                  <p:nvPr/>
                </p:nvSpPr>
                <p:spPr bwMode="auto">
                  <a:xfrm>
                    <a:off x="2711" y="0"/>
                    <a:ext cx="642"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01" name="Group 89"/>
              <p:cNvGrpSpPr>
                <a:grpSpLocks/>
              </p:cNvGrpSpPr>
              <p:nvPr/>
            </p:nvGrpSpPr>
            <p:grpSpPr bwMode="auto">
              <a:xfrm>
                <a:off x="3353" y="0"/>
                <a:ext cx="376" cy="423"/>
                <a:chOff x="3353" y="0"/>
                <a:chExt cx="376" cy="423"/>
              </a:xfrm>
            </p:grpSpPr>
            <p:sp>
              <p:nvSpPr>
                <p:cNvPr id="16438" name="Rectangle 90"/>
                <p:cNvSpPr>
                  <a:spLocks noChangeArrowheads="1"/>
                </p:cNvSpPr>
                <p:nvPr/>
              </p:nvSpPr>
              <p:spPr bwMode="auto">
                <a:xfrm>
                  <a:off x="3353" y="0"/>
                  <a:ext cx="37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solidFill>
                      <a:prstClr val="black"/>
                    </a:solidFill>
                    <a:cs typeface="Aharoni" panose="02010803020104030203" pitchFamily="2" charset="-79"/>
                  </a:endParaRPr>
                </a:p>
              </p:txBody>
            </p:sp>
            <p:grpSp>
              <p:nvGrpSpPr>
                <p:cNvPr id="16439" name="Group 91"/>
                <p:cNvGrpSpPr>
                  <a:grpSpLocks/>
                </p:cNvGrpSpPr>
                <p:nvPr/>
              </p:nvGrpSpPr>
              <p:grpSpPr bwMode="auto">
                <a:xfrm>
                  <a:off x="3353" y="0"/>
                  <a:ext cx="376" cy="423"/>
                  <a:chOff x="3353" y="0"/>
                  <a:chExt cx="376" cy="423"/>
                </a:xfrm>
              </p:grpSpPr>
              <p:sp>
                <p:nvSpPr>
                  <p:cNvPr id="16440" name="Rectangle 92"/>
                  <p:cNvSpPr>
                    <a:spLocks noChangeArrowheads="1"/>
                  </p:cNvSpPr>
                  <p:nvPr/>
                </p:nvSpPr>
                <p:spPr bwMode="auto">
                  <a:xfrm>
                    <a:off x="3396" y="0"/>
                    <a:ext cx="333"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Units</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441" name="Rectangle 93"/>
                  <p:cNvSpPr>
                    <a:spLocks noChangeArrowheads="1"/>
                  </p:cNvSpPr>
                  <p:nvPr/>
                </p:nvSpPr>
                <p:spPr bwMode="auto">
                  <a:xfrm>
                    <a:off x="3353" y="0"/>
                    <a:ext cx="374"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grpSp>
            <p:nvGrpSpPr>
              <p:cNvPr id="16402" name="Group 94"/>
              <p:cNvGrpSpPr>
                <a:grpSpLocks/>
              </p:cNvGrpSpPr>
              <p:nvPr/>
            </p:nvGrpSpPr>
            <p:grpSpPr bwMode="auto">
              <a:xfrm>
                <a:off x="-2" y="423"/>
                <a:ext cx="681" cy="327"/>
                <a:chOff x="-2" y="423"/>
                <a:chExt cx="681" cy="327"/>
              </a:xfrm>
            </p:grpSpPr>
            <p:sp>
              <p:nvSpPr>
                <p:cNvPr id="16436" name="Rectangle 95"/>
                <p:cNvSpPr>
                  <a:spLocks noChangeArrowheads="1"/>
                </p:cNvSpPr>
                <p:nvPr/>
              </p:nvSpPr>
              <p:spPr bwMode="auto">
                <a:xfrm>
                  <a:off x="-2" y="423"/>
                  <a:ext cx="6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123456789</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37" name="Rectangle 96"/>
                <p:cNvSpPr>
                  <a:spLocks noChangeArrowheads="1"/>
                </p:cNvSpPr>
                <p:nvPr/>
              </p:nvSpPr>
              <p:spPr bwMode="auto">
                <a:xfrm>
                  <a:off x="0" y="423"/>
                  <a:ext cx="63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3" name="Group 97"/>
              <p:cNvGrpSpPr>
                <a:grpSpLocks/>
              </p:cNvGrpSpPr>
              <p:nvPr/>
            </p:nvGrpSpPr>
            <p:grpSpPr bwMode="auto">
              <a:xfrm>
                <a:off x="636" y="423"/>
                <a:ext cx="734" cy="327"/>
                <a:chOff x="636" y="423"/>
                <a:chExt cx="734" cy="327"/>
              </a:xfrm>
            </p:grpSpPr>
            <p:sp>
              <p:nvSpPr>
                <p:cNvPr id="16434" name="Rectangle 98"/>
                <p:cNvSpPr>
                  <a:spLocks noChangeArrowheads="1"/>
                </p:cNvSpPr>
                <p:nvPr/>
              </p:nvSpPr>
              <p:spPr bwMode="auto">
                <a:xfrm>
                  <a:off x="679" y="423"/>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7/4/2005</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35" name="Rectangle 99"/>
                <p:cNvSpPr>
                  <a:spLocks noChangeArrowheads="1"/>
                </p:cNvSpPr>
                <p:nvPr/>
              </p:nvSpPr>
              <p:spPr bwMode="auto">
                <a:xfrm>
                  <a:off x="636" y="423"/>
                  <a:ext cx="73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4" name="Group 100"/>
              <p:cNvGrpSpPr>
                <a:grpSpLocks/>
              </p:cNvGrpSpPr>
              <p:nvPr/>
            </p:nvGrpSpPr>
            <p:grpSpPr bwMode="auto">
              <a:xfrm>
                <a:off x="1370" y="423"/>
                <a:ext cx="639" cy="327"/>
                <a:chOff x="1370" y="423"/>
                <a:chExt cx="639" cy="327"/>
              </a:xfrm>
            </p:grpSpPr>
            <p:sp>
              <p:nvSpPr>
                <p:cNvPr id="16432" name="Rectangle 101"/>
                <p:cNvSpPr>
                  <a:spLocks noChangeArrowheads="1"/>
                </p:cNvSpPr>
                <p:nvPr/>
              </p:nvSpPr>
              <p:spPr bwMode="auto">
                <a:xfrm>
                  <a:off x="1413" y="423"/>
                  <a:ext cx="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rgbClr val="09213B"/>
                      </a:solidFill>
                      <a:latin typeface="Aharoni" panose="02010803020104030203" pitchFamily="2" charset="-79"/>
                      <a:cs typeface="Aharoni" panose="02010803020104030203" pitchFamily="2" charset="-79"/>
                    </a:rPr>
                    <a:t>Weight</a:t>
                  </a:r>
                </a:p>
                <a:p>
                  <a:endParaRPr lang="en-US" sz="1667" dirty="0">
                    <a:solidFill>
                      <a:srgbClr val="09213B"/>
                    </a:solidFill>
                    <a:latin typeface="Aharoni" panose="02010803020104030203" pitchFamily="2" charset="-79"/>
                    <a:cs typeface="Aharoni" panose="02010803020104030203" pitchFamily="2" charset="-79"/>
                  </a:endParaRPr>
                </a:p>
              </p:txBody>
            </p:sp>
            <p:sp>
              <p:nvSpPr>
                <p:cNvPr id="16433" name="Rectangle 102"/>
                <p:cNvSpPr>
                  <a:spLocks noChangeArrowheads="1"/>
                </p:cNvSpPr>
                <p:nvPr/>
              </p:nvSpPr>
              <p:spPr bwMode="auto">
                <a:xfrm>
                  <a:off x="1370" y="423"/>
                  <a:ext cx="63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5" name="Group 103"/>
              <p:cNvGrpSpPr>
                <a:grpSpLocks/>
              </p:cNvGrpSpPr>
              <p:nvPr/>
            </p:nvGrpSpPr>
            <p:grpSpPr bwMode="auto">
              <a:xfrm>
                <a:off x="2009" y="423"/>
                <a:ext cx="702" cy="327"/>
                <a:chOff x="2009" y="423"/>
                <a:chExt cx="702" cy="327"/>
              </a:xfrm>
            </p:grpSpPr>
            <p:sp>
              <p:nvSpPr>
                <p:cNvPr id="16430" name="Rectangle 104"/>
                <p:cNvSpPr>
                  <a:spLocks noChangeArrowheads="1"/>
                </p:cNvSpPr>
                <p:nvPr/>
              </p:nvSpPr>
              <p:spPr bwMode="auto">
                <a:xfrm>
                  <a:off x="2052" y="423"/>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rgbClr val="09213B"/>
                      </a:solidFill>
                      <a:latin typeface="Aharoni" panose="02010803020104030203" pitchFamily="2" charset="-79"/>
                      <a:cs typeface="Aharoni" panose="02010803020104030203" pitchFamily="2" charset="-79"/>
                    </a:rPr>
                    <a:t>Dry</a:t>
                  </a:r>
                </a:p>
                <a:p>
                  <a:endParaRPr lang="en-US" sz="1667" dirty="0">
                    <a:solidFill>
                      <a:srgbClr val="09213B"/>
                    </a:solidFill>
                    <a:latin typeface="Aharoni" panose="02010803020104030203" pitchFamily="2" charset="-79"/>
                    <a:cs typeface="Aharoni" panose="02010803020104030203" pitchFamily="2" charset="-79"/>
                  </a:endParaRPr>
                </a:p>
              </p:txBody>
            </p:sp>
            <p:sp>
              <p:nvSpPr>
                <p:cNvPr id="16431" name="Rectangle 105"/>
                <p:cNvSpPr>
                  <a:spLocks noChangeArrowheads="1"/>
                </p:cNvSpPr>
                <p:nvPr/>
              </p:nvSpPr>
              <p:spPr bwMode="auto">
                <a:xfrm>
                  <a:off x="2009" y="423"/>
                  <a:ext cx="70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6" name="Group 106"/>
              <p:cNvGrpSpPr>
                <a:grpSpLocks/>
              </p:cNvGrpSpPr>
              <p:nvPr/>
            </p:nvGrpSpPr>
            <p:grpSpPr bwMode="auto">
              <a:xfrm>
                <a:off x="2711" y="423"/>
                <a:ext cx="642" cy="327"/>
                <a:chOff x="2711" y="423"/>
                <a:chExt cx="642" cy="327"/>
              </a:xfrm>
            </p:grpSpPr>
            <p:sp>
              <p:nvSpPr>
                <p:cNvPr id="16428" name="Rectangle 107"/>
                <p:cNvSpPr>
                  <a:spLocks noChangeArrowheads="1"/>
                </p:cNvSpPr>
                <p:nvPr/>
              </p:nvSpPr>
              <p:spPr bwMode="auto">
                <a:xfrm>
                  <a:off x="2754" y="423"/>
                  <a:ext cx="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rgbClr val="09213B"/>
                      </a:solidFill>
                      <a:latin typeface="Aharoni" panose="02010803020104030203" pitchFamily="2" charset="-79"/>
                      <a:cs typeface="Aharoni" panose="02010803020104030203" pitchFamily="2" charset="-79"/>
                    </a:rPr>
                    <a:t>70</a:t>
                  </a:r>
                </a:p>
                <a:p>
                  <a:endParaRPr lang="en-US" sz="2667" dirty="0">
                    <a:solidFill>
                      <a:srgbClr val="09213B"/>
                    </a:solidFill>
                    <a:latin typeface="Aharoni" panose="02010803020104030203" pitchFamily="2" charset="-79"/>
                    <a:cs typeface="Aharoni" panose="02010803020104030203" pitchFamily="2" charset="-79"/>
                  </a:endParaRPr>
                </a:p>
              </p:txBody>
            </p:sp>
            <p:sp>
              <p:nvSpPr>
                <p:cNvPr id="16429" name="Rectangle 108"/>
                <p:cNvSpPr>
                  <a:spLocks noChangeArrowheads="1"/>
                </p:cNvSpPr>
                <p:nvPr/>
              </p:nvSpPr>
              <p:spPr bwMode="auto">
                <a:xfrm>
                  <a:off x="2711" y="423"/>
                  <a:ext cx="64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3" name="Group 109"/>
              <p:cNvGrpSpPr>
                <a:grpSpLocks/>
              </p:cNvGrpSpPr>
              <p:nvPr/>
            </p:nvGrpSpPr>
            <p:grpSpPr bwMode="auto">
              <a:xfrm>
                <a:off x="3353" y="423"/>
                <a:ext cx="374" cy="327"/>
                <a:chOff x="3353" y="423"/>
                <a:chExt cx="374" cy="327"/>
              </a:xfrm>
            </p:grpSpPr>
            <p:sp>
              <p:nvSpPr>
                <p:cNvPr id="16426" name="Rectangle 110"/>
                <p:cNvSpPr>
                  <a:spLocks noChangeArrowheads="1"/>
                </p:cNvSpPr>
                <p:nvPr/>
              </p:nvSpPr>
              <p:spPr bwMode="auto">
                <a:xfrm>
                  <a:off x="3396" y="42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rgbClr val="09213B"/>
                      </a:solidFill>
                      <a:latin typeface="Aharoni" panose="02010803020104030203" pitchFamily="2" charset="-79"/>
                      <a:cs typeface="Aharoni" panose="02010803020104030203" pitchFamily="2" charset="-79"/>
                    </a:rPr>
                    <a:t>kg</a:t>
                  </a:r>
                </a:p>
                <a:p>
                  <a:endParaRPr lang="en-US" sz="1500" dirty="0">
                    <a:solidFill>
                      <a:srgbClr val="09213B"/>
                    </a:solidFill>
                    <a:latin typeface="Aharoni" panose="02010803020104030203" pitchFamily="2" charset="-79"/>
                    <a:cs typeface="Aharoni" panose="02010803020104030203" pitchFamily="2" charset="-79"/>
                  </a:endParaRPr>
                </a:p>
              </p:txBody>
            </p:sp>
            <p:sp>
              <p:nvSpPr>
                <p:cNvPr id="16427" name="Rectangle 111"/>
                <p:cNvSpPr>
                  <a:spLocks noChangeArrowheads="1"/>
                </p:cNvSpPr>
                <p:nvPr/>
              </p:nvSpPr>
              <p:spPr bwMode="auto">
                <a:xfrm>
                  <a:off x="3353" y="423"/>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8" name="Group 112"/>
              <p:cNvGrpSpPr>
                <a:grpSpLocks/>
              </p:cNvGrpSpPr>
              <p:nvPr/>
            </p:nvGrpSpPr>
            <p:grpSpPr bwMode="auto">
              <a:xfrm>
                <a:off x="0" y="750"/>
                <a:ext cx="646" cy="327"/>
                <a:chOff x="0" y="750"/>
                <a:chExt cx="646" cy="327"/>
              </a:xfrm>
            </p:grpSpPr>
            <p:sp>
              <p:nvSpPr>
                <p:cNvPr id="16424" name="Rectangle 113"/>
                <p:cNvSpPr>
                  <a:spLocks noChangeArrowheads="1"/>
                </p:cNvSpPr>
                <p:nvPr/>
              </p:nvSpPr>
              <p:spPr bwMode="auto">
                <a:xfrm>
                  <a:off x="13" y="750"/>
                  <a:ext cx="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123456789</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25" name="Rectangle 114"/>
                <p:cNvSpPr>
                  <a:spLocks noChangeArrowheads="1"/>
                </p:cNvSpPr>
                <p:nvPr/>
              </p:nvSpPr>
              <p:spPr bwMode="auto">
                <a:xfrm>
                  <a:off x="0" y="750"/>
                  <a:ext cx="63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9" name="Group 115"/>
              <p:cNvGrpSpPr>
                <a:grpSpLocks/>
              </p:cNvGrpSpPr>
              <p:nvPr/>
            </p:nvGrpSpPr>
            <p:grpSpPr bwMode="auto">
              <a:xfrm>
                <a:off x="636" y="750"/>
                <a:ext cx="734" cy="327"/>
                <a:chOff x="636" y="750"/>
                <a:chExt cx="734" cy="327"/>
              </a:xfrm>
            </p:grpSpPr>
            <p:sp>
              <p:nvSpPr>
                <p:cNvPr id="16422" name="Rectangle 116"/>
                <p:cNvSpPr>
                  <a:spLocks noChangeArrowheads="1"/>
                </p:cNvSpPr>
                <p:nvPr/>
              </p:nvSpPr>
              <p:spPr bwMode="auto">
                <a:xfrm>
                  <a:off x="679" y="750"/>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rgbClr val="09213B"/>
                      </a:solidFill>
                      <a:latin typeface="Aharoni" panose="02010803020104030203" pitchFamily="2" charset="-79"/>
                      <a:cs typeface="Aharoni" panose="02010803020104030203" pitchFamily="2" charset="-79"/>
                    </a:rPr>
                    <a:t>7/19/2005</a:t>
                  </a:r>
                </a:p>
                <a:p>
                  <a:endParaRPr lang="en-US" sz="2000" dirty="0">
                    <a:solidFill>
                      <a:srgbClr val="09213B"/>
                    </a:solidFill>
                    <a:latin typeface="Aharoni" panose="02010803020104030203" pitchFamily="2" charset="-79"/>
                    <a:cs typeface="Aharoni" panose="02010803020104030203" pitchFamily="2" charset="-79"/>
                  </a:endParaRPr>
                </a:p>
              </p:txBody>
            </p:sp>
            <p:sp>
              <p:nvSpPr>
                <p:cNvPr id="16423" name="Rectangle 117"/>
                <p:cNvSpPr>
                  <a:spLocks noChangeArrowheads="1"/>
                </p:cNvSpPr>
                <p:nvPr/>
              </p:nvSpPr>
              <p:spPr bwMode="auto">
                <a:xfrm>
                  <a:off x="636" y="750"/>
                  <a:ext cx="73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10" name="Group 118"/>
              <p:cNvGrpSpPr>
                <a:grpSpLocks/>
              </p:cNvGrpSpPr>
              <p:nvPr/>
            </p:nvGrpSpPr>
            <p:grpSpPr bwMode="auto">
              <a:xfrm>
                <a:off x="1370" y="750"/>
                <a:ext cx="639" cy="327"/>
                <a:chOff x="1370" y="750"/>
                <a:chExt cx="639" cy="327"/>
              </a:xfrm>
            </p:grpSpPr>
            <p:sp>
              <p:nvSpPr>
                <p:cNvPr id="16420" name="Rectangle 119"/>
                <p:cNvSpPr>
                  <a:spLocks noChangeArrowheads="1"/>
                </p:cNvSpPr>
                <p:nvPr/>
              </p:nvSpPr>
              <p:spPr bwMode="auto">
                <a:xfrm>
                  <a:off x="1413" y="750"/>
                  <a:ext cx="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rgbClr val="09213B"/>
                      </a:solidFill>
                      <a:latin typeface="Aharoni" panose="02010803020104030203" pitchFamily="2" charset="-79"/>
                      <a:cs typeface="Aharoni" panose="02010803020104030203" pitchFamily="2" charset="-79"/>
                    </a:rPr>
                    <a:t>Weight</a:t>
                  </a:r>
                </a:p>
                <a:p>
                  <a:endParaRPr lang="en-US" sz="1667" dirty="0">
                    <a:solidFill>
                      <a:srgbClr val="09213B"/>
                    </a:solidFill>
                    <a:latin typeface="Aharoni" panose="02010803020104030203" pitchFamily="2" charset="-79"/>
                    <a:cs typeface="Aharoni" panose="02010803020104030203" pitchFamily="2" charset="-79"/>
                  </a:endParaRPr>
                </a:p>
              </p:txBody>
            </p:sp>
            <p:sp>
              <p:nvSpPr>
                <p:cNvPr id="16421" name="Rectangle 120"/>
                <p:cNvSpPr>
                  <a:spLocks noChangeArrowheads="1"/>
                </p:cNvSpPr>
                <p:nvPr/>
              </p:nvSpPr>
              <p:spPr bwMode="auto">
                <a:xfrm>
                  <a:off x="1370" y="750"/>
                  <a:ext cx="63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11" name="Group 121"/>
              <p:cNvGrpSpPr>
                <a:grpSpLocks/>
              </p:cNvGrpSpPr>
              <p:nvPr/>
            </p:nvGrpSpPr>
            <p:grpSpPr bwMode="auto">
              <a:xfrm>
                <a:off x="2009" y="750"/>
                <a:ext cx="702" cy="327"/>
                <a:chOff x="2009" y="750"/>
                <a:chExt cx="702" cy="327"/>
              </a:xfrm>
            </p:grpSpPr>
            <p:sp>
              <p:nvSpPr>
                <p:cNvPr id="16418" name="Rectangle 122"/>
                <p:cNvSpPr>
                  <a:spLocks noChangeArrowheads="1"/>
                </p:cNvSpPr>
                <p:nvPr/>
              </p:nvSpPr>
              <p:spPr bwMode="auto">
                <a:xfrm>
                  <a:off x="2052" y="750"/>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rgbClr val="09213B"/>
                      </a:solidFill>
                      <a:latin typeface="Aharoni" panose="02010803020104030203" pitchFamily="2" charset="-79"/>
                      <a:cs typeface="Aharoni" panose="02010803020104030203" pitchFamily="2" charset="-79"/>
                    </a:rPr>
                    <a:t>Current</a:t>
                  </a:r>
                </a:p>
                <a:p>
                  <a:endParaRPr lang="en-US" sz="1667" dirty="0">
                    <a:solidFill>
                      <a:srgbClr val="09213B"/>
                    </a:solidFill>
                    <a:latin typeface="Aharoni" panose="02010803020104030203" pitchFamily="2" charset="-79"/>
                    <a:cs typeface="Aharoni" panose="02010803020104030203" pitchFamily="2" charset="-79"/>
                  </a:endParaRPr>
                </a:p>
              </p:txBody>
            </p:sp>
            <p:sp>
              <p:nvSpPr>
                <p:cNvPr id="16419" name="Rectangle 123"/>
                <p:cNvSpPr>
                  <a:spLocks noChangeArrowheads="1"/>
                </p:cNvSpPr>
                <p:nvPr/>
              </p:nvSpPr>
              <p:spPr bwMode="auto">
                <a:xfrm>
                  <a:off x="2009" y="750"/>
                  <a:ext cx="70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12" name="Group 124"/>
              <p:cNvGrpSpPr>
                <a:grpSpLocks/>
              </p:cNvGrpSpPr>
              <p:nvPr/>
            </p:nvGrpSpPr>
            <p:grpSpPr bwMode="auto">
              <a:xfrm>
                <a:off x="2711" y="750"/>
                <a:ext cx="642" cy="327"/>
                <a:chOff x="2711" y="750"/>
                <a:chExt cx="642" cy="327"/>
              </a:xfrm>
            </p:grpSpPr>
            <p:sp>
              <p:nvSpPr>
                <p:cNvPr id="16416" name="Rectangle 125"/>
                <p:cNvSpPr>
                  <a:spLocks noChangeArrowheads="1"/>
                </p:cNvSpPr>
                <p:nvPr/>
              </p:nvSpPr>
              <p:spPr bwMode="auto">
                <a:xfrm>
                  <a:off x="2754" y="750"/>
                  <a:ext cx="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rgbClr val="09213B"/>
                      </a:solidFill>
                      <a:latin typeface="Aharoni" panose="02010803020104030203" pitchFamily="2" charset="-79"/>
                      <a:cs typeface="Aharoni" panose="02010803020104030203" pitchFamily="2" charset="-79"/>
                    </a:rPr>
                    <a:t>73</a:t>
                  </a:r>
                </a:p>
                <a:p>
                  <a:endParaRPr lang="en-US" sz="2667" dirty="0">
                    <a:solidFill>
                      <a:srgbClr val="09213B"/>
                    </a:solidFill>
                    <a:latin typeface="Aharoni" panose="02010803020104030203" pitchFamily="2" charset="-79"/>
                    <a:cs typeface="Aharoni" panose="02010803020104030203" pitchFamily="2" charset="-79"/>
                  </a:endParaRPr>
                </a:p>
              </p:txBody>
            </p:sp>
            <p:sp>
              <p:nvSpPr>
                <p:cNvPr id="16417" name="Rectangle 126"/>
                <p:cNvSpPr>
                  <a:spLocks noChangeArrowheads="1"/>
                </p:cNvSpPr>
                <p:nvPr/>
              </p:nvSpPr>
              <p:spPr bwMode="auto">
                <a:xfrm>
                  <a:off x="2711" y="750"/>
                  <a:ext cx="64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13" name="Group 127"/>
              <p:cNvGrpSpPr>
                <a:grpSpLocks/>
              </p:cNvGrpSpPr>
              <p:nvPr/>
            </p:nvGrpSpPr>
            <p:grpSpPr bwMode="auto">
              <a:xfrm>
                <a:off x="3353" y="750"/>
                <a:ext cx="374" cy="327"/>
                <a:chOff x="3353" y="750"/>
                <a:chExt cx="374" cy="327"/>
              </a:xfrm>
            </p:grpSpPr>
            <p:sp>
              <p:nvSpPr>
                <p:cNvPr id="16414" name="Rectangle 128"/>
                <p:cNvSpPr>
                  <a:spLocks noChangeArrowheads="1"/>
                </p:cNvSpPr>
                <p:nvPr/>
              </p:nvSpPr>
              <p:spPr bwMode="auto">
                <a:xfrm>
                  <a:off x="3396" y="75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rgbClr val="09213B"/>
                      </a:solidFill>
                      <a:latin typeface="Aharoni" panose="02010803020104030203" pitchFamily="2" charset="-79"/>
                      <a:cs typeface="Aharoni" panose="02010803020104030203" pitchFamily="2" charset="-79"/>
                    </a:rPr>
                    <a:t>kg</a:t>
                  </a:r>
                </a:p>
                <a:p>
                  <a:endParaRPr lang="en-US" sz="1500" dirty="0">
                    <a:solidFill>
                      <a:srgbClr val="09213B"/>
                    </a:solidFill>
                    <a:latin typeface="Aharoni" panose="02010803020104030203" pitchFamily="2" charset="-79"/>
                    <a:cs typeface="Aharoni" panose="02010803020104030203" pitchFamily="2" charset="-79"/>
                  </a:endParaRPr>
                </a:p>
              </p:txBody>
            </p:sp>
            <p:sp>
              <p:nvSpPr>
                <p:cNvPr id="16415" name="Rectangle 129"/>
                <p:cNvSpPr>
                  <a:spLocks noChangeArrowheads="1"/>
                </p:cNvSpPr>
                <p:nvPr/>
              </p:nvSpPr>
              <p:spPr bwMode="auto">
                <a:xfrm>
                  <a:off x="3353" y="750"/>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sp>
          <p:nvSpPr>
            <p:cNvPr id="16395" name="Rectangle 130"/>
            <p:cNvSpPr>
              <a:spLocks noChangeArrowheads="1"/>
            </p:cNvSpPr>
            <p:nvPr/>
          </p:nvSpPr>
          <p:spPr bwMode="auto">
            <a:xfrm>
              <a:off x="-2" y="-2"/>
              <a:ext cx="3731" cy="1081"/>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solidFill>
                  <a:prstClr val="black"/>
                </a:solidFill>
                <a:cs typeface="Aharoni" panose="02010803020104030203" pitchFamily="2" charset="-79"/>
              </a:endParaRPr>
            </a:p>
          </p:txBody>
        </p:sp>
      </p:grpSp>
      <p:grpSp>
        <p:nvGrpSpPr>
          <p:cNvPr id="16407" name="Group 131"/>
          <p:cNvGrpSpPr>
            <a:grpSpLocks/>
          </p:cNvGrpSpPr>
          <p:nvPr/>
        </p:nvGrpSpPr>
        <p:grpSpPr bwMode="auto">
          <a:xfrm>
            <a:off x="4038865" y="1778001"/>
            <a:ext cx="1115218" cy="1457854"/>
            <a:chOff x="2477" y="1344"/>
            <a:chExt cx="843" cy="1102"/>
          </a:xfrm>
        </p:grpSpPr>
        <p:sp>
          <p:nvSpPr>
            <p:cNvPr id="16392" name="Line 132"/>
            <p:cNvSpPr>
              <a:spLocks noChangeShapeType="1"/>
            </p:cNvSpPr>
            <p:nvPr/>
          </p:nvSpPr>
          <p:spPr bwMode="auto">
            <a:xfrm>
              <a:off x="3072" y="1344"/>
              <a:ext cx="248" cy="110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500" dirty="0">
                <a:solidFill>
                  <a:prstClr val="black"/>
                </a:solidFill>
                <a:cs typeface="Aharoni" panose="02010803020104030203" pitchFamily="2" charset="-79"/>
              </a:endParaRPr>
            </a:p>
          </p:txBody>
        </p:sp>
        <p:sp>
          <p:nvSpPr>
            <p:cNvPr id="16393" name="Line 133"/>
            <p:cNvSpPr>
              <a:spLocks noChangeShapeType="1"/>
            </p:cNvSpPr>
            <p:nvPr/>
          </p:nvSpPr>
          <p:spPr bwMode="auto">
            <a:xfrm flipH="1">
              <a:off x="2477" y="1344"/>
              <a:ext cx="595" cy="110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500" dirty="0">
                <a:solidFill>
                  <a:prstClr val="black"/>
                </a:solidFill>
                <a:cs typeface="Aharoni" panose="02010803020104030203" pitchFamily="2" charset="-79"/>
              </a:endParaRPr>
            </a:p>
          </p:txBody>
        </p:sp>
      </p:grpSp>
    </p:spTree>
    <p:extLst>
      <p:ext uri="{BB962C8B-B14F-4D97-AF65-F5344CB8AC3E}">
        <p14:creationId xmlns:p14="http://schemas.microsoft.com/office/powerpoint/2010/main" val="261686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348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nodeType="clickEffect">
                                  <p:stCondLst>
                                    <p:cond delay="0"/>
                                  </p:stCondLst>
                                  <p:childTnLst>
                                    <p:set>
                                      <p:cBhvr>
                                        <p:cTn id="20" dur="1" fill="hold">
                                          <p:stCondLst>
                                            <p:cond delay="0"/>
                                          </p:stCondLst>
                                        </p:cTn>
                                        <p:tgtEl>
                                          <p:spTgt spid="16407"/>
                                        </p:tgtEl>
                                        <p:attrNameLst>
                                          <p:attrName>style.visibility</p:attrName>
                                        </p:attrNameLst>
                                      </p:cBhvr>
                                      <p:to>
                                        <p:strVal val="visible"/>
                                      </p:to>
                                    </p:set>
                                    <p:anim calcmode="lin" valueType="num">
                                      <p:cBhvr>
                                        <p:cTn id="21" dur="500" fill="hold"/>
                                        <p:tgtEl>
                                          <p:spTgt spid="16407"/>
                                        </p:tgtEl>
                                        <p:attrNameLst>
                                          <p:attrName>ppt_x</p:attrName>
                                        </p:attrNameLst>
                                      </p:cBhvr>
                                      <p:tavLst>
                                        <p:tav tm="0">
                                          <p:val>
                                            <p:strVal val="#ppt_x"/>
                                          </p:val>
                                        </p:tav>
                                        <p:tav tm="100000">
                                          <p:val>
                                            <p:strVal val="#ppt_x"/>
                                          </p:val>
                                        </p:tav>
                                      </p:tavLst>
                                    </p:anim>
                                    <p:anim calcmode="lin" valueType="num">
                                      <p:cBhvr>
                                        <p:cTn id="22" dur="500" fill="hold"/>
                                        <p:tgtEl>
                                          <p:spTgt spid="16407"/>
                                        </p:tgtEl>
                                        <p:attrNameLst>
                                          <p:attrName>ppt_y</p:attrName>
                                        </p:attrNameLst>
                                      </p:cBhvr>
                                      <p:tavLst>
                                        <p:tav tm="0">
                                          <p:val>
                                            <p:strVal val="#ppt_y-#ppt_h/2"/>
                                          </p:val>
                                        </p:tav>
                                        <p:tav tm="100000">
                                          <p:val>
                                            <p:strVal val="#ppt_y"/>
                                          </p:val>
                                        </p:tav>
                                      </p:tavLst>
                                    </p:anim>
                                    <p:anim calcmode="lin" valueType="num">
                                      <p:cBhvr>
                                        <p:cTn id="23" dur="500" fill="hold"/>
                                        <p:tgtEl>
                                          <p:spTgt spid="16407"/>
                                        </p:tgtEl>
                                        <p:attrNameLst>
                                          <p:attrName>ppt_w</p:attrName>
                                        </p:attrNameLst>
                                      </p:cBhvr>
                                      <p:tavLst>
                                        <p:tav tm="0">
                                          <p:val>
                                            <p:strVal val="#ppt_w"/>
                                          </p:val>
                                        </p:tav>
                                        <p:tav tm="100000">
                                          <p:val>
                                            <p:strVal val="#ppt_w"/>
                                          </p:val>
                                        </p:tav>
                                      </p:tavLst>
                                    </p:anim>
                                    <p:anim calcmode="lin" valueType="num">
                                      <p:cBhvr>
                                        <p:cTn id="24" dur="500" fill="hold"/>
                                        <p:tgtEl>
                                          <p:spTgt spid="16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9554" y="33071"/>
            <a:ext cx="6858000" cy="952500"/>
          </a:xfrm>
        </p:spPr>
        <p:txBody>
          <a:bodyPr>
            <a:normAutofit/>
          </a:bodyPr>
          <a:lstStyle/>
          <a:p>
            <a:r>
              <a:rPr lang="en-US" sz="4500" dirty="0"/>
              <a:t>The danger</a:t>
            </a:r>
          </a:p>
        </p:txBody>
      </p:sp>
      <p:sp>
        <p:nvSpPr>
          <p:cNvPr id="5" name="Content Placeholder 4"/>
          <p:cNvSpPr>
            <a:spLocks noGrp="1"/>
          </p:cNvSpPr>
          <p:nvPr>
            <p:ph idx="1"/>
          </p:nvPr>
        </p:nvSpPr>
        <p:spPr>
          <a:xfrm>
            <a:off x="1143000" y="1151527"/>
            <a:ext cx="6858000" cy="3771636"/>
          </a:xfrm>
        </p:spPr>
        <p:txBody>
          <a:bodyPr>
            <a:normAutofit lnSpcReduction="10000"/>
          </a:bodyPr>
          <a:lstStyle/>
          <a:p>
            <a:r>
              <a:rPr lang="en-US" sz="3000" dirty="0"/>
              <a:t>No true interoperability because</a:t>
            </a:r>
          </a:p>
          <a:p>
            <a:pPr lvl="1"/>
            <a:r>
              <a:rPr lang="en-US" sz="2833" dirty="0"/>
              <a:t>Vendors use different models/profiles</a:t>
            </a:r>
          </a:p>
          <a:p>
            <a:pPr lvl="1"/>
            <a:r>
              <a:rPr lang="en-US" sz="2833" dirty="0"/>
              <a:t>Government agencies use different models/profiles</a:t>
            </a:r>
          </a:p>
          <a:p>
            <a:pPr lvl="1"/>
            <a:r>
              <a:rPr lang="en-US" sz="2833" dirty="0"/>
              <a:t>Provider organizations use different models/profiles</a:t>
            </a:r>
          </a:p>
          <a:p>
            <a:pPr lvl="1"/>
            <a:r>
              <a:rPr lang="en-US" sz="2833" dirty="0"/>
              <a:t>Professional organizations use different models/profiles</a:t>
            </a:r>
          </a:p>
          <a:p>
            <a:pPr lvl="1"/>
            <a:endParaRPr lang="en-US" sz="2833" dirty="0"/>
          </a:p>
        </p:txBody>
      </p:sp>
      <p:sp>
        <p:nvSpPr>
          <p:cNvPr id="6" name="Slide Number Placeholder 3"/>
          <p:cNvSpPr>
            <a:spLocks noGrp="1"/>
          </p:cNvSpPr>
          <p:nvPr>
            <p:ph type="sldNum" sz="quarter" idx="12"/>
          </p:nvPr>
        </p:nvSpPr>
        <p:spPr>
          <a:xfrm>
            <a:off x="7897906" y="5229723"/>
            <a:ext cx="990600" cy="304271"/>
          </a:xfrm>
        </p:spPr>
        <p:txBody>
          <a:bodyPr vert="horz" lIns="91440" tIns="45720" rIns="91440" bIns="45720" rtlCol="0" anchor="ctr"/>
          <a:lstStyle/>
          <a:p>
            <a:r>
              <a:rPr lang="en-US" dirty="0" smtClean="0">
                <a:latin typeface="Arial"/>
              </a:rPr>
              <a:t>50</a:t>
            </a:r>
            <a:endParaRPr lang="en-US" dirty="0">
              <a:latin typeface="Arial"/>
            </a:endParaRPr>
          </a:p>
        </p:txBody>
      </p:sp>
    </p:spTree>
    <p:extLst>
      <p:ext uri="{BB962C8B-B14F-4D97-AF65-F5344CB8AC3E}">
        <p14:creationId xmlns:p14="http://schemas.microsoft.com/office/powerpoint/2010/main" val="3103213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Questions?</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217283" y="5068781"/>
            <a:ext cx="680530" cy="538609"/>
          </a:xfrm>
          <a:prstGeom prst="rect">
            <a:avLst/>
          </a:prstGeom>
        </p:spPr>
        <p:txBody>
          <a:bodyPr vert="horz" lIns="76200" tIns="38100" rIns="76200" bIns="38100" rtlCol="0" anchor="ctr"/>
          <a:lstStyle/>
          <a:p>
            <a:pPr algn="r"/>
            <a:fld id="{0593AC2D-32F6-46B5-8EA2-FD495DE2676C}" type="slidenum">
              <a:rPr lang="en-US" sz="3000">
                <a:solidFill>
                  <a:prstClr val="white"/>
                </a:solidFill>
              </a:rPr>
              <a:pPr algn="r"/>
              <a:t>15</a:t>
            </a:fld>
            <a:endParaRPr lang="en-US" sz="3000" dirty="0">
              <a:solidFill>
                <a:prstClr val="white"/>
              </a:solidFill>
            </a:endParaRPr>
          </a:p>
        </p:txBody>
      </p:sp>
    </p:spTree>
    <p:extLst>
      <p:ext uri="{BB962C8B-B14F-4D97-AF65-F5344CB8AC3E}">
        <p14:creationId xmlns:p14="http://schemas.microsoft.com/office/powerpoint/2010/main" val="217850902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Appendix</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7889039" y="5068781"/>
            <a:ext cx="891426" cy="538609"/>
          </a:xfrm>
          <a:prstGeom prst="rect">
            <a:avLst/>
          </a:prstGeom>
        </p:spPr>
        <p:txBody>
          <a:bodyPr vert="horz" lIns="76200" tIns="38100" rIns="76200" bIns="38100" rtlCol="0" anchor="ctr"/>
          <a:lstStyle/>
          <a:p>
            <a:pPr algn="r"/>
            <a:fld id="{0593AC2D-32F6-46B5-8EA2-FD495DE2676C}" type="slidenum">
              <a:rPr lang="en-US" sz="3000">
                <a:solidFill>
                  <a:prstClr val="white"/>
                </a:solidFill>
              </a:rPr>
              <a:pPr algn="r"/>
              <a:t>16</a:t>
            </a:fld>
            <a:endParaRPr lang="en-US" sz="3000" dirty="0">
              <a:solidFill>
                <a:prstClr val="white"/>
              </a:solidFill>
            </a:endParaRPr>
          </a:p>
        </p:txBody>
      </p:sp>
    </p:spTree>
    <p:extLst>
      <p:ext uri="{BB962C8B-B14F-4D97-AF65-F5344CB8AC3E}">
        <p14:creationId xmlns:p14="http://schemas.microsoft.com/office/powerpoint/2010/main" val="2532757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A data driven culture</a:t>
            </a:r>
            <a:endParaRPr lang="en-US" sz="4000" dirty="0"/>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275897" y="5068781"/>
            <a:ext cx="645361"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17</a:t>
            </a:fld>
            <a:endParaRPr lang="en-US" sz="3000" dirty="0">
              <a:solidFill>
                <a:schemeClr val="bg1"/>
              </a:solidFill>
            </a:endParaRPr>
          </a:p>
        </p:txBody>
      </p:sp>
    </p:spTree>
    <p:extLst>
      <p:ext uri="{BB962C8B-B14F-4D97-AF65-F5344CB8AC3E}">
        <p14:creationId xmlns:p14="http://schemas.microsoft.com/office/powerpoint/2010/main" val="4000217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8" name="Slide Number Placeholder 15"/>
          <p:cNvSpPr>
            <a:spLocks noGrp="1"/>
          </p:cNvSpPr>
          <p:nvPr>
            <p:ph type="sldNum" sz="quarter" idx="12"/>
          </p:nvPr>
        </p:nvSpPr>
        <p:spPr bwMode="auto">
          <a:xfrm>
            <a:off x="8170981" y="4938362"/>
            <a:ext cx="698500" cy="391732"/>
          </a:xfrm>
          <a:prstGeom prst="rect">
            <a:avLst/>
          </a:prstGeom>
          <a:extLst/>
        </p:spPr>
        <p:txBody>
          <a:bodyPr vert="horz" lIns="76200" tIns="38100" rIns="76200" bIns="38100" rtlCol="0" anchor="ctr"/>
          <a:lstStyle/>
          <a:p>
            <a:fld id="{FAF5DC5E-AB5B-4159-9591-F2F671259F1E}" type="slidenum">
              <a:rPr lang="en-US" sz="3000"/>
              <a:pPr/>
              <a:t>18</a:t>
            </a:fld>
            <a:endParaRPr lang="en-US" sz="3000" dirty="0"/>
          </a:p>
        </p:txBody>
      </p:sp>
      <p:sp>
        <p:nvSpPr>
          <p:cNvPr id="55298" name="Rectangle 2"/>
          <p:cNvSpPr>
            <a:spLocks noGrp="1" noChangeArrowheads="1"/>
          </p:cNvSpPr>
          <p:nvPr>
            <p:ph type="title" idx="4294967295"/>
          </p:nvPr>
        </p:nvSpPr>
        <p:spPr>
          <a:xfrm>
            <a:off x="762000" y="88901"/>
            <a:ext cx="6858000" cy="952500"/>
          </a:xfrm>
        </p:spPr>
        <p:txBody>
          <a:bodyPr/>
          <a:lstStyle/>
          <a:p>
            <a:r>
              <a:rPr lang="en-US" dirty="0" smtClean="0">
                <a:solidFill>
                  <a:srgbClr val="32689B"/>
                </a:solidFill>
              </a:rPr>
              <a:t>Value Cycle</a:t>
            </a:r>
          </a:p>
        </p:txBody>
      </p:sp>
      <p:graphicFrame>
        <p:nvGraphicFramePr>
          <p:cNvPr id="5" name="Diagram 4"/>
          <p:cNvGraphicFramePr/>
          <p:nvPr>
            <p:extLst>
              <p:ext uri="{D42A27DB-BD31-4B8C-83A1-F6EECF244321}">
                <p14:modId xmlns:p14="http://schemas.microsoft.com/office/powerpoint/2010/main" val="492464851"/>
              </p:ext>
            </p:extLst>
          </p:nvPr>
        </p:nvGraphicFramePr>
        <p:xfrm>
          <a:off x="3302000" y="1784855"/>
          <a:ext cx="3746500" cy="1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300" name="Rounded Rectangle 9"/>
          <p:cNvSpPr>
            <a:spLocks noChangeArrowheads="1"/>
          </p:cNvSpPr>
          <p:nvPr/>
        </p:nvSpPr>
        <p:spPr bwMode="auto">
          <a:xfrm>
            <a:off x="2794000" y="2483355"/>
            <a:ext cx="952500" cy="825500"/>
          </a:xfrm>
          <a:prstGeom prst="roundRect">
            <a:avLst>
              <a:gd name="adj" fmla="val 16667"/>
            </a:avLst>
          </a:prstGeom>
          <a:solidFill>
            <a:schemeClr val="accent4">
              <a:lumMod val="75000"/>
              <a:alpha val="85097"/>
            </a:schemeClr>
          </a:solidFill>
          <a:ln w="25400" algn="ctr">
            <a:noFill/>
            <a:round/>
            <a:headEnd/>
            <a:tailEnd/>
          </a:ln>
          <a:effectLst>
            <a:outerShdw blurRad="50800" dist="38100" dir="2700000" algn="tl" rotWithShape="0">
              <a:prstClr val="black">
                <a:alpha val="40000"/>
              </a:prst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dirty="0">
                <a:solidFill>
                  <a:schemeClr val="bg1"/>
                </a:solidFill>
                <a:latin typeface="+mn-lt"/>
              </a:rPr>
              <a:t>Data</a:t>
            </a:r>
          </a:p>
        </p:txBody>
      </p:sp>
      <p:sp>
        <p:nvSpPr>
          <p:cNvPr id="55301" name="Rounded Rectangle 10"/>
          <p:cNvSpPr>
            <a:spLocks noChangeArrowheads="1"/>
          </p:cNvSpPr>
          <p:nvPr/>
        </p:nvSpPr>
        <p:spPr bwMode="auto">
          <a:xfrm>
            <a:off x="889000" y="2356355"/>
            <a:ext cx="1079500" cy="1206500"/>
          </a:xfrm>
          <a:prstGeom prst="roundRect">
            <a:avLst>
              <a:gd name="adj" fmla="val 16667"/>
            </a:avLst>
          </a:prstGeom>
          <a:solidFill>
            <a:schemeClr val="accent3">
              <a:lumMod val="75000"/>
              <a:alpha val="85097"/>
            </a:schemeClr>
          </a:solidFill>
          <a:ln w="25400" algn="ctr">
            <a:noFill/>
            <a:round/>
            <a:headEnd/>
            <a:tailEnd/>
          </a:ln>
          <a:effectLst>
            <a:outerShdw blurRad="50800" dist="38100" dir="2700000" algn="tl" rotWithShape="0">
              <a:prstClr val="black">
                <a:alpha val="40000"/>
              </a:prst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a:solidFill>
                  <a:schemeClr val="bg1"/>
                </a:solidFill>
                <a:latin typeface="+mn-lt"/>
              </a:rPr>
              <a:t>Patient</a:t>
            </a:r>
          </a:p>
          <a:p>
            <a:pPr algn="ctr"/>
            <a:r>
              <a:rPr lang="en-US" sz="2000">
                <a:solidFill>
                  <a:schemeClr val="bg1"/>
                </a:solidFill>
                <a:latin typeface="+mn-lt"/>
              </a:rPr>
              <a:t>Care</a:t>
            </a:r>
          </a:p>
        </p:txBody>
      </p:sp>
      <p:sp>
        <p:nvSpPr>
          <p:cNvPr id="55302" name="Rounded Rectangle 11"/>
          <p:cNvSpPr>
            <a:spLocks noChangeArrowheads="1"/>
          </p:cNvSpPr>
          <p:nvPr/>
        </p:nvSpPr>
        <p:spPr bwMode="auto">
          <a:xfrm>
            <a:off x="4254500" y="4134355"/>
            <a:ext cx="1206500" cy="698500"/>
          </a:xfrm>
          <a:prstGeom prst="roundRect">
            <a:avLst>
              <a:gd name="adj" fmla="val 16667"/>
            </a:avLst>
          </a:prstGeom>
          <a:solidFill>
            <a:schemeClr val="accent2">
              <a:lumMod val="75000"/>
              <a:alpha val="85097"/>
            </a:schemeClr>
          </a:solidFill>
          <a:ln w="25400" algn="ctr">
            <a:noFill/>
            <a:round/>
            <a:headEnd/>
            <a:tailEnd/>
          </a:ln>
          <a:effectLst>
            <a:outerShdw blurRad="50800" dist="38100" dir="2700000" algn="tl" rotWithShape="0">
              <a:prstClr val="black">
                <a:alpha val="40000"/>
              </a:prst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a:solidFill>
                  <a:schemeClr val="bg1"/>
                </a:solidFill>
                <a:latin typeface="+mn-lt"/>
              </a:rPr>
              <a:t>Action</a:t>
            </a:r>
          </a:p>
        </p:txBody>
      </p:sp>
      <p:sp>
        <p:nvSpPr>
          <p:cNvPr id="13" name="Rounded Rectangle 12"/>
          <p:cNvSpPr/>
          <p:nvPr/>
        </p:nvSpPr>
        <p:spPr bwMode="auto">
          <a:xfrm>
            <a:off x="6921500" y="2610355"/>
            <a:ext cx="1206500" cy="698500"/>
          </a:xfrm>
          <a:prstGeom prst="roundRect">
            <a:avLst/>
          </a:prstGeom>
          <a:solidFill>
            <a:schemeClr val="bg2">
              <a:lumMod val="50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2000" dirty="0">
                <a:solidFill>
                  <a:schemeClr val="bg1"/>
                </a:solidFill>
              </a:rPr>
              <a:t>Insight</a:t>
            </a:r>
          </a:p>
        </p:txBody>
      </p:sp>
      <p:sp>
        <p:nvSpPr>
          <p:cNvPr id="14" name="Bent Arrow 13"/>
          <p:cNvSpPr/>
          <p:nvPr/>
        </p:nvSpPr>
        <p:spPr bwMode="auto">
          <a:xfrm rot="10800000">
            <a:off x="5588000" y="3435855"/>
            <a:ext cx="2032000" cy="1206500"/>
          </a:xfrm>
          <a:prstGeom prst="bentArrow">
            <a:avLst>
              <a:gd name="adj1" fmla="val 12313"/>
              <a:gd name="adj2" fmla="val 14179"/>
              <a:gd name="adj3" fmla="val 16791"/>
              <a:gd name="adj4" fmla="val 43750"/>
            </a:avLst>
          </a:prstGeom>
          <a:solidFill>
            <a:schemeClr val="accent1"/>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eaLnBrk="0" hangingPunct="0">
              <a:defRPr/>
            </a:pPr>
            <a:endParaRPr lang="en-US" sz="1500">
              <a:latin typeface="Times" pitchFamily="1" charset="0"/>
            </a:endParaRPr>
          </a:p>
        </p:txBody>
      </p:sp>
      <p:sp>
        <p:nvSpPr>
          <p:cNvPr id="15" name="Bent Arrow 14"/>
          <p:cNvSpPr/>
          <p:nvPr/>
        </p:nvSpPr>
        <p:spPr bwMode="auto">
          <a:xfrm rot="16200000">
            <a:off x="2254250" y="2705605"/>
            <a:ext cx="825500" cy="2794000"/>
          </a:xfrm>
          <a:prstGeom prst="bentArrow">
            <a:avLst>
              <a:gd name="adj1" fmla="val 21804"/>
              <a:gd name="adj2" fmla="val 21986"/>
              <a:gd name="adj3" fmla="val 27660"/>
              <a:gd name="adj4" fmla="val 43750"/>
            </a:avLst>
          </a:prstGeom>
          <a:solidFill>
            <a:schemeClr val="accent1"/>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eaLnBrk="0" hangingPunct="0">
              <a:defRPr/>
            </a:pPr>
            <a:endParaRPr lang="en-US" sz="1500">
              <a:latin typeface="Times" pitchFamily="1" charset="0"/>
            </a:endParaRPr>
          </a:p>
        </p:txBody>
      </p:sp>
      <p:sp>
        <p:nvSpPr>
          <p:cNvPr id="55306" name="Right Arrow 15"/>
          <p:cNvSpPr>
            <a:spLocks noChangeArrowheads="1"/>
          </p:cNvSpPr>
          <p:nvPr/>
        </p:nvSpPr>
        <p:spPr bwMode="auto">
          <a:xfrm>
            <a:off x="2095500" y="2800855"/>
            <a:ext cx="571500" cy="317500"/>
          </a:xfrm>
          <a:prstGeom prst="rightArrow">
            <a:avLst>
              <a:gd name="adj1" fmla="val 50000"/>
              <a:gd name="adj2" fmla="val 50000"/>
            </a:avLst>
          </a:prstGeom>
          <a:solidFill>
            <a:schemeClr val="accent1"/>
          </a:solidFill>
          <a:ln w="25400" algn="ctr">
            <a:noFill/>
            <a:round/>
            <a:headEnd/>
            <a:tailEnd/>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sz="1500"/>
          </a:p>
        </p:txBody>
      </p:sp>
      <p:sp>
        <p:nvSpPr>
          <p:cNvPr id="18" name="Rounded Rectangle 17"/>
          <p:cNvSpPr/>
          <p:nvPr/>
        </p:nvSpPr>
        <p:spPr bwMode="auto">
          <a:xfrm>
            <a:off x="4762500" y="2483355"/>
            <a:ext cx="825500" cy="381000"/>
          </a:xfrm>
          <a:prstGeom prst="roundRect">
            <a:avLst/>
          </a:prstGeom>
          <a:solidFill>
            <a:schemeClr val="tx2">
              <a:lumMod val="75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dirty="0">
                <a:solidFill>
                  <a:schemeClr val="bg1"/>
                </a:solidFill>
              </a:rPr>
              <a:t> EDW</a:t>
            </a:r>
          </a:p>
        </p:txBody>
      </p:sp>
      <p:sp>
        <p:nvSpPr>
          <p:cNvPr id="16" name="Rounded Rectangle 15"/>
          <p:cNvSpPr/>
          <p:nvPr/>
        </p:nvSpPr>
        <p:spPr bwMode="auto">
          <a:xfrm>
            <a:off x="2225146" y="1403855"/>
            <a:ext cx="857250" cy="264583"/>
          </a:xfrm>
          <a:prstGeom prst="roundRect">
            <a:avLst/>
          </a:prstGeom>
          <a:solidFill>
            <a:schemeClr val="tx2">
              <a:lumMod val="75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500" dirty="0">
                <a:solidFill>
                  <a:schemeClr val="bg1"/>
                </a:solidFill>
              </a:rPr>
              <a:t> </a:t>
            </a:r>
            <a:r>
              <a:rPr lang="en-US" sz="1400" dirty="0">
                <a:solidFill>
                  <a:schemeClr val="bg1"/>
                </a:solidFill>
              </a:rPr>
              <a:t>Clinical</a:t>
            </a:r>
            <a:endParaRPr lang="en-US" sz="1500" dirty="0">
              <a:solidFill>
                <a:schemeClr val="bg1"/>
              </a:solidFill>
            </a:endParaRPr>
          </a:p>
        </p:txBody>
      </p:sp>
      <p:sp>
        <p:nvSpPr>
          <p:cNvPr id="17" name="Rounded Rectangle 16"/>
          <p:cNvSpPr/>
          <p:nvPr/>
        </p:nvSpPr>
        <p:spPr bwMode="auto">
          <a:xfrm>
            <a:off x="3182938" y="1403855"/>
            <a:ext cx="912813" cy="264583"/>
          </a:xfrm>
          <a:prstGeom prst="roundRect">
            <a:avLst/>
          </a:prstGeom>
          <a:solidFill>
            <a:schemeClr val="tx2">
              <a:lumMod val="75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200" dirty="0">
                <a:solidFill>
                  <a:schemeClr val="bg1"/>
                </a:solidFill>
              </a:rPr>
              <a:t> Financial</a:t>
            </a:r>
          </a:p>
        </p:txBody>
      </p:sp>
      <p:sp>
        <p:nvSpPr>
          <p:cNvPr id="19" name="Rounded Rectangle 18"/>
          <p:cNvSpPr/>
          <p:nvPr/>
        </p:nvSpPr>
        <p:spPr bwMode="auto">
          <a:xfrm>
            <a:off x="2225146" y="1784855"/>
            <a:ext cx="857250" cy="264583"/>
          </a:xfrm>
          <a:prstGeom prst="roundRect">
            <a:avLst/>
          </a:prstGeom>
          <a:solidFill>
            <a:schemeClr val="tx2">
              <a:lumMod val="75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500" dirty="0">
                <a:solidFill>
                  <a:schemeClr val="bg1"/>
                </a:solidFill>
              </a:rPr>
              <a:t> Claims</a:t>
            </a:r>
          </a:p>
        </p:txBody>
      </p:sp>
      <p:sp>
        <p:nvSpPr>
          <p:cNvPr id="20" name="Rounded Rectangle 19"/>
          <p:cNvSpPr/>
          <p:nvPr/>
        </p:nvSpPr>
        <p:spPr bwMode="auto">
          <a:xfrm>
            <a:off x="3165739" y="1795438"/>
            <a:ext cx="912813" cy="264583"/>
          </a:xfrm>
          <a:prstGeom prst="roundRect">
            <a:avLst/>
          </a:prstGeom>
          <a:solidFill>
            <a:schemeClr val="tx2">
              <a:lumMod val="75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200" dirty="0">
                <a:solidFill>
                  <a:schemeClr val="bg1"/>
                </a:solidFill>
              </a:rPr>
              <a:t> Pt. </a:t>
            </a:r>
            <a:r>
              <a:rPr lang="en-US" sz="1200" dirty="0" err="1">
                <a:solidFill>
                  <a:schemeClr val="bg1"/>
                </a:solidFill>
              </a:rPr>
              <a:t>Satisf</a:t>
            </a:r>
            <a:endParaRPr lang="en-US" sz="1200" dirty="0">
              <a:solidFill>
                <a:schemeClr val="bg1"/>
              </a:solidFill>
            </a:endParaRPr>
          </a:p>
        </p:txBody>
      </p:sp>
      <p:sp>
        <p:nvSpPr>
          <p:cNvPr id="21" name="Rounded Rectangle 20"/>
          <p:cNvSpPr/>
          <p:nvPr/>
        </p:nvSpPr>
        <p:spPr bwMode="auto">
          <a:xfrm>
            <a:off x="2238375" y="2165855"/>
            <a:ext cx="857250" cy="264583"/>
          </a:xfrm>
          <a:prstGeom prst="roundRect">
            <a:avLst/>
          </a:prstGeom>
          <a:solidFill>
            <a:schemeClr val="tx2">
              <a:lumMod val="60000"/>
              <a:lumOff val="40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500" dirty="0">
                <a:solidFill>
                  <a:schemeClr val="bg1"/>
                </a:solidFill>
              </a:rPr>
              <a:t> Device</a:t>
            </a:r>
          </a:p>
        </p:txBody>
      </p:sp>
      <p:sp>
        <p:nvSpPr>
          <p:cNvPr id="22" name="Rounded Rectangle 21"/>
          <p:cNvSpPr/>
          <p:nvPr/>
        </p:nvSpPr>
        <p:spPr bwMode="auto">
          <a:xfrm>
            <a:off x="3181614" y="2165855"/>
            <a:ext cx="912813" cy="264583"/>
          </a:xfrm>
          <a:prstGeom prst="roundRect">
            <a:avLst/>
          </a:prstGeom>
          <a:solidFill>
            <a:schemeClr val="tx2">
              <a:lumMod val="60000"/>
              <a:lumOff val="40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500" dirty="0">
                <a:solidFill>
                  <a:schemeClr val="bg1"/>
                </a:solidFill>
              </a:rPr>
              <a:t> &amp; More</a:t>
            </a:r>
          </a:p>
        </p:txBody>
      </p:sp>
      <p:sp>
        <p:nvSpPr>
          <p:cNvPr id="23" name="Rounded Rectangle 22"/>
          <p:cNvSpPr/>
          <p:nvPr/>
        </p:nvSpPr>
        <p:spPr bwMode="auto">
          <a:xfrm>
            <a:off x="4318000" y="1426488"/>
            <a:ext cx="1714500" cy="264583"/>
          </a:xfrm>
          <a:prstGeom prst="roundRect">
            <a:avLst/>
          </a:prstGeom>
          <a:solidFill>
            <a:schemeClr val="tx2">
              <a:lumMod val="75000"/>
              <a:alpha val="85000"/>
            </a:schemeClr>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eaLnBrk="0" hangingPunct="0">
              <a:defRPr/>
            </a:pPr>
            <a:r>
              <a:rPr lang="en-US" sz="1500" dirty="0">
                <a:solidFill>
                  <a:schemeClr val="bg1"/>
                </a:solidFill>
              </a:rPr>
              <a:t> Data Integration</a:t>
            </a:r>
          </a:p>
        </p:txBody>
      </p:sp>
    </p:spTree>
    <p:extLst>
      <p:ext uri="{BB962C8B-B14F-4D97-AF65-F5344CB8AC3E}">
        <p14:creationId xmlns:p14="http://schemas.microsoft.com/office/powerpoint/2010/main" val="393659954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Care and Analytics</a:t>
            </a:r>
            <a:endParaRPr lang="en-US" dirty="0"/>
          </a:p>
        </p:txBody>
      </p:sp>
      <p:sp>
        <p:nvSpPr>
          <p:cNvPr id="3" name="Content Placeholder 2"/>
          <p:cNvSpPr>
            <a:spLocks noGrp="1"/>
          </p:cNvSpPr>
          <p:nvPr>
            <p:ph idx="1"/>
          </p:nvPr>
        </p:nvSpPr>
        <p:spPr/>
        <p:txBody>
          <a:bodyPr/>
          <a:lstStyle/>
          <a:p>
            <a:r>
              <a:rPr lang="en-US" dirty="0" smtClean="0"/>
              <a:t>Real time decision support and population analytics both benefit greatly from coded and structured data</a:t>
            </a:r>
          </a:p>
          <a:p>
            <a:r>
              <a:rPr lang="en-US" dirty="0" smtClean="0"/>
              <a:t>Real time decision support must be as accurate as possible</a:t>
            </a:r>
          </a:p>
          <a:p>
            <a:r>
              <a:rPr lang="en-US" dirty="0" smtClean="0"/>
              <a:t>Population analytics only have to be as accurate as needed to answer a </a:t>
            </a:r>
            <a:r>
              <a:rPr lang="en-US" dirty="0" err="1" smtClean="0"/>
              <a:t>quesiton</a:t>
            </a:r>
            <a:endParaRPr lang="en-US" dirty="0" smtClean="0"/>
          </a:p>
        </p:txBody>
      </p:sp>
      <p:sp>
        <p:nvSpPr>
          <p:cNvPr id="4" name="Rectangle 3"/>
          <p:cNvSpPr/>
          <p:nvPr/>
        </p:nvSpPr>
        <p:spPr>
          <a:xfrm>
            <a:off x="8341735" y="5087789"/>
            <a:ext cx="611065" cy="553998"/>
          </a:xfrm>
          <a:prstGeom prst="rect">
            <a:avLst/>
          </a:prstGeom>
        </p:spPr>
        <p:txBody>
          <a:bodyPr vert="horz" lIns="76200" tIns="38100" rIns="76200" bIns="38100" rtlCol="0" anchor="ctr"/>
          <a:lstStyle/>
          <a:p>
            <a:pPr algn="r"/>
            <a:r>
              <a:rPr lang="en-US" sz="3000" dirty="0" smtClean="0">
                <a:solidFill>
                  <a:schemeClr val="bg1"/>
                </a:solidFill>
              </a:rPr>
              <a:t>16</a:t>
            </a:r>
            <a:endParaRPr lang="en-US" sz="3000" dirty="0">
              <a:solidFill>
                <a:schemeClr val="bg1"/>
              </a:solidFill>
            </a:endParaRPr>
          </a:p>
        </p:txBody>
      </p:sp>
    </p:spTree>
    <p:extLst>
      <p:ext uri="{BB962C8B-B14F-4D97-AF65-F5344CB8AC3E}">
        <p14:creationId xmlns:p14="http://schemas.microsoft.com/office/powerpoint/2010/main" val="297170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60625"/>
            <a:ext cx="6858000" cy="952500"/>
          </a:xfrm>
        </p:spPr>
        <p:txBody>
          <a:bodyPr>
            <a:normAutofit/>
          </a:bodyPr>
          <a:lstStyle/>
          <a:p>
            <a:r>
              <a:rPr lang="en-US" sz="4000" dirty="0"/>
              <a:t>Why?</a:t>
            </a:r>
          </a:p>
        </p:txBody>
      </p:sp>
      <p:sp>
        <p:nvSpPr>
          <p:cNvPr id="3" name="Content Placeholder 2"/>
          <p:cNvSpPr>
            <a:spLocks noGrp="1"/>
          </p:cNvSpPr>
          <p:nvPr>
            <p:ph idx="1"/>
          </p:nvPr>
        </p:nvSpPr>
        <p:spPr>
          <a:xfrm>
            <a:off x="1219729" y="1756834"/>
            <a:ext cx="6701897" cy="1862350"/>
          </a:xfrm>
        </p:spPr>
        <p:txBody>
          <a:bodyPr>
            <a:normAutofit/>
          </a:bodyPr>
          <a:lstStyle/>
          <a:p>
            <a:pPr marL="0" indent="0" algn="ctr">
              <a:buNone/>
            </a:pPr>
            <a:r>
              <a:rPr lang="en-US" sz="4500" dirty="0"/>
              <a:t>“To help people live the healthiest lives possible.”</a:t>
            </a:r>
          </a:p>
        </p:txBody>
      </p:sp>
      <p:sp>
        <p:nvSpPr>
          <p:cNvPr id="4" name="Rectangle 3"/>
          <p:cNvSpPr/>
          <p:nvPr/>
        </p:nvSpPr>
        <p:spPr>
          <a:xfrm>
            <a:off x="8575427" y="5068781"/>
            <a:ext cx="367622" cy="538609"/>
          </a:xfrm>
          <a:prstGeom prst="rect">
            <a:avLst/>
          </a:prstGeom>
        </p:spPr>
        <p:txBody>
          <a:bodyPr vert="horz" lIns="76200" tIns="38100" rIns="76200" bIns="38100" rtlCol="0" anchor="ctr"/>
          <a:lstStyle/>
          <a:p>
            <a:pPr algn="r"/>
            <a:r>
              <a:rPr lang="en-US" sz="3000" dirty="0">
                <a:solidFill>
                  <a:schemeClr val="bg1"/>
                </a:solidFill>
              </a:rPr>
              <a:t>4</a:t>
            </a:r>
          </a:p>
        </p:txBody>
      </p:sp>
    </p:spTree>
    <p:extLst>
      <p:ext uri="{BB962C8B-B14F-4D97-AF65-F5344CB8AC3E}">
        <p14:creationId xmlns:p14="http://schemas.microsoft.com/office/powerpoint/2010/main" val="349429621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966686" y="2616288"/>
            <a:ext cx="1364438" cy="1441318"/>
          </a:xfrm>
          <a:prstGeom prst="rect">
            <a:avLst/>
          </a:prstGeom>
        </p:spPr>
      </p:pic>
      <p:sp>
        <p:nvSpPr>
          <p:cNvPr id="19484" name="AutoShape 86"/>
          <p:cNvSpPr>
            <a:spLocks noChangeArrowheads="1"/>
          </p:cNvSpPr>
          <p:nvPr/>
        </p:nvSpPr>
        <p:spPr bwMode="auto">
          <a:xfrm>
            <a:off x="1210973" y="4246927"/>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dirty="0">
                <a:solidFill>
                  <a:schemeClr val="bg1"/>
                </a:solidFill>
                <a:ea typeface="ヒラギノ角ゴ Pro W3" pitchFamily="120" charset="-128"/>
              </a:rPr>
              <a:t>OTHERS</a:t>
            </a:r>
          </a:p>
        </p:txBody>
      </p:sp>
      <p:sp>
        <p:nvSpPr>
          <p:cNvPr id="15362" name="Rectangle 2"/>
          <p:cNvSpPr>
            <a:spLocks noChangeArrowheads="1"/>
          </p:cNvSpPr>
          <p:nvPr/>
        </p:nvSpPr>
        <p:spPr bwMode="auto">
          <a:xfrm>
            <a:off x="1397000" y="0"/>
            <a:ext cx="6477000" cy="952500"/>
          </a:xfrm>
          <a:prstGeom prst="rect">
            <a:avLst/>
          </a:prstGeom>
          <a:noFill/>
          <a:ln w="9525">
            <a:noFill/>
            <a:miter lim="800000"/>
            <a:headEnd/>
            <a:tailEnd/>
          </a:ln>
        </p:spPr>
        <p:txBody>
          <a:bodyPr anchor="ctr"/>
          <a:lstStyle/>
          <a:p>
            <a:pPr>
              <a:defRPr/>
            </a:pPr>
            <a:endParaRPr lang="en-US" sz="3333" b="1" i="1">
              <a:solidFill>
                <a:schemeClr val="tx2"/>
              </a:solidFill>
              <a:ea typeface="ヒラギノ角ゴ Pro W3" pitchFamily="120" charset="-128"/>
            </a:endParaRPr>
          </a:p>
        </p:txBody>
      </p:sp>
      <p:sp>
        <p:nvSpPr>
          <p:cNvPr id="15363" name="Rectangle 3"/>
          <p:cNvSpPr>
            <a:spLocks noGrp="1" noChangeArrowheads="1"/>
          </p:cNvSpPr>
          <p:nvPr>
            <p:ph type="title"/>
          </p:nvPr>
        </p:nvSpPr>
        <p:spPr>
          <a:xfrm>
            <a:off x="1153584" y="269469"/>
            <a:ext cx="6858000" cy="706515"/>
          </a:xfrm>
        </p:spPr>
        <p:txBody>
          <a:bodyPr>
            <a:normAutofit/>
          </a:bodyPr>
          <a:lstStyle/>
          <a:p>
            <a:pPr eaLnBrk="1" hangingPunct="1">
              <a:defRPr/>
            </a:pPr>
            <a:r>
              <a:rPr lang="en-US" sz="3333" dirty="0">
                <a:solidFill>
                  <a:srgbClr val="32689B"/>
                </a:solidFill>
                <a:latin typeface="+mn-lt"/>
                <a:ea typeface="ヒラギノ角ゴ Pro W3" pitchFamily="120" charset="-128"/>
              </a:rPr>
              <a:t>EDW Conceptual Architecture</a:t>
            </a:r>
          </a:p>
        </p:txBody>
      </p:sp>
      <p:sp>
        <p:nvSpPr>
          <p:cNvPr id="15365" name="Text Box 16"/>
          <p:cNvSpPr txBox="1">
            <a:spLocks noChangeArrowheads="1"/>
          </p:cNvSpPr>
          <p:nvPr/>
        </p:nvSpPr>
        <p:spPr bwMode="auto">
          <a:xfrm>
            <a:off x="1016000" y="1823096"/>
            <a:ext cx="1478290" cy="348878"/>
          </a:xfrm>
          <a:prstGeom prst="rect">
            <a:avLst/>
          </a:prstGeom>
          <a:noFill/>
          <a:ln w="9525">
            <a:noFill/>
            <a:miter lim="800000"/>
            <a:headEnd/>
            <a:tailEnd/>
          </a:ln>
        </p:spPr>
        <p:txBody>
          <a:bodyPr wrap="none">
            <a:spAutoFit/>
          </a:bodyPr>
          <a:lstStyle/>
          <a:p>
            <a:pPr>
              <a:defRPr/>
            </a:pPr>
            <a:r>
              <a:rPr lang="en-US" sz="1667" u="sng" dirty="0">
                <a:ea typeface="ヒラギノ角ゴ Pro W3" pitchFamily="120" charset="-128"/>
              </a:rPr>
              <a:t>Data Sources</a:t>
            </a:r>
          </a:p>
        </p:txBody>
      </p:sp>
      <p:sp>
        <p:nvSpPr>
          <p:cNvPr id="15367" name="Text Box 22"/>
          <p:cNvSpPr txBox="1">
            <a:spLocks noChangeArrowheads="1"/>
          </p:cNvSpPr>
          <p:nvPr/>
        </p:nvSpPr>
        <p:spPr bwMode="auto">
          <a:xfrm>
            <a:off x="889001" y="2151601"/>
            <a:ext cx="827471" cy="323165"/>
          </a:xfrm>
          <a:prstGeom prst="rect">
            <a:avLst/>
          </a:prstGeom>
          <a:noFill/>
          <a:ln w="9525">
            <a:noFill/>
            <a:miter lim="800000"/>
            <a:headEnd/>
            <a:tailEnd/>
          </a:ln>
        </p:spPr>
        <p:txBody>
          <a:bodyPr wrap="none">
            <a:spAutoFit/>
          </a:bodyPr>
          <a:lstStyle/>
          <a:p>
            <a:pPr>
              <a:defRPr/>
            </a:pPr>
            <a:r>
              <a:rPr lang="en-US" sz="1500" dirty="0">
                <a:solidFill>
                  <a:srgbClr val="32689B"/>
                </a:solidFill>
                <a:ea typeface="ヒラギノ角ゴ Pro W3" pitchFamily="120" charset="-128"/>
              </a:rPr>
              <a:t>Internal</a:t>
            </a:r>
          </a:p>
        </p:txBody>
      </p:sp>
      <p:sp>
        <p:nvSpPr>
          <p:cNvPr id="15370" name="Text Box 25"/>
          <p:cNvSpPr txBox="1">
            <a:spLocks noChangeArrowheads="1"/>
          </p:cNvSpPr>
          <p:nvPr/>
        </p:nvSpPr>
        <p:spPr bwMode="auto">
          <a:xfrm>
            <a:off x="889000" y="4640959"/>
            <a:ext cx="891591" cy="323165"/>
          </a:xfrm>
          <a:prstGeom prst="rect">
            <a:avLst/>
          </a:prstGeom>
          <a:noFill/>
          <a:ln w="9525">
            <a:noFill/>
            <a:miter lim="800000"/>
            <a:headEnd/>
            <a:tailEnd/>
          </a:ln>
        </p:spPr>
        <p:txBody>
          <a:bodyPr wrap="none">
            <a:spAutoFit/>
          </a:bodyPr>
          <a:lstStyle/>
          <a:p>
            <a:pPr>
              <a:defRPr/>
            </a:pPr>
            <a:r>
              <a:rPr lang="en-US" sz="1500" dirty="0">
                <a:solidFill>
                  <a:srgbClr val="32689B"/>
                </a:solidFill>
                <a:ea typeface="ヒラギノ角ゴ Pro W3" pitchFamily="120" charset="-128"/>
              </a:rPr>
              <a:t>External</a:t>
            </a:r>
          </a:p>
        </p:txBody>
      </p:sp>
      <p:sp>
        <p:nvSpPr>
          <p:cNvPr id="15375" name="Text Box 36"/>
          <p:cNvSpPr txBox="1">
            <a:spLocks noChangeArrowheads="1"/>
          </p:cNvSpPr>
          <p:nvPr/>
        </p:nvSpPr>
        <p:spPr bwMode="auto">
          <a:xfrm>
            <a:off x="6985000" y="1823096"/>
            <a:ext cx="1373518" cy="348878"/>
          </a:xfrm>
          <a:prstGeom prst="rect">
            <a:avLst/>
          </a:prstGeom>
          <a:noFill/>
          <a:ln w="9525">
            <a:noFill/>
            <a:miter lim="800000"/>
            <a:headEnd/>
            <a:tailEnd/>
          </a:ln>
        </p:spPr>
        <p:txBody>
          <a:bodyPr wrap="none">
            <a:spAutoFit/>
          </a:bodyPr>
          <a:lstStyle/>
          <a:p>
            <a:pPr>
              <a:defRPr/>
            </a:pPr>
            <a:r>
              <a:rPr lang="en-US" sz="1667" u="sng" dirty="0">
                <a:ea typeface="ヒラギノ角ゴ Pro W3" pitchFamily="120" charset="-128"/>
              </a:rPr>
              <a:t>Data Access</a:t>
            </a:r>
          </a:p>
        </p:txBody>
      </p:sp>
      <p:sp>
        <p:nvSpPr>
          <p:cNvPr id="435234" name="AutoShape 34"/>
          <p:cNvSpPr>
            <a:spLocks noChangeArrowheads="1"/>
          </p:cNvSpPr>
          <p:nvPr/>
        </p:nvSpPr>
        <p:spPr bwMode="auto">
          <a:xfrm>
            <a:off x="2781679" y="1394521"/>
            <a:ext cx="3580643" cy="4182401"/>
          </a:xfrm>
          <a:prstGeom prst="flowChartMagneticDisk">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bg1"/>
            </a:solidFill>
            <a:round/>
            <a:headEnd/>
            <a:tailEnd/>
          </a:ln>
          <a:effectLst/>
        </p:spPr>
        <p:txBody>
          <a:bodyPr wrap="none" anchor="ctr"/>
          <a:lstStyle/>
          <a:p>
            <a:pPr>
              <a:defRPr/>
            </a:pPr>
            <a:endParaRPr lang="en-US" sz="1000">
              <a:ea typeface="ヒラギノ角ゴ Pro W3" pitchFamily="120" charset="-128"/>
            </a:endParaRPr>
          </a:p>
        </p:txBody>
      </p:sp>
      <p:sp>
        <p:nvSpPr>
          <p:cNvPr id="15377" name="Text Box 54"/>
          <p:cNvSpPr txBox="1">
            <a:spLocks noChangeArrowheads="1"/>
          </p:cNvSpPr>
          <p:nvPr/>
        </p:nvSpPr>
        <p:spPr bwMode="auto">
          <a:xfrm>
            <a:off x="3286125" y="1658442"/>
            <a:ext cx="2667000" cy="810350"/>
          </a:xfrm>
          <a:prstGeom prst="rect">
            <a:avLst/>
          </a:prstGeom>
          <a:noFill/>
          <a:ln w="9525">
            <a:noFill/>
            <a:miter lim="800000"/>
            <a:headEnd/>
            <a:tailEnd/>
          </a:ln>
        </p:spPr>
        <p:txBody>
          <a:bodyPr>
            <a:spAutoFit/>
          </a:bodyPr>
          <a:lstStyle/>
          <a:p>
            <a:pPr algn="ctr">
              <a:spcBef>
                <a:spcPct val="50000"/>
              </a:spcBef>
              <a:defRPr/>
            </a:pPr>
            <a:r>
              <a:rPr lang="en-US" sz="2333" dirty="0">
                <a:ea typeface="ヒラギノ角ゴ Pro W3" pitchFamily="120" charset="-128"/>
              </a:rPr>
              <a:t>Enterprise Data Warehouse</a:t>
            </a:r>
          </a:p>
        </p:txBody>
      </p:sp>
      <p:sp>
        <p:nvSpPr>
          <p:cNvPr id="15384" name="Line 72"/>
          <p:cNvSpPr>
            <a:spLocks noChangeShapeType="1"/>
          </p:cNvSpPr>
          <p:nvPr/>
        </p:nvSpPr>
        <p:spPr bwMode="auto">
          <a:xfrm>
            <a:off x="2125153" y="3146447"/>
            <a:ext cx="635000" cy="0"/>
          </a:xfrm>
          <a:prstGeom prst="line">
            <a:avLst/>
          </a:prstGeom>
          <a:noFill/>
          <a:ln w="28575">
            <a:solidFill>
              <a:schemeClr val="tx1">
                <a:lumMod val="50000"/>
                <a:lumOff val="50000"/>
              </a:schemeClr>
            </a:solidFill>
            <a:round/>
            <a:headEnd/>
            <a:tailEnd type="triangle" w="med" len="med"/>
          </a:ln>
          <a:effectLst>
            <a:outerShdw blurRad="50800" dist="38100" dir="2700000" algn="tl" rotWithShape="0">
              <a:prstClr val="black">
                <a:alpha val="40000"/>
              </a:prstClr>
            </a:outerShdw>
          </a:effectLst>
        </p:spPr>
        <p:txBody>
          <a:bodyPr/>
          <a:lstStyle/>
          <a:p>
            <a:pPr>
              <a:defRPr/>
            </a:pPr>
            <a:endParaRPr lang="en-US" sz="1500">
              <a:ea typeface="ヒラギノ角ゴ Pro W3" pitchFamily="120" charset="-128"/>
            </a:endParaRPr>
          </a:p>
        </p:txBody>
      </p:sp>
      <p:sp>
        <p:nvSpPr>
          <p:cNvPr id="15387" name="TextBox 47"/>
          <p:cNvSpPr txBox="1">
            <a:spLocks noChangeArrowheads="1"/>
          </p:cNvSpPr>
          <p:nvPr/>
        </p:nvSpPr>
        <p:spPr bwMode="auto">
          <a:xfrm>
            <a:off x="7053168" y="4094217"/>
            <a:ext cx="1256788" cy="323165"/>
          </a:xfrm>
          <a:prstGeom prst="rect">
            <a:avLst/>
          </a:prstGeom>
          <a:noFill/>
          <a:ln w="9525">
            <a:noFill/>
            <a:miter lim="800000"/>
            <a:headEnd/>
            <a:tailEnd/>
          </a:ln>
        </p:spPr>
        <p:txBody>
          <a:bodyPr wrap="square">
            <a:spAutoFit/>
          </a:bodyPr>
          <a:lstStyle/>
          <a:p>
            <a:pPr algn="ctr">
              <a:defRPr/>
            </a:pPr>
            <a:r>
              <a:rPr lang="en-US" sz="1500" dirty="0">
                <a:solidFill>
                  <a:srgbClr val="32689B"/>
                </a:solidFill>
                <a:ea typeface="ヒラギノ角ゴ Pro W3" pitchFamily="120" charset="-128"/>
              </a:rPr>
              <a:t>BI Tools</a:t>
            </a:r>
          </a:p>
        </p:txBody>
      </p:sp>
      <p:sp>
        <p:nvSpPr>
          <p:cNvPr id="19470" name="AutoShape 29"/>
          <p:cNvSpPr>
            <a:spLocks noChangeArrowheads="1"/>
          </p:cNvSpPr>
          <p:nvPr/>
        </p:nvSpPr>
        <p:spPr bwMode="auto">
          <a:xfrm>
            <a:off x="1210973" y="3895125"/>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dirty="0">
                <a:solidFill>
                  <a:schemeClr val="bg1"/>
                </a:solidFill>
                <a:ea typeface="ヒラギノ角ゴ Pro W3" pitchFamily="120" charset="-128"/>
              </a:rPr>
              <a:t>EMR</a:t>
            </a:r>
          </a:p>
        </p:txBody>
      </p:sp>
      <p:sp>
        <p:nvSpPr>
          <p:cNvPr id="19469" name="AutoShape 28"/>
          <p:cNvSpPr>
            <a:spLocks noChangeArrowheads="1"/>
          </p:cNvSpPr>
          <p:nvPr/>
        </p:nvSpPr>
        <p:spPr bwMode="auto">
          <a:xfrm>
            <a:off x="1210973" y="3543322"/>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a:solidFill>
                  <a:schemeClr val="bg1"/>
                </a:solidFill>
                <a:ea typeface="ヒラギノ角ゴ Pro W3" pitchFamily="120" charset="-128"/>
              </a:rPr>
              <a:t>Pharmacy</a:t>
            </a:r>
          </a:p>
        </p:txBody>
      </p:sp>
      <p:sp>
        <p:nvSpPr>
          <p:cNvPr id="19468" name="AutoShape 27"/>
          <p:cNvSpPr>
            <a:spLocks noChangeArrowheads="1"/>
          </p:cNvSpPr>
          <p:nvPr/>
        </p:nvSpPr>
        <p:spPr bwMode="auto">
          <a:xfrm>
            <a:off x="1210973" y="3191518"/>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a:solidFill>
                  <a:schemeClr val="bg1"/>
                </a:solidFill>
                <a:ea typeface="ヒラギノ角ゴ Pro W3" pitchFamily="120" charset="-128"/>
              </a:rPr>
              <a:t>Claims</a:t>
            </a:r>
          </a:p>
        </p:txBody>
      </p:sp>
      <p:sp>
        <p:nvSpPr>
          <p:cNvPr id="19467" name="AutoShape 26"/>
          <p:cNvSpPr>
            <a:spLocks noChangeArrowheads="1"/>
          </p:cNvSpPr>
          <p:nvPr/>
        </p:nvSpPr>
        <p:spPr bwMode="auto">
          <a:xfrm>
            <a:off x="1210973" y="2839715"/>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a:solidFill>
                  <a:schemeClr val="bg1"/>
                </a:solidFill>
                <a:ea typeface="ヒラギノ角ゴ Pro W3" pitchFamily="120" charset="-128"/>
              </a:rPr>
              <a:t>Lab</a:t>
            </a:r>
          </a:p>
        </p:txBody>
      </p:sp>
      <p:sp>
        <p:nvSpPr>
          <p:cNvPr id="19462" name="AutoShape 21"/>
          <p:cNvSpPr>
            <a:spLocks noChangeArrowheads="1"/>
          </p:cNvSpPr>
          <p:nvPr/>
        </p:nvSpPr>
        <p:spPr bwMode="auto">
          <a:xfrm>
            <a:off x="1210973" y="2487912"/>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dirty="0">
                <a:solidFill>
                  <a:schemeClr val="bg1"/>
                </a:solidFill>
                <a:ea typeface="ヒラギノ角ゴ Pro W3" pitchFamily="120" charset="-128"/>
              </a:rPr>
              <a:t>Finance</a:t>
            </a:r>
          </a:p>
        </p:txBody>
      </p:sp>
      <p:sp>
        <p:nvSpPr>
          <p:cNvPr id="35" name="AutoShape 86"/>
          <p:cNvSpPr>
            <a:spLocks noChangeArrowheads="1"/>
          </p:cNvSpPr>
          <p:nvPr/>
        </p:nvSpPr>
        <p:spPr bwMode="auto">
          <a:xfrm>
            <a:off x="1210753" y="4887021"/>
            <a:ext cx="914400" cy="381000"/>
          </a:xfrm>
          <a:prstGeom prst="flowChartMagneticDisk">
            <a:avLst/>
          </a:prstGeom>
          <a:solidFill>
            <a:schemeClr val="accent1">
              <a:lumMod val="75000"/>
            </a:schemeClr>
          </a:solidFill>
          <a:ln w="9525">
            <a:solidFill>
              <a:schemeClr val="bg1"/>
            </a:solidFill>
            <a:round/>
            <a:headEnd/>
            <a:tailEnd/>
          </a:ln>
        </p:spPr>
        <p:txBody>
          <a:bodyPr wrap="none" anchor="ctr"/>
          <a:lstStyle/>
          <a:p>
            <a:pPr algn="ctr">
              <a:defRPr/>
            </a:pPr>
            <a:r>
              <a:rPr lang="en-US" sz="1000" dirty="0">
                <a:solidFill>
                  <a:schemeClr val="bg1"/>
                </a:solidFill>
                <a:ea typeface="ヒラギノ角ゴ Pro W3" pitchFamily="120" charset="-128"/>
              </a:rPr>
              <a:t>State/Federal</a:t>
            </a:r>
          </a:p>
        </p:txBody>
      </p:sp>
      <p:sp>
        <p:nvSpPr>
          <p:cNvPr id="38" name="Line 72"/>
          <p:cNvSpPr>
            <a:spLocks noChangeShapeType="1"/>
          </p:cNvSpPr>
          <p:nvPr/>
        </p:nvSpPr>
        <p:spPr bwMode="auto">
          <a:xfrm>
            <a:off x="6413500" y="3175643"/>
            <a:ext cx="635000" cy="0"/>
          </a:xfrm>
          <a:prstGeom prst="line">
            <a:avLst/>
          </a:prstGeom>
          <a:noFill/>
          <a:ln w="28575">
            <a:solidFill>
              <a:schemeClr val="tx1">
                <a:lumMod val="50000"/>
                <a:lumOff val="50000"/>
              </a:schemeClr>
            </a:solidFill>
            <a:round/>
            <a:headEnd/>
            <a:tailEnd type="triangle" w="med" len="med"/>
          </a:ln>
          <a:effectLst>
            <a:outerShdw blurRad="50800" dist="38100" dir="2700000" algn="tl" rotWithShape="0">
              <a:prstClr val="black">
                <a:alpha val="40000"/>
              </a:prstClr>
            </a:outerShdw>
          </a:effectLst>
        </p:spPr>
        <p:txBody>
          <a:bodyPr/>
          <a:lstStyle/>
          <a:p>
            <a:pPr>
              <a:defRPr/>
            </a:pPr>
            <a:endParaRPr lang="en-US" sz="1500">
              <a:ea typeface="ヒラギノ角ゴ Pro W3" pitchFamily="120" charset="-128"/>
            </a:endParaRPr>
          </a:p>
        </p:txBody>
      </p:sp>
      <p:sp>
        <p:nvSpPr>
          <p:cNvPr id="39" name="Text Box 22"/>
          <p:cNvSpPr txBox="1">
            <a:spLocks noChangeArrowheads="1"/>
          </p:cNvSpPr>
          <p:nvPr/>
        </p:nvSpPr>
        <p:spPr bwMode="auto">
          <a:xfrm rot="16200000">
            <a:off x="2035138" y="3693537"/>
            <a:ext cx="2019750" cy="323165"/>
          </a:xfrm>
          <a:prstGeom prst="rect">
            <a:avLst/>
          </a:prstGeom>
          <a:solidFill>
            <a:schemeClr val="accent5">
              <a:lumMod val="75000"/>
            </a:schemeClr>
          </a:solidFill>
          <a:ln w="9525">
            <a:noFill/>
            <a:miter lim="800000"/>
            <a:headEnd/>
            <a:tailEnd/>
          </a:ln>
        </p:spPr>
        <p:txBody>
          <a:bodyPr wrap="square">
            <a:spAutoFit/>
          </a:bodyPr>
          <a:lstStyle/>
          <a:p>
            <a:pPr algn="ctr">
              <a:defRPr/>
            </a:pPr>
            <a:r>
              <a:rPr lang="en-US" sz="1500" dirty="0">
                <a:solidFill>
                  <a:schemeClr val="bg1"/>
                </a:solidFill>
                <a:ea typeface="ヒラギノ角ゴ Pro W3" pitchFamily="120" charset="-128"/>
              </a:rPr>
              <a:t>SOURCE Data Marts</a:t>
            </a:r>
          </a:p>
        </p:txBody>
      </p:sp>
      <p:sp>
        <p:nvSpPr>
          <p:cNvPr id="40" name="Text Box 22"/>
          <p:cNvSpPr txBox="1">
            <a:spLocks noChangeArrowheads="1"/>
          </p:cNvSpPr>
          <p:nvPr/>
        </p:nvSpPr>
        <p:spPr bwMode="auto">
          <a:xfrm rot="5400000">
            <a:off x="5113236" y="3589649"/>
            <a:ext cx="2019300" cy="553998"/>
          </a:xfrm>
          <a:prstGeom prst="rect">
            <a:avLst/>
          </a:prstGeom>
          <a:solidFill>
            <a:schemeClr val="accent5">
              <a:lumMod val="75000"/>
            </a:schemeClr>
          </a:solidFill>
          <a:ln w="9525">
            <a:noFill/>
            <a:miter lim="800000"/>
            <a:headEnd/>
            <a:tailEnd/>
          </a:ln>
        </p:spPr>
        <p:txBody>
          <a:bodyPr wrap="square">
            <a:spAutoFit/>
          </a:bodyPr>
          <a:lstStyle/>
          <a:p>
            <a:pPr algn="ctr">
              <a:defRPr/>
            </a:pPr>
            <a:r>
              <a:rPr lang="en-US" sz="1500" dirty="0">
                <a:solidFill>
                  <a:schemeClr val="bg1"/>
                </a:solidFill>
                <a:ea typeface="ヒラギノ角ゴ Pro W3" pitchFamily="120" charset="-128"/>
              </a:rPr>
              <a:t>SUBJECT Data Marts</a:t>
            </a:r>
          </a:p>
        </p:txBody>
      </p:sp>
      <p:cxnSp>
        <p:nvCxnSpPr>
          <p:cNvPr id="5" name="Straight Connector 4"/>
          <p:cNvCxnSpPr/>
          <p:nvPr/>
        </p:nvCxnSpPr>
        <p:spPr>
          <a:xfrm>
            <a:off x="4582583" y="2876188"/>
            <a:ext cx="0" cy="2244966"/>
          </a:xfrm>
          <a:prstGeom prst="line">
            <a:avLst/>
          </a:prstGeom>
          <a:ln w="28575">
            <a:solidFill>
              <a:schemeClr val="accent5">
                <a:lumMod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 Box 22"/>
          <p:cNvSpPr txBox="1">
            <a:spLocks noChangeArrowheads="1"/>
          </p:cNvSpPr>
          <p:nvPr/>
        </p:nvSpPr>
        <p:spPr bwMode="auto">
          <a:xfrm>
            <a:off x="3286125" y="5026721"/>
            <a:ext cx="2568575" cy="323165"/>
          </a:xfrm>
          <a:prstGeom prst="rect">
            <a:avLst/>
          </a:prstGeom>
          <a:solidFill>
            <a:schemeClr val="accent5">
              <a:lumMod val="50000"/>
            </a:schemeClr>
          </a:solidFill>
          <a:ln w="9525">
            <a:noFill/>
            <a:miter lim="800000"/>
            <a:headEnd/>
            <a:tailEnd/>
          </a:ln>
        </p:spPr>
        <p:txBody>
          <a:bodyPr wrap="square">
            <a:spAutoFit/>
          </a:bodyPr>
          <a:lstStyle/>
          <a:p>
            <a:pPr algn="ctr">
              <a:defRPr/>
            </a:pPr>
            <a:r>
              <a:rPr lang="en-US" sz="1500" dirty="0">
                <a:solidFill>
                  <a:schemeClr val="bg1"/>
                </a:solidFill>
                <a:ea typeface="ヒラギノ角ゴ Pro W3" pitchFamily="120" charset="-128"/>
              </a:rPr>
              <a:t>Master Reference Data</a:t>
            </a:r>
          </a:p>
        </p:txBody>
      </p:sp>
      <p:cxnSp>
        <p:nvCxnSpPr>
          <p:cNvPr id="10" name="Straight Connector 9"/>
          <p:cNvCxnSpPr/>
          <p:nvPr/>
        </p:nvCxnSpPr>
        <p:spPr>
          <a:xfrm>
            <a:off x="4582584" y="3145004"/>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72001" y="3521771"/>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72001" y="4791771"/>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72001" y="3955688"/>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72001" y="4368438"/>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279856" y="2982021"/>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279856" y="3384188"/>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279856" y="4611854"/>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279856" y="4199104"/>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279856" y="3796938"/>
            <a:ext cx="292144" cy="0"/>
          </a:xfrm>
          <a:prstGeom prst="line">
            <a:avLst/>
          </a:prstGeom>
          <a:ln w="12700">
            <a:solidFill>
              <a:schemeClr val="accent5">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378" name="AutoShape 63"/>
          <p:cNvSpPr>
            <a:spLocks noChangeArrowheads="1"/>
          </p:cNvSpPr>
          <p:nvPr/>
        </p:nvSpPr>
        <p:spPr bwMode="auto">
          <a:xfrm>
            <a:off x="3302000" y="2813111"/>
            <a:ext cx="1143000" cy="327660"/>
          </a:xfrm>
          <a:prstGeom prst="homePlate">
            <a:avLst>
              <a:gd name="adj" fmla="val 68750"/>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lnSpc>
                <a:spcPct val="65000"/>
              </a:lnSpc>
              <a:defRPr/>
            </a:pPr>
            <a:r>
              <a:rPr lang="en-US" sz="1167" dirty="0">
                <a:ea typeface="ヒラギノ角ゴ Pro W3" pitchFamily="120" charset="-128"/>
              </a:rPr>
              <a:t>EMR</a:t>
            </a:r>
          </a:p>
        </p:txBody>
      </p:sp>
      <p:sp>
        <p:nvSpPr>
          <p:cNvPr id="15379" name="AutoShape 66"/>
          <p:cNvSpPr>
            <a:spLocks noChangeArrowheads="1"/>
          </p:cNvSpPr>
          <p:nvPr/>
        </p:nvSpPr>
        <p:spPr bwMode="auto">
          <a:xfrm>
            <a:off x="3302000" y="3219590"/>
            <a:ext cx="1143000" cy="304800"/>
          </a:xfrm>
          <a:prstGeom prst="homePlate">
            <a:avLst>
              <a:gd name="adj" fmla="val 50027"/>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Patient Acct</a:t>
            </a:r>
          </a:p>
        </p:txBody>
      </p:sp>
      <p:sp>
        <p:nvSpPr>
          <p:cNvPr id="15380" name="AutoShape 67"/>
          <p:cNvSpPr>
            <a:spLocks noChangeArrowheads="1"/>
          </p:cNvSpPr>
          <p:nvPr/>
        </p:nvSpPr>
        <p:spPr bwMode="auto">
          <a:xfrm>
            <a:off x="3302000" y="3627075"/>
            <a:ext cx="1143000" cy="304800"/>
          </a:xfrm>
          <a:prstGeom prst="homePlate">
            <a:avLst>
              <a:gd name="adj" fmla="val 46871"/>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Claims</a:t>
            </a:r>
          </a:p>
        </p:txBody>
      </p:sp>
      <p:sp>
        <p:nvSpPr>
          <p:cNvPr id="15381" name="AutoShape 69"/>
          <p:cNvSpPr>
            <a:spLocks noChangeArrowheads="1"/>
          </p:cNvSpPr>
          <p:nvPr/>
        </p:nvSpPr>
        <p:spPr bwMode="auto">
          <a:xfrm flipH="1">
            <a:off x="4688254" y="3379284"/>
            <a:ext cx="1143000" cy="304800"/>
          </a:xfrm>
          <a:prstGeom prst="homePlate">
            <a:avLst>
              <a:gd name="adj" fmla="val 72222"/>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Primary Care</a:t>
            </a:r>
          </a:p>
        </p:txBody>
      </p:sp>
      <p:sp>
        <p:nvSpPr>
          <p:cNvPr id="15382" name="AutoShape 70"/>
          <p:cNvSpPr>
            <a:spLocks noChangeArrowheads="1"/>
          </p:cNvSpPr>
          <p:nvPr/>
        </p:nvSpPr>
        <p:spPr bwMode="auto">
          <a:xfrm flipH="1">
            <a:off x="4699000" y="3810254"/>
            <a:ext cx="1143000" cy="304800"/>
          </a:xfrm>
          <a:prstGeom prst="homePlate">
            <a:avLst>
              <a:gd name="adj" fmla="val 60720"/>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Women </a:t>
            </a:r>
          </a:p>
          <a:p>
            <a:pPr>
              <a:defRPr/>
            </a:pPr>
            <a:r>
              <a:rPr lang="en-US" sz="1167" dirty="0">
                <a:ea typeface="ヒラギノ角ゴ Pro W3" pitchFamily="120" charset="-128"/>
              </a:rPr>
              <a:t>&amp; Newborn</a:t>
            </a:r>
          </a:p>
        </p:txBody>
      </p:sp>
      <p:sp>
        <p:nvSpPr>
          <p:cNvPr id="15383" name="AutoShape 71"/>
          <p:cNvSpPr>
            <a:spLocks noChangeArrowheads="1"/>
          </p:cNvSpPr>
          <p:nvPr/>
        </p:nvSpPr>
        <p:spPr bwMode="auto">
          <a:xfrm flipH="1">
            <a:off x="4688254" y="4220271"/>
            <a:ext cx="1143000" cy="304800"/>
          </a:xfrm>
          <a:prstGeom prst="homePlate">
            <a:avLst>
              <a:gd name="adj" fmla="val 67857"/>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AHR</a:t>
            </a:r>
          </a:p>
        </p:txBody>
      </p:sp>
      <p:sp>
        <p:nvSpPr>
          <p:cNvPr id="15388" name="AutoShape 71"/>
          <p:cNvSpPr>
            <a:spLocks noChangeArrowheads="1"/>
          </p:cNvSpPr>
          <p:nvPr/>
        </p:nvSpPr>
        <p:spPr bwMode="auto">
          <a:xfrm flipH="1">
            <a:off x="4677780" y="4639371"/>
            <a:ext cx="1143000" cy="304800"/>
          </a:xfrm>
          <a:prstGeom prst="homePlate">
            <a:avLst>
              <a:gd name="adj" fmla="val 67857"/>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Surgical </a:t>
            </a:r>
            <a:r>
              <a:rPr lang="en-US" sz="1167" dirty="0" err="1">
                <a:ea typeface="ヒラギノ角ゴ Pro W3" pitchFamily="120" charset="-128"/>
              </a:rPr>
              <a:t>Serv</a:t>
            </a:r>
            <a:endParaRPr lang="en-US" sz="1167" dirty="0">
              <a:ea typeface="ヒラギノ角ゴ Pro W3" pitchFamily="120" charset="-128"/>
            </a:endParaRPr>
          </a:p>
        </p:txBody>
      </p:sp>
      <p:sp>
        <p:nvSpPr>
          <p:cNvPr id="15389" name="AutoShape 67"/>
          <p:cNvSpPr>
            <a:spLocks noChangeArrowheads="1"/>
          </p:cNvSpPr>
          <p:nvPr/>
        </p:nvSpPr>
        <p:spPr bwMode="auto">
          <a:xfrm>
            <a:off x="3302000" y="4034123"/>
            <a:ext cx="1143000" cy="304800"/>
          </a:xfrm>
          <a:prstGeom prst="homePlate">
            <a:avLst>
              <a:gd name="adj" fmla="val 46868"/>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Supply Chain</a:t>
            </a:r>
          </a:p>
        </p:txBody>
      </p:sp>
      <p:sp>
        <p:nvSpPr>
          <p:cNvPr id="15392" name="AutoShape 70"/>
          <p:cNvSpPr>
            <a:spLocks noChangeArrowheads="1"/>
          </p:cNvSpPr>
          <p:nvPr/>
        </p:nvSpPr>
        <p:spPr bwMode="auto">
          <a:xfrm flipH="1">
            <a:off x="4688254" y="2994721"/>
            <a:ext cx="1143000" cy="304800"/>
          </a:xfrm>
          <a:prstGeom prst="homePlate">
            <a:avLst>
              <a:gd name="adj" fmla="val 60720"/>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Cardiovascular</a:t>
            </a:r>
          </a:p>
        </p:txBody>
      </p:sp>
      <p:sp>
        <p:nvSpPr>
          <p:cNvPr id="15393" name="AutoShape 67"/>
          <p:cNvSpPr>
            <a:spLocks noChangeArrowheads="1"/>
          </p:cNvSpPr>
          <p:nvPr/>
        </p:nvSpPr>
        <p:spPr bwMode="auto">
          <a:xfrm>
            <a:off x="3302000" y="4441383"/>
            <a:ext cx="1143000" cy="304800"/>
          </a:xfrm>
          <a:prstGeom prst="homePlate">
            <a:avLst>
              <a:gd name="adj" fmla="val 46868"/>
            </a:avLst>
          </a:prstGeom>
          <a:solidFill>
            <a:schemeClr val="accent3"/>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r>
              <a:rPr lang="en-US" sz="1167" dirty="0">
                <a:ea typeface="ヒラギノ角ゴ Pro W3" pitchFamily="120" charset="-128"/>
              </a:rPr>
              <a:t>Patient Sat.</a:t>
            </a:r>
          </a:p>
        </p:txBody>
      </p:sp>
      <p:sp>
        <p:nvSpPr>
          <p:cNvPr id="2" name="Oval 1"/>
          <p:cNvSpPr/>
          <p:nvPr/>
        </p:nvSpPr>
        <p:spPr>
          <a:xfrm>
            <a:off x="889000" y="3810254"/>
            <a:ext cx="1605290" cy="631129"/>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Slide Number Placeholder 15"/>
          <p:cNvSpPr>
            <a:spLocks noGrp="1"/>
          </p:cNvSpPr>
          <p:nvPr>
            <p:ph type="sldNum" sz="quarter" idx="12"/>
          </p:nvPr>
        </p:nvSpPr>
        <p:spPr bwMode="auto">
          <a:xfrm>
            <a:off x="8170981" y="5137653"/>
            <a:ext cx="698500" cy="391732"/>
          </a:xfrm>
          <a:prstGeom prst="rect">
            <a:avLst/>
          </a:prstGeom>
          <a:extLst/>
        </p:spPr>
        <p:txBody>
          <a:bodyPr vert="horz" lIns="76200" tIns="38100" rIns="76200" bIns="38100" rtlCol="0" anchor="ctr"/>
          <a:lstStyle/>
          <a:p>
            <a:r>
              <a:rPr lang="en-US" sz="3000" dirty="0" smtClean="0"/>
              <a:t>17</a:t>
            </a:r>
            <a:endParaRPr lang="en-US" sz="3000" dirty="0"/>
          </a:p>
        </p:txBody>
      </p:sp>
    </p:spTree>
    <p:extLst>
      <p:ext uri="{BB962C8B-B14F-4D97-AF65-F5344CB8AC3E}">
        <p14:creationId xmlns:p14="http://schemas.microsoft.com/office/powerpoint/2010/main" val="1343681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The start of a Learning Healthcare System is accurate, computable, data.</a:t>
            </a:r>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8253046" y="5181014"/>
            <a:ext cx="773723" cy="538609"/>
          </a:xfrm>
          <a:prstGeom prst="rect">
            <a:avLst/>
          </a:prstGeom>
        </p:spPr>
        <p:txBody>
          <a:bodyPr vert="horz" lIns="91440" tIns="45720" rIns="91440" bIns="45720" rtlCol="0" anchor="ctr"/>
          <a:lstStyle/>
          <a:p>
            <a:pPr algn="r"/>
            <a:r>
              <a:rPr lang="en-US" sz="3600" dirty="0" smtClean="0">
                <a:solidFill>
                  <a:schemeClr val="bg1"/>
                </a:solidFill>
              </a:rPr>
              <a:t>18</a:t>
            </a:r>
            <a:endParaRPr lang="en-US" sz="3600" dirty="0">
              <a:solidFill>
                <a:schemeClr val="bg1"/>
              </a:solidFill>
            </a:endParaRPr>
          </a:p>
        </p:txBody>
      </p:sp>
    </p:spTree>
    <p:extLst>
      <p:ext uri="{BB962C8B-B14F-4D97-AF65-F5344CB8AC3E}">
        <p14:creationId xmlns:p14="http://schemas.microsoft.com/office/powerpoint/2010/main" val="47784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What is “true” interoperability?</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299343" y="5068781"/>
            <a:ext cx="575023"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22</a:t>
            </a:fld>
            <a:endParaRPr lang="en-US" sz="3000" dirty="0">
              <a:solidFill>
                <a:schemeClr val="bg1"/>
              </a:solidFill>
            </a:endParaRPr>
          </a:p>
        </p:txBody>
      </p:sp>
    </p:spTree>
    <p:extLst>
      <p:ext uri="{BB962C8B-B14F-4D97-AF65-F5344CB8AC3E}">
        <p14:creationId xmlns:p14="http://schemas.microsoft.com/office/powerpoint/2010/main" val="3857609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7149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flipH="1">
            <a:off x="1779815" y="4463146"/>
            <a:ext cx="2010395" cy="271934"/>
          </a:xfrm>
          <a:prstGeom prst="rect">
            <a:avLst/>
          </a:prstGeom>
          <a:solidFill>
            <a:schemeClr val="bg1"/>
          </a:solidFill>
        </p:spPr>
        <p:txBody>
          <a:bodyPr wrap="square" rtlCol="0">
            <a:spAutoFit/>
          </a:bodyPr>
          <a:lstStyle/>
          <a:p>
            <a:r>
              <a:rPr lang="en-US" sz="1167" b="1" dirty="0">
                <a:solidFill>
                  <a:srgbClr val="000000">
                    <a:lumMod val="65000"/>
                    <a:lumOff val="35000"/>
                  </a:srgbClr>
                </a:solidFill>
              </a:rPr>
              <a:t>Heterogeneous Systems</a:t>
            </a:r>
          </a:p>
        </p:txBody>
      </p:sp>
      <p:sp>
        <p:nvSpPr>
          <p:cNvPr id="10" name="TextBox 9"/>
          <p:cNvSpPr txBox="1"/>
          <p:nvPr/>
        </p:nvSpPr>
        <p:spPr>
          <a:xfrm>
            <a:off x="1137313" y="3724115"/>
            <a:ext cx="2911523" cy="502573"/>
          </a:xfrm>
          <a:prstGeom prst="rect">
            <a:avLst/>
          </a:prstGeom>
          <a:gradFill flip="none" rotWithShape="1">
            <a:gsLst>
              <a:gs pos="0">
                <a:srgbClr val="E6E6E6"/>
              </a:gs>
              <a:gs pos="100000">
                <a:srgbClr val="7D8496">
                  <a:lumMod val="38000"/>
                  <a:lumOff val="62000"/>
                </a:srgbClr>
              </a:gs>
            </a:gsLst>
            <a:lin ang="5400000" scaled="0"/>
            <a:tileRect/>
          </a:gradFill>
        </p:spPr>
        <p:txBody>
          <a:bodyPr wrap="square" rtlCol="0">
            <a:spAutoFit/>
          </a:bodyPr>
          <a:lstStyle/>
          <a:p>
            <a:pPr algn="ctr" defTabSz="380985"/>
            <a:r>
              <a:rPr lang="en-US" sz="1333" b="1" dirty="0">
                <a:solidFill>
                  <a:prstClr val="black"/>
                </a:solidFill>
              </a:rPr>
              <a:t>FHIR Profiles from CIMI Models</a:t>
            </a:r>
          </a:p>
          <a:p>
            <a:pPr algn="ctr" defTabSz="380985"/>
            <a:r>
              <a:rPr lang="en-US" sz="1333" b="1" dirty="0">
                <a:solidFill>
                  <a:prstClr val="black"/>
                </a:solidFill>
              </a:rPr>
              <a:t>(using standard terminology)</a:t>
            </a:r>
          </a:p>
        </p:txBody>
      </p:sp>
      <p:sp>
        <p:nvSpPr>
          <p:cNvPr id="4" name="Rectangle 3"/>
          <p:cNvSpPr/>
          <p:nvPr/>
        </p:nvSpPr>
        <p:spPr>
          <a:xfrm>
            <a:off x="8538688" y="5137723"/>
            <a:ext cx="605312" cy="553998"/>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23</a:t>
            </a:fld>
            <a:endParaRPr lang="en-US" sz="3000" dirty="0">
              <a:solidFill>
                <a:schemeClr val="bg1"/>
              </a:solidFill>
            </a:endParaRPr>
          </a:p>
        </p:txBody>
      </p:sp>
    </p:spTree>
    <p:extLst>
      <p:ext uri="{BB962C8B-B14F-4D97-AF65-F5344CB8AC3E}">
        <p14:creationId xmlns:p14="http://schemas.microsoft.com/office/powerpoint/2010/main" val="3919967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115132"/>
            <a:ext cx="6858000" cy="952500"/>
          </a:xfrm>
        </p:spPr>
        <p:txBody>
          <a:bodyPr>
            <a:normAutofit/>
          </a:bodyPr>
          <a:lstStyle/>
          <a:p>
            <a:r>
              <a:rPr lang="en-US" sz="4000" dirty="0"/>
              <a:t>“True Interoperability”</a:t>
            </a:r>
          </a:p>
        </p:txBody>
      </p:sp>
      <p:sp>
        <p:nvSpPr>
          <p:cNvPr id="5" name="Content Placeholder 4"/>
          <p:cNvSpPr>
            <a:spLocks noGrp="1"/>
          </p:cNvSpPr>
          <p:nvPr>
            <p:ph idx="1"/>
          </p:nvPr>
        </p:nvSpPr>
        <p:spPr/>
        <p:txBody>
          <a:bodyPr>
            <a:normAutofit fontScale="92500" lnSpcReduction="20000"/>
          </a:bodyPr>
          <a:lstStyle/>
          <a:p>
            <a:r>
              <a:rPr lang="en-US" sz="3000" dirty="0"/>
              <a:t>Data shared through standard messages</a:t>
            </a:r>
          </a:p>
          <a:p>
            <a:r>
              <a:rPr lang="en-US" sz="3000" dirty="0"/>
              <a:t>Data accessed via standard services</a:t>
            </a:r>
          </a:p>
          <a:p>
            <a:r>
              <a:rPr lang="en-US" sz="3000" dirty="0"/>
              <a:t>The data has a standard logical structure</a:t>
            </a:r>
          </a:p>
          <a:p>
            <a:pPr lvl="1"/>
            <a:r>
              <a:rPr lang="en-US" sz="2833" dirty="0"/>
              <a:t>Standard information models</a:t>
            </a:r>
          </a:p>
          <a:p>
            <a:pPr lvl="1"/>
            <a:r>
              <a:rPr lang="en-US" sz="2833" dirty="0"/>
              <a:t>Standard terminology</a:t>
            </a:r>
          </a:p>
          <a:p>
            <a:r>
              <a:rPr lang="en-US" sz="3000" dirty="0"/>
              <a:t>Sharing of applications, data, information, and knowledge </a:t>
            </a:r>
          </a:p>
        </p:txBody>
      </p:sp>
      <p:sp>
        <p:nvSpPr>
          <p:cNvPr id="6" name="Rectangle 5"/>
          <p:cNvSpPr/>
          <p:nvPr/>
        </p:nvSpPr>
        <p:spPr>
          <a:xfrm>
            <a:off x="8421458" y="5079108"/>
            <a:ext cx="605312" cy="553998"/>
          </a:xfrm>
          <a:prstGeom prst="rect">
            <a:avLst/>
          </a:prstGeom>
        </p:spPr>
        <p:txBody>
          <a:bodyPr vert="horz" lIns="76200" tIns="38100" rIns="76200" bIns="38100" rtlCol="0" anchor="ctr"/>
          <a:lstStyle/>
          <a:p>
            <a:pPr algn="r"/>
            <a:r>
              <a:rPr lang="en-US" sz="3000" dirty="0" smtClean="0">
                <a:solidFill>
                  <a:schemeClr val="bg1"/>
                </a:solidFill>
              </a:rPr>
              <a:t>21</a:t>
            </a:r>
            <a:endParaRPr lang="en-US" sz="3000" dirty="0">
              <a:solidFill>
                <a:schemeClr val="bg1"/>
              </a:solidFill>
            </a:endParaRPr>
          </a:p>
        </p:txBody>
      </p:sp>
    </p:spTree>
    <p:extLst>
      <p:ext uri="{BB962C8B-B14F-4D97-AF65-F5344CB8AC3E}">
        <p14:creationId xmlns:p14="http://schemas.microsoft.com/office/powerpoint/2010/main" val="40590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The Value of “Truly” Interoperable Systems</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346236" y="5103950"/>
            <a:ext cx="680530"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25</a:t>
            </a:fld>
            <a:endParaRPr lang="en-US" sz="3000" dirty="0">
              <a:solidFill>
                <a:schemeClr val="bg1"/>
              </a:solidFill>
            </a:endParaRPr>
          </a:p>
        </p:txBody>
      </p:sp>
    </p:spTree>
    <p:extLst>
      <p:ext uri="{BB962C8B-B14F-4D97-AF65-F5344CB8AC3E}">
        <p14:creationId xmlns:p14="http://schemas.microsoft.com/office/powerpoint/2010/main" val="2267389248"/>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16" y="112444"/>
            <a:ext cx="6074192" cy="670278"/>
          </a:xfrm>
        </p:spPr>
        <p:txBody>
          <a:bodyPr>
            <a:normAutofit/>
          </a:bodyPr>
          <a:lstStyle/>
          <a:p>
            <a:r>
              <a:rPr lang="en-US" sz="3000" dirty="0"/>
              <a:t>Current Situation</a:t>
            </a:r>
          </a:p>
        </p:txBody>
      </p:sp>
      <p:sp>
        <p:nvSpPr>
          <p:cNvPr id="3" name="Content Placeholder 2"/>
          <p:cNvSpPr>
            <a:spLocks noGrp="1"/>
          </p:cNvSpPr>
          <p:nvPr>
            <p:ph sz="quarter" idx="1"/>
          </p:nvPr>
        </p:nvSpPr>
        <p:spPr>
          <a:xfrm>
            <a:off x="983380" y="1010634"/>
            <a:ext cx="7527574" cy="4569550"/>
          </a:xfrm>
        </p:spPr>
        <p:txBody>
          <a:bodyPr>
            <a:noAutofit/>
          </a:bodyPr>
          <a:lstStyle/>
          <a:p>
            <a:pPr>
              <a:spcBef>
                <a:spcPts val="0"/>
              </a:spcBef>
            </a:pPr>
            <a:r>
              <a:rPr lang="en-US" sz="2800" dirty="0"/>
              <a:t>Each EHR vendor uses a proprietary database schema, proprietary models and unique terminology to represent clinical data</a:t>
            </a:r>
          </a:p>
          <a:p>
            <a:pPr lvl="1"/>
            <a:r>
              <a:rPr lang="en-US" sz="2000" dirty="0"/>
              <a:t>Some standardization of codes is now occurring, </a:t>
            </a:r>
            <a:r>
              <a:rPr lang="en-US" sz="2000" b="1" i="1" u="sng" dirty="0"/>
              <a:t>but</a:t>
            </a:r>
          </a:p>
          <a:p>
            <a:pPr lvl="1"/>
            <a:r>
              <a:rPr lang="en-US" sz="2000" dirty="0"/>
              <a:t>Data is not consistent vendor to vendor, or even organization to organization within the same vendor</a:t>
            </a:r>
          </a:p>
          <a:p>
            <a:pPr>
              <a:spcBef>
                <a:spcPts val="0"/>
              </a:spcBef>
            </a:pPr>
            <a:r>
              <a:rPr lang="en-US" sz="2800" dirty="0"/>
              <a:t>This means that:</a:t>
            </a:r>
          </a:p>
          <a:p>
            <a:pPr lvl="1"/>
            <a:r>
              <a:rPr lang="en-US" sz="2000" dirty="0"/>
              <a:t>Sharing data is difficult</a:t>
            </a:r>
          </a:p>
          <a:p>
            <a:pPr lvl="1"/>
            <a:r>
              <a:rPr lang="en-US" sz="2000" dirty="0"/>
              <a:t>Sharing executable software across vendors is impossible</a:t>
            </a:r>
          </a:p>
          <a:p>
            <a:pPr lvl="1"/>
            <a:r>
              <a:rPr lang="en-US" sz="2000" dirty="0"/>
              <a:t>Each useful application is created or re-created on each different </a:t>
            </a:r>
            <a:r>
              <a:rPr lang="en-US" sz="2000" dirty="0" smtClean="0"/>
              <a:t>platform</a:t>
            </a:r>
            <a:endParaRPr lang="en-US" sz="2000" dirty="0"/>
          </a:p>
        </p:txBody>
      </p:sp>
      <p:sp>
        <p:nvSpPr>
          <p:cNvPr id="4" name="Rectangle 3"/>
          <p:cNvSpPr/>
          <p:nvPr/>
        </p:nvSpPr>
        <p:spPr>
          <a:xfrm>
            <a:off x="8346236" y="5103950"/>
            <a:ext cx="680530" cy="538609"/>
          </a:xfrm>
          <a:prstGeom prst="rect">
            <a:avLst/>
          </a:prstGeom>
        </p:spPr>
        <p:txBody>
          <a:bodyPr vert="horz" lIns="76200" tIns="38100" rIns="76200" bIns="38100" rtlCol="0" anchor="ctr"/>
          <a:lstStyle/>
          <a:p>
            <a:pPr algn="r"/>
            <a:r>
              <a:rPr lang="en-US" sz="3000" dirty="0" smtClean="0">
                <a:solidFill>
                  <a:schemeClr val="bg1"/>
                </a:solidFill>
              </a:rPr>
              <a:t>23</a:t>
            </a:r>
            <a:endParaRPr lang="en-US" sz="3000" dirty="0">
              <a:solidFill>
                <a:schemeClr val="bg1"/>
              </a:solidFill>
            </a:endParaRPr>
          </a:p>
        </p:txBody>
      </p:sp>
    </p:spTree>
    <p:extLst>
      <p:ext uri="{BB962C8B-B14F-4D97-AF65-F5344CB8AC3E}">
        <p14:creationId xmlns:p14="http://schemas.microsoft.com/office/powerpoint/2010/main" val="2383540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a:t>
            </a:r>
            <a:r>
              <a:rPr lang="en-US" dirty="0"/>
              <a:t>E</a:t>
            </a:r>
            <a:r>
              <a:rPr lang="en-US" dirty="0" smtClean="0"/>
              <a:t>cosystem</a:t>
            </a:r>
            <a:endParaRPr lang="en-US" dirty="0"/>
          </a:p>
        </p:txBody>
      </p:sp>
      <p:sp>
        <p:nvSpPr>
          <p:cNvPr id="3" name="Content Placeholder 2"/>
          <p:cNvSpPr>
            <a:spLocks noGrp="1"/>
          </p:cNvSpPr>
          <p:nvPr>
            <p:ph idx="1"/>
          </p:nvPr>
        </p:nvSpPr>
        <p:spPr>
          <a:xfrm>
            <a:off x="549274" y="1333501"/>
            <a:ext cx="8336817" cy="3619500"/>
          </a:xfrm>
        </p:spPr>
        <p:txBody>
          <a:bodyPr>
            <a:noAutofit/>
          </a:bodyPr>
          <a:lstStyle/>
          <a:p>
            <a:r>
              <a:rPr lang="en-US" sz="1600" dirty="0" smtClean="0"/>
              <a:t>Standards are defined that enable “truly” interoperable systems using standards based services and an SOA Platform for orchestration and integration</a:t>
            </a:r>
          </a:p>
          <a:p>
            <a:r>
              <a:rPr lang="en-US" sz="1600" dirty="0" smtClean="0"/>
              <a:t>Old and new EHR vendors:</a:t>
            </a:r>
          </a:p>
          <a:p>
            <a:pPr lvl="1"/>
            <a:r>
              <a:rPr lang="en-US" sz="1600" dirty="0"/>
              <a:t>S</a:t>
            </a:r>
            <a:r>
              <a:rPr lang="en-US" sz="1600" dirty="0" smtClean="0"/>
              <a:t>upport standards based services </a:t>
            </a:r>
            <a:r>
              <a:rPr lang="en-US" sz="1600" dirty="0"/>
              <a:t>(HL7 FHIR</a:t>
            </a:r>
            <a:r>
              <a:rPr lang="en-US" sz="1600" dirty="0" smtClean="0"/>
              <a:t>®©)</a:t>
            </a:r>
            <a:endParaRPr lang="en-US" sz="1600" dirty="0"/>
          </a:p>
          <a:p>
            <a:pPr lvl="1"/>
            <a:r>
              <a:rPr lang="en-US" sz="1600" dirty="0" smtClean="0"/>
              <a:t>Support SMART® applications</a:t>
            </a:r>
          </a:p>
          <a:p>
            <a:r>
              <a:rPr lang="en-US" sz="1600" dirty="0" smtClean="0"/>
              <a:t>Thousands of people develop software that runs on truly interoperable platforms</a:t>
            </a:r>
            <a:endParaRPr lang="en-US" sz="1600" dirty="0"/>
          </a:p>
          <a:p>
            <a:pPr lvl="1"/>
            <a:r>
              <a:rPr lang="en-US" sz="1600" dirty="0" smtClean="0"/>
              <a:t>Open source, academics, and for-profit developers</a:t>
            </a:r>
          </a:p>
          <a:p>
            <a:pPr lvl="1"/>
            <a:r>
              <a:rPr lang="en-US" sz="1600" dirty="0" smtClean="0"/>
              <a:t>Apps, including clinical decision support algorithms, are for sale in a vendor neutral marketplace</a:t>
            </a:r>
          </a:p>
          <a:p>
            <a:pPr lvl="1"/>
            <a:r>
              <a:rPr lang="en-US" sz="1600" dirty="0" smtClean="0"/>
              <a:t>Apps </a:t>
            </a:r>
            <a:r>
              <a:rPr lang="en-US" sz="1600" dirty="0"/>
              <a:t>can be certified as HSPC compliant</a:t>
            </a:r>
          </a:p>
          <a:p>
            <a:pPr lvl="1"/>
            <a:r>
              <a:rPr lang="en-US" sz="1600" dirty="0"/>
              <a:t>Platform vendors certify apps as safe for use in their platform</a:t>
            </a:r>
          </a:p>
          <a:p>
            <a:endParaRPr lang="en-US" sz="1600" dirty="0" smtClean="0"/>
          </a:p>
        </p:txBody>
      </p:sp>
      <p:sp>
        <p:nvSpPr>
          <p:cNvPr id="4" name="Rectangle 3"/>
          <p:cNvSpPr/>
          <p:nvPr/>
        </p:nvSpPr>
        <p:spPr>
          <a:xfrm>
            <a:off x="8346236" y="5103950"/>
            <a:ext cx="680530" cy="538609"/>
          </a:xfrm>
          <a:prstGeom prst="rect">
            <a:avLst/>
          </a:prstGeom>
        </p:spPr>
        <p:txBody>
          <a:bodyPr vert="horz" lIns="76200" tIns="38100" rIns="76200" bIns="38100" rtlCol="0" anchor="ctr"/>
          <a:lstStyle/>
          <a:p>
            <a:pPr algn="r"/>
            <a:r>
              <a:rPr lang="en-US" sz="3000" dirty="0" smtClean="0">
                <a:solidFill>
                  <a:schemeClr val="bg1"/>
                </a:solidFill>
              </a:rPr>
              <a:t>24</a:t>
            </a:r>
            <a:endParaRPr lang="en-US" sz="3000" dirty="0">
              <a:solidFill>
                <a:schemeClr val="bg1"/>
              </a:solidFill>
            </a:endParaRPr>
          </a:p>
        </p:txBody>
      </p:sp>
    </p:spTree>
    <p:extLst>
      <p:ext uri="{BB962C8B-B14F-4D97-AF65-F5344CB8AC3E}">
        <p14:creationId xmlns:p14="http://schemas.microsoft.com/office/powerpoint/2010/main" val="183724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Ecosystem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People buy a patient data platform</a:t>
            </a:r>
          </a:p>
          <a:p>
            <a:pPr lvl="1"/>
            <a:r>
              <a:rPr lang="en-US" dirty="0" smtClean="0"/>
              <a:t>Includes auditing, security, authorization, patient selection, etc.</a:t>
            </a:r>
          </a:p>
          <a:p>
            <a:pPr lvl="1"/>
            <a:r>
              <a:rPr lang="en-US" dirty="0" smtClean="0"/>
              <a:t>May include some core apps: order entry, results review, notification, etc.</a:t>
            </a:r>
          </a:p>
          <a:p>
            <a:r>
              <a:rPr lang="en-US" dirty="0" smtClean="0"/>
              <a:t>People buy the apps they need </a:t>
            </a:r>
          </a:p>
          <a:p>
            <a:r>
              <a:rPr lang="en-US" dirty="0" smtClean="0"/>
              <a:t>There is also a marketplace for sharing knowledge, especially protocols, workflows, order sets, ontologies, etc.</a:t>
            </a:r>
          </a:p>
          <a:p>
            <a:r>
              <a:rPr lang="en-US" dirty="0" smtClean="0"/>
              <a:t>Patients receive better care at a lower cost because lower cost higher quality apps are available as driven by market forces</a:t>
            </a:r>
          </a:p>
          <a:p>
            <a:endParaRPr lang="en-US" dirty="0" smtClean="0"/>
          </a:p>
        </p:txBody>
      </p:sp>
      <p:sp>
        <p:nvSpPr>
          <p:cNvPr id="4" name="Rectangle 3"/>
          <p:cNvSpPr/>
          <p:nvPr/>
        </p:nvSpPr>
        <p:spPr>
          <a:xfrm>
            <a:off x="8346236" y="5103950"/>
            <a:ext cx="680530" cy="538609"/>
          </a:xfrm>
          <a:prstGeom prst="rect">
            <a:avLst/>
          </a:prstGeom>
        </p:spPr>
        <p:txBody>
          <a:bodyPr vert="horz" lIns="76200" tIns="38100" rIns="76200" bIns="38100" rtlCol="0" anchor="ctr"/>
          <a:lstStyle/>
          <a:p>
            <a:pPr algn="r"/>
            <a:r>
              <a:rPr lang="en-US" sz="3000" dirty="0" smtClean="0">
                <a:solidFill>
                  <a:schemeClr val="bg1"/>
                </a:solidFill>
              </a:rPr>
              <a:t>25</a:t>
            </a:r>
            <a:endParaRPr lang="en-US" sz="3000" dirty="0">
              <a:solidFill>
                <a:schemeClr val="bg1"/>
              </a:solidFill>
            </a:endParaRPr>
          </a:p>
        </p:txBody>
      </p:sp>
    </p:spTree>
    <p:extLst>
      <p:ext uri="{BB962C8B-B14F-4D97-AF65-F5344CB8AC3E}">
        <p14:creationId xmlns:p14="http://schemas.microsoft.com/office/powerpoint/2010/main" val="3346260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313" t="4136" r="1144" b="1396"/>
          <a:stretch/>
        </p:blipFill>
        <p:spPr bwMode="auto">
          <a:xfrm>
            <a:off x="926432" y="793253"/>
            <a:ext cx="7455568" cy="4528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06154" y="4998926"/>
            <a:ext cx="804314" cy="646331"/>
          </a:xfrm>
          <a:prstGeom prst="rect">
            <a:avLst/>
          </a:prstGeom>
        </p:spPr>
        <p:txBody>
          <a:bodyPr vert="horz" lIns="91440" tIns="45720" rIns="91440" bIns="45720" rtlCol="0" anchor="ctr"/>
          <a:lstStyle/>
          <a:p>
            <a:pPr algn="r"/>
            <a:fld id="{0593AC2D-32F6-46B5-8EA2-FD495DE2676C}" type="slidenum">
              <a:rPr lang="en-US" sz="3600">
                <a:solidFill>
                  <a:schemeClr val="bg1"/>
                </a:solidFill>
              </a:rPr>
              <a:pPr algn="r"/>
              <a:t>29</a:t>
            </a:fld>
            <a:endParaRPr lang="en-US" sz="3600" dirty="0">
              <a:solidFill>
                <a:schemeClr val="bg1"/>
              </a:solidFill>
            </a:endParaRPr>
          </a:p>
        </p:txBody>
      </p:sp>
      <p:sp>
        <p:nvSpPr>
          <p:cNvPr id="5" name="Shape 332801"/>
          <p:cNvSpPr>
            <a:spLocks noGrp="1" noChangeArrowheads="1"/>
          </p:cNvSpPr>
          <p:nvPr>
            <p:ph type="title" idx="4294967295"/>
          </p:nvPr>
        </p:nvSpPr>
        <p:spPr bwMode="auto">
          <a:xfrm>
            <a:off x="1068773" y="149544"/>
            <a:ext cx="6858000" cy="575469"/>
          </a:xfrm>
          <a:prstGeom prst="rect">
            <a:avLst/>
          </a:prstGeom>
          <a:extLst/>
        </p:spPr>
        <p:txBody>
          <a:bodyPr vert="horz" lIns="91440" tIns="45720" rIns="91440" bIns="45720" rtlCol="0" anchor="b" anchorCtr="0">
            <a:normAutofit fontScale="90000"/>
          </a:bodyPr>
          <a:lstStyle/>
          <a:p>
            <a:r>
              <a:rPr lang="en-US" sz="4000" dirty="0"/>
              <a:t>NICU Admissions</a:t>
            </a:r>
          </a:p>
        </p:txBody>
      </p:sp>
    </p:spTree>
    <p:extLst>
      <p:ext uri="{BB962C8B-B14F-4D97-AF65-F5344CB8AC3E}">
        <p14:creationId xmlns:p14="http://schemas.microsoft.com/office/powerpoint/2010/main" val="4164917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1870100638"/>
              </p:ext>
            </p:extLst>
          </p:nvPr>
        </p:nvGraphicFramePr>
        <p:xfrm>
          <a:off x="0" y="1974"/>
          <a:ext cx="9144000" cy="5715000"/>
        </p:xfrm>
        <a:graphic>
          <a:graphicData uri="http://schemas.openxmlformats.org/presentationml/2006/ole">
            <mc:AlternateContent xmlns:mc="http://schemas.openxmlformats.org/markup-compatibility/2006">
              <mc:Choice xmlns:v="urn:schemas-microsoft-com:vml" Requires="v">
                <p:oleObj spid="_x0000_s3097" name="Slide" r:id="rId4" imgW="4905869" imgH="3679015" progId="PowerPoint.Slide.8">
                  <p:embed/>
                </p:oleObj>
              </mc:Choice>
              <mc:Fallback>
                <p:oleObj name="Slide" r:id="rId4" imgW="4905869" imgH="3679015"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74"/>
                        <a:ext cx="9144000" cy="5715000"/>
                      </a:xfrm>
                      <a:prstGeom prst="rect">
                        <a:avLst/>
                      </a:prstGeom>
                      <a:noFill/>
                      <a:ln>
                        <a:noFill/>
                      </a:ln>
                      <a:effectLst/>
                      <a:extLst/>
                    </p:spPr>
                  </p:pic>
                </p:oleObj>
              </mc:Fallback>
            </mc:AlternateContent>
          </a:graphicData>
        </a:graphic>
      </p:graphicFrame>
      <p:grpSp>
        <p:nvGrpSpPr>
          <p:cNvPr id="2" name="Group 3"/>
          <p:cNvGrpSpPr>
            <a:grpSpLocks/>
          </p:cNvGrpSpPr>
          <p:nvPr/>
        </p:nvGrpSpPr>
        <p:grpSpPr bwMode="auto">
          <a:xfrm>
            <a:off x="1270001" y="1079500"/>
            <a:ext cx="1473729" cy="911490"/>
            <a:chOff x="470" y="943"/>
            <a:chExt cx="1114" cy="689"/>
          </a:xfrm>
        </p:grpSpPr>
        <p:sp>
          <p:nvSpPr>
            <p:cNvPr id="5124" name="Text Box 4"/>
            <p:cNvSpPr txBox="1">
              <a:spLocks noChangeArrowheads="1"/>
            </p:cNvSpPr>
            <p:nvPr/>
          </p:nvSpPr>
          <p:spPr bwMode="auto">
            <a:xfrm>
              <a:off x="470" y="943"/>
              <a:ext cx="111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333">
                  <a:solidFill>
                    <a:srgbClr val="FFFF00"/>
                  </a:solidFill>
                  <a:latin typeface="Arial Black" pitchFamily="34" charset="0"/>
                  <a:cs typeface="Times New Roman" charset="0"/>
                </a:rPr>
                <a:t>Patient</a:t>
              </a:r>
            </a:p>
          </p:txBody>
        </p:sp>
        <p:sp>
          <p:nvSpPr>
            <p:cNvPr id="5125" name="Line 5"/>
            <p:cNvSpPr>
              <a:spLocks noChangeShapeType="1"/>
            </p:cNvSpPr>
            <p:nvPr/>
          </p:nvSpPr>
          <p:spPr bwMode="auto">
            <a:xfrm>
              <a:off x="960" y="1296"/>
              <a:ext cx="480" cy="336"/>
            </a:xfrm>
            <a:prstGeom prst="line">
              <a:avLst/>
            </a:prstGeom>
            <a:noFill/>
            <a:ln w="889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sz="1500"/>
            </a:p>
          </p:txBody>
        </p:sp>
      </p:grpSp>
      <p:sp>
        <p:nvSpPr>
          <p:cNvPr id="3" name="Rectangle 2"/>
          <p:cNvSpPr/>
          <p:nvPr/>
        </p:nvSpPr>
        <p:spPr>
          <a:xfrm>
            <a:off x="8625545" y="5119719"/>
            <a:ext cx="367622"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3</a:t>
            </a:fld>
            <a:endParaRPr lang="en-US" sz="3000" dirty="0">
              <a:solidFill>
                <a:schemeClr val="bg1"/>
              </a:solidFill>
            </a:endParaRPr>
          </a:p>
        </p:txBody>
      </p:sp>
    </p:spTree>
    <p:extLst>
      <p:ext uri="{BB962C8B-B14F-4D97-AF65-F5344CB8AC3E}">
        <p14:creationId xmlns:p14="http://schemas.microsoft.com/office/powerpoint/2010/main" val="2804343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6200000">
            <a:off x="-197726" y="2674536"/>
            <a:ext cx="2980258" cy="451342"/>
          </a:xfrm>
          <a:prstGeom prst="rect">
            <a:avLst/>
          </a:prstGeom>
          <a:noFill/>
        </p:spPr>
        <p:txBody>
          <a:bodyPr wrap="square" rtlCol="0">
            <a:spAutoFit/>
          </a:bodyPr>
          <a:lstStyle/>
          <a:p>
            <a:pPr fontAlgn="base">
              <a:spcBef>
                <a:spcPct val="0"/>
              </a:spcBef>
              <a:spcAft>
                <a:spcPct val="0"/>
              </a:spcAft>
            </a:pPr>
            <a:r>
              <a:rPr lang="en-US" sz="2333" dirty="0">
                <a:solidFill>
                  <a:srgbClr val="0070C0"/>
                </a:solidFill>
                <a:cs typeface="Arial" charset="0"/>
              </a:rPr>
              <a:t>Percent &lt;39 Weeks</a:t>
            </a:r>
          </a:p>
        </p:txBody>
      </p:sp>
      <p:pic>
        <p:nvPicPr>
          <p:cNvPr id="7" name="Picture 6" descr="Picture2.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00487" y="985202"/>
            <a:ext cx="6689968" cy="3951078"/>
          </a:xfrm>
          <a:prstGeom prst="rect">
            <a:avLst/>
          </a:prstGeom>
        </p:spPr>
      </p:pic>
      <p:sp>
        <p:nvSpPr>
          <p:cNvPr id="9" name="Title 1"/>
          <p:cNvSpPr txBox="1">
            <a:spLocks/>
          </p:cNvSpPr>
          <p:nvPr/>
        </p:nvSpPr>
        <p:spPr>
          <a:xfrm>
            <a:off x="1608332" y="236255"/>
            <a:ext cx="6363267" cy="610726"/>
          </a:xfrm>
          <a:prstGeom prst="rect">
            <a:avLst/>
          </a:prstGeom>
        </p:spPr>
        <p:txBody>
          <a:bodyPr vert="horz" lIns="91440" tIns="45720" rIns="91440" bIns="45720" rtlCol="0" anchor="b" anchorCtr="0">
            <a:normAutofit fontScale="75000" lnSpcReduction="20000"/>
          </a:bodyPr>
          <a:lstStyle>
            <a:lvl1pPr algn="ctr" defTabSz="914400">
              <a:spcBef>
                <a:spcPct val="0"/>
              </a:spcBef>
              <a:buNone/>
              <a:defRPr sz="4000">
                <a:solidFill>
                  <a:schemeClr val="accent1"/>
                </a:solidFill>
                <a:latin typeface="+mj-lt"/>
                <a:ea typeface="+mj-ea"/>
                <a:cs typeface="+mj-cs"/>
              </a:defRPr>
            </a:lvl1pPr>
          </a:lstStyle>
          <a:p>
            <a:r>
              <a:rPr lang="en-US" dirty="0"/>
              <a:t>Elective Labor Induction &lt;39 Weeks</a:t>
            </a:r>
          </a:p>
        </p:txBody>
      </p:sp>
      <p:sp>
        <p:nvSpPr>
          <p:cNvPr id="2" name="Rectangle 1"/>
          <p:cNvSpPr/>
          <p:nvPr/>
        </p:nvSpPr>
        <p:spPr>
          <a:xfrm>
            <a:off x="8296554" y="5033500"/>
            <a:ext cx="697627" cy="646331"/>
          </a:xfrm>
          <a:prstGeom prst="rect">
            <a:avLst/>
          </a:prstGeom>
        </p:spPr>
        <p:txBody>
          <a:bodyPr vert="horz" lIns="91440" tIns="45720" rIns="91440" bIns="45720" rtlCol="0" anchor="ctr"/>
          <a:lstStyle/>
          <a:p>
            <a:pPr algn="r"/>
            <a:fld id="{0593AC2D-32F6-46B5-8EA2-FD495DE2676C}" type="slidenum">
              <a:rPr lang="en-US" sz="3600">
                <a:solidFill>
                  <a:schemeClr val="bg1"/>
                </a:solidFill>
              </a:rPr>
              <a:pPr algn="r"/>
              <a:t>30</a:t>
            </a:fld>
            <a:endParaRPr lang="en-US" sz="3600" dirty="0">
              <a:solidFill>
                <a:schemeClr val="bg1"/>
              </a:solidFill>
            </a:endParaRPr>
          </a:p>
        </p:txBody>
      </p:sp>
    </p:spTree>
    <p:extLst>
      <p:ext uri="{BB962C8B-B14F-4D97-AF65-F5344CB8AC3E}">
        <p14:creationId xmlns:p14="http://schemas.microsoft.com/office/powerpoint/2010/main" val="384708826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6200000">
            <a:off x="-253365" y="2850138"/>
            <a:ext cx="2980258" cy="451342"/>
          </a:xfrm>
          <a:prstGeom prst="rect">
            <a:avLst/>
          </a:prstGeom>
          <a:noFill/>
        </p:spPr>
        <p:txBody>
          <a:bodyPr wrap="square" rtlCol="0">
            <a:spAutoFit/>
          </a:bodyPr>
          <a:lstStyle/>
          <a:p>
            <a:pPr fontAlgn="base">
              <a:spcBef>
                <a:spcPct val="0"/>
              </a:spcBef>
              <a:spcAft>
                <a:spcPct val="0"/>
              </a:spcAft>
            </a:pPr>
            <a:r>
              <a:rPr lang="en-US" sz="2333" dirty="0">
                <a:solidFill>
                  <a:srgbClr val="0070C0"/>
                </a:solidFill>
                <a:cs typeface="Arial" charset="0"/>
              </a:rPr>
              <a:t>Percent &lt;39 Weeks</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l="4392" t="11429"/>
          <a:stretch>
            <a:fillRect/>
          </a:stretch>
        </p:blipFill>
        <p:spPr bwMode="auto">
          <a:xfrm>
            <a:off x="1281124" y="971577"/>
            <a:ext cx="6974343" cy="4417707"/>
          </a:xfrm>
          <a:prstGeom prst="rect">
            <a:avLst/>
          </a:prstGeom>
          <a:noFill/>
          <a:ln w="9525">
            <a:noFill/>
            <a:miter lim="800000"/>
            <a:headEnd/>
            <a:tailEnd/>
          </a:ln>
        </p:spPr>
      </p:pic>
      <p:sp>
        <p:nvSpPr>
          <p:cNvPr id="9" name="Title 1"/>
          <p:cNvSpPr txBox="1">
            <a:spLocks/>
          </p:cNvSpPr>
          <p:nvPr/>
        </p:nvSpPr>
        <p:spPr>
          <a:xfrm>
            <a:off x="1143000" y="66847"/>
            <a:ext cx="6858000" cy="706877"/>
          </a:xfrm>
          <a:prstGeom prst="rect">
            <a:avLst/>
          </a:prstGeom>
        </p:spPr>
        <p:txBody>
          <a:bodyPr vert="horz" lIns="91440" tIns="45720" rIns="91440" bIns="45720" rtlCol="0" anchor="b" anchorCtr="0">
            <a:normAutofit fontScale="97500"/>
          </a:bodyPr>
          <a:lstStyle>
            <a:defPPr>
              <a:defRPr lang="en-US"/>
            </a:defPPr>
            <a:lvl1pPr algn="ctr" defTabSz="914400">
              <a:spcBef>
                <a:spcPct val="0"/>
              </a:spcBef>
              <a:buNone/>
              <a:defRPr sz="4000">
                <a:solidFill>
                  <a:schemeClr val="accent1"/>
                </a:solidFill>
                <a:latin typeface="+mj-lt"/>
                <a:ea typeface="+mj-ea"/>
                <a:cs typeface="+mj-cs"/>
              </a:defRPr>
            </a:lvl1pPr>
          </a:lstStyle>
          <a:p>
            <a:r>
              <a:rPr lang="en-US" dirty="0"/>
              <a:t>Elective Delivers &lt;39 Weeks</a:t>
            </a:r>
          </a:p>
        </p:txBody>
      </p:sp>
      <p:sp>
        <p:nvSpPr>
          <p:cNvPr id="2" name="Rectangle 1"/>
          <p:cNvSpPr/>
          <p:nvPr/>
        </p:nvSpPr>
        <p:spPr>
          <a:xfrm>
            <a:off x="8317391" y="5043849"/>
            <a:ext cx="697627" cy="646331"/>
          </a:xfrm>
          <a:prstGeom prst="rect">
            <a:avLst/>
          </a:prstGeom>
        </p:spPr>
        <p:txBody>
          <a:bodyPr vert="horz" lIns="91440" tIns="45720" rIns="91440" bIns="45720" rtlCol="0" anchor="ctr"/>
          <a:lstStyle/>
          <a:p>
            <a:pPr algn="r"/>
            <a:fld id="{0593AC2D-32F6-46B5-8EA2-FD495DE2676C}" type="slidenum">
              <a:rPr lang="en-US" sz="3600">
                <a:solidFill>
                  <a:schemeClr val="bg1"/>
                </a:solidFill>
              </a:rPr>
              <a:pPr algn="r"/>
              <a:t>31</a:t>
            </a:fld>
            <a:endParaRPr lang="en-US" sz="3600" dirty="0">
              <a:solidFill>
                <a:schemeClr val="bg1"/>
              </a:solidFill>
            </a:endParaRPr>
          </a:p>
        </p:txBody>
      </p:sp>
    </p:spTree>
    <p:extLst>
      <p:ext uri="{BB962C8B-B14F-4D97-AF65-F5344CB8AC3E}">
        <p14:creationId xmlns:p14="http://schemas.microsoft.com/office/powerpoint/2010/main" val="38491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365250" y="132618"/>
            <a:ext cx="6477000" cy="5238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38100" rIns="76200" bIns="38100" numCol="1" rtlCol="0" anchor="t" anchorCtr="0" compatLnSpc="1">
            <a:prstTxWarp prst="textNoShape">
              <a:avLst/>
            </a:prstTxWarp>
            <a:noAutofit/>
          </a:bodyPr>
          <a:lstStyle/>
          <a:p>
            <a:pPr>
              <a:buClr>
                <a:srgbClr val="FFFFFF"/>
              </a:buClr>
              <a:buSzPct val="90000"/>
              <a:buFont typeface="Monotype Sorts" pitchFamily="2" charset="2"/>
            </a:pPr>
            <a:r>
              <a:rPr lang="en-US" sz="3667" dirty="0"/>
              <a:t>Decision Support Modules</a:t>
            </a:r>
          </a:p>
        </p:txBody>
      </p:sp>
      <p:sp>
        <p:nvSpPr>
          <p:cNvPr id="9219" name="Rectangle 3"/>
          <p:cNvSpPr>
            <a:spLocks noGrp="1" noChangeArrowheads="1"/>
          </p:cNvSpPr>
          <p:nvPr>
            <p:ph sz="half" idx="1"/>
          </p:nvPr>
        </p:nvSpPr>
        <p:spPr bwMode="auto">
          <a:xfrm>
            <a:off x="1143000" y="992025"/>
            <a:ext cx="3175000" cy="41618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38100" rIns="76200" bIns="38100" numCol="1" rtlCol="0" anchor="t" anchorCtr="0" compatLnSpc="1">
            <a:prstTxWarp prst="textNoShape">
              <a:avLst/>
            </a:prstTxWarp>
            <a:normAutofit fontScale="92500" lnSpcReduction="20000"/>
          </a:bodyPr>
          <a:lstStyle/>
          <a:p>
            <a:r>
              <a:rPr lang="en-US" dirty="0" smtClean="0"/>
              <a:t>Antibiotic Assistant</a:t>
            </a:r>
          </a:p>
          <a:p>
            <a:r>
              <a:rPr lang="en-US" dirty="0" smtClean="0"/>
              <a:t>Ventilator weaning</a:t>
            </a:r>
          </a:p>
          <a:p>
            <a:r>
              <a:rPr lang="en-US" dirty="0" smtClean="0"/>
              <a:t>ARDS protocols </a:t>
            </a:r>
          </a:p>
          <a:p>
            <a:r>
              <a:rPr lang="en-US" dirty="0" smtClean="0"/>
              <a:t>Nosocomial infection monitoring</a:t>
            </a:r>
          </a:p>
          <a:p>
            <a:r>
              <a:rPr lang="en-US" dirty="0" smtClean="0"/>
              <a:t>MRSA monitoring and control</a:t>
            </a:r>
          </a:p>
          <a:p>
            <a:r>
              <a:rPr lang="en-US" dirty="0" smtClean="0"/>
              <a:t>Prevention of Deep Venous Thrombosis</a:t>
            </a:r>
          </a:p>
          <a:p>
            <a:r>
              <a:rPr lang="en-US" dirty="0" smtClean="0"/>
              <a:t>Infectious disease reporting to public health</a:t>
            </a:r>
          </a:p>
        </p:txBody>
      </p:sp>
      <p:sp>
        <p:nvSpPr>
          <p:cNvPr id="9220" name="Rectangle 4"/>
          <p:cNvSpPr>
            <a:spLocks noGrp="1" noChangeArrowheads="1"/>
          </p:cNvSpPr>
          <p:nvPr>
            <p:ph sz="half" idx="2"/>
          </p:nvPr>
        </p:nvSpPr>
        <p:spPr bwMode="auto">
          <a:xfrm>
            <a:off x="4699000" y="1016636"/>
            <a:ext cx="3429000" cy="4056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38100" rIns="76200" bIns="38100" numCol="1" rtlCol="0" anchor="t" anchorCtr="0" compatLnSpc="1">
            <a:prstTxWarp prst="textNoShape">
              <a:avLst/>
            </a:prstTxWarp>
            <a:noAutofit/>
          </a:bodyPr>
          <a:lstStyle/>
          <a:p>
            <a:r>
              <a:rPr lang="en-US" dirty="0" smtClean="0"/>
              <a:t>Diabetic care</a:t>
            </a:r>
          </a:p>
          <a:p>
            <a:r>
              <a:rPr lang="en-US" dirty="0" smtClean="0"/>
              <a:t>Pre-op antibiotics</a:t>
            </a:r>
          </a:p>
          <a:p>
            <a:r>
              <a:rPr lang="en-US" dirty="0" smtClean="0"/>
              <a:t>ICU glucose protocols</a:t>
            </a:r>
          </a:p>
          <a:p>
            <a:r>
              <a:rPr lang="en-US" dirty="0" smtClean="0"/>
              <a:t>Ventilator disconnect</a:t>
            </a:r>
          </a:p>
          <a:p>
            <a:r>
              <a:rPr lang="en-US" dirty="0" smtClean="0"/>
              <a:t>Infusion pump errors</a:t>
            </a:r>
          </a:p>
          <a:p>
            <a:r>
              <a:rPr lang="en-US" dirty="0" smtClean="0"/>
              <a:t>Lab alerts</a:t>
            </a:r>
          </a:p>
          <a:p>
            <a:r>
              <a:rPr lang="en-US" dirty="0" smtClean="0"/>
              <a:t>Blood ordering</a:t>
            </a:r>
          </a:p>
          <a:p>
            <a:r>
              <a:rPr lang="en-US" dirty="0" smtClean="0"/>
              <a:t>Order sets</a:t>
            </a:r>
          </a:p>
          <a:p>
            <a:r>
              <a:rPr lang="en-US" dirty="0" smtClean="0"/>
              <a:t>Patient worksheets</a:t>
            </a:r>
          </a:p>
          <a:p>
            <a:r>
              <a:rPr lang="en-US" dirty="0" smtClean="0"/>
              <a:t>Post MI discharge meds</a:t>
            </a:r>
          </a:p>
        </p:txBody>
      </p:sp>
      <p:sp>
        <p:nvSpPr>
          <p:cNvPr id="2" name="Slide Number Placeholder 1"/>
          <p:cNvSpPr>
            <a:spLocks noGrp="1"/>
          </p:cNvSpPr>
          <p:nvPr>
            <p:ph type="sldNum" sz="quarter" idx="12"/>
          </p:nvPr>
        </p:nvSpPr>
        <p:spPr>
          <a:xfrm>
            <a:off x="8128000" y="5153921"/>
            <a:ext cx="825500" cy="304271"/>
          </a:xfrm>
        </p:spPr>
        <p:txBody>
          <a:bodyPr vert="horz" lIns="91440" tIns="45720" rIns="91440" bIns="45720" rtlCol="0" anchor="ctr"/>
          <a:lstStyle/>
          <a:p>
            <a:fld id="{0593AC2D-32F6-46B5-8EA2-FD495DE2676C}" type="slidenum">
              <a:rPr lang="en-US"/>
              <a:pPr/>
              <a:t>32</a:t>
            </a:fld>
            <a:endParaRPr lang="en-US" dirty="0"/>
          </a:p>
        </p:txBody>
      </p:sp>
    </p:spTree>
    <p:extLst>
      <p:ext uri="{BB962C8B-B14F-4D97-AF65-F5344CB8AC3E}">
        <p14:creationId xmlns:p14="http://schemas.microsoft.com/office/powerpoint/2010/main" val="370927819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9574"/>
            <a:ext cx="6858000" cy="6873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38100" rIns="76200" bIns="38100" numCol="1" rtlCol="0" anchor="t" anchorCtr="0" compatLnSpc="1">
            <a:prstTxWarp prst="textNoShape">
              <a:avLst/>
            </a:prstTxWarp>
            <a:noAutofit/>
          </a:bodyPr>
          <a:lstStyle/>
          <a:p>
            <a:pPr>
              <a:buClr>
                <a:srgbClr val="FFFFFF"/>
              </a:buClr>
              <a:buSzPct val="90000"/>
              <a:buFont typeface="Monotype Sorts" pitchFamily="2" charset="2"/>
              <a:buNone/>
            </a:pPr>
            <a:r>
              <a:rPr lang="en-US" sz="3667" dirty="0"/>
              <a:t>We can’t keep up!</a:t>
            </a:r>
          </a:p>
        </p:txBody>
      </p:sp>
      <p:sp>
        <p:nvSpPr>
          <p:cNvPr id="3" name="Content Placeholder 2"/>
          <p:cNvSpPr>
            <a:spLocks noGrp="1"/>
          </p:cNvSpPr>
          <p:nvPr>
            <p:ph idx="1"/>
          </p:nvPr>
        </p:nvSpPr>
        <p:spPr/>
        <p:txBody>
          <a:bodyPr>
            <a:normAutofit/>
          </a:bodyPr>
          <a:lstStyle/>
          <a:p>
            <a:r>
              <a:rPr lang="en-US" sz="2667" dirty="0"/>
              <a:t>We have ~150 decision support rules or modules</a:t>
            </a:r>
          </a:p>
          <a:p>
            <a:r>
              <a:rPr lang="en-US" sz="2667" dirty="0"/>
              <a:t>We have picked the low hanging fruit</a:t>
            </a:r>
          </a:p>
          <a:p>
            <a:r>
              <a:rPr lang="en-US" sz="2667" dirty="0"/>
              <a:t>There is a need to have 5,000+ decision support rules or modules</a:t>
            </a:r>
          </a:p>
          <a:p>
            <a:r>
              <a:rPr lang="en-US" sz="2667" dirty="0"/>
              <a:t>There is no path from 150 to get to 5,000 unless we fundamentally change the ecosystem</a:t>
            </a:r>
          </a:p>
        </p:txBody>
      </p:sp>
      <p:sp>
        <p:nvSpPr>
          <p:cNvPr id="4" name="Rectangle 3"/>
          <p:cNvSpPr/>
          <p:nvPr/>
        </p:nvSpPr>
        <p:spPr>
          <a:xfrm>
            <a:off x="8091135" y="5090274"/>
            <a:ext cx="1000832" cy="538609"/>
          </a:xfrm>
          <a:prstGeom prst="rect">
            <a:avLst/>
          </a:prstGeom>
        </p:spPr>
        <p:txBody>
          <a:bodyPr vert="horz" lIns="91440" tIns="45720" rIns="91440" bIns="45720" rtlCol="0" anchor="ctr"/>
          <a:lstStyle/>
          <a:p>
            <a:pPr algn="r"/>
            <a:fld id="{0593AC2D-32F6-46B5-8EA2-FD495DE2676C}" type="slidenum">
              <a:rPr lang="en-US" sz="3600">
                <a:solidFill>
                  <a:schemeClr val="bg1"/>
                </a:solidFill>
              </a:rPr>
              <a:pPr algn="r"/>
              <a:t>33</a:t>
            </a:fld>
            <a:endParaRPr lang="en-US" sz="3600" dirty="0">
              <a:solidFill>
                <a:schemeClr val="bg1"/>
              </a:solidFill>
            </a:endParaRPr>
          </a:p>
        </p:txBody>
      </p:sp>
    </p:spTree>
    <p:extLst>
      <p:ext uri="{BB962C8B-B14F-4D97-AF65-F5344CB8AC3E}">
        <p14:creationId xmlns:p14="http://schemas.microsoft.com/office/powerpoint/2010/main" val="109975905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13" y="360585"/>
            <a:ext cx="7591057" cy="670278"/>
          </a:xfrm>
        </p:spPr>
        <p:txBody>
          <a:bodyPr>
            <a:noAutofit/>
          </a:bodyPr>
          <a:lstStyle/>
          <a:p>
            <a:r>
              <a:rPr lang="en-US" sz="4000" dirty="0"/>
              <a:t>Apps that </a:t>
            </a:r>
            <a:r>
              <a:rPr lang="en-US" sz="4000" dirty="0" smtClean="0"/>
              <a:t>enable data sharing…</a:t>
            </a:r>
            <a:endParaRPr lang="en-US" sz="4000" dirty="0"/>
          </a:p>
        </p:txBody>
      </p:sp>
      <p:sp>
        <p:nvSpPr>
          <p:cNvPr id="3" name="Content Placeholder 2"/>
          <p:cNvSpPr>
            <a:spLocks noGrp="1"/>
          </p:cNvSpPr>
          <p:nvPr>
            <p:ph idx="1"/>
          </p:nvPr>
        </p:nvSpPr>
        <p:spPr>
          <a:xfrm>
            <a:off x="1079515" y="1905001"/>
            <a:ext cx="7041886" cy="3048002"/>
          </a:xfrm>
        </p:spPr>
        <p:txBody>
          <a:bodyPr>
            <a:normAutofit/>
          </a:bodyPr>
          <a:lstStyle/>
          <a:p>
            <a:r>
              <a:rPr lang="en-US" sz="2333" dirty="0"/>
              <a:t>Next-gen Interoperability</a:t>
            </a:r>
          </a:p>
          <a:p>
            <a:pPr lvl="1"/>
            <a:r>
              <a:rPr lang="en-US" sz="2000" dirty="0"/>
              <a:t>Population Health integration</a:t>
            </a:r>
          </a:p>
          <a:p>
            <a:pPr lvl="1"/>
            <a:r>
              <a:rPr lang="en-US" sz="2000" dirty="0"/>
              <a:t>HIE integration</a:t>
            </a:r>
          </a:p>
          <a:p>
            <a:pPr lvl="1"/>
            <a:r>
              <a:rPr lang="en-US" sz="2000" dirty="0"/>
              <a:t>Data capture for research</a:t>
            </a:r>
          </a:p>
          <a:p>
            <a:pPr lvl="1"/>
            <a:r>
              <a:rPr lang="en-US" sz="2000" dirty="0"/>
              <a:t>Clinical Trial recruiting</a:t>
            </a:r>
          </a:p>
          <a:p>
            <a:pPr lvl="1"/>
            <a:endParaRPr lang="en-US" sz="2000" dirty="0"/>
          </a:p>
          <a:p>
            <a:pPr lvl="1"/>
            <a:endParaRPr lang="en-US" sz="2000" dirty="0"/>
          </a:p>
        </p:txBody>
      </p:sp>
      <p:sp>
        <p:nvSpPr>
          <p:cNvPr id="7" name="Rectangle 6"/>
          <p:cNvSpPr/>
          <p:nvPr/>
        </p:nvSpPr>
        <p:spPr>
          <a:xfrm>
            <a:off x="6006555" y="3810000"/>
            <a:ext cx="978445"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EHR</a:t>
            </a:r>
          </a:p>
          <a:p>
            <a:pPr algn="ctr"/>
            <a:r>
              <a:rPr lang="en-US" sz="2000" dirty="0"/>
              <a:t>2</a:t>
            </a:r>
          </a:p>
        </p:txBody>
      </p:sp>
      <p:sp>
        <p:nvSpPr>
          <p:cNvPr id="9" name="Rectangle 8"/>
          <p:cNvSpPr/>
          <p:nvPr/>
        </p:nvSpPr>
        <p:spPr>
          <a:xfrm>
            <a:off x="6032501" y="1347787"/>
            <a:ext cx="994459"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App 1</a:t>
            </a:r>
          </a:p>
        </p:txBody>
      </p:sp>
      <p:cxnSp>
        <p:nvCxnSpPr>
          <p:cNvPr id="12" name="Straight Arrow Connector 11"/>
          <p:cNvCxnSpPr>
            <a:stCxn id="9" idx="2"/>
            <a:endCxn id="14" idx="0"/>
          </p:cNvCxnSpPr>
          <p:nvPr/>
        </p:nvCxnSpPr>
        <p:spPr>
          <a:xfrm flipH="1">
            <a:off x="5251723" y="2109787"/>
            <a:ext cx="1278008" cy="17002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2"/>
            <a:endCxn id="7" idx="0"/>
          </p:cNvCxnSpPr>
          <p:nvPr/>
        </p:nvCxnSpPr>
        <p:spPr>
          <a:xfrm flipH="1">
            <a:off x="6495778" y="2109787"/>
            <a:ext cx="33953" cy="17002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2"/>
            <a:endCxn id="11" idx="0"/>
          </p:cNvCxnSpPr>
          <p:nvPr/>
        </p:nvCxnSpPr>
        <p:spPr>
          <a:xfrm>
            <a:off x="6529730" y="2109787"/>
            <a:ext cx="1172548" cy="17002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213055" y="3810000"/>
            <a:ext cx="978445"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EHR</a:t>
            </a:r>
          </a:p>
          <a:p>
            <a:pPr algn="ctr"/>
            <a:r>
              <a:rPr lang="en-US" sz="2000" dirty="0"/>
              <a:t>3</a:t>
            </a:r>
          </a:p>
        </p:txBody>
      </p:sp>
      <p:sp>
        <p:nvSpPr>
          <p:cNvPr id="14" name="Rectangle 13"/>
          <p:cNvSpPr/>
          <p:nvPr/>
        </p:nvSpPr>
        <p:spPr>
          <a:xfrm>
            <a:off x="4762500" y="3810000"/>
            <a:ext cx="978445"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EHR</a:t>
            </a:r>
          </a:p>
          <a:p>
            <a:pPr algn="ctr"/>
            <a:r>
              <a:rPr lang="en-US" sz="2000" dirty="0"/>
              <a:t>1</a:t>
            </a:r>
          </a:p>
        </p:txBody>
      </p:sp>
      <p:sp>
        <p:nvSpPr>
          <p:cNvPr id="15" name="TextBox 14"/>
          <p:cNvSpPr txBox="1"/>
          <p:nvPr/>
        </p:nvSpPr>
        <p:spPr>
          <a:xfrm>
            <a:off x="952587" y="367895"/>
            <a:ext cx="3555913" cy="436017"/>
          </a:xfrm>
          <a:prstGeom prst="rect">
            <a:avLst/>
          </a:prstGeom>
        </p:spPr>
        <p:txBody>
          <a:bodyPr vert="horz" lIns="0" tIns="38100" rIns="76200" bIns="38100" rtlCol="0" anchor="ctr">
            <a:noAutofit/>
          </a:bodyPr>
          <a:lstStyle>
            <a:lvl1pPr>
              <a:spcBef>
                <a:spcPct val="0"/>
              </a:spcBef>
              <a:buNone/>
              <a:defRPr sz="2800" b="1" i="0">
                <a:solidFill>
                  <a:srgbClr val="217AA0"/>
                </a:solidFill>
                <a:latin typeface="Verdana"/>
                <a:ea typeface="+mj-ea"/>
                <a:cs typeface="Verdana"/>
              </a:defRPr>
            </a:lvl1pPr>
          </a:lstStyle>
          <a:p>
            <a:endParaRPr lang="en-US" sz="3000" dirty="0"/>
          </a:p>
        </p:txBody>
      </p:sp>
      <p:sp>
        <p:nvSpPr>
          <p:cNvPr id="17" name="Rectangle 16"/>
          <p:cNvSpPr/>
          <p:nvPr/>
        </p:nvSpPr>
        <p:spPr>
          <a:xfrm>
            <a:off x="8346236" y="5103950"/>
            <a:ext cx="680530" cy="538609"/>
          </a:xfrm>
          <a:prstGeom prst="rect">
            <a:avLst/>
          </a:prstGeom>
        </p:spPr>
        <p:txBody>
          <a:bodyPr vert="horz" lIns="76200" tIns="38100" rIns="76200" bIns="38100" rtlCol="0" anchor="ctr"/>
          <a:lstStyle/>
          <a:p>
            <a:pPr algn="r"/>
            <a:r>
              <a:rPr lang="en-US" sz="3000" dirty="0" smtClean="0">
                <a:solidFill>
                  <a:schemeClr val="bg1"/>
                </a:solidFill>
              </a:rPr>
              <a:t>31</a:t>
            </a:r>
            <a:endParaRPr lang="en-US" sz="3000" dirty="0">
              <a:solidFill>
                <a:schemeClr val="bg1"/>
              </a:solidFill>
            </a:endParaRPr>
          </a:p>
        </p:txBody>
      </p:sp>
    </p:spTree>
    <p:extLst>
      <p:ext uri="{BB962C8B-B14F-4D97-AF65-F5344CB8AC3E}">
        <p14:creationId xmlns:p14="http://schemas.microsoft.com/office/powerpoint/2010/main" val="1431174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502" y="168234"/>
            <a:ext cx="6701897" cy="708980"/>
          </a:xfrm>
        </p:spPr>
        <p:txBody>
          <a:bodyPr vert="horz" lIns="76200" tIns="38100" rIns="76200" bIns="38100" rtlCol="0" anchor="b" anchorCtr="0">
            <a:normAutofit/>
          </a:bodyPr>
          <a:lstStyle/>
          <a:p>
            <a:r>
              <a:rPr lang="en-US" sz="4000" dirty="0"/>
              <a:t>The cost of medical software</a:t>
            </a:r>
          </a:p>
        </p:txBody>
      </p:sp>
      <p:sp>
        <p:nvSpPr>
          <p:cNvPr id="3" name="Content Placeholder 2"/>
          <p:cNvSpPr>
            <a:spLocks noGrp="1"/>
          </p:cNvSpPr>
          <p:nvPr>
            <p:ph idx="1"/>
          </p:nvPr>
        </p:nvSpPr>
        <p:spPr>
          <a:xfrm>
            <a:off x="1219729" y="1068779"/>
            <a:ext cx="7033622" cy="3884222"/>
          </a:xfrm>
        </p:spPr>
        <p:txBody>
          <a:bodyPr/>
          <a:lstStyle/>
          <a:p>
            <a:r>
              <a:rPr lang="en-US" b="1" dirty="0"/>
              <a:t>Becker’s Health IT &amp; CIO Review</a:t>
            </a:r>
            <a:endParaRPr lang="en-US" dirty="0"/>
          </a:p>
          <a:p>
            <a:pPr lvl="1"/>
            <a:r>
              <a:rPr lang="en-US" b="1" dirty="0" smtClean="0"/>
              <a:t>Partners </a:t>
            </a:r>
            <a:r>
              <a:rPr lang="en-US" b="1" dirty="0"/>
              <a:t>HealthCare: $1.2 billion</a:t>
            </a:r>
            <a:br>
              <a:rPr lang="en-US" b="1" dirty="0"/>
            </a:br>
            <a:r>
              <a:rPr lang="en-US" sz="1167" dirty="0"/>
              <a:t>Boston-based Partners HealthCare is one of more recent implementations, </a:t>
            </a:r>
            <a:r>
              <a:rPr lang="en-US" sz="1167" dirty="0">
                <a:hlinkClick r:id="rId2"/>
              </a:rPr>
              <a:t>going live</a:t>
            </a:r>
            <a:r>
              <a:rPr lang="en-US" sz="1167" dirty="0"/>
              <a:t> the first week of June to the tune of $1.2 billion. This is the health system's biggest investment to date. The implementation process took approximately three years, and in that time, the initial price tag of $600 million doubled.</a:t>
            </a:r>
            <a:endParaRPr lang="en-US" dirty="0"/>
          </a:p>
          <a:p>
            <a:r>
              <a:rPr lang="en-US" dirty="0" smtClean="0"/>
              <a:t>Intermountain Medical Center $550 million</a:t>
            </a:r>
            <a:endParaRPr lang="en-US" dirty="0"/>
          </a:p>
        </p:txBody>
      </p:sp>
      <p:pic>
        <p:nvPicPr>
          <p:cNvPr id="5" name="Picture 7" descr="C:\Documents and Settings\akrober1\Desktop\Presentation Images\I-Med%20Tower_NE.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44632" y="3341151"/>
            <a:ext cx="3562290" cy="2223802"/>
          </a:xfrm>
          <a:prstGeom prst="rect">
            <a:avLst/>
          </a:prstGeom>
          <a:ln>
            <a:noFill/>
          </a:ln>
          <a:effectLst/>
        </p:spPr>
      </p:pic>
      <p:sp>
        <p:nvSpPr>
          <p:cNvPr id="4" name="Rectangle 3"/>
          <p:cNvSpPr/>
          <p:nvPr/>
        </p:nvSpPr>
        <p:spPr>
          <a:xfrm>
            <a:off x="8253046" y="5181014"/>
            <a:ext cx="773723" cy="538609"/>
          </a:xfrm>
          <a:prstGeom prst="rect">
            <a:avLst/>
          </a:prstGeom>
        </p:spPr>
        <p:txBody>
          <a:bodyPr vert="horz" lIns="91440" tIns="45720" rIns="91440" bIns="45720" rtlCol="0" anchor="ctr"/>
          <a:lstStyle/>
          <a:p>
            <a:pPr algn="r"/>
            <a:fld id="{0593AC2D-32F6-46B5-8EA2-FD495DE2676C}" type="slidenum">
              <a:rPr lang="en-US" sz="3600">
                <a:solidFill>
                  <a:schemeClr val="bg1"/>
                </a:solidFill>
              </a:rPr>
              <a:pPr algn="r"/>
              <a:t>35</a:t>
            </a:fld>
            <a:endParaRPr lang="en-US" sz="3600" dirty="0">
              <a:solidFill>
                <a:schemeClr val="bg1"/>
              </a:solidFill>
            </a:endParaRPr>
          </a:p>
        </p:txBody>
      </p:sp>
    </p:spTree>
    <p:extLst>
      <p:ext uri="{BB962C8B-B14F-4D97-AF65-F5344CB8AC3E}">
        <p14:creationId xmlns:p14="http://schemas.microsoft.com/office/powerpoint/2010/main" val="271435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216094"/>
            <a:ext cx="7620001" cy="5004179"/>
          </a:xfrm>
          <a:prstGeom prst="rect">
            <a:avLst/>
          </a:prstGeom>
        </p:spPr>
      </p:pic>
      <p:sp>
        <p:nvSpPr>
          <p:cNvPr id="4" name="TextBox 3"/>
          <p:cNvSpPr txBox="1"/>
          <p:nvPr/>
        </p:nvSpPr>
        <p:spPr>
          <a:xfrm>
            <a:off x="2580122" y="5231642"/>
            <a:ext cx="3988977" cy="502766"/>
          </a:xfrm>
          <a:prstGeom prst="rect">
            <a:avLst/>
          </a:prstGeom>
          <a:noFill/>
        </p:spPr>
        <p:txBody>
          <a:bodyPr wrap="none" rtlCol="0">
            <a:spAutoFit/>
          </a:bodyPr>
          <a:lstStyle/>
          <a:p>
            <a:r>
              <a:rPr lang="en-US" sz="2667" dirty="0">
                <a:solidFill>
                  <a:schemeClr val="bg1"/>
                </a:solidFill>
              </a:rPr>
              <a:t>(from Research America)</a:t>
            </a:r>
          </a:p>
        </p:txBody>
      </p:sp>
      <p:sp>
        <p:nvSpPr>
          <p:cNvPr id="6" name="Rectangle 5"/>
          <p:cNvSpPr/>
          <p:nvPr/>
        </p:nvSpPr>
        <p:spPr>
          <a:xfrm>
            <a:off x="8253046" y="5181014"/>
            <a:ext cx="773723" cy="538609"/>
          </a:xfrm>
          <a:prstGeom prst="rect">
            <a:avLst/>
          </a:prstGeom>
        </p:spPr>
        <p:txBody>
          <a:bodyPr vert="horz" lIns="91440" tIns="45720" rIns="91440" bIns="45720" rtlCol="0" anchor="ctr"/>
          <a:lstStyle/>
          <a:p>
            <a:pPr algn="r"/>
            <a:r>
              <a:rPr lang="en-US" sz="3600" dirty="0" smtClean="0">
                <a:solidFill>
                  <a:schemeClr val="bg1"/>
                </a:solidFill>
              </a:rPr>
              <a:t>33</a:t>
            </a:r>
            <a:endParaRPr lang="en-US" sz="3600" dirty="0">
              <a:solidFill>
                <a:schemeClr val="bg1"/>
              </a:solidFill>
            </a:endParaRPr>
          </a:p>
        </p:txBody>
      </p:sp>
    </p:spTree>
    <p:extLst>
      <p:ext uri="{BB962C8B-B14F-4D97-AF65-F5344CB8AC3E}">
        <p14:creationId xmlns:p14="http://schemas.microsoft.com/office/powerpoint/2010/main" val="4087995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The start of a Learning Healthcare System is accurate, computable, data.</a:t>
            </a:r>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8253046" y="5181014"/>
            <a:ext cx="773723" cy="538609"/>
          </a:xfrm>
          <a:prstGeom prst="rect">
            <a:avLst/>
          </a:prstGeom>
        </p:spPr>
        <p:txBody>
          <a:bodyPr vert="horz" lIns="91440" tIns="45720" rIns="91440" bIns="45720" rtlCol="0" anchor="ctr"/>
          <a:lstStyle/>
          <a:p>
            <a:pPr algn="r"/>
            <a:r>
              <a:rPr lang="en-US" sz="3600" dirty="0" smtClean="0">
                <a:solidFill>
                  <a:schemeClr val="bg1"/>
                </a:solidFill>
              </a:rPr>
              <a:t>34</a:t>
            </a:r>
            <a:endParaRPr lang="en-US" sz="3600" dirty="0">
              <a:solidFill>
                <a:schemeClr val="bg1"/>
              </a:solidFill>
            </a:endParaRPr>
          </a:p>
        </p:txBody>
      </p:sp>
    </p:spTree>
    <p:extLst>
      <p:ext uri="{BB962C8B-B14F-4D97-AF65-F5344CB8AC3E}">
        <p14:creationId xmlns:p14="http://schemas.microsoft.com/office/powerpoint/2010/main" val="299616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7827"/>
            <a:ext cx="6858000" cy="505921"/>
          </a:xfrm>
        </p:spPr>
        <p:txBody>
          <a:bodyPr>
            <a:noAutofit/>
          </a:bodyPr>
          <a:lstStyle/>
          <a:p>
            <a:r>
              <a:rPr lang="en-US" sz="4000" dirty="0"/>
              <a:t>More Reasons</a:t>
            </a:r>
          </a:p>
        </p:txBody>
      </p:sp>
      <p:sp>
        <p:nvSpPr>
          <p:cNvPr id="3" name="Content Placeholder 2"/>
          <p:cNvSpPr>
            <a:spLocks noGrp="1"/>
          </p:cNvSpPr>
          <p:nvPr>
            <p:ph idx="1"/>
          </p:nvPr>
        </p:nvSpPr>
        <p:spPr>
          <a:xfrm>
            <a:off x="1025072" y="907144"/>
            <a:ext cx="6858000" cy="3771636"/>
          </a:xfrm>
        </p:spPr>
        <p:txBody>
          <a:bodyPr>
            <a:noAutofit/>
          </a:bodyPr>
          <a:lstStyle/>
          <a:p>
            <a:r>
              <a:rPr lang="en-US" sz="2667" dirty="0"/>
              <a:t>Agile software development</a:t>
            </a:r>
          </a:p>
          <a:p>
            <a:pPr lvl="1"/>
            <a:r>
              <a:rPr lang="en-US" sz="2333" dirty="0"/>
              <a:t>Widely distributed</a:t>
            </a:r>
          </a:p>
          <a:p>
            <a:pPr lvl="1"/>
            <a:r>
              <a:rPr lang="en-US" sz="2333" dirty="0"/>
              <a:t>Directed daily by front line clinicians</a:t>
            </a:r>
          </a:p>
          <a:p>
            <a:pPr lvl="1"/>
            <a:r>
              <a:rPr lang="en-US" sz="2333" dirty="0"/>
              <a:t>Increased usability of software, creativity, innovation</a:t>
            </a:r>
          </a:p>
          <a:p>
            <a:r>
              <a:rPr lang="en-US" sz="2667" dirty="0"/>
              <a:t>Increased choice in software</a:t>
            </a:r>
          </a:p>
          <a:p>
            <a:pPr lvl="1"/>
            <a:r>
              <a:rPr lang="en-US" sz="2333" dirty="0"/>
              <a:t>Thousands of independent developers</a:t>
            </a:r>
          </a:p>
          <a:p>
            <a:pPr lvl="1"/>
            <a:r>
              <a:rPr lang="en-US" sz="2333" dirty="0"/>
              <a:t>Centrally planned economy vs free market</a:t>
            </a:r>
          </a:p>
          <a:p>
            <a:pPr lvl="1"/>
            <a:r>
              <a:rPr lang="en-US" sz="2333" dirty="0"/>
              <a:t>Think “app store for healthcare” or of innovations like Uber</a:t>
            </a:r>
          </a:p>
        </p:txBody>
      </p:sp>
      <p:sp>
        <p:nvSpPr>
          <p:cNvPr id="4" name="Slide Number Placeholder 3"/>
          <p:cNvSpPr>
            <a:spLocks noGrp="1"/>
          </p:cNvSpPr>
          <p:nvPr>
            <p:ph type="sldNum" sz="quarter" idx="4294967295"/>
          </p:nvPr>
        </p:nvSpPr>
        <p:spPr>
          <a:xfrm>
            <a:off x="8188036" y="5264029"/>
            <a:ext cx="791104" cy="256646"/>
          </a:xfrm>
          <a:prstGeom prst="rect">
            <a:avLst/>
          </a:prstGeom>
        </p:spPr>
        <p:txBody>
          <a:bodyPr vert="horz" lIns="76200" tIns="38100" rIns="76200" bIns="38100" rtlCol="0" anchor="ctr"/>
          <a:lstStyle/>
          <a:p>
            <a:fld id="{2949A33B-22AE-4741-A8DF-36F8FF99C722}" type="slidenum">
              <a:rPr lang="en-US"/>
              <a:pPr/>
              <a:t>38</a:t>
            </a:fld>
            <a:endParaRPr lang="en-US" dirty="0"/>
          </a:p>
        </p:txBody>
      </p:sp>
    </p:spTree>
    <p:extLst>
      <p:ext uri="{BB962C8B-B14F-4D97-AF65-F5344CB8AC3E}">
        <p14:creationId xmlns:p14="http://schemas.microsoft.com/office/powerpoint/2010/main" val="3463850285"/>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The path to interoperability</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217283" y="5068781"/>
            <a:ext cx="739146"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39</a:t>
            </a:fld>
            <a:endParaRPr lang="en-US" sz="3000" dirty="0">
              <a:solidFill>
                <a:schemeClr val="bg1"/>
              </a:solidFill>
            </a:endParaRPr>
          </a:p>
        </p:txBody>
      </p:sp>
    </p:spTree>
    <p:extLst>
      <p:ext uri="{BB962C8B-B14F-4D97-AF65-F5344CB8AC3E}">
        <p14:creationId xmlns:p14="http://schemas.microsoft.com/office/powerpoint/2010/main" val="213045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332801"/>
          <p:cNvSpPr>
            <a:spLocks noGrp="1" noChangeArrowheads="1"/>
          </p:cNvSpPr>
          <p:nvPr>
            <p:ph type="title" idx="4294967295"/>
          </p:nvPr>
        </p:nvSpPr>
        <p:spPr bwMode="auto">
          <a:xfrm>
            <a:off x="1143000" y="313531"/>
            <a:ext cx="6858000" cy="575469"/>
          </a:xfrm>
          <a:prstGeom prst="rect">
            <a:avLst/>
          </a:prstGeom>
          <a:extLst/>
        </p:spPr>
        <p:txBody>
          <a:bodyPr vert="horz" lIns="91440" tIns="45720" rIns="91440" bIns="45720" rtlCol="0" anchor="b" anchorCtr="0">
            <a:normAutofit fontScale="90000"/>
          </a:bodyPr>
          <a:lstStyle/>
          <a:p>
            <a:r>
              <a:rPr lang="en-US" sz="4000" dirty="0"/>
              <a:t>Homer Warner and HELP</a:t>
            </a:r>
          </a:p>
        </p:txBody>
      </p:sp>
      <p:sp>
        <p:nvSpPr>
          <p:cNvPr id="6147" name="Shape 332804"/>
          <p:cNvSpPr>
            <a:spLocks noGrp="1" noChangeArrowheads="1"/>
          </p:cNvSpPr>
          <p:nvPr>
            <p:ph type="body" sz="half" idx="4294967295"/>
          </p:nvPr>
        </p:nvSpPr>
        <p:spPr bwMode="auto">
          <a:xfrm>
            <a:off x="4826000" y="1333500"/>
            <a:ext cx="3361531" cy="37716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sz="2333" dirty="0"/>
              <a:t>Intermountain can only provide the highest quality, lowest cost health care with the use of advanced clinical decision support systems integrated into frontline clinical workflow</a:t>
            </a:r>
          </a:p>
        </p:txBody>
      </p:sp>
      <p:pic>
        <p:nvPicPr>
          <p:cNvPr id="6148" name="Shape 4198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1016000" y="1397000"/>
            <a:ext cx="3619500" cy="330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41987"/>
          <p:cNvSpPr txBox="1">
            <a:spLocks noChangeArrowheads="1"/>
          </p:cNvSpPr>
          <p:nvPr/>
        </p:nvSpPr>
        <p:spPr bwMode="auto">
          <a:xfrm>
            <a:off x="1656685" y="4748322"/>
            <a:ext cx="2616229"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a:solidFill>
                  <a:schemeClr val="tx1"/>
                </a:solidFill>
                <a:latin typeface="Times New Roman" pitchFamily="18" charset="0"/>
              </a:defRPr>
            </a:lvl1pPr>
            <a:lvl2pPr marL="742950" indent="-285750" eaLnBrk="0" hangingPunct="0">
              <a:defRPr sz="2200">
                <a:solidFill>
                  <a:schemeClr val="tx1"/>
                </a:solidFill>
                <a:latin typeface="Times New Roman" pitchFamily="18" charset="0"/>
              </a:defRPr>
            </a:lvl2pPr>
            <a:lvl3pPr marL="1143000" indent="-228600" eaLnBrk="0" hangingPunct="0">
              <a:defRPr sz="2200">
                <a:solidFill>
                  <a:schemeClr val="tx1"/>
                </a:solidFill>
                <a:latin typeface="Times New Roman" pitchFamily="18" charset="0"/>
              </a:defRPr>
            </a:lvl3pPr>
            <a:lvl4pPr marL="1600200" indent="-228600" eaLnBrk="0" hangingPunct="0">
              <a:defRPr sz="2200">
                <a:solidFill>
                  <a:schemeClr val="tx1"/>
                </a:solidFill>
                <a:latin typeface="Times New Roman" pitchFamily="18" charset="0"/>
              </a:defRPr>
            </a:lvl4pPr>
            <a:lvl5pPr marL="2057400" indent="-228600" eaLnBrk="0" hangingPunct="0">
              <a:defRPr sz="2200">
                <a:solidFill>
                  <a:schemeClr val="tx1"/>
                </a:solidFill>
                <a:latin typeface="Times New Roman" pitchFamily="18" charset="0"/>
              </a:defRPr>
            </a:lvl5pPr>
            <a:lvl6pPr marL="2514600" indent="-228600" eaLnBrk="0" fontAlgn="base" hangingPunct="0">
              <a:spcBef>
                <a:spcPct val="0"/>
              </a:spcBef>
              <a:spcAft>
                <a:spcPct val="0"/>
              </a:spcAft>
              <a:defRPr sz="2200">
                <a:solidFill>
                  <a:schemeClr val="tx1"/>
                </a:solidFill>
                <a:latin typeface="Times New Roman" pitchFamily="18" charset="0"/>
              </a:defRPr>
            </a:lvl6pPr>
            <a:lvl7pPr marL="2971800" indent="-228600" eaLnBrk="0" fontAlgn="base" hangingPunct="0">
              <a:spcBef>
                <a:spcPct val="0"/>
              </a:spcBef>
              <a:spcAft>
                <a:spcPct val="0"/>
              </a:spcAft>
              <a:defRPr sz="2200">
                <a:solidFill>
                  <a:schemeClr val="tx1"/>
                </a:solidFill>
                <a:latin typeface="Times New Roman" pitchFamily="18" charset="0"/>
              </a:defRPr>
            </a:lvl7pPr>
            <a:lvl8pPr marL="3429000" indent="-228600" eaLnBrk="0" fontAlgn="base" hangingPunct="0">
              <a:spcBef>
                <a:spcPct val="0"/>
              </a:spcBef>
              <a:spcAft>
                <a:spcPct val="0"/>
              </a:spcAft>
              <a:defRPr sz="2200">
                <a:solidFill>
                  <a:schemeClr val="tx1"/>
                </a:solidFill>
                <a:latin typeface="Times New Roman" pitchFamily="18" charset="0"/>
              </a:defRPr>
            </a:lvl8pPr>
            <a:lvl9pPr marL="3886200" indent="-228600" eaLnBrk="0" fontAlgn="base" hangingPunct="0">
              <a:spcBef>
                <a:spcPct val="0"/>
              </a:spcBef>
              <a:spcAft>
                <a:spcPct val="0"/>
              </a:spcAft>
              <a:defRPr sz="2200">
                <a:solidFill>
                  <a:schemeClr val="tx1"/>
                </a:solidFill>
                <a:latin typeface="Times New Roman" pitchFamily="18" charset="0"/>
              </a:defRPr>
            </a:lvl9pPr>
          </a:lstStyle>
          <a:p>
            <a:r>
              <a:rPr lang="en-US" sz="2333" b="1" dirty="0">
                <a:latin typeface="Times" pitchFamily="18" charset="0"/>
                <a:cs typeface="Times New Roman" pitchFamily="18" charset="0"/>
              </a:rPr>
              <a:t>Dr. Homer Warner</a:t>
            </a:r>
          </a:p>
        </p:txBody>
      </p:sp>
      <p:sp>
        <p:nvSpPr>
          <p:cNvPr id="2" name="Slide Number Placeholder 1"/>
          <p:cNvSpPr>
            <a:spLocks noGrp="1"/>
          </p:cNvSpPr>
          <p:nvPr>
            <p:ph type="sldNum" sz="quarter" idx="12"/>
          </p:nvPr>
        </p:nvSpPr>
        <p:spPr/>
        <p:txBody>
          <a:bodyPr/>
          <a:lstStyle/>
          <a:p>
            <a:fld id="{0593AC2D-32F6-46B5-8EA2-FD495DE2676C}" type="slidenum">
              <a:rPr lang="en-US" smtClean="0"/>
              <a:t>4</a:t>
            </a:fld>
            <a:endParaRPr lang="en-US" dirty="0"/>
          </a:p>
        </p:txBody>
      </p:sp>
    </p:spTree>
    <p:extLst>
      <p:ext uri="{BB962C8B-B14F-4D97-AF65-F5344CB8AC3E}">
        <p14:creationId xmlns:p14="http://schemas.microsoft.com/office/powerpoint/2010/main" val="2474938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adlers.com.au/images/everestroute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8" y="0"/>
            <a:ext cx="9185437" cy="571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334532653"/>
              </p:ext>
            </p:extLst>
          </p:nvPr>
        </p:nvGraphicFramePr>
        <p:xfrm>
          <a:off x="1069785" y="3672456"/>
          <a:ext cx="7191613" cy="763527"/>
        </p:xfrm>
        <a:graphic>
          <a:graphicData uri="http://schemas.openxmlformats.org/drawingml/2006/table">
            <a:tbl>
              <a:tblPr firstRow="1" bandRow="1">
                <a:tableStyleId>{5C22544A-7EE6-4342-B048-85BDC9FD1C3A}</a:tableStyleId>
              </a:tblPr>
              <a:tblGrid>
                <a:gridCol w="2118622"/>
                <a:gridCol w="2675787"/>
                <a:gridCol w="2397204"/>
              </a:tblGrid>
              <a:tr h="763527">
                <a:tc>
                  <a:txBody>
                    <a:bodyPr/>
                    <a:lstStyle/>
                    <a:p>
                      <a:r>
                        <a:rPr lang="en-US" sz="2000" dirty="0" smtClean="0"/>
                        <a:t>Camp I</a:t>
                      </a:r>
                      <a:endParaRPr lang="en-US" sz="2000" dirty="0"/>
                    </a:p>
                  </a:txBody>
                  <a:tcPr marL="76200" marR="76200" marT="38100" marB="38100"/>
                </a:tc>
                <a:tc>
                  <a:txBody>
                    <a:bodyPr/>
                    <a:lstStyle/>
                    <a:p>
                      <a:r>
                        <a:rPr lang="en-US" sz="2000" dirty="0" smtClean="0"/>
                        <a:t>No standards</a:t>
                      </a:r>
                      <a:endParaRPr lang="en-US" sz="2000" dirty="0"/>
                    </a:p>
                  </a:txBody>
                  <a:tcPr marL="76200" marR="76200" marT="38100" marB="38100"/>
                </a:tc>
                <a:tc>
                  <a:txBody>
                    <a:bodyPr/>
                    <a:lstStyle/>
                    <a:p>
                      <a:r>
                        <a:rPr lang="en-US" sz="2000" dirty="0" smtClean="0"/>
                        <a:t>Everything from</a:t>
                      </a:r>
                    </a:p>
                    <a:p>
                      <a:r>
                        <a:rPr lang="en-US" sz="2000" dirty="0" smtClean="0"/>
                        <a:t>scratch</a:t>
                      </a:r>
                      <a:endParaRPr lang="en-US" sz="2000" dirty="0"/>
                    </a:p>
                  </a:txBody>
                  <a:tcPr marL="76200" marR="76200" marT="38100" marB="381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74649048"/>
              </p:ext>
            </p:extLst>
          </p:nvPr>
        </p:nvGraphicFramePr>
        <p:xfrm>
          <a:off x="2687045" y="2430988"/>
          <a:ext cx="6456433" cy="763527"/>
        </p:xfrm>
        <a:graphic>
          <a:graphicData uri="http://schemas.openxmlformats.org/drawingml/2006/table">
            <a:tbl>
              <a:tblPr firstRow="1" bandRow="1">
                <a:tableStyleId>{5C22544A-7EE6-4342-B048-85BDC9FD1C3A}</a:tableStyleId>
              </a:tblPr>
              <a:tblGrid>
                <a:gridCol w="2118622"/>
                <a:gridCol w="2051811"/>
                <a:gridCol w="2286000"/>
              </a:tblGrid>
              <a:tr h="763527">
                <a:tc>
                  <a:txBody>
                    <a:bodyPr/>
                    <a:lstStyle/>
                    <a:p>
                      <a:r>
                        <a:rPr lang="en-US" sz="2000" dirty="0" smtClean="0"/>
                        <a:t>Camp II</a:t>
                      </a:r>
                      <a:endParaRPr lang="en-US" sz="2000" dirty="0"/>
                    </a:p>
                  </a:txBody>
                  <a:tcPr marL="76200" marR="76200" marT="38100" marB="38100"/>
                </a:tc>
                <a:tc>
                  <a:txBody>
                    <a:bodyPr/>
                    <a:lstStyle/>
                    <a:p>
                      <a:r>
                        <a:rPr lang="en-US" sz="2000" dirty="0" smtClean="0"/>
                        <a:t>HL7 V2.X</a:t>
                      </a:r>
                      <a:endParaRPr lang="en-US" sz="2000" dirty="0"/>
                    </a:p>
                  </a:txBody>
                  <a:tcPr marL="76200" marR="76200" marT="38100" marB="38100"/>
                </a:tc>
                <a:tc>
                  <a:txBody>
                    <a:bodyPr/>
                    <a:lstStyle/>
                    <a:p>
                      <a:r>
                        <a:rPr lang="en-US" sz="2000" dirty="0" smtClean="0"/>
                        <a:t>Need</a:t>
                      </a:r>
                      <a:r>
                        <a:rPr lang="en-US" sz="2000" baseline="0" dirty="0" smtClean="0"/>
                        <a:t> DCMs and </a:t>
                      </a:r>
                    </a:p>
                    <a:p>
                      <a:r>
                        <a:rPr lang="en-US" sz="2000" baseline="0" dirty="0" smtClean="0"/>
                        <a:t>Terminology</a:t>
                      </a:r>
                      <a:endParaRPr lang="en-US" sz="2000" dirty="0"/>
                    </a:p>
                  </a:txBody>
                  <a:tcPr marL="76200" marR="76200" marT="38100" marB="381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41175909"/>
              </p:ext>
            </p:extLst>
          </p:nvPr>
        </p:nvGraphicFramePr>
        <p:xfrm>
          <a:off x="298855" y="1718585"/>
          <a:ext cx="7426657" cy="990600"/>
        </p:xfrm>
        <a:graphic>
          <a:graphicData uri="http://schemas.openxmlformats.org/drawingml/2006/table">
            <a:tbl>
              <a:tblPr firstRow="1" bandRow="1">
                <a:tableStyleId>{5C22544A-7EE6-4342-B048-85BDC9FD1C3A}</a:tableStyleId>
              </a:tblPr>
              <a:tblGrid>
                <a:gridCol w="2187864"/>
                <a:gridCol w="2763240"/>
                <a:gridCol w="2475553"/>
              </a:tblGrid>
              <a:tr h="990600">
                <a:tc>
                  <a:txBody>
                    <a:bodyPr/>
                    <a:lstStyle/>
                    <a:p>
                      <a:r>
                        <a:rPr lang="en-US" sz="2000" dirty="0" smtClean="0"/>
                        <a:t>Camp III</a:t>
                      </a:r>
                      <a:endParaRPr lang="en-US" sz="2000" dirty="0"/>
                    </a:p>
                  </a:txBody>
                  <a:tcPr marL="76200" marR="76200" marT="38100" marB="38100"/>
                </a:tc>
                <a:tc>
                  <a:txBody>
                    <a:bodyPr/>
                    <a:lstStyle/>
                    <a:p>
                      <a:r>
                        <a:rPr lang="en-US" sz="2000" dirty="0" smtClean="0"/>
                        <a:t>HL7 V2.X,</a:t>
                      </a:r>
                      <a:r>
                        <a:rPr lang="en-US" sz="2000" baseline="0" dirty="0" smtClean="0"/>
                        <a:t> CDA</a:t>
                      </a:r>
                    </a:p>
                    <a:p>
                      <a:r>
                        <a:rPr lang="en-US" sz="2000" baseline="0" dirty="0" smtClean="0"/>
                        <a:t>LOINC, SNOMED</a:t>
                      </a:r>
                      <a:endParaRPr lang="en-US" sz="2000" dirty="0"/>
                    </a:p>
                  </a:txBody>
                  <a:tcPr marL="76200" marR="76200" marT="38100" marB="38100"/>
                </a:tc>
                <a:tc>
                  <a:txBody>
                    <a:bodyPr/>
                    <a:lstStyle/>
                    <a:p>
                      <a:r>
                        <a:rPr lang="en-US" sz="2000" dirty="0" smtClean="0"/>
                        <a:t>Still</a:t>
                      </a:r>
                      <a:r>
                        <a:rPr lang="en-US" sz="2000" baseline="0" dirty="0" smtClean="0"/>
                        <a:t> need DCMs</a:t>
                      </a:r>
                    </a:p>
                    <a:p>
                      <a:r>
                        <a:rPr lang="en-US" sz="2000" baseline="0" dirty="0" smtClean="0"/>
                        <a:t>Mapping of </a:t>
                      </a:r>
                      <a:r>
                        <a:rPr lang="en-US" sz="2000" baseline="0" dirty="0" err="1" smtClean="0"/>
                        <a:t>Std</a:t>
                      </a:r>
                      <a:r>
                        <a:rPr lang="en-US" sz="2000" baseline="0" dirty="0" smtClean="0"/>
                        <a:t> Terms</a:t>
                      </a:r>
                      <a:endParaRPr lang="en-US" sz="2000" dirty="0"/>
                    </a:p>
                  </a:txBody>
                  <a:tcPr marL="76200" marR="76200" marT="38100" marB="3810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0521351"/>
              </p:ext>
            </p:extLst>
          </p:nvPr>
        </p:nvGraphicFramePr>
        <p:xfrm>
          <a:off x="1705616" y="939001"/>
          <a:ext cx="7191613" cy="685800"/>
        </p:xfrm>
        <a:graphic>
          <a:graphicData uri="http://schemas.openxmlformats.org/drawingml/2006/table">
            <a:tbl>
              <a:tblPr firstRow="1" bandRow="1">
                <a:tableStyleId>{5C22544A-7EE6-4342-B048-85BDC9FD1C3A}</a:tableStyleId>
              </a:tblPr>
              <a:tblGrid>
                <a:gridCol w="2118622"/>
                <a:gridCol w="2675787"/>
                <a:gridCol w="2397204"/>
              </a:tblGrid>
              <a:tr h="685800">
                <a:tc>
                  <a:txBody>
                    <a:bodyPr/>
                    <a:lstStyle/>
                    <a:p>
                      <a:r>
                        <a:rPr lang="en-US" sz="2000" dirty="0" smtClean="0"/>
                        <a:t>Camp IV</a:t>
                      </a:r>
                      <a:endParaRPr lang="en-US" sz="2000" dirty="0"/>
                    </a:p>
                  </a:txBody>
                  <a:tcPr marL="76200" marR="76200" marT="38100" marB="38100"/>
                </a:tc>
                <a:tc>
                  <a:txBody>
                    <a:bodyPr/>
                    <a:lstStyle/>
                    <a:p>
                      <a:r>
                        <a:rPr lang="en-US" sz="2000" dirty="0" smtClean="0"/>
                        <a:t>SMART</a:t>
                      </a:r>
                      <a:r>
                        <a:rPr lang="en-US" sz="2000" baseline="0" dirty="0" smtClean="0"/>
                        <a:t> on FHIR</a:t>
                      </a:r>
                    </a:p>
                    <a:p>
                      <a:r>
                        <a:rPr lang="en-US" sz="2000" baseline="0" dirty="0" smtClean="0"/>
                        <a:t>Ad Hoc Profiles</a:t>
                      </a:r>
                      <a:endParaRPr lang="en-US" sz="2000" dirty="0"/>
                    </a:p>
                  </a:txBody>
                  <a:tcPr marL="76200" marR="76200" marT="38100" marB="38100"/>
                </a:tc>
                <a:tc>
                  <a:txBody>
                    <a:bodyPr/>
                    <a:lstStyle/>
                    <a:p>
                      <a:r>
                        <a:rPr lang="en-US" sz="2000" dirty="0" smtClean="0"/>
                        <a:t>Core Resources</a:t>
                      </a:r>
                      <a:endParaRPr lang="en-US" sz="2000" dirty="0"/>
                    </a:p>
                  </a:txBody>
                  <a:tcPr marL="76200" marR="76200" marT="38100" marB="381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90218481"/>
              </p:ext>
            </p:extLst>
          </p:nvPr>
        </p:nvGraphicFramePr>
        <p:xfrm>
          <a:off x="580207" y="55950"/>
          <a:ext cx="7191613" cy="685800"/>
        </p:xfrm>
        <a:graphic>
          <a:graphicData uri="http://schemas.openxmlformats.org/drawingml/2006/table">
            <a:tbl>
              <a:tblPr firstRow="1" bandRow="1">
                <a:tableStyleId>{5C22544A-7EE6-4342-B048-85BDC9FD1C3A}</a:tableStyleId>
              </a:tblPr>
              <a:tblGrid>
                <a:gridCol w="2118622"/>
                <a:gridCol w="2675787"/>
                <a:gridCol w="2397204"/>
              </a:tblGrid>
              <a:tr h="685800">
                <a:tc>
                  <a:txBody>
                    <a:bodyPr/>
                    <a:lstStyle/>
                    <a:p>
                      <a:r>
                        <a:rPr lang="en-US" sz="2000" dirty="0" smtClean="0"/>
                        <a:t>Summit</a:t>
                      </a:r>
                      <a:endParaRPr lang="en-US" sz="2000" dirty="0"/>
                    </a:p>
                  </a:txBody>
                  <a:tcPr marL="76200" marR="76200" marT="38100" marB="38100"/>
                </a:tc>
                <a:tc>
                  <a:txBody>
                    <a:bodyPr/>
                    <a:lstStyle/>
                    <a:p>
                      <a:r>
                        <a:rPr lang="en-US" sz="2000" dirty="0" smtClean="0"/>
                        <a:t>SMART on FHIR</a:t>
                      </a:r>
                    </a:p>
                    <a:p>
                      <a:r>
                        <a:rPr lang="en-US" sz="2000" dirty="0" smtClean="0"/>
                        <a:t>Explicit </a:t>
                      </a:r>
                      <a:r>
                        <a:rPr lang="en-US" sz="2000" dirty="0" err="1" smtClean="0"/>
                        <a:t>Std</a:t>
                      </a:r>
                      <a:r>
                        <a:rPr lang="en-US" sz="2000" dirty="0" smtClean="0"/>
                        <a:t> Profiles</a:t>
                      </a:r>
                      <a:endParaRPr lang="en-US" sz="2000" dirty="0"/>
                    </a:p>
                  </a:txBody>
                  <a:tcPr marL="76200" marR="76200" marT="38100" marB="38100"/>
                </a:tc>
                <a:tc>
                  <a:txBody>
                    <a:bodyPr/>
                    <a:lstStyle/>
                    <a:p>
                      <a:r>
                        <a:rPr lang="en-US" sz="2000" dirty="0" smtClean="0"/>
                        <a:t>Plug and</a:t>
                      </a:r>
                      <a:r>
                        <a:rPr lang="en-US" sz="2000" baseline="0" dirty="0" smtClean="0"/>
                        <a:t> Play </a:t>
                      </a:r>
                    </a:p>
                    <a:p>
                      <a:r>
                        <a:rPr lang="en-US" sz="2000" baseline="0" dirty="0" smtClean="0"/>
                        <a:t>Shareable apps</a:t>
                      </a:r>
                      <a:endParaRPr lang="en-US" sz="2000" dirty="0"/>
                    </a:p>
                  </a:txBody>
                  <a:tcPr marL="76200" marR="76200" marT="38100" marB="38100"/>
                </a:tc>
              </a:tr>
            </a:tbl>
          </a:graphicData>
        </a:graphic>
      </p:graphicFrame>
      <p:sp>
        <p:nvSpPr>
          <p:cNvPr id="2" name="Slide Number Placeholder 1"/>
          <p:cNvSpPr>
            <a:spLocks noGrp="1"/>
          </p:cNvSpPr>
          <p:nvPr>
            <p:ph type="sldNum" sz="quarter" idx="12"/>
          </p:nvPr>
        </p:nvSpPr>
        <p:spPr/>
        <p:txBody>
          <a:bodyPr/>
          <a:lstStyle/>
          <a:p>
            <a:fld id="{2A87D11A-E4C4-2C4D-9054-85AF8217705F}" type="slidenum">
              <a:rPr lang="en-US" smtClean="0">
                <a:solidFill>
                  <a:srgbClr val="FFFFFF"/>
                </a:solidFill>
              </a:rPr>
              <a:pPr/>
              <a:t>40</a:t>
            </a:fld>
            <a:endParaRPr lang="en-US" dirty="0">
              <a:solidFill>
                <a:srgbClr val="FFFFFF"/>
              </a:solidFill>
            </a:endParaRPr>
          </a:p>
        </p:txBody>
      </p:sp>
      <p:sp>
        <p:nvSpPr>
          <p:cNvPr id="9" name="Rectangle 8"/>
          <p:cNvSpPr/>
          <p:nvPr/>
        </p:nvSpPr>
        <p:spPr>
          <a:xfrm>
            <a:off x="3291542" y="3668638"/>
            <a:ext cx="1824538" cy="400110"/>
          </a:xfrm>
          <a:prstGeom prst="rect">
            <a:avLst/>
          </a:prstGeom>
          <a:solidFill>
            <a:srgbClr val="CCCCFF"/>
          </a:solidFill>
        </p:spPr>
        <p:txBody>
          <a:bodyPr wrap="none">
            <a:spAutoFit/>
          </a:bodyPr>
          <a:lstStyle/>
          <a:p>
            <a:r>
              <a:rPr lang="en-US" sz="2000" b="1" dirty="0">
                <a:solidFill>
                  <a:srgbClr val="990033"/>
                </a:solidFill>
              </a:rPr>
              <a:t>No standards</a:t>
            </a:r>
          </a:p>
        </p:txBody>
      </p:sp>
      <p:sp>
        <p:nvSpPr>
          <p:cNvPr id="11" name="Rectangle 10"/>
          <p:cNvSpPr/>
          <p:nvPr/>
        </p:nvSpPr>
        <p:spPr>
          <a:xfrm>
            <a:off x="2648651" y="1786341"/>
            <a:ext cx="2250937" cy="707886"/>
          </a:xfrm>
          <a:prstGeom prst="rect">
            <a:avLst/>
          </a:prstGeom>
          <a:solidFill>
            <a:srgbClr val="CCCCFF"/>
          </a:solidFill>
        </p:spPr>
        <p:txBody>
          <a:bodyPr wrap="none">
            <a:spAutoFit/>
          </a:bodyPr>
          <a:lstStyle/>
          <a:p>
            <a:r>
              <a:rPr lang="en-US" sz="2000" b="1" dirty="0">
                <a:solidFill>
                  <a:srgbClr val="990033"/>
                </a:solidFill>
              </a:rPr>
              <a:t>HL7 V2.X, CDA</a:t>
            </a:r>
          </a:p>
          <a:p>
            <a:r>
              <a:rPr lang="en-US" sz="2000" b="1" dirty="0">
                <a:solidFill>
                  <a:srgbClr val="990033"/>
                </a:solidFill>
              </a:rPr>
              <a:t>LOINC, SNOMED</a:t>
            </a:r>
          </a:p>
        </p:txBody>
      </p:sp>
      <p:sp>
        <p:nvSpPr>
          <p:cNvPr id="12" name="Rectangle 11"/>
          <p:cNvSpPr/>
          <p:nvPr/>
        </p:nvSpPr>
        <p:spPr>
          <a:xfrm>
            <a:off x="4807169" y="2445085"/>
            <a:ext cx="1297150" cy="400110"/>
          </a:xfrm>
          <a:prstGeom prst="rect">
            <a:avLst/>
          </a:prstGeom>
          <a:solidFill>
            <a:srgbClr val="CCCCFF"/>
          </a:solidFill>
        </p:spPr>
        <p:txBody>
          <a:bodyPr wrap="none">
            <a:spAutoFit/>
          </a:bodyPr>
          <a:lstStyle/>
          <a:p>
            <a:r>
              <a:rPr lang="en-US" sz="2000" b="1" dirty="0">
                <a:solidFill>
                  <a:srgbClr val="990033"/>
                </a:solidFill>
              </a:rPr>
              <a:t>HL7 </a:t>
            </a:r>
            <a:r>
              <a:rPr lang="en-US" sz="2000" b="1" dirty="0" smtClean="0">
                <a:solidFill>
                  <a:srgbClr val="990033"/>
                </a:solidFill>
              </a:rPr>
              <a:t>V2.X</a:t>
            </a:r>
            <a:endParaRPr lang="en-US" sz="2000" b="1" dirty="0">
              <a:solidFill>
                <a:srgbClr val="990033"/>
              </a:solidFill>
            </a:endParaRPr>
          </a:p>
        </p:txBody>
      </p:sp>
      <p:sp>
        <p:nvSpPr>
          <p:cNvPr id="13" name="Rectangle 12"/>
          <p:cNvSpPr/>
          <p:nvPr/>
        </p:nvSpPr>
        <p:spPr>
          <a:xfrm>
            <a:off x="3931529" y="926787"/>
            <a:ext cx="2153154" cy="707886"/>
          </a:xfrm>
          <a:prstGeom prst="rect">
            <a:avLst/>
          </a:prstGeom>
          <a:solidFill>
            <a:srgbClr val="CCCCFF"/>
          </a:solidFill>
        </p:spPr>
        <p:txBody>
          <a:bodyPr wrap="none">
            <a:spAutoFit/>
          </a:bodyPr>
          <a:lstStyle/>
          <a:p>
            <a:r>
              <a:rPr lang="en-US" sz="2000" b="1" dirty="0">
                <a:solidFill>
                  <a:srgbClr val="990033"/>
                </a:solidFill>
              </a:rPr>
              <a:t>SMART on FHIR</a:t>
            </a:r>
          </a:p>
          <a:p>
            <a:r>
              <a:rPr lang="en-US" sz="2000" b="1" dirty="0">
                <a:solidFill>
                  <a:srgbClr val="990033"/>
                </a:solidFill>
              </a:rPr>
              <a:t>Ad Hoc Profiles</a:t>
            </a:r>
          </a:p>
        </p:txBody>
      </p:sp>
      <p:sp>
        <p:nvSpPr>
          <p:cNvPr id="14" name="Rectangle 13"/>
          <p:cNvSpPr/>
          <p:nvPr/>
        </p:nvSpPr>
        <p:spPr>
          <a:xfrm>
            <a:off x="2571046" y="83931"/>
            <a:ext cx="2589170" cy="707886"/>
          </a:xfrm>
          <a:prstGeom prst="rect">
            <a:avLst/>
          </a:prstGeom>
          <a:solidFill>
            <a:srgbClr val="CCCCFF"/>
          </a:solidFill>
        </p:spPr>
        <p:txBody>
          <a:bodyPr wrap="none">
            <a:spAutoFit/>
          </a:bodyPr>
          <a:lstStyle/>
          <a:p>
            <a:r>
              <a:rPr lang="en-US" sz="2000" b="1" dirty="0">
                <a:solidFill>
                  <a:srgbClr val="990033"/>
                </a:solidFill>
              </a:rPr>
              <a:t>SMART on FHIR</a:t>
            </a:r>
          </a:p>
          <a:p>
            <a:r>
              <a:rPr lang="en-US" sz="2000" b="1" dirty="0">
                <a:solidFill>
                  <a:srgbClr val="990033"/>
                </a:solidFill>
              </a:rPr>
              <a:t>Explicit </a:t>
            </a:r>
            <a:r>
              <a:rPr lang="en-US" sz="2000" b="1" dirty="0" err="1">
                <a:solidFill>
                  <a:srgbClr val="990033"/>
                </a:solidFill>
              </a:rPr>
              <a:t>Std</a:t>
            </a:r>
            <a:r>
              <a:rPr lang="en-US" sz="2000" b="1" dirty="0">
                <a:solidFill>
                  <a:srgbClr val="990033"/>
                </a:solidFill>
              </a:rPr>
              <a:t> Profiles</a:t>
            </a:r>
          </a:p>
        </p:txBody>
      </p:sp>
    </p:spTree>
    <p:extLst>
      <p:ext uri="{BB962C8B-B14F-4D97-AF65-F5344CB8AC3E}">
        <p14:creationId xmlns:p14="http://schemas.microsoft.com/office/powerpoint/2010/main" val="391436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More about where we are today</a:t>
            </a:r>
            <a:endParaRPr lang="en-US" sz="4000" dirty="0"/>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391365" y="5129499"/>
            <a:ext cx="670569" cy="538609"/>
          </a:xfrm>
          <a:prstGeom prst="rect">
            <a:avLst/>
          </a:prstGeom>
          <a:noFill/>
          <a:extLst>
            <a:ext uri="{909E8E84-426E-40DD-AFC4-6F175D3DCCD1}">
              <a14:hiddenFill xmlns:a14="http://schemas.microsoft.com/office/drawing/2010/main">
                <a:solidFill>
                  <a:srgbClr val="FFFFFF"/>
                </a:solidFill>
              </a14:hiddenFill>
            </a:ext>
          </a:extLst>
        </p:spPr>
        <p:txBody>
          <a:bodyPr vert="horz" lIns="76200" tIns="38100" rIns="76200" bIns="38100" rtlCol="0" anchor="ctr"/>
          <a:lstStyle/>
          <a:p>
            <a:pPr algn="r"/>
            <a:fld id="{0593AC2D-32F6-46B5-8EA2-FD495DE2676C}" type="slidenum">
              <a:rPr lang="en-US" sz="3000">
                <a:solidFill>
                  <a:schemeClr val="bg1"/>
                </a:solidFill>
              </a:rPr>
              <a:pPr algn="r"/>
              <a:t>41</a:t>
            </a:fld>
            <a:endParaRPr lang="en-US" sz="3000" dirty="0">
              <a:solidFill>
                <a:schemeClr val="bg1"/>
              </a:solidFill>
            </a:endParaRPr>
          </a:p>
        </p:txBody>
      </p:sp>
    </p:spTree>
    <p:extLst>
      <p:ext uri="{BB962C8B-B14F-4D97-AF65-F5344CB8AC3E}">
        <p14:creationId xmlns:p14="http://schemas.microsoft.com/office/powerpoint/2010/main" val="2609076681"/>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46450"/>
            <a:ext cx="6858000" cy="952500"/>
          </a:xfrm>
        </p:spPr>
        <p:txBody>
          <a:bodyPr vert="horz" lIns="76200" tIns="38100" rIns="76200" bIns="38100" rtlCol="0" anchor="b" anchorCtr="0">
            <a:noAutofit/>
          </a:bodyPr>
          <a:lstStyle/>
          <a:p>
            <a:pPr defTabSz="761970"/>
            <a:r>
              <a:rPr lang="en-AU" sz="4000" dirty="0"/>
              <a:t>What is </a:t>
            </a:r>
            <a:r>
              <a:rPr lang="en-AU" sz="4000" dirty="0" smtClean="0"/>
              <a:t>HL7 FHIR©®?</a:t>
            </a:r>
            <a:endParaRPr lang="en-AU" sz="4000" dirty="0"/>
          </a:p>
        </p:txBody>
      </p:sp>
      <p:sp>
        <p:nvSpPr>
          <p:cNvPr id="3" name="Content Placeholder 2"/>
          <p:cNvSpPr>
            <a:spLocks noGrp="1"/>
          </p:cNvSpPr>
          <p:nvPr>
            <p:ph idx="1"/>
          </p:nvPr>
        </p:nvSpPr>
        <p:spPr/>
        <p:txBody>
          <a:bodyPr>
            <a:normAutofit/>
          </a:bodyPr>
          <a:lstStyle/>
          <a:p>
            <a:r>
              <a:rPr lang="en-AU" sz="2333" dirty="0"/>
              <a:t>A set of modular components called “Resources”</a:t>
            </a:r>
          </a:p>
          <a:p>
            <a:r>
              <a:rPr lang="en-AU" sz="2333" dirty="0"/>
              <a:t>Resources refer to each other using URLs</a:t>
            </a:r>
          </a:p>
          <a:p>
            <a:pPr lvl="1"/>
            <a:r>
              <a:rPr lang="en-AU" sz="2333" dirty="0"/>
              <a:t>Build a web to support healthcare process</a:t>
            </a:r>
          </a:p>
          <a:p>
            <a:r>
              <a:rPr lang="en-AU" sz="2333" dirty="0"/>
              <a:t>Exchange resources between systems</a:t>
            </a:r>
          </a:p>
          <a:p>
            <a:pPr lvl="1"/>
            <a:r>
              <a:rPr lang="en-AU" sz="2333" dirty="0"/>
              <a:t>Using a </a:t>
            </a:r>
            <a:r>
              <a:rPr lang="en-AU" sz="2333" dirty="0" err="1"/>
              <a:t>RESTful</a:t>
            </a:r>
            <a:r>
              <a:rPr lang="en-AU" sz="2333" dirty="0"/>
              <a:t> API (e.g. web approach)</a:t>
            </a:r>
          </a:p>
          <a:p>
            <a:pPr lvl="1"/>
            <a:r>
              <a:rPr lang="en-AU" sz="2333" dirty="0"/>
              <a:t>As a bundle of resources (messages, documents)</a:t>
            </a:r>
          </a:p>
          <a:p>
            <a:endParaRPr lang="en-AU" sz="2333" dirty="0"/>
          </a:p>
        </p:txBody>
      </p:sp>
      <p:sp>
        <p:nvSpPr>
          <p:cNvPr id="4" name="Slide Number Placeholder 3"/>
          <p:cNvSpPr>
            <a:spLocks noGrp="1"/>
          </p:cNvSpPr>
          <p:nvPr>
            <p:ph type="sldNum" sz="quarter" idx="12"/>
          </p:nvPr>
        </p:nvSpPr>
        <p:spPr>
          <a:prstGeom prst="rect">
            <a:avLst/>
          </a:prstGeom>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1257832411"/>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62" y="51100"/>
            <a:ext cx="6701897" cy="763338"/>
          </a:xfrm>
        </p:spPr>
        <p:txBody>
          <a:bodyPr vert="horz" lIns="76200" tIns="38100" rIns="76200" bIns="38100" rtlCol="0" anchor="b" anchorCtr="0">
            <a:noAutofit/>
          </a:bodyPr>
          <a:lstStyle/>
          <a:p>
            <a:pPr defTabSz="761970"/>
            <a:r>
              <a:rPr lang="en-US" sz="4000" dirty="0"/>
              <a:t>FHIR: Core Resources</a:t>
            </a:r>
          </a:p>
        </p:txBody>
      </p:sp>
      <p:sp>
        <p:nvSpPr>
          <p:cNvPr id="8" name="TextBox 7"/>
          <p:cNvSpPr txBox="1"/>
          <p:nvPr/>
        </p:nvSpPr>
        <p:spPr>
          <a:xfrm>
            <a:off x="1259399" y="1099268"/>
            <a:ext cx="7463795" cy="4064000"/>
          </a:xfrm>
          <a:prstGeom prst="rect">
            <a:avLst/>
          </a:prstGeom>
          <a:noFill/>
        </p:spPr>
        <p:txBody>
          <a:bodyPr wrap="square" numCol="3" spcCol="0" rtlCol="0">
            <a:noAutofit/>
          </a:bodyPr>
          <a:lstStyle/>
          <a:p>
            <a:r>
              <a:rPr lang="en-US" sz="1583" dirty="0" err="1">
                <a:solidFill>
                  <a:srgbClr val="000000">
                    <a:lumMod val="50000"/>
                  </a:srgbClr>
                </a:solidFill>
                <a:latin typeface="Helvetica Neue Light"/>
              </a:rPr>
              <a:t>AdverseReaction</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Alert</a:t>
            </a:r>
          </a:p>
          <a:p>
            <a:r>
              <a:rPr lang="en-US" sz="1583" dirty="0" err="1">
                <a:solidFill>
                  <a:srgbClr val="000000">
                    <a:lumMod val="50000"/>
                  </a:srgbClr>
                </a:solidFill>
                <a:latin typeface="Helvetica Neue Light"/>
              </a:rPr>
              <a:t>AllergyIntolerance</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CarePlan</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Composition</a:t>
            </a:r>
          </a:p>
          <a:p>
            <a:r>
              <a:rPr lang="en-US" sz="1583" dirty="0" err="1">
                <a:solidFill>
                  <a:srgbClr val="000000">
                    <a:lumMod val="50000"/>
                  </a:srgbClr>
                </a:solidFill>
                <a:latin typeface="Helvetica Neue Light"/>
              </a:rPr>
              <a:t>ConceptMap</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Condition</a:t>
            </a:r>
          </a:p>
          <a:p>
            <a:r>
              <a:rPr lang="en-US" sz="1583" dirty="0">
                <a:solidFill>
                  <a:srgbClr val="000000">
                    <a:lumMod val="50000"/>
                  </a:srgbClr>
                </a:solidFill>
                <a:latin typeface="Helvetica Neue Light"/>
              </a:rPr>
              <a:t>Conformance</a:t>
            </a:r>
          </a:p>
          <a:p>
            <a:r>
              <a:rPr lang="en-US" sz="1583" dirty="0">
                <a:solidFill>
                  <a:srgbClr val="000000">
                    <a:lumMod val="50000"/>
                  </a:srgbClr>
                </a:solidFill>
                <a:latin typeface="Helvetica Neue Light"/>
              </a:rPr>
              <a:t>Device</a:t>
            </a:r>
          </a:p>
          <a:p>
            <a:r>
              <a:rPr lang="en-US" sz="1500" dirty="0" err="1">
                <a:solidFill>
                  <a:srgbClr val="000000">
                    <a:lumMod val="50000"/>
                  </a:srgbClr>
                </a:solidFill>
                <a:latin typeface="Helvetica Neue Light"/>
              </a:rPr>
              <a:t>DeviceObservationReport</a:t>
            </a:r>
            <a:endParaRPr lang="en-US" sz="1500" dirty="0">
              <a:solidFill>
                <a:srgbClr val="000000">
                  <a:lumMod val="50000"/>
                </a:srgbClr>
              </a:solidFill>
              <a:latin typeface="Helvetica Neue Light"/>
            </a:endParaRPr>
          </a:p>
          <a:p>
            <a:r>
              <a:rPr lang="en-US" sz="1583" dirty="0" err="1">
                <a:solidFill>
                  <a:srgbClr val="000000">
                    <a:lumMod val="50000"/>
                  </a:srgbClr>
                </a:solidFill>
                <a:latin typeface="Helvetica Neue Light"/>
              </a:rPr>
              <a:t>DiagnosticOrder</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DiagnosticReport</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DocumentReference</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DocumentManifest</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Encounter</a:t>
            </a:r>
          </a:p>
          <a:p>
            <a:r>
              <a:rPr lang="en-US" sz="1583" dirty="0" err="1">
                <a:solidFill>
                  <a:srgbClr val="000000">
                    <a:lumMod val="50000"/>
                  </a:srgbClr>
                </a:solidFill>
                <a:latin typeface="Helvetica Neue Light"/>
              </a:rPr>
              <a:t>FamilyHistory</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Group</a:t>
            </a:r>
          </a:p>
          <a:p>
            <a:r>
              <a:rPr lang="en-US" sz="1583" dirty="0" err="1">
                <a:solidFill>
                  <a:srgbClr val="000000">
                    <a:lumMod val="50000"/>
                  </a:srgbClr>
                </a:solidFill>
                <a:latin typeface="Helvetica Neue Light"/>
              </a:rPr>
              <a:t>ImagingStudy</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Immunization</a:t>
            </a:r>
          </a:p>
          <a:p>
            <a:r>
              <a:rPr lang="en-US" sz="1250" dirty="0" err="1">
                <a:solidFill>
                  <a:srgbClr val="000000">
                    <a:lumMod val="50000"/>
                  </a:srgbClr>
                </a:solidFill>
                <a:latin typeface="Helvetica Neue Light"/>
              </a:rPr>
              <a:t>ImmunizationRecommendation</a:t>
            </a:r>
            <a:endParaRPr lang="en-US" sz="1250" dirty="0">
              <a:solidFill>
                <a:srgbClr val="000000">
                  <a:lumMod val="50000"/>
                </a:srgbClr>
              </a:solidFill>
              <a:latin typeface="Helvetica Neue Light"/>
            </a:endParaRPr>
          </a:p>
          <a:p>
            <a:r>
              <a:rPr lang="en-US" sz="1583" dirty="0">
                <a:solidFill>
                  <a:srgbClr val="000000">
                    <a:lumMod val="50000"/>
                  </a:srgbClr>
                </a:solidFill>
                <a:latin typeface="Helvetica Neue Light"/>
              </a:rPr>
              <a:t>List</a:t>
            </a:r>
          </a:p>
          <a:p>
            <a:r>
              <a:rPr lang="en-US" sz="1583" dirty="0">
                <a:solidFill>
                  <a:srgbClr val="000000">
                    <a:lumMod val="50000"/>
                  </a:srgbClr>
                </a:solidFill>
                <a:latin typeface="Helvetica Neue Light"/>
              </a:rPr>
              <a:t>Location</a:t>
            </a:r>
          </a:p>
          <a:p>
            <a:r>
              <a:rPr lang="en-US" sz="1583" dirty="0">
                <a:solidFill>
                  <a:srgbClr val="000000">
                    <a:lumMod val="50000"/>
                  </a:srgbClr>
                </a:solidFill>
                <a:latin typeface="Helvetica Neue Light"/>
              </a:rPr>
              <a:t>Media</a:t>
            </a:r>
          </a:p>
          <a:p>
            <a:r>
              <a:rPr lang="en-US" sz="1583" dirty="0">
                <a:solidFill>
                  <a:srgbClr val="000000">
                    <a:lumMod val="50000"/>
                  </a:srgbClr>
                </a:solidFill>
                <a:latin typeface="Helvetica Neue Light"/>
              </a:rPr>
              <a:t>Medication</a:t>
            </a:r>
          </a:p>
          <a:p>
            <a:r>
              <a:rPr lang="en-US" sz="1583" dirty="0" err="1">
                <a:solidFill>
                  <a:srgbClr val="000000">
                    <a:lumMod val="50000"/>
                  </a:srgbClr>
                </a:solidFill>
                <a:latin typeface="Helvetica Neue Light"/>
              </a:rPr>
              <a:t>MedicationAdministration</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MedicationDispense</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MedicationPrescription</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MedicationStatement</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MessageHeader</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Observation</a:t>
            </a:r>
          </a:p>
          <a:p>
            <a:r>
              <a:rPr lang="en-US" sz="1583" dirty="0" err="1">
                <a:solidFill>
                  <a:srgbClr val="000000">
                    <a:lumMod val="50000"/>
                  </a:srgbClr>
                </a:solidFill>
                <a:latin typeface="Helvetica Neue Light"/>
              </a:rPr>
              <a:t>OperationOutcome</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Order</a:t>
            </a:r>
          </a:p>
          <a:p>
            <a:r>
              <a:rPr lang="en-US" sz="1583" dirty="0" err="1">
                <a:solidFill>
                  <a:srgbClr val="000000">
                    <a:lumMod val="50000"/>
                  </a:srgbClr>
                </a:solidFill>
                <a:latin typeface="Helvetica Neue Light"/>
              </a:rPr>
              <a:t>OrderResponse</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Organization</a:t>
            </a:r>
          </a:p>
          <a:p>
            <a:r>
              <a:rPr lang="en-US" sz="1583" dirty="0">
                <a:solidFill>
                  <a:srgbClr val="000000">
                    <a:lumMod val="50000"/>
                  </a:srgbClr>
                </a:solidFill>
                <a:latin typeface="Helvetica Neue Light"/>
              </a:rPr>
              <a:t>Other</a:t>
            </a:r>
          </a:p>
          <a:p>
            <a:r>
              <a:rPr lang="en-US" sz="1583" dirty="0">
                <a:solidFill>
                  <a:srgbClr val="000000">
                    <a:lumMod val="50000"/>
                  </a:srgbClr>
                </a:solidFill>
                <a:latin typeface="Helvetica Neue Light"/>
              </a:rPr>
              <a:t>Patient</a:t>
            </a:r>
          </a:p>
          <a:p>
            <a:r>
              <a:rPr lang="en-US" sz="1583" dirty="0">
                <a:solidFill>
                  <a:srgbClr val="000000">
                    <a:lumMod val="50000"/>
                  </a:srgbClr>
                </a:solidFill>
                <a:latin typeface="Helvetica Neue Light"/>
              </a:rPr>
              <a:t>Practitioner</a:t>
            </a:r>
          </a:p>
          <a:p>
            <a:r>
              <a:rPr lang="en-US" sz="1583" dirty="0">
                <a:solidFill>
                  <a:srgbClr val="000000">
                    <a:lumMod val="50000"/>
                  </a:srgbClr>
                </a:solidFill>
                <a:latin typeface="Helvetica Neue Light"/>
              </a:rPr>
              <a:t>Procedure</a:t>
            </a:r>
          </a:p>
          <a:p>
            <a:r>
              <a:rPr lang="en-US" sz="1583" dirty="0">
                <a:solidFill>
                  <a:srgbClr val="000000">
                    <a:lumMod val="50000"/>
                  </a:srgbClr>
                </a:solidFill>
                <a:latin typeface="Helvetica Neue Light"/>
              </a:rPr>
              <a:t>Profile</a:t>
            </a:r>
          </a:p>
          <a:p>
            <a:r>
              <a:rPr lang="en-US" sz="1583" dirty="0">
                <a:solidFill>
                  <a:srgbClr val="000000">
                    <a:lumMod val="50000"/>
                  </a:srgbClr>
                </a:solidFill>
                <a:latin typeface="Helvetica Neue Light"/>
              </a:rPr>
              <a:t>Provenance</a:t>
            </a:r>
          </a:p>
          <a:p>
            <a:r>
              <a:rPr lang="en-US" sz="1583" dirty="0">
                <a:solidFill>
                  <a:srgbClr val="000000">
                    <a:lumMod val="50000"/>
                  </a:srgbClr>
                </a:solidFill>
                <a:latin typeface="Helvetica Neue Light"/>
              </a:rPr>
              <a:t>Query</a:t>
            </a:r>
          </a:p>
          <a:p>
            <a:r>
              <a:rPr lang="en-US" sz="1583" dirty="0">
                <a:solidFill>
                  <a:srgbClr val="000000">
                    <a:lumMod val="50000"/>
                  </a:srgbClr>
                </a:solidFill>
                <a:latin typeface="Helvetica Neue Light"/>
              </a:rPr>
              <a:t>Questionnaire</a:t>
            </a:r>
          </a:p>
          <a:p>
            <a:r>
              <a:rPr lang="en-US" sz="1583" dirty="0" err="1">
                <a:solidFill>
                  <a:srgbClr val="000000">
                    <a:lumMod val="50000"/>
                  </a:srgbClr>
                </a:solidFill>
                <a:latin typeface="Helvetica Neue Light"/>
              </a:rPr>
              <a:t>RelatedPerson</a:t>
            </a:r>
            <a:endParaRPr lang="en-US" sz="1583" dirty="0">
              <a:solidFill>
                <a:srgbClr val="000000">
                  <a:lumMod val="50000"/>
                </a:srgbClr>
              </a:solidFill>
              <a:latin typeface="Helvetica Neue Light"/>
            </a:endParaRPr>
          </a:p>
          <a:p>
            <a:r>
              <a:rPr lang="en-US" sz="1583" dirty="0" err="1">
                <a:solidFill>
                  <a:srgbClr val="000000">
                    <a:lumMod val="50000"/>
                  </a:srgbClr>
                </a:solidFill>
                <a:latin typeface="Helvetica Neue Light"/>
              </a:rPr>
              <a:t>SecurityEvent</a:t>
            </a:r>
            <a:endParaRPr lang="en-US" sz="1583" dirty="0">
              <a:solidFill>
                <a:srgbClr val="000000">
                  <a:lumMod val="50000"/>
                </a:srgbClr>
              </a:solidFill>
              <a:latin typeface="Helvetica Neue Light"/>
            </a:endParaRPr>
          </a:p>
          <a:p>
            <a:r>
              <a:rPr lang="en-US" sz="1583" dirty="0">
                <a:solidFill>
                  <a:srgbClr val="000000">
                    <a:lumMod val="50000"/>
                  </a:srgbClr>
                </a:solidFill>
                <a:latin typeface="Helvetica Neue Light"/>
              </a:rPr>
              <a:t>Specimen</a:t>
            </a:r>
          </a:p>
          <a:p>
            <a:r>
              <a:rPr lang="en-US" sz="1583" dirty="0">
                <a:solidFill>
                  <a:srgbClr val="000000">
                    <a:lumMod val="50000"/>
                  </a:srgbClr>
                </a:solidFill>
                <a:latin typeface="Helvetica Neue Light"/>
              </a:rPr>
              <a:t>Substance</a:t>
            </a:r>
          </a:p>
          <a:p>
            <a:r>
              <a:rPr lang="en-US" sz="1583" dirty="0">
                <a:solidFill>
                  <a:srgbClr val="000000">
                    <a:lumMod val="50000"/>
                  </a:srgbClr>
                </a:solidFill>
                <a:latin typeface="Helvetica Neue Light"/>
              </a:rPr>
              <a:t>Supply</a:t>
            </a:r>
          </a:p>
          <a:p>
            <a:r>
              <a:rPr lang="en-US" sz="1583" dirty="0" err="1">
                <a:solidFill>
                  <a:srgbClr val="000000">
                    <a:lumMod val="50000"/>
                  </a:srgbClr>
                </a:solidFill>
                <a:latin typeface="Helvetica Neue Light"/>
              </a:rPr>
              <a:t>ValueSet</a:t>
            </a:r>
            <a:endParaRPr lang="en-US" sz="1583" dirty="0">
              <a:solidFill>
                <a:srgbClr val="000000">
                  <a:lumMod val="50000"/>
                </a:srgbClr>
              </a:solidFill>
              <a:latin typeface="Helvetica Neue Light"/>
            </a:endParaRPr>
          </a:p>
        </p:txBody>
      </p:sp>
      <p:pic>
        <p:nvPicPr>
          <p:cNvPr id="5" name="Picture 4"/>
          <p:cNvPicPr>
            <a:picLocks noChangeAspect="1"/>
          </p:cNvPicPr>
          <p:nvPr/>
        </p:nvPicPr>
        <p:blipFill>
          <a:blip r:embed="rId3"/>
          <a:stretch>
            <a:fillRect/>
          </a:stretch>
        </p:blipFill>
        <p:spPr>
          <a:xfrm>
            <a:off x="7284506" y="100564"/>
            <a:ext cx="1095013" cy="657008"/>
          </a:xfrm>
          <a:prstGeom prst="rect">
            <a:avLst/>
          </a:prstGeom>
        </p:spPr>
      </p:pic>
      <p:sp>
        <p:nvSpPr>
          <p:cNvPr id="6" name="Slide Number Placeholder 3"/>
          <p:cNvSpPr>
            <a:spLocks noGrp="1"/>
          </p:cNvSpPr>
          <p:nvPr>
            <p:ph type="sldNum" sz="quarter" idx="12"/>
          </p:nvPr>
        </p:nvSpPr>
        <p:spPr>
          <a:xfrm>
            <a:off x="7897906" y="5163269"/>
            <a:ext cx="990600" cy="331204"/>
          </a:xfrm>
          <a:prstGeom prst="rect">
            <a:avLst/>
          </a:prstGeom>
        </p:spPr>
        <p:txBody>
          <a:bodyPr/>
          <a:lstStyle/>
          <a:p>
            <a:r>
              <a:rPr lang="en-CA" dirty="0" smtClean="0"/>
              <a:t>40</a:t>
            </a:r>
            <a:endParaRPr lang="en-CA" dirty="0"/>
          </a:p>
        </p:txBody>
      </p:sp>
    </p:spTree>
    <p:extLst>
      <p:ext uri="{BB962C8B-B14F-4D97-AF65-F5344CB8AC3E}">
        <p14:creationId xmlns:p14="http://schemas.microsoft.com/office/powerpoint/2010/main" val="477194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87D11A-E4C4-2C4D-9054-85AF8217705F}" type="slidenum">
              <a:rPr lang="en-US" smtClean="0">
                <a:solidFill>
                  <a:srgbClr val="FFFFFF"/>
                </a:solidFill>
              </a:rPr>
              <a:pPr/>
              <a:t>44</a:t>
            </a:fld>
            <a:endParaRPr lang="en-US" dirty="0">
              <a:solidFill>
                <a:srgbClr val="FFFFFF"/>
              </a:solidFill>
            </a:endParaRPr>
          </a:p>
        </p:txBody>
      </p:sp>
      <p:sp>
        <p:nvSpPr>
          <p:cNvPr id="5" name="Rectangle 4"/>
          <p:cNvSpPr/>
          <p:nvPr/>
        </p:nvSpPr>
        <p:spPr>
          <a:xfrm>
            <a:off x="561705" y="831168"/>
            <a:ext cx="8488510" cy="4373505"/>
          </a:xfrm>
          <a:prstGeom prst="rect">
            <a:avLst/>
          </a:prstGeom>
        </p:spPr>
        <p:txBody>
          <a:bodyPr wrap="square">
            <a:spAutoFit/>
          </a:bodyPr>
          <a:lstStyle/>
          <a:p>
            <a:pPr>
              <a:lnSpc>
                <a:spcPct val="107000"/>
              </a:lnSpc>
            </a:pPr>
            <a:r>
              <a:rPr lang="en-US" sz="2000" b="1"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Observation (</a:t>
            </a:r>
            <a:r>
              <a:rPr lang="en-US" sz="2000" b="1"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DomainResource</a:t>
            </a:r>
            <a:r>
              <a:rPr lang="en-US" sz="2000" b="1"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identifier : Identifier [0..*]status : code [1..1]«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ObservationStatus</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code :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CodeableConcept</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[1..1] « LOINC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subject : Reference [0..1]«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Patient|Group|Device|Location</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encounter : Reference [0..1] « Encounter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effective[x] : Type [0..1]«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dateTime|Period</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value[x] : Type [0..1]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380985">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Quantity|CodeableConcept|string|Range|Ratio|SampledData</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380985">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Attachment|time|dateTime|Period</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interpretation :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CodeableConcept</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[0..1] « Observation Interpretation+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method :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CodeableConcept</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[0..1] « Observation Methods??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specimen : Reference [0..1] « Specimen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device : Reference [0..1] « </a:t>
            </a:r>
            <a:r>
              <a:rPr lang="en-US" sz="2000" dirty="0" err="1">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Device|DeviceMetric</a:t>
            </a:r>
            <a:r>
              <a:rPr lang="en-US" sz="2000" dirty="0">
                <a:solidFill>
                  <a:srgbClr val="333333"/>
                </a:solidFill>
                <a:latin typeface="Trebuchet MS" panose="020B0603020202020204"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2"/>
          <p:cNvSpPr txBox="1">
            <a:spLocks noChangeArrowheads="1"/>
          </p:cNvSpPr>
          <p:nvPr/>
        </p:nvSpPr>
        <p:spPr bwMode="auto">
          <a:xfrm>
            <a:off x="1026382" y="89647"/>
            <a:ext cx="6701897" cy="661537"/>
          </a:xfrm>
          <a:prstGeom prst="rect">
            <a:avLst/>
          </a:prstGeom>
          <a:extLst/>
        </p:spPr>
        <p:txBody>
          <a:bodyPr vert="horz" lIns="91440" tIns="45720" rIns="91440" bIns="45720" rtlCol="0" anchor="b" anchorCtr="0">
            <a:noAutofit/>
          </a:bodyPr>
          <a:lstStyle>
            <a:lvl1pPr algn="ctr" defTabSz="914400">
              <a:spcBef>
                <a:spcPct val="0"/>
              </a:spcBef>
              <a:buNone/>
              <a:defRPr sz="4000">
                <a:solidFill>
                  <a:schemeClr val="accent1"/>
                </a:solidFill>
                <a:latin typeface="+mj-lt"/>
                <a:ea typeface="+mj-ea"/>
                <a:cs typeface="+mj-cs"/>
              </a:defRPr>
            </a:lvl1pPr>
          </a:lstStyle>
          <a:p>
            <a:r>
              <a:rPr lang="en-US" dirty="0"/>
              <a:t>Observation Resource</a:t>
            </a:r>
          </a:p>
        </p:txBody>
      </p:sp>
    </p:spTree>
    <p:extLst>
      <p:ext uri="{BB962C8B-B14F-4D97-AF65-F5344CB8AC3E}">
        <p14:creationId xmlns:p14="http://schemas.microsoft.com/office/powerpoint/2010/main" val="3557912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893" y="134487"/>
            <a:ext cx="7889630" cy="670278"/>
          </a:xfrm>
        </p:spPr>
        <p:txBody>
          <a:bodyPr>
            <a:noAutofit/>
          </a:bodyPr>
          <a:lstStyle/>
          <a:p>
            <a:r>
              <a:rPr lang="en-US" sz="4000" dirty="0"/>
              <a:t>Profile for “Blood pressure”</a:t>
            </a:r>
            <a:endParaRPr lang="nl-NL" sz="4000" dirty="0"/>
          </a:p>
        </p:txBody>
      </p:sp>
      <p:sp>
        <p:nvSpPr>
          <p:cNvPr id="4" name="Slide Number Placeholder 3"/>
          <p:cNvSpPr>
            <a:spLocks noGrp="1"/>
          </p:cNvSpPr>
          <p:nvPr>
            <p:ph type="sldNum" sz="quarter" idx="4294967295"/>
          </p:nvPr>
        </p:nvSpPr>
        <p:spPr>
          <a:xfrm>
            <a:off x="8074393" y="5159745"/>
            <a:ext cx="858592" cy="461470"/>
          </a:xfrm>
          <a:prstGeom prst="rect">
            <a:avLst/>
          </a:prstGeom>
        </p:spPr>
        <p:txBody>
          <a:bodyPr/>
          <a:lstStyle/>
          <a:p>
            <a:fld id="{5CC3E5C4-3E2B-40F1-9F2B-C46CEB0C88DF}" type="slidenum">
              <a:rPr lang="en-CA" smtClean="0">
                <a:latin typeface="Arial"/>
              </a:rPr>
              <a:pPr/>
              <a:t>45</a:t>
            </a:fld>
            <a:endParaRPr lang="en-CA" dirty="0">
              <a:latin typeface="Arial"/>
            </a:endParaRPr>
          </a:p>
        </p:txBody>
      </p:sp>
      <p:sp>
        <p:nvSpPr>
          <p:cNvPr id="7" name="Rectangle 6"/>
          <p:cNvSpPr/>
          <p:nvPr/>
        </p:nvSpPr>
        <p:spPr bwMode="auto">
          <a:xfrm>
            <a:off x="2272270" y="1073743"/>
            <a:ext cx="3930135" cy="231599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b="1" dirty="0">
                <a:solidFill>
                  <a:srgbClr val="000000"/>
                </a:solidFill>
                <a:latin typeface="Arial" charset="0"/>
              </a:rPr>
              <a:t>Observation = </a:t>
            </a:r>
            <a:r>
              <a:rPr lang="en-US" sz="1333" b="1" i="1" dirty="0">
                <a:solidFill>
                  <a:srgbClr val="000000"/>
                </a:solidFill>
                <a:latin typeface="Arial" charset="0"/>
              </a:rPr>
              <a:t>Blood Pressure</a:t>
            </a:r>
          </a:p>
          <a:p>
            <a:pPr defTabSz="761970" eaLnBrk="0" fontAlgn="base" hangingPunct="0">
              <a:spcBef>
                <a:spcPct val="0"/>
              </a:spcBef>
              <a:spcAft>
                <a:spcPct val="0"/>
              </a:spcAft>
            </a:pPr>
            <a:r>
              <a:rPr lang="en-US" sz="1333" dirty="0" err="1">
                <a:solidFill>
                  <a:srgbClr val="000000"/>
                </a:solidFill>
                <a:latin typeface="Arial" charset="0"/>
              </a:rPr>
              <a:t>Subject.reference</a:t>
            </a:r>
            <a:r>
              <a:rPr lang="en-US" sz="1333" dirty="0">
                <a:solidFill>
                  <a:srgbClr val="000000"/>
                </a:solidFill>
                <a:latin typeface="Arial" charset="0"/>
              </a:rPr>
              <a:t>: Patient URL</a:t>
            </a:r>
          </a:p>
          <a:p>
            <a:pPr defTabSz="761970" eaLnBrk="0" fontAlgn="base" hangingPunct="0">
              <a:spcBef>
                <a:spcPct val="0"/>
              </a:spcBef>
              <a:spcAft>
                <a:spcPct val="0"/>
              </a:spcAft>
            </a:pPr>
            <a:r>
              <a:rPr lang="en-US" sz="1333" dirty="0">
                <a:solidFill>
                  <a:srgbClr val="000000"/>
                </a:solidFill>
                <a:latin typeface="Arial" charset="0"/>
              </a:rPr>
              <a:t>Coding: LOINC 55284-4</a:t>
            </a:r>
          </a:p>
        </p:txBody>
      </p:sp>
      <p:sp>
        <p:nvSpPr>
          <p:cNvPr id="11" name="Rectangle 10"/>
          <p:cNvSpPr/>
          <p:nvPr/>
        </p:nvSpPr>
        <p:spPr bwMode="auto">
          <a:xfrm>
            <a:off x="1610219" y="3551683"/>
            <a:ext cx="2509856" cy="126014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b="1" dirty="0">
                <a:solidFill>
                  <a:srgbClr val="000000"/>
                </a:solidFill>
                <a:latin typeface="Arial" charset="0"/>
              </a:rPr>
              <a:t>Observation = </a:t>
            </a:r>
            <a:r>
              <a:rPr lang="en-US" sz="1333" b="1" i="1" dirty="0">
                <a:solidFill>
                  <a:srgbClr val="000000"/>
                </a:solidFill>
                <a:latin typeface="Arial" charset="0"/>
              </a:rPr>
              <a:t>Systolic BP</a:t>
            </a:r>
          </a:p>
          <a:p>
            <a:pPr defTabSz="761970" eaLnBrk="0" fontAlgn="base" hangingPunct="0">
              <a:spcBef>
                <a:spcPct val="0"/>
              </a:spcBef>
              <a:spcAft>
                <a:spcPct val="0"/>
              </a:spcAft>
            </a:pPr>
            <a:r>
              <a:rPr lang="en-US" sz="1333" dirty="0">
                <a:solidFill>
                  <a:srgbClr val="000000"/>
                </a:solidFill>
                <a:latin typeface="Arial" charset="0"/>
              </a:rPr>
              <a:t>name: “Systolic”</a:t>
            </a:r>
          </a:p>
          <a:p>
            <a:pPr defTabSz="761970" eaLnBrk="0" fontAlgn="base" hangingPunct="0">
              <a:spcBef>
                <a:spcPct val="0"/>
              </a:spcBef>
              <a:spcAft>
                <a:spcPct val="0"/>
              </a:spcAft>
            </a:pPr>
            <a:r>
              <a:rPr lang="en-US" sz="1333" dirty="0">
                <a:solidFill>
                  <a:srgbClr val="000000"/>
                </a:solidFill>
                <a:latin typeface="Arial" charset="0"/>
              </a:rPr>
              <a:t>coding: LOINC 8480-6</a:t>
            </a:r>
          </a:p>
          <a:p>
            <a:pPr defTabSz="761970" eaLnBrk="0" fontAlgn="base" hangingPunct="0">
              <a:spcBef>
                <a:spcPct val="0"/>
              </a:spcBef>
              <a:spcAft>
                <a:spcPct val="0"/>
              </a:spcAft>
            </a:pPr>
            <a:r>
              <a:rPr lang="en-US" sz="1333" dirty="0" err="1">
                <a:solidFill>
                  <a:srgbClr val="000000"/>
                </a:solidFill>
                <a:latin typeface="Arial" charset="0"/>
              </a:rPr>
              <a:t>value.units</a:t>
            </a:r>
            <a:r>
              <a:rPr lang="en-US" sz="1333" dirty="0">
                <a:solidFill>
                  <a:srgbClr val="000000"/>
                </a:solidFill>
                <a:latin typeface="Arial" charset="0"/>
              </a:rPr>
              <a:t>: “mmHg”</a:t>
            </a:r>
          </a:p>
          <a:p>
            <a:pPr defTabSz="761970" eaLnBrk="0" fontAlgn="base" hangingPunct="0">
              <a:spcBef>
                <a:spcPct val="0"/>
              </a:spcBef>
              <a:spcAft>
                <a:spcPct val="0"/>
              </a:spcAft>
            </a:pPr>
            <a:endParaRPr lang="en-US" sz="1333" b="1" dirty="0">
              <a:solidFill>
                <a:srgbClr val="000000"/>
              </a:solidFill>
              <a:latin typeface="Arial" charset="0"/>
            </a:endParaRPr>
          </a:p>
        </p:txBody>
      </p:sp>
      <p:sp>
        <p:nvSpPr>
          <p:cNvPr id="12" name="Rectangle 11"/>
          <p:cNvSpPr/>
          <p:nvPr/>
        </p:nvSpPr>
        <p:spPr bwMode="auto">
          <a:xfrm>
            <a:off x="4394902" y="3559310"/>
            <a:ext cx="2400267" cy="126014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b="1" dirty="0">
                <a:solidFill>
                  <a:srgbClr val="000000"/>
                </a:solidFill>
                <a:latin typeface="Arial" charset="0"/>
              </a:rPr>
              <a:t>Observation = </a:t>
            </a:r>
            <a:r>
              <a:rPr lang="en-US" sz="1333" b="1" i="1" dirty="0">
                <a:solidFill>
                  <a:srgbClr val="000000"/>
                </a:solidFill>
                <a:latin typeface="Arial" charset="0"/>
              </a:rPr>
              <a:t>Diastolic BP</a:t>
            </a:r>
          </a:p>
          <a:p>
            <a:pPr defTabSz="761970" eaLnBrk="0" fontAlgn="base" hangingPunct="0">
              <a:spcBef>
                <a:spcPct val="0"/>
              </a:spcBef>
              <a:spcAft>
                <a:spcPct val="0"/>
              </a:spcAft>
            </a:pPr>
            <a:r>
              <a:rPr lang="en-US" sz="1333" dirty="0">
                <a:solidFill>
                  <a:srgbClr val="000000"/>
                </a:solidFill>
                <a:latin typeface="Arial" charset="0"/>
              </a:rPr>
              <a:t>name: “Diastolic”</a:t>
            </a:r>
          </a:p>
          <a:p>
            <a:pPr defTabSz="761970" eaLnBrk="0" fontAlgn="base" hangingPunct="0">
              <a:spcBef>
                <a:spcPct val="0"/>
              </a:spcBef>
              <a:spcAft>
                <a:spcPct val="0"/>
              </a:spcAft>
            </a:pPr>
            <a:r>
              <a:rPr lang="en-US" sz="1333" dirty="0">
                <a:solidFill>
                  <a:srgbClr val="000000"/>
                </a:solidFill>
                <a:latin typeface="Arial" charset="0"/>
              </a:rPr>
              <a:t>coding: LOINC 8462-4</a:t>
            </a:r>
          </a:p>
          <a:p>
            <a:pPr defTabSz="761970" eaLnBrk="0" fontAlgn="base" hangingPunct="0">
              <a:spcBef>
                <a:spcPct val="0"/>
              </a:spcBef>
              <a:spcAft>
                <a:spcPct val="0"/>
              </a:spcAft>
            </a:pPr>
            <a:r>
              <a:rPr lang="en-US" sz="1333" dirty="0" err="1">
                <a:solidFill>
                  <a:srgbClr val="000000"/>
                </a:solidFill>
                <a:latin typeface="Arial" charset="0"/>
              </a:rPr>
              <a:t>value.units</a:t>
            </a:r>
            <a:r>
              <a:rPr lang="en-US" sz="1333" dirty="0">
                <a:solidFill>
                  <a:srgbClr val="000000"/>
                </a:solidFill>
                <a:latin typeface="Arial" charset="0"/>
              </a:rPr>
              <a:t>: “mmHg”</a:t>
            </a:r>
          </a:p>
          <a:p>
            <a:pPr defTabSz="761970" eaLnBrk="0" fontAlgn="base" hangingPunct="0">
              <a:spcBef>
                <a:spcPct val="0"/>
              </a:spcBef>
              <a:spcAft>
                <a:spcPct val="0"/>
              </a:spcAft>
            </a:pPr>
            <a:endParaRPr lang="en-US" sz="1333" b="1" dirty="0">
              <a:solidFill>
                <a:srgbClr val="000000"/>
              </a:solidFill>
              <a:latin typeface="Arial" charset="0"/>
            </a:endParaRPr>
          </a:p>
        </p:txBody>
      </p:sp>
      <p:sp>
        <p:nvSpPr>
          <p:cNvPr id="18" name="Rectangle 17"/>
          <p:cNvSpPr/>
          <p:nvPr/>
        </p:nvSpPr>
        <p:spPr bwMode="auto">
          <a:xfrm>
            <a:off x="2347212" y="1993884"/>
            <a:ext cx="3775103" cy="131318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167" dirty="0">
                <a:solidFill>
                  <a:srgbClr val="000000"/>
                </a:solidFill>
                <a:latin typeface="Arial" charset="0"/>
              </a:rPr>
              <a:t>Related:</a:t>
            </a:r>
          </a:p>
          <a:p>
            <a:pPr defTabSz="761970" eaLnBrk="0" fontAlgn="base" hangingPunct="0">
              <a:spcBef>
                <a:spcPct val="0"/>
              </a:spcBef>
              <a:spcAft>
                <a:spcPct val="0"/>
              </a:spcAft>
            </a:pPr>
            <a:endParaRPr lang="en-US" sz="1167" b="1" dirty="0">
              <a:solidFill>
                <a:srgbClr val="000000"/>
              </a:solidFill>
              <a:latin typeface="Arial" charset="0"/>
            </a:endParaRPr>
          </a:p>
        </p:txBody>
      </p:sp>
      <p:cxnSp>
        <p:nvCxnSpPr>
          <p:cNvPr id="14" name="Straight Arrow Connector 13"/>
          <p:cNvCxnSpPr>
            <a:stCxn id="8" idx="2"/>
            <a:endCxn id="11" idx="0"/>
          </p:cNvCxnSpPr>
          <p:nvPr/>
        </p:nvCxnSpPr>
        <p:spPr bwMode="auto">
          <a:xfrm flipH="1">
            <a:off x="2865141" y="3168561"/>
            <a:ext cx="491207" cy="383146"/>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20" idx="2"/>
            <a:endCxn id="12" idx="0"/>
          </p:cNvCxnSpPr>
          <p:nvPr/>
        </p:nvCxnSpPr>
        <p:spPr bwMode="auto">
          <a:xfrm>
            <a:off x="5138356" y="3168537"/>
            <a:ext cx="456683" cy="390773"/>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8" name="Rectangle 7"/>
          <p:cNvSpPr/>
          <p:nvPr/>
        </p:nvSpPr>
        <p:spPr bwMode="auto">
          <a:xfrm>
            <a:off x="2501121" y="2310087"/>
            <a:ext cx="1710496" cy="858474"/>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167" dirty="0">
                <a:solidFill>
                  <a:srgbClr val="000000"/>
                </a:solidFill>
                <a:latin typeface="Arial" charset="0"/>
              </a:rPr>
              <a:t>type: has-component</a:t>
            </a:r>
          </a:p>
          <a:p>
            <a:pPr defTabSz="761970" eaLnBrk="0" fontAlgn="base" hangingPunct="0">
              <a:spcBef>
                <a:spcPct val="0"/>
              </a:spcBef>
              <a:spcAft>
                <a:spcPct val="0"/>
              </a:spcAft>
            </a:pPr>
            <a:r>
              <a:rPr lang="en-US" sz="1167" dirty="0" err="1">
                <a:solidFill>
                  <a:srgbClr val="000000"/>
                </a:solidFill>
                <a:latin typeface="Arial" charset="0"/>
              </a:rPr>
              <a:t>target.reference</a:t>
            </a:r>
            <a:r>
              <a:rPr lang="en-US" sz="1167" dirty="0">
                <a:solidFill>
                  <a:srgbClr val="000000"/>
                </a:solidFill>
                <a:latin typeface="Arial" charset="0"/>
              </a:rPr>
              <a:t>:</a:t>
            </a:r>
          </a:p>
          <a:p>
            <a:pPr defTabSz="761970" eaLnBrk="0" fontAlgn="base" hangingPunct="0">
              <a:spcBef>
                <a:spcPct val="0"/>
              </a:spcBef>
              <a:spcAft>
                <a:spcPct val="0"/>
              </a:spcAft>
            </a:pPr>
            <a:r>
              <a:rPr lang="en-US" sz="1167" dirty="0">
                <a:solidFill>
                  <a:srgbClr val="000000"/>
                </a:solidFill>
                <a:latin typeface="Arial" charset="0"/>
              </a:rPr>
              <a:t>  Observation URL</a:t>
            </a:r>
          </a:p>
          <a:p>
            <a:pPr defTabSz="761970" eaLnBrk="0" fontAlgn="base" hangingPunct="0">
              <a:spcBef>
                <a:spcPct val="0"/>
              </a:spcBef>
              <a:spcAft>
                <a:spcPct val="0"/>
              </a:spcAft>
            </a:pPr>
            <a:endParaRPr lang="en-US" sz="1167" b="1" dirty="0">
              <a:solidFill>
                <a:srgbClr val="000000"/>
              </a:solidFill>
              <a:latin typeface="Arial" charset="0"/>
            </a:endParaRPr>
          </a:p>
        </p:txBody>
      </p:sp>
      <p:sp>
        <p:nvSpPr>
          <p:cNvPr id="20" name="Rectangle 19"/>
          <p:cNvSpPr/>
          <p:nvPr/>
        </p:nvSpPr>
        <p:spPr bwMode="auto">
          <a:xfrm>
            <a:off x="4283125" y="2310087"/>
            <a:ext cx="1710496" cy="858474"/>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167" dirty="0">
                <a:solidFill>
                  <a:srgbClr val="000000"/>
                </a:solidFill>
                <a:latin typeface="Arial" charset="0"/>
              </a:rPr>
              <a:t>type: has-component</a:t>
            </a:r>
          </a:p>
          <a:p>
            <a:pPr defTabSz="761970" eaLnBrk="0" fontAlgn="base" hangingPunct="0">
              <a:spcBef>
                <a:spcPct val="0"/>
              </a:spcBef>
              <a:spcAft>
                <a:spcPct val="0"/>
              </a:spcAft>
            </a:pPr>
            <a:r>
              <a:rPr lang="en-US" sz="1167" dirty="0" err="1">
                <a:solidFill>
                  <a:srgbClr val="000000"/>
                </a:solidFill>
                <a:latin typeface="Arial" charset="0"/>
              </a:rPr>
              <a:t>target.reference</a:t>
            </a:r>
            <a:r>
              <a:rPr lang="en-US" sz="1167" dirty="0">
                <a:solidFill>
                  <a:srgbClr val="000000"/>
                </a:solidFill>
                <a:latin typeface="Arial" charset="0"/>
              </a:rPr>
              <a:t>:</a:t>
            </a:r>
          </a:p>
          <a:p>
            <a:pPr defTabSz="761970" eaLnBrk="0" fontAlgn="base" hangingPunct="0">
              <a:spcBef>
                <a:spcPct val="0"/>
              </a:spcBef>
              <a:spcAft>
                <a:spcPct val="0"/>
              </a:spcAft>
            </a:pPr>
            <a:r>
              <a:rPr lang="en-US" sz="1167" dirty="0">
                <a:solidFill>
                  <a:srgbClr val="000000"/>
                </a:solidFill>
                <a:latin typeface="Arial" charset="0"/>
              </a:rPr>
              <a:t>  Observation URL</a:t>
            </a:r>
          </a:p>
          <a:p>
            <a:pPr defTabSz="761970" eaLnBrk="0" fontAlgn="base" hangingPunct="0">
              <a:spcBef>
                <a:spcPct val="0"/>
              </a:spcBef>
              <a:spcAft>
                <a:spcPct val="0"/>
              </a:spcAft>
            </a:pPr>
            <a:endParaRPr lang="en-US" sz="1167" b="1" dirty="0">
              <a:solidFill>
                <a:srgbClr val="000000"/>
              </a:solidFill>
              <a:latin typeface="Arial" charset="0"/>
            </a:endParaRPr>
          </a:p>
        </p:txBody>
      </p:sp>
    </p:spTree>
    <p:extLst>
      <p:ext uri="{BB962C8B-B14F-4D97-AF65-F5344CB8AC3E}">
        <p14:creationId xmlns:p14="http://schemas.microsoft.com/office/powerpoint/2010/main" val="14260113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bwMode="auto">
          <a:xfrm>
            <a:off x="668215" y="221701"/>
            <a:ext cx="7842739" cy="738499"/>
          </a:xfrm>
          <a:extLst/>
        </p:spPr>
        <p:txBody>
          <a:bodyPr vert="horz" lIns="91440" tIns="45720" rIns="91440" bIns="45720" rtlCol="0" anchor="b" anchorCtr="0">
            <a:noAutofit/>
          </a:bodyPr>
          <a:lstStyle/>
          <a:p>
            <a:r>
              <a:rPr lang="en-US" sz="4000" dirty="0"/>
              <a:t>What if we use different models?</a:t>
            </a:r>
          </a:p>
        </p:txBody>
      </p:sp>
      <p:sp>
        <p:nvSpPr>
          <p:cNvPr id="13314" name="Slide Number Placeholder 2"/>
          <p:cNvSpPr>
            <a:spLocks noGrp="1"/>
          </p:cNvSpPr>
          <p:nvPr>
            <p:ph type="sldNum" sz="quarter" idx="12"/>
          </p:nvPr>
        </p:nvSpPr>
        <p:spPr>
          <a:extLst/>
        </p:spPr>
        <p:txBody>
          <a:bodyPr vert="horz" lIns="91440" tIns="45720" rIns="91440" bIns="45720" rtlCol="0" anchor="ctr"/>
          <a:lstStyle/>
          <a:p>
            <a:r>
              <a:rPr lang="en-US" dirty="0">
                <a:latin typeface="Arial"/>
              </a:rPr>
              <a:t>  </a:t>
            </a:r>
            <a:fld id="{C3A2CD17-21AB-4A69-B94D-123A52D4A1ED}" type="slidenum">
              <a:rPr lang="en-US" smtClean="0">
                <a:latin typeface="Arial"/>
              </a:rPr>
              <a:pPr/>
              <a:t>46</a:t>
            </a:fld>
            <a:endParaRPr lang="en-US" dirty="0">
              <a:latin typeface="Arial"/>
            </a:endParaRPr>
          </a:p>
        </p:txBody>
      </p:sp>
      <p:sp>
        <p:nvSpPr>
          <p:cNvPr id="13315" name="Text Box 2"/>
          <p:cNvSpPr txBox="1">
            <a:spLocks noChangeArrowheads="1"/>
          </p:cNvSpPr>
          <p:nvPr/>
        </p:nvSpPr>
        <p:spPr bwMode="auto">
          <a:xfrm>
            <a:off x="4157082" y="1621896"/>
            <a:ext cx="470001"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schemeClr val="bg1"/>
                </a:solidFill>
                <a:latin typeface="Aharoni" panose="02010803020104030203" pitchFamily="2" charset="-79"/>
                <a:cs typeface="Aharoni" panose="02010803020104030203" pitchFamily="2" charset="-79"/>
              </a:rPr>
              <a:t>70</a:t>
            </a:r>
          </a:p>
        </p:txBody>
      </p:sp>
      <p:sp>
        <p:nvSpPr>
          <p:cNvPr id="13317" name="Text Box 4"/>
          <p:cNvSpPr txBox="1">
            <a:spLocks noChangeArrowheads="1"/>
          </p:cNvSpPr>
          <p:nvPr/>
        </p:nvSpPr>
        <p:spPr bwMode="auto">
          <a:xfrm>
            <a:off x="1982963" y="1674812"/>
            <a:ext cx="211949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schemeClr val="tx2"/>
                </a:solidFill>
                <a:latin typeface="Aharoni" panose="02010803020104030203" pitchFamily="2" charset="-79"/>
                <a:cs typeface="Aharoni" panose="02010803020104030203" pitchFamily="2" charset="-79"/>
              </a:rPr>
              <a:t>Dry Weight:</a:t>
            </a:r>
          </a:p>
        </p:txBody>
      </p:sp>
      <p:sp>
        <p:nvSpPr>
          <p:cNvPr id="13318" name="Text Box 5"/>
          <p:cNvSpPr txBox="1">
            <a:spLocks noChangeArrowheads="1"/>
          </p:cNvSpPr>
          <p:nvPr/>
        </p:nvSpPr>
        <p:spPr bwMode="auto">
          <a:xfrm>
            <a:off x="1585168" y="1251479"/>
            <a:ext cx="116089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latin typeface="Aharoni" panose="02010803020104030203" pitchFamily="2" charset="-79"/>
                <a:cs typeface="Aharoni" panose="02010803020104030203" pitchFamily="2" charset="-79"/>
              </a:rPr>
              <a:t>Site #1</a:t>
            </a:r>
          </a:p>
        </p:txBody>
      </p:sp>
      <p:sp>
        <p:nvSpPr>
          <p:cNvPr id="13319" name="Text Box 6"/>
          <p:cNvSpPr txBox="1">
            <a:spLocks noChangeArrowheads="1"/>
          </p:cNvSpPr>
          <p:nvPr/>
        </p:nvSpPr>
        <p:spPr bwMode="auto">
          <a:xfrm>
            <a:off x="4766811" y="1621896"/>
            <a:ext cx="607859"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latin typeface="Aharoni" panose="02010803020104030203" pitchFamily="2" charset="-79"/>
                <a:cs typeface="Aharoni" panose="02010803020104030203" pitchFamily="2" charset="-79"/>
              </a:rPr>
              <a:t>kg</a:t>
            </a:r>
          </a:p>
        </p:txBody>
      </p:sp>
      <p:sp>
        <p:nvSpPr>
          <p:cNvPr id="13320" name="Text Box 7"/>
          <p:cNvSpPr txBox="1">
            <a:spLocks noChangeArrowheads="1"/>
          </p:cNvSpPr>
          <p:nvPr/>
        </p:nvSpPr>
        <p:spPr bwMode="auto">
          <a:xfrm>
            <a:off x="2637795" y="3473979"/>
            <a:ext cx="143821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schemeClr val="tx2"/>
                </a:solidFill>
                <a:latin typeface="Aharoni" panose="02010803020104030203" pitchFamily="2" charset="-79"/>
                <a:cs typeface="Aharoni" panose="02010803020104030203" pitchFamily="2" charset="-79"/>
              </a:rPr>
              <a:t>Weight:</a:t>
            </a:r>
          </a:p>
        </p:txBody>
      </p:sp>
      <p:sp>
        <p:nvSpPr>
          <p:cNvPr id="13321" name="Text Box 8"/>
          <p:cNvSpPr txBox="1">
            <a:spLocks noChangeArrowheads="1"/>
          </p:cNvSpPr>
          <p:nvPr/>
        </p:nvSpPr>
        <p:spPr bwMode="auto">
          <a:xfrm>
            <a:off x="1616918" y="3050646"/>
            <a:ext cx="116089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latin typeface="Aharoni" panose="02010803020104030203" pitchFamily="2" charset="-79"/>
                <a:cs typeface="Aharoni" panose="02010803020104030203" pitchFamily="2" charset="-79"/>
              </a:rPr>
              <a:t>Site #2</a:t>
            </a:r>
          </a:p>
        </p:txBody>
      </p:sp>
      <p:grpSp>
        <p:nvGrpSpPr>
          <p:cNvPr id="13322" name="Group 9"/>
          <p:cNvGrpSpPr>
            <a:grpSpLocks/>
          </p:cNvGrpSpPr>
          <p:nvPr/>
        </p:nvGrpSpPr>
        <p:grpSpPr bwMode="auto">
          <a:xfrm>
            <a:off x="5683250" y="3389314"/>
            <a:ext cx="1124480" cy="502709"/>
            <a:chOff x="2328" y="3082"/>
            <a:chExt cx="850" cy="380"/>
          </a:xfrm>
        </p:grpSpPr>
        <p:sp>
          <p:nvSpPr>
            <p:cNvPr id="13334" name="Oval 10"/>
            <p:cNvSpPr>
              <a:spLocks noChangeArrowheads="1"/>
            </p:cNvSpPr>
            <p:nvPr/>
          </p:nvSpPr>
          <p:spPr bwMode="auto">
            <a:xfrm flipV="1">
              <a:off x="2328" y="3168"/>
              <a:ext cx="192" cy="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500" dirty="0">
                <a:cs typeface="Aharoni" panose="02010803020104030203" pitchFamily="2" charset="-79"/>
              </a:endParaRPr>
            </a:p>
          </p:txBody>
        </p:sp>
        <p:sp>
          <p:nvSpPr>
            <p:cNvPr id="13335" name="Text Box 11"/>
            <p:cNvSpPr txBox="1">
              <a:spLocks noChangeArrowheads="1"/>
            </p:cNvSpPr>
            <p:nvPr/>
          </p:nvSpPr>
          <p:spPr bwMode="auto">
            <a:xfrm>
              <a:off x="2595" y="3082"/>
              <a:ext cx="5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667" dirty="0">
                  <a:latin typeface="Aharoni" panose="02010803020104030203" pitchFamily="2" charset="-79"/>
                  <a:cs typeface="Aharoni" panose="02010803020104030203" pitchFamily="2" charset="-79"/>
                </a:rPr>
                <a:t>Dry</a:t>
              </a:r>
            </a:p>
          </p:txBody>
        </p:sp>
      </p:grpSp>
      <p:sp>
        <p:nvSpPr>
          <p:cNvPr id="13323" name="Text Box 12"/>
          <p:cNvSpPr txBox="1">
            <a:spLocks noChangeArrowheads="1"/>
          </p:cNvSpPr>
          <p:nvPr/>
        </p:nvSpPr>
        <p:spPr bwMode="auto">
          <a:xfrm>
            <a:off x="4756227" y="3431646"/>
            <a:ext cx="607859"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latin typeface="Aharoni" panose="02010803020104030203" pitchFamily="2" charset="-79"/>
                <a:cs typeface="Aharoni" panose="02010803020104030203" pitchFamily="2" charset="-79"/>
              </a:rPr>
              <a:t>kg</a:t>
            </a:r>
          </a:p>
        </p:txBody>
      </p:sp>
      <p:grpSp>
        <p:nvGrpSpPr>
          <p:cNvPr id="13324" name="Group 13"/>
          <p:cNvGrpSpPr>
            <a:grpSpLocks/>
          </p:cNvGrpSpPr>
          <p:nvPr/>
        </p:nvGrpSpPr>
        <p:grpSpPr bwMode="auto">
          <a:xfrm>
            <a:off x="5704417" y="3876147"/>
            <a:ext cx="1191948" cy="502709"/>
            <a:chOff x="2328" y="3082"/>
            <a:chExt cx="901" cy="380"/>
          </a:xfrm>
        </p:grpSpPr>
        <p:sp>
          <p:nvSpPr>
            <p:cNvPr id="13332" name="Oval 14"/>
            <p:cNvSpPr>
              <a:spLocks noChangeArrowheads="1"/>
            </p:cNvSpPr>
            <p:nvPr/>
          </p:nvSpPr>
          <p:spPr bwMode="auto">
            <a:xfrm flipV="1">
              <a:off x="2328" y="3168"/>
              <a:ext cx="192" cy="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500" dirty="0">
                <a:cs typeface="Aharoni" panose="02010803020104030203" pitchFamily="2" charset="-79"/>
              </a:endParaRPr>
            </a:p>
          </p:txBody>
        </p:sp>
        <p:sp>
          <p:nvSpPr>
            <p:cNvPr id="13333" name="Text Box 15"/>
            <p:cNvSpPr txBox="1">
              <a:spLocks noChangeArrowheads="1"/>
            </p:cNvSpPr>
            <p:nvPr/>
          </p:nvSpPr>
          <p:spPr bwMode="auto">
            <a:xfrm>
              <a:off x="2595" y="3082"/>
              <a:ext cx="63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667" dirty="0">
                  <a:latin typeface="Aharoni" panose="02010803020104030203" pitchFamily="2" charset="-79"/>
                  <a:cs typeface="Aharoni" panose="02010803020104030203" pitchFamily="2" charset="-79"/>
                </a:rPr>
                <a:t>Wet</a:t>
              </a:r>
            </a:p>
          </p:txBody>
        </p:sp>
      </p:grpSp>
      <p:grpSp>
        <p:nvGrpSpPr>
          <p:cNvPr id="13325" name="Group 16"/>
          <p:cNvGrpSpPr>
            <a:grpSpLocks/>
          </p:cNvGrpSpPr>
          <p:nvPr/>
        </p:nvGrpSpPr>
        <p:grpSpPr bwMode="auto">
          <a:xfrm>
            <a:off x="5715001" y="4331230"/>
            <a:ext cx="1357314" cy="502709"/>
            <a:chOff x="2328" y="3082"/>
            <a:chExt cx="1026" cy="380"/>
          </a:xfrm>
        </p:grpSpPr>
        <p:sp>
          <p:nvSpPr>
            <p:cNvPr id="13330" name="Oval 17"/>
            <p:cNvSpPr>
              <a:spLocks noChangeArrowheads="1"/>
            </p:cNvSpPr>
            <p:nvPr/>
          </p:nvSpPr>
          <p:spPr bwMode="auto">
            <a:xfrm flipV="1">
              <a:off x="2328" y="3168"/>
              <a:ext cx="192" cy="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500" dirty="0">
                <a:cs typeface="Aharoni" panose="02010803020104030203" pitchFamily="2" charset="-79"/>
              </a:endParaRPr>
            </a:p>
          </p:txBody>
        </p:sp>
        <p:sp>
          <p:nvSpPr>
            <p:cNvPr id="13331" name="Text Box 18"/>
            <p:cNvSpPr txBox="1">
              <a:spLocks noChangeArrowheads="1"/>
            </p:cNvSpPr>
            <p:nvPr/>
          </p:nvSpPr>
          <p:spPr bwMode="auto">
            <a:xfrm>
              <a:off x="2595" y="3082"/>
              <a:ext cx="75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667" dirty="0">
                  <a:latin typeface="Aharoni" panose="02010803020104030203" pitchFamily="2" charset="-79"/>
                  <a:cs typeface="Aharoni" panose="02010803020104030203" pitchFamily="2" charset="-79"/>
                </a:rPr>
                <a:t>Ideal</a:t>
              </a:r>
            </a:p>
          </p:txBody>
        </p:sp>
      </p:grpSp>
      <p:sp>
        <p:nvSpPr>
          <p:cNvPr id="331795" name="Oval 19"/>
          <p:cNvSpPr>
            <a:spLocks noChangeArrowheads="1"/>
          </p:cNvSpPr>
          <p:nvPr/>
        </p:nvSpPr>
        <p:spPr bwMode="auto">
          <a:xfrm flipV="1">
            <a:off x="5683250" y="3503084"/>
            <a:ext cx="254000" cy="264583"/>
          </a:xfrm>
          <a:prstGeom prst="ellipse">
            <a:avLst/>
          </a:prstGeom>
          <a:solidFill>
            <a:schemeClr val="accent1"/>
          </a:solidFill>
          <a:ln w="50800">
            <a:solidFill>
              <a:schemeClr val="tx1"/>
            </a:solidFill>
            <a:round/>
            <a:headEnd/>
            <a:tailEnd/>
          </a:ln>
        </p:spPr>
        <p:txBody>
          <a:bodyPr wrap="none" anchor="ctr"/>
          <a:lstStyle/>
          <a:p>
            <a:pPr algn="ctr" eaLnBrk="0" hangingPunct="0"/>
            <a:endParaRPr lang="en-US" sz="1500" dirty="0">
              <a:cs typeface="Aharoni" panose="02010803020104030203" pitchFamily="2" charset="-79"/>
            </a:endParaRPr>
          </a:p>
        </p:txBody>
      </p:sp>
      <p:sp>
        <p:nvSpPr>
          <p:cNvPr id="331796" name="Text Box 20"/>
          <p:cNvSpPr txBox="1">
            <a:spLocks noChangeArrowheads="1"/>
          </p:cNvSpPr>
          <p:nvPr/>
        </p:nvSpPr>
        <p:spPr bwMode="auto">
          <a:xfrm>
            <a:off x="4139449" y="1611313"/>
            <a:ext cx="505268" cy="55399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3000" dirty="0">
                <a:latin typeface="Aharoni" panose="02010803020104030203" pitchFamily="2" charset="-79"/>
                <a:cs typeface="Aharoni" panose="02010803020104030203" pitchFamily="2" charset="-79"/>
              </a:rPr>
              <a:t>70</a:t>
            </a:r>
          </a:p>
        </p:txBody>
      </p:sp>
      <p:sp>
        <p:nvSpPr>
          <p:cNvPr id="13328" name="Text Box 21"/>
          <p:cNvSpPr txBox="1">
            <a:spLocks noChangeArrowheads="1"/>
          </p:cNvSpPr>
          <p:nvPr/>
        </p:nvSpPr>
        <p:spPr bwMode="auto">
          <a:xfrm>
            <a:off x="4125332" y="3431646"/>
            <a:ext cx="470001" cy="502766"/>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2667" dirty="0">
                <a:solidFill>
                  <a:schemeClr val="bg1"/>
                </a:solidFill>
                <a:latin typeface="Aharoni" panose="02010803020104030203" pitchFamily="2" charset="-79"/>
                <a:cs typeface="Aharoni" panose="02010803020104030203" pitchFamily="2" charset="-79"/>
              </a:rPr>
              <a:t>70</a:t>
            </a:r>
          </a:p>
        </p:txBody>
      </p:sp>
      <p:sp>
        <p:nvSpPr>
          <p:cNvPr id="331798" name="Text Box 22"/>
          <p:cNvSpPr txBox="1">
            <a:spLocks noChangeArrowheads="1"/>
          </p:cNvSpPr>
          <p:nvPr/>
        </p:nvSpPr>
        <p:spPr bwMode="auto">
          <a:xfrm>
            <a:off x="4107699" y="3421063"/>
            <a:ext cx="505268" cy="55399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r>
              <a:rPr lang="en-US" sz="3000" dirty="0">
                <a:latin typeface="Aharoni" panose="02010803020104030203" pitchFamily="2" charset="-79"/>
                <a:cs typeface="Aharoni" panose="02010803020104030203" pitchFamily="2" charset="-79"/>
              </a:rPr>
              <a:t>70</a:t>
            </a:r>
          </a:p>
        </p:txBody>
      </p:sp>
    </p:spTree>
    <p:extLst>
      <p:ext uri="{BB962C8B-B14F-4D97-AF65-F5344CB8AC3E}">
        <p14:creationId xmlns:p14="http://schemas.microsoft.com/office/powerpoint/2010/main" val="3982525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31796">
                                            <p:txEl>
                                              <p:charRg st="4294967295" end="429496729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31798">
                                            <p:txEl>
                                              <p:charRg st="4294967295" end="429496729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5" grpId="0" animBg="1"/>
      <p:bldP spid="331796" grpId="0" autoUpdateAnimBg="0"/>
      <p:bldP spid="33179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bwMode="auto">
          <a:xfrm>
            <a:off x="140677" y="-4137"/>
            <a:ext cx="9003323" cy="848199"/>
          </a:xfrm>
          <a:extLst/>
        </p:spPr>
        <p:txBody>
          <a:bodyPr vert="horz" lIns="91440" tIns="45720" rIns="91440" bIns="45720" rtlCol="0" anchor="b" anchorCtr="0">
            <a:noAutofit/>
          </a:bodyPr>
          <a:lstStyle/>
          <a:p>
            <a:r>
              <a:rPr lang="en-US" sz="4000" dirty="0"/>
              <a:t>Too many ways to say the same thing</a:t>
            </a:r>
          </a:p>
        </p:txBody>
      </p:sp>
      <p:sp>
        <p:nvSpPr>
          <p:cNvPr id="14340"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rtlCol="0" anchor="t" anchorCtr="0" compatLnSpc="1">
            <a:prstTxWarp prst="textNoShape">
              <a:avLst/>
            </a:prstTxWarp>
            <a:normAutofit/>
          </a:bodyPr>
          <a:lstStyle/>
          <a:p>
            <a:pPr marL="0" indent="0" defTabSz="761970">
              <a:lnSpc>
                <a:spcPct val="90000"/>
              </a:lnSpc>
            </a:pPr>
            <a:r>
              <a:rPr lang="en-US" sz="2750" dirty="0"/>
              <a:t>A single name/code and value</a:t>
            </a:r>
          </a:p>
          <a:p>
            <a:pPr marL="617778" lvl="2" indent="-283093">
              <a:lnSpc>
                <a:spcPct val="90000"/>
              </a:lnSpc>
            </a:pPr>
            <a:r>
              <a:rPr lang="en-US" sz="2250" b="1" i="1" dirty="0">
                <a:solidFill>
                  <a:schemeClr val="tx2"/>
                </a:solidFill>
              </a:rPr>
              <a:t>Dry Weight</a:t>
            </a:r>
            <a:r>
              <a:rPr lang="en-US" sz="2250" b="1" dirty="0"/>
              <a:t> </a:t>
            </a:r>
            <a:r>
              <a:rPr lang="en-US" sz="2250" dirty="0"/>
              <a:t>is </a:t>
            </a:r>
            <a:r>
              <a:rPr lang="en-US" sz="2250" b="1" dirty="0">
                <a:solidFill>
                  <a:srgbClr val="66CCFF"/>
                </a:solidFill>
              </a:rPr>
              <a:t>70 kg</a:t>
            </a:r>
          </a:p>
          <a:p>
            <a:pPr marL="0" indent="0" defTabSz="761970">
              <a:lnSpc>
                <a:spcPct val="90000"/>
              </a:lnSpc>
            </a:pPr>
            <a:r>
              <a:rPr lang="en-US" sz="2750" dirty="0"/>
              <a:t>Combination of  two names/codes and values</a:t>
            </a:r>
          </a:p>
          <a:p>
            <a:pPr marL="617778" lvl="2" indent="-283093">
              <a:lnSpc>
                <a:spcPct val="90000"/>
              </a:lnSpc>
            </a:pPr>
            <a:r>
              <a:rPr lang="en-US" sz="2250" b="1" i="1" dirty="0">
                <a:solidFill>
                  <a:schemeClr val="tx2"/>
                </a:solidFill>
              </a:rPr>
              <a:t>Weight</a:t>
            </a:r>
            <a:r>
              <a:rPr lang="en-US" sz="2250" dirty="0"/>
              <a:t> is </a:t>
            </a:r>
            <a:r>
              <a:rPr lang="en-US" sz="2250" b="1" dirty="0">
                <a:solidFill>
                  <a:srgbClr val="66CCFF"/>
                </a:solidFill>
              </a:rPr>
              <a:t>70 kg</a:t>
            </a:r>
          </a:p>
          <a:p>
            <a:pPr marL="1001408" lvl="3" indent="-240761">
              <a:lnSpc>
                <a:spcPct val="90000"/>
              </a:lnSpc>
            </a:pPr>
            <a:r>
              <a:rPr lang="en-US" sz="2417" b="1" i="1" dirty="0">
                <a:solidFill>
                  <a:schemeClr val="accent6">
                    <a:lumMod val="75000"/>
                  </a:schemeClr>
                </a:solidFill>
              </a:rPr>
              <a:t>Weight type</a:t>
            </a:r>
            <a:r>
              <a:rPr lang="en-US" sz="2417" b="1" dirty="0">
                <a:solidFill>
                  <a:schemeClr val="accent6">
                    <a:lumMod val="75000"/>
                  </a:schemeClr>
                </a:solidFill>
              </a:rPr>
              <a:t> </a:t>
            </a:r>
            <a:r>
              <a:rPr lang="en-US" sz="2417" dirty="0"/>
              <a:t>is </a:t>
            </a:r>
            <a:r>
              <a:rPr lang="en-US" sz="2417" b="1" dirty="0">
                <a:solidFill>
                  <a:srgbClr val="8AB070"/>
                </a:solidFill>
              </a:rPr>
              <a:t>dry</a:t>
            </a:r>
          </a:p>
        </p:txBody>
      </p:sp>
      <p:sp>
        <p:nvSpPr>
          <p:cNvPr id="14338" name="Slide Number Placeholder 3"/>
          <p:cNvSpPr>
            <a:spLocks noGrp="1"/>
          </p:cNvSpPr>
          <p:nvPr>
            <p:ph type="sldNum" sz="quarter" idx="12"/>
          </p:nvPr>
        </p:nvSpPr>
        <p:spPr>
          <a:prstGeom prst="rect">
            <a:avLst/>
          </a:prstGeom>
          <a:extLst/>
        </p:spPr>
        <p:txBody>
          <a:bodyPr vert="horz" lIns="91440" tIns="45720" rIns="91440" bIns="45720" rtlCol="0" anchor="ctr"/>
          <a:lstStyle/>
          <a:p>
            <a:r>
              <a:rPr lang="en-US" dirty="0">
                <a:latin typeface="Arial"/>
              </a:rPr>
              <a:t>  </a:t>
            </a:r>
            <a:fld id="{8137EE83-79B0-4E77-A826-CE8305D5727C}" type="slidenum">
              <a:rPr lang="en-US" smtClean="0">
                <a:latin typeface="Arial"/>
              </a:rPr>
              <a:pPr/>
              <a:t>47</a:t>
            </a:fld>
            <a:endParaRPr lang="en-US" dirty="0">
              <a:latin typeface="Arial"/>
            </a:endParaRPr>
          </a:p>
        </p:txBody>
      </p:sp>
    </p:spTree>
    <p:extLst>
      <p:ext uri="{BB962C8B-B14F-4D97-AF65-F5344CB8AC3E}">
        <p14:creationId xmlns:p14="http://schemas.microsoft.com/office/powerpoint/2010/main" val="2651780809"/>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bwMode="auto">
          <a:xfrm>
            <a:off x="416786" y="157887"/>
            <a:ext cx="7988664" cy="661537"/>
          </a:xfrm>
          <a:extLst/>
        </p:spPr>
        <p:txBody>
          <a:bodyPr vert="horz" lIns="91440" tIns="45720" rIns="91440" bIns="45720" rtlCol="0" anchor="b" anchorCtr="0">
            <a:noAutofit/>
          </a:bodyPr>
          <a:lstStyle/>
          <a:p>
            <a:r>
              <a:rPr lang="en-US" sz="4000" dirty="0"/>
              <a:t>Implications of different models</a:t>
            </a:r>
          </a:p>
        </p:txBody>
      </p:sp>
      <p:sp>
        <p:nvSpPr>
          <p:cNvPr id="16386" name="Slide Number Placeholder 2"/>
          <p:cNvSpPr>
            <a:spLocks noGrp="1"/>
          </p:cNvSpPr>
          <p:nvPr>
            <p:ph type="sldNum" sz="quarter" idx="12"/>
          </p:nvPr>
        </p:nvSpPr>
        <p:spPr>
          <a:extLst/>
        </p:spPr>
        <p:txBody>
          <a:bodyPr vert="horz" lIns="91440" tIns="45720" rIns="91440" bIns="45720" rtlCol="0" anchor="ctr"/>
          <a:lstStyle/>
          <a:p>
            <a:r>
              <a:rPr lang="en-US" dirty="0">
                <a:latin typeface="Arial"/>
              </a:rPr>
              <a:t>  </a:t>
            </a:r>
            <a:fld id="{4B2ACE86-8083-41D9-BC1A-E8D10E902BB8}" type="slidenum">
              <a:rPr lang="en-US" smtClean="0">
                <a:latin typeface="Arial"/>
              </a:rPr>
              <a:pPr/>
              <a:t>48</a:t>
            </a:fld>
            <a:endParaRPr lang="en-US" dirty="0">
              <a:latin typeface="Arial"/>
            </a:endParaRPr>
          </a:p>
        </p:txBody>
      </p:sp>
      <p:sp>
        <p:nvSpPr>
          <p:cNvPr id="334851" name="Text Box 3"/>
          <p:cNvSpPr txBox="1">
            <a:spLocks noChangeArrowheads="1"/>
          </p:cNvSpPr>
          <p:nvPr/>
        </p:nvSpPr>
        <p:spPr bwMode="auto">
          <a:xfrm>
            <a:off x="1441979" y="4344458"/>
            <a:ext cx="6203157" cy="810350"/>
          </a:xfrm>
          <a:prstGeom prst="rect">
            <a:avLst/>
          </a:prstGeom>
          <a:solidFill>
            <a:srgbClr val="003366"/>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l"/>
            <a:r>
              <a:rPr lang="en-US" sz="2333" dirty="0">
                <a:solidFill>
                  <a:schemeClr val="bg1"/>
                </a:solidFill>
                <a:cs typeface="Aharoni" panose="02010803020104030203" pitchFamily="2" charset="-79"/>
              </a:rPr>
              <a:t>How would you calculate the desired weight loss during the hospital stay?</a:t>
            </a:r>
          </a:p>
        </p:txBody>
      </p:sp>
      <p:grpSp>
        <p:nvGrpSpPr>
          <p:cNvPr id="2" name="Group 4"/>
          <p:cNvGrpSpPr>
            <a:grpSpLocks/>
          </p:cNvGrpSpPr>
          <p:nvPr/>
        </p:nvGrpSpPr>
        <p:grpSpPr bwMode="auto">
          <a:xfrm>
            <a:off x="1079500" y="952500"/>
            <a:ext cx="6985000" cy="1430073"/>
            <a:chOff x="-2" y="-2"/>
            <a:chExt cx="3574" cy="1081"/>
          </a:xfrm>
        </p:grpSpPr>
        <p:grpSp>
          <p:nvGrpSpPr>
            <p:cNvPr id="16462" name="Group 5"/>
            <p:cNvGrpSpPr>
              <a:grpSpLocks/>
            </p:cNvGrpSpPr>
            <p:nvPr/>
          </p:nvGrpSpPr>
          <p:grpSpPr bwMode="auto">
            <a:xfrm>
              <a:off x="0" y="0"/>
              <a:ext cx="3572" cy="1077"/>
              <a:chOff x="0" y="0"/>
              <a:chExt cx="3572" cy="1077"/>
            </a:xfrm>
          </p:grpSpPr>
          <p:grpSp>
            <p:nvGrpSpPr>
              <p:cNvPr id="16464" name="Group 6"/>
              <p:cNvGrpSpPr>
                <a:grpSpLocks/>
              </p:cNvGrpSpPr>
              <p:nvPr/>
            </p:nvGrpSpPr>
            <p:grpSpPr bwMode="auto">
              <a:xfrm>
                <a:off x="0" y="0"/>
                <a:ext cx="698" cy="423"/>
                <a:chOff x="0" y="0"/>
                <a:chExt cx="698" cy="423"/>
              </a:xfrm>
            </p:grpSpPr>
            <p:sp>
              <p:nvSpPr>
                <p:cNvPr id="16515" name="Rectangle 7"/>
                <p:cNvSpPr>
                  <a:spLocks noChangeArrowheads="1"/>
                </p:cNvSpPr>
                <p:nvPr/>
              </p:nvSpPr>
              <p:spPr bwMode="auto">
                <a:xfrm>
                  <a:off x="0" y="0"/>
                  <a:ext cx="698"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516" name="Group 8"/>
                <p:cNvGrpSpPr>
                  <a:grpSpLocks/>
                </p:cNvGrpSpPr>
                <p:nvPr/>
              </p:nvGrpSpPr>
              <p:grpSpPr bwMode="auto">
                <a:xfrm>
                  <a:off x="0" y="0"/>
                  <a:ext cx="698" cy="423"/>
                  <a:chOff x="0" y="0"/>
                  <a:chExt cx="698" cy="423"/>
                </a:xfrm>
              </p:grpSpPr>
              <p:sp>
                <p:nvSpPr>
                  <p:cNvPr id="16517" name="Rectangle 9"/>
                  <p:cNvSpPr>
                    <a:spLocks noChangeArrowheads="1"/>
                  </p:cNvSpPr>
                  <p:nvPr/>
                </p:nvSpPr>
                <p:spPr bwMode="auto">
                  <a:xfrm>
                    <a:off x="43" y="0"/>
                    <a:ext cx="61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Patient Identifier</a:t>
                    </a:r>
                    <a:endParaRPr lang="en-US" sz="1667" dirty="0">
                      <a:cs typeface="Times New Roman" pitchFamily="18" charset="0"/>
                    </a:endParaRPr>
                  </a:p>
                  <a:p>
                    <a:pPr eaLnBrk="0" hangingPunct="0"/>
                    <a:endParaRPr lang="en-US" sz="2667" dirty="0">
                      <a:latin typeface="Aharoni" panose="02010803020104030203" pitchFamily="2" charset="-79"/>
                      <a:cs typeface="Aharoni" panose="02010803020104030203" pitchFamily="2" charset="-79"/>
                    </a:endParaRPr>
                  </a:p>
                </p:txBody>
              </p:sp>
              <p:sp>
                <p:nvSpPr>
                  <p:cNvPr id="16518" name="Rectangle 10"/>
                  <p:cNvSpPr>
                    <a:spLocks noChangeArrowheads="1"/>
                  </p:cNvSpPr>
                  <p:nvPr/>
                </p:nvSpPr>
                <p:spPr bwMode="auto">
                  <a:xfrm>
                    <a:off x="0" y="0"/>
                    <a:ext cx="698"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65" name="Group 11"/>
              <p:cNvGrpSpPr>
                <a:grpSpLocks/>
              </p:cNvGrpSpPr>
              <p:nvPr/>
            </p:nvGrpSpPr>
            <p:grpSpPr bwMode="auto">
              <a:xfrm>
                <a:off x="698" y="0"/>
                <a:ext cx="932" cy="423"/>
                <a:chOff x="698" y="0"/>
                <a:chExt cx="932" cy="423"/>
              </a:xfrm>
            </p:grpSpPr>
            <p:sp>
              <p:nvSpPr>
                <p:cNvPr id="16511" name="Rectangle 12"/>
                <p:cNvSpPr>
                  <a:spLocks noChangeArrowheads="1"/>
                </p:cNvSpPr>
                <p:nvPr/>
              </p:nvSpPr>
              <p:spPr bwMode="auto">
                <a:xfrm>
                  <a:off x="698" y="0"/>
                  <a:ext cx="93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512" name="Group 13"/>
                <p:cNvGrpSpPr>
                  <a:grpSpLocks/>
                </p:cNvGrpSpPr>
                <p:nvPr/>
              </p:nvGrpSpPr>
              <p:grpSpPr bwMode="auto">
                <a:xfrm>
                  <a:off x="698" y="0"/>
                  <a:ext cx="932" cy="423"/>
                  <a:chOff x="698" y="0"/>
                  <a:chExt cx="932" cy="423"/>
                </a:xfrm>
              </p:grpSpPr>
              <p:sp>
                <p:nvSpPr>
                  <p:cNvPr id="16513" name="Rectangle 14"/>
                  <p:cNvSpPr>
                    <a:spLocks noChangeArrowheads="1"/>
                  </p:cNvSpPr>
                  <p:nvPr/>
                </p:nvSpPr>
                <p:spPr bwMode="auto">
                  <a:xfrm>
                    <a:off x="741" y="0"/>
                    <a:ext cx="846"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Date and Time</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514" name="Rectangle 15"/>
                  <p:cNvSpPr>
                    <a:spLocks noChangeArrowheads="1"/>
                  </p:cNvSpPr>
                  <p:nvPr/>
                </p:nvSpPr>
                <p:spPr bwMode="auto">
                  <a:xfrm>
                    <a:off x="698" y="0"/>
                    <a:ext cx="932"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66" name="Group 16"/>
              <p:cNvGrpSpPr>
                <a:grpSpLocks/>
              </p:cNvGrpSpPr>
              <p:nvPr/>
            </p:nvGrpSpPr>
            <p:grpSpPr bwMode="auto">
              <a:xfrm>
                <a:off x="1630" y="0"/>
                <a:ext cx="900" cy="423"/>
                <a:chOff x="1630" y="0"/>
                <a:chExt cx="900" cy="423"/>
              </a:xfrm>
            </p:grpSpPr>
            <p:sp>
              <p:nvSpPr>
                <p:cNvPr id="16507" name="Rectangle 17"/>
                <p:cNvSpPr>
                  <a:spLocks noChangeArrowheads="1"/>
                </p:cNvSpPr>
                <p:nvPr/>
              </p:nvSpPr>
              <p:spPr bwMode="auto">
                <a:xfrm>
                  <a:off x="1630" y="0"/>
                  <a:ext cx="900"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508" name="Group 18"/>
                <p:cNvGrpSpPr>
                  <a:grpSpLocks/>
                </p:cNvGrpSpPr>
                <p:nvPr/>
              </p:nvGrpSpPr>
              <p:grpSpPr bwMode="auto">
                <a:xfrm>
                  <a:off x="1630" y="0"/>
                  <a:ext cx="900" cy="423"/>
                  <a:chOff x="1630" y="0"/>
                  <a:chExt cx="900" cy="423"/>
                </a:xfrm>
              </p:grpSpPr>
              <p:sp>
                <p:nvSpPr>
                  <p:cNvPr id="16509" name="Rectangle 19"/>
                  <p:cNvSpPr>
                    <a:spLocks noChangeArrowheads="1"/>
                  </p:cNvSpPr>
                  <p:nvPr/>
                </p:nvSpPr>
                <p:spPr bwMode="auto">
                  <a:xfrm>
                    <a:off x="1673" y="0"/>
                    <a:ext cx="81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Observation Type</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510" name="Rectangle 20"/>
                  <p:cNvSpPr>
                    <a:spLocks noChangeArrowheads="1"/>
                  </p:cNvSpPr>
                  <p:nvPr/>
                </p:nvSpPr>
                <p:spPr bwMode="auto">
                  <a:xfrm>
                    <a:off x="1630" y="0"/>
                    <a:ext cx="900"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67" name="Group 21"/>
              <p:cNvGrpSpPr>
                <a:grpSpLocks/>
              </p:cNvGrpSpPr>
              <p:nvPr/>
            </p:nvGrpSpPr>
            <p:grpSpPr bwMode="auto">
              <a:xfrm>
                <a:off x="2530" y="0"/>
                <a:ext cx="666" cy="423"/>
                <a:chOff x="2530" y="0"/>
                <a:chExt cx="666" cy="423"/>
              </a:xfrm>
            </p:grpSpPr>
            <p:sp>
              <p:nvSpPr>
                <p:cNvPr id="16503" name="Rectangle 22"/>
                <p:cNvSpPr>
                  <a:spLocks noChangeArrowheads="1"/>
                </p:cNvSpPr>
                <p:nvPr/>
              </p:nvSpPr>
              <p:spPr bwMode="auto">
                <a:xfrm>
                  <a:off x="2530" y="0"/>
                  <a:ext cx="666"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504" name="Group 23"/>
                <p:cNvGrpSpPr>
                  <a:grpSpLocks/>
                </p:cNvGrpSpPr>
                <p:nvPr/>
              </p:nvGrpSpPr>
              <p:grpSpPr bwMode="auto">
                <a:xfrm>
                  <a:off x="2530" y="0"/>
                  <a:ext cx="666" cy="423"/>
                  <a:chOff x="2530" y="0"/>
                  <a:chExt cx="666" cy="423"/>
                </a:xfrm>
              </p:grpSpPr>
              <p:sp>
                <p:nvSpPr>
                  <p:cNvPr id="16505" name="Rectangle 24"/>
                  <p:cNvSpPr>
                    <a:spLocks noChangeArrowheads="1"/>
                  </p:cNvSpPr>
                  <p:nvPr/>
                </p:nvSpPr>
                <p:spPr bwMode="auto">
                  <a:xfrm>
                    <a:off x="2573" y="0"/>
                    <a:ext cx="623"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333" b="1" dirty="0">
                        <a:solidFill>
                          <a:srgbClr val="000000"/>
                        </a:solidFill>
                        <a:latin typeface="Aharoni" panose="02010803020104030203" pitchFamily="2" charset="-79"/>
                        <a:cs typeface="Aharoni" panose="02010803020104030203" pitchFamily="2" charset="-79"/>
                      </a:rPr>
                      <a:t>Observation Value</a:t>
                    </a:r>
                  </a:p>
                  <a:p>
                    <a:endParaRPr lang="en-US" sz="1333" b="1" dirty="0">
                      <a:solidFill>
                        <a:srgbClr val="000000"/>
                      </a:solidFill>
                      <a:latin typeface="Aharoni" panose="02010803020104030203" pitchFamily="2" charset="-79"/>
                      <a:cs typeface="Aharoni" panose="02010803020104030203" pitchFamily="2" charset="-79"/>
                    </a:endParaRPr>
                  </a:p>
                </p:txBody>
              </p:sp>
              <p:sp>
                <p:nvSpPr>
                  <p:cNvPr id="16506" name="Rectangle 25"/>
                  <p:cNvSpPr>
                    <a:spLocks noChangeArrowheads="1"/>
                  </p:cNvSpPr>
                  <p:nvPr/>
                </p:nvSpPr>
                <p:spPr bwMode="auto">
                  <a:xfrm>
                    <a:off x="2530" y="0"/>
                    <a:ext cx="666"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68" name="Group 26"/>
              <p:cNvGrpSpPr>
                <a:grpSpLocks/>
              </p:cNvGrpSpPr>
              <p:nvPr/>
            </p:nvGrpSpPr>
            <p:grpSpPr bwMode="auto">
              <a:xfrm>
                <a:off x="3196" y="0"/>
                <a:ext cx="376" cy="423"/>
                <a:chOff x="3196" y="0"/>
                <a:chExt cx="376" cy="423"/>
              </a:xfrm>
            </p:grpSpPr>
            <p:sp>
              <p:nvSpPr>
                <p:cNvPr id="16499" name="Rectangle 27"/>
                <p:cNvSpPr>
                  <a:spLocks noChangeArrowheads="1"/>
                </p:cNvSpPr>
                <p:nvPr/>
              </p:nvSpPr>
              <p:spPr bwMode="auto">
                <a:xfrm>
                  <a:off x="3196" y="0"/>
                  <a:ext cx="37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500" name="Group 28"/>
                <p:cNvGrpSpPr>
                  <a:grpSpLocks/>
                </p:cNvGrpSpPr>
                <p:nvPr/>
              </p:nvGrpSpPr>
              <p:grpSpPr bwMode="auto">
                <a:xfrm>
                  <a:off x="3196" y="0"/>
                  <a:ext cx="376" cy="423"/>
                  <a:chOff x="3196" y="0"/>
                  <a:chExt cx="376" cy="423"/>
                </a:xfrm>
              </p:grpSpPr>
              <p:sp>
                <p:nvSpPr>
                  <p:cNvPr id="16501" name="Rectangle 29"/>
                  <p:cNvSpPr>
                    <a:spLocks noChangeArrowheads="1"/>
                  </p:cNvSpPr>
                  <p:nvPr/>
                </p:nvSpPr>
                <p:spPr bwMode="auto">
                  <a:xfrm>
                    <a:off x="3239" y="0"/>
                    <a:ext cx="333"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Units</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502" name="Rectangle 30"/>
                  <p:cNvSpPr>
                    <a:spLocks noChangeArrowheads="1"/>
                  </p:cNvSpPr>
                  <p:nvPr/>
                </p:nvSpPr>
                <p:spPr bwMode="auto">
                  <a:xfrm>
                    <a:off x="3196" y="0"/>
                    <a:ext cx="374"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69" name="Group 31"/>
              <p:cNvGrpSpPr>
                <a:grpSpLocks/>
              </p:cNvGrpSpPr>
              <p:nvPr/>
            </p:nvGrpSpPr>
            <p:grpSpPr bwMode="auto">
              <a:xfrm>
                <a:off x="0" y="423"/>
                <a:ext cx="698" cy="327"/>
                <a:chOff x="0" y="423"/>
                <a:chExt cx="698" cy="327"/>
              </a:xfrm>
            </p:grpSpPr>
            <p:sp>
              <p:nvSpPr>
                <p:cNvPr id="16497" name="Rectangle 32"/>
                <p:cNvSpPr>
                  <a:spLocks noChangeArrowheads="1"/>
                </p:cNvSpPr>
                <p:nvPr/>
              </p:nvSpPr>
              <p:spPr bwMode="auto">
                <a:xfrm>
                  <a:off x="43" y="423"/>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123456789</a:t>
                  </a:r>
                  <a:endParaRPr lang="en-US" sz="2333" dirty="0">
                    <a:solidFill>
                      <a:schemeClr val="tx2"/>
                    </a:solidFill>
                    <a:cs typeface="Times New Roman" pitchFamily="18" charset="0"/>
                  </a:endParaRPr>
                </a:p>
                <a:p>
                  <a:pPr eaLnBrk="0" hangingPunct="0"/>
                  <a:endParaRPr lang="en-US" sz="3333" dirty="0">
                    <a:solidFill>
                      <a:schemeClr val="tx2"/>
                    </a:solidFill>
                    <a:latin typeface="Aharoni" panose="02010803020104030203" pitchFamily="2" charset="-79"/>
                    <a:cs typeface="Aharoni" panose="02010803020104030203" pitchFamily="2" charset="-79"/>
                  </a:endParaRPr>
                </a:p>
              </p:txBody>
            </p:sp>
            <p:sp>
              <p:nvSpPr>
                <p:cNvPr id="16498" name="Rectangle 33"/>
                <p:cNvSpPr>
                  <a:spLocks noChangeArrowheads="1"/>
                </p:cNvSpPr>
                <p:nvPr/>
              </p:nvSpPr>
              <p:spPr bwMode="auto">
                <a:xfrm>
                  <a:off x="0" y="423"/>
                  <a:ext cx="69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0" name="Group 34"/>
              <p:cNvGrpSpPr>
                <a:grpSpLocks/>
              </p:cNvGrpSpPr>
              <p:nvPr/>
            </p:nvGrpSpPr>
            <p:grpSpPr bwMode="auto">
              <a:xfrm>
                <a:off x="698" y="423"/>
                <a:ext cx="932" cy="327"/>
                <a:chOff x="698" y="423"/>
                <a:chExt cx="932" cy="327"/>
              </a:xfrm>
            </p:grpSpPr>
            <p:sp>
              <p:nvSpPr>
                <p:cNvPr id="16495" name="Rectangle 35"/>
                <p:cNvSpPr>
                  <a:spLocks noChangeArrowheads="1"/>
                </p:cNvSpPr>
                <p:nvPr/>
              </p:nvSpPr>
              <p:spPr bwMode="auto">
                <a:xfrm>
                  <a:off x="741" y="423"/>
                  <a:ext cx="8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7/4/2005</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96" name="Rectangle 36"/>
                <p:cNvSpPr>
                  <a:spLocks noChangeArrowheads="1"/>
                </p:cNvSpPr>
                <p:nvPr/>
              </p:nvSpPr>
              <p:spPr bwMode="auto">
                <a:xfrm>
                  <a:off x="698" y="423"/>
                  <a:ext cx="93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1" name="Group 37"/>
              <p:cNvGrpSpPr>
                <a:grpSpLocks/>
              </p:cNvGrpSpPr>
              <p:nvPr/>
            </p:nvGrpSpPr>
            <p:grpSpPr bwMode="auto">
              <a:xfrm>
                <a:off x="1630" y="423"/>
                <a:ext cx="900" cy="327"/>
                <a:chOff x="1630" y="423"/>
                <a:chExt cx="900" cy="327"/>
              </a:xfrm>
            </p:grpSpPr>
            <p:sp>
              <p:nvSpPr>
                <p:cNvPr id="16493" name="Rectangle 38"/>
                <p:cNvSpPr>
                  <a:spLocks noChangeArrowheads="1"/>
                </p:cNvSpPr>
                <p:nvPr/>
              </p:nvSpPr>
              <p:spPr bwMode="auto">
                <a:xfrm>
                  <a:off x="1673" y="423"/>
                  <a:ext cx="8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chemeClr val="tx2"/>
                      </a:solidFill>
                      <a:latin typeface="Aharoni" panose="02010803020104030203" pitchFamily="2" charset="-79"/>
                      <a:cs typeface="Aharoni" panose="02010803020104030203" pitchFamily="2" charset="-79"/>
                    </a:rPr>
                    <a:t>Dry Weight</a:t>
                  </a:r>
                </a:p>
                <a:p>
                  <a:endParaRPr lang="en-US" sz="1667" dirty="0">
                    <a:solidFill>
                      <a:schemeClr val="tx2"/>
                    </a:solidFill>
                    <a:latin typeface="Aharoni" panose="02010803020104030203" pitchFamily="2" charset="-79"/>
                    <a:cs typeface="Aharoni" panose="02010803020104030203" pitchFamily="2" charset="-79"/>
                  </a:endParaRPr>
                </a:p>
              </p:txBody>
            </p:sp>
            <p:sp>
              <p:nvSpPr>
                <p:cNvPr id="16494" name="Rectangle 39"/>
                <p:cNvSpPr>
                  <a:spLocks noChangeArrowheads="1"/>
                </p:cNvSpPr>
                <p:nvPr/>
              </p:nvSpPr>
              <p:spPr bwMode="auto">
                <a:xfrm>
                  <a:off x="1630" y="423"/>
                  <a:ext cx="900"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2" name="Group 40"/>
              <p:cNvGrpSpPr>
                <a:grpSpLocks/>
              </p:cNvGrpSpPr>
              <p:nvPr/>
            </p:nvGrpSpPr>
            <p:grpSpPr bwMode="auto">
              <a:xfrm>
                <a:off x="2530" y="423"/>
                <a:ext cx="666" cy="327"/>
                <a:chOff x="2530" y="423"/>
                <a:chExt cx="666" cy="327"/>
              </a:xfrm>
            </p:grpSpPr>
            <p:sp>
              <p:nvSpPr>
                <p:cNvPr id="16491" name="Rectangle 41"/>
                <p:cNvSpPr>
                  <a:spLocks noChangeArrowheads="1"/>
                </p:cNvSpPr>
                <p:nvPr/>
              </p:nvSpPr>
              <p:spPr bwMode="auto">
                <a:xfrm>
                  <a:off x="2573" y="423"/>
                  <a:ext cx="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chemeClr val="tx2"/>
                      </a:solidFill>
                      <a:latin typeface="Aharoni" panose="02010803020104030203" pitchFamily="2" charset="-79"/>
                      <a:cs typeface="Aharoni" panose="02010803020104030203" pitchFamily="2" charset="-79"/>
                    </a:rPr>
                    <a:t>70</a:t>
                  </a:r>
                  <a:endParaRPr lang="en-US" sz="3000" dirty="0">
                    <a:solidFill>
                      <a:schemeClr val="tx2"/>
                    </a:solidFill>
                    <a:cs typeface="Times New Roman" pitchFamily="18" charset="0"/>
                  </a:endParaRPr>
                </a:p>
                <a:p>
                  <a:pPr eaLnBrk="0" hangingPunct="0"/>
                  <a:endParaRPr lang="en-US" sz="2667" dirty="0">
                    <a:solidFill>
                      <a:schemeClr val="tx2"/>
                    </a:solidFill>
                    <a:latin typeface="Aharoni" panose="02010803020104030203" pitchFamily="2" charset="-79"/>
                    <a:cs typeface="Aharoni" panose="02010803020104030203" pitchFamily="2" charset="-79"/>
                  </a:endParaRPr>
                </a:p>
              </p:txBody>
            </p:sp>
            <p:sp>
              <p:nvSpPr>
                <p:cNvPr id="16492" name="Rectangle 42"/>
                <p:cNvSpPr>
                  <a:spLocks noChangeArrowheads="1"/>
                </p:cNvSpPr>
                <p:nvPr/>
              </p:nvSpPr>
              <p:spPr bwMode="auto">
                <a:xfrm>
                  <a:off x="2530" y="423"/>
                  <a:ext cx="66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3" name="Group 43"/>
              <p:cNvGrpSpPr>
                <a:grpSpLocks/>
              </p:cNvGrpSpPr>
              <p:nvPr/>
            </p:nvGrpSpPr>
            <p:grpSpPr bwMode="auto">
              <a:xfrm>
                <a:off x="3196" y="423"/>
                <a:ext cx="374" cy="327"/>
                <a:chOff x="3196" y="423"/>
                <a:chExt cx="374" cy="327"/>
              </a:xfrm>
            </p:grpSpPr>
            <p:sp>
              <p:nvSpPr>
                <p:cNvPr id="16489" name="Rectangle 44"/>
                <p:cNvSpPr>
                  <a:spLocks noChangeArrowheads="1"/>
                </p:cNvSpPr>
                <p:nvPr/>
              </p:nvSpPr>
              <p:spPr bwMode="auto">
                <a:xfrm>
                  <a:off x="3239" y="42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chemeClr val="tx2"/>
                      </a:solidFill>
                      <a:latin typeface="Aharoni" panose="02010803020104030203" pitchFamily="2" charset="-79"/>
                      <a:cs typeface="Aharoni" panose="02010803020104030203" pitchFamily="2" charset="-79"/>
                    </a:rPr>
                    <a:t>kg</a:t>
                  </a:r>
                </a:p>
                <a:p>
                  <a:endParaRPr lang="en-US" sz="1500" dirty="0">
                    <a:solidFill>
                      <a:schemeClr val="tx2"/>
                    </a:solidFill>
                    <a:latin typeface="Aharoni" panose="02010803020104030203" pitchFamily="2" charset="-79"/>
                    <a:cs typeface="Aharoni" panose="02010803020104030203" pitchFamily="2" charset="-79"/>
                  </a:endParaRPr>
                </a:p>
              </p:txBody>
            </p:sp>
            <p:sp>
              <p:nvSpPr>
                <p:cNvPr id="16490" name="Rectangle 45"/>
                <p:cNvSpPr>
                  <a:spLocks noChangeArrowheads="1"/>
                </p:cNvSpPr>
                <p:nvPr/>
              </p:nvSpPr>
              <p:spPr bwMode="auto">
                <a:xfrm>
                  <a:off x="3196" y="423"/>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4" name="Group 46"/>
              <p:cNvGrpSpPr>
                <a:grpSpLocks/>
              </p:cNvGrpSpPr>
              <p:nvPr/>
            </p:nvGrpSpPr>
            <p:grpSpPr bwMode="auto">
              <a:xfrm>
                <a:off x="0" y="750"/>
                <a:ext cx="698" cy="327"/>
                <a:chOff x="0" y="750"/>
                <a:chExt cx="698" cy="327"/>
              </a:xfrm>
            </p:grpSpPr>
            <p:sp>
              <p:nvSpPr>
                <p:cNvPr id="16487" name="Rectangle 47"/>
                <p:cNvSpPr>
                  <a:spLocks noChangeArrowheads="1"/>
                </p:cNvSpPr>
                <p:nvPr/>
              </p:nvSpPr>
              <p:spPr bwMode="auto">
                <a:xfrm>
                  <a:off x="43" y="750"/>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123456789</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88" name="Rectangle 48"/>
                <p:cNvSpPr>
                  <a:spLocks noChangeArrowheads="1"/>
                </p:cNvSpPr>
                <p:nvPr/>
              </p:nvSpPr>
              <p:spPr bwMode="auto">
                <a:xfrm>
                  <a:off x="0" y="750"/>
                  <a:ext cx="69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5" name="Group 49"/>
              <p:cNvGrpSpPr>
                <a:grpSpLocks/>
              </p:cNvGrpSpPr>
              <p:nvPr/>
            </p:nvGrpSpPr>
            <p:grpSpPr bwMode="auto">
              <a:xfrm>
                <a:off x="698" y="750"/>
                <a:ext cx="932" cy="327"/>
                <a:chOff x="698" y="750"/>
                <a:chExt cx="932" cy="327"/>
              </a:xfrm>
            </p:grpSpPr>
            <p:sp>
              <p:nvSpPr>
                <p:cNvPr id="16485" name="Rectangle 50"/>
                <p:cNvSpPr>
                  <a:spLocks noChangeArrowheads="1"/>
                </p:cNvSpPr>
                <p:nvPr/>
              </p:nvSpPr>
              <p:spPr bwMode="auto">
                <a:xfrm>
                  <a:off x="741" y="750"/>
                  <a:ext cx="8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7/19/2005</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86" name="Rectangle 51"/>
                <p:cNvSpPr>
                  <a:spLocks noChangeArrowheads="1"/>
                </p:cNvSpPr>
                <p:nvPr/>
              </p:nvSpPr>
              <p:spPr bwMode="auto">
                <a:xfrm>
                  <a:off x="698" y="750"/>
                  <a:ext cx="93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6" name="Group 52"/>
              <p:cNvGrpSpPr>
                <a:grpSpLocks/>
              </p:cNvGrpSpPr>
              <p:nvPr/>
            </p:nvGrpSpPr>
            <p:grpSpPr bwMode="auto">
              <a:xfrm>
                <a:off x="1630" y="750"/>
                <a:ext cx="900" cy="327"/>
                <a:chOff x="1630" y="750"/>
                <a:chExt cx="900" cy="327"/>
              </a:xfrm>
            </p:grpSpPr>
            <p:sp>
              <p:nvSpPr>
                <p:cNvPr id="16483" name="Rectangle 53"/>
                <p:cNvSpPr>
                  <a:spLocks noChangeArrowheads="1"/>
                </p:cNvSpPr>
                <p:nvPr/>
              </p:nvSpPr>
              <p:spPr bwMode="auto">
                <a:xfrm>
                  <a:off x="1673" y="750"/>
                  <a:ext cx="8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chemeClr val="tx2"/>
                      </a:solidFill>
                      <a:latin typeface="Aharoni" panose="02010803020104030203" pitchFamily="2" charset="-79"/>
                      <a:cs typeface="Aharoni" panose="02010803020104030203" pitchFamily="2" charset="-79"/>
                    </a:rPr>
                    <a:t>Current Weight</a:t>
                  </a:r>
                </a:p>
                <a:p>
                  <a:endParaRPr lang="en-US" sz="1500" dirty="0">
                    <a:solidFill>
                      <a:schemeClr val="tx2"/>
                    </a:solidFill>
                    <a:latin typeface="Aharoni" panose="02010803020104030203" pitchFamily="2" charset="-79"/>
                    <a:cs typeface="Aharoni" panose="02010803020104030203" pitchFamily="2" charset="-79"/>
                  </a:endParaRPr>
                </a:p>
              </p:txBody>
            </p:sp>
            <p:sp>
              <p:nvSpPr>
                <p:cNvPr id="16484" name="Rectangle 54"/>
                <p:cNvSpPr>
                  <a:spLocks noChangeArrowheads="1"/>
                </p:cNvSpPr>
                <p:nvPr/>
              </p:nvSpPr>
              <p:spPr bwMode="auto">
                <a:xfrm>
                  <a:off x="1630" y="750"/>
                  <a:ext cx="900"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7" name="Group 55"/>
              <p:cNvGrpSpPr>
                <a:grpSpLocks/>
              </p:cNvGrpSpPr>
              <p:nvPr/>
            </p:nvGrpSpPr>
            <p:grpSpPr bwMode="auto">
              <a:xfrm>
                <a:off x="2530" y="750"/>
                <a:ext cx="666" cy="327"/>
                <a:chOff x="2530" y="750"/>
                <a:chExt cx="666" cy="327"/>
              </a:xfrm>
            </p:grpSpPr>
            <p:sp>
              <p:nvSpPr>
                <p:cNvPr id="16481" name="Rectangle 56"/>
                <p:cNvSpPr>
                  <a:spLocks noChangeArrowheads="1"/>
                </p:cNvSpPr>
                <p:nvPr/>
              </p:nvSpPr>
              <p:spPr bwMode="auto">
                <a:xfrm>
                  <a:off x="2573" y="750"/>
                  <a:ext cx="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chemeClr val="tx2"/>
                      </a:solidFill>
                      <a:latin typeface="Aharoni" panose="02010803020104030203" pitchFamily="2" charset="-79"/>
                      <a:cs typeface="Aharoni" panose="02010803020104030203" pitchFamily="2" charset="-79"/>
                    </a:rPr>
                    <a:t>73</a:t>
                  </a:r>
                </a:p>
                <a:p>
                  <a:endParaRPr lang="en-US" sz="2667" dirty="0">
                    <a:solidFill>
                      <a:schemeClr val="tx2"/>
                    </a:solidFill>
                    <a:latin typeface="Aharoni" panose="02010803020104030203" pitchFamily="2" charset="-79"/>
                    <a:cs typeface="Aharoni" panose="02010803020104030203" pitchFamily="2" charset="-79"/>
                  </a:endParaRPr>
                </a:p>
              </p:txBody>
            </p:sp>
            <p:sp>
              <p:nvSpPr>
                <p:cNvPr id="16482" name="Rectangle 57"/>
                <p:cNvSpPr>
                  <a:spLocks noChangeArrowheads="1"/>
                </p:cNvSpPr>
                <p:nvPr/>
              </p:nvSpPr>
              <p:spPr bwMode="auto">
                <a:xfrm>
                  <a:off x="2530" y="750"/>
                  <a:ext cx="66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78" name="Group 58"/>
              <p:cNvGrpSpPr>
                <a:grpSpLocks/>
              </p:cNvGrpSpPr>
              <p:nvPr/>
            </p:nvGrpSpPr>
            <p:grpSpPr bwMode="auto">
              <a:xfrm>
                <a:off x="3196" y="750"/>
                <a:ext cx="374" cy="327"/>
                <a:chOff x="3196" y="750"/>
                <a:chExt cx="374" cy="327"/>
              </a:xfrm>
            </p:grpSpPr>
            <p:sp>
              <p:nvSpPr>
                <p:cNvPr id="16479" name="Rectangle 59"/>
                <p:cNvSpPr>
                  <a:spLocks noChangeArrowheads="1"/>
                </p:cNvSpPr>
                <p:nvPr/>
              </p:nvSpPr>
              <p:spPr bwMode="auto">
                <a:xfrm>
                  <a:off x="3239" y="75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chemeClr val="tx2"/>
                      </a:solidFill>
                      <a:latin typeface="Aharoni" panose="02010803020104030203" pitchFamily="2" charset="-79"/>
                      <a:cs typeface="Aharoni" panose="02010803020104030203" pitchFamily="2" charset="-79"/>
                    </a:rPr>
                    <a:t>kg</a:t>
                  </a:r>
                </a:p>
                <a:p>
                  <a:endParaRPr lang="en-US" sz="1500" dirty="0">
                    <a:solidFill>
                      <a:schemeClr val="tx2"/>
                    </a:solidFill>
                    <a:latin typeface="Aharoni" panose="02010803020104030203" pitchFamily="2" charset="-79"/>
                    <a:cs typeface="Aharoni" panose="02010803020104030203" pitchFamily="2" charset="-79"/>
                  </a:endParaRPr>
                </a:p>
              </p:txBody>
            </p:sp>
            <p:sp>
              <p:nvSpPr>
                <p:cNvPr id="16480" name="Rectangle 60"/>
                <p:cNvSpPr>
                  <a:spLocks noChangeArrowheads="1"/>
                </p:cNvSpPr>
                <p:nvPr/>
              </p:nvSpPr>
              <p:spPr bwMode="auto">
                <a:xfrm>
                  <a:off x="3196" y="750"/>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sp>
          <p:nvSpPr>
            <p:cNvPr id="16463" name="Rectangle 61"/>
            <p:cNvSpPr>
              <a:spLocks noChangeArrowheads="1"/>
            </p:cNvSpPr>
            <p:nvPr/>
          </p:nvSpPr>
          <p:spPr bwMode="auto">
            <a:xfrm>
              <a:off x="-2" y="-2"/>
              <a:ext cx="3574" cy="1081"/>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24" name="Group 62"/>
          <p:cNvGrpSpPr>
            <a:grpSpLocks/>
          </p:cNvGrpSpPr>
          <p:nvPr/>
        </p:nvGrpSpPr>
        <p:grpSpPr bwMode="auto">
          <a:xfrm>
            <a:off x="1079500" y="2603500"/>
            <a:ext cx="6985000" cy="1430073"/>
            <a:chOff x="-2" y="-2"/>
            <a:chExt cx="3731" cy="1081"/>
          </a:xfrm>
        </p:grpSpPr>
        <p:grpSp>
          <p:nvGrpSpPr>
            <p:cNvPr id="16394" name="Group 63"/>
            <p:cNvGrpSpPr>
              <a:grpSpLocks/>
            </p:cNvGrpSpPr>
            <p:nvPr/>
          </p:nvGrpSpPr>
          <p:grpSpPr bwMode="auto">
            <a:xfrm>
              <a:off x="-2" y="0"/>
              <a:ext cx="3731" cy="1077"/>
              <a:chOff x="-2" y="0"/>
              <a:chExt cx="3731" cy="1077"/>
            </a:xfrm>
          </p:grpSpPr>
          <p:grpSp>
            <p:nvGrpSpPr>
              <p:cNvPr id="16396" name="Group 64"/>
              <p:cNvGrpSpPr>
                <a:grpSpLocks/>
              </p:cNvGrpSpPr>
              <p:nvPr/>
            </p:nvGrpSpPr>
            <p:grpSpPr bwMode="auto">
              <a:xfrm>
                <a:off x="0" y="0"/>
                <a:ext cx="679" cy="423"/>
                <a:chOff x="0" y="0"/>
                <a:chExt cx="679" cy="423"/>
              </a:xfrm>
            </p:grpSpPr>
            <p:sp>
              <p:nvSpPr>
                <p:cNvPr id="16458" name="Rectangle 65"/>
                <p:cNvSpPr>
                  <a:spLocks noChangeArrowheads="1"/>
                </p:cNvSpPr>
                <p:nvPr/>
              </p:nvSpPr>
              <p:spPr bwMode="auto">
                <a:xfrm>
                  <a:off x="0" y="0"/>
                  <a:ext cx="679"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459" name="Group 66"/>
                <p:cNvGrpSpPr>
                  <a:grpSpLocks/>
                </p:cNvGrpSpPr>
                <p:nvPr/>
              </p:nvGrpSpPr>
              <p:grpSpPr bwMode="auto">
                <a:xfrm>
                  <a:off x="0" y="0"/>
                  <a:ext cx="636" cy="423"/>
                  <a:chOff x="0" y="0"/>
                  <a:chExt cx="636" cy="423"/>
                </a:xfrm>
              </p:grpSpPr>
              <p:sp>
                <p:nvSpPr>
                  <p:cNvPr id="16460" name="Rectangle 67"/>
                  <p:cNvSpPr>
                    <a:spLocks noChangeArrowheads="1"/>
                  </p:cNvSpPr>
                  <p:nvPr/>
                </p:nvSpPr>
                <p:spPr bwMode="auto">
                  <a:xfrm>
                    <a:off x="43" y="0"/>
                    <a:ext cx="550"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Patient Identifier</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461" name="Rectangle 68"/>
                  <p:cNvSpPr>
                    <a:spLocks noChangeArrowheads="1"/>
                  </p:cNvSpPr>
                  <p:nvPr/>
                </p:nvSpPr>
                <p:spPr bwMode="auto">
                  <a:xfrm>
                    <a:off x="0" y="0"/>
                    <a:ext cx="636"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397" name="Group 69"/>
              <p:cNvGrpSpPr>
                <a:grpSpLocks/>
              </p:cNvGrpSpPr>
              <p:nvPr/>
            </p:nvGrpSpPr>
            <p:grpSpPr bwMode="auto">
              <a:xfrm>
                <a:off x="636" y="0"/>
                <a:ext cx="734" cy="423"/>
                <a:chOff x="636" y="0"/>
                <a:chExt cx="734" cy="423"/>
              </a:xfrm>
            </p:grpSpPr>
            <p:sp>
              <p:nvSpPr>
                <p:cNvPr id="16454" name="Rectangle 70"/>
                <p:cNvSpPr>
                  <a:spLocks noChangeArrowheads="1"/>
                </p:cNvSpPr>
                <p:nvPr/>
              </p:nvSpPr>
              <p:spPr bwMode="auto">
                <a:xfrm>
                  <a:off x="636" y="0"/>
                  <a:ext cx="73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455" name="Group 71"/>
                <p:cNvGrpSpPr>
                  <a:grpSpLocks/>
                </p:cNvGrpSpPr>
                <p:nvPr/>
              </p:nvGrpSpPr>
              <p:grpSpPr bwMode="auto">
                <a:xfrm>
                  <a:off x="636" y="0"/>
                  <a:ext cx="734" cy="423"/>
                  <a:chOff x="636" y="0"/>
                  <a:chExt cx="734" cy="423"/>
                </a:xfrm>
              </p:grpSpPr>
              <p:sp>
                <p:nvSpPr>
                  <p:cNvPr id="16456" name="Rectangle 72"/>
                  <p:cNvSpPr>
                    <a:spLocks noChangeArrowheads="1"/>
                  </p:cNvSpPr>
                  <p:nvPr/>
                </p:nvSpPr>
                <p:spPr bwMode="auto">
                  <a:xfrm>
                    <a:off x="679" y="0"/>
                    <a:ext cx="648"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Date and Time</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457" name="Rectangle 73"/>
                  <p:cNvSpPr>
                    <a:spLocks noChangeArrowheads="1"/>
                  </p:cNvSpPr>
                  <p:nvPr/>
                </p:nvSpPr>
                <p:spPr bwMode="auto">
                  <a:xfrm>
                    <a:off x="636" y="0"/>
                    <a:ext cx="734"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398" name="Group 74"/>
              <p:cNvGrpSpPr>
                <a:grpSpLocks/>
              </p:cNvGrpSpPr>
              <p:nvPr/>
            </p:nvGrpSpPr>
            <p:grpSpPr bwMode="auto">
              <a:xfrm>
                <a:off x="1370" y="0"/>
                <a:ext cx="639" cy="423"/>
                <a:chOff x="1370" y="0"/>
                <a:chExt cx="639" cy="423"/>
              </a:xfrm>
            </p:grpSpPr>
            <p:sp>
              <p:nvSpPr>
                <p:cNvPr id="16450" name="Rectangle 75"/>
                <p:cNvSpPr>
                  <a:spLocks noChangeArrowheads="1"/>
                </p:cNvSpPr>
                <p:nvPr/>
              </p:nvSpPr>
              <p:spPr bwMode="auto">
                <a:xfrm>
                  <a:off x="1370" y="0"/>
                  <a:ext cx="639"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451" name="Group 76"/>
                <p:cNvGrpSpPr>
                  <a:grpSpLocks/>
                </p:cNvGrpSpPr>
                <p:nvPr/>
              </p:nvGrpSpPr>
              <p:grpSpPr bwMode="auto">
                <a:xfrm>
                  <a:off x="1370" y="0"/>
                  <a:ext cx="639" cy="423"/>
                  <a:chOff x="1370" y="0"/>
                  <a:chExt cx="639" cy="423"/>
                </a:xfrm>
              </p:grpSpPr>
              <p:sp>
                <p:nvSpPr>
                  <p:cNvPr id="16452" name="Rectangle 77"/>
                  <p:cNvSpPr>
                    <a:spLocks noChangeArrowheads="1"/>
                  </p:cNvSpPr>
                  <p:nvPr/>
                </p:nvSpPr>
                <p:spPr bwMode="auto">
                  <a:xfrm>
                    <a:off x="1398" y="0"/>
                    <a:ext cx="568"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167" b="1" dirty="0">
                        <a:solidFill>
                          <a:srgbClr val="000000"/>
                        </a:solidFill>
                        <a:latin typeface="Aharoni" panose="02010803020104030203" pitchFamily="2" charset="-79"/>
                        <a:cs typeface="Aharoni" panose="02010803020104030203" pitchFamily="2" charset="-79"/>
                      </a:rPr>
                      <a:t>Observation Type</a:t>
                    </a:r>
                  </a:p>
                  <a:p>
                    <a:endParaRPr lang="en-US" sz="1167" b="1" dirty="0">
                      <a:solidFill>
                        <a:srgbClr val="000000"/>
                      </a:solidFill>
                      <a:latin typeface="Aharoni" panose="02010803020104030203" pitchFamily="2" charset="-79"/>
                      <a:cs typeface="Aharoni" panose="02010803020104030203" pitchFamily="2" charset="-79"/>
                    </a:endParaRPr>
                  </a:p>
                </p:txBody>
              </p:sp>
              <p:sp>
                <p:nvSpPr>
                  <p:cNvPr id="16453" name="Rectangle 78"/>
                  <p:cNvSpPr>
                    <a:spLocks noChangeArrowheads="1"/>
                  </p:cNvSpPr>
                  <p:nvPr/>
                </p:nvSpPr>
                <p:spPr bwMode="auto">
                  <a:xfrm>
                    <a:off x="1370" y="0"/>
                    <a:ext cx="639"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399" name="Group 79"/>
              <p:cNvGrpSpPr>
                <a:grpSpLocks/>
              </p:cNvGrpSpPr>
              <p:nvPr/>
            </p:nvGrpSpPr>
            <p:grpSpPr bwMode="auto">
              <a:xfrm>
                <a:off x="2009" y="0"/>
                <a:ext cx="702" cy="423"/>
                <a:chOff x="2009" y="0"/>
                <a:chExt cx="702" cy="423"/>
              </a:xfrm>
            </p:grpSpPr>
            <p:sp>
              <p:nvSpPr>
                <p:cNvPr id="16446" name="Rectangle 80"/>
                <p:cNvSpPr>
                  <a:spLocks noChangeArrowheads="1"/>
                </p:cNvSpPr>
                <p:nvPr/>
              </p:nvSpPr>
              <p:spPr bwMode="auto">
                <a:xfrm>
                  <a:off x="2009" y="0"/>
                  <a:ext cx="70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447" name="Group 81"/>
                <p:cNvGrpSpPr>
                  <a:grpSpLocks/>
                </p:cNvGrpSpPr>
                <p:nvPr/>
              </p:nvGrpSpPr>
              <p:grpSpPr bwMode="auto">
                <a:xfrm>
                  <a:off x="2009" y="0"/>
                  <a:ext cx="702" cy="423"/>
                  <a:chOff x="2009" y="0"/>
                  <a:chExt cx="702" cy="423"/>
                </a:xfrm>
              </p:grpSpPr>
              <p:sp>
                <p:nvSpPr>
                  <p:cNvPr id="16448" name="Rectangle 82"/>
                  <p:cNvSpPr>
                    <a:spLocks noChangeArrowheads="1"/>
                  </p:cNvSpPr>
                  <p:nvPr/>
                </p:nvSpPr>
                <p:spPr bwMode="auto">
                  <a:xfrm>
                    <a:off x="2052" y="0"/>
                    <a:ext cx="616"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Weight type</a:t>
                    </a:r>
                    <a:endParaRPr lang="en-US" sz="1667" dirty="0">
                      <a:cs typeface="Times New Roman" pitchFamily="18" charset="0"/>
                    </a:endParaRPr>
                  </a:p>
                  <a:p>
                    <a:pPr eaLnBrk="0" hangingPunct="0"/>
                    <a:endParaRPr lang="en-US" sz="2667" dirty="0">
                      <a:latin typeface="Aharoni" panose="02010803020104030203" pitchFamily="2" charset="-79"/>
                      <a:cs typeface="Aharoni" panose="02010803020104030203" pitchFamily="2" charset="-79"/>
                    </a:endParaRPr>
                  </a:p>
                </p:txBody>
              </p:sp>
              <p:sp>
                <p:nvSpPr>
                  <p:cNvPr id="16449" name="Rectangle 83"/>
                  <p:cNvSpPr>
                    <a:spLocks noChangeArrowheads="1"/>
                  </p:cNvSpPr>
                  <p:nvPr/>
                </p:nvSpPr>
                <p:spPr bwMode="auto">
                  <a:xfrm>
                    <a:off x="2009" y="0"/>
                    <a:ext cx="702"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00" name="Group 84"/>
              <p:cNvGrpSpPr>
                <a:grpSpLocks/>
              </p:cNvGrpSpPr>
              <p:nvPr/>
            </p:nvGrpSpPr>
            <p:grpSpPr bwMode="auto">
              <a:xfrm>
                <a:off x="2711" y="0"/>
                <a:ext cx="642" cy="423"/>
                <a:chOff x="2711" y="0"/>
                <a:chExt cx="642" cy="423"/>
              </a:xfrm>
            </p:grpSpPr>
            <p:sp>
              <p:nvSpPr>
                <p:cNvPr id="16442" name="Rectangle 85"/>
                <p:cNvSpPr>
                  <a:spLocks noChangeArrowheads="1"/>
                </p:cNvSpPr>
                <p:nvPr/>
              </p:nvSpPr>
              <p:spPr bwMode="auto">
                <a:xfrm>
                  <a:off x="2711" y="0"/>
                  <a:ext cx="64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443" name="Group 86"/>
                <p:cNvGrpSpPr>
                  <a:grpSpLocks/>
                </p:cNvGrpSpPr>
                <p:nvPr/>
              </p:nvGrpSpPr>
              <p:grpSpPr bwMode="auto">
                <a:xfrm>
                  <a:off x="2711" y="0"/>
                  <a:ext cx="642" cy="423"/>
                  <a:chOff x="2711" y="0"/>
                  <a:chExt cx="642" cy="423"/>
                </a:xfrm>
              </p:grpSpPr>
              <p:sp>
                <p:nvSpPr>
                  <p:cNvPr id="16444" name="Rectangle 87"/>
                  <p:cNvSpPr>
                    <a:spLocks noChangeArrowheads="1"/>
                  </p:cNvSpPr>
                  <p:nvPr/>
                </p:nvSpPr>
                <p:spPr bwMode="auto">
                  <a:xfrm>
                    <a:off x="2711" y="0"/>
                    <a:ext cx="642"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333" b="1" dirty="0">
                        <a:solidFill>
                          <a:srgbClr val="000000"/>
                        </a:solidFill>
                        <a:latin typeface="Aharoni" panose="02010803020104030203" pitchFamily="2" charset="-79"/>
                        <a:cs typeface="Aharoni" panose="02010803020104030203" pitchFamily="2" charset="-79"/>
                      </a:rPr>
                      <a:t>Observation Value</a:t>
                    </a:r>
                  </a:p>
                  <a:p>
                    <a:endParaRPr lang="en-US" sz="1333" b="1" dirty="0">
                      <a:solidFill>
                        <a:srgbClr val="000000"/>
                      </a:solidFill>
                      <a:latin typeface="Aharoni" panose="02010803020104030203" pitchFamily="2" charset="-79"/>
                      <a:cs typeface="Aharoni" panose="02010803020104030203" pitchFamily="2" charset="-79"/>
                    </a:endParaRPr>
                  </a:p>
                </p:txBody>
              </p:sp>
              <p:sp>
                <p:nvSpPr>
                  <p:cNvPr id="16445" name="Rectangle 88"/>
                  <p:cNvSpPr>
                    <a:spLocks noChangeArrowheads="1"/>
                  </p:cNvSpPr>
                  <p:nvPr/>
                </p:nvSpPr>
                <p:spPr bwMode="auto">
                  <a:xfrm>
                    <a:off x="2711" y="0"/>
                    <a:ext cx="642"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01" name="Group 89"/>
              <p:cNvGrpSpPr>
                <a:grpSpLocks/>
              </p:cNvGrpSpPr>
              <p:nvPr/>
            </p:nvGrpSpPr>
            <p:grpSpPr bwMode="auto">
              <a:xfrm>
                <a:off x="3353" y="0"/>
                <a:ext cx="376" cy="423"/>
                <a:chOff x="3353" y="0"/>
                <a:chExt cx="376" cy="423"/>
              </a:xfrm>
            </p:grpSpPr>
            <p:sp>
              <p:nvSpPr>
                <p:cNvPr id="16438" name="Rectangle 90"/>
                <p:cNvSpPr>
                  <a:spLocks noChangeArrowheads="1"/>
                </p:cNvSpPr>
                <p:nvPr/>
              </p:nvSpPr>
              <p:spPr bwMode="auto">
                <a:xfrm>
                  <a:off x="3353" y="0"/>
                  <a:ext cx="374"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500" dirty="0">
                    <a:cs typeface="Aharoni" panose="02010803020104030203" pitchFamily="2" charset="-79"/>
                  </a:endParaRPr>
                </a:p>
              </p:txBody>
            </p:sp>
            <p:grpSp>
              <p:nvGrpSpPr>
                <p:cNvPr id="16439" name="Group 91"/>
                <p:cNvGrpSpPr>
                  <a:grpSpLocks/>
                </p:cNvGrpSpPr>
                <p:nvPr/>
              </p:nvGrpSpPr>
              <p:grpSpPr bwMode="auto">
                <a:xfrm>
                  <a:off x="3353" y="0"/>
                  <a:ext cx="376" cy="423"/>
                  <a:chOff x="3353" y="0"/>
                  <a:chExt cx="376" cy="423"/>
                </a:xfrm>
              </p:grpSpPr>
              <p:sp>
                <p:nvSpPr>
                  <p:cNvPr id="16440" name="Rectangle 92"/>
                  <p:cNvSpPr>
                    <a:spLocks noChangeArrowheads="1"/>
                  </p:cNvSpPr>
                  <p:nvPr/>
                </p:nvSpPr>
                <p:spPr bwMode="auto">
                  <a:xfrm>
                    <a:off x="3396" y="0"/>
                    <a:ext cx="333" cy="4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500" b="1" dirty="0">
                        <a:solidFill>
                          <a:srgbClr val="000000"/>
                        </a:solidFill>
                        <a:latin typeface="Aharoni" panose="02010803020104030203" pitchFamily="2" charset="-79"/>
                        <a:cs typeface="Aharoni" panose="02010803020104030203" pitchFamily="2" charset="-79"/>
                      </a:rPr>
                      <a:t>Units</a:t>
                    </a:r>
                  </a:p>
                  <a:p>
                    <a:endParaRPr lang="en-US" sz="1500" b="1" dirty="0">
                      <a:solidFill>
                        <a:srgbClr val="000000"/>
                      </a:solidFill>
                      <a:latin typeface="Aharoni" panose="02010803020104030203" pitchFamily="2" charset="-79"/>
                      <a:cs typeface="Aharoni" panose="02010803020104030203" pitchFamily="2" charset="-79"/>
                    </a:endParaRPr>
                  </a:p>
                </p:txBody>
              </p:sp>
              <p:sp>
                <p:nvSpPr>
                  <p:cNvPr id="16441" name="Rectangle 93"/>
                  <p:cNvSpPr>
                    <a:spLocks noChangeArrowheads="1"/>
                  </p:cNvSpPr>
                  <p:nvPr/>
                </p:nvSpPr>
                <p:spPr bwMode="auto">
                  <a:xfrm>
                    <a:off x="3353" y="0"/>
                    <a:ext cx="374" cy="4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grpSp>
            <p:nvGrpSpPr>
              <p:cNvPr id="16402" name="Group 94"/>
              <p:cNvGrpSpPr>
                <a:grpSpLocks/>
              </p:cNvGrpSpPr>
              <p:nvPr/>
            </p:nvGrpSpPr>
            <p:grpSpPr bwMode="auto">
              <a:xfrm>
                <a:off x="-2" y="423"/>
                <a:ext cx="681" cy="327"/>
                <a:chOff x="-2" y="423"/>
                <a:chExt cx="681" cy="327"/>
              </a:xfrm>
            </p:grpSpPr>
            <p:sp>
              <p:nvSpPr>
                <p:cNvPr id="16436" name="Rectangle 95"/>
                <p:cNvSpPr>
                  <a:spLocks noChangeArrowheads="1"/>
                </p:cNvSpPr>
                <p:nvPr/>
              </p:nvSpPr>
              <p:spPr bwMode="auto">
                <a:xfrm>
                  <a:off x="-2" y="423"/>
                  <a:ext cx="6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123456789</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37" name="Rectangle 96"/>
                <p:cNvSpPr>
                  <a:spLocks noChangeArrowheads="1"/>
                </p:cNvSpPr>
                <p:nvPr/>
              </p:nvSpPr>
              <p:spPr bwMode="auto">
                <a:xfrm>
                  <a:off x="0" y="423"/>
                  <a:ext cx="63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3" name="Group 97"/>
              <p:cNvGrpSpPr>
                <a:grpSpLocks/>
              </p:cNvGrpSpPr>
              <p:nvPr/>
            </p:nvGrpSpPr>
            <p:grpSpPr bwMode="auto">
              <a:xfrm>
                <a:off x="636" y="423"/>
                <a:ext cx="734" cy="327"/>
                <a:chOff x="636" y="423"/>
                <a:chExt cx="734" cy="327"/>
              </a:xfrm>
            </p:grpSpPr>
            <p:sp>
              <p:nvSpPr>
                <p:cNvPr id="16434" name="Rectangle 98"/>
                <p:cNvSpPr>
                  <a:spLocks noChangeArrowheads="1"/>
                </p:cNvSpPr>
                <p:nvPr/>
              </p:nvSpPr>
              <p:spPr bwMode="auto">
                <a:xfrm>
                  <a:off x="679" y="423"/>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7/4/2005</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35" name="Rectangle 99"/>
                <p:cNvSpPr>
                  <a:spLocks noChangeArrowheads="1"/>
                </p:cNvSpPr>
                <p:nvPr/>
              </p:nvSpPr>
              <p:spPr bwMode="auto">
                <a:xfrm>
                  <a:off x="636" y="423"/>
                  <a:ext cx="73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4" name="Group 100"/>
              <p:cNvGrpSpPr>
                <a:grpSpLocks/>
              </p:cNvGrpSpPr>
              <p:nvPr/>
            </p:nvGrpSpPr>
            <p:grpSpPr bwMode="auto">
              <a:xfrm>
                <a:off x="1370" y="423"/>
                <a:ext cx="639" cy="327"/>
                <a:chOff x="1370" y="423"/>
                <a:chExt cx="639" cy="327"/>
              </a:xfrm>
            </p:grpSpPr>
            <p:sp>
              <p:nvSpPr>
                <p:cNvPr id="16432" name="Rectangle 101"/>
                <p:cNvSpPr>
                  <a:spLocks noChangeArrowheads="1"/>
                </p:cNvSpPr>
                <p:nvPr/>
              </p:nvSpPr>
              <p:spPr bwMode="auto">
                <a:xfrm>
                  <a:off x="1413" y="423"/>
                  <a:ext cx="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chemeClr val="tx2"/>
                      </a:solidFill>
                      <a:latin typeface="Aharoni" panose="02010803020104030203" pitchFamily="2" charset="-79"/>
                      <a:cs typeface="Aharoni" panose="02010803020104030203" pitchFamily="2" charset="-79"/>
                    </a:rPr>
                    <a:t>Weight</a:t>
                  </a:r>
                </a:p>
                <a:p>
                  <a:endParaRPr lang="en-US" sz="1667" dirty="0">
                    <a:solidFill>
                      <a:schemeClr val="tx2"/>
                    </a:solidFill>
                    <a:latin typeface="Aharoni" panose="02010803020104030203" pitchFamily="2" charset="-79"/>
                    <a:cs typeface="Aharoni" panose="02010803020104030203" pitchFamily="2" charset="-79"/>
                  </a:endParaRPr>
                </a:p>
              </p:txBody>
            </p:sp>
            <p:sp>
              <p:nvSpPr>
                <p:cNvPr id="16433" name="Rectangle 102"/>
                <p:cNvSpPr>
                  <a:spLocks noChangeArrowheads="1"/>
                </p:cNvSpPr>
                <p:nvPr/>
              </p:nvSpPr>
              <p:spPr bwMode="auto">
                <a:xfrm>
                  <a:off x="1370" y="423"/>
                  <a:ext cx="63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5" name="Group 103"/>
              <p:cNvGrpSpPr>
                <a:grpSpLocks/>
              </p:cNvGrpSpPr>
              <p:nvPr/>
            </p:nvGrpSpPr>
            <p:grpSpPr bwMode="auto">
              <a:xfrm>
                <a:off x="2009" y="423"/>
                <a:ext cx="702" cy="327"/>
                <a:chOff x="2009" y="423"/>
                <a:chExt cx="702" cy="327"/>
              </a:xfrm>
            </p:grpSpPr>
            <p:sp>
              <p:nvSpPr>
                <p:cNvPr id="16430" name="Rectangle 104"/>
                <p:cNvSpPr>
                  <a:spLocks noChangeArrowheads="1"/>
                </p:cNvSpPr>
                <p:nvPr/>
              </p:nvSpPr>
              <p:spPr bwMode="auto">
                <a:xfrm>
                  <a:off x="2052" y="423"/>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chemeClr val="tx2"/>
                      </a:solidFill>
                      <a:latin typeface="Aharoni" panose="02010803020104030203" pitchFamily="2" charset="-79"/>
                      <a:cs typeface="Aharoni" panose="02010803020104030203" pitchFamily="2" charset="-79"/>
                    </a:rPr>
                    <a:t>Dry</a:t>
                  </a:r>
                </a:p>
                <a:p>
                  <a:endParaRPr lang="en-US" sz="1667" dirty="0">
                    <a:solidFill>
                      <a:schemeClr val="tx2"/>
                    </a:solidFill>
                    <a:latin typeface="Aharoni" panose="02010803020104030203" pitchFamily="2" charset="-79"/>
                    <a:cs typeface="Aharoni" panose="02010803020104030203" pitchFamily="2" charset="-79"/>
                  </a:endParaRPr>
                </a:p>
              </p:txBody>
            </p:sp>
            <p:sp>
              <p:nvSpPr>
                <p:cNvPr id="16431" name="Rectangle 105"/>
                <p:cNvSpPr>
                  <a:spLocks noChangeArrowheads="1"/>
                </p:cNvSpPr>
                <p:nvPr/>
              </p:nvSpPr>
              <p:spPr bwMode="auto">
                <a:xfrm>
                  <a:off x="2009" y="423"/>
                  <a:ext cx="70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6" name="Group 106"/>
              <p:cNvGrpSpPr>
                <a:grpSpLocks/>
              </p:cNvGrpSpPr>
              <p:nvPr/>
            </p:nvGrpSpPr>
            <p:grpSpPr bwMode="auto">
              <a:xfrm>
                <a:off x="2711" y="423"/>
                <a:ext cx="642" cy="327"/>
                <a:chOff x="2711" y="423"/>
                <a:chExt cx="642" cy="327"/>
              </a:xfrm>
            </p:grpSpPr>
            <p:sp>
              <p:nvSpPr>
                <p:cNvPr id="16428" name="Rectangle 107"/>
                <p:cNvSpPr>
                  <a:spLocks noChangeArrowheads="1"/>
                </p:cNvSpPr>
                <p:nvPr/>
              </p:nvSpPr>
              <p:spPr bwMode="auto">
                <a:xfrm>
                  <a:off x="2754" y="423"/>
                  <a:ext cx="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chemeClr val="tx2"/>
                      </a:solidFill>
                      <a:latin typeface="Aharoni" panose="02010803020104030203" pitchFamily="2" charset="-79"/>
                      <a:cs typeface="Aharoni" panose="02010803020104030203" pitchFamily="2" charset="-79"/>
                    </a:rPr>
                    <a:t>70</a:t>
                  </a:r>
                </a:p>
                <a:p>
                  <a:endParaRPr lang="en-US" sz="2667" dirty="0">
                    <a:solidFill>
                      <a:schemeClr val="tx2"/>
                    </a:solidFill>
                    <a:latin typeface="Aharoni" panose="02010803020104030203" pitchFamily="2" charset="-79"/>
                    <a:cs typeface="Aharoni" panose="02010803020104030203" pitchFamily="2" charset="-79"/>
                  </a:endParaRPr>
                </a:p>
              </p:txBody>
            </p:sp>
            <p:sp>
              <p:nvSpPr>
                <p:cNvPr id="16429" name="Rectangle 108"/>
                <p:cNvSpPr>
                  <a:spLocks noChangeArrowheads="1"/>
                </p:cNvSpPr>
                <p:nvPr/>
              </p:nvSpPr>
              <p:spPr bwMode="auto">
                <a:xfrm>
                  <a:off x="2711" y="423"/>
                  <a:ext cx="64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3" name="Group 109"/>
              <p:cNvGrpSpPr>
                <a:grpSpLocks/>
              </p:cNvGrpSpPr>
              <p:nvPr/>
            </p:nvGrpSpPr>
            <p:grpSpPr bwMode="auto">
              <a:xfrm>
                <a:off x="3353" y="423"/>
                <a:ext cx="374" cy="327"/>
                <a:chOff x="3353" y="423"/>
                <a:chExt cx="374" cy="327"/>
              </a:xfrm>
            </p:grpSpPr>
            <p:sp>
              <p:nvSpPr>
                <p:cNvPr id="16426" name="Rectangle 110"/>
                <p:cNvSpPr>
                  <a:spLocks noChangeArrowheads="1"/>
                </p:cNvSpPr>
                <p:nvPr/>
              </p:nvSpPr>
              <p:spPr bwMode="auto">
                <a:xfrm>
                  <a:off x="3396" y="42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chemeClr val="tx2"/>
                      </a:solidFill>
                      <a:latin typeface="Aharoni" panose="02010803020104030203" pitchFamily="2" charset="-79"/>
                      <a:cs typeface="Aharoni" panose="02010803020104030203" pitchFamily="2" charset="-79"/>
                    </a:rPr>
                    <a:t>kg</a:t>
                  </a:r>
                </a:p>
                <a:p>
                  <a:endParaRPr lang="en-US" sz="1500" dirty="0">
                    <a:solidFill>
                      <a:schemeClr val="tx2"/>
                    </a:solidFill>
                    <a:latin typeface="Aharoni" panose="02010803020104030203" pitchFamily="2" charset="-79"/>
                    <a:cs typeface="Aharoni" panose="02010803020104030203" pitchFamily="2" charset="-79"/>
                  </a:endParaRPr>
                </a:p>
              </p:txBody>
            </p:sp>
            <p:sp>
              <p:nvSpPr>
                <p:cNvPr id="16427" name="Rectangle 111"/>
                <p:cNvSpPr>
                  <a:spLocks noChangeArrowheads="1"/>
                </p:cNvSpPr>
                <p:nvPr/>
              </p:nvSpPr>
              <p:spPr bwMode="auto">
                <a:xfrm>
                  <a:off x="3353" y="423"/>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8" name="Group 112"/>
              <p:cNvGrpSpPr>
                <a:grpSpLocks/>
              </p:cNvGrpSpPr>
              <p:nvPr/>
            </p:nvGrpSpPr>
            <p:grpSpPr bwMode="auto">
              <a:xfrm>
                <a:off x="0" y="750"/>
                <a:ext cx="646" cy="327"/>
                <a:chOff x="0" y="750"/>
                <a:chExt cx="646" cy="327"/>
              </a:xfrm>
            </p:grpSpPr>
            <p:sp>
              <p:nvSpPr>
                <p:cNvPr id="16424" name="Rectangle 113"/>
                <p:cNvSpPr>
                  <a:spLocks noChangeArrowheads="1"/>
                </p:cNvSpPr>
                <p:nvPr/>
              </p:nvSpPr>
              <p:spPr bwMode="auto">
                <a:xfrm>
                  <a:off x="13" y="750"/>
                  <a:ext cx="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123456789</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25" name="Rectangle 114"/>
                <p:cNvSpPr>
                  <a:spLocks noChangeArrowheads="1"/>
                </p:cNvSpPr>
                <p:nvPr/>
              </p:nvSpPr>
              <p:spPr bwMode="auto">
                <a:xfrm>
                  <a:off x="0" y="750"/>
                  <a:ext cx="636"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9" name="Group 115"/>
              <p:cNvGrpSpPr>
                <a:grpSpLocks/>
              </p:cNvGrpSpPr>
              <p:nvPr/>
            </p:nvGrpSpPr>
            <p:grpSpPr bwMode="auto">
              <a:xfrm>
                <a:off x="636" y="750"/>
                <a:ext cx="734" cy="327"/>
                <a:chOff x="636" y="750"/>
                <a:chExt cx="734" cy="327"/>
              </a:xfrm>
            </p:grpSpPr>
            <p:sp>
              <p:nvSpPr>
                <p:cNvPr id="16422" name="Rectangle 116"/>
                <p:cNvSpPr>
                  <a:spLocks noChangeArrowheads="1"/>
                </p:cNvSpPr>
                <p:nvPr/>
              </p:nvSpPr>
              <p:spPr bwMode="auto">
                <a:xfrm>
                  <a:off x="679" y="750"/>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a:solidFill>
                        <a:schemeClr val="tx2"/>
                      </a:solidFill>
                      <a:latin typeface="Aharoni" panose="02010803020104030203" pitchFamily="2" charset="-79"/>
                      <a:cs typeface="Aharoni" panose="02010803020104030203" pitchFamily="2" charset="-79"/>
                    </a:rPr>
                    <a:t>7/19/2005</a:t>
                  </a:r>
                </a:p>
                <a:p>
                  <a:endParaRPr lang="en-US" sz="2000" dirty="0">
                    <a:solidFill>
                      <a:schemeClr val="tx2"/>
                    </a:solidFill>
                    <a:latin typeface="Aharoni" panose="02010803020104030203" pitchFamily="2" charset="-79"/>
                    <a:cs typeface="Aharoni" panose="02010803020104030203" pitchFamily="2" charset="-79"/>
                  </a:endParaRPr>
                </a:p>
              </p:txBody>
            </p:sp>
            <p:sp>
              <p:nvSpPr>
                <p:cNvPr id="16423" name="Rectangle 117"/>
                <p:cNvSpPr>
                  <a:spLocks noChangeArrowheads="1"/>
                </p:cNvSpPr>
                <p:nvPr/>
              </p:nvSpPr>
              <p:spPr bwMode="auto">
                <a:xfrm>
                  <a:off x="636" y="750"/>
                  <a:ext cx="73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10" name="Group 118"/>
              <p:cNvGrpSpPr>
                <a:grpSpLocks/>
              </p:cNvGrpSpPr>
              <p:nvPr/>
            </p:nvGrpSpPr>
            <p:grpSpPr bwMode="auto">
              <a:xfrm>
                <a:off x="1370" y="750"/>
                <a:ext cx="639" cy="327"/>
                <a:chOff x="1370" y="750"/>
                <a:chExt cx="639" cy="327"/>
              </a:xfrm>
            </p:grpSpPr>
            <p:sp>
              <p:nvSpPr>
                <p:cNvPr id="16420" name="Rectangle 119"/>
                <p:cNvSpPr>
                  <a:spLocks noChangeArrowheads="1"/>
                </p:cNvSpPr>
                <p:nvPr/>
              </p:nvSpPr>
              <p:spPr bwMode="auto">
                <a:xfrm>
                  <a:off x="1413" y="750"/>
                  <a:ext cx="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chemeClr val="tx2"/>
                      </a:solidFill>
                      <a:latin typeface="Aharoni" panose="02010803020104030203" pitchFamily="2" charset="-79"/>
                      <a:cs typeface="Aharoni" panose="02010803020104030203" pitchFamily="2" charset="-79"/>
                    </a:rPr>
                    <a:t>Weight</a:t>
                  </a:r>
                </a:p>
                <a:p>
                  <a:endParaRPr lang="en-US" sz="1667" dirty="0">
                    <a:solidFill>
                      <a:schemeClr val="tx2"/>
                    </a:solidFill>
                    <a:latin typeface="Aharoni" panose="02010803020104030203" pitchFamily="2" charset="-79"/>
                    <a:cs typeface="Aharoni" panose="02010803020104030203" pitchFamily="2" charset="-79"/>
                  </a:endParaRPr>
                </a:p>
              </p:txBody>
            </p:sp>
            <p:sp>
              <p:nvSpPr>
                <p:cNvPr id="16421" name="Rectangle 120"/>
                <p:cNvSpPr>
                  <a:spLocks noChangeArrowheads="1"/>
                </p:cNvSpPr>
                <p:nvPr/>
              </p:nvSpPr>
              <p:spPr bwMode="auto">
                <a:xfrm>
                  <a:off x="1370" y="750"/>
                  <a:ext cx="63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11" name="Group 121"/>
              <p:cNvGrpSpPr>
                <a:grpSpLocks/>
              </p:cNvGrpSpPr>
              <p:nvPr/>
            </p:nvGrpSpPr>
            <p:grpSpPr bwMode="auto">
              <a:xfrm>
                <a:off x="2009" y="750"/>
                <a:ext cx="702" cy="327"/>
                <a:chOff x="2009" y="750"/>
                <a:chExt cx="702" cy="327"/>
              </a:xfrm>
            </p:grpSpPr>
            <p:sp>
              <p:nvSpPr>
                <p:cNvPr id="16418" name="Rectangle 122"/>
                <p:cNvSpPr>
                  <a:spLocks noChangeArrowheads="1"/>
                </p:cNvSpPr>
                <p:nvPr/>
              </p:nvSpPr>
              <p:spPr bwMode="auto">
                <a:xfrm>
                  <a:off x="2052" y="750"/>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67" dirty="0">
                      <a:solidFill>
                        <a:schemeClr val="tx2"/>
                      </a:solidFill>
                      <a:latin typeface="Aharoni" panose="02010803020104030203" pitchFamily="2" charset="-79"/>
                      <a:cs typeface="Aharoni" panose="02010803020104030203" pitchFamily="2" charset="-79"/>
                    </a:rPr>
                    <a:t>Current</a:t>
                  </a:r>
                </a:p>
                <a:p>
                  <a:endParaRPr lang="en-US" sz="1667" dirty="0">
                    <a:solidFill>
                      <a:schemeClr val="tx2"/>
                    </a:solidFill>
                    <a:latin typeface="Aharoni" panose="02010803020104030203" pitchFamily="2" charset="-79"/>
                    <a:cs typeface="Aharoni" panose="02010803020104030203" pitchFamily="2" charset="-79"/>
                  </a:endParaRPr>
                </a:p>
              </p:txBody>
            </p:sp>
            <p:sp>
              <p:nvSpPr>
                <p:cNvPr id="16419" name="Rectangle 123"/>
                <p:cNvSpPr>
                  <a:spLocks noChangeArrowheads="1"/>
                </p:cNvSpPr>
                <p:nvPr/>
              </p:nvSpPr>
              <p:spPr bwMode="auto">
                <a:xfrm>
                  <a:off x="2009" y="750"/>
                  <a:ext cx="70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12" name="Group 124"/>
              <p:cNvGrpSpPr>
                <a:grpSpLocks/>
              </p:cNvGrpSpPr>
              <p:nvPr/>
            </p:nvGrpSpPr>
            <p:grpSpPr bwMode="auto">
              <a:xfrm>
                <a:off x="2711" y="750"/>
                <a:ext cx="642" cy="327"/>
                <a:chOff x="2711" y="750"/>
                <a:chExt cx="642" cy="327"/>
              </a:xfrm>
            </p:grpSpPr>
            <p:sp>
              <p:nvSpPr>
                <p:cNvPr id="16416" name="Rectangle 125"/>
                <p:cNvSpPr>
                  <a:spLocks noChangeArrowheads="1"/>
                </p:cNvSpPr>
                <p:nvPr/>
              </p:nvSpPr>
              <p:spPr bwMode="auto">
                <a:xfrm>
                  <a:off x="2754" y="750"/>
                  <a:ext cx="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667" dirty="0">
                      <a:solidFill>
                        <a:schemeClr val="tx2"/>
                      </a:solidFill>
                      <a:latin typeface="Aharoni" panose="02010803020104030203" pitchFamily="2" charset="-79"/>
                      <a:cs typeface="Aharoni" panose="02010803020104030203" pitchFamily="2" charset="-79"/>
                    </a:rPr>
                    <a:t>73</a:t>
                  </a:r>
                </a:p>
                <a:p>
                  <a:endParaRPr lang="en-US" sz="2667" dirty="0">
                    <a:solidFill>
                      <a:schemeClr val="tx2"/>
                    </a:solidFill>
                    <a:latin typeface="Aharoni" panose="02010803020104030203" pitchFamily="2" charset="-79"/>
                    <a:cs typeface="Aharoni" panose="02010803020104030203" pitchFamily="2" charset="-79"/>
                  </a:endParaRPr>
                </a:p>
              </p:txBody>
            </p:sp>
            <p:sp>
              <p:nvSpPr>
                <p:cNvPr id="16417" name="Rectangle 126"/>
                <p:cNvSpPr>
                  <a:spLocks noChangeArrowheads="1"/>
                </p:cNvSpPr>
                <p:nvPr/>
              </p:nvSpPr>
              <p:spPr bwMode="auto">
                <a:xfrm>
                  <a:off x="2711" y="750"/>
                  <a:ext cx="642"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13" name="Group 127"/>
              <p:cNvGrpSpPr>
                <a:grpSpLocks/>
              </p:cNvGrpSpPr>
              <p:nvPr/>
            </p:nvGrpSpPr>
            <p:grpSpPr bwMode="auto">
              <a:xfrm>
                <a:off x="3353" y="750"/>
                <a:ext cx="374" cy="327"/>
                <a:chOff x="3353" y="750"/>
                <a:chExt cx="374" cy="327"/>
              </a:xfrm>
            </p:grpSpPr>
            <p:sp>
              <p:nvSpPr>
                <p:cNvPr id="16414" name="Rectangle 128"/>
                <p:cNvSpPr>
                  <a:spLocks noChangeArrowheads="1"/>
                </p:cNvSpPr>
                <p:nvPr/>
              </p:nvSpPr>
              <p:spPr bwMode="auto">
                <a:xfrm>
                  <a:off x="3396" y="75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500" dirty="0">
                      <a:solidFill>
                        <a:schemeClr val="tx2"/>
                      </a:solidFill>
                      <a:latin typeface="Aharoni" panose="02010803020104030203" pitchFamily="2" charset="-79"/>
                      <a:cs typeface="Aharoni" panose="02010803020104030203" pitchFamily="2" charset="-79"/>
                    </a:rPr>
                    <a:t>kg</a:t>
                  </a:r>
                </a:p>
                <a:p>
                  <a:endParaRPr lang="en-US" sz="1500" dirty="0">
                    <a:solidFill>
                      <a:schemeClr val="tx2"/>
                    </a:solidFill>
                    <a:latin typeface="Aharoni" panose="02010803020104030203" pitchFamily="2" charset="-79"/>
                    <a:cs typeface="Aharoni" panose="02010803020104030203" pitchFamily="2" charset="-79"/>
                  </a:endParaRPr>
                </a:p>
              </p:txBody>
            </p:sp>
            <p:sp>
              <p:nvSpPr>
                <p:cNvPr id="16415" name="Rectangle 129"/>
                <p:cNvSpPr>
                  <a:spLocks noChangeArrowheads="1"/>
                </p:cNvSpPr>
                <p:nvPr/>
              </p:nvSpPr>
              <p:spPr bwMode="auto">
                <a:xfrm>
                  <a:off x="3353" y="750"/>
                  <a:ext cx="374"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sp>
          <p:nvSpPr>
            <p:cNvPr id="16395" name="Rectangle 130"/>
            <p:cNvSpPr>
              <a:spLocks noChangeArrowheads="1"/>
            </p:cNvSpPr>
            <p:nvPr/>
          </p:nvSpPr>
          <p:spPr bwMode="auto">
            <a:xfrm>
              <a:off x="-2" y="-2"/>
              <a:ext cx="3731" cy="1081"/>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500" dirty="0">
                <a:cs typeface="Aharoni" panose="02010803020104030203" pitchFamily="2" charset="-79"/>
              </a:endParaRPr>
            </a:p>
          </p:txBody>
        </p:sp>
      </p:grpSp>
      <p:grpSp>
        <p:nvGrpSpPr>
          <p:cNvPr id="16407" name="Group 131"/>
          <p:cNvGrpSpPr>
            <a:grpSpLocks/>
          </p:cNvGrpSpPr>
          <p:nvPr/>
        </p:nvGrpSpPr>
        <p:grpSpPr bwMode="auto">
          <a:xfrm>
            <a:off x="4038865" y="1778001"/>
            <a:ext cx="1115218" cy="1457854"/>
            <a:chOff x="2477" y="1344"/>
            <a:chExt cx="843" cy="1102"/>
          </a:xfrm>
        </p:grpSpPr>
        <p:sp>
          <p:nvSpPr>
            <p:cNvPr id="16392" name="Line 132"/>
            <p:cNvSpPr>
              <a:spLocks noChangeShapeType="1"/>
            </p:cNvSpPr>
            <p:nvPr/>
          </p:nvSpPr>
          <p:spPr bwMode="auto">
            <a:xfrm>
              <a:off x="3072" y="1344"/>
              <a:ext cx="248" cy="110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500" dirty="0">
                <a:cs typeface="Aharoni" panose="02010803020104030203" pitchFamily="2" charset="-79"/>
              </a:endParaRPr>
            </a:p>
          </p:txBody>
        </p:sp>
        <p:sp>
          <p:nvSpPr>
            <p:cNvPr id="16393" name="Line 133"/>
            <p:cNvSpPr>
              <a:spLocks noChangeShapeType="1"/>
            </p:cNvSpPr>
            <p:nvPr/>
          </p:nvSpPr>
          <p:spPr bwMode="auto">
            <a:xfrm flipH="1">
              <a:off x="2477" y="1344"/>
              <a:ext cx="595" cy="110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500" dirty="0">
                <a:cs typeface="Aharoni" panose="02010803020104030203" pitchFamily="2" charset="-79"/>
              </a:endParaRPr>
            </a:p>
          </p:txBody>
        </p:sp>
      </p:grpSp>
    </p:spTree>
    <p:extLst>
      <p:ext uri="{BB962C8B-B14F-4D97-AF65-F5344CB8AC3E}">
        <p14:creationId xmlns:p14="http://schemas.microsoft.com/office/powerpoint/2010/main" val="4182236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348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nodeType="clickEffect">
                                  <p:stCondLst>
                                    <p:cond delay="0"/>
                                  </p:stCondLst>
                                  <p:childTnLst>
                                    <p:set>
                                      <p:cBhvr>
                                        <p:cTn id="20" dur="1" fill="hold">
                                          <p:stCondLst>
                                            <p:cond delay="0"/>
                                          </p:stCondLst>
                                        </p:cTn>
                                        <p:tgtEl>
                                          <p:spTgt spid="16407"/>
                                        </p:tgtEl>
                                        <p:attrNameLst>
                                          <p:attrName>style.visibility</p:attrName>
                                        </p:attrNameLst>
                                      </p:cBhvr>
                                      <p:to>
                                        <p:strVal val="visible"/>
                                      </p:to>
                                    </p:set>
                                    <p:anim calcmode="lin" valueType="num">
                                      <p:cBhvr>
                                        <p:cTn id="21" dur="500" fill="hold"/>
                                        <p:tgtEl>
                                          <p:spTgt spid="16407"/>
                                        </p:tgtEl>
                                        <p:attrNameLst>
                                          <p:attrName>ppt_x</p:attrName>
                                        </p:attrNameLst>
                                      </p:cBhvr>
                                      <p:tavLst>
                                        <p:tav tm="0">
                                          <p:val>
                                            <p:strVal val="#ppt_x"/>
                                          </p:val>
                                        </p:tav>
                                        <p:tav tm="100000">
                                          <p:val>
                                            <p:strVal val="#ppt_x"/>
                                          </p:val>
                                        </p:tav>
                                      </p:tavLst>
                                    </p:anim>
                                    <p:anim calcmode="lin" valueType="num">
                                      <p:cBhvr>
                                        <p:cTn id="22" dur="500" fill="hold"/>
                                        <p:tgtEl>
                                          <p:spTgt spid="16407"/>
                                        </p:tgtEl>
                                        <p:attrNameLst>
                                          <p:attrName>ppt_y</p:attrName>
                                        </p:attrNameLst>
                                      </p:cBhvr>
                                      <p:tavLst>
                                        <p:tav tm="0">
                                          <p:val>
                                            <p:strVal val="#ppt_y-#ppt_h/2"/>
                                          </p:val>
                                        </p:tav>
                                        <p:tav tm="100000">
                                          <p:val>
                                            <p:strVal val="#ppt_y"/>
                                          </p:val>
                                        </p:tav>
                                      </p:tavLst>
                                    </p:anim>
                                    <p:anim calcmode="lin" valueType="num">
                                      <p:cBhvr>
                                        <p:cTn id="23" dur="500" fill="hold"/>
                                        <p:tgtEl>
                                          <p:spTgt spid="16407"/>
                                        </p:tgtEl>
                                        <p:attrNameLst>
                                          <p:attrName>ppt_w</p:attrName>
                                        </p:attrNameLst>
                                      </p:cBhvr>
                                      <p:tavLst>
                                        <p:tav tm="0">
                                          <p:val>
                                            <p:strVal val="#ppt_w"/>
                                          </p:val>
                                        </p:tav>
                                        <p:tav tm="100000">
                                          <p:val>
                                            <p:strVal val="#ppt_w"/>
                                          </p:val>
                                        </p:tav>
                                      </p:tavLst>
                                    </p:anim>
                                    <p:anim calcmode="lin" valueType="num">
                                      <p:cBhvr>
                                        <p:cTn id="24" dur="500" fill="hold"/>
                                        <p:tgtEl>
                                          <p:spTgt spid="16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0889" y="-70337"/>
            <a:ext cx="6701897" cy="828639"/>
          </a:xfrm>
        </p:spPr>
        <p:txBody>
          <a:bodyPr vert="horz" lIns="91440" tIns="45720" rIns="91440" bIns="45720" rtlCol="0" anchor="b" anchorCtr="0">
            <a:noAutofit/>
          </a:bodyPr>
          <a:lstStyle/>
          <a:p>
            <a:r>
              <a:rPr lang="en-US" sz="4000" dirty="0"/>
              <a:t>LOINC Codes for Weight</a:t>
            </a:r>
          </a:p>
        </p:txBody>
      </p:sp>
      <p:sp>
        <p:nvSpPr>
          <p:cNvPr id="4" name="Slide Number Placeholder 3"/>
          <p:cNvSpPr>
            <a:spLocks noGrp="1"/>
          </p:cNvSpPr>
          <p:nvPr>
            <p:ph type="sldNum" sz="quarter" idx="12"/>
          </p:nvPr>
        </p:nvSpPr>
        <p:spPr/>
        <p:txBody>
          <a:bodyPr vert="horz" lIns="91440" tIns="45720" rIns="91440" bIns="45720" rtlCol="0" anchor="ctr"/>
          <a:lstStyle/>
          <a:p>
            <a:fld id="{2A87D11A-E4C4-2C4D-9054-85AF8217705F}" type="slidenum">
              <a:rPr lang="en-US">
                <a:latin typeface="Arial"/>
              </a:rPr>
              <a:pPr/>
              <a:t>49</a:t>
            </a:fld>
            <a:endParaRPr lang="en-US" dirty="0">
              <a:latin typeface="Arial"/>
            </a:endParaRPr>
          </a:p>
        </p:txBody>
      </p:sp>
      <p:pic>
        <p:nvPicPr>
          <p:cNvPr id="7" name="Picture 6"/>
          <p:cNvPicPr>
            <a:picLocks noChangeAspect="1"/>
          </p:cNvPicPr>
          <p:nvPr/>
        </p:nvPicPr>
        <p:blipFill>
          <a:blip r:embed="rId3"/>
          <a:stretch>
            <a:fillRect/>
          </a:stretch>
        </p:blipFill>
        <p:spPr>
          <a:xfrm>
            <a:off x="979488" y="911470"/>
            <a:ext cx="7189601" cy="4318254"/>
          </a:xfrm>
          <a:prstGeom prst="rect">
            <a:avLst/>
          </a:prstGeom>
        </p:spPr>
      </p:pic>
      <p:sp>
        <p:nvSpPr>
          <p:cNvPr id="8" name="Oval 7"/>
          <p:cNvSpPr/>
          <p:nvPr/>
        </p:nvSpPr>
        <p:spPr>
          <a:xfrm>
            <a:off x="843010" y="4617143"/>
            <a:ext cx="2193617" cy="432179"/>
          </a:xfrm>
          <a:prstGeom prst="ellipse">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120961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64708" y="222737"/>
            <a:ext cx="6477000" cy="571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buClr>
                <a:srgbClr val="FFFFFF"/>
              </a:buClr>
              <a:buSzPct val="90000"/>
            </a:pPr>
            <a:r>
              <a:rPr lang="en-US" altLang="en-US" dirty="0" smtClean="0"/>
              <a:t>Core Assumptions</a:t>
            </a:r>
          </a:p>
        </p:txBody>
      </p:sp>
      <p:sp>
        <p:nvSpPr>
          <p:cNvPr id="6147" name="Rectangle 3"/>
          <p:cNvSpPr>
            <a:spLocks noGrp="1" noChangeArrowheads="1"/>
          </p:cNvSpPr>
          <p:nvPr>
            <p:ph idx="1"/>
          </p:nvPr>
        </p:nvSpPr>
        <p:spPr>
          <a:xfrm>
            <a:off x="461515" y="1218290"/>
            <a:ext cx="8213562" cy="409839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spcBef>
                <a:spcPct val="0"/>
              </a:spcBef>
              <a:buFontTx/>
              <a:buNone/>
            </a:pPr>
            <a:r>
              <a:rPr lang="en-US" altLang="en-US" sz="3200" dirty="0"/>
              <a:t>‘</a:t>
            </a:r>
            <a:r>
              <a:rPr lang="en-US" altLang="en-US" sz="2800" dirty="0"/>
              <a:t>The complexity of modern medicine exceeds the inherent limitations of the unaided human mind.’</a:t>
            </a:r>
          </a:p>
          <a:p>
            <a:pPr eaLnBrk="1" hangingPunct="1">
              <a:spcBef>
                <a:spcPct val="0"/>
              </a:spcBef>
              <a:buFontTx/>
              <a:buNone/>
            </a:pPr>
            <a:r>
              <a:rPr lang="en-US" altLang="en-US" sz="2800" dirty="0"/>
              <a:t>	~ </a:t>
            </a:r>
            <a:r>
              <a:rPr lang="en-US" altLang="en-US" sz="1800" dirty="0"/>
              <a:t>David M. Eddy, MD, Ph.D.</a:t>
            </a:r>
          </a:p>
          <a:p>
            <a:pPr algn="ctr" eaLnBrk="1" hangingPunct="1">
              <a:spcBef>
                <a:spcPct val="0"/>
              </a:spcBef>
              <a:buFontTx/>
              <a:buNone/>
            </a:pPr>
            <a:endParaRPr lang="en-US" altLang="en-US" sz="1800" dirty="0"/>
          </a:p>
          <a:p>
            <a:pPr eaLnBrk="1" hangingPunct="1">
              <a:spcBef>
                <a:spcPct val="0"/>
              </a:spcBef>
              <a:buFontTx/>
              <a:buNone/>
            </a:pPr>
            <a:r>
              <a:rPr lang="en-US" altLang="en-US" sz="2800" dirty="0"/>
              <a:t>‘... man is not perfectible.  There are limits to man’s capabilities as an  information  processor that assure the occurrence of random errors in his activities.’</a:t>
            </a:r>
          </a:p>
          <a:p>
            <a:pPr eaLnBrk="1" hangingPunct="1">
              <a:spcBef>
                <a:spcPct val="0"/>
              </a:spcBef>
              <a:buFontTx/>
              <a:buNone/>
            </a:pPr>
            <a:r>
              <a:rPr lang="en-US" altLang="en-US" sz="2800" dirty="0"/>
              <a:t>	~ </a:t>
            </a:r>
            <a:r>
              <a:rPr lang="en-US" altLang="en-US" sz="1800" dirty="0"/>
              <a:t>Clement J. McDonald, MD</a:t>
            </a:r>
            <a:r>
              <a:rPr lang="en-US" altLang="en-US" sz="2800" dirty="0"/>
              <a:t>	</a:t>
            </a:r>
          </a:p>
        </p:txBody>
      </p:sp>
      <p:sp>
        <p:nvSpPr>
          <p:cNvPr id="2" name="Rectangle 1"/>
          <p:cNvSpPr/>
          <p:nvPr/>
        </p:nvSpPr>
        <p:spPr>
          <a:xfrm>
            <a:off x="8597487" y="5082337"/>
            <a:ext cx="367622"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5</a:t>
            </a:fld>
            <a:endParaRPr lang="en-US" sz="3000" dirty="0">
              <a:solidFill>
                <a:schemeClr val="bg1"/>
              </a:solidFill>
            </a:endParaRPr>
          </a:p>
        </p:txBody>
      </p:sp>
    </p:spTree>
    <p:extLst>
      <p:ext uri="{BB962C8B-B14F-4D97-AF65-F5344CB8AC3E}">
        <p14:creationId xmlns:p14="http://schemas.microsoft.com/office/powerpoint/2010/main" val="1255838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97921"/>
            <a:ext cx="8042276" cy="1114130"/>
          </a:xfrm>
        </p:spPr>
        <p:txBody>
          <a:bodyPr vert="horz" lIns="91440" tIns="45720" rIns="91440" bIns="45720" rtlCol="0" anchor="b" anchorCtr="0">
            <a:noAutofit/>
          </a:bodyPr>
          <a:lstStyle/>
          <a:p>
            <a:r>
              <a:rPr lang="en-US" dirty="0"/>
              <a:t>CIMI</a:t>
            </a:r>
          </a:p>
        </p:txBody>
      </p:sp>
      <p:sp>
        <p:nvSpPr>
          <p:cNvPr id="3" name="Content Placeholder 2"/>
          <p:cNvSpPr>
            <a:spLocks noGrp="1"/>
          </p:cNvSpPr>
          <p:nvPr>
            <p:ph idx="1"/>
          </p:nvPr>
        </p:nvSpPr>
        <p:spPr>
          <a:xfrm>
            <a:off x="549275" y="1134210"/>
            <a:ext cx="8042276" cy="3619500"/>
          </a:xfrm>
        </p:spPr>
        <p:txBody>
          <a:bodyPr>
            <a:noAutofit/>
          </a:bodyPr>
          <a:lstStyle/>
          <a:p>
            <a:r>
              <a:rPr lang="en-US" sz="2667" dirty="0"/>
              <a:t>The Clinical Information Modeling Initiative (CIMI) is an HL7 Work Group that is producing detailed clinical information models to enable interoperability of health care information systems</a:t>
            </a:r>
          </a:p>
          <a:p>
            <a:r>
              <a:rPr lang="en-US" sz="2667" dirty="0"/>
              <a:t>CIMI was initiated during a “Fresh Look” session at an HL7 meeting in 2011</a:t>
            </a:r>
          </a:p>
          <a:p>
            <a:r>
              <a:rPr lang="en-US" sz="2667" dirty="0"/>
              <a:t>CIMI models are free for use for all purposes</a:t>
            </a:r>
          </a:p>
          <a:p>
            <a:r>
              <a:rPr lang="en-US" sz="2667" dirty="0"/>
              <a:t>See </a:t>
            </a:r>
            <a:r>
              <a:rPr lang="en-US" sz="2667" dirty="0">
                <a:hlinkClick r:id="rId2"/>
              </a:rPr>
              <a:t>http://www.opencimi.org/</a:t>
            </a:r>
            <a:r>
              <a:rPr lang="en-US" sz="2667" dirty="0"/>
              <a:t> for more details</a:t>
            </a:r>
          </a:p>
        </p:txBody>
      </p:sp>
      <p:sp>
        <p:nvSpPr>
          <p:cNvPr id="4" name="Slide Number Placeholder 3"/>
          <p:cNvSpPr>
            <a:spLocks noGrp="1"/>
          </p:cNvSpPr>
          <p:nvPr>
            <p:ph type="sldNum" sz="quarter" idx="12"/>
          </p:nvPr>
        </p:nvSpPr>
        <p:spPr>
          <a:xfrm>
            <a:off x="7897906" y="5229723"/>
            <a:ext cx="990600" cy="304271"/>
          </a:xfrm>
        </p:spPr>
        <p:txBody>
          <a:bodyPr vert="horz" lIns="91440" tIns="45720" rIns="91440" bIns="45720" rtlCol="0" anchor="ctr"/>
          <a:lstStyle/>
          <a:p>
            <a:r>
              <a:rPr lang="en-US" dirty="0" smtClean="0">
                <a:latin typeface="Arial"/>
              </a:rPr>
              <a:t>47</a:t>
            </a:r>
            <a:endParaRPr lang="en-US" dirty="0">
              <a:latin typeface="Arial"/>
            </a:endParaRPr>
          </a:p>
        </p:txBody>
      </p:sp>
    </p:spTree>
    <p:extLst>
      <p:ext uri="{BB962C8B-B14F-4D97-AF65-F5344CB8AC3E}">
        <p14:creationId xmlns:p14="http://schemas.microsoft.com/office/powerpoint/2010/main" val="31186041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normAutofit fontScale="85000" lnSpcReduction="10000"/>
          </a:bodyPr>
          <a:lstStyle/>
          <a:p>
            <a:r>
              <a:rPr lang="en-US" sz="2333" dirty="0"/>
              <a:t>Create a shared repository of detailed clinical information models</a:t>
            </a:r>
          </a:p>
          <a:p>
            <a:r>
              <a:rPr lang="en-US" sz="2333" dirty="0"/>
              <a:t>Repository is open to everyone and models are licensed free for use at no cost</a:t>
            </a:r>
          </a:p>
          <a:p>
            <a:r>
              <a:rPr lang="en-US" sz="2333" dirty="0" smtClean="0"/>
              <a:t>Where the models:</a:t>
            </a:r>
          </a:p>
          <a:p>
            <a:pPr lvl="1"/>
            <a:r>
              <a:rPr lang="en-US" sz="2000" dirty="0" smtClean="0"/>
              <a:t>Are expressed in an approved formalism</a:t>
            </a:r>
          </a:p>
          <a:p>
            <a:pPr lvl="2"/>
            <a:r>
              <a:rPr lang="en-US" dirty="0" smtClean="0"/>
              <a:t>Archetype Definition Language (ADL)</a:t>
            </a:r>
          </a:p>
          <a:p>
            <a:pPr lvl="2"/>
            <a:r>
              <a:rPr lang="en-US" dirty="0" smtClean="0"/>
              <a:t>Archetype Modeling Language (AML)</a:t>
            </a:r>
          </a:p>
          <a:p>
            <a:pPr lvl="1"/>
            <a:r>
              <a:rPr lang="en-US" sz="2000" dirty="0" smtClean="0"/>
              <a:t>Are based on a core reference model, including a set of base data types  </a:t>
            </a:r>
          </a:p>
          <a:p>
            <a:pPr lvl="1"/>
            <a:r>
              <a:rPr lang="en-US" sz="2000" dirty="0" smtClean="0"/>
              <a:t>Have formal bindings to standard coded terminologies </a:t>
            </a:r>
            <a:endParaRPr lang="en-US" sz="2000" dirty="0"/>
          </a:p>
        </p:txBody>
      </p:sp>
      <p:sp>
        <p:nvSpPr>
          <p:cNvPr id="2" name="Title 1"/>
          <p:cNvSpPr>
            <a:spLocks noGrp="1"/>
          </p:cNvSpPr>
          <p:nvPr>
            <p:ph type="title"/>
          </p:nvPr>
        </p:nvSpPr>
        <p:spPr/>
        <p:txBody>
          <a:bodyPr/>
          <a:lstStyle/>
          <a:p>
            <a:r>
              <a:rPr lang="en-US" dirty="0" smtClean="0"/>
              <a:t>CIMI Goals</a:t>
            </a:r>
            <a:endParaRPr lang="en-US" dirty="0"/>
          </a:p>
        </p:txBody>
      </p:sp>
      <p:sp>
        <p:nvSpPr>
          <p:cNvPr id="4" name="Slide Number Placeholder 3"/>
          <p:cNvSpPr>
            <a:spLocks noGrp="1"/>
          </p:cNvSpPr>
          <p:nvPr>
            <p:ph type="sldNum" sz="quarter" idx="12"/>
          </p:nvPr>
        </p:nvSpPr>
        <p:spPr>
          <a:xfrm>
            <a:off x="7897906" y="5229723"/>
            <a:ext cx="990600" cy="304271"/>
          </a:xfrm>
        </p:spPr>
        <p:txBody>
          <a:bodyPr vert="horz" lIns="91440" tIns="45720" rIns="91440" bIns="45720" rtlCol="0" anchor="ctr"/>
          <a:lstStyle/>
          <a:p>
            <a:r>
              <a:rPr lang="en-US" dirty="0" smtClean="0">
                <a:latin typeface="Arial"/>
              </a:rPr>
              <a:t>48</a:t>
            </a:r>
            <a:endParaRPr lang="en-US" dirty="0">
              <a:latin typeface="Arial"/>
            </a:endParaRPr>
          </a:p>
        </p:txBody>
      </p:sp>
    </p:spTree>
    <p:extLst>
      <p:ext uri="{BB962C8B-B14F-4D97-AF65-F5344CB8AC3E}">
        <p14:creationId xmlns:p14="http://schemas.microsoft.com/office/powerpoint/2010/main" val="8219068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Object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459"/>
            <a:ext cx="9226062" cy="574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8159262" y="1946030"/>
            <a:ext cx="785446" cy="375138"/>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0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9554" y="33071"/>
            <a:ext cx="6858000" cy="952500"/>
          </a:xfrm>
        </p:spPr>
        <p:txBody>
          <a:bodyPr>
            <a:normAutofit/>
          </a:bodyPr>
          <a:lstStyle/>
          <a:p>
            <a:r>
              <a:rPr lang="en-US" sz="4500" dirty="0"/>
              <a:t>The danger</a:t>
            </a:r>
          </a:p>
        </p:txBody>
      </p:sp>
      <p:sp>
        <p:nvSpPr>
          <p:cNvPr id="5" name="Content Placeholder 4"/>
          <p:cNvSpPr>
            <a:spLocks noGrp="1"/>
          </p:cNvSpPr>
          <p:nvPr>
            <p:ph idx="1"/>
          </p:nvPr>
        </p:nvSpPr>
        <p:spPr>
          <a:xfrm>
            <a:off x="1143000" y="1151527"/>
            <a:ext cx="6858000" cy="3771636"/>
          </a:xfrm>
        </p:spPr>
        <p:txBody>
          <a:bodyPr>
            <a:normAutofit lnSpcReduction="10000"/>
          </a:bodyPr>
          <a:lstStyle/>
          <a:p>
            <a:r>
              <a:rPr lang="en-US" sz="3000" dirty="0"/>
              <a:t>No true interoperability because</a:t>
            </a:r>
          </a:p>
          <a:p>
            <a:pPr lvl="1"/>
            <a:r>
              <a:rPr lang="en-US" sz="2833" dirty="0"/>
              <a:t>Vendors use different models/profiles</a:t>
            </a:r>
          </a:p>
          <a:p>
            <a:pPr lvl="1"/>
            <a:r>
              <a:rPr lang="en-US" sz="2833" dirty="0"/>
              <a:t>Government agencies use different models/profiles</a:t>
            </a:r>
          </a:p>
          <a:p>
            <a:pPr lvl="1"/>
            <a:r>
              <a:rPr lang="en-US" sz="2833" dirty="0"/>
              <a:t>Provider organizations use different models/profiles</a:t>
            </a:r>
          </a:p>
          <a:p>
            <a:pPr lvl="1"/>
            <a:r>
              <a:rPr lang="en-US" sz="2833" dirty="0"/>
              <a:t>Professional organizations use different models/profiles</a:t>
            </a:r>
          </a:p>
          <a:p>
            <a:pPr lvl="1"/>
            <a:endParaRPr lang="en-US" sz="2833" dirty="0"/>
          </a:p>
        </p:txBody>
      </p:sp>
      <p:sp>
        <p:nvSpPr>
          <p:cNvPr id="6" name="Slide Number Placeholder 3"/>
          <p:cNvSpPr>
            <a:spLocks noGrp="1"/>
          </p:cNvSpPr>
          <p:nvPr>
            <p:ph type="sldNum" sz="quarter" idx="12"/>
          </p:nvPr>
        </p:nvSpPr>
        <p:spPr>
          <a:xfrm>
            <a:off x="7897906" y="5229723"/>
            <a:ext cx="990600" cy="304271"/>
          </a:xfrm>
        </p:spPr>
        <p:txBody>
          <a:bodyPr vert="horz" lIns="91440" tIns="45720" rIns="91440" bIns="45720" rtlCol="0" anchor="ctr"/>
          <a:lstStyle/>
          <a:p>
            <a:r>
              <a:rPr lang="en-US" dirty="0" smtClean="0">
                <a:latin typeface="Arial"/>
              </a:rPr>
              <a:t>50</a:t>
            </a:r>
            <a:endParaRPr lang="en-US" dirty="0">
              <a:latin typeface="Arial"/>
            </a:endParaRPr>
          </a:p>
        </p:txBody>
      </p:sp>
    </p:spTree>
    <p:extLst>
      <p:ext uri="{BB962C8B-B14F-4D97-AF65-F5344CB8AC3E}">
        <p14:creationId xmlns:p14="http://schemas.microsoft.com/office/powerpoint/2010/main" val="2961649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adlers.com.au/images/everestroute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83" y="0"/>
            <a:ext cx="8911058" cy="570460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2A87D11A-E4C4-2C4D-9054-85AF8217705F}" type="slidenum">
              <a:rPr lang="en-US" smtClean="0">
                <a:solidFill>
                  <a:srgbClr val="FFFFFF"/>
                </a:solidFill>
              </a:rPr>
              <a:pPr/>
              <a:t>54</a:t>
            </a:fld>
            <a:endParaRPr lang="en-US" dirty="0">
              <a:solidFill>
                <a:srgbClr val="FFFFFF"/>
              </a:solidFill>
            </a:endParaRPr>
          </a:p>
        </p:txBody>
      </p:sp>
      <p:sp>
        <p:nvSpPr>
          <p:cNvPr id="4" name="Title 1"/>
          <p:cNvSpPr txBox="1">
            <a:spLocks/>
          </p:cNvSpPr>
          <p:nvPr/>
        </p:nvSpPr>
        <p:spPr>
          <a:xfrm>
            <a:off x="1064948" y="2213971"/>
            <a:ext cx="7014104" cy="12250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500" b="1" dirty="0"/>
              <a:t>What is needed to get to the summit?</a:t>
            </a:r>
          </a:p>
        </p:txBody>
      </p:sp>
    </p:spTree>
    <p:extLst>
      <p:ext uri="{BB962C8B-B14F-4D97-AF65-F5344CB8AC3E}">
        <p14:creationId xmlns:p14="http://schemas.microsoft.com/office/powerpoint/2010/main" val="4138479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115132"/>
            <a:ext cx="6858000" cy="952500"/>
          </a:xfrm>
        </p:spPr>
        <p:txBody>
          <a:bodyPr>
            <a:normAutofit/>
          </a:bodyPr>
          <a:lstStyle/>
          <a:p>
            <a:r>
              <a:rPr lang="en-US" sz="4000" dirty="0"/>
              <a:t>What is needed?</a:t>
            </a:r>
          </a:p>
        </p:txBody>
      </p:sp>
      <p:sp>
        <p:nvSpPr>
          <p:cNvPr id="5" name="Content Placeholder 4"/>
          <p:cNvSpPr>
            <a:spLocks noGrp="1"/>
          </p:cNvSpPr>
          <p:nvPr>
            <p:ph idx="1"/>
          </p:nvPr>
        </p:nvSpPr>
        <p:spPr/>
        <p:txBody>
          <a:bodyPr/>
          <a:lstStyle/>
          <a:p>
            <a:r>
              <a:rPr lang="en-US" sz="3000" dirty="0" smtClean="0"/>
              <a:t>Use the SMART on FHIR strategy</a:t>
            </a:r>
          </a:p>
          <a:p>
            <a:r>
              <a:rPr lang="en-US" sz="3000" dirty="0" smtClean="0"/>
              <a:t>A </a:t>
            </a:r>
            <a:r>
              <a:rPr lang="en-US" sz="3000" dirty="0"/>
              <a:t>common open set of models/profiles</a:t>
            </a:r>
          </a:p>
          <a:p>
            <a:pPr lvl="1"/>
            <a:r>
              <a:rPr lang="en-US" sz="2800" dirty="0"/>
              <a:t>Available at no cost</a:t>
            </a:r>
          </a:p>
          <a:p>
            <a:pPr lvl="1"/>
            <a:r>
              <a:rPr lang="en-US" sz="2800" dirty="0"/>
              <a:t>That we all agree to use for the purpose of interoperability</a:t>
            </a:r>
          </a:p>
          <a:p>
            <a:endParaRPr lang="en-US" sz="3000" dirty="0"/>
          </a:p>
        </p:txBody>
      </p:sp>
      <p:sp>
        <p:nvSpPr>
          <p:cNvPr id="6" name="Slide Number Placeholder 1"/>
          <p:cNvSpPr>
            <a:spLocks noGrp="1"/>
          </p:cNvSpPr>
          <p:nvPr>
            <p:ph type="sldNum" sz="quarter" idx="12"/>
          </p:nvPr>
        </p:nvSpPr>
        <p:spPr>
          <a:xfrm>
            <a:off x="7897906" y="5229723"/>
            <a:ext cx="990600" cy="304271"/>
          </a:xfrm>
        </p:spPr>
        <p:txBody>
          <a:bodyPr/>
          <a:lstStyle/>
          <a:p>
            <a:r>
              <a:rPr lang="en-US" dirty="0" smtClean="0">
                <a:solidFill>
                  <a:srgbClr val="FFFFFF"/>
                </a:solidFill>
              </a:rPr>
              <a:t>52</a:t>
            </a:r>
            <a:endParaRPr lang="en-US" dirty="0">
              <a:solidFill>
                <a:srgbClr val="FFFFFF"/>
              </a:solidFill>
            </a:endParaRPr>
          </a:p>
        </p:txBody>
      </p:sp>
    </p:spTree>
    <p:extLst>
      <p:ext uri="{BB962C8B-B14F-4D97-AF65-F5344CB8AC3E}">
        <p14:creationId xmlns:p14="http://schemas.microsoft.com/office/powerpoint/2010/main" val="404220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3500"/>
            <a:ext cx="6858000" cy="952500"/>
          </a:xfrm>
        </p:spPr>
        <p:txBody>
          <a:bodyPr>
            <a:noAutofit/>
          </a:bodyPr>
          <a:lstStyle/>
          <a:p>
            <a:r>
              <a:rPr lang="en-AU" sz="3000" dirty="0" err="1"/>
              <a:t>IsoSemantic</a:t>
            </a:r>
            <a:r>
              <a:rPr lang="en-AU" sz="3000" dirty="0"/>
              <a:t> Models – Example of Problem</a:t>
            </a:r>
          </a:p>
        </p:txBody>
      </p:sp>
      <p:pic>
        <p:nvPicPr>
          <p:cNvPr id="5" name="Picture 2"/>
          <p:cNvPicPr>
            <a:picLocks noChangeAspect="1" noChangeArrowheads="1"/>
          </p:cNvPicPr>
          <p:nvPr/>
        </p:nvPicPr>
        <p:blipFill>
          <a:blip r:embed="rId2" cstate="print"/>
          <a:srcRect/>
          <a:stretch>
            <a:fillRect/>
          </a:stretch>
        </p:blipFill>
        <p:spPr bwMode="auto">
          <a:xfrm>
            <a:off x="987381" y="2046573"/>
            <a:ext cx="2114282" cy="3151188"/>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256220" y="2046572"/>
            <a:ext cx="2260231" cy="3151188"/>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5658712" y="2046573"/>
            <a:ext cx="2497908" cy="3151188"/>
          </a:xfrm>
          <a:prstGeom prst="rect">
            <a:avLst/>
          </a:prstGeom>
          <a:noFill/>
          <a:ln w="9525">
            <a:noFill/>
            <a:miter lim="800000"/>
            <a:headEnd/>
            <a:tailEnd/>
          </a:ln>
        </p:spPr>
      </p:pic>
      <p:sp>
        <p:nvSpPr>
          <p:cNvPr id="8" name="Rectangle 7"/>
          <p:cNvSpPr/>
          <p:nvPr/>
        </p:nvSpPr>
        <p:spPr>
          <a:xfrm>
            <a:off x="762000" y="1332653"/>
            <a:ext cx="7620000" cy="400110"/>
          </a:xfrm>
          <a:prstGeom prst="rect">
            <a:avLst/>
          </a:prstGeom>
          <a:solidFill>
            <a:srgbClr val="CCFF99"/>
          </a:solidFill>
        </p:spPr>
        <p:txBody>
          <a:bodyPr wrap="square">
            <a:spAutoFit/>
          </a:bodyPr>
          <a:lstStyle/>
          <a:p>
            <a:pPr algn="ctr"/>
            <a:r>
              <a:rPr lang="en-US" sz="2000" dirty="0">
                <a:solidFill>
                  <a:srgbClr val="000066"/>
                </a:solidFill>
                <a:latin typeface="Aharoni" panose="02010803020104030203" pitchFamily="2" charset="-79"/>
                <a:cs typeface="Aharoni" panose="02010803020104030203" pitchFamily="2" charset="-79"/>
              </a:rPr>
              <a:t>e.g. “Suspected Lung Cancer”</a:t>
            </a:r>
          </a:p>
        </p:txBody>
      </p:sp>
      <p:sp>
        <p:nvSpPr>
          <p:cNvPr id="4" name="Rectangle 3"/>
          <p:cNvSpPr/>
          <p:nvPr/>
        </p:nvSpPr>
        <p:spPr>
          <a:xfrm>
            <a:off x="6460384" y="764396"/>
            <a:ext cx="1921616" cy="323165"/>
          </a:xfrm>
          <a:prstGeom prst="rect">
            <a:avLst/>
          </a:prstGeom>
        </p:spPr>
        <p:txBody>
          <a:bodyPr wrap="none">
            <a:spAutoFit/>
          </a:bodyPr>
          <a:lstStyle/>
          <a:p>
            <a:pPr algn="r"/>
            <a:r>
              <a:rPr lang="en-AU" sz="1500" i="1" dirty="0">
                <a:solidFill>
                  <a:srgbClr val="000000"/>
                </a:solidFill>
                <a:cs typeface="Aharoni" panose="02010803020104030203" pitchFamily="2" charset="-79"/>
              </a:rPr>
              <a:t>(from </a:t>
            </a:r>
            <a:r>
              <a:rPr lang="en-AU" sz="1500" i="1" dirty="0" err="1">
                <a:solidFill>
                  <a:srgbClr val="000000"/>
                </a:solidFill>
                <a:cs typeface="Aharoni" panose="02010803020104030203" pitchFamily="2" charset="-79"/>
              </a:rPr>
              <a:t>Dr.</a:t>
            </a:r>
            <a:r>
              <a:rPr lang="en-AU" sz="1500" i="1" dirty="0">
                <a:solidFill>
                  <a:srgbClr val="000000"/>
                </a:solidFill>
                <a:cs typeface="Aharoni" panose="02010803020104030203" pitchFamily="2" charset="-79"/>
              </a:rPr>
              <a:t> Linda Bird)</a:t>
            </a:r>
            <a:endParaRPr lang="en-US" sz="1500" i="1" dirty="0">
              <a:solidFill>
                <a:srgbClr val="000000"/>
              </a:solidFill>
              <a:cs typeface="Aharoni" panose="02010803020104030203" pitchFamily="2" charset="-79"/>
            </a:endParaRPr>
          </a:p>
        </p:txBody>
      </p:sp>
      <p:sp>
        <p:nvSpPr>
          <p:cNvPr id="9" name="Rectangle 8"/>
          <p:cNvSpPr/>
          <p:nvPr/>
        </p:nvSpPr>
        <p:spPr>
          <a:xfrm>
            <a:off x="7889039" y="5068781"/>
            <a:ext cx="891426" cy="538609"/>
          </a:xfrm>
          <a:prstGeom prst="rect">
            <a:avLst/>
          </a:prstGeom>
        </p:spPr>
        <p:txBody>
          <a:bodyPr vert="horz" lIns="76200" tIns="38100" rIns="76200" bIns="38100" rtlCol="0" anchor="ctr"/>
          <a:lstStyle/>
          <a:p>
            <a:pPr algn="r"/>
            <a:r>
              <a:rPr lang="en-US" sz="3000" dirty="0" smtClean="0">
                <a:solidFill>
                  <a:prstClr val="white"/>
                </a:solidFill>
              </a:rPr>
              <a:t>55</a:t>
            </a:r>
            <a:endParaRPr lang="en-US" sz="3000" dirty="0">
              <a:solidFill>
                <a:prstClr val="white"/>
              </a:solidFill>
            </a:endParaRPr>
          </a:p>
        </p:txBody>
      </p:sp>
    </p:spTree>
    <p:extLst>
      <p:ext uri="{BB962C8B-B14F-4D97-AF65-F5344CB8AC3E}">
        <p14:creationId xmlns:p14="http://schemas.microsoft.com/office/powerpoint/2010/main" val="10327160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6000" y="127000"/>
            <a:ext cx="6858000" cy="952500"/>
          </a:xfrm>
        </p:spPr>
        <p:txBody>
          <a:bodyPr>
            <a:normAutofit fontScale="90000"/>
          </a:bodyPr>
          <a:lstStyle/>
          <a:p>
            <a:r>
              <a:rPr lang="en-US" dirty="0" smtClean="0"/>
              <a:t>Data Comes in Different </a:t>
            </a:r>
            <a:br>
              <a:rPr lang="en-US" dirty="0" smtClean="0"/>
            </a:br>
            <a:r>
              <a:rPr lang="en-US" dirty="0" smtClean="0"/>
              <a:t>Shapes and Colors</a:t>
            </a:r>
            <a:endParaRPr lang="en-US" dirty="0"/>
          </a:p>
        </p:txBody>
      </p:sp>
      <p:sp>
        <p:nvSpPr>
          <p:cNvPr id="5" name="TextBox 4"/>
          <p:cNvSpPr txBox="1"/>
          <p:nvPr/>
        </p:nvSpPr>
        <p:spPr>
          <a:xfrm>
            <a:off x="3302000" y="1397000"/>
            <a:ext cx="4711546" cy="451342"/>
          </a:xfrm>
          <a:prstGeom prst="rect">
            <a:avLst/>
          </a:prstGeom>
          <a:noFill/>
        </p:spPr>
        <p:txBody>
          <a:bodyPr wrap="none" rtlCol="0">
            <a:spAutoFit/>
          </a:bodyPr>
          <a:lstStyle/>
          <a:p>
            <a:r>
              <a:rPr lang="en-US" sz="2333" dirty="0">
                <a:solidFill>
                  <a:prstClr val="black"/>
                </a:solidFill>
                <a:cs typeface="Aharoni" panose="02010803020104030203" pitchFamily="2" charset="-79"/>
              </a:rPr>
              <a:t>Finding – Suspected Lung Cancer</a:t>
            </a:r>
          </a:p>
        </p:txBody>
      </p:sp>
      <p:sp>
        <p:nvSpPr>
          <p:cNvPr id="6" name="TextBox 5"/>
          <p:cNvSpPr txBox="1"/>
          <p:nvPr/>
        </p:nvSpPr>
        <p:spPr>
          <a:xfrm>
            <a:off x="3365500" y="2286000"/>
            <a:ext cx="3961341" cy="810350"/>
          </a:xfrm>
          <a:prstGeom prst="rect">
            <a:avLst/>
          </a:prstGeom>
          <a:noFill/>
        </p:spPr>
        <p:txBody>
          <a:bodyPr wrap="none" rtlCol="0">
            <a:spAutoFit/>
          </a:bodyPr>
          <a:lstStyle/>
          <a:p>
            <a:r>
              <a:rPr lang="en-US" sz="2333" dirty="0">
                <a:solidFill>
                  <a:prstClr val="black"/>
                </a:solidFill>
                <a:cs typeface="Aharoni" panose="02010803020104030203" pitchFamily="2" charset="-79"/>
              </a:rPr>
              <a:t>Finding – Suspected Cancer</a:t>
            </a:r>
          </a:p>
          <a:p>
            <a:r>
              <a:rPr lang="en-US" sz="2333" dirty="0">
                <a:solidFill>
                  <a:prstClr val="black"/>
                </a:solidFill>
                <a:cs typeface="Aharoni" panose="02010803020104030203" pitchFamily="2" charset="-79"/>
              </a:rPr>
              <a:t>Location – Lung </a:t>
            </a:r>
          </a:p>
        </p:txBody>
      </p:sp>
      <p:sp>
        <p:nvSpPr>
          <p:cNvPr id="7" name="TextBox 6"/>
          <p:cNvSpPr txBox="1"/>
          <p:nvPr/>
        </p:nvSpPr>
        <p:spPr>
          <a:xfrm>
            <a:off x="3365500" y="3586411"/>
            <a:ext cx="5567678" cy="1528367"/>
          </a:xfrm>
          <a:prstGeom prst="rect">
            <a:avLst/>
          </a:prstGeom>
          <a:noFill/>
        </p:spPr>
        <p:txBody>
          <a:bodyPr wrap="none" rtlCol="0">
            <a:spAutoFit/>
          </a:bodyPr>
          <a:lstStyle/>
          <a:p>
            <a:r>
              <a:rPr lang="en-US" sz="2333" dirty="0">
                <a:solidFill>
                  <a:prstClr val="black"/>
                </a:solidFill>
                <a:cs typeface="Aharoni" panose="02010803020104030203" pitchFamily="2" charset="-79"/>
              </a:rPr>
              <a:t>Finding – Cancer</a:t>
            </a:r>
          </a:p>
          <a:p>
            <a:r>
              <a:rPr lang="en-US" sz="2333" dirty="0">
                <a:solidFill>
                  <a:prstClr val="black"/>
                </a:solidFill>
                <a:cs typeface="Aharoni" panose="02010803020104030203" pitchFamily="2" charset="-79"/>
              </a:rPr>
              <a:t>Location – Lung</a:t>
            </a:r>
          </a:p>
          <a:p>
            <a:r>
              <a:rPr lang="en-US" sz="2333" dirty="0">
                <a:solidFill>
                  <a:prstClr val="black"/>
                </a:solidFill>
                <a:cs typeface="Aharoni" panose="02010803020104030203" pitchFamily="2" charset="-79"/>
              </a:rPr>
              <a:t>Certainty – Suspected</a:t>
            </a:r>
          </a:p>
          <a:p>
            <a:r>
              <a:rPr lang="en-US" sz="2333" b="1" dirty="0">
                <a:solidFill>
                  <a:srgbClr val="FF6600"/>
                </a:solidFill>
                <a:cs typeface="Aharoni" panose="02010803020104030203" pitchFamily="2" charset="-79"/>
              </a:rPr>
              <a:t>(Let’s say this is the preferred shape) </a:t>
            </a:r>
          </a:p>
        </p:txBody>
      </p:sp>
      <p:sp>
        <p:nvSpPr>
          <p:cNvPr id="8" name="Oval 7"/>
          <p:cNvSpPr/>
          <p:nvPr/>
        </p:nvSpPr>
        <p:spPr>
          <a:xfrm>
            <a:off x="1968500" y="1234008"/>
            <a:ext cx="889000" cy="9249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9" name="Trapezoid 8"/>
          <p:cNvSpPr/>
          <p:nvPr/>
        </p:nvSpPr>
        <p:spPr>
          <a:xfrm>
            <a:off x="2032000" y="2313214"/>
            <a:ext cx="762000" cy="1013460"/>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10" name="Hexagon 9"/>
          <p:cNvSpPr/>
          <p:nvPr/>
        </p:nvSpPr>
        <p:spPr>
          <a:xfrm>
            <a:off x="1907540" y="3782492"/>
            <a:ext cx="1140460" cy="95808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11" name="Rectangle 10"/>
          <p:cNvSpPr/>
          <p:nvPr/>
        </p:nvSpPr>
        <p:spPr>
          <a:xfrm>
            <a:off x="7889039" y="5068781"/>
            <a:ext cx="891426" cy="538609"/>
          </a:xfrm>
          <a:prstGeom prst="rect">
            <a:avLst/>
          </a:prstGeom>
        </p:spPr>
        <p:txBody>
          <a:bodyPr vert="horz" lIns="76200" tIns="38100" rIns="76200" bIns="38100" rtlCol="0" anchor="ctr"/>
          <a:lstStyle/>
          <a:p>
            <a:pPr algn="r"/>
            <a:r>
              <a:rPr lang="en-US" sz="3000" dirty="0" smtClean="0">
                <a:solidFill>
                  <a:prstClr val="white"/>
                </a:solidFill>
              </a:rPr>
              <a:t>56</a:t>
            </a:r>
            <a:endParaRPr lang="en-US" sz="3000" dirty="0">
              <a:solidFill>
                <a:prstClr val="white"/>
              </a:solidFill>
            </a:endParaRPr>
          </a:p>
        </p:txBody>
      </p:sp>
    </p:spTree>
    <p:extLst>
      <p:ext uri="{BB962C8B-B14F-4D97-AF65-F5344CB8AC3E}">
        <p14:creationId xmlns:p14="http://schemas.microsoft.com/office/powerpoint/2010/main" val="24782206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Standardized in the Service</a:t>
            </a:r>
            <a:endParaRPr lang="en-US" dirty="0"/>
          </a:p>
        </p:txBody>
      </p:sp>
      <p:sp>
        <p:nvSpPr>
          <p:cNvPr id="3" name="Oval 2"/>
          <p:cNvSpPr/>
          <p:nvPr/>
        </p:nvSpPr>
        <p:spPr>
          <a:xfrm>
            <a:off x="2603500" y="4465476"/>
            <a:ext cx="889000" cy="9249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5" name="Hexagon 4"/>
          <p:cNvSpPr/>
          <p:nvPr/>
        </p:nvSpPr>
        <p:spPr>
          <a:xfrm>
            <a:off x="2540001" y="2286000"/>
            <a:ext cx="848079" cy="698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6" name="TextBox 5"/>
          <p:cNvSpPr txBox="1"/>
          <p:nvPr/>
        </p:nvSpPr>
        <p:spPr>
          <a:xfrm>
            <a:off x="4127500" y="4508500"/>
            <a:ext cx="3448380" cy="810350"/>
          </a:xfrm>
          <a:prstGeom prst="rect">
            <a:avLst/>
          </a:prstGeom>
          <a:noFill/>
        </p:spPr>
        <p:txBody>
          <a:bodyPr wrap="none" rtlCol="0">
            <a:spAutoFit/>
          </a:bodyPr>
          <a:lstStyle/>
          <a:p>
            <a:r>
              <a:rPr lang="en-US" sz="2333" dirty="0">
                <a:solidFill>
                  <a:prstClr val="black"/>
                </a:solidFill>
                <a:cs typeface="Aharoni" panose="02010803020104030203" pitchFamily="2" charset="-79"/>
              </a:rPr>
              <a:t>Shape and color of data </a:t>
            </a:r>
          </a:p>
          <a:p>
            <a:r>
              <a:rPr lang="en-US" sz="2333" dirty="0">
                <a:solidFill>
                  <a:prstClr val="black"/>
                </a:solidFill>
                <a:cs typeface="Aharoni" panose="02010803020104030203" pitchFamily="2" charset="-79"/>
              </a:rPr>
              <a:t>in the local database</a:t>
            </a:r>
          </a:p>
        </p:txBody>
      </p:sp>
      <p:cxnSp>
        <p:nvCxnSpPr>
          <p:cNvPr id="8" name="Straight Connector 7"/>
          <p:cNvCxnSpPr/>
          <p:nvPr/>
        </p:nvCxnSpPr>
        <p:spPr>
          <a:xfrm>
            <a:off x="1587500" y="43180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87500" y="40005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2476500" y="3158028"/>
            <a:ext cx="1079500" cy="905973"/>
            <a:chOff x="1632" y="1248"/>
            <a:chExt cx="2682" cy="2286"/>
          </a:xfrm>
        </p:grpSpPr>
        <p:sp>
          <p:nvSpPr>
            <p:cNvPr id="1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13"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14"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sp>
        <p:nvSpPr>
          <p:cNvPr id="15" name="TextBox 14"/>
          <p:cNvSpPr txBox="1"/>
          <p:nvPr/>
        </p:nvSpPr>
        <p:spPr>
          <a:xfrm>
            <a:off x="4127500" y="3437484"/>
            <a:ext cx="3828292" cy="451342"/>
          </a:xfrm>
          <a:prstGeom prst="rect">
            <a:avLst/>
          </a:prstGeom>
          <a:noFill/>
        </p:spPr>
        <p:txBody>
          <a:bodyPr wrap="none" rtlCol="0">
            <a:spAutoFit/>
          </a:bodyPr>
          <a:lstStyle/>
          <a:p>
            <a:r>
              <a:rPr lang="en-US" sz="2333" dirty="0">
                <a:solidFill>
                  <a:prstClr val="black"/>
                </a:solidFill>
                <a:cs typeface="Aharoni" panose="02010803020104030203" pitchFamily="2" charset="-79"/>
              </a:rPr>
              <a:t>Shape </a:t>
            </a:r>
            <a:r>
              <a:rPr lang="en-US" sz="2333">
                <a:solidFill>
                  <a:prstClr val="black"/>
                </a:solidFill>
                <a:cs typeface="Aharoni" panose="02010803020104030203" pitchFamily="2" charset="-79"/>
              </a:rPr>
              <a:t>and color translation</a:t>
            </a:r>
            <a:endParaRPr lang="en-US" sz="2333" dirty="0">
              <a:solidFill>
                <a:prstClr val="black"/>
              </a:solidFill>
              <a:cs typeface="Aharoni" panose="02010803020104030203" pitchFamily="2" charset="-79"/>
            </a:endParaRPr>
          </a:p>
        </p:txBody>
      </p:sp>
      <p:sp>
        <p:nvSpPr>
          <p:cNvPr id="16" name="Oval 15"/>
          <p:cNvSpPr/>
          <p:nvPr/>
        </p:nvSpPr>
        <p:spPr>
          <a:xfrm>
            <a:off x="1841500" y="1143000"/>
            <a:ext cx="2231913" cy="76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33" dirty="0">
                <a:solidFill>
                  <a:prstClr val="white"/>
                </a:solidFill>
              </a:rPr>
              <a:t>Application </a:t>
            </a:r>
          </a:p>
        </p:txBody>
      </p:sp>
      <p:cxnSp>
        <p:nvCxnSpPr>
          <p:cNvPr id="17" name="Straight Connector 16"/>
          <p:cNvCxnSpPr/>
          <p:nvPr/>
        </p:nvCxnSpPr>
        <p:spPr>
          <a:xfrm>
            <a:off x="1587500" y="31115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87500" y="20955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0" y="2349500"/>
            <a:ext cx="4645824" cy="451342"/>
          </a:xfrm>
          <a:prstGeom prst="rect">
            <a:avLst/>
          </a:prstGeom>
          <a:noFill/>
        </p:spPr>
        <p:txBody>
          <a:bodyPr wrap="none" rtlCol="0">
            <a:spAutoFit/>
          </a:bodyPr>
          <a:lstStyle/>
          <a:p>
            <a:r>
              <a:rPr lang="en-US" sz="2333" dirty="0">
                <a:solidFill>
                  <a:prstClr val="black"/>
                </a:solidFill>
                <a:cs typeface="Aharoni" panose="02010803020104030203" pitchFamily="2" charset="-79"/>
              </a:rPr>
              <a:t>Data in preferred shape and color</a:t>
            </a:r>
          </a:p>
        </p:txBody>
      </p:sp>
      <p:sp>
        <p:nvSpPr>
          <p:cNvPr id="20" name="TextBox 19"/>
          <p:cNvSpPr txBox="1"/>
          <p:nvPr/>
        </p:nvSpPr>
        <p:spPr>
          <a:xfrm>
            <a:off x="6092766" y="1206500"/>
            <a:ext cx="1646605" cy="810350"/>
          </a:xfrm>
          <a:prstGeom prst="rect">
            <a:avLst/>
          </a:prstGeom>
          <a:noFill/>
        </p:spPr>
        <p:txBody>
          <a:bodyPr wrap="none" rtlCol="0">
            <a:spAutoFit/>
          </a:bodyPr>
          <a:lstStyle/>
          <a:p>
            <a:r>
              <a:rPr lang="en-US" sz="2333" dirty="0">
                <a:solidFill>
                  <a:prstClr val="black"/>
                </a:solidFill>
                <a:cs typeface="Aharoni" panose="02010803020104030203" pitchFamily="2" charset="-79"/>
              </a:rPr>
              <a:t>Application</a:t>
            </a:r>
          </a:p>
          <a:p>
            <a:r>
              <a:rPr lang="en-US" sz="2333" dirty="0">
                <a:solidFill>
                  <a:prstClr val="black"/>
                </a:solidFill>
                <a:cs typeface="Aharoni" panose="02010803020104030203" pitchFamily="2" charset="-79"/>
              </a:rPr>
              <a:t> and User</a:t>
            </a:r>
          </a:p>
        </p:txBody>
      </p:sp>
      <p:pic>
        <p:nvPicPr>
          <p:cNvPr id="1030" name="Picture 6" descr="C:\Users\coshuff\AppData\Local\Microsoft\Windows\Temporary Internet Files\Content.IE5\7VL2K6HY\MP9004486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000" y="1206500"/>
            <a:ext cx="9525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3" idx="0"/>
          </p:cNvCxnSpPr>
          <p:nvPr/>
        </p:nvCxnSpPr>
        <p:spPr>
          <a:xfrm flipV="1">
            <a:off x="3048000" y="4000501"/>
            <a:ext cx="0" cy="464975"/>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984500" y="2984500"/>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984500" y="1833017"/>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p:cNvCxnSpPr>
          <p:nvPr/>
        </p:nvCxnSpPr>
        <p:spPr>
          <a:xfrm>
            <a:off x="4073413" y="1524000"/>
            <a:ext cx="689087" cy="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158668" y="5068781"/>
            <a:ext cx="891426" cy="538609"/>
          </a:xfrm>
          <a:prstGeom prst="rect">
            <a:avLst/>
          </a:prstGeom>
        </p:spPr>
        <p:txBody>
          <a:bodyPr vert="horz" lIns="76200" tIns="38100" rIns="76200" bIns="38100" rtlCol="0" anchor="ctr"/>
          <a:lstStyle/>
          <a:p>
            <a:pPr algn="r"/>
            <a:r>
              <a:rPr lang="en-US" sz="3000" dirty="0" smtClean="0">
                <a:solidFill>
                  <a:prstClr val="white"/>
                </a:solidFill>
              </a:rPr>
              <a:t>57</a:t>
            </a:r>
            <a:endParaRPr lang="en-US" sz="3000" dirty="0">
              <a:solidFill>
                <a:prstClr val="white"/>
              </a:solidFill>
            </a:endParaRPr>
          </a:p>
        </p:txBody>
      </p:sp>
    </p:spTree>
    <p:extLst>
      <p:ext uri="{BB962C8B-B14F-4D97-AF65-F5344CB8AC3E}">
        <p14:creationId xmlns:p14="http://schemas.microsoft.com/office/powerpoint/2010/main" val="24128012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424" y="0"/>
            <a:ext cx="6858000" cy="743858"/>
          </a:xfrm>
        </p:spPr>
        <p:txBody>
          <a:bodyPr/>
          <a:lstStyle/>
          <a:p>
            <a:r>
              <a:rPr lang="en-US" dirty="0" smtClean="0"/>
              <a:t>Partial Interoperability</a:t>
            </a:r>
            <a:endParaRPr lang="en-US" dirty="0"/>
          </a:p>
        </p:txBody>
      </p:sp>
      <p:cxnSp>
        <p:nvCxnSpPr>
          <p:cNvPr id="8" name="Straight Connector 7"/>
          <p:cNvCxnSpPr/>
          <p:nvPr/>
        </p:nvCxnSpPr>
        <p:spPr>
          <a:xfrm>
            <a:off x="1587500" y="43180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16000" y="40005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1905000" y="3158028"/>
            <a:ext cx="1079500" cy="905973"/>
            <a:chOff x="1632" y="1248"/>
            <a:chExt cx="2682" cy="2286"/>
          </a:xfrm>
        </p:grpSpPr>
        <p:sp>
          <p:nvSpPr>
            <p:cNvPr id="1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13"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14"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sp>
        <p:nvSpPr>
          <p:cNvPr id="16" name="Oval 15"/>
          <p:cNvSpPr/>
          <p:nvPr/>
        </p:nvSpPr>
        <p:spPr>
          <a:xfrm>
            <a:off x="1868544" y="762000"/>
            <a:ext cx="2231913" cy="1016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3" dirty="0">
              <a:solidFill>
                <a:prstClr val="white"/>
              </a:solidFill>
            </a:endParaRPr>
          </a:p>
        </p:txBody>
      </p:sp>
      <p:sp>
        <p:nvSpPr>
          <p:cNvPr id="15" name="TextBox 14"/>
          <p:cNvSpPr txBox="1"/>
          <p:nvPr/>
        </p:nvSpPr>
        <p:spPr>
          <a:xfrm>
            <a:off x="6575524" y="3302000"/>
            <a:ext cx="1687359" cy="810350"/>
          </a:xfrm>
          <a:prstGeom prst="rect">
            <a:avLst/>
          </a:prstGeom>
          <a:noFill/>
        </p:spPr>
        <p:txBody>
          <a:bodyPr wrap="square" rtlCol="0">
            <a:spAutoFit/>
          </a:bodyPr>
          <a:lstStyle/>
          <a:p>
            <a:r>
              <a:rPr lang="en-US" sz="2333" dirty="0">
                <a:solidFill>
                  <a:prstClr val="black"/>
                </a:solidFill>
                <a:cs typeface="Aharoni" panose="02010803020104030203" pitchFamily="2" charset="-79"/>
              </a:rPr>
              <a:t>Term</a:t>
            </a:r>
          </a:p>
          <a:p>
            <a:r>
              <a:rPr lang="en-US" sz="2333" dirty="0">
                <a:solidFill>
                  <a:prstClr val="black"/>
                </a:solidFill>
                <a:cs typeface="Aharoni" panose="02010803020104030203" pitchFamily="2" charset="-79"/>
              </a:rPr>
              <a:t>Translators</a:t>
            </a:r>
          </a:p>
        </p:txBody>
      </p:sp>
      <p:cxnSp>
        <p:nvCxnSpPr>
          <p:cNvPr id="17" name="Straight Connector 16"/>
          <p:cNvCxnSpPr/>
          <p:nvPr/>
        </p:nvCxnSpPr>
        <p:spPr>
          <a:xfrm>
            <a:off x="1587500" y="31115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87500" y="20955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61791" y="2222500"/>
            <a:ext cx="2542684" cy="707886"/>
          </a:xfrm>
          <a:prstGeom prst="rect">
            <a:avLst/>
          </a:prstGeom>
          <a:noFill/>
        </p:spPr>
        <p:txBody>
          <a:bodyPr wrap="none" rtlCol="0">
            <a:spAutoFit/>
          </a:bodyPr>
          <a:lstStyle/>
          <a:p>
            <a:r>
              <a:rPr lang="en-US" sz="2333" dirty="0">
                <a:solidFill>
                  <a:prstClr val="black"/>
                </a:solidFill>
                <a:cs typeface="Aharoni" panose="02010803020104030203" pitchFamily="2" charset="-79"/>
              </a:rPr>
              <a:t>Standard Terms</a:t>
            </a:r>
          </a:p>
          <a:p>
            <a:r>
              <a:rPr lang="en-US" sz="1667" dirty="0">
                <a:solidFill>
                  <a:prstClr val="black"/>
                </a:solidFill>
                <a:cs typeface="Aharoni" panose="02010803020104030203" pitchFamily="2" charset="-79"/>
              </a:rPr>
              <a:t>(Non-standard Structure)</a:t>
            </a:r>
          </a:p>
        </p:txBody>
      </p:sp>
      <p:sp>
        <p:nvSpPr>
          <p:cNvPr id="20" name="TextBox 19"/>
          <p:cNvSpPr txBox="1"/>
          <p:nvPr/>
        </p:nvSpPr>
        <p:spPr>
          <a:xfrm>
            <a:off x="6092766" y="1016000"/>
            <a:ext cx="1646605" cy="810350"/>
          </a:xfrm>
          <a:prstGeom prst="rect">
            <a:avLst/>
          </a:prstGeom>
          <a:noFill/>
        </p:spPr>
        <p:txBody>
          <a:bodyPr wrap="none" rtlCol="0">
            <a:spAutoFit/>
          </a:bodyPr>
          <a:lstStyle/>
          <a:p>
            <a:r>
              <a:rPr lang="en-US" sz="2333" dirty="0">
                <a:solidFill>
                  <a:prstClr val="black"/>
                </a:solidFill>
                <a:cs typeface="Aharoni" panose="02010803020104030203" pitchFamily="2" charset="-79"/>
              </a:rPr>
              <a:t>Application</a:t>
            </a:r>
          </a:p>
          <a:p>
            <a:r>
              <a:rPr lang="en-US" sz="2333" dirty="0">
                <a:solidFill>
                  <a:prstClr val="black"/>
                </a:solidFill>
                <a:cs typeface="Aharoni" panose="02010803020104030203" pitchFamily="2" charset="-79"/>
              </a:rPr>
              <a:t> and User</a:t>
            </a:r>
          </a:p>
        </p:txBody>
      </p:sp>
      <p:pic>
        <p:nvPicPr>
          <p:cNvPr id="1030" name="Picture 6" descr="C:\Users\coshuff\AppData\Local\Microsoft\Windows\Temporary Internet Files\Content.IE5\7VL2K6HY\MP9004486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000" y="1079500"/>
            <a:ext cx="9525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flipV="1">
            <a:off x="2476500" y="4000501"/>
            <a:ext cx="0" cy="464975"/>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413000" y="2984500"/>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465525" y="1587500"/>
            <a:ext cx="37991" cy="635001"/>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p:cNvCxnSpPr>
          <p:nvPr/>
        </p:nvCxnSpPr>
        <p:spPr>
          <a:xfrm>
            <a:off x="4100457" y="1270000"/>
            <a:ext cx="689087" cy="1270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40000" y="4007533"/>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
          <p:cNvGrpSpPr>
            <a:grpSpLocks/>
          </p:cNvGrpSpPr>
          <p:nvPr/>
        </p:nvGrpSpPr>
        <p:grpSpPr bwMode="auto">
          <a:xfrm>
            <a:off x="3429000" y="3165060"/>
            <a:ext cx="1079500" cy="905973"/>
            <a:chOff x="1632" y="1248"/>
            <a:chExt cx="2682" cy="2286"/>
          </a:xfrm>
        </p:grpSpPr>
        <p:sp>
          <p:nvSpPr>
            <p:cNvPr id="2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2D05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0"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1"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FF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cxnSp>
        <p:nvCxnSpPr>
          <p:cNvPr id="32" name="Straight Arrow Connector 31"/>
          <p:cNvCxnSpPr/>
          <p:nvPr/>
        </p:nvCxnSpPr>
        <p:spPr>
          <a:xfrm flipH="1" flipV="1">
            <a:off x="4000501" y="4007534"/>
            <a:ext cx="8624" cy="53943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937000" y="2991533"/>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6" name="Group 2"/>
          <p:cNvGrpSpPr>
            <a:grpSpLocks/>
          </p:cNvGrpSpPr>
          <p:nvPr/>
        </p:nvGrpSpPr>
        <p:grpSpPr bwMode="auto">
          <a:xfrm>
            <a:off x="4826000" y="3190089"/>
            <a:ext cx="1079500" cy="905973"/>
            <a:chOff x="1632" y="1248"/>
            <a:chExt cx="2682" cy="2286"/>
          </a:xfrm>
        </p:grpSpPr>
        <p:sp>
          <p:nvSpPr>
            <p:cNvPr id="3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8"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9"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21CC9"/>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cxnSp>
        <p:nvCxnSpPr>
          <p:cNvPr id="40" name="Straight Arrow Connector 39"/>
          <p:cNvCxnSpPr/>
          <p:nvPr/>
        </p:nvCxnSpPr>
        <p:spPr>
          <a:xfrm flipH="1" flipV="1">
            <a:off x="5397501" y="4032562"/>
            <a:ext cx="8624" cy="53943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3048001" y="1650738"/>
            <a:ext cx="668585" cy="78729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334000" y="3016561"/>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619500" y="1582123"/>
            <a:ext cx="1333500" cy="855906"/>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32000" y="2229827"/>
            <a:ext cx="775508" cy="76170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21" name="TextBox 20"/>
          <p:cNvSpPr txBox="1"/>
          <p:nvPr/>
        </p:nvSpPr>
        <p:spPr>
          <a:xfrm>
            <a:off x="2222500" y="833984"/>
            <a:ext cx="1646605" cy="451342"/>
          </a:xfrm>
          <a:prstGeom prst="rect">
            <a:avLst/>
          </a:prstGeom>
          <a:noFill/>
        </p:spPr>
        <p:txBody>
          <a:bodyPr wrap="none" rtlCol="0">
            <a:spAutoFit/>
          </a:bodyPr>
          <a:lstStyle/>
          <a:p>
            <a:r>
              <a:rPr lang="en-US" sz="2333" dirty="0">
                <a:solidFill>
                  <a:prstClr val="white"/>
                </a:solidFill>
                <a:cs typeface="Aharoni" panose="02010803020104030203" pitchFamily="2" charset="-79"/>
              </a:rPr>
              <a:t>Application</a:t>
            </a:r>
          </a:p>
        </p:txBody>
      </p:sp>
      <p:sp>
        <p:nvSpPr>
          <p:cNvPr id="52" name="Oval 51"/>
          <p:cNvSpPr/>
          <p:nvPr/>
        </p:nvSpPr>
        <p:spPr>
          <a:xfrm>
            <a:off x="2032000" y="4465476"/>
            <a:ext cx="889000" cy="9249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53" name="Trapezoid 52"/>
          <p:cNvSpPr/>
          <p:nvPr/>
        </p:nvSpPr>
        <p:spPr>
          <a:xfrm>
            <a:off x="3683000" y="4572000"/>
            <a:ext cx="639735" cy="843496"/>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55" name="Hexagon 54"/>
          <p:cNvSpPr/>
          <p:nvPr/>
        </p:nvSpPr>
        <p:spPr>
          <a:xfrm>
            <a:off x="4990204" y="4644498"/>
            <a:ext cx="848079" cy="698500"/>
          </a:xfrm>
          <a:prstGeom prst="hexagon">
            <a:avLst/>
          </a:prstGeom>
          <a:solidFill>
            <a:srgbClr val="F21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grpSp>
        <p:nvGrpSpPr>
          <p:cNvPr id="60" name="Group 2"/>
          <p:cNvGrpSpPr>
            <a:grpSpLocks/>
          </p:cNvGrpSpPr>
          <p:nvPr/>
        </p:nvGrpSpPr>
        <p:grpSpPr bwMode="auto">
          <a:xfrm>
            <a:off x="2196812" y="1253899"/>
            <a:ext cx="268713" cy="328224"/>
            <a:chOff x="1632" y="1248"/>
            <a:chExt cx="2682" cy="2286"/>
          </a:xfrm>
        </p:grpSpPr>
        <p:sp>
          <p:nvSpPr>
            <p:cNvPr id="61"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62"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63"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grpSp>
        <p:nvGrpSpPr>
          <p:cNvPr id="64" name="Group 2"/>
          <p:cNvGrpSpPr>
            <a:grpSpLocks/>
          </p:cNvGrpSpPr>
          <p:nvPr/>
        </p:nvGrpSpPr>
        <p:grpSpPr bwMode="auto">
          <a:xfrm>
            <a:off x="2655725" y="1238738"/>
            <a:ext cx="328775" cy="412000"/>
            <a:chOff x="1632" y="1248"/>
            <a:chExt cx="2682" cy="2286"/>
          </a:xfrm>
        </p:grpSpPr>
        <p:sp>
          <p:nvSpPr>
            <p:cNvPr id="6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2D05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66"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67"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FF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grpSp>
        <p:nvGrpSpPr>
          <p:cNvPr id="68" name="Group 2"/>
          <p:cNvGrpSpPr>
            <a:grpSpLocks/>
          </p:cNvGrpSpPr>
          <p:nvPr/>
        </p:nvGrpSpPr>
        <p:grpSpPr bwMode="auto">
          <a:xfrm>
            <a:off x="3175000" y="1233196"/>
            <a:ext cx="436616" cy="354304"/>
            <a:chOff x="1632" y="1248"/>
            <a:chExt cx="2682" cy="2286"/>
          </a:xfrm>
        </p:grpSpPr>
        <p:sp>
          <p:nvSpPr>
            <p:cNvPr id="69"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70"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71"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21CC9"/>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sp>
        <p:nvSpPr>
          <p:cNvPr id="56" name="TextBox 55"/>
          <p:cNvSpPr txBox="1"/>
          <p:nvPr/>
        </p:nvSpPr>
        <p:spPr>
          <a:xfrm>
            <a:off x="5997814" y="4572000"/>
            <a:ext cx="2686761" cy="810350"/>
          </a:xfrm>
          <a:prstGeom prst="rect">
            <a:avLst/>
          </a:prstGeom>
          <a:noFill/>
        </p:spPr>
        <p:txBody>
          <a:bodyPr wrap="none" rtlCol="0">
            <a:spAutoFit/>
          </a:bodyPr>
          <a:lstStyle/>
          <a:p>
            <a:r>
              <a:rPr lang="en-US" sz="2333" dirty="0">
                <a:solidFill>
                  <a:prstClr val="black"/>
                </a:solidFill>
                <a:cs typeface="Aharoni" panose="02010803020104030203" pitchFamily="2" charset="-79"/>
              </a:rPr>
              <a:t>Local databases,</a:t>
            </a:r>
          </a:p>
          <a:p>
            <a:r>
              <a:rPr lang="en-US" sz="2333" dirty="0">
                <a:solidFill>
                  <a:prstClr val="black"/>
                </a:solidFill>
                <a:cs typeface="Aharoni" panose="02010803020104030203" pitchFamily="2" charset="-79"/>
              </a:rPr>
              <a:t>CDA, HL7 V.2, etc.</a:t>
            </a:r>
          </a:p>
        </p:txBody>
      </p:sp>
      <p:sp>
        <p:nvSpPr>
          <p:cNvPr id="57" name="Hexagon 56"/>
          <p:cNvSpPr/>
          <p:nvPr/>
        </p:nvSpPr>
        <p:spPr>
          <a:xfrm>
            <a:off x="4826001" y="2265418"/>
            <a:ext cx="848079" cy="698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58" name="Trapezoid 57"/>
          <p:cNvSpPr/>
          <p:nvPr/>
        </p:nvSpPr>
        <p:spPr>
          <a:xfrm>
            <a:off x="3652338" y="2173065"/>
            <a:ext cx="639735" cy="843496"/>
          </a:xfrm>
          <a:prstGeom prst="trapezoi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59" name="Rectangle 58"/>
          <p:cNvSpPr/>
          <p:nvPr/>
        </p:nvSpPr>
        <p:spPr>
          <a:xfrm>
            <a:off x="8123499" y="5068781"/>
            <a:ext cx="891426" cy="538609"/>
          </a:xfrm>
          <a:prstGeom prst="rect">
            <a:avLst/>
          </a:prstGeom>
        </p:spPr>
        <p:txBody>
          <a:bodyPr vert="horz" lIns="76200" tIns="38100" rIns="76200" bIns="38100" rtlCol="0" anchor="ctr"/>
          <a:lstStyle/>
          <a:p>
            <a:pPr algn="r"/>
            <a:r>
              <a:rPr lang="en-US" sz="3000" dirty="0" smtClean="0">
                <a:solidFill>
                  <a:prstClr val="white"/>
                </a:solidFill>
              </a:rPr>
              <a:t>58</a:t>
            </a:r>
            <a:endParaRPr lang="en-US" sz="3000" dirty="0">
              <a:solidFill>
                <a:prstClr val="white"/>
              </a:solidFill>
            </a:endParaRPr>
          </a:p>
        </p:txBody>
      </p:sp>
    </p:spTree>
    <p:extLst>
      <p:ext uri="{BB962C8B-B14F-4D97-AF65-F5344CB8AC3E}">
        <p14:creationId xmlns:p14="http://schemas.microsoft.com/office/powerpoint/2010/main" val="2969107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8132" name="Rectangle 2052"/>
          <p:cNvSpPr>
            <a:spLocks noGrp="1" noChangeArrowheads="1"/>
          </p:cNvSpPr>
          <p:nvPr>
            <p:ph type="title"/>
          </p:nvPr>
        </p:nvSpPr>
        <p:spPr/>
        <p:txBody>
          <a:bodyPr/>
          <a:lstStyle/>
          <a:p>
            <a:r>
              <a:rPr lang="en-US" altLang="en-US"/>
              <a:t>Need for coded data</a:t>
            </a:r>
          </a:p>
        </p:txBody>
      </p:sp>
      <p:sp>
        <p:nvSpPr>
          <p:cNvPr id="688133" name="Rectangle 2053"/>
          <p:cNvSpPr>
            <a:spLocks noGrp="1" noChangeArrowheads="1"/>
          </p:cNvSpPr>
          <p:nvPr>
            <p:ph type="body" idx="1"/>
          </p:nvPr>
        </p:nvSpPr>
        <p:spPr/>
        <p:txBody>
          <a:bodyPr>
            <a:normAutofit lnSpcReduction="10000"/>
          </a:bodyPr>
          <a:lstStyle/>
          <a:p>
            <a:r>
              <a:rPr lang="en-US" altLang="en-US" dirty="0"/>
              <a:t>Tom East’s experience with “Oral meds”</a:t>
            </a:r>
          </a:p>
          <a:p>
            <a:pPr lvl="1"/>
            <a:r>
              <a:rPr lang="en-US" altLang="en-US" dirty="0"/>
              <a:t>Oral, ORAL, Oral, ORALLY, Orally, ORALY, OR, or, PO, P.O., P.O, PO., </a:t>
            </a:r>
            <a:r>
              <a:rPr lang="en-US" altLang="en-US" dirty="0" err="1"/>
              <a:t>po</a:t>
            </a:r>
            <a:r>
              <a:rPr lang="en-US" altLang="en-US" dirty="0"/>
              <a:t>, per </a:t>
            </a:r>
            <a:r>
              <a:rPr lang="en-US" altLang="en-US" dirty="0" err="1"/>
              <a:t>os</a:t>
            </a:r>
            <a:r>
              <a:rPr lang="en-US" altLang="en-US" dirty="0"/>
              <a:t>, by mouth, … (26 variants)</a:t>
            </a:r>
          </a:p>
          <a:p>
            <a:r>
              <a:rPr lang="en-US" altLang="en-US" dirty="0"/>
              <a:t>Observation #1: You can not anticipate all of the ways that information can be recorded in free text.  </a:t>
            </a:r>
          </a:p>
          <a:p>
            <a:r>
              <a:rPr lang="en-US" altLang="en-US" dirty="0"/>
              <a:t>Observation #2: You can not reliably execute real time decision logic against free text data</a:t>
            </a:r>
          </a:p>
          <a:p>
            <a:r>
              <a:rPr lang="en-US" altLang="en-US" dirty="0"/>
              <a:t>Conclusion #1: You need </a:t>
            </a:r>
            <a:r>
              <a:rPr lang="en-US" altLang="en-US" dirty="0" smtClean="0"/>
              <a:t>coded or “computable” data</a:t>
            </a:r>
            <a:endParaRPr lang="en-US" altLang="en-US" dirty="0"/>
          </a:p>
        </p:txBody>
      </p:sp>
      <p:sp>
        <p:nvSpPr>
          <p:cNvPr id="5" name="Rectangle 4"/>
          <p:cNvSpPr/>
          <p:nvPr/>
        </p:nvSpPr>
        <p:spPr>
          <a:xfrm>
            <a:off x="8597487" y="5082337"/>
            <a:ext cx="367622" cy="538609"/>
          </a:xfrm>
          <a:prstGeom prst="rect">
            <a:avLst/>
          </a:prstGeom>
        </p:spPr>
        <p:txBody>
          <a:bodyPr vert="horz" lIns="76200" tIns="38100" rIns="76200" bIns="38100" rtlCol="0" anchor="ctr"/>
          <a:lstStyle/>
          <a:p>
            <a:pPr algn="r"/>
            <a:r>
              <a:rPr lang="en-US" sz="3000" dirty="0">
                <a:solidFill>
                  <a:schemeClr val="bg1"/>
                </a:solidFill>
              </a:rPr>
              <a:t>9</a:t>
            </a:r>
          </a:p>
        </p:txBody>
      </p:sp>
    </p:spTree>
    <p:extLst>
      <p:ext uri="{BB962C8B-B14F-4D97-AF65-F5344CB8AC3E}">
        <p14:creationId xmlns:p14="http://schemas.microsoft.com/office/powerpoint/2010/main" val="386958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8813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8813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8813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881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424" y="145143"/>
            <a:ext cx="6858000" cy="743858"/>
          </a:xfrm>
        </p:spPr>
        <p:txBody>
          <a:bodyPr>
            <a:normAutofit fontScale="90000"/>
          </a:bodyPr>
          <a:lstStyle/>
          <a:p>
            <a:r>
              <a:rPr lang="en-US" sz="3000" dirty="0"/>
              <a:t>Preferred Strategy – Full Interoperability</a:t>
            </a:r>
          </a:p>
        </p:txBody>
      </p:sp>
      <p:sp>
        <p:nvSpPr>
          <p:cNvPr id="3" name="Oval 2"/>
          <p:cNvSpPr/>
          <p:nvPr/>
        </p:nvSpPr>
        <p:spPr>
          <a:xfrm>
            <a:off x="2032000" y="4465476"/>
            <a:ext cx="889000" cy="9249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5" name="Hexagon 4"/>
          <p:cNvSpPr/>
          <p:nvPr/>
        </p:nvSpPr>
        <p:spPr>
          <a:xfrm>
            <a:off x="2009421" y="2286000"/>
            <a:ext cx="848079" cy="698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6" name="TextBox 5"/>
          <p:cNvSpPr txBox="1"/>
          <p:nvPr/>
        </p:nvSpPr>
        <p:spPr>
          <a:xfrm>
            <a:off x="6002557" y="4508500"/>
            <a:ext cx="2686761" cy="810350"/>
          </a:xfrm>
          <a:prstGeom prst="rect">
            <a:avLst/>
          </a:prstGeom>
          <a:noFill/>
        </p:spPr>
        <p:txBody>
          <a:bodyPr wrap="none" rtlCol="0">
            <a:spAutoFit/>
          </a:bodyPr>
          <a:lstStyle/>
          <a:p>
            <a:r>
              <a:rPr lang="en-US" sz="2333" dirty="0">
                <a:solidFill>
                  <a:prstClr val="black"/>
                </a:solidFill>
                <a:cs typeface="Aharoni" panose="02010803020104030203" pitchFamily="2" charset="-79"/>
              </a:rPr>
              <a:t>Local databases,</a:t>
            </a:r>
          </a:p>
          <a:p>
            <a:r>
              <a:rPr lang="en-US" sz="2333" dirty="0">
                <a:solidFill>
                  <a:prstClr val="black"/>
                </a:solidFill>
                <a:cs typeface="Aharoni" panose="02010803020104030203" pitchFamily="2" charset="-79"/>
              </a:rPr>
              <a:t>CDA, HL7 V.2, etc.</a:t>
            </a:r>
          </a:p>
        </p:txBody>
      </p:sp>
      <p:cxnSp>
        <p:nvCxnSpPr>
          <p:cNvPr id="8" name="Straight Connector 7"/>
          <p:cNvCxnSpPr/>
          <p:nvPr/>
        </p:nvCxnSpPr>
        <p:spPr>
          <a:xfrm>
            <a:off x="1587500" y="43180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16000" y="40005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1905000" y="3158028"/>
            <a:ext cx="1079500" cy="905973"/>
            <a:chOff x="1632" y="1248"/>
            <a:chExt cx="2682" cy="2286"/>
          </a:xfrm>
        </p:grpSpPr>
        <p:sp>
          <p:nvSpPr>
            <p:cNvPr id="1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13"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14"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sp>
        <p:nvSpPr>
          <p:cNvPr id="15" name="TextBox 14"/>
          <p:cNvSpPr txBox="1"/>
          <p:nvPr/>
        </p:nvSpPr>
        <p:spPr>
          <a:xfrm>
            <a:off x="6575525" y="3111500"/>
            <a:ext cx="1669175" cy="1169359"/>
          </a:xfrm>
          <a:prstGeom prst="rect">
            <a:avLst/>
          </a:prstGeom>
          <a:noFill/>
        </p:spPr>
        <p:txBody>
          <a:bodyPr wrap="none" rtlCol="0">
            <a:spAutoFit/>
          </a:bodyPr>
          <a:lstStyle/>
          <a:p>
            <a:r>
              <a:rPr lang="en-US" sz="2333" dirty="0">
                <a:solidFill>
                  <a:prstClr val="black"/>
                </a:solidFill>
                <a:cs typeface="Aharoni" panose="02010803020104030203" pitchFamily="2" charset="-79"/>
              </a:rPr>
              <a:t>Term and</a:t>
            </a:r>
          </a:p>
          <a:p>
            <a:r>
              <a:rPr lang="en-US" sz="2333" dirty="0">
                <a:solidFill>
                  <a:prstClr val="black"/>
                </a:solidFill>
                <a:cs typeface="Aharoni" panose="02010803020104030203" pitchFamily="2" charset="-79"/>
              </a:rPr>
              <a:t>Structure</a:t>
            </a:r>
          </a:p>
          <a:p>
            <a:r>
              <a:rPr lang="en-US" sz="2333" dirty="0">
                <a:solidFill>
                  <a:prstClr val="black"/>
                </a:solidFill>
                <a:cs typeface="Aharoni" panose="02010803020104030203" pitchFamily="2" charset="-79"/>
              </a:rPr>
              <a:t>Translators</a:t>
            </a:r>
          </a:p>
        </p:txBody>
      </p:sp>
      <p:sp>
        <p:nvSpPr>
          <p:cNvPr id="16" name="Oval 15"/>
          <p:cNvSpPr/>
          <p:nvPr/>
        </p:nvSpPr>
        <p:spPr>
          <a:xfrm>
            <a:off x="1841500" y="1016000"/>
            <a:ext cx="2231913" cy="76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33" dirty="0">
                <a:solidFill>
                  <a:prstClr val="white"/>
                </a:solidFill>
              </a:rPr>
              <a:t>Application </a:t>
            </a:r>
          </a:p>
        </p:txBody>
      </p:sp>
      <p:cxnSp>
        <p:nvCxnSpPr>
          <p:cNvPr id="17" name="Straight Connector 16"/>
          <p:cNvCxnSpPr/>
          <p:nvPr/>
        </p:nvCxnSpPr>
        <p:spPr>
          <a:xfrm>
            <a:off x="1587500" y="31115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87500" y="2095500"/>
            <a:ext cx="64770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92598" y="2138734"/>
            <a:ext cx="2342308" cy="810543"/>
          </a:xfrm>
          <a:prstGeom prst="rect">
            <a:avLst/>
          </a:prstGeom>
          <a:noFill/>
        </p:spPr>
        <p:txBody>
          <a:bodyPr wrap="none" rtlCol="0">
            <a:spAutoFit/>
          </a:bodyPr>
          <a:lstStyle/>
          <a:p>
            <a:pPr algn="ctr"/>
            <a:r>
              <a:rPr lang="en-US" sz="1667" dirty="0">
                <a:solidFill>
                  <a:prstClr val="black"/>
                </a:solidFill>
                <a:cs typeface="Aharoni" panose="02010803020104030203" pitchFamily="2" charset="-79"/>
              </a:rPr>
              <a:t>Standard Structure</a:t>
            </a:r>
          </a:p>
          <a:p>
            <a:pPr algn="ctr"/>
            <a:r>
              <a:rPr lang="en-US" sz="1667" u="sng" dirty="0">
                <a:solidFill>
                  <a:prstClr val="black"/>
                </a:solidFill>
                <a:cs typeface="Aharoni" panose="02010803020104030203" pitchFamily="2" charset="-79"/>
              </a:rPr>
              <a:t>AND</a:t>
            </a:r>
            <a:r>
              <a:rPr lang="en-US" sz="1667" dirty="0">
                <a:solidFill>
                  <a:prstClr val="black"/>
                </a:solidFill>
                <a:cs typeface="Aharoni" panose="02010803020104030203" pitchFamily="2" charset="-79"/>
              </a:rPr>
              <a:t> Standard Terms</a:t>
            </a:r>
          </a:p>
          <a:p>
            <a:pPr algn="ctr"/>
            <a:r>
              <a:rPr lang="en-US" sz="1333" dirty="0">
                <a:solidFill>
                  <a:prstClr val="black"/>
                </a:solidFill>
                <a:cs typeface="Aharoni" panose="02010803020104030203" pitchFamily="2" charset="-79"/>
              </a:rPr>
              <a:t>(As defined by CIMI Models)</a:t>
            </a:r>
          </a:p>
        </p:txBody>
      </p:sp>
      <p:sp>
        <p:nvSpPr>
          <p:cNvPr id="20" name="TextBox 19"/>
          <p:cNvSpPr txBox="1"/>
          <p:nvPr/>
        </p:nvSpPr>
        <p:spPr>
          <a:xfrm>
            <a:off x="6092766" y="1016000"/>
            <a:ext cx="1646605" cy="810350"/>
          </a:xfrm>
          <a:prstGeom prst="rect">
            <a:avLst/>
          </a:prstGeom>
          <a:noFill/>
        </p:spPr>
        <p:txBody>
          <a:bodyPr wrap="none" rtlCol="0">
            <a:spAutoFit/>
          </a:bodyPr>
          <a:lstStyle/>
          <a:p>
            <a:r>
              <a:rPr lang="en-US" sz="2333" dirty="0">
                <a:solidFill>
                  <a:prstClr val="black"/>
                </a:solidFill>
                <a:cs typeface="Aharoni" panose="02010803020104030203" pitchFamily="2" charset="-79"/>
              </a:rPr>
              <a:t>Application</a:t>
            </a:r>
          </a:p>
          <a:p>
            <a:r>
              <a:rPr lang="en-US" sz="2333" dirty="0">
                <a:solidFill>
                  <a:prstClr val="black"/>
                </a:solidFill>
                <a:cs typeface="Aharoni" panose="02010803020104030203" pitchFamily="2" charset="-79"/>
              </a:rPr>
              <a:t> and User</a:t>
            </a:r>
          </a:p>
        </p:txBody>
      </p:sp>
      <p:pic>
        <p:nvPicPr>
          <p:cNvPr id="1030" name="Picture 6" descr="C:\Users\coshuff\AppData\Local\Microsoft\Windows\Temporary Internet Files\Content.IE5\7VL2K6HY\MP9004486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000" y="1079500"/>
            <a:ext cx="9525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3" idx="0"/>
          </p:cNvCxnSpPr>
          <p:nvPr/>
        </p:nvCxnSpPr>
        <p:spPr>
          <a:xfrm flipV="1">
            <a:off x="2476500" y="4000501"/>
            <a:ext cx="0" cy="464975"/>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413000" y="2984500"/>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503515" y="1811090"/>
            <a:ext cx="240493" cy="411411"/>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p:cNvCxnSpPr>
          <p:nvPr/>
        </p:nvCxnSpPr>
        <p:spPr>
          <a:xfrm>
            <a:off x="4073413" y="1397000"/>
            <a:ext cx="689087" cy="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40000" y="4007533"/>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
          <p:cNvGrpSpPr>
            <a:grpSpLocks/>
          </p:cNvGrpSpPr>
          <p:nvPr/>
        </p:nvGrpSpPr>
        <p:grpSpPr bwMode="auto">
          <a:xfrm>
            <a:off x="3429000" y="3165060"/>
            <a:ext cx="1079500" cy="905973"/>
            <a:chOff x="1632" y="1248"/>
            <a:chExt cx="2682" cy="2286"/>
          </a:xfrm>
        </p:grpSpPr>
        <p:sp>
          <p:nvSpPr>
            <p:cNvPr id="2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2D05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0"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1"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FF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cxnSp>
        <p:nvCxnSpPr>
          <p:cNvPr id="32" name="Straight Arrow Connector 31"/>
          <p:cNvCxnSpPr/>
          <p:nvPr/>
        </p:nvCxnSpPr>
        <p:spPr>
          <a:xfrm flipH="1" flipV="1">
            <a:off x="4000501" y="4007534"/>
            <a:ext cx="8624" cy="53943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937000" y="2991533"/>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6" name="Group 2"/>
          <p:cNvGrpSpPr>
            <a:grpSpLocks/>
          </p:cNvGrpSpPr>
          <p:nvPr/>
        </p:nvGrpSpPr>
        <p:grpSpPr bwMode="auto">
          <a:xfrm>
            <a:off x="4826000" y="3190089"/>
            <a:ext cx="1079500" cy="905973"/>
            <a:chOff x="1632" y="1248"/>
            <a:chExt cx="2682" cy="2286"/>
          </a:xfrm>
        </p:grpSpPr>
        <p:sp>
          <p:nvSpPr>
            <p:cNvPr id="3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8"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sp>
          <p:nvSpPr>
            <p:cNvPr id="39"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21CC9"/>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6200" tIns="38100" rIns="76200" bIns="38100" numCol="1" anchor="t" anchorCtr="0" compatLnSpc="1">
              <a:prstTxWarp prst="textNoShape">
                <a:avLst/>
              </a:prstTxWarp>
              <a:flatTx/>
            </a:bodyPr>
            <a:lstStyle/>
            <a:p>
              <a:endParaRPr lang="en-US" sz="1500" dirty="0">
                <a:solidFill>
                  <a:prstClr val="black"/>
                </a:solidFill>
                <a:cs typeface="Aharoni" panose="02010803020104030203" pitchFamily="2" charset="-79"/>
              </a:endParaRPr>
            </a:p>
          </p:txBody>
        </p:sp>
      </p:grpSp>
      <p:sp>
        <p:nvSpPr>
          <p:cNvPr id="34" name="Hexagon 33"/>
          <p:cNvSpPr/>
          <p:nvPr/>
        </p:nvSpPr>
        <p:spPr>
          <a:xfrm>
            <a:off x="3533421" y="2286000"/>
            <a:ext cx="848079" cy="698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cxnSp>
        <p:nvCxnSpPr>
          <p:cNvPr id="40" name="Straight Arrow Connector 39"/>
          <p:cNvCxnSpPr/>
          <p:nvPr/>
        </p:nvCxnSpPr>
        <p:spPr>
          <a:xfrm flipH="1" flipV="1">
            <a:off x="5397501" y="4032562"/>
            <a:ext cx="8624" cy="53943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3048001" y="1811090"/>
            <a:ext cx="519164" cy="499939"/>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334000" y="3016561"/>
            <a:ext cx="0" cy="45298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Hexagon 42"/>
          <p:cNvSpPr/>
          <p:nvPr/>
        </p:nvSpPr>
        <p:spPr>
          <a:xfrm>
            <a:off x="4930421" y="2311028"/>
            <a:ext cx="848079" cy="698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cxnSp>
        <p:nvCxnSpPr>
          <p:cNvPr id="54" name="Straight Arrow Connector 53"/>
          <p:cNvCxnSpPr/>
          <p:nvPr/>
        </p:nvCxnSpPr>
        <p:spPr>
          <a:xfrm flipH="1" flipV="1">
            <a:off x="3619500" y="1714500"/>
            <a:ext cx="1333500" cy="72352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Trapezoid 58"/>
          <p:cNvSpPr/>
          <p:nvPr/>
        </p:nvSpPr>
        <p:spPr>
          <a:xfrm>
            <a:off x="3683000" y="4572000"/>
            <a:ext cx="639735" cy="843496"/>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60" name="Hexagon 59"/>
          <p:cNvSpPr/>
          <p:nvPr/>
        </p:nvSpPr>
        <p:spPr>
          <a:xfrm>
            <a:off x="4990204" y="4644498"/>
            <a:ext cx="848079" cy="698500"/>
          </a:xfrm>
          <a:prstGeom prst="hexagon">
            <a:avLst/>
          </a:prstGeom>
          <a:solidFill>
            <a:srgbClr val="F21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ndParaRPr>
          </a:p>
        </p:txBody>
      </p:sp>
      <p:sp>
        <p:nvSpPr>
          <p:cNvPr id="4" name="Curved Right Arrow 3"/>
          <p:cNvSpPr/>
          <p:nvPr/>
        </p:nvSpPr>
        <p:spPr>
          <a:xfrm>
            <a:off x="1206500" y="2484983"/>
            <a:ext cx="317500" cy="2341017"/>
          </a:xfrm>
          <a:prstGeom prst="curvedRightArrow">
            <a:avLst/>
          </a:prstGeom>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black"/>
              </a:solidFill>
            </a:endParaRPr>
          </a:p>
        </p:txBody>
      </p:sp>
      <p:sp>
        <p:nvSpPr>
          <p:cNvPr id="7" name="TextBox 6"/>
          <p:cNvSpPr txBox="1"/>
          <p:nvPr/>
        </p:nvSpPr>
        <p:spPr>
          <a:xfrm>
            <a:off x="1009672" y="2819576"/>
            <a:ext cx="492443" cy="1688924"/>
          </a:xfrm>
          <a:prstGeom prst="rect">
            <a:avLst/>
          </a:prstGeom>
          <a:solidFill>
            <a:schemeClr val="bg1"/>
          </a:solidFill>
        </p:spPr>
        <p:txBody>
          <a:bodyPr vert="vert270" wrap="none" rtlCol="0">
            <a:spAutoFit/>
          </a:bodyPr>
          <a:lstStyle/>
          <a:p>
            <a:r>
              <a:rPr lang="en-US" sz="2000" dirty="0">
                <a:solidFill>
                  <a:prstClr val="black"/>
                </a:solidFill>
                <a:cs typeface="Aharoni" panose="02010803020104030203" pitchFamily="2" charset="-79"/>
              </a:rPr>
              <a:t>Requirements</a:t>
            </a:r>
          </a:p>
        </p:txBody>
      </p:sp>
      <p:sp>
        <p:nvSpPr>
          <p:cNvPr id="45" name="Rectangle 44"/>
          <p:cNvSpPr/>
          <p:nvPr/>
        </p:nvSpPr>
        <p:spPr>
          <a:xfrm>
            <a:off x="8135222" y="5150842"/>
            <a:ext cx="891426" cy="538609"/>
          </a:xfrm>
          <a:prstGeom prst="rect">
            <a:avLst/>
          </a:prstGeom>
        </p:spPr>
        <p:txBody>
          <a:bodyPr vert="horz" lIns="76200" tIns="38100" rIns="76200" bIns="38100" rtlCol="0" anchor="ctr"/>
          <a:lstStyle/>
          <a:p>
            <a:pPr algn="r"/>
            <a:r>
              <a:rPr lang="en-US" sz="3000" dirty="0" smtClean="0">
                <a:solidFill>
                  <a:prstClr val="white"/>
                </a:solidFill>
              </a:rPr>
              <a:t>59</a:t>
            </a:r>
            <a:endParaRPr lang="en-US" sz="3000" dirty="0">
              <a:solidFill>
                <a:prstClr val="white"/>
              </a:solidFill>
            </a:endParaRPr>
          </a:p>
        </p:txBody>
      </p:sp>
    </p:spTree>
    <p:extLst>
      <p:ext uri="{BB962C8B-B14F-4D97-AF65-F5344CB8AC3E}">
        <p14:creationId xmlns:p14="http://schemas.microsoft.com/office/powerpoint/2010/main" val="3203274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9647"/>
            <a:ext cx="8042276" cy="906815"/>
          </a:xfrm>
        </p:spPr>
        <p:txBody>
          <a:bodyPr/>
          <a:lstStyle/>
          <a:p>
            <a:r>
              <a:rPr lang="en-US" sz="4000" dirty="0" smtClean="0"/>
              <a:t>Reasons to do it on the server side</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Person writing the translation is most likely to understand the meaning of the data in their own database.</a:t>
            </a:r>
          </a:p>
          <a:p>
            <a:r>
              <a:rPr lang="en-US" dirty="0" smtClean="0"/>
              <a:t>The person writing the translation only has to understand their own data and the preferred model.</a:t>
            </a:r>
          </a:p>
          <a:p>
            <a:pPr lvl="1"/>
            <a:r>
              <a:rPr lang="en-US" dirty="0" smtClean="0"/>
              <a:t>They can optimize query execution for their own system</a:t>
            </a:r>
          </a:p>
          <a:p>
            <a:r>
              <a:rPr lang="en-US" dirty="0" smtClean="0"/>
              <a:t>The query for the data is simpler.  If the application has to write a query that will work for all shapes, the query will be inefficient to process by every system.</a:t>
            </a:r>
            <a:endParaRPr lang="en-US" dirty="0"/>
          </a:p>
        </p:txBody>
      </p:sp>
      <p:sp>
        <p:nvSpPr>
          <p:cNvPr id="4" name="Rectangle 3"/>
          <p:cNvSpPr/>
          <p:nvPr/>
        </p:nvSpPr>
        <p:spPr>
          <a:xfrm>
            <a:off x="8145838" y="5068781"/>
            <a:ext cx="891426" cy="538609"/>
          </a:xfrm>
          <a:prstGeom prst="rect">
            <a:avLst/>
          </a:prstGeom>
        </p:spPr>
        <p:txBody>
          <a:bodyPr vert="horz" lIns="76200" tIns="38100" rIns="76200" bIns="38100" rtlCol="0" anchor="ctr"/>
          <a:lstStyle/>
          <a:p>
            <a:pPr algn="r"/>
            <a:r>
              <a:rPr lang="en-US" sz="3000" dirty="0" smtClean="0">
                <a:solidFill>
                  <a:prstClr val="white"/>
                </a:solidFill>
              </a:rPr>
              <a:t>60</a:t>
            </a:r>
            <a:endParaRPr lang="en-US" sz="3000" dirty="0">
              <a:solidFill>
                <a:prstClr val="white"/>
              </a:solidFill>
            </a:endParaRPr>
          </a:p>
        </p:txBody>
      </p:sp>
    </p:spTree>
    <p:extLst>
      <p:ext uri="{BB962C8B-B14F-4D97-AF65-F5344CB8AC3E}">
        <p14:creationId xmlns:p14="http://schemas.microsoft.com/office/powerpoint/2010/main" val="3437765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Challenges to consistent data</a:t>
            </a:r>
            <a:endParaRPr lang="en-US" sz="4000" dirty="0"/>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8229005" y="5068781"/>
            <a:ext cx="727423" cy="538609"/>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7</a:t>
            </a:fld>
            <a:endParaRPr lang="en-US" sz="3000" dirty="0">
              <a:solidFill>
                <a:schemeClr val="bg1"/>
              </a:solidFill>
            </a:endParaRPr>
          </a:p>
        </p:txBody>
      </p:sp>
    </p:spTree>
    <p:extLst>
      <p:ext uri="{BB962C8B-B14F-4D97-AF65-F5344CB8AC3E}">
        <p14:creationId xmlns:p14="http://schemas.microsoft.com/office/powerpoint/2010/main" val="3273591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en-US" dirty="0"/>
              <a:t>PTXT for Serum Creatinine</a:t>
            </a:r>
          </a:p>
        </p:txBody>
      </p:sp>
      <p:sp>
        <p:nvSpPr>
          <p:cNvPr id="521219" name="Rectangle 3"/>
          <p:cNvSpPr>
            <a:spLocks noGrp="1" noChangeArrowheads="1"/>
          </p:cNvSpPr>
          <p:nvPr>
            <p:ph type="body" idx="1"/>
          </p:nvPr>
        </p:nvSpPr>
        <p:spPr>
          <a:xfrm>
            <a:off x="726973" y="1290939"/>
            <a:ext cx="7864577" cy="3840427"/>
          </a:xfrm>
        </p:spPr>
        <p:txBody>
          <a:bodyPr>
            <a:noAutofit/>
          </a:bodyPr>
          <a:lstStyle/>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13     1     1   0    0   0   0	</a:t>
            </a:r>
            <a:r>
              <a:rPr lang="en-US" altLang="en-US" sz="2000" b="1" dirty="0" smtClean="0">
                <a:latin typeface="Arial" panose="020B0604020202020204" pitchFamily="34" charset="0"/>
                <a:cs typeface="Arial" panose="020B0604020202020204" pitchFamily="34" charset="0"/>
              </a:rPr>
              <a:t>	7 </a:t>
            </a:r>
            <a:r>
              <a:rPr lang="en-US" altLang="en-US" sz="2000" b="1" dirty="0">
                <a:latin typeface="Arial" panose="020B0604020202020204" pitchFamily="34" charset="0"/>
                <a:cs typeface="Arial" panose="020B0604020202020204" pitchFamily="34" charset="0"/>
              </a:rPr>
              <a:t>Channel</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13     1     1   1    7   0   0	     </a:t>
            </a:r>
            <a:r>
              <a:rPr lang="en-US" altLang="en-US" sz="2000" b="1" dirty="0" smtClean="0">
                <a:latin typeface="Arial" panose="020B0604020202020204" pitchFamily="34" charset="0"/>
                <a:cs typeface="Arial" panose="020B0604020202020204" pitchFamily="34" charset="0"/>
              </a:rPr>
              <a:t>		Creatinine </a:t>
            </a:r>
            <a:r>
              <a:rPr lang="en-US" altLang="en-US" sz="2000" b="1" dirty="0">
                <a:latin typeface="Arial" panose="020B0604020202020204" pitchFamily="34" charset="0"/>
                <a:cs typeface="Arial" panose="020B0604020202020204" pitchFamily="34" charset="0"/>
              </a:rPr>
              <a:t>(mg/</a:t>
            </a:r>
            <a:r>
              <a:rPr lang="en-US" altLang="en-US" sz="2000" b="1" dirty="0" err="1">
                <a:latin typeface="Arial" panose="020B0604020202020204" pitchFamily="34" charset="0"/>
                <a:cs typeface="Arial" panose="020B0604020202020204" pitchFamily="34" charset="0"/>
              </a:rPr>
              <a:t>dL</a:t>
            </a:r>
            <a:r>
              <a:rPr lang="en-US" altLang="en-US" sz="2000" b="1" dirty="0">
                <a:latin typeface="Arial" panose="020B0604020202020204" pitchFamily="34" charset="0"/>
                <a:cs typeface="Arial" panose="020B0604020202020204" pitchFamily="34" charset="0"/>
              </a:rPr>
              <a:t>)</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 </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13     1     4    0    0   0   0	</a:t>
            </a:r>
            <a:r>
              <a:rPr lang="en-US" altLang="en-US" sz="2000" b="1" dirty="0" smtClean="0">
                <a:latin typeface="Arial" panose="020B0604020202020204" pitchFamily="34" charset="0"/>
                <a:cs typeface="Arial" panose="020B0604020202020204" pitchFamily="34" charset="0"/>
              </a:rPr>
              <a:t>20 </a:t>
            </a:r>
            <a:r>
              <a:rPr lang="en-US" altLang="en-US" sz="2000" b="1" dirty="0">
                <a:latin typeface="Arial" panose="020B0604020202020204" pitchFamily="34" charset="0"/>
                <a:cs typeface="Arial" panose="020B0604020202020204" pitchFamily="34" charset="0"/>
              </a:rPr>
              <a:t>Channel</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13     1     4    1  13   0   0	     </a:t>
            </a:r>
            <a:r>
              <a:rPr lang="en-US" altLang="en-US" sz="2000" b="1" dirty="0" smtClean="0">
                <a:latin typeface="Arial" panose="020B0604020202020204" pitchFamily="34" charset="0"/>
                <a:cs typeface="Arial" panose="020B0604020202020204" pitchFamily="34" charset="0"/>
              </a:rPr>
              <a:t>	Creatinine</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 </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14    0   0   0   0	Creatinine </a:t>
            </a:r>
            <a:r>
              <a:rPr lang="en-US" altLang="en-US" sz="2000" b="1" dirty="0" smtClean="0">
                <a:latin typeface="Arial" panose="020B0604020202020204" pitchFamily="34" charset="0"/>
                <a:cs typeface="Arial" panose="020B0604020202020204" pitchFamily="34" charset="0"/>
              </a:rPr>
              <a:t>Clearance</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13     1    14    1   9   0   0	     </a:t>
            </a:r>
            <a:r>
              <a:rPr lang="en-US" altLang="en-US" sz="2000" b="1" dirty="0" smtClean="0">
                <a:latin typeface="Arial" panose="020B0604020202020204" pitchFamily="34" charset="0"/>
                <a:cs typeface="Arial" panose="020B0604020202020204" pitchFamily="34" charset="0"/>
              </a:rPr>
              <a:t>	Creatinine</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 </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85    0   0   0   0	Amylase/</a:t>
            </a:r>
            <a:r>
              <a:rPr lang="en-US" altLang="en-US" sz="2000" b="1" dirty="0" err="1">
                <a:latin typeface="Arial" panose="020B0604020202020204" pitchFamily="34" charset="0"/>
                <a:cs typeface="Arial" panose="020B0604020202020204" pitchFamily="34" charset="0"/>
              </a:rPr>
              <a:t>Creat</a:t>
            </a:r>
            <a:r>
              <a:rPr lang="en-US" altLang="en-US" sz="2000" b="1" dirty="0">
                <a:latin typeface="Arial" panose="020B0604020202020204" pitchFamily="34" charset="0"/>
                <a:cs typeface="Arial" panose="020B0604020202020204" pitchFamily="34" charset="0"/>
              </a:rPr>
              <a:t> Ratio</a:t>
            </a:r>
            <a:endParaRPr lang="en-US" altLang="en-US" sz="2000" b="1" dirty="0">
              <a:cs typeface="Times New Roman" panose="02020603050405020304" pitchFamily="18" charset="0"/>
            </a:endParaRPr>
          </a:p>
          <a:p>
            <a:pPr marL="0" indent="0">
              <a:lnSpc>
                <a:spcPct val="90000"/>
              </a:lnSpc>
              <a:spcBef>
                <a:spcPts val="0"/>
              </a:spcBef>
              <a:buNone/>
            </a:pPr>
            <a:r>
              <a:rPr lang="en-US" altLang="en-US" sz="2000" b="1" dirty="0">
                <a:latin typeface="Arial" panose="020B0604020202020204" pitchFamily="34" charset="0"/>
                <a:cs typeface="Arial" panose="020B0604020202020204" pitchFamily="34" charset="0"/>
              </a:rPr>
              <a:t>13     1    85    1   3   0   0	     </a:t>
            </a:r>
            <a:r>
              <a:rPr lang="en-US" altLang="en-US" sz="2000" b="1" dirty="0" smtClean="0">
                <a:latin typeface="Arial" panose="020B0604020202020204" pitchFamily="34" charset="0"/>
                <a:cs typeface="Arial" panose="020B0604020202020204" pitchFamily="34" charset="0"/>
              </a:rPr>
              <a:t>	Creatinine</a:t>
            </a:r>
            <a:endParaRPr lang="en-US" altLang="en-US" sz="2000" b="1" dirty="0">
              <a:cs typeface="Times New Roman" panose="02020603050405020304" pitchFamily="18" charset="0"/>
            </a:endParaRPr>
          </a:p>
          <a:p>
            <a:pPr marL="0" indent="0">
              <a:lnSpc>
                <a:spcPct val="90000"/>
              </a:lnSpc>
              <a:spcBef>
                <a:spcPts val="0"/>
              </a:spcBef>
            </a:pPr>
            <a:endParaRPr lang="en-US" altLang="en-US" sz="2000" b="1" dirty="0"/>
          </a:p>
        </p:txBody>
      </p:sp>
      <p:sp>
        <p:nvSpPr>
          <p:cNvPr id="5" name="Rectangle 4"/>
          <p:cNvSpPr/>
          <p:nvPr/>
        </p:nvSpPr>
        <p:spPr>
          <a:xfrm>
            <a:off x="8417170" y="5082337"/>
            <a:ext cx="656491" cy="538609"/>
          </a:xfrm>
          <a:prstGeom prst="rect">
            <a:avLst/>
          </a:prstGeom>
        </p:spPr>
        <p:txBody>
          <a:bodyPr vert="horz" lIns="76200" tIns="38100" rIns="76200" bIns="38100" rtlCol="0" anchor="ctr"/>
          <a:lstStyle/>
          <a:p>
            <a:pPr algn="r"/>
            <a:r>
              <a:rPr lang="en-US" sz="3000" dirty="0" smtClean="0">
                <a:solidFill>
                  <a:schemeClr val="bg1"/>
                </a:solidFill>
              </a:rPr>
              <a:t>11</a:t>
            </a:r>
            <a:endParaRPr lang="en-US" sz="3000" dirty="0">
              <a:solidFill>
                <a:schemeClr val="bg1"/>
              </a:solidFill>
            </a:endParaRPr>
          </a:p>
        </p:txBody>
      </p:sp>
    </p:spTree>
    <p:extLst>
      <p:ext uri="{BB962C8B-B14F-4D97-AF65-F5344CB8AC3E}">
        <p14:creationId xmlns:p14="http://schemas.microsoft.com/office/powerpoint/2010/main" val="703542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a:t>PTXT for Heart Rate</a:t>
            </a:r>
          </a:p>
        </p:txBody>
      </p:sp>
      <p:sp>
        <p:nvSpPr>
          <p:cNvPr id="522243" name="Rectangle 3"/>
          <p:cNvSpPr>
            <a:spLocks noGrp="1" noChangeArrowheads="1"/>
          </p:cNvSpPr>
          <p:nvPr>
            <p:ph type="body" idx="1"/>
          </p:nvPr>
        </p:nvSpPr>
        <p:spPr>
          <a:xfrm>
            <a:off x="549275" y="1462454"/>
            <a:ext cx="8042276" cy="3619500"/>
          </a:xfrm>
        </p:spPr>
        <p:txBody>
          <a:bodyPr vert="horz" lIns="91440" tIns="45720" rIns="91440" bIns="45720" rtlCol="0">
            <a:noAutofit/>
          </a:bodyPr>
          <a:lstStyle/>
          <a:p>
            <a:pPr marL="0" indent="0">
              <a:lnSpc>
                <a:spcPct val="90000"/>
              </a:lnSpc>
              <a:spcBef>
                <a:spcPts val="0"/>
              </a:spcBef>
              <a:buNone/>
            </a:pPr>
            <a:r>
              <a:rPr lang="en-US" altLang="en-US" b="1">
                <a:latin typeface="Arial" panose="020B0604020202020204" pitchFamily="34" charset="0"/>
                <a:cs typeface="Arial" panose="020B0604020202020204" pitchFamily="34" charset="0"/>
              </a:rPr>
              <a:t>   2   1   17    5    0   0   0     4   Heart Rate === BPM</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3   0     3    0    5   5   0   16   Heart Rate (NOVA)</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7   1     1    1    1   0   0     0   Heart Rate</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28   1   60    2  14  15   0    0   Supine HR: ===</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28   1   60    2  14  30   0    0   Tilt HR ===</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32   1   22    1    4    0   0    0   Heart Rate ====</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4   0     1    0    1    1   0  16   HR Manual (CCU)</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4   0     5    0    4    4   0  16   Thermodilution HR</a:t>
            </a:r>
          </a:p>
          <a:p>
            <a:pPr marL="0" indent="0">
              <a:lnSpc>
                <a:spcPct val="90000"/>
              </a:lnSpc>
              <a:spcBef>
                <a:spcPts val="0"/>
              </a:spcBef>
              <a:buNone/>
            </a:pPr>
            <a:r>
              <a:rPr lang="en-US" altLang="en-US" b="1">
                <a:latin typeface="Arial" panose="020B0604020202020204" pitchFamily="34" charset="0"/>
                <a:cs typeface="Arial" panose="020B0604020202020204" pitchFamily="34" charset="0"/>
              </a:rPr>
              <a:t>   4   0   32    0  24  10 14    1   HR CCU Monitor</a:t>
            </a:r>
          </a:p>
        </p:txBody>
      </p:sp>
      <p:sp>
        <p:nvSpPr>
          <p:cNvPr id="5" name="Rectangle 4"/>
          <p:cNvSpPr/>
          <p:nvPr/>
        </p:nvSpPr>
        <p:spPr>
          <a:xfrm>
            <a:off x="8299938" y="5082337"/>
            <a:ext cx="665171" cy="538609"/>
          </a:xfrm>
          <a:prstGeom prst="rect">
            <a:avLst/>
          </a:prstGeom>
        </p:spPr>
        <p:txBody>
          <a:bodyPr vert="horz" lIns="76200" tIns="38100" rIns="76200" bIns="38100" rtlCol="0" anchor="ctr"/>
          <a:lstStyle/>
          <a:p>
            <a:pPr algn="r"/>
            <a:r>
              <a:rPr lang="en-US" sz="3000" dirty="0" smtClean="0">
                <a:solidFill>
                  <a:schemeClr val="bg1"/>
                </a:solidFill>
              </a:rPr>
              <a:t>12</a:t>
            </a:r>
            <a:endParaRPr lang="en-US" sz="3000" dirty="0">
              <a:solidFill>
                <a:schemeClr val="bg1"/>
              </a:solidFill>
            </a:endParaRPr>
          </a:p>
        </p:txBody>
      </p:sp>
    </p:spTree>
    <p:extLst>
      <p:ext uri="{BB962C8B-B14F-4D97-AF65-F5344CB8AC3E}">
        <p14:creationId xmlns:p14="http://schemas.microsoft.com/office/powerpoint/2010/main" val="534140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78707</TotalTime>
  <Words>2852</Words>
  <Application>Microsoft Office PowerPoint</Application>
  <PresentationFormat>On-screen Show (16:10)</PresentationFormat>
  <Paragraphs>630</Paragraphs>
  <Slides>61</Slides>
  <Notes>16</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7" baseType="lpstr">
      <vt:lpstr>Aharoni</vt:lpstr>
      <vt:lpstr>Arial</vt:lpstr>
      <vt:lpstr>Arial Black</vt:lpstr>
      <vt:lpstr>Calibri</vt:lpstr>
      <vt:lpstr>Helvetica Neue Light</vt:lpstr>
      <vt:lpstr>Monotype Sorts</vt:lpstr>
      <vt:lpstr>News Gothic MT</vt:lpstr>
      <vt:lpstr>Times</vt:lpstr>
      <vt:lpstr>Times New Roman</vt:lpstr>
      <vt:lpstr>Trebuchet MS</vt:lpstr>
      <vt:lpstr>Verdana</vt:lpstr>
      <vt:lpstr>Wingdings</vt:lpstr>
      <vt:lpstr>Wingdings 2</vt:lpstr>
      <vt:lpstr>ヒラギノ角ゴ Pro W3</vt:lpstr>
      <vt:lpstr>Breeze</vt:lpstr>
      <vt:lpstr>Slide</vt:lpstr>
      <vt:lpstr>PowerPoint Presentation</vt:lpstr>
      <vt:lpstr>Why?</vt:lpstr>
      <vt:lpstr>PowerPoint Presentation</vt:lpstr>
      <vt:lpstr>Homer Warner and HELP</vt:lpstr>
      <vt:lpstr>Core Assumptions</vt:lpstr>
      <vt:lpstr>Need for coded data</vt:lpstr>
      <vt:lpstr>Challenges to consistent data</vt:lpstr>
      <vt:lpstr>PTXT for Serum Creatinine</vt:lpstr>
      <vt:lpstr>PTXT for Heart Rate</vt:lpstr>
      <vt:lpstr>Evolution of models at Intermountain</vt:lpstr>
      <vt:lpstr>What if we use different models?</vt:lpstr>
      <vt:lpstr>Too many ways to say the same thing</vt:lpstr>
      <vt:lpstr>Implications of different models</vt:lpstr>
      <vt:lpstr>The danger</vt:lpstr>
      <vt:lpstr>Questions?</vt:lpstr>
      <vt:lpstr>Appendix</vt:lpstr>
      <vt:lpstr>A data driven culture</vt:lpstr>
      <vt:lpstr>Value Cycle</vt:lpstr>
      <vt:lpstr>Patient Care and Analytics</vt:lpstr>
      <vt:lpstr>EDW Conceptual Architecture</vt:lpstr>
      <vt:lpstr>The start of a Learning Healthcare System is accurate, computable, data.</vt:lpstr>
      <vt:lpstr>What is “true” interoperability?</vt:lpstr>
      <vt:lpstr>PowerPoint Presentation</vt:lpstr>
      <vt:lpstr>“True Interoperability”</vt:lpstr>
      <vt:lpstr>The Value of “Truly” Interoperable Systems</vt:lpstr>
      <vt:lpstr>Current Situation</vt:lpstr>
      <vt:lpstr>The Future Ecosystem</vt:lpstr>
      <vt:lpstr>The Future Ecosystem (2)</vt:lpstr>
      <vt:lpstr>NICU Admissions</vt:lpstr>
      <vt:lpstr>PowerPoint Presentation</vt:lpstr>
      <vt:lpstr>PowerPoint Presentation</vt:lpstr>
      <vt:lpstr>Decision Support Modules</vt:lpstr>
      <vt:lpstr>We can’t keep up!</vt:lpstr>
      <vt:lpstr>Apps that enable data sharing…</vt:lpstr>
      <vt:lpstr>The cost of medical software</vt:lpstr>
      <vt:lpstr>PowerPoint Presentation</vt:lpstr>
      <vt:lpstr>The start of a Learning Healthcare System is accurate, computable, data.</vt:lpstr>
      <vt:lpstr>More Reasons</vt:lpstr>
      <vt:lpstr>The path to interoperability</vt:lpstr>
      <vt:lpstr>PowerPoint Presentation</vt:lpstr>
      <vt:lpstr>More about where we are today</vt:lpstr>
      <vt:lpstr>What is HL7 FHIR©®?</vt:lpstr>
      <vt:lpstr>FHIR: Core Resources</vt:lpstr>
      <vt:lpstr>PowerPoint Presentation</vt:lpstr>
      <vt:lpstr>Profile for “Blood pressure”</vt:lpstr>
      <vt:lpstr>What if we use different models?</vt:lpstr>
      <vt:lpstr>Too many ways to say the same thing</vt:lpstr>
      <vt:lpstr>Implications of different models</vt:lpstr>
      <vt:lpstr>LOINC Codes for Weight</vt:lpstr>
      <vt:lpstr>CIMI</vt:lpstr>
      <vt:lpstr>CIMI Goals</vt:lpstr>
      <vt:lpstr>PowerPoint Presentation</vt:lpstr>
      <vt:lpstr>The danger</vt:lpstr>
      <vt:lpstr>PowerPoint Presentation</vt:lpstr>
      <vt:lpstr>What is needed?</vt:lpstr>
      <vt:lpstr>IsoSemantic Models – Example of Problem</vt:lpstr>
      <vt:lpstr>Data Comes in Different  Shapes and Colors</vt:lpstr>
      <vt:lpstr>Data Standardized in the Service</vt:lpstr>
      <vt:lpstr>Partial Interoperability</vt:lpstr>
      <vt:lpstr>Preferred Strategy – Full Interoperability</vt:lpstr>
      <vt:lpstr>Reasons to do it on the server side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HSPC Tier 1 vs. Tier 2 Technical Specification</dc:title>
  <dc:creator>Rick Freeman</dc:creator>
  <cp:lastModifiedBy>Stan Huff</cp:lastModifiedBy>
  <cp:revision>292</cp:revision>
  <dcterms:created xsi:type="dcterms:W3CDTF">2015-02-03T21:55:03Z</dcterms:created>
  <dcterms:modified xsi:type="dcterms:W3CDTF">2016-08-11T04:14:54Z</dcterms:modified>
</cp:coreProperties>
</file>