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5"/>
  </p:sldMasterIdLst>
  <p:notesMasterIdLst>
    <p:notesMasterId r:id="rId22"/>
  </p:notesMasterIdLst>
  <p:handoutMasterIdLst>
    <p:handoutMasterId r:id="rId23"/>
  </p:handoutMasterIdLst>
  <p:sldIdLst>
    <p:sldId id="397" r:id="rId6"/>
    <p:sldId id="471" r:id="rId7"/>
    <p:sldId id="535" r:id="rId8"/>
    <p:sldId id="490" r:id="rId9"/>
    <p:sldId id="514" r:id="rId10"/>
    <p:sldId id="516" r:id="rId11"/>
    <p:sldId id="537" r:id="rId12"/>
    <p:sldId id="538" r:id="rId13"/>
    <p:sldId id="539" r:id="rId14"/>
    <p:sldId id="536" r:id="rId15"/>
    <p:sldId id="540" r:id="rId16"/>
    <p:sldId id="541" r:id="rId17"/>
    <p:sldId id="542" r:id="rId18"/>
    <p:sldId id="543" r:id="rId19"/>
    <p:sldId id="544" r:id="rId20"/>
    <p:sldId id="545"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5" autoAdjust="0"/>
    <p:restoredTop sz="94556" autoAdjust="0"/>
  </p:normalViewPr>
  <p:slideViewPr>
    <p:cSldViewPr>
      <p:cViewPr varScale="1">
        <p:scale>
          <a:sx n="75" d="100"/>
          <a:sy n="75" d="100"/>
        </p:scale>
        <p:origin x="-312"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0090B2-DDB6-4BA0-9D27-543F823313F0}" type="doc">
      <dgm:prSet loTypeId="urn:microsoft.com/office/officeart/2005/8/layout/chart3" loCatId="relationship" qsTypeId="urn:microsoft.com/office/officeart/2005/8/quickstyle/simple1" qsCatId="simple" csTypeId="urn:microsoft.com/office/officeart/2005/8/colors/colorful1" csCatId="colorful" phldr="1"/>
      <dgm:spPr/>
      <dgm:t>
        <a:bodyPr/>
        <a:lstStyle/>
        <a:p>
          <a:endParaRPr lang="en-US"/>
        </a:p>
      </dgm:t>
    </dgm:pt>
    <dgm:pt modelId="{912A8BCC-2848-41E3-84F2-01D5662FC614}" type="pres">
      <dgm:prSet presAssocID="{7E0090B2-DDB6-4BA0-9D27-543F823313F0}" presName="compositeShape" presStyleCnt="0">
        <dgm:presLayoutVars>
          <dgm:chMax val="7"/>
          <dgm:dir/>
          <dgm:resizeHandles val="exact"/>
        </dgm:presLayoutVars>
      </dgm:prSet>
      <dgm:spPr/>
      <dgm:t>
        <a:bodyPr/>
        <a:lstStyle/>
        <a:p>
          <a:endParaRPr lang="en-US"/>
        </a:p>
      </dgm:t>
    </dgm:pt>
  </dgm:ptLst>
  <dgm:cxnLst>
    <dgm:cxn modelId="{7814F34B-9A42-4343-A546-E9642A26DD29}" type="presOf" srcId="{7E0090B2-DDB6-4BA0-9D27-543F823313F0}" destId="{912A8BCC-2848-41E3-84F2-01D5662FC614}" srcOrd="0"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A514475-5A72-6541-8280-E1C30EA3E245}" type="datetimeFigureOut">
              <a:rPr lang="en-US" smtClean="0"/>
              <a:pPr/>
              <a:t>8/16/2016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7AEDD8F-FD92-1C4B-A931-B5160707884E}" type="slidenum">
              <a:rPr lang="en-US" smtClean="0"/>
              <a:pPr/>
              <a:t>‹#›</a:t>
            </a:fld>
            <a:endParaRPr lang="en-US"/>
          </a:p>
        </p:txBody>
      </p:sp>
    </p:spTree>
    <p:extLst>
      <p:ext uri="{BB962C8B-B14F-4D97-AF65-F5344CB8AC3E}">
        <p14:creationId xmlns:p14="http://schemas.microsoft.com/office/powerpoint/2010/main" val="34393438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2DE40C-5240-4800-8067-58B109854379}" type="datetimeFigureOut">
              <a:rPr lang="en-US" smtClean="0"/>
              <a:pPr/>
              <a:t>8/16/2016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8B7EFFD-C8E6-4B8A-AD7C-AA077F2C4F95}" type="slidenum">
              <a:rPr lang="en-US" smtClean="0"/>
              <a:pPr/>
              <a:t>‹#›</a:t>
            </a:fld>
            <a:endParaRPr lang="en-US"/>
          </a:p>
        </p:txBody>
      </p:sp>
    </p:spTree>
    <p:extLst>
      <p:ext uri="{BB962C8B-B14F-4D97-AF65-F5344CB8AC3E}">
        <p14:creationId xmlns:p14="http://schemas.microsoft.com/office/powerpoint/2010/main" val="31065695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6">
              <a:defRPr/>
            </a:pPr>
            <a:endParaRPr lang="en-US" sz="2000" dirty="0"/>
          </a:p>
        </p:txBody>
      </p:sp>
      <p:sp>
        <p:nvSpPr>
          <p:cNvPr id="4" name="Slide Number Placeholder 3"/>
          <p:cNvSpPr>
            <a:spLocks noGrp="1"/>
          </p:cNvSpPr>
          <p:nvPr>
            <p:ph type="sldNum" sz="quarter" idx="10"/>
          </p:nvPr>
        </p:nvSpPr>
        <p:spPr/>
        <p:txBody>
          <a:bodyPr/>
          <a:lstStyle/>
          <a:p>
            <a:fld id="{B8B7EFFD-C8E6-4B8A-AD7C-AA077F2C4F9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7663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lvl="1" indent="-232943" defTabSz="465887">
              <a:buFontTx/>
              <a:buAutoNum type="arabicParenR"/>
              <a:defRPr/>
            </a:pPr>
            <a:r>
              <a:rPr lang="en-US" dirty="0" smtClean="0"/>
              <a:t>Primary objectives: validate use of FHIR as messaging model using “man</a:t>
            </a:r>
            <a:r>
              <a:rPr lang="en-US" baseline="0" dirty="0" smtClean="0"/>
              <a:t> in the middle” approach; </a:t>
            </a:r>
            <a:r>
              <a:rPr lang="en-US" dirty="0"/>
              <a:t>advance the HL7 Conformance Testing Program by automating and executing test cases</a:t>
            </a:r>
            <a:endParaRPr lang="en-US" baseline="0" dirty="0" smtClean="0"/>
          </a:p>
          <a:p>
            <a:pPr marL="640594" lvl="1" indent="-174708">
              <a:buFontTx/>
              <a:buChar char="-"/>
            </a:pPr>
            <a:r>
              <a:rPr lang="en-US" baseline="0" dirty="0" smtClean="0"/>
              <a:t>A FHIR Profile will be developed which is aligned with QUICK.</a:t>
            </a:r>
          </a:p>
          <a:p>
            <a:pPr marL="640594" lvl="1" indent="-174708">
              <a:buFontTx/>
              <a:buChar char="-"/>
            </a:pPr>
            <a:r>
              <a:rPr lang="en-US" baseline="0" dirty="0" smtClean="0"/>
              <a:t>Develop the man-in-the middle transformation software. FHIR messages are transformed to vMR and submitted to the ICE service; response from ICE is relayed back to the client.</a:t>
            </a:r>
          </a:p>
          <a:p>
            <a:pPr marL="640594" lvl="1" indent="-174708">
              <a:buFontTx/>
              <a:buChar char="-"/>
            </a:pPr>
            <a:r>
              <a:rPr lang="en-US" baseline="0" dirty="0" smtClean="0"/>
              <a:t>Modify the HTML5 client (previous page) to accept a FHIR immunization forecasting request conforming to the FHIR profile defined during this project, and receive FHIR responses from the service.</a:t>
            </a:r>
          </a:p>
          <a:p>
            <a:pPr marL="640594" lvl="1" indent="-174708">
              <a:buFontTx/>
              <a:buChar char="-"/>
            </a:pPr>
            <a:r>
              <a:rPr lang="en-US" dirty="0"/>
              <a:t>Modify the immunization forecasting tester used by Texas Children’s Hospital (TCH) to submit test cases based on FHIR</a:t>
            </a:r>
          </a:p>
          <a:p>
            <a:pPr marL="640594" lvl="1" indent="-174708">
              <a:buFontTx/>
              <a:buChar char="-"/>
            </a:pPr>
            <a:r>
              <a:rPr lang="en-US" dirty="0"/>
              <a:t>Utilize AEGIS Developers Integration Lab software to advance the HL7 Conformance Testing Program by automating and executing test cases for immunization forecasting. (See http://www.hl7.org/implement/conformanceTesting.cfm)</a:t>
            </a:r>
            <a:endParaRPr lang="en-US" baseline="0" dirty="0" smtClean="0"/>
          </a:p>
          <a:p>
            <a:pPr marL="640594" lvl="1" indent="-174708">
              <a:buFontTx/>
              <a:buChar char="-"/>
            </a:pPr>
            <a:endParaRPr lang="en-US" dirty="0" smtClean="0"/>
          </a:p>
          <a:p>
            <a:r>
              <a:rPr lang="en-US" dirty="0" smtClean="0"/>
              <a:t>2) Secondary</a:t>
            </a:r>
            <a:r>
              <a:rPr lang="en-US" baseline="0" dirty="0" smtClean="0"/>
              <a:t> objectives(resources permitting): </a:t>
            </a:r>
          </a:p>
          <a:p>
            <a:pPr lvl="1"/>
            <a:r>
              <a:rPr lang="en-US" baseline="0" dirty="0" smtClean="0"/>
              <a:t>- update underlying data model for knowledge authoring and knowledge execution to use QUICK (vs. vMR) and potentially CQL</a:t>
            </a:r>
          </a:p>
          <a:p>
            <a:pPr marL="640594" lvl="1" indent="-174708">
              <a:buFontTx/>
              <a:buChar char="-"/>
            </a:pPr>
            <a:endParaRPr lang="en-US" baseline="0" dirty="0" smtClean="0"/>
          </a:p>
        </p:txBody>
      </p:sp>
      <p:sp>
        <p:nvSpPr>
          <p:cNvPr id="4" name="Slide Number Placeholder 3"/>
          <p:cNvSpPr>
            <a:spLocks noGrp="1"/>
          </p:cNvSpPr>
          <p:nvPr>
            <p:ph type="sldNum" sz="quarter" idx="10"/>
          </p:nvPr>
        </p:nvSpPr>
        <p:spPr/>
        <p:txBody>
          <a:bodyPr/>
          <a:lstStyle/>
          <a:p>
            <a:fld id="{81F4EC08-696F-4C4B-81B6-B60AE04DDB8A}" type="slidenum">
              <a:rPr lang="en-US" smtClean="0"/>
              <a:t>5</a:t>
            </a:fld>
            <a:endParaRPr lang="en-US" dirty="0"/>
          </a:p>
        </p:txBody>
      </p:sp>
    </p:spTree>
    <p:extLst>
      <p:ext uri="{BB962C8B-B14F-4D97-AF65-F5344CB8AC3E}">
        <p14:creationId xmlns:p14="http://schemas.microsoft.com/office/powerpoint/2010/main" val="160222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lvl="1" indent="-232943" defTabSz="465887">
              <a:buFontTx/>
              <a:buAutoNum type="arabicParenR"/>
              <a:defRPr/>
            </a:pPr>
            <a:r>
              <a:rPr lang="en-US" dirty="0" smtClean="0"/>
              <a:t>Primary objectives: validate use of FHIR as messaging model using “man</a:t>
            </a:r>
            <a:r>
              <a:rPr lang="en-US" baseline="0" dirty="0" smtClean="0"/>
              <a:t> in the middle” approach; </a:t>
            </a:r>
            <a:r>
              <a:rPr lang="en-US" dirty="0"/>
              <a:t>advance the HL7 Conformance Testing Program by automating and executing test cases</a:t>
            </a:r>
            <a:endParaRPr lang="en-US" baseline="0" dirty="0" smtClean="0"/>
          </a:p>
          <a:p>
            <a:pPr marL="640594" lvl="1" indent="-174708">
              <a:buFontTx/>
              <a:buChar char="-"/>
            </a:pPr>
            <a:r>
              <a:rPr lang="en-US" baseline="0" dirty="0" smtClean="0"/>
              <a:t>A FHIR Profile will be developed which is aligned with QUICK.</a:t>
            </a:r>
          </a:p>
          <a:p>
            <a:pPr marL="640594" lvl="1" indent="-174708">
              <a:buFontTx/>
              <a:buChar char="-"/>
            </a:pPr>
            <a:r>
              <a:rPr lang="en-US" baseline="0" dirty="0" smtClean="0"/>
              <a:t>Develop the man-in-the middle transformation software. FHIR messages are transformed to vMR and submitted to the ICE service; response from ICE is relayed back to the client.</a:t>
            </a:r>
          </a:p>
          <a:p>
            <a:pPr marL="640594" lvl="1" indent="-174708">
              <a:buFontTx/>
              <a:buChar char="-"/>
            </a:pPr>
            <a:r>
              <a:rPr lang="en-US" baseline="0" dirty="0" smtClean="0"/>
              <a:t>Modify the HTML5 client (previous page) to accept a FHIR immunization forecasting request conforming to the FHIR profile defined during this project, and receive FHIR responses from the service.</a:t>
            </a:r>
          </a:p>
          <a:p>
            <a:pPr marL="640594" lvl="1" indent="-174708">
              <a:buFontTx/>
              <a:buChar char="-"/>
            </a:pPr>
            <a:r>
              <a:rPr lang="en-US" dirty="0"/>
              <a:t>Modify the immunization forecasting tester used by Texas Children’s Hospital (TCH) to submit test cases based on FHIR</a:t>
            </a:r>
          </a:p>
          <a:p>
            <a:pPr marL="640594" lvl="1" indent="-174708">
              <a:buFontTx/>
              <a:buChar char="-"/>
            </a:pPr>
            <a:r>
              <a:rPr lang="en-US" dirty="0"/>
              <a:t>Utilize AEGIS Developers Integration Lab software to advance the HL7 Conformance Testing Program by automating and executing test cases for immunization forecasting. (See http://www.hl7.org/implement/conformanceTesting.cfm)</a:t>
            </a:r>
            <a:endParaRPr lang="en-US" baseline="0" dirty="0" smtClean="0"/>
          </a:p>
          <a:p>
            <a:pPr marL="640594" lvl="1" indent="-174708">
              <a:buFontTx/>
              <a:buChar char="-"/>
            </a:pPr>
            <a:endParaRPr lang="en-US" dirty="0" smtClean="0"/>
          </a:p>
          <a:p>
            <a:r>
              <a:rPr lang="en-US" dirty="0" smtClean="0"/>
              <a:t>2) Secondary</a:t>
            </a:r>
            <a:r>
              <a:rPr lang="en-US" baseline="0" dirty="0" smtClean="0"/>
              <a:t> objectives(resources permitting): </a:t>
            </a:r>
          </a:p>
          <a:p>
            <a:pPr lvl="1"/>
            <a:r>
              <a:rPr lang="en-US" baseline="0" dirty="0" smtClean="0"/>
              <a:t>- update underlying data model for knowledge authoring and knowledge execution to use QUICK (vs. vMR) and potentially CQL</a:t>
            </a:r>
          </a:p>
          <a:p>
            <a:pPr marL="640594" lvl="1" indent="-174708">
              <a:buFontTx/>
              <a:buChar char="-"/>
            </a:pPr>
            <a:endParaRPr lang="en-US" baseline="0" dirty="0" smtClean="0"/>
          </a:p>
        </p:txBody>
      </p:sp>
      <p:sp>
        <p:nvSpPr>
          <p:cNvPr id="4" name="Slide Number Placeholder 3"/>
          <p:cNvSpPr>
            <a:spLocks noGrp="1"/>
          </p:cNvSpPr>
          <p:nvPr>
            <p:ph type="sldNum" sz="quarter" idx="10"/>
          </p:nvPr>
        </p:nvSpPr>
        <p:spPr/>
        <p:txBody>
          <a:bodyPr/>
          <a:lstStyle/>
          <a:p>
            <a:fld id="{81F4EC08-696F-4C4B-81B6-B60AE04DDB8A}" type="slidenum">
              <a:rPr lang="en-US" smtClean="0"/>
              <a:t>7</a:t>
            </a:fld>
            <a:endParaRPr lang="en-US" dirty="0"/>
          </a:p>
        </p:txBody>
      </p:sp>
    </p:spTree>
    <p:extLst>
      <p:ext uri="{BB962C8B-B14F-4D97-AF65-F5344CB8AC3E}">
        <p14:creationId xmlns:p14="http://schemas.microsoft.com/office/powerpoint/2010/main" val="34153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baseline="0" dirty="0" smtClean="0"/>
              <a:t>This screen is a sample HTML5 front end UI to the Immunization Calculation Engine (ICE) – available as an app for Android, iPhone, iPad; and on the web. This sample front end is live and can be tried out on the web at https://cds.hln.com/iceweb/#about</a:t>
            </a:r>
          </a:p>
          <a:p>
            <a:pPr marL="174708" indent="-174708">
              <a:buFontTx/>
              <a:buChar char="-"/>
            </a:pPr>
            <a:r>
              <a:rPr lang="en-US" baseline="0" dirty="0" smtClean="0"/>
              <a:t>The UI can currently parse vMR. Patient can be imported into the front end by uploading a file in vMR format and subsequently submitted to the ICE service. (OR, the user can type in the immunization history manually and run the service.)</a:t>
            </a:r>
          </a:p>
          <a:p>
            <a:pPr marL="174708" indent="-174708">
              <a:buFontTx/>
              <a:buChar char="-"/>
            </a:pPr>
            <a:r>
              <a:rPr lang="en-US" baseline="0" dirty="0" smtClean="0"/>
              <a:t>This HTML5 client will be modified for purposes to support FHIR for this pilot.  (See notes on next screen.)</a:t>
            </a:r>
            <a:endParaRPr lang="en-US" dirty="0"/>
          </a:p>
        </p:txBody>
      </p:sp>
      <p:sp>
        <p:nvSpPr>
          <p:cNvPr id="4" name="Slide Number Placeholder 3"/>
          <p:cNvSpPr>
            <a:spLocks noGrp="1"/>
          </p:cNvSpPr>
          <p:nvPr>
            <p:ph type="sldNum" sz="quarter" idx="10"/>
          </p:nvPr>
        </p:nvSpPr>
        <p:spPr/>
        <p:txBody>
          <a:bodyPr/>
          <a:lstStyle/>
          <a:p>
            <a:fld id="{81F4EC08-696F-4C4B-81B6-B60AE04DDB8A}" type="slidenum">
              <a:rPr lang="en-US" smtClean="0"/>
              <a:t>8</a:t>
            </a:fld>
            <a:endParaRPr lang="en-US" dirty="0"/>
          </a:p>
        </p:txBody>
      </p:sp>
    </p:spTree>
    <p:extLst>
      <p:ext uri="{BB962C8B-B14F-4D97-AF65-F5344CB8AC3E}">
        <p14:creationId xmlns:p14="http://schemas.microsoft.com/office/powerpoint/2010/main" val="5494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9" name="Slide Number Placeholder 5"/>
          <p:cNvSpPr>
            <a:spLocks noGrp="1"/>
          </p:cNvSpPr>
          <p:nvPr>
            <p:ph type="sldNum" sz="quarter" idx="12"/>
          </p:nvPr>
        </p:nvSpPr>
        <p:spPr>
          <a:xfrm>
            <a:off x="6553200" y="6356350"/>
            <a:ext cx="2133600" cy="365125"/>
          </a:xfrm>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26016111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124651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401648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20762"/>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316124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26368824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8999778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990600"/>
          </a:xfrm>
        </p:spPr>
        <p:txBody>
          <a:bodyPr>
            <a:normAutofit/>
          </a:bodyPr>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53492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72825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762000" y="6367046"/>
            <a:ext cx="7772400" cy="369332"/>
          </a:xfrm>
          <a:prstGeom prst="rect">
            <a:avLst/>
          </a:prstGeom>
          <a:noFill/>
        </p:spPr>
        <p:txBody>
          <a:bodyPr wrap="square" rtlCol="0">
            <a:spAutoFit/>
          </a:bodyPr>
          <a:lstStyle/>
          <a:p>
            <a:r>
              <a:rPr lang="en-US" sz="900" i="1" dirty="0" smtClean="0">
                <a:solidFill>
                  <a:srgbClr val="878A8B"/>
                </a:solidFill>
                <a:latin typeface="+mn-lt"/>
                <a:cs typeface="Arial"/>
              </a:rPr>
              <a:t>The Star and Swoosh, Putting the I in Health IT, the Putting the I in Health IT composite logo, </a:t>
            </a:r>
            <a:r>
              <a:rPr lang="en-US" sz="900" i="1" dirty="0" err="1" smtClean="0">
                <a:solidFill>
                  <a:srgbClr val="878A8B"/>
                </a:solidFill>
                <a:latin typeface="+mn-lt"/>
                <a:cs typeface="Arial"/>
              </a:rPr>
              <a:t>HealthIT.gov</a:t>
            </a:r>
            <a:r>
              <a:rPr lang="en-US" sz="900" i="1" dirty="0" smtClean="0">
                <a:solidFill>
                  <a:srgbClr val="878A8B"/>
                </a:solidFill>
                <a:latin typeface="+mn-lt"/>
                <a:cs typeface="Arial"/>
              </a:rPr>
              <a:t>, the </a:t>
            </a:r>
            <a:r>
              <a:rPr lang="en-US" sz="900" i="1" dirty="0" err="1" smtClean="0">
                <a:solidFill>
                  <a:srgbClr val="878A8B"/>
                </a:solidFill>
                <a:latin typeface="+mn-lt"/>
                <a:cs typeface="Arial"/>
              </a:rPr>
              <a:t>HealthIT.gov</a:t>
            </a:r>
            <a:r>
              <a:rPr lang="en-US" sz="900" i="1" dirty="0" smtClean="0">
                <a:solidFill>
                  <a:srgbClr val="878A8B"/>
                </a:solidFill>
                <a:latin typeface="+mn-lt"/>
                <a:cs typeface="Arial"/>
              </a:rPr>
              <a:t> composition logo, </a:t>
            </a:r>
            <a:r>
              <a:rPr lang="en-US" sz="900" i="1" dirty="0" err="1" smtClean="0">
                <a:solidFill>
                  <a:srgbClr val="878A8B"/>
                </a:solidFill>
                <a:latin typeface="+mn-lt"/>
                <a:cs typeface="Arial"/>
              </a:rPr>
              <a:t>HealthITBuzz</a:t>
            </a:r>
            <a:r>
              <a:rPr lang="en-US" sz="900" i="1" dirty="0" smtClean="0">
                <a:solidFill>
                  <a:srgbClr val="878A8B"/>
                </a:solidFill>
                <a:latin typeface="+mn-lt"/>
                <a:cs typeface="Arial"/>
              </a:rPr>
              <a:t>, and the </a:t>
            </a:r>
            <a:r>
              <a:rPr lang="en-US" sz="900" i="1" dirty="0" err="1" smtClean="0">
                <a:solidFill>
                  <a:srgbClr val="878A8B"/>
                </a:solidFill>
                <a:latin typeface="+mn-lt"/>
                <a:cs typeface="Arial"/>
              </a:rPr>
              <a:t>HealthITBuzz</a:t>
            </a:r>
            <a:r>
              <a:rPr lang="en-US" sz="900" i="1" dirty="0" smtClean="0">
                <a:solidFill>
                  <a:srgbClr val="878A8B"/>
                </a:solidFill>
                <a:latin typeface="+mn-lt"/>
                <a:cs typeface="Arial"/>
              </a:rPr>
              <a:t> composite logo are service marks or registered service marks of the U.S. Department of Health and Human Services.</a:t>
            </a:r>
            <a:endParaRPr lang="en-US" sz="900" i="1" dirty="0">
              <a:solidFill>
                <a:srgbClr val="878A8B"/>
              </a:solidFill>
              <a:latin typeface="+mn-lt"/>
              <a:cs typeface="Arial"/>
            </a:endParaRPr>
          </a:p>
        </p:txBody>
      </p:sp>
      <p:sp>
        <p:nvSpPr>
          <p:cNvPr id="6" name="TextBox 5"/>
          <p:cNvSpPr txBox="1"/>
          <p:nvPr userDrawn="1"/>
        </p:nvSpPr>
        <p:spPr>
          <a:xfrm>
            <a:off x="914400" y="6019800"/>
            <a:ext cx="7772400" cy="276999"/>
          </a:xfrm>
          <a:prstGeom prst="rect">
            <a:avLst/>
          </a:prstGeom>
          <a:noFill/>
        </p:spPr>
        <p:txBody>
          <a:bodyPr wrap="square" rtlCol="0">
            <a:spAutoFit/>
          </a:bodyPr>
          <a:lstStyle/>
          <a:p>
            <a:pPr algn="ctr"/>
            <a:r>
              <a:rPr lang="en-US" sz="1200" dirty="0" smtClean="0">
                <a:solidFill>
                  <a:srgbClr val="878A8B"/>
                </a:solidFill>
                <a:latin typeface="+mn-lt"/>
                <a:cs typeface="Arial"/>
              </a:rPr>
              <a:t>Office of the National Coordinator for Health Information Technology </a:t>
            </a:r>
            <a:endParaRPr lang="en-US" sz="1200" dirty="0">
              <a:solidFill>
                <a:srgbClr val="878A8B"/>
              </a:solidFill>
              <a:latin typeface="+mn-lt"/>
              <a:cs typeface="Arial"/>
            </a:endParaRPr>
          </a:p>
        </p:txBody>
      </p:sp>
    </p:spTree>
    <p:extLst>
      <p:ext uri="{BB962C8B-B14F-4D97-AF65-F5344CB8AC3E}">
        <p14:creationId xmlns:p14="http://schemas.microsoft.com/office/powerpoint/2010/main" val="86195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F3B8CDA-2F8A-2342-A265-C92E3BDDEB31}" type="datetime1">
              <a:rPr lang="en-US" smtClean="0"/>
              <a:pPr/>
              <a:t>8/16/2016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Office of the National Coordinator for Health Information Technology</a:t>
            </a:r>
            <a:endParaRPr lang="en-US"/>
          </a:p>
        </p:txBody>
      </p:sp>
      <p:sp>
        <p:nvSpPr>
          <p:cNvPr id="7" name="Slide Number Placeholder 6"/>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51163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190512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ONC_Video_FINALinter_11_12_12_External.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28600" y="0"/>
            <a:ext cx="8229600" cy="1020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14023-1FD8-9D43-8D2B-FB377155174B}" type="slidenum">
              <a:rPr lang="en-US" smtClean="0"/>
              <a:pPr/>
              <a:t>‹#›</a:t>
            </a:fld>
            <a:endParaRPr lang="en-US" dirty="0"/>
          </a:p>
        </p:txBody>
      </p:sp>
    </p:spTree>
    <p:extLst>
      <p:ext uri="{BB962C8B-B14F-4D97-AF65-F5344CB8AC3E}">
        <p14:creationId xmlns:p14="http://schemas.microsoft.com/office/powerpoint/2010/main" val="196627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2800" b="1" kern="1200" spc="-100">
          <a:solidFill>
            <a:schemeClr val="bg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png"/><Relationship Id="rId3" Type="http://schemas.openxmlformats.org/officeDocument/2006/relationships/diagramLayout" Target="../diagrams/layout1.xml"/><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9.jpeg"/><Relationship Id="rId5" Type="http://schemas.openxmlformats.org/officeDocument/2006/relationships/diagramColors" Target="../diagrams/colors1.xml"/><Relationship Id="rId10" Type="http://schemas.openxmlformats.org/officeDocument/2006/relationships/image" Target="../media/image18.jpg"/><Relationship Id="rId4" Type="http://schemas.openxmlformats.org/officeDocument/2006/relationships/diagramQuickStyle" Target="../diagrams/quickStyle1.xml"/><Relationship Id="rId9" Type="http://schemas.openxmlformats.org/officeDocument/2006/relationships/image" Target="../media/image17.jp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C_Video_FINAL_11_12_12_external.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011"/>
            <a:ext cx="9144000" cy="6858000"/>
          </a:xfrm>
          <a:prstGeom prst="rect">
            <a:avLst/>
          </a:prstGeom>
        </p:spPr>
      </p:pic>
      <p:sp>
        <p:nvSpPr>
          <p:cNvPr id="9" name="Title 8"/>
          <p:cNvSpPr>
            <a:spLocks noGrp="1"/>
          </p:cNvSpPr>
          <p:nvPr>
            <p:ph type="ctrTitle"/>
          </p:nvPr>
        </p:nvSpPr>
        <p:spPr>
          <a:xfrm>
            <a:off x="228600" y="1752600"/>
            <a:ext cx="8686800" cy="1904999"/>
          </a:xfrm>
        </p:spPr>
        <p:txBody>
          <a:bodyPr anchor="t" anchorCtr="0">
            <a:noAutofit/>
          </a:bodyPr>
          <a:lstStyle/>
          <a:p>
            <a:r>
              <a:rPr lang="en-US" sz="4000" dirty="0" smtClean="0">
                <a:solidFill>
                  <a:schemeClr val="tx2"/>
                </a:solidFill>
              </a:rPr>
              <a:t>Implementing the Clinical Quality Framework:</a:t>
            </a:r>
            <a:br>
              <a:rPr lang="en-US" sz="4000" dirty="0" smtClean="0">
                <a:solidFill>
                  <a:schemeClr val="tx2"/>
                </a:solidFill>
              </a:rPr>
            </a:br>
            <a:r>
              <a:rPr lang="en-US" sz="4000" dirty="0" smtClean="0">
                <a:solidFill>
                  <a:schemeClr val="tx2">
                    <a:lumMod val="75000"/>
                  </a:schemeClr>
                </a:solidFill>
              </a:rPr>
              <a:t/>
            </a:r>
            <a:br>
              <a:rPr lang="en-US" sz="4000" dirty="0" smtClean="0">
                <a:solidFill>
                  <a:schemeClr val="tx2">
                    <a:lumMod val="75000"/>
                  </a:schemeClr>
                </a:solidFill>
              </a:rPr>
            </a:br>
            <a:r>
              <a:rPr lang="en-US" sz="3600" dirty="0" smtClean="0">
                <a:solidFill>
                  <a:schemeClr val="tx2"/>
                </a:solidFill>
              </a:rPr>
              <a:t>Demonstrating that CQF Standards Work and Driving Standards Improvement</a:t>
            </a:r>
            <a:endParaRPr lang="en-US" sz="3600" dirty="0">
              <a:solidFill>
                <a:schemeClr val="tx2"/>
              </a:solidFill>
            </a:endParaRPr>
          </a:p>
        </p:txBody>
      </p:sp>
      <p:sp>
        <p:nvSpPr>
          <p:cNvPr id="11" name="Subtitle 6"/>
          <p:cNvSpPr txBox="1">
            <a:spLocks/>
          </p:cNvSpPr>
          <p:nvPr/>
        </p:nvSpPr>
        <p:spPr>
          <a:xfrm>
            <a:off x="228600" y="5009851"/>
            <a:ext cx="7545059" cy="3241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70000"/>
              </a:lnSpc>
            </a:pPr>
            <a:r>
              <a:rPr lang="en-US" sz="2000" dirty="0" smtClean="0">
                <a:solidFill>
                  <a:schemeClr val="tx2">
                    <a:lumMod val="75000"/>
                  </a:schemeClr>
                </a:solidFill>
              </a:rPr>
              <a:t>August 18, 2016</a:t>
            </a:r>
            <a:endParaRPr lang="en-US" sz="2000" dirty="0">
              <a:solidFill>
                <a:schemeClr val="tx2">
                  <a:lumMod val="75000"/>
                </a:schemeClr>
              </a:solidFill>
            </a:endParaRPr>
          </a:p>
        </p:txBody>
      </p:sp>
      <p:sp>
        <p:nvSpPr>
          <p:cNvPr id="5" name="Rectangle 4"/>
          <p:cNvSpPr/>
          <p:nvPr/>
        </p:nvSpPr>
        <p:spPr>
          <a:xfrm>
            <a:off x="230875" y="5367951"/>
            <a:ext cx="4572000" cy="1200329"/>
          </a:xfrm>
          <a:prstGeom prst="rect">
            <a:avLst/>
          </a:prstGeom>
        </p:spPr>
        <p:txBody>
          <a:bodyPr>
            <a:spAutoFit/>
          </a:bodyPr>
          <a:lstStyle/>
          <a:p>
            <a:r>
              <a:rPr lang="en-US" dirty="0">
                <a:solidFill>
                  <a:schemeClr val="tx2"/>
                </a:solidFill>
              </a:rPr>
              <a:t>Julia Skapik, MD, MPH</a:t>
            </a:r>
          </a:p>
          <a:p>
            <a:r>
              <a:rPr lang="en-US" dirty="0">
                <a:solidFill>
                  <a:schemeClr val="tx2"/>
                </a:solidFill>
              </a:rPr>
              <a:t>Medical Officer</a:t>
            </a:r>
          </a:p>
          <a:p>
            <a:r>
              <a:rPr lang="en-US" dirty="0">
                <a:solidFill>
                  <a:schemeClr val="tx2"/>
                </a:solidFill>
              </a:rPr>
              <a:t>Office of the National Coordinator for </a:t>
            </a:r>
            <a:r>
              <a:rPr lang="en-US" dirty="0" smtClean="0">
                <a:solidFill>
                  <a:schemeClr val="tx2"/>
                </a:solidFill>
              </a:rPr>
              <a:t>Health IT </a:t>
            </a:r>
            <a:r>
              <a:rPr lang="en-US" dirty="0">
                <a:solidFill>
                  <a:schemeClr val="bg1"/>
                </a:solidFill>
              </a:rPr>
              <a:t>IT</a:t>
            </a:r>
          </a:p>
        </p:txBody>
      </p:sp>
    </p:spTree>
    <p:extLst>
      <p:ext uri="{BB962C8B-B14F-4D97-AF65-F5344CB8AC3E}">
        <p14:creationId xmlns:p14="http://schemas.microsoft.com/office/powerpoint/2010/main" val="1827135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76200" y="4971400"/>
            <a:ext cx="8975655" cy="1648651"/>
          </a:xfrm>
          <a:prstGeom prst="rect">
            <a:avLst/>
          </a:prstGeom>
          <a:solidFill>
            <a:sysClr val="window" lastClr="FFFFFF"/>
          </a:solidFill>
          <a:ln w="76200" cap="flat" cmpd="sng" algn="ctr">
            <a:solidFill>
              <a:schemeClr val="tx1">
                <a:lumMod val="85000"/>
                <a:lumOff val="1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noFill/>
              <a:effectLst/>
              <a:uLnTx/>
              <a:uFillTx/>
              <a:latin typeface="Calibri"/>
              <a:ea typeface="+mn-ea"/>
              <a:cs typeface="+mn-cs"/>
            </a:endParaRPr>
          </a:p>
        </p:txBody>
      </p:sp>
      <p:sp>
        <p:nvSpPr>
          <p:cNvPr id="2" name="Title 1"/>
          <p:cNvSpPr>
            <a:spLocks noGrp="1"/>
          </p:cNvSpPr>
          <p:nvPr>
            <p:ph type="title"/>
          </p:nvPr>
        </p:nvSpPr>
        <p:spPr/>
        <p:txBody>
          <a:bodyPr>
            <a:normAutofit/>
          </a:bodyPr>
          <a:lstStyle/>
          <a:p>
            <a:r>
              <a:rPr lang="en-US" sz="3200" dirty="0" smtClean="0"/>
              <a:t>Pilot Survey Results: Cycle 2/3</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3594091"/>
              </p:ext>
            </p:extLst>
          </p:nvPr>
        </p:nvGraphicFramePr>
        <p:xfrm>
          <a:off x="-609600" y="1295400"/>
          <a:ext cx="9296400" cy="4849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txBox="1">
            <a:spLocks/>
          </p:cNvSpPr>
          <p:nvPr/>
        </p:nvSpPr>
        <p:spPr bwMode="auto">
          <a:xfrm>
            <a:off x="6019800" y="6501113"/>
            <a:ext cx="3138616" cy="365125"/>
          </a:xfrm>
          <a:prstGeom prst="rect">
            <a:avLst/>
          </a:prstGeom>
          <a:noFill/>
          <a:ln>
            <a:miter lim="800000"/>
            <a:headEnd/>
            <a:tailEnd/>
          </a:ln>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ea typeface="ＭＳ Ｐゴシック"/>
                <a:cs typeface="ＭＳ Ｐゴシック"/>
              </a:rPr>
              <a:t>CQF Wiki: cqframework.info       16</a:t>
            </a:r>
          </a:p>
        </p:txBody>
      </p:sp>
      <p:grpSp>
        <p:nvGrpSpPr>
          <p:cNvPr id="92" name="Group 91"/>
          <p:cNvGrpSpPr/>
          <p:nvPr/>
        </p:nvGrpSpPr>
        <p:grpSpPr>
          <a:xfrm>
            <a:off x="177175" y="1295400"/>
            <a:ext cx="1456050" cy="3571681"/>
            <a:chOff x="304441" y="1420056"/>
            <a:chExt cx="1456050" cy="3571681"/>
          </a:xfrm>
        </p:grpSpPr>
        <p:sp>
          <p:nvSpPr>
            <p:cNvPr id="39" name="Rectangle 38"/>
            <p:cNvSpPr/>
            <p:nvPr/>
          </p:nvSpPr>
          <p:spPr>
            <a:xfrm>
              <a:off x="373063" y="1420056"/>
              <a:ext cx="1338288" cy="3571681"/>
            </a:xfrm>
            <a:prstGeom prst="rect">
              <a:avLst/>
            </a:prstGeom>
            <a:solidFill>
              <a:sysClr val="window" lastClr="FFFFFF"/>
            </a:solidFill>
            <a:ln w="76200" cap="flat" cmpd="sng" algn="ctr">
              <a:solidFill>
                <a:schemeClr val="tx1">
                  <a:lumMod val="85000"/>
                  <a:lumOff val="1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noFill/>
                <a:effectLst/>
                <a:uLnTx/>
                <a:uFillTx/>
                <a:latin typeface="Calibri"/>
                <a:ea typeface="+mn-ea"/>
                <a:cs typeface="+mn-cs"/>
              </a:endParaRPr>
            </a:p>
          </p:txBody>
        </p:sp>
        <p:sp>
          <p:nvSpPr>
            <p:cNvPr id="15" name="TextBox 14"/>
            <p:cNvSpPr txBox="1"/>
            <p:nvPr/>
          </p:nvSpPr>
          <p:spPr>
            <a:xfrm>
              <a:off x="304441" y="3073256"/>
              <a:ext cx="1456050" cy="1440394"/>
            </a:xfrm>
            <a:prstGeom prst="rect">
              <a:avLst/>
            </a:prstGeom>
            <a:noFill/>
          </p:spPr>
          <p:txBody>
            <a:bodyPr wrap="square" rtlCol="0">
              <a:spAutoFit/>
            </a:bodyPr>
            <a:lstStyle/>
            <a:p>
              <a:pPr algn="ctr">
                <a:lnSpc>
                  <a:spcPct val="60000"/>
                </a:lnSpc>
              </a:pPr>
              <a:r>
                <a:rPr lang="en-US" sz="3200" b="1" dirty="0" smtClean="0">
                  <a:latin typeface="Arial Black" panose="020B0A04020102020204" pitchFamily="34" charset="0"/>
                </a:rPr>
                <a:t>100%</a:t>
              </a:r>
            </a:p>
            <a:p>
              <a:pPr algn="ctr">
                <a:lnSpc>
                  <a:spcPct val="60000"/>
                </a:lnSpc>
              </a:pPr>
              <a:endParaRPr lang="en-US" b="1" dirty="0" smtClean="0"/>
            </a:p>
            <a:p>
              <a:pPr algn="ctr">
                <a:lnSpc>
                  <a:spcPct val="80000"/>
                </a:lnSpc>
              </a:pPr>
              <a:r>
                <a:rPr lang="en-US" b="1" dirty="0" smtClean="0"/>
                <a:t>percentage of pilots that met their goal(s)</a:t>
              </a:r>
              <a:endParaRPr lang="en-US" b="1" dirty="0"/>
            </a:p>
          </p:txBody>
        </p:sp>
        <p:pic>
          <p:nvPicPr>
            <p:cNvPr id="44" name="Pictur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9849" y="1501581"/>
              <a:ext cx="1185235" cy="1123902"/>
            </a:xfrm>
            <a:prstGeom prst="rect">
              <a:avLst/>
            </a:prstGeom>
          </p:spPr>
        </p:pic>
      </p:grpSp>
      <p:grpSp>
        <p:nvGrpSpPr>
          <p:cNvPr id="93" name="Group 92"/>
          <p:cNvGrpSpPr/>
          <p:nvPr/>
        </p:nvGrpSpPr>
        <p:grpSpPr>
          <a:xfrm>
            <a:off x="1697380" y="1295400"/>
            <a:ext cx="1347222" cy="3571681"/>
            <a:chOff x="1824646" y="1420056"/>
            <a:chExt cx="1347222" cy="3571681"/>
          </a:xfrm>
        </p:grpSpPr>
        <p:sp>
          <p:nvSpPr>
            <p:cNvPr id="9" name="Rectangle 8"/>
            <p:cNvSpPr/>
            <p:nvPr/>
          </p:nvSpPr>
          <p:spPr>
            <a:xfrm>
              <a:off x="1829113" y="1420056"/>
              <a:ext cx="1338288" cy="3571681"/>
            </a:xfrm>
            <a:prstGeom prst="rect">
              <a:avLst/>
            </a:prstGeom>
            <a:solidFill>
              <a:sysClr val="window" lastClr="FFFFFF"/>
            </a:solidFill>
            <a:ln w="76200" cap="flat" cmpd="sng" algn="ctr">
              <a:solidFill>
                <a:schemeClr val="tx1">
                  <a:lumMod val="85000"/>
                  <a:lumOff val="1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noFill/>
                <a:effectLst/>
                <a:uLnTx/>
                <a:uFillTx/>
                <a:latin typeface="Calibri"/>
                <a:ea typeface="+mn-ea"/>
                <a:cs typeface="+mn-cs"/>
              </a:endParaRPr>
            </a:p>
          </p:txBody>
        </p:sp>
        <p:sp>
          <p:nvSpPr>
            <p:cNvPr id="45" name="TextBox 44"/>
            <p:cNvSpPr txBox="1"/>
            <p:nvPr/>
          </p:nvSpPr>
          <p:spPr>
            <a:xfrm>
              <a:off x="1824646" y="3073256"/>
              <a:ext cx="1347222" cy="1661993"/>
            </a:xfrm>
            <a:prstGeom prst="rect">
              <a:avLst/>
            </a:prstGeom>
            <a:noFill/>
          </p:spPr>
          <p:txBody>
            <a:bodyPr wrap="square" rtlCol="0">
              <a:spAutoFit/>
            </a:bodyPr>
            <a:lstStyle/>
            <a:p>
              <a:pPr algn="ctr">
                <a:lnSpc>
                  <a:spcPct val="60000"/>
                </a:lnSpc>
              </a:pPr>
              <a:r>
                <a:rPr lang="en-US" sz="3200" b="1" dirty="0" smtClean="0">
                  <a:latin typeface="Arial Black" panose="020B0A04020102020204" pitchFamily="34" charset="0"/>
                </a:rPr>
                <a:t>8+</a:t>
              </a:r>
            </a:p>
            <a:p>
              <a:pPr algn="ctr">
                <a:lnSpc>
                  <a:spcPct val="60000"/>
                </a:lnSpc>
              </a:pPr>
              <a:endParaRPr lang="en-US" b="1" dirty="0" smtClean="0"/>
            </a:p>
            <a:p>
              <a:pPr algn="ctr">
                <a:lnSpc>
                  <a:spcPct val="80000"/>
                </a:lnSpc>
              </a:pPr>
              <a:r>
                <a:rPr lang="en-US" b="1" dirty="0"/>
                <a:t>a</a:t>
              </a:r>
              <a:r>
                <a:rPr lang="en-US" b="1" dirty="0" smtClean="0"/>
                <a:t>rtifacts and tools created as part of the pilots</a:t>
              </a:r>
              <a:endParaRPr lang="en-US" b="1" dirty="0"/>
            </a:p>
          </p:txBody>
        </p:sp>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88442" y="1524900"/>
              <a:ext cx="1200150" cy="1016127"/>
            </a:xfrm>
            <a:prstGeom prst="rect">
              <a:avLst/>
            </a:prstGeom>
          </p:spPr>
        </p:pic>
      </p:grpSp>
      <p:sp>
        <p:nvSpPr>
          <p:cNvPr id="62" name="AutoShape 4" descr="Image result for red calendar"/>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TextBox 63"/>
          <p:cNvSpPr txBox="1"/>
          <p:nvPr/>
        </p:nvSpPr>
        <p:spPr>
          <a:xfrm>
            <a:off x="0" y="6570677"/>
            <a:ext cx="3896580" cy="276999"/>
          </a:xfrm>
          <a:prstGeom prst="rect">
            <a:avLst/>
          </a:prstGeom>
          <a:noFill/>
        </p:spPr>
        <p:txBody>
          <a:bodyPr wrap="none" rtlCol="0">
            <a:spAutoFit/>
          </a:bodyPr>
          <a:lstStyle/>
          <a:p>
            <a:r>
              <a:rPr lang="en-US" sz="1200" dirty="0" smtClean="0"/>
              <a:t>Information is based on 4 survey responses received to date</a:t>
            </a:r>
          </a:p>
        </p:txBody>
      </p:sp>
      <p:sp>
        <p:nvSpPr>
          <p:cNvPr id="66" name="AutoShape 10" descr="Image result for red calendar"/>
          <p:cNvSpPr>
            <a:spLocks noChangeAspect="1" noChangeArrowheads="1"/>
          </p:cNvSpPr>
          <p:nvPr/>
        </p:nvSpPr>
        <p:spPr bwMode="auto">
          <a:xfrm>
            <a:off x="27305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95" name="Group 94"/>
          <p:cNvGrpSpPr/>
          <p:nvPr/>
        </p:nvGrpSpPr>
        <p:grpSpPr>
          <a:xfrm>
            <a:off x="4557439" y="1295400"/>
            <a:ext cx="1456050" cy="3609516"/>
            <a:chOff x="4684705" y="1420056"/>
            <a:chExt cx="1456050" cy="3609516"/>
          </a:xfrm>
        </p:grpSpPr>
        <p:sp>
          <p:nvSpPr>
            <p:cNvPr id="42" name="Rectangle 41"/>
            <p:cNvSpPr/>
            <p:nvPr/>
          </p:nvSpPr>
          <p:spPr>
            <a:xfrm>
              <a:off x="4741213" y="1420056"/>
              <a:ext cx="1338288" cy="3571681"/>
            </a:xfrm>
            <a:prstGeom prst="rect">
              <a:avLst/>
            </a:prstGeom>
            <a:solidFill>
              <a:sysClr val="window" lastClr="FFFFFF"/>
            </a:solidFill>
            <a:ln w="76200" cap="flat" cmpd="sng" algn="ctr">
              <a:solidFill>
                <a:schemeClr val="tx1">
                  <a:lumMod val="85000"/>
                  <a:lumOff val="1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noFill/>
                <a:effectLst/>
                <a:uLnTx/>
                <a:uFillTx/>
                <a:latin typeface="Calibri"/>
                <a:ea typeface="+mn-ea"/>
                <a:cs typeface="+mn-cs"/>
              </a:endParaRPr>
            </a:p>
          </p:txBody>
        </p:sp>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48195" y="2532238"/>
              <a:ext cx="1124323" cy="565719"/>
            </a:xfrm>
            <a:prstGeom prst="rect">
              <a:avLst/>
            </a:prstGeom>
          </p:spPr>
        </p:pic>
        <p:pic>
          <p:nvPicPr>
            <p:cNvPr id="67" name="Picture 66"/>
            <p:cNvPicPr>
              <a:picLocks noChangeAspect="1"/>
            </p:cNvPicPr>
            <p:nvPr/>
          </p:nvPicPr>
          <p:blipFill rotWithShape="1">
            <a:blip r:embed="rId10">
              <a:extLst>
                <a:ext uri="{28A0092B-C50C-407E-A947-70E740481C1C}">
                  <a14:useLocalDpi xmlns:a14="http://schemas.microsoft.com/office/drawing/2010/main" val="0"/>
                </a:ext>
              </a:extLst>
            </a:blip>
            <a:srcRect r="62355" b="50608"/>
            <a:stretch/>
          </p:blipFill>
          <p:spPr>
            <a:xfrm>
              <a:off x="5115298" y="1477453"/>
              <a:ext cx="590115" cy="579947"/>
            </a:xfrm>
            <a:prstGeom prst="rect">
              <a:avLst/>
            </a:prstGeom>
          </p:spPr>
        </p:pic>
        <p:sp>
          <p:nvSpPr>
            <p:cNvPr id="51" name="TextBox 50"/>
            <p:cNvSpPr txBox="1"/>
            <p:nvPr/>
          </p:nvSpPr>
          <p:spPr>
            <a:xfrm>
              <a:off x="4684705" y="2056450"/>
              <a:ext cx="1456050" cy="2973122"/>
            </a:xfrm>
            <a:prstGeom prst="rect">
              <a:avLst/>
            </a:prstGeom>
            <a:noFill/>
          </p:spPr>
          <p:txBody>
            <a:bodyPr wrap="square" rtlCol="0">
              <a:spAutoFit/>
            </a:bodyPr>
            <a:lstStyle/>
            <a:p>
              <a:pPr algn="ctr">
                <a:lnSpc>
                  <a:spcPct val="80000"/>
                </a:lnSpc>
              </a:pPr>
              <a:r>
                <a:rPr lang="en-US" b="1" dirty="0" smtClean="0">
                  <a:latin typeface="Arial Black" panose="020B0A04020102020204" pitchFamily="34" charset="0"/>
                </a:rPr>
                <a:t>MORE EXPERTS</a:t>
              </a:r>
            </a:p>
            <a:p>
              <a:pPr algn="ctr">
                <a:lnSpc>
                  <a:spcPct val="80000"/>
                </a:lnSpc>
              </a:pPr>
              <a:endParaRPr lang="en-US" b="1" dirty="0">
                <a:latin typeface="Arial Black" panose="020B0A04020102020204" pitchFamily="34" charset="0"/>
              </a:endParaRPr>
            </a:p>
            <a:p>
              <a:pPr algn="ctr">
                <a:lnSpc>
                  <a:spcPct val="80000"/>
                </a:lnSpc>
              </a:pPr>
              <a:endParaRPr lang="en-US" b="1" dirty="0" smtClean="0">
                <a:latin typeface="Arial Black" panose="020B0A04020102020204" pitchFamily="34" charset="0"/>
              </a:endParaRPr>
            </a:p>
            <a:p>
              <a:pPr algn="ctr">
                <a:lnSpc>
                  <a:spcPct val="80000"/>
                </a:lnSpc>
              </a:pPr>
              <a:endParaRPr lang="en-US" b="1" dirty="0" smtClean="0">
                <a:latin typeface="Arial Black" panose="020B0A04020102020204" pitchFamily="34" charset="0"/>
              </a:endParaRPr>
            </a:p>
            <a:p>
              <a:pPr algn="ctr">
                <a:lnSpc>
                  <a:spcPct val="80000"/>
                </a:lnSpc>
              </a:pPr>
              <a:r>
                <a:rPr lang="en-US" b="1" dirty="0" smtClean="0">
                  <a:latin typeface="Arial Black" panose="020B0A04020102020204" pitchFamily="34" charset="0"/>
                </a:rPr>
                <a:t>MORE TIME</a:t>
              </a:r>
            </a:p>
            <a:p>
              <a:pPr algn="ctr">
                <a:lnSpc>
                  <a:spcPct val="80000"/>
                </a:lnSpc>
              </a:pPr>
              <a:endParaRPr lang="en-US" sz="1200" b="1" dirty="0" smtClean="0"/>
            </a:p>
            <a:p>
              <a:pPr algn="ctr">
                <a:lnSpc>
                  <a:spcPct val="80000"/>
                </a:lnSpc>
              </a:pPr>
              <a:r>
                <a:rPr lang="en-US" b="1" dirty="0" smtClean="0"/>
                <a:t>resources that could have made pilots more successful</a:t>
              </a:r>
              <a:endParaRPr lang="en-US" b="1" dirty="0"/>
            </a:p>
          </p:txBody>
        </p:sp>
      </p:grpSp>
      <p:grpSp>
        <p:nvGrpSpPr>
          <p:cNvPr id="97" name="Group 96"/>
          <p:cNvGrpSpPr/>
          <p:nvPr/>
        </p:nvGrpSpPr>
        <p:grpSpPr>
          <a:xfrm>
            <a:off x="7459350" y="1295400"/>
            <a:ext cx="1456050" cy="3571681"/>
            <a:chOff x="7586616" y="1420056"/>
            <a:chExt cx="1456050" cy="3571681"/>
          </a:xfrm>
        </p:grpSpPr>
        <p:sp>
          <p:nvSpPr>
            <p:cNvPr id="40" name="Rectangle 39"/>
            <p:cNvSpPr/>
            <p:nvPr/>
          </p:nvSpPr>
          <p:spPr>
            <a:xfrm>
              <a:off x="7653312" y="1420056"/>
              <a:ext cx="1338288" cy="3571681"/>
            </a:xfrm>
            <a:prstGeom prst="rect">
              <a:avLst/>
            </a:prstGeom>
            <a:solidFill>
              <a:sysClr val="window" lastClr="FFFFFF"/>
            </a:solidFill>
            <a:ln w="76200" cap="flat" cmpd="sng" algn="ctr">
              <a:solidFill>
                <a:schemeClr val="tx1">
                  <a:lumMod val="85000"/>
                  <a:lumOff val="1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noFill/>
                <a:effectLst/>
                <a:uLnTx/>
                <a:uFillTx/>
                <a:latin typeface="Calibri"/>
                <a:ea typeface="+mn-ea"/>
                <a:cs typeface="+mn-cs"/>
              </a:endParaRPr>
            </a:p>
          </p:txBody>
        </p:sp>
        <p:sp>
          <p:nvSpPr>
            <p:cNvPr id="54" name="TextBox 53"/>
            <p:cNvSpPr txBox="1"/>
            <p:nvPr/>
          </p:nvSpPr>
          <p:spPr>
            <a:xfrm>
              <a:off x="7586616" y="3056568"/>
              <a:ext cx="1456050" cy="1661993"/>
            </a:xfrm>
            <a:prstGeom prst="rect">
              <a:avLst/>
            </a:prstGeom>
            <a:noFill/>
          </p:spPr>
          <p:txBody>
            <a:bodyPr wrap="square" rtlCol="0">
              <a:spAutoFit/>
            </a:bodyPr>
            <a:lstStyle/>
            <a:p>
              <a:pPr algn="ctr">
                <a:lnSpc>
                  <a:spcPct val="60000"/>
                </a:lnSpc>
              </a:pPr>
              <a:r>
                <a:rPr lang="en-US" sz="3200" b="1" dirty="0" smtClean="0">
                  <a:latin typeface="Arial Black" panose="020B0A04020102020204" pitchFamily="34" charset="0"/>
                </a:rPr>
                <a:t>8.7</a:t>
              </a:r>
            </a:p>
            <a:p>
              <a:pPr algn="ctr">
                <a:lnSpc>
                  <a:spcPct val="60000"/>
                </a:lnSpc>
              </a:pPr>
              <a:endParaRPr lang="en-US" b="1" dirty="0" smtClean="0"/>
            </a:p>
            <a:p>
              <a:pPr algn="ctr">
                <a:lnSpc>
                  <a:spcPct val="80000"/>
                </a:lnSpc>
              </a:pPr>
              <a:r>
                <a:rPr lang="en-US" b="1" dirty="0" smtClean="0"/>
                <a:t>average rating for overall CQF pilot experience</a:t>
              </a:r>
              <a:endParaRPr lang="en-US" b="1" dirty="0"/>
            </a:p>
          </p:txBody>
        </p:sp>
        <p:pic>
          <p:nvPicPr>
            <p:cNvPr id="76" name="Picture 75"/>
            <p:cNvPicPr>
              <a:picLocks noChangeAspect="1"/>
            </p:cNvPicPr>
            <p:nvPr/>
          </p:nvPicPr>
          <p:blipFill rotWithShape="1">
            <a:blip r:embed="rId11" cstate="print">
              <a:extLst>
                <a:ext uri="{28A0092B-C50C-407E-A947-70E740481C1C}">
                  <a14:useLocalDpi xmlns:a14="http://schemas.microsoft.com/office/drawing/2010/main" val="0"/>
                </a:ext>
              </a:extLst>
            </a:blip>
            <a:srcRect l="53600"/>
            <a:stretch/>
          </p:blipFill>
          <p:spPr>
            <a:xfrm flipV="1">
              <a:off x="7755486" y="1572095"/>
              <a:ext cx="1135736" cy="1113709"/>
            </a:xfrm>
            <a:prstGeom prst="rect">
              <a:avLst/>
            </a:prstGeom>
          </p:spPr>
        </p:pic>
      </p:grpSp>
      <p:grpSp>
        <p:nvGrpSpPr>
          <p:cNvPr id="94" name="Group 93"/>
          <p:cNvGrpSpPr/>
          <p:nvPr/>
        </p:nvGrpSpPr>
        <p:grpSpPr>
          <a:xfrm>
            <a:off x="3090159" y="1295400"/>
            <a:ext cx="1456050" cy="3571681"/>
            <a:chOff x="3217425" y="1420056"/>
            <a:chExt cx="1456050" cy="3571681"/>
          </a:xfrm>
        </p:grpSpPr>
        <p:sp>
          <p:nvSpPr>
            <p:cNvPr id="41" name="Rectangle 40"/>
            <p:cNvSpPr/>
            <p:nvPr/>
          </p:nvSpPr>
          <p:spPr>
            <a:xfrm>
              <a:off x="3285163" y="1420056"/>
              <a:ext cx="1338288" cy="3571681"/>
            </a:xfrm>
            <a:prstGeom prst="rect">
              <a:avLst/>
            </a:prstGeom>
            <a:solidFill>
              <a:sysClr val="window" lastClr="FFFFFF"/>
            </a:solidFill>
            <a:ln w="76200" cap="flat" cmpd="sng" algn="ctr">
              <a:solidFill>
                <a:schemeClr val="tx1">
                  <a:lumMod val="85000"/>
                  <a:lumOff val="1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noFill/>
                <a:effectLst/>
                <a:uLnTx/>
                <a:uFillTx/>
                <a:latin typeface="Calibri"/>
                <a:ea typeface="+mn-ea"/>
                <a:cs typeface="+mn-cs"/>
              </a:endParaRPr>
            </a:p>
          </p:txBody>
        </p:sp>
        <p:sp>
          <p:nvSpPr>
            <p:cNvPr id="55" name="TextBox 54"/>
            <p:cNvSpPr txBox="1"/>
            <p:nvPr/>
          </p:nvSpPr>
          <p:spPr>
            <a:xfrm>
              <a:off x="3217425" y="3064196"/>
              <a:ext cx="1456050" cy="1625060"/>
            </a:xfrm>
            <a:prstGeom prst="rect">
              <a:avLst/>
            </a:prstGeom>
            <a:noFill/>
          </p:spPr>
          <p:txBody>
            <a:bodyPr wrap="square" rtlCol="0">
              <a:spAutoFit/>
            </a:bodyPr>
            <a:lstStyle/>
            <a:p>
              <a:pPr algn="ctr">
                <a:lnSpc>
                  <a:spcPct val="60000"/>
                </a:lnSpc>
              </a:pPr>
              <a:r>
                <a:rPr lang="en-US" sz="2800" b="1" dirty="0" smtClean="0">
                  <a:latin typeface="Arial Black" panose="020B0A04020102020204" pitchFamily="34" charset="0"/>
                </a:rPr>
                <a:t>2700+</a:t>
              </a:r>
            </a:p>
            <a:p>
              <a:pPr algn="ctr">
                <a:lnSpc>
                  <a:spcPct val="60000"/>
                </a:lnSpc>
              </a:pPr>
              <a:endParaRPr lang="en-US" b="1" dirty="0" smtClean="0"/>
            </a:p>
            <a:p>
              <a:pPr algn="ctr">
                <a:lnSpc>
                  <a:spcPct val="80000"/>
                </a:lnSpc>
              </a:pPr>
              <a:r>
                <a:rPr lang="en-US" b="1" dirty="0"/>
                <a:t>h</a:t>
              </a:r>
              <a:r>
                <a:rPr lang="en-US" b="1" dirty="0" smtClean="0"/>
                <a:t>ours spent by pilot teams in 4 months of pilot work</a:t>
              </a:r>
              <a:endParaRPr lang="en-US" b="1" dirty="0"/>
            </a:p>
          </p:txBody>
        </p:sp>
        <p:pic>
          <p:nvPicPr>
            <p:cNvPr id="82" name="Picture 8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26894" y="1524375"/>
              <a:ext cx="1254826" cy="1254826"/>
            </a:xfrm>
            <a:prstGeom prst="rect">
              <a:avLst/>
            </a:prstGeom>
          </p:spPr>
        </p:pic>
      </p:grpSp>
      <p:grpSp>
        <p:nvGrpSpPr>
          <p:cNvPr id="96" name="Group 95"/>
          <p:cNvGrpSpPr/>
          <p:nvPr/>
        </p:nvGrpSpPr>
        <p:grpSpPr>
          <a:xfrm>
            <a:off x="6003300" y="1295400"/>
            <a:ext cx="1456050" cy="3571681"/>
            <a:chOff x="6130566" y="1420056"/>
            <a:chExt cx="1456050" cy="3571681"/>
          </a:xfrm>
        </p:grpSpPr>
        <p:sp>
          <p:nvSpPr>
            <p:cNvPr id="43" name="Rectangle 42"/>
            <p:cNvSpPr/>
            <p:nvPr/>
          </p:nvSpPr>
          <p:spPr>
            <a:xfrm>
              <a:off x="6197263" y="1420056"/>
              <a:ext cx="1338288" cy="3571681"/>
            </a:xfrm>
            <a:prstGeom prst="rect">
              <a:avLst/>
            </a:prstGeom>
            <a:solidFill>
              <a:sysClr val="window" lastClr="FFFFFF"/>
            </a:solidFill>
            <a:ln w="76200" cap="flat" cmpd="sng" algn="ctr">
              <a:solidFill>
                <a:schemeClr val="tx1">
                  <a:lumMod val="85000"/>
                  <a:lumOff val="1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noFill/>
                <a:effectLst/>
                <a:uLnTx/>
                <a:uFillTx/>
                <a:latin typeface="Calibri"/>
                <a:ea typeface="+mn-ea"/>
                <a:cs typeface="+mn-cs"/>
              </a:endParaRPr>
            </a:p>
          </p:txBody>
        </p:sp>
        <p:sp>
          <p:nvSpPr>
            <p:cNvPr id="53" name="TextBox 52"/>
            <p:cNvSpPr txBox="1"/>
            <p:nvPr/>
          </p:nvSpPr>
          <p:spPr>
            <a:xfrm>
              <a:off x="6130566" y="3056568"/>
              <a:ext cx="1456050" cy="1661993"/>
            </a:xfrm>
            <a:prstGeom prst="rect">
              <a:avLst/>
            </a:prstGeom>
            <a:noFill/>
          </p:spPr>
          <p:txBody>
            <a:bodyPr wrap="square" rtlCol="0">
              <a:spAutoFit/>
            </a:bodyPr>
            <a:lstStyle/>
            <a:p>
              <a:pPr algn="ctr">
                <a:lnSpc>
                  <a:spcPct val="60000"/>
                </a:lnSpc>
              </a:pPr>
              <a:r>
                <a:rPr lang="en-US" sz="3200" b="1" dirty="0" smtClean="0">
                  <a:latin typeface="Arial Black" panose="020B0A04020102020204" pitchFamily="34" charset="0"/>
                </a:rPr>
                <a:t>ALL</a:t>
              </a:r>
            </a:p>
            <a:p>
              <a:pPr algn="ctr">
                <a:lnSpc>
                  <a:spcPct val="60000"/>
                </a:lnSpc>
              </a:pPr>
              <a:endParaRPr lang="en-US" b="1" dirty="0" smtClean="0"/>
            </a:p>
            <a:p>
              <a:pPr algn="ctr">
                <a:lnSpc>
                  <a:spcPct val="80000"/>
                </a:lnSpc>
              </a:pPr>
              <a:r>
                <a:rPr lang="en-US" b="1" dirty="0"/>
                <a:t>p</a:t>
              </a:r>
              <a:r>
                <a:rPr lang="en-US" b="1" dirty="0" smtClean="0"/>
                <a:t>ilots felt they received the support they needed</a:t>
              </a:r>
              <a:endParaRPr lang="en-US" b="1" dirty="0"/>
            </a:p>
          </p:txBody>
        </p:sp>
        <p:pic>
          <p:nvPicPr>
            <p:cNvPr id="83" name="Picture 8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33505" y="1730483"/>
              <a:ext cx="1171767" cy="733896"/>
            </a:xfrm>
            <a:prstGeom prst="rect">
              <a:avLst/>
            </a:prstGeom>
          </p:spPr>
        </p:pic>
      </p:grpSp>
      <p:sp>
        <p:nvSpPr>
          <p:cNvPr id="85" name="Rounded Rectangular Callout 84"/>
          <p:cNvSpPr/>
          <p:nvPr/>
        </p:nvSpPr>
        <p:spPr>
          <a:xfrm>
            <a:off x="5322212" y="5847301"/>
            <a:ext cx="3647315" cy="674229"/>
          </a:xfrm>
          <a:prstGeom prst="wedgeRoundRectCallout">
            <a:avLst>
              <a:gd name="adj1" fmla="val -59689"/>
              <a:gd name="adj2" fmla="val 4376"/>
              <a:gd name="adj3" fmla="val 16667"/>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i="1" dirty="0"/>
              <a:t>We see great opportunity and need for continued development of the </a:t>
            </a:r>
            <a:r>
              <a:rPr lang="en-US" i="1" dirty="0" smtClean="0"/>
              <a:t>standards…</a:t>
            </a:r>
            <a:endParaRPr lang="en-US" i="1" dirty="0"/>
          </a:p>
        </p:txBody>
      </p:sp>
      <p:sp>
        <p:nvSpPr>
          <p:cNvPr id="84" name="Rounded Rectangular Callout 83"/>
          <p:cNvSpPr/>
          <p:nvPr/>
        </p:nvSpPr>
        <p:spPr>
          <a:xfrm>
            <a:off x="236785" y="5036057"/>
            <a:ext cx="3581399" cy="1487587"/>
          </a:xfrm>
          <a:prstGeom prst="wedgeRoundRectCallout">
            <a:avLst>
              <a:gd name="adj1" fmla="val 56795"/>
              <a:gd name="adj2" fmla="val 25416"/>
              <a:gd name="adj3" fmla="val 16667"/>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i="1" dirty="0"/>
              <a:t>The project team has provided us with valuable guidance on the current state of the CQF standards, and how they will evolve moving forward. This is the kind of support we were looking for in joining as a pilot </a:t>
            </a:r>
            <a:r>
              <a:rPr lang="en-US" i="1" dirty="0" smtClean="0"/>
              <a:t>project.</a:t>
            </a:r>
            <a:endParaRPr lang="en-US" i="1" dirty="0"/>
          </a:p>
        </p:txBody>
      </p:sp>
      <p:sp>
        <p:nvSpPr>
          <p:cNvPr id="86" name="Rounded Rectangular Callout 85"/>
          <p:cNvSpPr/>
          <p:nvPr/>
        </p:nvSpPr>
        <p:spPr>
          <a:xfrm>
            <a:off x="4038600" y="5085078"/>
            <a:ext cx="3994150" cy="674229"/>
          </a:xfrm>
          <a:prstGeom prst="wedgeRoundRectCallout">
            <a:avLst>
              <a:gd name="adj1" fmla="val -31625"/>
              <a:gd name="adj2" fmla="val 76063"/>
              <a:gd name="adj3" fmla="val 16667"/>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dirty="0" smtClean="0"/>
              <a:t>…</a:t>
            </a:r>
            <a:r>
              <a:rPr lang="en-US" i="1" dirty="0"/>
              <a:t>having one-on-one sessions with our pilot advisor Bryn really helped </a:t>
            </a:r>
            <a:r>
              <a:rPr lang="en-US" i="1" dirty="0" smtClean="0"/>
              <a:t>solidify/ </a:t>
            </a:r>
            <a:r>
              <a:rPr lang="en-US" i="1" dirty="0"/>
              <a:t>speed up our pilot design and </a:t>
            </a:r>
            <a:r>
              <a:rPr lang="en-US" i="1" dirty="0" smtClean="0"/>
              <a:t>progress…</a:t>
            </a:r>
            <a:endParaRPr lang="en-US" dirty="0"/>
          </a:p>
        </p:txBody>
      </p:sp>
      <p:pic>
        <p:nvPicPr>
          <p:cNvPr id="90" name="Picture 8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4153285" y="5925407"/>
            <a:ext cx="685800" cy="685800"/>
          </a:xfrm>
          <a:prstGeom prst="rect">
            <a:avLst/>
          </a:prstGeom>
        </p:spPr>
      </p:pic>
    </p:spTree>
    <p:extLst>
      <p:ext uri="{BB962C8B-B14F-4D97-AF65-F5344CB8AC3E}">
        <p14:creationId xmlns:p14="http://schemas.microsoft.com/office/powerpoint/2010/main" val="1929723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Cycle Pilots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74032167"/>
              </p:ext>
            </p:extLst>
          </p:nvPr>
        </p:nvGraphicFramePr>
        <p:xfrm>
          <a:off x="457200" y="1295400"/>
          <a:ext cx="8229600" cy="4191001"/>
        </p:xfrm>
        <a:graphic>
          <a:graphicData uri="http://schemas.openxmlformats.org/drawingml/2006/table">
            <a:tbl>
              <a:tblPr firstRow="1" bandRow="1">
                <a:tableStyleId>{5C22544A-7EE6-4342-B048-85BDC9FD1C3A}</a:tableStyleId>
              </a:tblPr>
              <a:tblGrid>
                <a:gridCol w="2971800"/>
                <a:gridCol w="5257800"/>
              </a:tblGrid>
              <a:tr h="469959">
                <a:tc>
                  <a:txBody>
                    <a:bodyPr/>
                    <a:lstStyle/>
                    <a:p>
                      <a:pPr marL="0" indent="0">
                        <a:buNone/>
                      </a:pPr>
                      <a:r>
                        <a:rPr lang="en-US" dirty="0" smtClean="0"/>
                        <a:t>Pilot	</a:t>
                      </a:r>
                    </a:p>
                  </a:txBody>
                  <a:tcPr/>
                </a:tc>
                <a:tc>
                  <a:txBody>
                    <a:bodyPr/>
                    <a:lstStyle/>
                    <a:p>
                      <a:r>
                        <a:rPr lang="en-US" dirty="0" smtClean="0"/>
                        <a:t>Focus</a:t>
                      </a:r>
                      <a:endParaRPr lang="en-US" dirty="0"/>
                    </a:p>
                  </a:txBody>
                  <a:tcPr/>
                </a:tc>
              </a:tr>
              <a:tr h="1158802">
                <a:tc>
                  <a:txBody>
                    <a:bodyPr/>
                    <a:lstStyle/>
                    <a:p>
                      <a:pPr marL="0" indent="0">
                        <a:buNone/>
                      </a:pPr>
                      <a:r>
                        <a:rPr lang="en-US" dirty="0" smtClean="0"/>
                        <a:t>IOM </a:t>
                      </a:r>
                      <a:r>
                        <a:rPr lang="en-US" dirty="0" err="1" smtClean="0"/>
                        <a:t>DIGITizE</a:t>
                      </a:r>
                      <a:endParaRPr lang="en-US" dirty="0"/>
                    </a:p>
                  </a:txBody>
                  <a:tcPr/>
                </a:tc>
                <a:tc>
                  <a:txBody>
                    <a:bodyPr/>
                    <a:lstStyle/>
                    <a:p>
                      <a:r>
                        <a:rPr lang="en-US" dirty="0" smtClean="0"/>
                        <a:t>Expressing pharmacogenomics data to demonstrate</a:t>
                      </a:r>
                      <a:r>
                        <a:rPr lang="en-US" baseline="0" dirty="0" smtClean="0"/>
                        <a:t> ability to code personalized medicine into systems and decision support at the point of care</a:t>
                      </a:r>
                      <a:endParaRPr lang="en-US" dirty="0"/>
                    </a:p>
                  </a:txBody>
                  <a:tcPr/>
                </a:tc>
              </a:tr>
              <a:tr h="811161">
                <a:tc>
                  <a:txBody>
                    <a:bodyPr/>
                    <a:lstStyle/>
                    <a:p>
                      <a:pPr marL="0" indent="0">
                        <a:buNone/>
                      </a:pPr>
                      <a:r>
                        <a:rPr lang="en-US" dirty="0" smtClean="0"/>
                        <a:t>Transcend Insights/</a:t>
                      </a:r>
                      <a:r>
                        <a:rPr lang="en-US" baseline="0" dirty="0" smtClean="0"/>
                        <a:t> Humana</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Reexpressing</a:t>
                      </a:r>
                      <a:r>
                        <a:rPr lang="en-US" baseline="0" dirty="0" smtClean="0"/>
                        <a:t> and computing HEDIS measures for quality performance</a:t>
                      </a:r>
                      <a:endParaRPr lang="en-US" dirty="0" smtClean="0"/>
                    </a:p>
                  </a:txBody>
                  <a:tcPr/>
                </a:tc>
              </a:tr>
              <a:tr h="811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Plexina</a:t>
                      </a:r>
                      <a:r>
                        <a:rPr lang="en-US" dirty="0" smtClean="0"/>
                        <a:t>	</a:t>
                      </a:r>
                    </a:p>
                  </a:txBody>
                  <a:tcPr/>
                </a:tc>
                <a:tc>
                  <a:txBody>
                    <a:bodyPr/>
                    <a:lstStyle/>
                    <a:p>
                      <a:r>
                        <a:rPr lang="en-US" dirty="0" smtClean="0"/>
                        <a:t>Expressing clinical</a:t>
                      </a:r>
                      <a:r>
                        <a:rPr lang="en-US" baseline="0" dirty="0" smtClean="0"/>
                        <a:t> order sets at the point of care using standards</a:t>
                      </a:r>
                      <a:endParaRPr lang="en-US" dirty="0"/>
                    </a:p>
                  </a:txBody>
                  <a:tcPr/>
                </a:tc>
              </a:tr>
              <a:tr h="469959">
                <a:tc>
                  <a:txBody>
                    <a:bodyPr/>
                    <a:lstStyle/>
                    <a:p>
                      <a:pPr marL="0" indent="0">
                        <a:buNone/>
                      </a:pPr>
                      <a:r>
                        <a:rPr lang="en-US" dirty="0" smtClean="0"/>
                        <a:t>Blue Cross Blue Shield	</a:t>
                      </a:r>
                    </a:p>
                  </a:txBody>
                  <a:tcPr/>
                </a:tc>
                <a:tc>
                  <a:txBody>
                    <a:bodyPr/>
                    <a:lstStyle/>
                    <a:p>
                      <a:r>
                        <a:rPr lang="en-US" dirty="0" err="1" smtClean="0"/>
                        <a:t>Reexpressing</a:t>
                      </a:r>
                      <a:r>
                        <a:rPr lang="en-US" baseline="0" dirty="0" smtClean="0"/>
                        <a:t> quality metrics using claims data</a:t>
                      </a:r>
                      <a:endParaRPr lang="en-US" dirty="0"/>
                    </a:p>
                  </a:txBody>
                  <a:tcPr/>
                </a:tc>
              </a:tr>
              <a:tr h="469959">
                <a:tc>
                  <a:txBody>
                    <a:bodyPr/>
                    <a:lstStyle/>
                    <a:p>
                      <a:pPr marL="0" indent="0">
                        <a:buNone/>
                      </a:pPr>
                      <a:r>
                        <a:rPr lang="en-US" dirty="0" smtClean="0"/>
                        <a:t>IBM</a:t>
                      </a:r>
                    </a:p>
                  </a:txBody>
                  <a:tcPr/>
                </a:tc>
                <a:tc>
                  <a:txBody>
                    <a:bodyPr/>
                    <a:lstStyle/>
                    <a:p>
                      <a:r>
                        <a:rPr lang="en-US" dirty="0" smtClean="0"/>
                        <a:t>Computability of</a:t>
                      </a:r>
                      <a:r>
                        <a:rPr lang="en-US" baseline="0" dirty="0" smtClean="0"/>
                        <a:t> clinical data and analytics</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D04207AB-DC8F-4E13-8DC0-6025F5BF10CE}" type="slidenum">
              <a:rPr lang="en-US" smtClean="0"/>
              <a:pPr/>
              <a:t>10</a:t>
            </a:fld>
            <a:endParaRPr lang="en-US"/>
          </a:p>
        </p:txBody>
      </p:sp>
    </p:spTree>
    <p:extLst>
      <p:ext uri="{BB962C8B-B14F-4D97-AF65-F5344CB8AC3E}">
        <p14:creationId xmlns:p14="http://schemas.microsoft.com/office/powerpoint/2010/main" val="59227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t>
            </a:r>
            <a:r>
              <a:rPr lang="en-US" dirty="0" err="1" smtClean="0"/>
              <a:t>Connectathons</a:t>
            </a:r>
            <a:endParaRPr lang="en-US" dirty="0"/>
          </a:p>
        </p:txBody>
      </p:sp>
      <p:sp>
        <p:nvSpPr>
          <p:cNvPr id="3" name="Content Placeholder 2"/>
          <p:cNvSpPr>
            <a:spLocks noGrp="1"/>
          </p:cNvSpPr>
          <p:nvPr>
            <p:ph idx="1"/>
          </p:nvPr>
        </p:nvSpPr>
        <p:spPr/>
        <p:txBody>
          <a:bodyPr/>
          <a:lstStyle/>
          <a:p>
            <a:r>
              <a:rPr lang="en-US" dirty="0" smtClean="0"/>
              <a:t>Breastfeeding for Newborns</a:t>
            </a:r>
          </a:p>
          <a:p>
            <a:pPr lvl="0"/>
            <a:r>
              <a:rPr lang="en-US" dirty="0"/>
              <a:t>IHE Radiology Guidance Request Scenario</a:t>
            </a:r>
          </a:p>
          <a:p>
            <a:pPr lvl="0"/>
            <a:r>
              <a:rPr lang="en-US" dirty="0"/>
              <a:t>CDC Immunization Guidance Scenario</a:t>
            </a:r>
          </a:p>
          <a:p>
            <a:pPr lvl="0"/>
            <a:r>
              <a:rPr lang="en-US" dirty="0"/>
              <a:t>CQF-SOA Integration</a:t>
            </a:r>
          </a:p>
          <a:p>
            <a:pPr lvl="0"/>
            <a:r>
              <a:rPr lang="en-US" dirty="0"/>
              <a:t>Payer Extract</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11</a:t>
            </a:fld>
            <a:endParaRPr lang="en-US"/>
          </a:p>
        </p:txBody>
      </p:sp>
    </p:spTree>
    <p:extLst>
      <p:ext uri="{BB962C8B-B14F-4D97-AF65-F5344CB8AC3E}">
        <p14:creationId xmlns:p14="http://schemas.microsoft.com/office/powerpoint/2010/main" val="241578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err="1" smtClean="0">
                <a:solidFill>
                  <a:schemeClr val="tx2"/>
                </a:solidFill>
              </a:rPr>
              <a:t>PenRAD</a:t>
            </a:r>
            <a:r>
              <a:rPr lang="en-US" sz="3600" dirty="0" smtClean="0">
                <a:solidFill>
                  <a:schemeClr val="tx2"/>
                </a:solidFill>
              </a:rPr>
              <a:t> </a:t>
            </a:r>
            <a:r>
              <a:rPr lang="en-US" sz="3600" dirty="0" err="1" smtClean="0">
                <a:solidFill>
                  <a:schemeClr val="tx2"/>
                </a:solidFill>
              </a:rPr>
              <a:t>DEmo</a:t>
            </a:r>
            <a:endParaRPr lang="en-US" sz="3600" dirty="0">
              <a:solidFill>
                <a:schemeClr val="tx2"/>
              </a:solidFill>
            </a:endParaRPr>
          </a:p>
        </p:txBody>
      </p:sp>
      <p:sp>
        <p:nvSpPr>
          <p:cNvPr id="6" name="Text Placeholder 5"/>
          <p:cNvSpPr>
            <a:spLocks noGrp="1"/>
          </p:cNvSpPr>
          <p:nvPr>
            <p:ph type="body" idx="1"/>
          </p:nvPr>
        </p:nvSpPr>
        <p:spPr/>
        <p:txBody>
          <a:bodyPr>
            <a:normAutofit/>
          </a:bodyPr>
          <a:lstStyle/>
          <a:p>
            <a:r>
              <a:rPr lang="en-US" sz="3600" dirty="0">
                <a:solidFill>
                  <a:schemeClr val="tx2"/>
                </a:solidFill>
              </a:rPr>
              <a:t>Demonstrating CQF Works: </a:t>
            </a:r>
          </a:p>
        </p:txBody>
      </p:sp>
      <p:sp>
        <p:nvSpPr>
          <p:cNvPr id="4" name="Slide Number Placeholder 3"/>
          <p:cNvSpPr>
            <a:spLocks noGrp="1"/>
          </p:cNvSpPr>
          <p:nvPr>
            <p:ph type="sldNum" sz="quarter" idx="12"/>
          </p:nvPr>
        </p:nvSpPr>
        <p:spPr/>
        <p:txBody>
          <a:bodyPr/>
          <a:lstStyle/>
          <a:p>
            <a:fld id="{D04207AB-DC8F-4E13-8DC0-6025F5BF10CE}" type="slidenum">
              <a:rPr lang="en-US" smtClean="0"/>
              <a:pPr/>
              <a:t>12</a:t>
            </a:fld>
            <a:endParaRPr lang="en-US"/>
          </a:p>
        </p:txBody>
      </p:sp>
    </p:spTree>
    <p:extLst>
      <p:ext uri="{BB962C8B-B14F-4D97-AF65-F5344CB8AC3E}">
        <p14:creationId xmlns:p14="http://schemas.microsoft.com/office/powerpoint/2010/main" val="250322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Conclusions	</a:t>
            </a:r>
            <a:endParaRPr lang="en-US" dirty="0"/>
          </a:p>
        </p:txBody>
      </p:sp>
      <p:sp>
        <p:nvSpPr>
          <p:cNvPr id="6" name="Content Placeholder 5"/>
          <p:cNvSpPr>
            <a:spLocks noGrp="1"/>
          </p:cNvSpPr>
          <p:nvPr>
            <p:ph idx="1"/>
          </p:nvPr>
        </p:nvSpPr>
        <p:spPr>
          <a:xfrm>
            <a:off x="457200" y="1371600"/>
            <a:ext cx="8229600" cy="4754563"/>
          </a:xfrm>
        </p:spPr>
        <p:txBody>
          <a:bodyPr>
            <a:normAutofit fontScale="92500" lnSpcReduction="10000"/>
          </a:bodyPr>
          <a:lstStyle/>
          <a:p>
            <a:r>
              <a:rPr lang="en-US" dirty="0" smtClean="0"/>
              <a:t>Perhaps all standards development should be accompanied by ongoing testing and implementation</a:t>
            </a:r>
          </a:p>
          <a:p>
            <a:r>
              <a:rPr lang="en-US" dirty="0" smtClean="0"/>
              <a:t>Engaging implementers early leads to fewer revisions and improved results</a:t>
            </a:r>
          </a:p>
          <a:p>
            <a:r>
              <a:rPr lang="en-US" dirty="0" smtClean="0"/>
              <a:t>Usability and feasibility may be best assessed through implementation and </a:t>
            </a:r>
            <a:r>
              <a:rPr lang="en-US" dirty="0" err="1" smtClean="0"/>
              <a:t>connectathons</a:t>
            </a:r>
            <a:endParaRPr lang="en-US" dirty="0" smtClean="0"/>
          </a:p>
          <a:p>
            <a:r>
              <a:rPr lang="en-US" dirty="0" smtClean="0"/>
              <a:t>The community wants to engage with us and advance the field so we can all benefit from better standards– </a:t>
            </a:r>
            <a:r>
              <a:rPr lang="en-US" smtClean="0"/>
              <a:t>just invite them in!</a:t>
            </a:r>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13</a:t>
            </a:fld>
            <a:endParaRPr lang="en-US"/>
          </a:p>
        </p:txBody>
      </p:sp>
    </p:spTree>
    <p:extLst>
      <p:ext uri="{BB962C8B-B14F-4D97-AF65-F5344CB8AC3E}">
        <p14:creationId xmlns:p14="http://schemas.microsoft.com/office/powerpoint/2010/main" val="9234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t>
            </a:r>
          </a:p>
        </p:txBody>
      </p:sp>
      <p:sp>
        <p:nvSpPr>
          <p:cNvPr id="4" name="Slide Number Placeholder 3"/>
          <p:cNvSpPr>
            <a:spLocks noGrp="1"/>
          </p:cNvSpPr>
          <p:nvPr>
            <p:ph type="sldNum" sz="quarter" idx="12"/>
          </p:nvPr>
        </p:nvSpPr>
        <p:spPr/>
        <p:txBody>
          <a:bodyPr/>
          <a:lstStyle/>
          <a:p>
            <a:fld id="{D04207AB-DC8F-4E13-8DC0-6025F5BF10CE}" type="slidenum">
              <a:rPr lang="en-US" smtClean="0"/>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143001"/>
            <a:ext cx="8691617" cy="567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533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79616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240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Clinical Quality Framework</a:t>
            </a:r>
            <a:endParaRPr lang="en-US" sz="3200" dirty="0"/>
          </a:p>
        </p:txBody>
      </p:sp>
      <p:sp>
        <p:nvSpPr>
          <p:cNvPr id="3" name="Content Placeholder 2"/>
          <p:cNvSpPr>
            <a:spLocks noGrp="1"/>
          </p:cNvSpPr>
          <p:nvPr>
            <p:ph idx="1"/>
          </p:nvPr>
        </p:nvSpPr>
        <p:spPr>
          <a:xfrm>
            <a:off x="457200" y="1371600"/>
            <a:ext cx="8382000" cy="4953000"/>
          </a:xfrm>
        </p:spPr>
        <p:txBody>
          <a:bodyPr>
            <a:normAutofit fontScale="92500" lnSpcReduction="20000"/>
          </a:bodyPr>
          <a:lstStyle/>
          <a:p>
            <a:r>
              <a:rPr lang="en-US" dirty="0" smtClean="0"/>
              <a:t>Goals</a:t>
            </a:r>
          </a:p>
          <a:p>
            <a:pPr lvl="1"/>
            <a:r>
              <a:rPr lang="en-US" dirty="0" smtClean="0"/>
              <a:t>To harmonize standards for CDS and eCQM</a:t>
            </a:r>
          </a:p>
          <a:p>
            <a:pPr lvl="1"/>
            <a:r>
              <a:rPr lang="en-US" dirty="0" smtClean="0"/>
              <a:t>To harmonize with relevant standards (e.g., CIMI, FHIR) to facilitate widespread adoption</a:t>
            </a:r>
          </a:p>
          <a:p>
            <a:pPr lvl="1"/>
            <a:r>
              <a:rPr lang="en-US" b="1" dirty="0" smtClean="0"/>
              <a:t>To refine and validate the standards via pilot implementations</a:t>
            </a:r>
          </a:p>
          <a:p>
            <a:r>
              <a:rPr lang="en-US" b="1" dirty="0" smtClean="0"/>
              <a:t>Expected Benefits</a:t>
            </a:r>
          </a:p>
          <a:p>
            <a:pPr lvl="1"/>
            <a:r>
              <a:rPr lang="en-US" b="1" dirty="0" smtClean="0"/>
              <a:t>Reduced implementer burden</a:t>
            </a:r>
          </a:p>
          <a:p>
            <a:pPr lvl="1"/>
            <a:r>
              <a:rPr lang="en-US" b="1" dirty="0" smtClean="0"/>
              <a:t>Increased re-use of </a:t>
            </a:r>
            <a:r>
              <a:rPr lang="en-US" b="1" dirty="0" err="1" smtClean="0"/>
              <a:t>eCQM</a:t>
            </a:r>
            <a:r>
              <a:rPr lang="en-US" b="1" dirty="0" smtClean="0"/>
              <a:t> artifacts in CDS and vice versa</a:t>
            </a:r>
          </a:p>
          <a:p>
            <a:pPr lvl="1"/>
            <a:r>
              <a:rPr lang="en-US" b="1" dirty="0" smtClean="0"/>
              <a:t>Improved standards quality through unification of community effort</a:t>
            </a:r>
          </a:p>
          <a:p>
            <a:pPr marL="457200" lvl="1" indent="0">
              <a:buNone/>
            </a:pPr>
            <a:endParaRPr lang="en-US" dirty="0"/>
          </a:p>
        </p:txBody>
      </p:sp>
    </p:spTree>
    <p:extLst>
      <p:ext uri="{BB962C8B-B14F-4D97-AF65-F5344CB8AC3E}">
        <p14:creationId xmlns:p14="http://schemas.microsoft.com/office/powerpoint/2010/main" val="617436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CQF: A Pilot-Based Approach</a:t>
            </a:r>
            <a:endParaRPr lang="en-US" dirty="0"/>
          </a:p>
        </p:txBody>
      </p:sp>
      <p:sp>
        <p:nvSpPr>
          <p:cNvPr id="3" name="Content Placeholder 2"/>
          <p:cNvSpPr>
            <a:spLocks noGrp="1"/>
          </p:cNvSpPr>
          <p:nvPr>
            <p:ph idx="1"/>
          </p:nvPr>
        </p:nvSpPr>
        <p:spPr>
          <a:xfrm>
            <a:off x="457200" y="1295400"/>
            <a:ext cx="8229600" cy="4906963"/>
          </a:xfrm>
        </p:spPr>
        <p:txBody>
          <a:bodyPr>
            <a:normAutofit fontScale="92500" lnSpcReduction="10000"/>
          </a:bodyPr>
          <a:lstStyle/>
          <a:p>
            <a:r>
              <a:rPr lang="en-US" dirty="0" smtClean="0"/>
              <a:t>CQF’s pilot program grew out of a Standards &amp; Interoperability Framework Initiative </a:t>
            </a:r>
          </a:p>
          <a:p>
            <a:r>
              <a:rPr lang="en-US" dirty="0" smtClean="0"/>
              <a:t>The goal was to demonstrate that CQF standards addressed the clinical functionalities, expressions, and usability intended</a:t>
            </a:r>
          </a:p>
          <a:p>
            <a:r>
              <a:rPr lang="en-US" dirty="0" smtClean="0"/>
              <a:t>Pilots lead to ongoing improvements to the standards and feed back into the pilots themselves]</a:t>
            </a:r>
          </a:p>
          <a:p>
            <a:r>
              <a:rPr lang="en-US" dirty="0" smtClean="0"/>
              <a:t>Goal was also to bring in greater implementer perspective to standards development</a:t>
            </a:r>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2</a:t>
            </a:fld>
            <a:endParaRPr lang="en-US"/>
          </a:p>
        </p:txBody>
      </p:sp>
    </p:spTree>
    <p:extLst>
      <p:ext uri="{BB962C8B-B14F-4D97-AF65-F5344CB8AC3E}">
        <p14:creationId xmlns:p14="http://schemas.microsoft.com/office/powerpoint/2010/main" val="79717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CQF FHIR IG</a:t>
            </a:r>
            <a:endParaRPr lang="en-US" dirty="0"/>
          </a:p>
        </p:txBody>
      </p:sp>
      <p:sp>
        <p:nvSpPr>
          <p:cNvPr id="3" name="Content Placeholder 2"/>
          <p:cNvSpPr>
            <a:spLocks noGrp="1"/>
          </p:cNvSpPr>
          <p:nvPr>
            <p:ph idx="1"/>
          </p:nvPr>
        </p:nvSpPr>
        <p:spPr>
          <a:xfrm>
            <a:off x="69557" y="1600200"/>
            <a:ext cx="4572000" cy="4525963"/>
          </a:xfrm>
        </p:spPr>
        <p:txBody>
          <a:bodyPr>
            <a:normAutofit/>
          </a:bodyPr>
          <a:lstStyle/>
          <a:p>
            <a:r>
              <a:rPr lang="en-US" dirty="0" smtClean="0"/>
              <a:t>IG supports</a:t>
            </a:r>
          </a:p>
          <a:p>
            <a:pPr lvl="1"/>
            <a:r>
              <a:rPr lang="en-US" dirty="0" smtClean="0"/>
              <a:t>CDS knowledge artifacts (rules, order sets, documentation templates)</a:t>
            </a:r>
          </a:p>
          <a:p>
            <a:pPr lvl="1"/>
            <a:r>
              <a:rPr lang="en-US" dirty="0" smtClean="0"/>
              <a:t>Quality measures</a:t>
            </a:r>
          </a:p>
          <a:p>
            <a:pPr lvl="1"/>
            <a:r>
              <a:rPr lang="en-US" dirty="0" smtClean="0"/>
              <a:t>Service-based evaluation</a:t>
            </a:r>
          </a:p>
        </p:txBody>
      </p:sp>
      <p:sp>
        <p:nvSpPr>
          <p:cNvPr id="5" name="Content Placeholder 2"/>
          <p:cNvSpPr txBox="1">
            <a:spLocks/>
          </p:cNvSpPr>
          <p:nvPr/>
        </p:nvSpPr>
        <p:spPr>
          <a:xfrm>
            <a:off x="196398" y="6126163"/>
            <a:ext cx="8890318" cy="71217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a:latin typeface="Consolas"/>
                <a:cs typeface="Consolas"/>
              </a:rPr>
              <a:t>http://hl7-fhir.github.io/clinicalreasoning-module.html</a:t>
            </a:r>
            <a:endParaRPr lang="en-US" dirty="0"/>
          </a:p>
        </p:txBody>
      </p:sp>
      <p:pic>
        <p:nvPicPr>
          <p:cNvPr id="6" name="Picture 5"/>
          <p:cNvPicPr>
            <a:picLocks noChangeAspect="1"/>
          </p:cNvPicPr>
          <p:nvPr/>
        </p:nvPicPr>
        <p:blipFill>
          <a:blip r:embed="rId2"/>
          <a:stretch>
            <a:fillRect/>
          </a:stretch>
        </p:blipFill>
        <p:spPr>
          <a:xfrm>
            <a:off x="5029200" y="1524000"/>
            <a:ext cx="4034141" cy="3717925"/>
          </a:xfrm>
          <a:prstGeom prst="rect">
            <a:avLst/>
          </a:prstGeom>
        </p:spPr>
      </p:pic>
    </p:spTree>
    <p:extLst>
      <p:ext uri="{BB962C8B-B14F-4D97-AF65-F5344CB8AC3E}">
        <p14:creationId xmlns:p14="http://schemas.microsoft.com/office/powerpoint/2010/main" val="3420933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a:spLocks/>
          </p:cNvSpPr>
          <p:nvPr/>
        </p:nvSpPr>
        <p:spPr bwMode="auto">
          <a:xfrm>
            <a:off x="6019800" y="6501113"/>
            <a:ext cx="3138616" cy="365125"/>
          </a:xfrm>
          <a:prstGeom prst="rect">
            <a:avLst/>
          </a:prstGeom>
          <a:noFill/>
          <a:ln>
            <a:miter lim="800000"/>
            <a:headEnd/>
            <a:tailEnd/>
          </a:ln>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ea typeface="ＭＳ Ｐゴシック"/>
                <a:cs typeface="ＭＳ Ｐゴシック"/>
              </a:rPr>
              <a:t>CQF Wiki: cqframework.info       </a:t>
            </a:r>
            <a:fld id="{7FB424C1-7B3F-43F7-AEB7-D4023B29A906}" type="slidenum">
              <a:rPr lang="en-US" sz="1200" smtClean="0">
                <a:ea typeface="ＭＳ Ｐゴシック"/>
                <a:cs typeface="ＭＳ Ｐゴシック"/>
              </a:rPr>
              <a:t>4</a:t>
            </a:fld>
            <a:endParaRPr lang="en-US" sz="1200" dirty="0" smtClean="0">
              <a:ea typeface="ＭＳ Ｐゴシック"/>
              <a:cs typeface="ＭＳ Ｐゴシック"/>
            </a:endParaRPr>
          </a:p>
        </p:txBody>
      </p:sp>
      <p:graphicFrame>
        <p:nvGraphicFramePr>
          <p:cNvPr id="5" name="Table 4"/>
          <p:cNvGraphicFramePr>
            <a:graphicFrameLocks noGrp="1"/>
          </p:cNvGraphicFramePr>
          <p:nvPr>
            <p:extLst>
              <p:ext uri="{D42A27DB-BD31-4B8C-83A1-F6EECF244321}">
                <p14:modId xmlns:p14="http://schemas.microsoft.com/office/powerpoint/2010/main" val="3545093495"/>
              </p:ext>
            </p:extLst>
          </p:nvPr>
        </p:nvGraphicFramePr>
        <p:xfrm>
          <a:off x="304800" y="1371600"/>
          <a:ext cx="8610600" cy="4800602"/>
        </p:xfrm>
        <a:graphic>
          <a:graphicData uri="http://schemas.openxmlformats.org/drawingml/2006/table">
            <a:tbl>
              <a:tblPr firstRow="1" firstCol="1" bandRow="1">
                <a:tableStyleId>{69CF1AB2-1976-4502-BF36-3FF5EA218861}</a:tableStyleId>
              </a:tblPr>
              <a:tblGrid>
                <a:gridCol w="4731100">
                  <a:extLst>
                    <a:ext uri="{9D8B030D-6E8A-4147-A177-3AD203B41FA5}">
                      <a16:colId xmlns="" xmlns:a16="http://schemas.microsoft.com/office/drawing/2014/main" val="20000"/>
                    </a:ext>
                  </a:extLst>
                </a:gridCol>
                <a:gridCol w="1892439">
                  <a:extLst>
                    <a:ext uri="{9D8B030D-6E8A-4147-A177-3AD203B41FA5}">
                      <a16:colId xmlns="" xmlns:a16="http://schemas.microsoft.com/office/drawing/2014/main" val="20001"/>
                    </a:ext>
                  </a:extLst>
                </a:gridCol>
                <a:gridCol w="1987061">
                  <a:extLst>
                    <a:ext uri="{9D8B030D-6E8A-4147-A177-3AD203B41FA5}">
                      <a16:colId xmlns="" xmlns:a16="http://schemas.microsoft.com/office/drawing/2014/main" val="20002"/>
                    </a:ext>
                  </a:extLst>
                </a:gridCol>
              </a:tblGrid>
              <a:tr h="394570">
                <a:tc>
                  <a:txBody>
                    <a:bodyPr/>
                    <a:lstStyle/>
                    <a:p>
                      <a:pPr marL="0" marR="0">
                        <a:spcBef>
                          <a:spcPts val="0"/>
                        </a:spcBef>
                        <a:spcAft>
                          <a:spcPts val="0"/>
                        </a:spcAft>
                      </a:pPr>
                      <a:r>
                        <a:rPr lang="en-US" sz="2400" dirty="0" smtClean="0">
                          <a:effectLst/>
                        </a:rPr>
                        <a:t>Pilots</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spcBef>
                          <a:spcPts val="0"/>
                        </a:spcBef>
                        <a:spcAft>
                          <a:spcPts val="0"/>
                        </a:spcAft>
                      </a:pPr>
                      <a:r>
                        <a:rPr lang="en-US" sz="1600" dirty="0" smtClean="0">
                          <a:effectLst/>
                        </a:rPr>
                        <a:t>Point of Contact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spcBef>
                          <a:spcPts val="0"/>
                        </a:spcBef>
                        <a:spcAft>
                          <a:spcPts val="0"/>
                        </a:spcAft>
                      </a:pPr>
                      <a:r>
                        <a:rPr lang="en-US" sz="1600" dirty="0">
                          <a:effectLst/>
                        </a:rPr>
                        <a:t>Liaison SME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 xmlns:a16="http://schemas.microsoft.com/office/drawing/2014/main" val="10000"/>
                  </a:ext>
                </a:extLst>
              </a:tr>
              <a:tr h="328808">
                <a:tc>
                  <a:txBody>
                    <a:bodyPr/>
                    <a:lstStyle/>
                    <a:p>
                      <a:pPr marL="0" marR="0">
                        <a:spcBef>
                          <a:spcPts val="0"/>
                        </a:spcBef>
                        <a:spcAft>
                          <a:spcPts val="0"/>
                        </a:spcAft>
                      </a:pPr>
                      <a:r>
                        <a:rPr lang="en-US" sz="2000" dirty="0" smtClean="0">
                          <a:effectLst/>
                        </a:rPr>
                        <a:t>Breast Cancer Decision Support </a:t>
                      </a:r>
                      <a:endParaRPr lang="en-US" sz="2000" dirty="0">
                        <a:effectLst/>
                      </a:endParaRPr>
                    </a:p>
                  </a:txBody>
                  <a:tcPr marL="68580" marR="68580" marT="0" marB="0"/>
                </a:tc>
                <a:tc>
                  <a:txBody>
                    <a:bodyPr/>
                    <a:lstStyle/>
                    <a:p>
                      <a:pPr marL="0" marR="0">
                        <a:spcBef>
                          <a:spcPts val="0"/>
                        </a:spcBef>
                        <a:spcAft>
                          <a:spcPts val="0"/>
                        </a:spcAft>
                      </a:pPr>
                      <a:r>
                        <a:rPr lang="en-US" sz="1400" dirty="0" smtClean="0">
                          <a:effectLst/>
                        </a:rPr>
                        <a:t>Chad Armstrong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rPr>
                        <a:t>Claude Nanjo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8808">
                <a:tc>
                  <a:txBody>
                    <a:bodyPr/>
                    <a:lstStyle/>
                    <a:p>
                      <a:pPr marL="0" marR="0">
                        <a:spcBef>
                          <a:spcPts val="0"/>
                        </a:spcBef>
                        <a:spcAft>
                          <a:spcPts val="0"/>
                        </a:spcAft>
                      </a:pPr>
                      <a:r>
                        <a:rPr lang="en-US" sz="2000" dirty="0">
                          <a:effectLst/>
                        </a:rPr>
                        <a:t>Cardiology Appropriateness of </a:t>
                      </a:r>
                      <a:r>
                        <a:rPr lang="en-US" sz="2000" dirty="0" smtClean="0">
                          <a:effectLst/>
                        </a:rPr>
                        <a:t>Use</a:t>
                      </a:r>
                      <a:endParaRPr lang="en-US" sz="2000" dirty="0">
                        <a:effectLst/>
                      </a:endParaRPr>
                    </a:p>
                  </a:txBody>
                  <a:tcPr marL="68580" marR="68580" marT="0" marB="0"/>
                </a:tc>
                <a:tc>
                  <a:txBody>
                    <a:bodyPr/>
                    <a:lstStyle/>
                    <a:p>
                      <a:pPr marL="0" marR="0">
                        <a:spcBef>
                          <a:spcPts val="0"/>
                        </a:spcBef>
                        <a:spcAft>
                          <a:spcPts val="0"/>
                        </a:spcAft>
                      </a:pPr>
                      <a:r>
                        <a:rPr lang="en-US" sz="1400" dirty="0" smtClean="0">
                          <a:effectLst/>
                        </a:rPr>
                        <a:t>Rachel</a:t>
                      </a:r>
                      <a:r>
                        <a:rPr lang="en-US" sz="1400" baseline="0" dirty="0" smtClean="0">
                          <a:effectLst/>
                        </a:rPr>
                        <a:t> Davis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rPr>
                        <a:t>Chris Moesel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460332">
                <a:tc>
                  <a:txBody>
                    <a:bodyPr/>
                    <a:lstStyle/>
                    <a:p>
                      <a:pPr marL="0" marR="0">
                        <a:spcBef>
                          <a:spcPts val="0"/>
                        </a:spcBef>
                        <a:spcAft>
                          <a:spcPts val="0"/>
                        </a:spcAft>
                      </a:pPr>
                      <a:r>
                        <a:rPr lang="en-US" sz="2000" dirty="0">
                          <a:effectLst/>
                        </a:rPr>
                        <a:t>Chlamydia </a:t>
                      </a:r>
                      <a:r>
                        <a:rPr lang="en-US" sz="2000" dirty="0" smtClean="0">
                          <a:effectLst/>
                        </a:rPr>
                        <a:t>Screening</a:t>
                      </a:r>
                      <a:endParaRPr lang="en-US" sz="2000" dirty="0">
                        <a:effectLst/>
                      </a:endParaRPr>
                    </a:p>
                  </a:txBody>
                  <a:tcPr marL="68580" marR="68580" marT="0" marB="0"/>
                </a:tc>
                <a:tc>
                  <a:txBody>
                    <a:bodyPr/>
                    <a:lstStyle/>
                    <a:p>
                      <a:pPr marL="0" marR="0">
                        <a:spcBef>
                          <a:spcPts val="0"/>
                        </a:spcBef>
                        <a:spcAft>
                          <a:spcPts val="0"/>
                        </a:spcAft>
                      </a:pPr>
                      <a:r>
                        <a:rPr lang="en-US" sz="1400" dirty="0">
                          <a:effectLst/>
                        </a:rPr>
                        <a:t>Johanna Goderre-Jones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Bryn Rhodes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657617">
                <a:tc>
                  <a:txBody>
                    <a:bodyPr/>
                    <a:lstStyle/>
                    <a:p>
                      <a:pPr marL="0" marR="0">
                        <a:spcBef>
                          <a:spcPts val="0"/>
                        </a:spcBef>
                        <a:spcAft>
                          <a:spcPts val="0"/>
                        </a:spcAft>
                      </a:pPr>
                      <a:r>
                        <a:rPr lang="en-US" sz="2000" dirty="0">
                          <a:effectLst/>
                        </a:rPr>
                        <a:t>Immunization Decision Support </a:t>
                      </a:r>
                      <a:r>
                        <a:rPr lang="en-US" sz="2000" dirty="0" smtClean="0">
                          <a:effectLst/>
                        </a:rPr>
                        <a:t>Services (Immunization DSS)</a:t>
                      </a:r>
                      <a:endParaRPr lang="en-US" sz="2000" dirty="0">
                        <a:effectLst/>
                      </a:endParaRPr>
                    </a:p>
                  </a:txBody>
                  <a:tcPr marL="68580" marR="68580" marT="0" marB="0"/>
                </a:tc>
                <a:tc>
                  <a:txBody>
                    <a:bodyPr/>
                    <a:lstStyle/>
                    <a:p>
                      <a:pPr marL="0" marR="0">
                        <a:spcBef>
                          <a:spcPts val="0"/>
                        </a:spcBef>
                        <a:spcAft>
                          <a:spcPts val="0"/>
                        </a:spcAft>
                      </a:pPr>
                      <a:r>
                        <a:rPr lang="en-US" sz="1400" dirty="0">
                          <a:effectLst/>
                        </a:rPr>
                        <a:t>Daryl Chertcoff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Claude Nanjo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986425">
                <a:tc>
                  <a:txBody>
                    <a:bodyPr/>
                    <a:lstStyle/>
                    <a:p>
                      <a:pPr marL="0" marR="0">
                        <a:spcBef>
                          <a:spcPts val="0"/>
                        </a:spcBef>
                        <a:spcAft>
                          <a:spcPts val="0"/>
                        </a:spcAft>
                      </a:pPr>
                      <a:r>
                        <a:rPr lang="en-US" sz="2000" dirty="0">
                          <a:effectLst/>
                        </a:rPr>
                        <a:t>Ischemic </a:t>
                      </a:r>
                      <a:r>
                        <a:rPr lang="en-US" sz="2000" dirty="0" smtClean="0">
                          <a:effectLst/>
                        </a:rPr>
                        <a:t>Vascular Disease:</a:t>
                      </a:r>
                      <a:r>
                        <a:rPr lang="en-US" sz="2000" baseline="0" dirty="0" smtClean="0">
                          <a:effectLst/>
                        </a:rPr>
                        <a:t>  </a:t>
                      </a:r>
                      <a:r>
                        <a:rPr lang="en-US" sz="2000" dirty="0" smtClean="0">
                          <a:effectLst/>
                        </a:rPr>
                        <a:t>Use of Aspirin</a:t>
                      </a:r>
                      <a:r>
                        <a:rPr lang="en-US" sz="2000" baseline="0" dirty="0" smtClean="0">
                          <a:effectLst/>
                        </a:rPr>
                        <a:t> or Other Antithrombotic</a:t>
                      </a:r>
                      <a:r>
                        <a:rPr lang="en-US" sz="2000" dirty="0" smtClean="0">
                          <a:effectLst/>
                        </a:rPr>
                        <a:t> (Portable CDS Knowledge</a:t>
                      </a:r>
                      <a:r>
                        <a:rPr lang="en-US" sz="2000" baseline="0" dirty="0" smtClean="0">
                          <a:effectLst/>
                        </a:rPr>
                        <a:t> Artifacts)</a:t>
                      </a:r>
                      <a:endParaRPr lang="en-US" sz="2000" dirty="0">
                        <a:effectLst/>
                      </a:endParaRPr>
                    </a:p>
                  </a:txBody>
                  <a:tcPr marL="68580" marR="68580" marT="0" marB="0"/>
                </a:tc>
                <a:tc>
                  <a:txBody>
                    <a:bodyPr/>
                    <a:lstStyle/>
                    <a:p>
                      <a:pPr marL="0" marR="0">
                        <a:spcBef>
                          <a:spcPts val="0"/>
                        </a:spcBef>
                        <a:spcAft>
                          <a:spcPts val="0"/>
                        </a:spcAft>
                      </a:pPr>
                      <a:r>
                        <a:rPr lang="en-US" sz="1400" dirty="0">
                          <a:effectLst/>
                        </a:rPr>
                        <a:t>Julie Scherer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Claude Nanjo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r h="657617">
                <a:tc>
                  <a:txBody>
                    <a:bodyPr/>
                    <a:lstStyle/>
                    <a:p>
                      <a:pPr marL="0" marR="0">
                        <a:spcBef>
                          <a:spcPts val="0"/>
                        </a:spcBef>
                        <a:spcAft>
                          <a:spcPts val="0"/>
                        </a:spcAft>
                      </a:pPr>
                      <a:r>
                        <a:rPr lang="en-US" altLang="en-US" sz="2000" b="1" kern="1200" dirty="0" smtClean="0">
                          <a:solidFill>
                            <a:schemeClr val="dk1"/>
                          </a:solidFill>
                          <a:effectLst/>
                          <a:latin typeface="+mn-lt"/>
                          <a:ea typeface="+mn-ea"/>
                          <a:cs typeface="+mn-cs"/>
                        </a:rPr>
                        <a:t>Phenotype Execution and Modeling Architecture</a:t>
                      </a:r>
                      <a:endParaRPr lang="en-US" sz="2000" b="1" kern="1200" dirty="0">
                        <a:solidFill>
                          <a:schemeClr val="dk1"/>
                        </a:solidFill>
                        <a:effectLst/>
                        <a:latin typeface="+mn-lt"/>
                        <a:ea typeface="+mn-ea"/>
                        <a:cs typeface="+mn-cs"/>
                      </a:endParaRPr>
                    </a:p>
                  </a:txBody>
                  <a:tcPr marL="68580" marR="68580" marT="0" marB="0"/>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Will Thompson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Bryn Rhodes/ Chris Moesel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6"/>
                  </a:ext>
                </a:extLst>
              </a:tr>
              <a:tr h="328808">
                <a:tc>
                  <a:txBody>
                    <a:bodyPr/>
                    <a:lstStyle/>
                    <a:p>
                      <a:pPr marL="0" marR="0">
                        <a:spcBef>
                          <a:spcPts val="0"/>
                        </a:spcBef>
                        <a:spcAft>
                          <a:spcPts val="0"/>
                        </a:spcAft>
                      </a:pPr>
                      <a:r>
                        <a:rPr lang="en-US" sz="2000" dirty="0">
                          <a:effectLst/>
                        </a:rPr>
                        <a:t>Radiology Appropriateness of </a:t>
                      </a:r>
                      <a:r>
                        <a:rPr lang="en-US" sz="2000" dirty="0" smtClean="0">
                          <a:effectLst/>
                        </a:rPr>
                        <a:t>Use</a:t>
                      </a:r>
                      <a:endParaRPr lang="en-US" sz="2000" dirty="0">
                        <a:effectLst/>
                      </a:endParaRPr>
                    </a:p>
                  </a:txBody>
                  <a:tcPr marL="68580" marR="68580" marT="0" marB="0"/>
                </a:tc>
                <a:tc>
                  <a:txBody>
                    <a:bodyPr/>
                    <a:lstStyle/>
                    <a:p>
                      <a:pPr marL="0" marR="0">
                        <a:spcBef>
                          <a:spcPts val="0"/>
                        </a:spcBef>
                        <a:spcAft>
                          <a:spcPts val="0"/>
                        </a:spcAft>
                      </a:pPr>
                      <a:r>
                        <a:rPr lang="en-US" sz="1400" dirty="0">
                          <a:effectLst/>
                        </a:rPr>
                        <a:t>Tom Conti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Bryn Rhodes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7"/>
                  </a:ext>
                </a:extLst>
              </a:tr>
              <a:tr h="657617">
                <a:tc>
                  <a:txBody>
                    <a:bodyPr/>
                    <a:lstStyle/>
                    <a:p>
                      <a:pPr marL="0" marR="0">
                        <a:spcBef>
                          <a:spcPts val="0"/>
                        </a:spcBef>
                        <a:spcAft>
                          <a:spcPts val="0"/>
                        </a:spcAft>
                      </a:pPr>
                      <a:r>
                        <a:rPr lang="en-US" sz="2000" b="1" kern="1200" dirty="0" smtClean="0">
                          <a:solidFill>
                            <a:schemeClr val="dk1"/>
                          </a:solidFill>
                          <a:effectLst/>
                          <a:latin typeface="+mn-lt"/>
                          <a:ea typeface="+mn-ea"/>
                          <a:cs typeface="+mn-cs"/>
                        </a:rPr>
                        <a:t>Others in Planning</a:t>
                      </a:r>
                      <a:r>
                        <a:rPr lang="en-US" sz="2000" b="1" kern="1200" baseline="0" dirty="0" smtClean="0">
                          <a:solidFill>
                            <a:schemeClr val="dk1"/>
                          </a:solidFill>
                          <a:effectLst/>
                          <a:latin typeface="+mn-lt"/>
                          <a:ea typeface="+mn-ea"/>
                          <a:cs typeface="+mn-cs"/>
                        </a:rPr>
                        <a:t> </a:t>
                      </a:r>
                    </a:p>
                    <a:p>
                      <a:pPr marL="0" marR="0">
                        <a:spcBef>
                          <a:spcPts val="0"/>
                        </a:spcBef>
                        <a:spcAft>
                          <a:spcPts val="0"/>
                        </a:spcAft>
                      </a:pPr>
                      <a:r>
                        <a:rPr lang="en-US" sz="2000" b="1" kern="1200" baseline="0" dirty="0" smtClean="0">
                          <a:solidFill>
                            <a:schemeClr val="dk1"/>
                          </a:solidFill>
                          <a:effectLst/>
                          <a:latin typeface="+mn-lt"/>
                          <a:ea typeface="+mn-ea"/>
                          <a:cs typeface="+mn-cs"/>
                        </a:rPr>
                        <a:t>(e.g., Opioid Management)</a:t>
                      </a:r>
                      <a:endParaRPr lang="en-US" sz="2000" b="1" kern="1200" dirty="0">
                        <a:solidFill>
                          <a:schemeClr val="dk1"/>
                        </a:solidFill>
                        <a:effectLst/>
                        <a:latin typeface="+mn-lt"/>
                        <a:ea typeface="+mn-ea"/>
                        <a:cs typeface="+mn-cs"/>
                      </a:endParaRPr>
                    </a:p>
                  </a:txBody>
                  <a:tcPr marL="68580" marR="68580" marT="0" marB="0"/>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TBD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TBD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8"/>
                  </a:ext>
                </a:extLst>
              </a:tr>
            </a:tbl>
          </a:graphicData>
        </a:graphic>
      </p:graphicFrame>
      <p:sp>
        <p:nvSpPr>
          <p:cNvPr id="8" name="Title 1"/>
          <p:cNvSpPr>
            <a:spLocks noGrp="1"/>
          </p:cNvSpPr>
          <p:nvPr>
            <p:ph type="title"/>
          </p:nvPr>
        </p:nvSpPr>
        <p:spPr>
          <a:xfrm>
            <a:off x="373063" y="76200"/>
            <a:ext cx="8229600" cy="1143000"/>
          </a:xfrm>
        </p:spPr>
        <p:txBody>
          <a:bodyPr>
            <a:normAutofit/>
          </a:bodyPr>
          <a:lstStyle/>
          <a:p>
            <a:r>
              <a:rPr lang="en-US" sz="3200" dirty="0" smtClean="0"/>
              <a:t>CQF Pilots</a:t>
            </a:r>
            <a:endParaRPr lang="en-US" sz="3200" dirty="0"/>
          </a:p>
        </p:txBody>
      </p:sp>
    </p:spTree>
    <p:extLst>
      <p:ext uri="{BB962C8B-B14F-4D97-AF65-F5344CB8AC3E}">
        <p14:creationId xmlns:p14="http://schemas.microsoft.com/office/powerpoint/2010/main" val="28067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1143000"/>
          </a:xfrm>
        </p:spPr>
        <p:txBody>
          <a:bodyPr>
            <a:normAutofit/>
          </a:bodyPr>
          <a:lstStyle/>
          <a:p>
            <a:r>
              <a:rPr lang="en-US" sz="2000" i="1" dirty="0"/>
              <a:t>CQF Pilots</a:t>
            </a:r>
            <a:r>
              <a:rPr lang="en-US" sz="3200" dirty="0"/>
              <a:t/>
            </a:r>
            <a:br>
              <a:rPr lang="en-US" sz="3200" dirty="0"/>
            </a:br>
            <a:r>
              <a:rPr lang="en-US" sz="3600" dirty="0" smtClean="0"/>
              <a:t>Chlamydia Screening</a:t>
            </a:r>
            <a:endParaRPr lang="en-US" sz="3600" b="1" dirty="0">
              <a:latin typeface="+mn-lt"/>
            </a:endParaRPr>
          </a:p>
        </p:txBody>
      </p:sp>
      <p:sp>
        <p:nvSpPr>
          <p:cNvPr id="6" name="Slide Number Placeholder 4"/>
          <p:cNvSpPr txBox="1">
            <a:spLocks/>
          </p:cNvSpPr>
          <p:nvPr/>
        </p:nvSpPr>
        <p:spPr bwMode="auto">
          <a:xfrm>
            <a:off x="6019800" y="6501113"/>
            <a:ext cx="3138616" cy="365125"/>
          </a:xfrm>
          <a:prstGeom prst="rect">
            <a:avLst/>
          </a:prstGeom>
          <a:noFill/>
          <a:ln>
            <a:miter lim="800000"/>
            <a:headEnd/>
            <a:tailEnd/>
          </a:ln>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ea typeface="ＭＳ Ｐゴシック"/>
                <a:cs typeface="ＭＳ Ｐゴシック"/>
              </a:rPr>
              <a:t>CQF Wiki: cqframework.info       18</a:t>
            </a:r>
          </a:p>
        </p:txBody>
      </p:sp>
      <p:sp>
        <p:nvSpPr>
          <p:cNvPr id="7" name="Shape 110"/>
          <p:cNvSpPr/>
          <p:nvPr/>
        </p:nvSpPr>
        <p:spPr>
          <a:xfrm>
            <a:off x="7494894" y="4028422"/>
            <a:ext cx="1476295" cy="710224"/>
          </a:xfrm>
          <a:prstGeom prst="roundRect">
            <a:avLst>
              <a:gd name="adj" fmla="val 31179"/>
            </a:avLst>
          </a:prstGeom>
          <a:solidFill>
            <a:srgbClr val="FFFFFF"/>
          </a:solidFill>
          <a:ln w="63500">
            <a:solidFill>
              <a:srgbClr val="00B5CC"/>
            </a:solidFill>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defTabSz="457200">
              <a:defRPr sz="1800">
                <a:solidFill>
                  <a:srgbClr val="000000"/>
                </a:solidFill>
              </a:defRPr>
            </a:pPr>
            <a:r>
              <a:rPr sz="1700" dirty="0">
                <a:solidFill>
                  <a:srgbClr val="000000"/>
                </a:solidFill>
              </a:rPr>
              <a:t>	</a:t>
            </a:r>
          </a:p>
        </p:txBody>
      </p:sp>
      <p:sp>
        <p:nvSpPr>
          <p:cNvPr id="8" name="Shape 111"/>
          <p:cNvSpPr/>
          <p:nvPr/>
        </p:nvSpPr>
        <p:spPr>
          <a:xfrm>
            <a:off x="7494894" y="3065923"/>
            <a:ext cx="1476295" cy="710225"/>
          </a:xfrm>
          <a:prstGeom prst="roundRect">
            <a:avLst>
              <a:gd name="adj" fmla="val 31179"/>
            </a:avLst>
          </a:prstGeom>
          <a:solidFill>
            <a:srgbClr val="FFFFFF"/>
          </a:solidFill>
          <a:ln w="63500">
            <a:solidFill>
              <a:srgbClr val="00B5CC"/>
            </a:solidFill>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defTabSz="457200">
              <a:defRPr sz="1800">
                <a:solidFill>
                  <a:srgbClr val="000000"/>
                </a:solidFill>
              </a:defRPr>
            </a:pPr>
            <a:r>
              <a:rPr sz="1700" dirty="0">
                <a:solidFill>
                  <a:srgbClr val="000000"/>
                </a:solidFill>
              </a:rPr>
              <a:t>	</a:t>
            </a:r>
          </a:p>
        </p:txBody>
      </p:sp>
      <p:sp>
        <p:nvSpPr>
          <p:cNvPr id="9" name="Shape 115"/>
          <p:cNvSpPr/>
          <p:nvPr/>
        </p:nvSpPr>
        <p:spPr>
          <a:xfrm>
            <a:off x="7494894" y="2103425"/>
            <a:ext cx="1476295" cy="710225"/>
          </a:xfrm>
          <a:prstGeom prst="roundRect">
            <a:avLst>
              <a:gd name="adj" fmla="val 31179"/>
            </a:avLst>
          </a:prstGeom>
          <a:solidFill>
            <a:srgbClr val="FFFFFF"/>
          </a:solidFill>
          <a:ln w="63500">
            <a:solidFill>
              <a:srgbClr val="00B5CC"/>
            </a:solidFill>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defTabSz="457200">
              <a:defRPr sz="1800">
                <a:solidFill>
                  <a:srgbClr val="000000"/>
                </a:solidFill>
              </a:defRPr>
            </a:pPr>
            <a:r>
              <a:rPr sz="1700" dirty="0">
                <a:solidFill>
                  <a:srgbClr val="000000"/>
                </a:solidFill>
              </a:rPr>
              <a:t>	</a:t>
            </a:r>
          </a:p>
        </p:txBody>
      </p:sp>
      <p:sp>
        <p:nvSpPr>
          <p:cNvPr id="10" name="Shape 116"/>
          <p:cNvSpPr/>
          <p:nvPr/>
        </p:nvSpPr>
        <p:spPr>
          <a:xfrm>
            <a:off x="2663096" y="3154869"/>
            <a:ext cx="1104260" cy="0"/>
          </a:xfrm>
          <a:prstGeom prst="line">
            <a:avLst/>
          </a:prstGeom>
          <a:ln w="127000">
            <a:solidFill>
              <a:srgbClr val="00B5CC"/>
            </a:solidFill>
            <a:miter lim="400000"/>
            <a:headEnd type="none"/>
            <a:tailEnd type="triangle"/>
          </a:ln>
        </p:spPr>
        <p:txBody>
          <a:bodyPr lIns="0" tIns="0" rIns="0" bIns="0" anchor="ctr"/>
          <a:lstStyle/>
          <a:p>
            <a:pPr defTabSz="457200">
              <a:defRPr sz="2400"/>
            </a:pPr>
            <a:endParaRPr sz="2400" dirty="0">
              <a:solidFill>
                <a:prstClr val="black"/>
              </a:solidFill>
            </a:endParaRPr>
          </a:p>
        </p:txBody>
      </p:sp>
      <p:pic>
        <p:nvPicPr>
          <p:cNvPr id="11" name="pasted-image.pdf"/>
          <p:cNvPicPr/>
          <p:nvPr/>
        </p:nvPicPr>
        <p:blipFill>
          <a:blip r:embed="rId3">
            <a:extLst/>
          </a:blip>
          <a:stretch>
            <a:fillRect/>
          </a:stretch>
        </p:blipFill>
        <p:spPr>
          <a:xfrm>
            <a:off x="3368489" y="2380683"/>
            <a:ext cx="2407022" cy="2407023"/>
          </a:xfrm>
          <a:prstGeom prst="rect">
            <a:avLst/>
          </a:prstGeom>
          <a:ln w="12700">
            <a:miter lim="400000"/>
          </a:ln>
        </p:spPr>
      </p:pic>
      <p:sp>
        <p:nvSpPr>
          <p:cNvPr id="12" name="Shape 128"/>
          <p:cNvSpPr/>
          <p:nvPr/>
        </p:nvSpPr>
        <p:spPr>
          <a:xfrm>
            <a:off x="5999885" y="3776148"/>
            <a:ext cx="1342349" cy="500747"/>
          </a:xfrm>
          <a:prstGeom prst="line">
            <a:avLst/>
          </a:prstGeom>
          <a:ln w="76200">
            <a:solidFill>
              <a:srgbClr val="00B5CC"/>
            </a:solidFill>
            <a:miter lim="400000"/>
            <a:headEnd type="triangle"/>
            <a:tailEnd type="triangle"/>
          </a:ln>
        </p:spPr>
        <p:txBody>
          <a:bodyPr lIns="0" tIns="0" rIns="0" bIns="0" anchor="ctr"/>
          <a:lstStyle/>
          <a:p>
            <a:pPr defTabSz="457200">
              <a:defRPr sz="2400"/>
            </a:pPr>
            <a:endParaRPr sz="2400" dirty="0">
              <a:solidFill>
                <a:prstClr val="black"/>
              </a:solidFill>
            </a:endParaRPr>
          </a:p>
        </p:txBody>
      </p:sp>
      <p:sp>
        <p:nvSpPr>
          <p:cNvPr id="13" name="Shape 129"/>
          <p:cNvSpPr/>
          <p:nvPr/>
        </p:nvSpPr>
        <p:spPr>
          <a:xfrm>
            <a:off x="5999885" y="3421035"/>
            <a:ext cx="1342349" cy="1"/>
          </a:xfrm>
          <a:prstGeom prst="line">
            <a:avLst/>
          </a:prstGeom>
          <a:ln w="76200">
            <a:solidFill>
              <a:srgbClr val="00B5CC"/>
            </a:solidFill>
            <a:miter lim="400000"/>
            <a:headEnd type="triangle"/>
            <a:tailEnd type="triangle"/>
          </a:ln>
        </p:spPr>
        <p:txBody>
          <a:bodyPr lIns="0" tIns="0" rIns="0" bIns="0" anchor="ctr"/>
          <a:lstStyle/>
          <a:p>
            <a:pPr defTabSz="457200">
              <a:defRPr sz="2400"/>
            </a:pPr>
            <a:endParaRPr sz="2400" dirty="0">
              <a:solidFill>
                <a:prstClr val="black"/>
              </a:solidFill>
            </a:endParaRPr>
          </a:p>
        </p:txBody>
      </p:sp>
      <p:sp>
        <p:nvSpPr>
          <p:cNvPr id="14" name="Shape 130"/>
          <p:cNvSpPr/>
          <p:nvPr/>
        </p:nvSpPr>
        <p:spPr>
          <a:xfrm flipV="1">
            <a:off x="5999885" y="2440294"/>
            <a:ext cx="1342349" cy="625629"/>
          </a:xfrm>
          <a:prstGeom prst="line">
            <a:avLst/>
          </a:prstGeom>
          <a:ln w="76200">
            <a:solidFill>
              <a:srgbClr val="00B5CC"/>
            </a:solidFill>
            <a:miter lim="400000"/>
            <a:headEnd type="triangle"/>
            <a:tailEnd type="triangle"/>
          </a:ln>
        </p:spPr>
        <p:txBody>
          <a:bodyPr lIns="0" tIns="0" rIns="0" bIns="0" anchor="ctr"/>
          <a:lstStyle/>
          <a:p>
            <a:pPr defTabSz="457200">
              <a:defRPr sz="2400"/>
            </a:pPr>
            <a:endParaRPr sz="2400" dirty="0">
              <a:solidFill>
                <a:prstClr val="black"/>
              </a:solidFill>
            </a:endParaRPr>
          </a:p>
        </p:txBody>
      </p:sp>
      <p:pic>
        <p:nvPicPr>
          <p:cNvPr id="15" name="Picture 14"/>
          <p:cNvPicPr>
            <a:picLocks noChangeAspect="1"/>
          </p:cNvPicPr>
          <p:nvPr/>
        </p:nvPicPr>
        <p:blipFill>
          <a:blip r:embed="rId4"/>
          <a:stretch>
            <a:fillRect/>
          </a:stretch>
        </p:blipFill>
        <p:spPr>
          <a:xfrm>
            <a:off x="307975" y="1906702"/>
            <a:ext cx="1416303" cy="1067184"/>
          </a:xfrm>
          <a:prstGeom prst="rect">
            <a:avLst/>
          </a:prstGeom>
        </p:spPr>
      </p:pic>
      <p:pic>
        <p:nvPicPr>
          <p:cNvPr id="16" name="Picture 15"/>
          <p:cNvPicPr>
            <a:picLocks noChangeAspect="1"/>
          </p:cNvPicPr>
          <p:nvPr/>
        </p:nvPicPr>
        <p:blipFill>
          <a:blip r:embed="rId5"/>
          <a:stretch>
            <a:fillRect/>
          </a:stretch>
        </p:blipFill>
        <p:spPr>
          <a:xfrm>
            <a:off x="7736479" y="2280721"/>
            <a:ext cx="945833" cy="355633"/>
          </a:xfrm>
          <a:prstGeom prst="rect">
            <a:avLst/>
          </a:prstGeom>
        </p:spPr>
      </p:pic>
      <p:pic>
        <p:nvPicPr>
          <p:cNvPr id="17" name="Picture 16"/>
          <p:cNvPicPr>
            <a:picLocks noChangeAspect="1"/>
          </p:cNvPicPr>
          <p:nvPr/>
        </p:nvPicPr>
        <p:blipFill>
          <a:blip r:embed="rId6"/>
          <a:stretch>
            <a:fillRect/>
          </a:stretch>
        </p:blipFill>
        <p:spPr>
          <a:xfrm>
            <a:off x="7611054" y="3250912"/>
            <a:ext cx="1331092" cy="289027"/>
          </a:xfrm>
          <a:prstGeom prst="rect">
            <a:avLst/>
          </a:prstGeom>
        </p:spPr>
      </p:pic>
      <p:pic>
        <p:nvPicPr>
          <p:cNvPr id="18" name="Picture 17"/>
          <p:cNvPicPr>
            <a:picLocks noChangeAspect="1"/>
          </p:cNvPicPr>
          <p:nvPr/>
        </p:nvPicPr>
        <p:blipFill>
          <a:blip r:embed="rId7"/>
          <a:stretch>
            <a:fillRect/>
          </a:stretch>
        </p:blipFill>
        <p:spPr>
          <a:xfrm>
            <a:off x="7736479" y="4117788"/>
            <a:ext cx="1059087" cy="525621"/>
          </a:xfrm>
          <a:prstGeom prst="rect">
            <a:avLst/>
          </a:prstGeom>
        </p:spPr>
      </p:pic>
      <p:sp>
        <p:nvSpPr>
          <p:cNvPr id="19" name="TextBox 18"/>
          <p:cNvSpPr txBox="1"/>
          <p:nvPr/>
        </p:nvSpPr>
        <p:spPr>
          <a:xfrm>
            <a:off x="0" y="3077571"/>
            <a:ext cx="2598404" cy="92333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defTabSz="457200"/>
            <a:r>
              <a:rPr lang="en-US" dirty="0" smtClean="0">
                <a:solidFill>
                  <a:prstClr val="white"/>
                </a:solidFill>
              </a:rPr>
              <a:t>Chlamydia Screening Rule</a:t>
            </a:r>
          </a:p>
          <a:p>
            <a:pPr algn="ctr" defTabSz="457200"/>
            <a:r>
              <a:rPr lang="en-US" dirty="0" smtClean="0">
                <a:solidFill>
                  <a:prstClr val="white"/>
                </a:solidFill>
              </a:rPr>
              <a:t>in</a:t>
            </a:r>
          </a:p>
          <a:p>
            <a:pPr algn="ctr" defTabSz="457200"/>
            <a:r>
              <a:rPr lang="en-US" dirty="0" smtClean="0">
                <a:solidFill>
                  <a:prstClr val="white"/>
                </a:solidFill>
              </a:rPr>
              <a:t>KAS + CQL + QUICK</a:t>
            </a:r>
            <a:endParaRPr lang="en-US" dirty="0">
              <a:solidFill>
                <a:prstClr val="white"/>
              </a:solidFill>
            </a:endParaRPr>
          </a:p>
        </p:txBody>
      </p:sp>
      <p:pic>
        <p:nvPicPr>
          <p:cNvPr id="20" name="Picture 19"/>
          <p:cNvPicPr>
            <a:picLocks noChangeAspect="1"/>
          </p:cNvPicPr>
          <p:nvPr/>
        </p:nvPicPr>
        <p:blipFill>
          <a:blip r:embed="rId8"/>
          <a:stretch>
            <a:fillRect/>
          </a:stretch>
        </p:blipFill>
        <p:spPr>
          <a:xfrm>
            <a:off x="240030" y="4117788"/>
            <a:ext cx="1714500" cy="704850"/>
          </a:xfrm>
          <a:prstGeom prst="rect">
            <a:avLst/>
          </a:prstGeom>
        </p:spPr>
      </p:pic>
      <p:pic>
        <p:nvPicPr>
          <p:cNvPr id="21" name="Picture 20" descr="image00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8597" y="315178"/>
            <a:ext cx="5025477" cy="1659052"/>
          </a:xfrm>
          <a:prstGeom prst="rect">
            <a:avLst/>
          </a:prstGeom>
        </p:spPr>
      </p:pic>
      <p:pic>
        <p:nvPicPr>
          <p:cNvPr id="22" name="Picture 21" descr="Screenshot 2014-11-15 16.12.28.png"/>
          <p:cNvPicPr>
            <a:picLocks noChangeAspect="1"/>
          </p:cNvPicPr>
          <p:nvPr/>
        </p:nvPicPr>
        <p:blipFill rotWithShape="1">
          <a:blip r:embed="rId10">
            <a:extLst>
              <a:ext uri="{28A0092B-C50C-407E-A947-70E740481C1C}">
                <a14:useLocalDpi xmlns:a14="http://schemas.microsoft.com/office/drawing/2010/main" val="0"/>
              </a:ext>
            </a:extLst>
          </a:blip>
          <a:srcRect b="40104"/>
          <a:stretch/>
        </p:blipFill>
        <p:spPr>
          <a:xfrm>
            <a:off x="3614968" y="4787706"/>
            <a:ext cx="4321085" cy="1790062"/>
          </a:xfrm>
          <a:prstGeom prst="rect">
            <a:avLst/>
          </a:prstGeom>
          <a:solidFill>
            <a:schemeClr val="bg1">
              <a:lumMod val="95000"/>
            </a:schemeClr>
          </a:solidFill>
          <a:ln>
            <a:solidFill>
              <a:schemeClr val="accent1"/>
            </a:solidFill>
          </a:ln>
        </p:spPr>
      </p:pic>
    </p:spTree>
    <p:extLst>
      <p:ext uri="{BB962C8B-B14F-4D97-AF65-F5344CB8AC3E}">
        <p14:creationId xmlns:p14="http://schemas.microsoft.com/office/powerpoint/2010/main" val="392185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par>
                                <p:cTn id="13" presetID="9" presetClass="exit" presetSubtype="0" fill="hold" nodeType="withEffect">
                                  <p:stCondLst>
                                    <p:cond delay="0"/>
                                  </p:stCondLst>
                                  <p:childTnLst>
                                    <p:animEffect transition="out" filter="dissolve">
                                      <p:cBhvr>
                                        <p:cTn id="14" dur="500"/>
                                        <p:tgtEl>
                                          <p:spTgt spid="22"/>
                                        </p:tgtEl>
                                      </p:cBhvr>
                                    </p:animEffect>
                                    <p:set>
                                      <p:cBhvr>
                                        <p:cTn id="1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447" y="1524000"/>
            <a:ext cx="8229600" cy="4525963"/>
          </a:xfrm>
        </p:spPr>
        <p:txBody>
          <a:bodyPr>
            <a:normAutofit fontScale="40000" lnSpcReduction="20000"/>
          </a:bodyPr>
          <a:lstStyle/>
          <a:p>
            <a:pPr marL="0" indent="0">
              <a:buFont typeface="Wingdings" pitchFamily="2" charset="2"/>
              <a:buNone/>
            </a:pPr>
            <a:r>
              <a:rPr lang="en-US" sz="5100" dirty="0" smtClean="0"/>
              <a:t>The goal of the Immunization DSS Pilot is to validate how CQF standards can support and evolve immunization forecasting.</a:t>
            </a:r>
          </a:p>
          <a:p>
            <a:pPr marL="0" indent="0">
              <a:buFont typeface="Wingdings" pitchFamily="2" charset="2"/>
              <a:buNone/>
            </a:pPr>
            <a:endParaRPr lang="en-US" sz="5100" dirty="0"/>
          </a:p>
          <a:p>
            <a:pPr marL="0" indent="0">
              <a:buFont typeface="Wingdings" pitchFamily="2" charset="2"/>
              <a:buNone/>
            </a:pPr>
            <a:r>
              <a:rPr lang="en-US" sz="5100" dirty="0" smtClean="0"/>
              <a:t>Pilot accomplishments to date:</a:t>
            </a:r>
            <a:endParaRPr lang="en-US" sz="5100" dirty="0"/>
          </a:p>
          <a:p>
            <a:pPr marL="0" indent="0">
              <a:buFont typeface="Wingdings" pitchFamily="2" charset="2"/>
              <a:buNone/>
            </a:pPr>
            <a:endParaRPr lang="en-US" sz="1500" dirty="0"/>
          </a:p>
          <a:p>
            <a:r>
              <a:rPr lang="en-US" sz="5100" dirty="0" smtClean="0"/>
              <a:t>Utilized latest FHIR standards</a:t>
            </a:r>
          </a:p>
          <a:p>
            <a:r>
              <a:rPr lang="en-US" sz="5100" dirty="0" smtClean="0"/>
              <a:t>Implemented a “man in the middle” approach whereby FHIR requests can invoke several (existing) immunization forecasting products, demonstrating the viability of incorporating existing products with latest standards</a:t>
            </a:r>
          </a:p>
          <a:p>
            <a:r>
              <a:rPr lang="en-US" sz="5100" dirty="0" smtClean="0"/>
              <a:t>Demonstrated capability at two HL7 FHIR Connectathons</a:t>
            </a:r>
          </a:p>
          <a:p>
            <a:r>
              <a:rPr lang="en-US" sz="5100" dirty="0" smtClean="0"/>
              <a:t>May demonstrate at the next HL7 Connectathon to demonstrate using the latest FHIR-Based Clinical Decision Support IG</a:t>
            </a:r>
            <a:endParaRPr lang="en-US" sz="5100" i="1" dirty="0" smtClean="0"/>
          </a:p>
          <a:p>
            <a:r>
              <a:rPr lang="en-US" sz="5100" dirty="0" smtClean="0"/>
              <a:t>Shared lessons learned with the CQF team during the development of FHIR-based CDS standards</a:t>
            </a:r>
            <a:endParaRPr lang="en-US" sz="5100" dirty="0"/>
          </a:p>
          <a:p>
            <a:endParaRPr lang="en-US" sz="5100" dirty="0" smtClean="0"/>
          </a:p>
          <a:p>
            <a:endParaRPr lang="en-US" dirty="0" smtClean="0"/>
          </a:p>
          <a:p>
            <a:endParaRPr lang="en-US" dirty="0"/>
          </a:p>
        </p:txBody>
      </p:sp>
      <p:sp>
        <p:nvSpPr>
          <p:cNvPr id="4" name="Slide Number Placeholder 4"/>
          <p:cNvSpPr txBox="1">
            <a:spLocks/>
          </p:cNvSpPr>
          <p:nvPr/>
        </p:nvSpPr>
        <p:spPr bwMode="auto">
          <a:xfrm>
            <a:off x="6019800" y="6501113"/>
            <a:ext cx="3138616" cy="365125"/>
          </a:xfrm>
          <a:prstGeom prst="rect">
            <a:avLst/>
          </a:prstGeom>
          <a:noFill/>
          <a:ln>
            <a:miter lim="800000"/>
            <a:headEnd/>
            <a:tailEnd/>
          </a:ln>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ea typeface="ＭＳ Ｐゴシック"/>
                <a:cs typeface="ＭＳ Ｐゴシック"/>
              </a:rPr>
              <a:t>CQF Wiki: cqframework.info       19</a:t>
            </a:r>
          </a:p>
        </p:txBody>
      </p:sp>
      <p:sp>
        <p:nvSpPr>
          <p:cNvPr id="5" name="Title 1"/>
          <p:cNvSpPr txBox="1">
            <a:spLocks/>
          </p:cNvSpPr>
          <p:nvPr/>
        </p:nvSpPr>
        <p:spPr bwMode="auto">
          <a:xfrm>
            <a:off x="304800" y="11048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000" kern="1200">
                <a:solidFill>
                  <a:srgbClr val="025AA3"/>
                </a:solidFill>
                <a:latin typeface="+mj-lt"/>
                <a:ea typeface="ＭＳ Ｐゴシック" charset="0"/>
                <a:cs typeface="Century"/>
              </a:defRPr>
            </a:lvl1pPr>
            <a:lvl2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2pPr>
            <a:lvl3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3pPr>
            <a:lvl4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4pPr>
            <a:lvl5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5pPr>
            <a:lvl6pPr marL="4572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6pPr>
            <a:lvl7pPr marL="9144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7pPr>
            <a:lvl8pPr marL="13716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8pPr>
            <a:lvl9pPr marL="18288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9pPr>
          </a:lstStyle>
          <a:p>
            <a:pPr>
              <a:spcBef>
                <a:spcPts val="0"/>
              </a:spcBef>
              <a:spcAft>
                <a:spcPts val="0"/>
              </a:spcAft>
            </a:pPr>
            <a:r>
              <a:rPr lang="en-US" sz="3600" dirty="0" smtClean="0">
                <a:solidFill>
                  <a:schemeClr val="bg1"/>
                </a:solidFill>
              </a:rPr>
              <a:t>Immunization DSS Pilot</a:t>
            </a:r>
          </a:p>
          <a:p>
            <a:pPr>
              <a:spcBef>
                <a:spcPts val="0"/>
              </a:spcBef>
              <a:spcAft>
                <a:spcPts val="0"/>
              </a:spcAft>
            </a:pPr>
            <a:r>
              <a:rPr lang="en-US" sz="1800" dirty="0">
                <a:solidFill>
                  <a:schemeClr val="bg1"/>
                </a:solidFill>
              </a:rPr>
              <a:t>Leveraging existing software to validate CQF standards for Immunization </a:t>
            </a:r>
            <a:r>
              <a:rPr lang="en-US" sz="1800" dirty="0" smtClean="0">
                <a:solidFill>
                  <a:schemeClr val="bg1"/>
                </a:solidFill>
              </a:rPr>
              <a:t>Forecasting</a:t>
            </a:r>
          </a:p>
        </p:txBody>
      </p:sp>
    </p:spTree>
    <p:extLst>
      <p:ext uri="{BB962C8B-B14F-4D97-AF65-F5344CB8AC3E}">
        <p14:creationId xmlns:p14="http://schemas.microsoft.com/office/powerpoint/2010/main" val="3518825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3.googleusercontent.com/ElvDllYy1f42kMCckj2yCoDln7977iJl4LhOVRmYIO2Ba8j61hU2PucxDxXjetUqxQc4TstXPwtyW-FuoLum02Kp1vTKICo217jn_8yp3Br8rWNyFIH3CbFxZpINpWrSz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32" y="2005628"/>
            <a:ext cx="5249435" cy="39836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vQa581V8WL8SGXjguHJC7P9ZwAyGw2D_QoxxUqwUGuGZiH61os9ZvjQUyA-fXTu3XnWYAengwqqyefV9HMJfWSrkHT75ZPHNONYBD2ma81TjPzWSx6MnFzuaqG6kjTBZh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1267" y="1429612"/>
            <a:ext cx="3358981" cy="50034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55060" y="3818964"/>
            <a:ext cx="2178422" cy="430306"/>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4"/>
          <p:cNvSpPr txBox="1">
            <a:spLocks/>
          </p:cNvSpPr>
          <p:nvPr/>
        </p:nvSpPr>
        <p:spPr bwMode="auto">
          <a:xfrm>
            <a:off x="6019800" y="6501113"/>
            <a:ext cx="3138616" cy="365125"/>
          </a:xfrm>
          <a:prstGeom prst="rect">
            <a:avLst/>
          </a:prstGeom>
          <a:noFill/>
          <a:ln>
            <a:miter lim="800000"/>
            <a:headEnd/>
            <a:tailEnd/>
          </a:ln>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ea typeface="ＭＳ Ｐゴシック"/>
                <a:cs typeface="ＭＳ Ｐゴシック"/>
              </a:rPr>
              <a:t>CQF Wiki: cqframework.info       20</a:t>
            </a:r>
          </a:p>
        </p:txBody>
      </p:sp>
      <p:sp>
        <p:nvSpPr>
          <p:cNvPr id="7" name="Title 1"/>
          <p:cNvSpPr txBox="1">
            <a:spLocks/>
          </p:cNvSpPr>
          <p:nvPr/>
        </p:nvSpPr>
        <p:spPr bwMode="auto">
          <a:xfrm>
            <a:off x="3048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000" kern="1200">
                <a:solidFill>
                  <a:srgbClr val="025AA3"/>
                </a:solidFill>
                <a:latin typeface="+mj-lt"/>
                <a:ea typeface="ＭＳ Ｐゴシック" charset="0"/>
                <a:cs typeface="Century"/>
              </a:defRPr>
            </a:lvl1pPr>
            <a:lvl2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2pPr>
            <a:lvl3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3pPr>
            <a:lvl4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4pPr>
            <a:lvl5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5pPr>
            <a:lvl6pPr marL="4572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6pPr>
            <a:lvl7pPr marL="9144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7pPr>
            <a:lvl8pPr marL="13716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8pPr>
            <a:lvl9pPr marL="18288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9pPr>
          </a:lstStyle>
          <a:p>
            <a:pPr>
              <a:spcBef>
                <a:spcPts val="0"/>
              </a:spcBef>
              <a:spcAft>
                <a:spcPts val="0"/>
              </a:spcAft>
            </a:pPr>
            <a:r>
              <a:rPr lang="en-US" sz="3600" dirty="0" smtClean="0">
                <a:solidFill>
                  <a:schemeClr val="bg1"/>
                </a:solidFill>
              </a:rPr>
              <a:t>Immunization DSS Pilot</a:t>
            </a:r>
          </a:p>
          <a:p>
            <a:pPr>
              <a:spcBef>
                <a:spcPts val="0"/>
              </a:spcBef>
              <a:spcAft>
                <a:spcPts val="0"/>
              </a:spcAft>
            </a:pPr>
            <a:r>
              <a:rPr lang="en-US" sz="1800" dirty="0" smtClean="0">
                <a:solidFill>
                  <a:schemeClr val="bg1"/>
                </a:solidFill>
              </a:rPr>
              <a:t>Example </a:t>
            </a:r>
            <a:r>
              <a:rPr lang="en-US" sz="1800" dirty="0">
                <a:solidFill>
                  <a:schemeClr val="bg1"/>
                </a:solidFill>
              </a:rPr>
              <a:t>Use of FHIR </a:t>
            </a:r>
            <a:r>
              <a:rPr lang="en-US" sz="1800" dirty="0" smtClean="0">
                <a:solidFill>
                  <a:schemeClr val="bg1"/>
                </a:solidFill>
              </a:rPr>
              <a:t>as a </a:t>
            </a:r>
            <a:r>
              <a:rPr lang="en-US" sz="1800" dirty="0">
                <a:solidFill>
                  <a:schemeClr val="bg1"/>
                </a:solidFill>
              </a:rPr>
              <a:t>Data Exchange </a:t>
            </a:r>
            <a:r>
              <a:rPr lang="en-US" sz="1800" dirty="0" smtClean="0">
                <a:solidFill>
                  <a:schemeClr val="bg1"/>
                </a:solidFill>
              </a:rPr>
              <a:t>Model</a:t>
            </a:r>
          </a:p>
        </p:txBody>
      </p:sp>
    </p:spTree>
    <p:extLst>
      <p:ext uri="{BB962C8B-B14F-4D97-AF65-F5344CB8AC3E}">
        <p14:creationId xmlns:p14="http://schemas.microsoft.com/office/powerpoint/2010/main" val="189194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dissolve">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Lkpxw6XQwdAHuT63zoB3NC-GZlKsJ7hIWUOFDiCdpDm2sqvYfqrRPe46Hkuz70LbbuYmEQ6F5uui_LjCL6AJJeIdhnn-kzSFLerX-Gl_tdWIy7jnrXcA-m5zyp7dfn6W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0" y="1658468"/>
            <a:ext cx="8920455" cy="47496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txBox="1">
            <a:spLocks/>
          </p:cNvSpPr>
          <p:nvPr/>
        </p:nvSpPr>
        <p:spPr bwMode="auto">
          <a:xfrm>
            <a:off x="6019800" y="6501113"/>
            <a:ext cx="3138616" cy="365125"/>
          </a:xfrm>
          <a:prstGeom prst="rect">
            <a:avLst/>
          </a:prstGeom>
          <a:noFill/>
          <a:ln>
            <a:miter lim="800000"/>
            <a:headEnd/>
            <a:tailEnd/>
          </a:ln>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ea typeface="ＭＳ Ｐゴシック"/>
                <a:cs typeface="ＭＳ Ｐゴシック"/>
              </a:rPr>
              <a:t>CQF Wiki: cqframework.info       21</a:t>
            </a:r>
          </a:p>
        </p:txBody>
      </p:sp>
      <p:sp>
        <p:nvSpPr>
          <p:cNvPr id="5" name="Title 1"/>
          <p:cNvSpPr txBox="1">
            <a:spLocks/>
          </p:cNvSpPr>
          <p:nvPr/>
        </p:nvSpPr>
        <p:spPr bwMode="auto">
          <a:xfrm>
            <a:off x="146610" y="-42734"/>
            <a:ext cx="8229600" cy="1257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000" kern="1200">
                <a:solidFill>
                  <a:srgbClr val="025AA3"/>
                </a:solidFill>
                <a:latin typeface="+mj-lt"/>
                <a:ea typeface="ＭＳ Ｐゴシック" charset="0"/>
                <a:cs typeface="Century"/>
              </a:defRPr>
            </a:lvl1pPr>
            <a:lvl2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2pPr>
            <a:lvl3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3pPr>
            <a:lvl4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4pPr>
            <a:lvl5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5pPr>
            <a:lvl6pPr marL="4572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6pPr>
            <a:lvl7pPr marL="9144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7pPr>
            <a:lvl8pPr marL="13716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8pPr>
            <a:lvl9pPr marL="18288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9pPr>
          </a:lstStyle>
          <a:p>
            <a:pPr>
              <a:spcBef>
                <a:spcPts val="0"/>
              </a:spcBef>
              <a:spcAft>
                <a:spcPts val="0"/>
              </a:spcAft>
            </a:pPr>
            <a:r>
              <a:rPr lang="en-US" sz="3600" dirty="0" smtClean="0">
                <a:solidFill>
                  <a:schemeClr val="bg1"/>
                </a:solidFill>
              </a:rPr>
              <a:t>Immunization DSS Pilot</a:t>
            </a:r>
          </a:p>
          <a:p>
            <a:pPr>
              <a:spcBef>
                <a:spcPts val="0"/>
              </a:spcBef>
              <a:spcAft>
                <a:spcPts val="0"/>
              </a:spcAft>
            </a:pPr>
            <a:r>
              <a:rPr lang="en-US" sz="2000" dirty="0">
                <a:solidFill>
                  <a:schemeClr val="bg1"/>
                </a:solidFill>
              </a:rPr>
              <a:t>ICE Sample User Interface is currently based on vMR</a:t>
            </a:r>
            <a:endParaRPr lang="en-US" sz="2000" dirty="0" smtClean="0">
              <a:solidFill>
                <a:schemeClr val="bg1"/>
              </a:solidFill>
            </a:endParaRPr>
          </a:p>
        </p:txBody>
      </p:sp>
    </p:spTree>
    <p:extLst>
      <p:ext uri="{BB962C8B-B14F-4D97-AF65-F5344CB8AC3E}">
        <p14:creationId xmlns:p14="http://schemas.microsoft.com/office/powerpoint/2010/main" val="3474535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EB276EA3E56A1F42A379CF48D9857060" ma:contentTypeVersion="10" ma:contentTypeDescription="Create a new document." ma:contentTypeScope="" ma:versionID="7219703b9a2c4f6cbea218b286d1fcdd">
  <xsd:schema xmlns:xsd="http://www.w3.org/2001/XMLSchema" xmlns:xs="http://www.w3.org/2001/XMLSchema" xmlns:p="http://schemas.microsoft.com/office/2006/metadata/properties" xmlns:ns2="104ac536-2e3c-4ac9-b234-18e9be322d0c" xmlns:ns3="0460abca-03e2-4a8b-bc48-cdd6cbafc9ad" targetNamespace="http://schemas.microsoft.com/office/2006/metadata/properties" ma:root="true" ma:fieldsID="6bab689b723ffe52d9cd8c8a345144c7" ns2:_="" ns3:_="">
    <xsd:import namespace="104ac536-2e3c-4ac9-b234-18e9be322d0c"/>
    <xsd:import namespace="0460abca-03e2-4a8b-bc48-cdd6cbafc9ad"/>
    <xsd:element name="properties">
      <xsd:complexType>
        <xsd:sequence>
          <xsd:element name="documentManagement">
            <xsd:complexType>
              <xsd:all>
                <xsd:element ref="ns2:TaxCatchAll" minOccurs="0"/>
                <xsd:element ref="ns3:TAGSTaxHTField0"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4ac536-2e3c-4ac9-b234-18e9be322d0c"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5fbad4d5-7ffe-4cc6-b42b-c4a43df7fd08}" ma:internalName="TaxCatchAll" ma:showField="CatchAllData" ma:web="104ac536-2e3c-4ac9-b234-18e9be322d0c">
      <xsd:complexType>
        <xsd:complexContent>
          <xsd:extension base="dms:MultiChoiceLookup">
            <xsd:sequence>
              <xsd:element name="Value" type="dms:Lookup" maxOccurs="unbounded" minOccurs="0" nillable="true"/>
            </xsd:sequence>
          </xsd:extension>
        </xsd:complexContent>
      </xsd:complex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460abca-03e2-4a8b-bc48-cdd6cbafc9ad" elementFormDefault="qualified">
    <xsd:import namespace="http://schemas.microsoft.com/office/2006/documentManagement/types"/>
    <xsd:import namespace="http://schemas.microsoft.com/office/infopath/2007/PartnerControls"/>
    <xsd:element name="TAGSTaxHTField0" ma:index="10" nillable="true" ma:taxonomy="true" ma:internalName="TAGSTaxHTField0" ma:taxonomyFieldName="TAGS" ma:displayName="TAGS" ma:readOnly="false" ma:default="" ma:fieldId="{2978e282-68a9-41df-9202-2cb32714e465}" ma:taxonomyMulti="true" ma:sspId="103c0b3b-82f9-46c0-9c43-22d63ed4aa74" ma:termSetId="4bd4d5db-2a54-44bc-89ef-e540a0df3c8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GSTaxHTField0 xmlns="0460abca-03e2-4a8b-bc48-cdd6cbafc9ad">
      <Terms xmlns="http://schemas.microsoft.com/office/infopath/2007/PartnerControls"/>
    </TAGSTaxHTField0>
    <TaxCatchAll xmlns="104ac536-2e3c-4ac9-b234-18e9be322d0c"/>
    <_dlc_DocId xmlns="104ac536-2e3c-4ac9-b234-18e9be322d0c">FMEJVNC76M2R-136-1470</_dlc_DocId>
    <_dlc_DocIdUrl xmlns="104ac536-2e3c-4ac9-b234-18e9be322d0c">
      <Url>http://oncintranet/division/pdnc/ooc/_layouts/DocIdRedir.aspx?ID=FMEJVNC76M2R-136-1470</Url>
      <Description>FMEJVNC76M2R-136-1470</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052890-9D9E-4110-A61D-3DE3979CDFA7}">
  <ds:schemaRefs>
    <ds:schemaRef ds:uri="http://schemas.microsoft.com/sharepoint/events"/>
  </ds:schemaRefs>
</ds:datastoreItem>
</file>

<file path=customXml/itemProps2.xml><?xml version="1.0" encoding="utf-8"?>
<ds:datastoreItem xmlns:ds="http://schemas.openxmlformats.org/officeDocument/2006/customXml" ds:itemID="{B4F497D0-D5D0-46CC-A40C-621605F2E7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4ac536-2e3c-4ac9-b234-18e9be322d0c"/>
    <ds:schemaRef ds:uri="0460abca-03e2-4a8b-bc48-cdd6cbafc9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20876A-9695-41C9-B1CD-06E8BDBFE696}">
  <ds:schemaRefs>
    <ds:schemaRef ds:uri="104ac536-2e3c-4ac9-b234-18e9be322d0c"/>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 ds:uri="0460abca-03e2-4a8b-bc48-cdd6cbafc9ad"/>
    <ds:schemaRef ds:uri="http://purl.org/dc/dcmitype/"/>
  </ds:schemaRefs>
</ds:datastoreItem>
</file>

<file path=customXml/itemProps4.xml><?xml version="1.0" encoding="utf-8"?>
<ds:datastoreItem xmlns:ds="http://schemas.openxmlformats.org/officeDocument/2006/customXml" ds:itemID="{E66D71DE-BC8F-4502-A9CE-42E75C4024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21450</TotalTime>
  <Words>1253</Words>
  <Application>Microsoft Office PowerPoint</Application>
  <PresentationFormat>On-screen Show (4:3)</PresentationFormat>
  <Paragraphs>170</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Implementing the Clinical Quality Framework:  Demonstrating that CQF Standards Work and Driving Standards Improvement</vt:lpstr>
      <vt:lpstr>The Clinical Quality Framework</vt:lpstr>
      <vt:lpstr>CQF: A Pilot-Based Approach</vt:lpstr>
      <vt:lpstr>CQF FHIR IG</vt:lpstr>
      <vt:lpstr>CQF Pilots</vt:lpstr>
      <vt:lpstr>CQF Pilots Chlamydia Screening</vt:lpstr>
      <vt:lpstr>PowerPoint Presentation</vt:lpstr>
      <vt:lpstr>PowerPoint Presentation</vt:lpstr>
      <vt:lpstr>PowerPoint Presentation</vt:lpstr>
      <vt:lpstr>Pilot Survey Results: Cycle 2/3</vt:lpstr>
      <vt:lpstr>Current Cycle Pilots</vt:lpstr>
      <vt:lpstr>Recent Connectathons</vt:lpstr>
      <vt:lpstr>PenRAD DEmo</vt:lpstr>
      <vt:lpstr>Conclusions </vt:lpstr>
      <vt:lpstr>Conclusions </vt:lpstr>
      <vt:lpstr>Conclusions</vt:lpstr>
    </vt:vector>
  </TitlesOfParts>
  <Company>Hewlett-Packard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Betsy</dc:creator>
  <cp:lastModifiedBy>D'amico, Michelle, CTR, DHA</cp:lastModifiedBy>
  <cp:revision>178</cp:revision>
  <cp:lastPrinted>2011-06-03T19:30:25Z</cp:lastPrinted>
  <dcterms:created xsi:type="dcterms:W3CDTF">2011-05-28T15:12:41Z</dcterms:created>
  <dcterms:modified xsi:type="dcterms:W3CDTF">2016-08-16T19:15:36Z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0x010100EB276EA3E56A1F42A379CF48D9857060</vt:lpwstr>
  </property>
  <property fmtid="{D5CDD505-2E9C-101B-9397-08002B2CF9AE}" pid="3" name="_dlc_DocIdItemGuid">
    <vt:lpwstr>5ad5c94a-fefc-4eac-a650-ea9dbbb62819</vt:lpwstr>
  </property>
  <property fmtid="{D5CDD505-2E9C-101B-9397-08002B2CF9AE}" pid="4" name="TAGS">
    <vt:lpwstr/>
  </property>
</Properties>
</file>