
<file path=[Content_Types].xml><?xml version="1.0" encoding="utf-8"?>
<Types xmlns="http://schemas.openxmlformats.org/package/2006/content-types">
  <Default Extension="xml" ContentType="application/xml"/>
  <Default Extension="jpg" ContentType="image/jpeg"/>
  <Default Extension="tiff" ContentType="image/tiff"/>
  <Default Extension="jpeg" ContentType="image/jpeg"/>
  <Default Extension="xlsx" ContentType="application/vnd.openxmlformats-officedocument.spreadsheetml.sheet"/>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31"/>
  </p:notesMasterIdLst>
  <p:handoutMasterIdLst>
    <p:handoutMasterId r:id="rId32"/>
  </p:handoutMasterIdLst>
  <p:sldIdLst>
    <p:sldId id="335" r:id="rId5"/>
    <p:sldId id="419" r:id="rId6"/>
    <p:sldId id="415" r:id="rId7"/>
    <p:sldId id="417" r:id="rId8"/>
    <p:sldId id="421" r:id="rId9"/>
    <p:sldId id="425" r:id="rId10"/>
    <p:sldId id="434" r:id="rId11"/>
    <p:sldId id="426" r:id="rId12"/>
    <p:sldId id="432" r:id="rId13"/>
    <p:sldId id="431" r:id="rId14"/>
    <p:sldId id="423" r:id="rId15"/>
    <p:sldId id="416" r:id="rId16"/>
    <p:sldId id="260" r:id="rId17"/>
    <p:sldId id="397" r:id="rId18"/>
    <p:sldId id="379" r:id="rId19"/>
    <p:sldId id="399" r:id="rId20"/>
    <p:sldId id="424" r:id="rId21"/>
    <p:sldId id="427" r:id="rId22"/>
    <p:sldId id="420" r:id="rId23"/>
    <p:sldId id="418" r:id="rId24"/>
    <p:sldId id="422" r:id="rId25"/>
    <p:sldId id="433" r:id="rId26"/>
    <p:sldId id="428" r:id="rId27"/>
    <p:sldId id="429" r:id="rId28"/>
    <p:sldId id="430" r:id="rId29"/>
    <p:sldId id="376" r:id="rId30"/>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1" autoAdjust="0"/>
    <p:restoredTop sz="85631" autoAdjust="0"/>
  </p:normalViewPr>
  <p:slideViewPr>
    <p:cSldViewPr>
      <p:cViewPr varScale="1">
        <p:scale>
          <a:sx n="77" d="100"/>
          <a:sy n="77" d="100"/>
        </p:scale>
        <p:origin x="-1632"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410"/>
    </p:cViewPr>
  </p:sorterViewPr>
  <p:notesViewPr>
    <p:cSldViewPr>
      <p:cViewPr>
        <p:scale>
          <a:sx n="120" d="100"/>
          <a:sy n="120" d="100"/>
        </p:scale>
        <p:origin x="198" y="207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3" Type="http://schemas.microsoft.com/office/2011/relationships/chartStyle" Target="style1.xml"/><Relationship Id="rId4" Type="http://schemas.microsoft.com/office/2011/relationships/chartColorStyle" Target="colors1.xml"/><Relationship Id="rId1" Type="http://schemas.openxmlformats.org/officeDocument/2006/relationships/package" Target="../embeddings/Microsoft_Excel_Sheet2.xlsx"/><Relationship Id="rId2"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 Id="rId2" Type="http://schemas.microsoft.com/office/2011/relationships/chartStyle" Target="style2.xml"/><Relationship Id="rId3" Type="http://schemas.microsoft.com/office/2011/relationships/chartColorStyle" Target="colors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Value Sets by Usage</c:v>
                </c:pt>
              </c:strCache>
            </c:strRef>
          </c:tx>
          <c:cat>
            <c:strRef>
              <c:f>Sheet1!$A$2</c:f>
              <c:strCache>
                <c:ptCount val="1"/>
                <c:pt idx="0">
                  <c:v>e-Clinical Quality Measures</c:v>
                </c:pt>
              </c:strCache>
            </c:strRef>
          </c:cat>
          <c:val>
            <c:numRef>
              <c:f>Sheet1!$B$2</c:f>
              <c:numCache>
                <c:formatCode>#,##0</c:formatCode>
                <c:ptCount val="1"/>
                <c:pt idx="0">
                  <c:v>2000.0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Current Value</a:t>
            </a:r>
            <a:r>
              <a:rPr lang="en-US" baseline="0" dirty="0" smtClean="0"/>
              <a:t> Set Usage by Steward Organization</a:t>
            </a:r>
            <a:endParaRPr lang="en-US" dirty="0"/>
          </a:p>
        </c:rich>
      </c:tx>
      <c:layout/>
      <c:overlay val="0"/>
      <c:spPr>
        <a:noFill/>
        <a:ln>
          <a:noFill/>
        </a:ln>
        <a:effectLst/>
      </c:spPr>
    </c:title>
    <c:autoTitleDeleted val="0"/>
    <c:plotArea>
      <c:layout/>
      <c:barChart>
        <c:barDir val="col"/>
        <c:grouping val="stacked"/>
        <c:varyColors val="0"/>
        <c:ser>
          <c:idx val="0"/>
          <c:order val="0"/>
          <c:tx>
            <c:strRef>
              <c:f>Sheet1!$B$6</c:f>
              <c:strCache>
                <c:ptCount val="1"/>
                <c:pt idx="0">
                  <c:v>Published Value Sets</c:v>
                </c:pt>
              </c:strCache>
            </c:strRef>
          </c:tx>
          <c:spPr>
            <a:solidFill>
              <a:schemeClr val="accent1"/>
            </a:solidFill>
            <a:ln>
              <a:noFill/>
            </a:ln>
            <a:effectLst/>
          </c:spPr>
          <c:invertIfNegative val="0"/>
          <c:cat>
            <c:strRef>
              <c:f>Sheet1!$A$7:$A$27</c:f>
              <c:strCache>
                <c:ptCount val="21"/>
                <c:pt idx="0">
                  <c:v>Academy of Nutrition and Dietetics</c:v>
                </c:pt>
                <c:pt idx="1">
                  <c:v>Am Academy of Neurology</c:v>
                </c:pt>
                <c:pt idx="2">
                  <c:v>Am College of Emergency Physicians</c:v>
                </c:pt>
                <c:pt idx="3">
                  <c:v>Am College of Radiology</c:v>
                </c:pt>
                <c:pt idx="4">
                  <c:v>Am College of Rheumatology</c:v>
                </c:pt>
                <c:pt idx="5">
                  <c:v>Am Gastroenterological Association</c:v>
                </c:pt>
                <c:pt idx="6">
                  <c:v>AMA-Convened Physician Consortium for Performance Improvement</c:v>
                </c:pt>
                <c:pt idx="7">
                  <c:v>Am Nurses Association</c:v>
                </c:pt>
                <c:pt idx="8">
                  <c:v>Am Society of Clinical Oncology</c:v>
                </c:pt>
                <c:pt idx="9">
                  <c:v>Austin Regional Clinic</c:v>
                </c:pt>
                <c:pt idx="10">
                  <c:v>Children's Hospital of Philadelphia</c:v>
                </c:pt>
                <c:pt idx="11">
                  <c:v>Reportable Conditions Knowledge Management Sytsem</c:v>
                </c:pt>
                <c:pt idx="12">
                  <c:v>College of Am Pathologists</c:v>
                </c:pt>
                <c:pt idx="13">
                  <c:v>ECRI Institute</c:v>
                </c:pt>
                <c:pt idx="14">
                  <c:v>National Minority Quality Forum</c:v>
                </c:pt>
                <c:pt idx="15">
                  <c:v>Northwestern University</c:v>
                </c:pt>
                <c:pt idx="16">
                  <c:v>Pharmacy e-Health IT Collaborative</c:v>
                </c:pt>
                <c:pt idx="17">
                  <c:v>Quality Insights of Pennsylvania</c:v>
                </c:pt>
                <c:pt idx="18">
                  <c:v>US Wound Registry</c:v>
                </c:pt>
                <c:pt idx="19">
                  <c:v>Vanderbilt University</c:v>
                </c:pt>
                <c:pt idx="20">
                  <c:v>Yale University</c:v>
                </c:pt>
              </c:strCache>
            </c:strRef>
          </c:cat>
          <c:val>
            <c:numRef>
              <c:f>Sheet1!$B$7:$B$27</c:f>
              <c:numCache>
                <c:formatCode>General</c:formatCode>
                <c:ptCount val="21"/>
                <c:pt idx="0">
                  <c:v>39.0</c:v>
                </c:pt>
                <c:pt idx="1">
                  <c:v>33.0</c:v>
                </c:pt>
                <c:pt idx="2">
                  <c:v>0.0</c:v>
                </c:pt>
                <c:pt idx="3">
                  <c:v>0.0</c:v>
                </c:pt>
                <c:pt idx="4">
                  <c:v>0.0</c:v>
                </c:pt>
                <c:pt idx="5">
                  <c:v>0.0</c:v>
                </c:pt>
                <c:pt idx="6">
                  <c:v>740.0</c:v>
                </c:pt>
                <c:pt idx="7">
                  <c:v>10.0</c:v>
                </c:pt>
                <c:pt idx="8">
                  <c:v>300.0</c:v>
                </c:pt>
                <c:pt idx="9">
                  <c:v>6.0</c:v>
                </c:pt>
                <c:pt idx="10">
                  <c:v>6.0</c:v>
                </c:pt>
                <c:pt idx="11">
                  <c:v>0.0</c:v>
                </c:pt>
                <c:pt idx="12">
                  <c:v>49.0</c:v>
                </c:pt>
                <c:pt idx="13">
                  <c:v>16.0</c:v>
                </c:pt>
                <c:pt idx="14">
                  <c:v>15.0</c:v>
                </c:pt>
                <c:pt idx="15">
                  <c:v>0.0</c:v>
                </c:pt>
                <c:pt idx="16">
                  <c:v>10.0</c:v>
                </c:pt>
                <c:pt idx="17">
                  <c:v>171.0</c:v>
                </c:pt>
                <c:pt idx="18">
                  <c:v>0.0</c:v>
                </c:pt>
                <c:pt idx="19">
                  <c:v>7.0</c:v>
                </c:pt>
                <c:pt idx="20">
                  <c:v>48.0</c:v>
                </c:pt>
              </c:numCache>
            </c:numRef>
          </c:val>
        </c:ser>
        <c:ser>
          <c:idx val="1"/>
          <c:order val="1"/>
          <c:tx>
            <c:strRef>
              <c:f>Sheet1!$C$6</c:f>
              <c:strCache>
                <c:ptCount val="1"/>
                <c:pt idx="0">
                  <c:v>Draft Value Sets</c:v>
                </c:pt>
              </c:strCache>
            </c:strRef>
          </c:tx>
          <c:spPr>
            <a:solidFill>
              <a:schemeClr val="accent2"/>
            </a:solidFill>
            <a:ln>
              <a:noFill/>
            </a:ln>
            <a:effectLst/>
          </c:spPr>
          <c:invertIfNegative val="0"/>
          <c:cat>
            <c:strRef>
              <c:f>Sheet1!$A$7:$A$27</c:f>
              <c:strCache>
                <c:ptCount val="21"/>
                <c:pt idx="0">
                  <c:v>Academy of Nutrition and Dietetics</c:v>
                </c:pt>
                <c:pt idx="1">
                  <c:v>Am Academy of Neurology</c:v>
                </c:pt>
                <c:pt idx="2">
                  <c:v>Am College of Emergency Physicians</c:v>
                </c:pt>
                <c:pt idx="3">
                  <c:v>Am College of Radiology</c:v>
                </c:pt>
                <c:pt idx="4">
                  <c:v>Am College of Rheumatology</c:v>
                </c:pt>
                <c:pt idx="5">
                  <c:v>Am Gastroenterological Association</c:v>
                </c:pt>
                <c:pt idx="6">
                  <c:v>AMA-Convened Physician Consortium for Performance Improvement</c:v>
                </c:pt>
                <c:pt idx="7">
                  <c:v>Am Nurses Association</c:v>
                </c:pt>
                <c:pt idx="8">
                  <c:v>Am Society of Clinical Oncology</c:v>
                </c:pt>
                <c:pt idx="9">
                  <c:v>Austin Regional Clinic</c:v>
                </c:pt>
                <c:pt idx="10">
                  <c:v>Children's Hospital of Philadelphia</c:v>
                </c:pt>
                <c:pt idx="11">
                  <c:v>Reportable Conditions Knowledge Management Sytsem</c:v>
                </c:pt>
                <c:pt idx="12">
                  <c:v>College of Am Pathologists</c:v>
                </c:pt>
                <c:pt idx="13">
                  <c:v>ECRI Institute</c:v>
                </c:pt>
                <c:pt idx="14">
                  <c:v>National Minority Quality Forum</c:v>
                </c:pt>
                <c:pt idx="15">
                  <c:v>Northwestern University</c:v>
                </c:pt>
                <c:pt idx="16">
                  <c:v>Pharmacy e-Health IT Collaborative</c:v>
                </c:pt>
                <c:pt idx="17">
                  <c:v>Quality Insights of Pennsylvania</c:v>
                </c:pt>
                <c:pt idx="18">
                  <c:v>US Wound Registry</c:v>
                </c:pt>
                <c:pt idx="19">
                  <c:v>Vanderbilt University</c:v>
                </c:pt>
                <c:pt idx="20">
                  <c:v>Yale University</c:v>
                </c:pt>
              </c:strCache>
            </c:strRef>
          </c:cat>
          <c:val>
            <c:numRef>
              <c:f>Sheet1!$C$7:$C$27</c:f>
              <c:numCache>
                <c:formatCode>General</c:formatCode>
                <c:ptCount val="21"/>
                <c:pt idx="0">
                  <c:v>43.0</c:v>
                </c:pt>
                <c:pt idx="1">
                  <c:v>102.0</c:v>
                </c:pt>
                <c:pt idx="2">
                  <c:v>241.0</c:v>
                </c:pt>
                <c:pt idx="3">
                  <c:v>83.0</c:v>
                </c:pt>
                <c:pt idx="4">
                  <c:v>161.0</c:v>
                </c:pt>
                <c:pt idx="5">
                  <c:v>64.0</c:v>
                </c:pt>
                <c:pt idx="6">
                  <c:v>894.0</c:v>
                </c:pt>
                <c:pt idx="7">
                  <c:v>2.0</c:v>
                </c:pt>
                <c:pt idx="8">
                  <c:v>16.0</c:v>
                </c:pt>
                <c:pt idx="9">
                  <c:v>6.0</c:v>
                </c:pt>
                <c:pt idx="10">
                  <c:v>0.0</c:v>
                </c:pt>
                <c:pt idx="11">
                  <c:v>365.0</c:v>
                </c:pt>
                <c:pt idx="12">
                  <c:v>10.0</c:v>
                </c:pt>
                <c:pt idx="13">
                  <c:v>3.0</c:v>
                </c:pt>
                <c:pt idx="14">
                  <c:v>4.0</c:v>
                </c:pt>
                <c:pt idx="15">
                  <c:v>32.0</c:v>
                </c:pt>
                <c:pt idx="16">
                  <c:v>126.0</c:v>
                </c:pt>
                <c:pt idx="17">
                  <c:v>327.0</c:v>
                </c:pt>
                <c:pt idx="18">
                  <c:v>89.0</c:v>
                </c:pt>
                <c:pt idx="19">
                  <c:v>23.0</c:v>
                </c:pt>
                <c:pt idx="20">
                  <c:v>42.0</c:v>
                </c:pt>
              </c:numCache>
            </c:numRef>
          </c:val>
        </c:ser>
        <c:dLbls>
          <c:showLegendKey val="0"/>
          <c:showVal val="0"/>
          <c:showCatName val="0"/>
          <c:showSerName val="0"/>
          <c:showPercent val="0"/>
          <c:showBubbleSize val="0"/>
        </c:dLbls>
        <c:gapWidth val="150"/>
        <c:overlap val="100"/>
        <c:axId val="-2140878760"/>
        <c:axId val="-2141848040"/>
      </c:barChart>
      <c:catAx>
        <c:axId val="-2140878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1848040"/>
        <c:crosses val="autoZero"/>
        <c:auto val="1"/>
        <c:lblAlgn val="ctr"/>
        <c:lblOffset val="100"/>
        <c:noMultiLvlLbl val="0"/>
      </c:catAx>
      <c:valAx>
        <c:axId val="-2141848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0878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Current</a:t>
            </a:r>
            <a:r>
              <a:rPr lang="en-US" baseline="0" dirty="0" smtClean="0"/>
              <a:t> </a:t>
            </a:r>
            <a:r>
              <a:rPr lang="en-US" dirty="0" smtClean="0"/>
              <a:t>Value</a:t>
            </a:r>
            <a:r>
              <a:rPr lang="en-US" baseline="0" dirty="0" smtClean="0"/>
              <a:t> Set Usage by Steward Organization</a:t>
            </a:r>
            <a:endParaRPr lang="en-US" dirty="0"/>
          </a:p>
        </c:rich>
      </c:tx>
      <c:layout/>
      <c:overlay val="0"/>
      <c:spPr>
        <a:noFill/>
        <a:ln>
          <a:noFill/>
        </a:ln>
        <a:effectLst/>
      </c:spPr>
    </c:title>
    <c:autoTitleDeleted val="0"/>
    <c:plotArea>
      <c:layout/>
      <c:barChart>
        <c:barDir val="col"/>
        <c:grouping val="stacked"/>
        <c:varyColors val="0"/>
        <c:ser>
          <c:idx val="0"/>
          <c:order val="0"/>
          <c:tx>
            <c:strRef>
              <c:f>Sheet1!$B$6</c:f>
              <c:strCache>
                <c:ptCount val="1"/>
                <c:pt idx="0">
                  <c:v>Published Value Sets</c:v>
                </c:pt>
              </c:strCache>
            </c:strRef>
          </c:tx>
          <c:spPr>
            <a:solidFill>
              <a:schemeClr val="accent1"/>
            </a:solidFill>
            <a:ln>
              <a:noFill/>
            </a:ln>
            <a:effectLst/>
          </c:spPr>
          <c:invertIfNegative val="0"/>
          <c:cat>
            <c:strRef>
              <c:f>Sheet1!$A$7:$A$26</c:f>
              <c:strCache>
                <c:ptCount val="20"/>
                <c:pt idx="0">
                  <c:v>Academy of Nutrition and Dietetics</c:v>
                </c:pt>
                <c:pt idx="1">
                  <c:v>Am Academy of Neurology</c:v>
                </c:pt>
                <c:pt idx="2">
                  <c:v>Am College of Emergency Physicians</c:v>
                </c:pt>
                <c:pt idx="3">
                  <c:v>Am College of Radiology</c:v>
                </c:pt>
                <c:pt idx="4">
                  <c:v>Am College of Rheumatology</c:v>
                </c:pt>
                <c:pt idx="5">
                  <c:v>Am Gastroenterological Association</c:v>
                </c:pt>
                <c:pt idx="6">
                  <c:v>Am Nurses Association</c:v>
                </c:pt>
                <c:pt idx="7">
                  <c:v>Am Society of Clinical Oncology</c:v>
                </c:pt>
                <c:pt idx="8">
                  <c:v>Austin Regional Clinic</c:v>
                </c:pt>
                <c:pt idx="9">
                  <c:v>Children's Hospital of Philadelphia</c:v>
                </c:pt>
                <c:pt idx="10">
                  <c:v>College of Am Pathologists</c:v>
                </c:pt>
                <c:pt idx="11">
                  <c:v>Reportable Conditions Knowledge Management System</c:v>
                </c:pt>
                <c:pt idx="12">
                  <c:v>ECRI Institute</c:v>
                </c:pt>
                <c:pt idx="13">
                  <c:v>National Minority Quality Forum</c:v>
                </c:pt>
                <c:pt idx="14">
                  <c:v>Northwestern University</c:v>
                </c:pt>
                <c:pt idx="15">
                  <c:v>Pharmacy e-Health IT Collaborative</c:v>
                </c:pt>
                <c:pt idx="16">
                  <c:v>Quality Insights of Pennsylvania</c:v>
                </c:pt>
                <c:pt idx="17">
                  <c:v>US Wound Registry</c:v>
                </c:pt>
                <c:pt idx="18">
                  <c:v>Vanderbilt University</c:v>
                </c:pt>
                <c:pt idx="19">
                  <c:v>Yale University</c:v>
                </c:pt>
              </c:strCache>
            </c:strRef>
          </c:cat>
          <c:val>
            <c:numRef>
              <c:f>Sheet1!$B$7:$B$26</c:f>
              <c:numCache>
                <c:formatCode>General</c:formatCode>
                <c:ptCount val="20"/>
                <c:pt idx="0">
                  <c:v>39.0</c:v>
                </c:pt>
                <c:pt idx="1">
                  <c:v>33.0</c:v>
                </c:pt>
                <c:pt idx="2">
                  <c:v>0.0</c:v>
                </c:pt>
                <c:pt idx="3">
                  <c:v>0.0</c:v>
                </c:pt>
                <c:pt idx="4">
                  <c:v>0.0</c:v>
                </c:pt>
                <c:pt idx="5">
                  <c:v>0.0</c:v>
                </c:pt>
                <c:pt idx="6">
                  <c:v>10.0</c:v>
                </c:pt>
                <c:pt idx="7">
                  <c:v>300.0</c:v>
                </c:pt>
                <c:pt idx="8">
                  <c:v>6.0</c:v>
                </c:pt>
                <c:pt idx="9">
                  <c:v>6.0</c:v>
                </c:pt>
                <c:pt idx="10">
                  <c:v>49.0</c:v>
                </c:pt>
                <c:pt idx="11">
                  <c:v>0.0</c:v>
                </c:pt>
                <c:pt idx="12">
                  <c:v>16.0</c:v>
                </c:pt>
                <c:pt idx="13">
                  <c:v>15.0</c:v>
                </c:pt>
                <c:pt idx="14">
                  <c:v>0.0</c:v>
                </c:pt>
                <c:pt idx="15">
                  <c:v>10.0</c:v>
                </c:pt>
                <c:pt idx="16">
                  <c:v>171.0</c:v>
                </c:pt>
                <c:pt idx="17">
                  <c:v>0.0</c:v>
                </c:pt>
                <c:pt idx="18">
                  <c:v>7.0</c:v>
                </c:pt>
                <c:pt idx="19">
                  <c:v>48.0</c:v>
                </c:pt>
              </c:numCache>
            </c:numRef>
          </c:val>
        </c:ser>
        <c:ser>
          <c:idx val="1"/>
          <c:order val="1"/>
          <c:tx>
            <c:strRef>
              <c:f>Sheet1!$C$6</c:f>
              <c:strCache>
                <c:ptCount val="1"/>
                <c:pt idx="0">
                  <c:v>Draft Value Sets</c:v>
                </c:pt>
              </c:strCache>
            </c:strRef>
          </c:tx>
          <c:spPr>
            <a:solidFill>
              <a:schemeClr val="accent2"/>
            </a:solidFill>
            <a:ln>
              <a:noFill/>
            </a:ln>
            <a:effectLst/>
          </c:spPr>
          <c:invertIfNegative val="0"/>
          <c:cat>
            <c:strRef>
              <c:f>Sheet1!$A$7:$A$26</c:f>
              <c:strCache>
                <c:ptCount val="20"/>
                <c:pt idx="0">
                  <c:v>Academy of Nutrition and Dietetics</c:v>
                </c:pt>
                <c:pt idx="1">
                  <c:v>Am Academy of Neurology</c:v>
                </c:pt>
                <c:pt idx="2">
                  <c:v>Am College of Emergency Physicians</c:v>
                </c:pt>
                <c:pt idx="3">
                  <c:v>Am College of Radiology</c:v>
                </c:pt>
                <c:pt idx="4">
                  <c:v>Am College of Rheumatology</c:v>
                </c:pt>
                <c:pt idx="5">
                  <c:v>Am Gastroenterological Association</c:v>
                </c:pt>
                <c:pt idx="6">
                  <c:v>Am Nurses Association</c:v>
                </c:pt>
                <c:pt idx="7">
                  <c:v>Am Society of Clinical Oncology</c:v>
                </c:pt>
                <c:pt idx="8">
                  <c:v>Austin Regional Clinic</c:v>
                </c:pt>
                <c:pt idx="9">
                  <c:v>Children's Hospital of Philadelphia</c:v>
                </c:pt>
                <c:pt idx="10">
                  <c:v>College of Am Pathologists</c:v>
                </c:pt>
                <c:pt idx="11">
                  <c:v>Reportable Conditions Knowledge Management System</c:v>
                </c:pt>
                <c:pt idx="12">
                  <c:v>ECRI Institute</c:v>
                </c:pt>
                <c:pt idx="13">
                  <c:v>National Minority Quality Forum</c:v>
                </c:pt>
                <c:pt idx="14">
                  <c:v>Northwestern University</c:v>
                </c:pt>
                <c:pt idx="15">
                  <c:v>Pharmacy e-Health IT Collaborative</c:v>
                </c:pt>
                <c:pt idx="16">
                  <c:v>Quality Insights of Pennsylvania</c:v>
                </c:pt>
                <c:pt idx="17">
                  <c:v>US Wound Registry</c:v>
                </c:pt>
                <c:pt idx="18">
                  <c:v>Vanderbilt University</c:v>
                </c:pt>
                <c:pt idx="19">
                  <c:v>Yale University</c:v>
                </c:pt>
              </c:strCache>
            </c:strRef>
          </c:cat>
          <c:val>
            <c:numRef>
              <c:f>Sheet1!$C$7:$C$26</c:f>
              <c:numCache>
                <c:formatCode>General</c:formatCode>
                <c:ptCount val="20"/>
                <c:pt idx="0">
                  <c:v>43.0</c:v>
                </c:pt>
                <c:pt idx="1">
                  <c:v>102.0</c:v>
                </c:pt>
                <c:pt idx="2">
                  <c:v>241.0</c:v>
                </c:pt>
                <c:pt idx="3">
                  <c:v>83.0</c:v>
                </c:pt>
                <c:pt idx="4">
                  <c:v>161.0</c:v>
                </c:pt>
                <c:pt idx="5">
                  <c:v>64.0</c:v>
                </c:pt>
                <c:pt idx="6">
                  <c:v>2.0</c:v>
                </c:pt>
                <c:pt idx="7">
                  <c:v>16.0</c:v>
                </c:pt>
                <c:pt idx="8">
                  <c:v>6.0</c:v>
                </c:pt>
                <c:pt idx="9">
                  <c:v>0.0</c:v>
                </c:pt>
                <c:pt idx="10">
                  <c:v>10.0</c:v>
                </c:pt>
                <c:pt idx="11">
                  <c:v>365.0</c:v>
                </c:pt>
                <c:pt idx="12">
                  <c:v>3.0</c:v>
                </c:pt>
                <c:pt idx="13">
                  <c:v>4.0</c:v>
                </c:pt>
                <c:pt idx="14">
                  <c:v>32.0</c:v>
                </c:pt>
                <c:pt idx="15">
                  <c:v>126.0</c:v>
                </c:pt>
                <c:pt idx="16">
                  <c:v>327.0</c:v>
                </c:pt>
                <c:pt idx="17">
                  <c:v>89.0</c:v>
                </c:pt>
                <c:pt idx="18">
                  <c:v>23.0</c:v>
                </c:pt>
                <c:pt idx="19">
                  <c:v>42.0</c:v>
                </c:pt>
              </c:numCache>
            </c:numRef>
          </c:val>
        </c:ser>
        <c:dLbls>
          <c:showLegendKey val="0"/>
          <c:showVal val="0"/>
          <c:showCatName val="0"/>
          <c:showSerName val="0"/>
          <c:showPercent val="0"/>
          <c:showBubbleSize val="0"/>
        </c:dLbls>
        <c:gapWidth val="150"/>
        <c:overlap val="100"/>
        <c:axId val="-2140805816"/>
        <c:axId val="-2140802104"/>
      </c:barChart>
      <c:catAx>
        <c:axId val="-2140805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0802104"/>
        <c:crosses val="autoZero"/>
        <c:auto val="1"/>
        <c:lblAlgn val="ctr"/>
        <c:lblOffset val="100"/>
        <c:noMultiLvlLbl val="0"/>
      </c:catAx>
      <c:valAx>
        <c:axId val="-2140802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0805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Value</a:t>
            </a:r>
            <a:r>
              <a:rPr lang="en-US" baseline="0" dirty="0" smtClean="0"/>
              <a:t> Sets by Usage</a:t>
            </a:r>
            <a:endParaRPr lang="en-US" dirty="0"/>
          </a:p>
        </c:rich>
      </c:tx>
      <c:layout>
        <c:manualLayout>
          <c:xMode val="edge"/>
          <c:yMode val="edge"/>
          <c:x val="0.434648828618645"/>
          <c:y val="0.0"/>
        </c:manualLayout>
      </c:layout>
      <c:overlay val="0"/>
      <c:spPr>
        <a:noFill/>
        <a:ln>
          <a:noFill/>
        </a:ln>
        <a:effectLst/>
      </c:spPr>
    </c:title>
    <c:autoTitleDeleted val="0"/>
    <c:plotArea>
      <c:layout/>
      <c:barChart>
        <c:barDir val="col"/>
        <c:grouping val="clustered"/>
        <c:varyColors val="0"/>
        <c:ser>
          <c:idx val="0"/>
          <c:order val="0"/>
          <c:tx>
            <c:strRef>
              <c:f>Sheet1!$B$6</c:f>
              <c:strCache>
                <c:ptCount val="1"/>
                <c:pt idx="0">
                  <c:v>Published Value Sets</c:v>
                </c:pt>
              </c:strCache>
            </c:strRef>
          </c:tx>
          <c:spPr>
            <a:solidFill>
              <a:schemeClr val="accent1"/>
            </a:solidFill>
            <a:ln>
              <a:noFill/>
            </a:ln>
            <a:effectLst/>
          </c:spPr>
          <c:invertIfNegative val="0"/>
          <c:cat>
            <c:strRef>
              <c:f>Sheet1!$A$7:$A$18</c:f>
              <c:strCache>
                <c:ptCount val="12"/>
                <c:pt idx="0">
                  <c:v>PQRS</c:v>
                </c:pt>
                <c:pt idx="1">
                  <c:v>CancerLinQ Quality Oncology Program Initiative</c:v>
                </c:pt>
                <c:pt idx="2">
                  <c:v>Medical Home Population Health Initiative</c:v>
                </c:pt>
                <c:pt idx="3">
                  <c:v>AHRQ Pediatric Quality Measurement Project</c:v>
                </c:pt>
                <c:pt idx="4">
                  <c:v>Guideline-based clinical decision support</c:v>
                </c:pt>
                <c:pt idx="5">
                  <c:v>Electronic Medical Record and Genomics Network (eMerge)</c:v>
                </c:pt>
                <c:pt idx="6">
                  <c:v>Medication Therapy Management</c:v>
                </c:pt>
                <c:pt idx="7">
                  <c:v>QCDR measures (PQRS)</c:v>
                </c:pt>
                <c:pt idx="8">
                  <c:v>Electronic Medical Record and Genomics Network (eMerge)</c:v>
                </c:pt>
                <c:pt idx="9">
                  <c:v>Core Clinical Data Elements (CCDE) for Risk Adjustment of Hospital-Level Outcome Measures 48</c:v>
                </c:pt>
                <c:pt idx="10">
                  <c:v>FHIMS</c:v>
                </c:pt>
                <c:pt idx="11">
                  <c:v>Reportable Condition Knowledge Management System</c:v>
                </c:pt>
              </c:strCache>
            </c:strRef>
          </c:cat>
          <c:val>
            <c:numRef>
              <c:f>Sheet1!$B$7:$B$18</c:f>
              <c:numCache>
                <c:formatCode>General</c:formatCode>
                <c:ptCount val="12"/>
                <c:pt idx="0">
                  <c:v>33.0</c:v>
                </c:pt>
                <c:pt idx="1">
                  <c:v>300.0</c:v>
                </c:pt>
                <c:pt idx="2">
                  <c:v>6.0</c:v>
                </c:pt>
                <c:pt idx="3">
                  <c:v>6.0</c:v>
                </c:pt>
                <c:pt idx="4">
                  <c:v>16.0</c:v>
                </c:pt>
                <c:pt idx="5">
                  <c:v>0.0</c:v>
                </c:pt>
                <c:pt idx="6">
                  <c:v>10.0</c:v>
                </c:pt>
                <c:pt idx="7">
                  <c:v>0.0</c:v>
                </c:pt>
                <c:pt idx="8">
                  <c:v>7.0</c:v>
                </c:pt>
                <c:pt idx="9">
                  <c:v>42.0</c:v>
                </c:pt>
                <c:pt idx="10">
                  <c:v>6.0</c:v>
                </c:pt>
                <c:pt idx="11">
                  <c:v>0.0</c:v>
                </c:pt>
              </c:numCache>
            </c:numRef>
          </c:val>
        </c:ser>
        <c:ser>
          <c:idx val="1"/>
          <c:order val="1"/>
          <c:tx>
            <c:strRef>
              <c:f>Sheet1!$C$6</c:f>
              <c:strCache>
                <c:ptCount val="1"/>
                <c:pt idx="0">
                  <c:v>Draft Value Sets</c:v>
                </c:pt>
              </c:strCache>
            </c:strRef>
          </c:tx>
          <c:spPr>
            <a:solidFill>
              <a:schemeClr val="accent2"/>
            </a:solidFill>
            <a:ln>
              <a:noFill/>
            </a:ln>
            <a:effectLst/>
          </c:spPr>
          <c:invertIfNegative val="0"/>
          <c:cat>
            <c:strRef>
              <c:f>Sheet1!$A$7:$A$18</c:f>
              <c:strCache>
                <c:ptCount val="12"/>
                <c:pt idx="0">
                  <c:v>PQRS</c:v>
                </c:pt>
                <c:pt idx="1">
                  <c:v>CancerLinQ Quality Oncology Program Initiative</c:v>
                </c:pt>
                <c:pt idx="2">
                  <c:v>Medical Home Population Health Initiative</c:v>
                </c:pt>
                <c:pt idx="3">
                  <c:v>AHRQ Pediatric Quality Measurement Project</c:v>
                </c:pt>
                <c:pt idx="4">
                  <c:v>Guideline-based clinical decision support</c:v>
                </c:pt>
                <c:pt idx="5">
                  <c:v>Electronic Medical Record and Genomics Network (eMerge)</c:v>
                </c:pt>
                <c:pt idx="6">
                  <c:v>Medication Therapy Management</c:v>
                </c:pt>
                <c:pt idx="7">
                  <c:v>QCDR measures (PQRS)</c:v>
                </c:pt>
                <c:pt idx="8">
                  <c:v>Electronic Medical Record and Genomics Network (eMerge)</c:v>
                </c:pt>
                <c:pt idx="9">
                  <c:v>Core Clinical Data Elements (CCDE) for Risk Adjustment of Hospital-Level Outcome Measures 48</c:v>
                </c:pt>
                <c:pt idx="10">
                  <c:v>FHIMS</c:v>
                </c:pt>
                <c:pt idx="11">
                  <c:v>Reportable Condition Knowledge Management System</c:v>
                </c:pt>
              </c:strCache>
            </c:strRef>
          </c:cat>
          <c:val>
            <c:numRef>
              <c:f>Sheet1!$C$7:$C$18</c:f>
              <c:numCache>
                <c:formatCode>General</c:formatCode>
                <c:ptCount val="12"/>
                <c:pt idx="0">
                  <c:v>302.0</c:v>
                </c:pt>
                <c:pt idx="1">
                  <c:v>16.0</c:v>
                </c:pt>
                <c:pt idx="2">
                  <c:v>6.0</c:v>
                </c:pt>
                <c:pt idx="3">
                  <c:v>0.0</c:v>
                </c:pt>
                <c:pt idx="4">
                  <c:v>3.0</c:v>
                </c:pt>
                <c:pt idx="5">
                  <c:v>32.0</c:v>
                </c:pt>
                <c:pt idx="6">
                  <c:v>126.0</c:v>
                </c:pt>
                <c:pt idx="7">
                  <c:v>89.0</c:v>
                </c:pt>
                <c:pt idx="8">
                  <c:v>23.0</c:v>
                </c:pt>
                <c:pt idx="10">
                  <c:v>38.0</c:v>
                </c:pt>
                <c:pt idx="11">
                  <c:v>365.0</c:v>
                </c:pt>
              </c:numCache>
            </c:numRef>
          </c:val>
        </c:ser>
        <c:dLbls>
          <c:showLegendKey val="0"/>
          <c:showVal val="0"/>
          <c:showCatName val="0"/>
          <c:showSerName val="0"/>
          <c:showPercent val="0"/>
          <c:showBubbleSize val="0"/>
        </c:dLbls>
        <c:gapWidth val="219"/>
        <c:overlap val="-27"/>
        <c:axId val="-2140735096"/>
        <c:axId val="-2140731384"/>
      </c:barChart>
      <c:catAx>
        <c:axId val="-2140735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0731384"/>
        <c:crosses val="autoZero"/>
        <c:auto val="1"/>
        <c:lblAlgn val="ctr"/>
        <c:lblOffset val="100"/>
        <c:noMultiLvlLbl val="0"/>
      </c:catAx>
      <c:valAx>
        <c:axId val="-2140731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07350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0.43478</cdr:x>
      <cdr:y>0.15742</cdr:y>
    </cdr:from>
    <cdr:to>
      <cdr:x>0.61739</cdr:x>
      <cdr:y>0.17174</cdr:y>
    </cdr:to>
    <cdr:cxnSp macro="">
      <cdr:nvCxnSpPr>
        <cdr:cNvPr id="3" name="Straight Arrow Connector 2"/>
        <cdr:cNvCxnSpPr/>
      </cdr:nvCxnSpPr>
      <cdr:spPr>
        <a:xfrm xmlns:a="http://schemas.openxmlformats.org/drawingml/2006/main" flipH="1">
          <a:off x="3810000" y="838200"/>
          <a:ext cx="1600200" cy="7620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3D9CA702-028D-49C9-BF0B-27453F7B2245}" type="datetimeFigureOut">
              <a:rPr lang="en-US" smtClean="0"/>
              <a:t>8/11/16</a:t>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B432EBC1-07AD-4AEB-B777-2002BE8825BF}" type="slidenum">
              <a:rPr lang="en-US" smtClean="0"/>
              <a:t>‹#›</a:t>
            </a:fld>
            <a:endParaRPr lang="en-US" dirty="0"/>
          </a:p>
        </p:txBody>
      </p:sp>
    </p:spTree>
    <p:extLst>
      <p:ext uri="{BB962C8B-B14F-4D97-AF65-F5344CB8AC3E}">
        <p14:creationId xmlns:p14="http://schemas.microsoft.com/office/powerpoint/2010/main" val="2895430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AF031BFB-EDC4-4C80-B1C9-D6BAD1A2337D}" type="datetimeFigureOut">
              <a:rPr lang="en-US" smtClean="0"/>
              <a:t>8/11/16</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A113503-5D40-4EAA-B1E5-67A329D86266}" type="slidenum">
              <a:rPr lang="en-US" smtClean="0"/>
              <a:t>‹#›</a:t>
            </a:fld>
            <a:endParaRPr lang="en-US" dirty="0"/>
          </a:p>
        </p:txBody>
      </p:sp>
    </p:spTree>
    <p:extLst>
      <p:ext uri="{BB962C8B-B14F-4D97-AF65-F5344CB8AC3E}">
        <p14:creationId xmlns:p14="http://schemas.microsoft.com/office/powerpoint/2010/main" val="1083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value set.</a:t>
            </a:r>
            <a:endParaRPr lang="en-US" dirty="0"/>
          </a:p>
        </p:txBody>
      </p:sp>
      <p:sp>
        <p:nvSpPr>
          <p:cNvPr id="4" name="Slide Number Placeholder 3"/>
          <p:cNvSpPr>
            <a:spLocks noGrp="1"/>
          </p:cNvSpPr>
          <p:nvPr>
            <p:ph type="sldNum" sz="quarter" idx="10"/>
          </p:nvPr>
        </p:nvSpPr>
        <p:spPr/>
        <p:txBody>
          <a:bodyPr/>
          <a:lstStyle/>
          <a:p>
            <a:fld id="{2A113503-5D40-4EAA-B1E5-67A329D86266}" type="slidenum">
              <a:rPr lang="en-US" smtClean="0"/>
              <a:t>4</a:t>
            </a:fld>
            <a:endParaRPr lang="en-US" dirty="0"/>
          </a:p>
        </p:txBody>
      </p:sp>
    </p:spTree>
    <p:extLst>
      <p:ext uri="{BB962C8B-B14F-4D97-AF65-F5344CB8AC3E}">
        <p14:creationId xmlns:p14="http://schemas.microsoft.com/office/powerpoint/2010/main" val="2599068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13503-5D40-4EAA-B1E5-67A329D86266}" type="slidenum">
              <a:rPr lang="en-US" smtClean="0"/>
              <a:t>21</a:t>
            </a:fld>
            <a:endParaRPr lang="en-US" dirty="0"/>
          </a:p>
        </p:txBody>
      </p:sp>
    </p:spTree>
    <p:extLst>
      <p:ext uri="{BB962C8B-B14F-4D97-AF65-F5344CB8AC3E}">
        <p14:creationId xmlns:p14="http://schemas.microsoft.com/office/powerpoint/2010/main" val="4125294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13503-5D40-4EAA-B1E5-67A329D86266}" type="slidenum">
              <a:rPr lang="en-US" smtClean="0"/>
              <a:t>22</a:t>
            </a:fld>
            <a:endParaRPr lang="en-US" dirty="0"/>
          </a:p>
        </p:txBody>
      </p:sp>
    </p:spTree>
    <p:extLst>
      <p:ext uri="{BB962C8B-B14F-4D97-AF65-F5344CB8AC3E}">
        <p14:creationId xmlns:p14="http://schemas.microsoft.com/office/powerpoint/2010/main" val="308215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13503-5D40-4EAA-B1E5-67A329D86266}" type="slidenum">
              <a:rPr lang="en-US" smtClean="0"/>
              <a:t>8</a:t>
            </a:fld>
            <a:endParaRPr lang="en-US" dirty="0"/>
          </a:p>
        </p:txBody>
      </p:sp>
    </p:spTree>
    <p:extLst>
      <p:ext uri="{BB962C8B-B14F-4D97-AF65-F5344CB8AC3E}">
        <p14:creationId xmlns:p14="http://schemas.microsoft.com/office/powerpoint/2010/main" val="364002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13503-5D40-4EAA-B1E5-67A329D86266}" type="slidenum">
              <a:rPr lang="en-US" smtClean="0"/>
              <a:t>9</a:t>
            </a:fld>
            <a:endParaRPr lang="en-US" dirty="0"/>
          </a:p>
        </p:txBody>
      </p:sp>
    </p:spTree>
    <p:extLst>
      <p:ext uri="{BB962C8B-B14F-4D97-AF65-F5344CB8AC3E}">
        <p14:creationId xmlns:p14="http://schemas.microsoft.com/office/powerpoint/2010/main" val="3106298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sets are often created through disparate</a:t>
            </a:r>
            <a:r>
              <a:rPr lang="en-US" baseline="0" dirty="0" smtClean="0"/>
              <a:t> contract vehicles or in separate institutions, and there is very little incentive or tooling to support collaborative review of content during the authoring process.  This has sometimes resulted in the creation of highly duplicative, erroneous, or incomplete value set content.  This in turn, results in an unnecessary burden on implementers in terms </a:t>
            </a:r>
            <a:r>
              <a:rPr lang="en-US" baseline="0" smtClean="0"/>
              <a:t>of content acquisition </a:t>
            </a:r>
            <a:r>
              <a:rPr lang="en-US" baseline="0" dirty="0" smtClean="0"/>
              <a:t>and maintenance.</a:t>
            </a:r>
            <a:endParaRPr lang="en-US" dirty="0"/>
          </a:p>
        </p:txBody>
      </p:sp>
      <p:sp>
        <p:nvSpPr>
          <p:cNvPr id="4" name="Slide Number Placeholder 3"/>
          <p:cNvSpPr>
            <a:spLocks noGrp="1"/>
          </p:cNvSpPr>
          <p:nvPr>
            <p:ph type="sldNum" sz="quarter" idx="10"/>
          </p:nvPr>
        </p:nvSpPr>
        <p:spPr/>
        <p:txBody>
          <a:bodyPr/>
          <a:lstStyle/>
          <a:p>
            <a:fld id="{2A113503-5D40-4EAA-B1E5-67A329D86266}" type="slidenum">
              <a:rPr lang="en-US" smtClean="0"/>
              <a:t>12</a:t>
            </a:fld>
            <a:endParaRPr lang="en-US" dirty="0"/>
          </a:p>
        </p:txBody>
      </p:sp>
    </p:spTree>
    <p:extLst>
      <p:ext uri="{BB962C8B-B14F-4D97-AF65-F5344CB8AC3E}">
        <p14:creationId xmlns:p14="http://schemas.microsoft.com/office/powerpoint/2010/main" val="415063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13503-5D40-4EAA-B1E5-67A329D86266}" type="slidenum">
              <a:rPr lang="en-US" smtClean="0"/>
              <a:t>13</a:t>
            </a:fld>
            <a:endParaRPr lang="en-US" dirty="0"/>
          </a:p>
        </p:txBody>
      </p:sp>
    </p:spTree>
    <p:extLst>
      <p:ext uri="{BB962C8B-B14F-4D97-AF65-F5344CB8AC3E}">
        <p14:creationId xmlns:p14="http://schemas.microsoft.com/office/powerpoint/2010/main" val="1332350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13503-5D40-4EAA-B1E5-67A329D86266}" type="slidenum">
              <a:rPr lang="en-US" smtClean="0"/>
              <a:t>14</a:t>
            </a:fld>
            <a:endParaRPr lang="en-US" dirty="0"/>
          </a:p>
        </p:txBody>
      </p:sp>
    </p:spTree>
    <p:extLst>
      <p:ext uri="{BB962C8B-B14F-4D97-AF65-F5344CB8AC3E}">
        <p14:creationId xmlns:p14="http://schemas.microsoft.com/office/powerpoint/2010/main" val="1332350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a:t>
            </a:r>
            <a:r>
              <a:rPr lang="en-US" baseline="0" dirty="0" smtClean="0"/>
              <a:t> set authors can invite others to review their content.</a:t>
            </a:r>
            <a:endParaRPr lang="en-US" dirty="0"/>
          </a:p>
        </p:txBody>
      </p:sp>
      <p:sp>
        <p:nvSpPr>
          <p:cNvPr id="4" name="Slide Number Placeholder 3"/>
          <p:cNvSpPr>
            <a:spLocks noGrp="1"/>
          </p:cNvSpPr>
          <p:nvPr>
            <p:ph type="sldNum" sz="quarter" idx="10"/>
          </p:nvPr>
        </p:nvSpPr>
        <p:spPr/>
        <p:txBody>
          <a:bodyPr/>
          <a:lstStyle/>
          <a:p>
            <a:fld id="{2A113503-5D40-4EAA-B1E5-67A329D86266}" type="slidenum">
              <a:rPr lang="en-US" smtClean="0"/>
              <a:t>15</a:t>
            </a:fld>
            <a:endParaRPr lang="en-US" dirty="0"/>
          </a:p>
        </p:txBody>
      </p:sp>
    </p:spTree>
    <p:extLst>
      <p:ext uri="{BB962C8B-B14F-4D97-AF65-F5344CB8AC3E}">
        <p14:creationId xmlns:p14="http://schemas.microsoft.com/office/powerpoint/2010/main" val="133235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Collab comes with three default discussion topics we have made for you:</a:t>
            </a:r>
            <a:br>
              <a:rPr lang="en-US" dirty="0" smtClean="0"/>
            </a:br>
            <a:r>
              <a:rPr lang="en-US" dirty="0" smtClean="0"/>
              <a:t>Usage, Purpose, Content</a:t>
            </a:r>
          </a:p>
          <a:p>
            <a:pPr marL="285750" indent="-285750">
              <a:buFont typeface="Arial" panose="020B0604020202020204" pitchFamily="34" charset="0"/>
              <a:buChar char="•"/>
            </a:pPr>
            <a:r>
              <a:rPr lang="en-US" dirty="0" smtClean="0"/>
              <a:t>Make a comment</a:t>
            </a:r>
          </a:p>
          <a:p>
            <a:pPr marL="285750" indent="-285750">
              <a:buFont typeface="Arial" panose="020B0604020202020204" pitchFamily="34" charset="0"/>
              <a:buChar char="•"/>
            </a:pPr>
            <a:r>
              <a:rPr lang="en-US" dirty="0" smtClean="0"/>
              <a:t>Reply to a comment</a:t>
            </a:r>
          </a:p>
          <a:p>
            <a:pPr marL="285750" indent="-285750">
              <a:buFont typeface="Arial" panose="020B0604020202020204" pitchFamily="34" charset="0"/>
              <a:buChar char="•"/>
            </a:pPr>
            <a:r>
              <a:rPr lang="en-US" dirty="0" smtClean="0"/>
              <a:t>Create a new topic</a:t>
            </a:r>
          </a:p>
          <a:p>
            <a:endParaRPr lang="en-US" dirty="0"/>
          </a:p>
        </p:txBody>
      </p:sp>
      <p:sp>
        <p:nvSpPr>
          <p:cNvPr id="4" name="Slide Number Placeholder 3"/>
          <p:cNvSpPr>
            <a:spLocks noGrp="1"/>
          </p:cNvSpPr>
          <p:nvPr>
            <p:ph type="sldNum" sz="quarter" idx="10"/>
          </p:nvPr>
        </p:nvSpPr>
        <p:spPr/>
        <p:txBody>
          <a:bodyPr/>
          <a:lstStyle/>
          <a:p>
            <a:fld id="{2A113503-5D40-4EAA-B1E5-67A329D86266}" type="slidenum">
              <a:rPr lang="en-US" smtClean="0"/>
              <a:t>16</a:t>
            </a:fld>
            <a:endParaRPr lang="en-US" dirty="0"/>
          </a:p>
        </p:txBody>
      </p:sp>
    </p:spTree>
    <p:extLst>
      <p:ext uri="{BB962C8B-B14F-4D97-AF65-F5344CB8AC3E}">
        <p14:creationId xmlns:p14="http://schemas.microsoft.com/office/powerpoint/2010/main" val="1332350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13503-5D40-4EAA-B1E5-67A329D86266}" type="slidenum">
              <a:rPr lang="en-US" smtClean="0"/>
              <a:t>20</a:t>
            </a:fld>
            <a:endParaRPr lang="en-US" dirty="0"/>
          </a:p>
        </p:txBody>
      </p:sp>
    </p:spTree>
    <p:extLst>
      <p:ext uri="{BB962C8B-B14F-4D97-AF65-F5344CB8AC3E}">
        <p14:creationId xmlns:p14="http://schemas.microsoft.com/office/powerpoint/2010/main" val="161439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188D41-5F75-4EEC-91FA-23F8BC1953B2}"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E20BA8-E2E7-4509-93A0-6EE57F3339C3}" type="slidenum">
              <a:rPr lang="en-US" smtClean="0"/>
              <a:t>‹#›</a:t>
            </a:fld>
            <a:endParaRPr lang="en-US" dirty="0"/>
          </a:p>
        </p:txBody>
      </p:sp>
    </p:spTree>
    <p:extLst>
      <p:ext uri="{BB962C8B-B14F-4D97-AF65-F5344CB8AC3E}">
        <p14:creationId xmlns:p14="http://schemas.microsoft.com/office/powerpoint/2010/main" val="306853792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F8B5BB-7E0E-4E3B-8957-BD31A969918B}"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E20BA8-E2E7-4509-93A0-6EE57F3339C3}" type="slidenum">
              <a:rPr lang="en-US" smtClean="0"/>
              <a:t>‹#›</a:t>
            </a:fld>
            <a:endParaRPr lang="en-US" dirty="0"/>
          </a:p>
        </p:txBody>
      </p:sp>
    </p:spTree>
    <p:extLst>
      <p:ext uri="{BB962C8B-B14F-4D97-AF65-F5344CB8AC3E}">
        <p14:creationId xmlns:p14="http://schemas.microsoft.com/office/powerpoint/2010/main" val="321946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98D39-5301-470D-8FC1-ECDA32D6955A}"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E20BA8-E2E7-4509-93A0-6EE57F3339C3}" type="slidenum">
              <a:rPr lang="en-US" smtClean="0"/>
              <a:t>‹#›</a:t>
            </a:fld>
            <a:endParaRPr lang="en-US" dirty="0"/>
          </a:p>
        </p:txBody>
      </p:sp>
    </p:spTree>
    <p:extLst>
      <p:ext uri="{BB962C8B-B14F-4D97-AF65-F5344CB8AC3E}">
        <p14:creationId xmlns:p14="http://schemas.microsoft.com/office/powerpoint/2010/main" val="433307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42BC84-12EA-482A-B34F-1B88E02EC079}"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400BFE-6B6D-4822-BC59-FDFD8343A92D}" type="slidenum">
              <a:rPr lang="en-US" smtClean="0"/>
              <a:t>‹#›</a:t>
            </a:fld>
            <a:endParaRPr lang="en-US" dirty="0"/>
          </a:p>
        </p:txBody>
      </p:sp>
    </p:spTree>
    <p:extLst>
      <p:ext uri="{BB962C8B-B14F-4D97-AF65-F5344CB8AC3E}">
        <p14:creationId xmlns:p14="http://schemas.microsoft.com/office/powerpoint/2010/main" val="3370446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B584B7-35FF-48F7-95AE-6713B6DA4793}"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400BFE-6B6D-4822-BC59-FDFD8343A92D}" type="slidenum">
              <a:rPr lang="en-US" smtClean="0"/>
              <a:t>‹#›</a:t>
            </a:fld>
            <a:endParaRPr lang="en-US" dirty="0"/>
          </a:p>
        </p:txBody>
      </p:sp>
    </p:spTree>
    <p:extLst>
      <p:ext uri="{BB962C8B-B14F-4D97-AF65-F5344CB8AC3E}">
        <p14:creationId xmlns:p14="http://schemas.microsoft.com/office/powerpoint/2010/main" val="1368815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28A5CA-38D9-4B67-9E0E-CC18F50C1371}"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400BFE-6B6D-4822-BC59-FDFD8343A92D}" type="slidenum">
              <a:rPr lang="en-US" smtClean="0"/>
              <a:t>‹#›</a:t>
            </a:fld>
            <a:endParaRPr lang="en-US" dirty="0"/>
          </a:p>
        </p:txBody>
      </p:sp>
    </p:spTree>
    <p:extLst>
      <p:ext uri="{BB962C8B-B14F-4D97-AF65-F5344CB8AC3E}">
        <p14:creationId xmlns:p14="http://schemas.microsoft.com/office/powerpoint/2010/main" val="2043352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417630-DAE6-417C-A920-641D5747F2C3}" type="datetime1">
              <a:rPr lang="en-US" smtClean="0"/>
              <a:t>8/11/16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400BFE-6B6D-4822-BC59-FDFD8343A92D}" type="slidenum">
              <a:rPr lang="en-US" smtClean="0"/>
              <a:t>‹#›</a:t>
            </a:fld>
            <a:endParaRPr lang="en-US" dirty="0"/>
          </a:p>
        </p:txBody>
      </p:sp>
    </p:spTree>
    <p:extLst>
      <p:ext uri="{BB962C8B-B14F-4D97-AF65-F5344CB8AC3E}">
        <p14:creationId xmlns:p14="http://schemas.microsoft.com/office/powerpoint/2010/main" val="3075006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B3A211-C917-416C-B5B7-2E3195FBC253}" type="datetime1">
              <a:rPr lang="en-US" smtClean="0"/>
              <a:t>8/11/16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400BFE-6B6D-4822-BC59-FDFD8343A92D}" type="slidenum">
              <a:rPr lang="en-US" smtClean="0"/>
              <a:t>‹#›</a:t>
            </a:fld>
            <a:endParaRPr lang="en-US" dirty="0"/>
          </a:p>
        </p:txBody>
      </p:sp>
    </p:spTree>
    <p:extLst>
      <p:ext uri="{BB962C8B-B14F-4D97-AF65-F5344CB8AC3E}">
        <p14:creationId xmlns:p14="http://schemas.microsoft.com/office/powerpoint/2010/main" val="2471425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669C7E-EB18-4898-B478-964B3D3F637D}" type="datetime1">
              <a:rPr lang="en-US" smtClean="0"/>
              <a:t>8/11/16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400BFE-6B6D-4822-BC59-FDFD8343A92D}" type="slidenum">
              <a:rPr lang="en-US" smtClean="0"/>
              <a:t>‹#›</a:t>
            </a:fld>
            <a:endParaRPr lang="en-US" dirty="0"/>
          </a:p>
        </p:txBody>
      </p:sp>
    </p:spTree>
    <p:extLst>
      <p:ext uri="{BB962C8B-B14F-4D97-AF65-F5344CB8AC3E}">
        <p14:creationId xmlns:p14="http://schemas.microsoft.com/office/powerpoint/2010/main" val="2695236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B5AAF-B64B-4A80-9101-4804FF8EC31F}" type="datetime1">
              <a:rPr lang="en-US" smtClean="0"/>
              <a:t>8/11/16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400BFE-6B6D-4822-BC59-FDFD8343A92D}" type="slidenum">
              <a:rPr lang="en-US" smtClean="0"/>
              <a:t>‹#›</a:t>
            </a:fld>
            <a:endParaRPr lang="en-US" dirty="0"/>
          </a:p>
        </p:txBody>
      </p:sp>
    </p:spTree>
    <p:extLst>
      <p:ext uri="{BB962C8B-B14F-4D97-AF65-F5344CB8AC3E}">
        <p14:creationId xmlns:p14="http://schemas.microsoft.com/office/powerpoint/2010/main" val="65512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9504D6-6FE7-4CD2-BCFE-47E3CA438993}" type="datetime1">
              <a:rPr lang="en-US" smtClean="0"/>
              <a:t>8/11/16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400BFE-6B6D-4822-BC59-FDFD8343A92D}" type="slidenum">
              <a:rPr lang="en-US" smtClean="0"/>
              <a:t>‹#›</a:t>
            </a:fld>
            <a:endParaRPr lang="en-US" dirty="0"/>
          </a:p>
        </p:txBody>
      </p:sp>
    </p:spTree>
    <p:extLst>
      <p:ext uri="{BB962C8B-B14F-4D97-AF65-F5344CB8AC3E}">
        <p14:creationId xmlns:p14="http://schemas.microsoft.com/office/powerpoint/2010/main" val="58595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marL="742950" indent="-285750">
              <a:buFont typeface="Wingdings" panose="05000000000000000000" pitchFamily="2" charset="2"/>
              <a:buChar char="v"/>
              <a:defRPr/>
            </a:lvl2pPr>
          </a:lstStyle>
          <a:p>
            <a:pPr lvl="0"/>
            <a:r>
              <a:rPr lang="en-US" dirty="0" smtClean="0"/>
              <a:t>Click to edit Master text styles</a:t>
            </a:r>
          </a:p>
          <a:p>
            <a:pPr lvl="1"/>
            <a:r>
              <a:rPr lang="en-US" dirty="0" smtClean="0"/>
              <a:t>Second level</a:t>
            </a:r>
          </a:p>
        </p:txBody>
      </p:sp>
      <p:sp>
        <p:nvSpPr>
          <p:cNvPr id="4" name="Date Placeholder 3"/>
          <p:cNvSpPr>
            <a:spLocks noGrp="1"/>
          </p:cNvSpPr>
          <p:nvPr>
            <p:ph type="dt" sz="half" idx="10"/>
          </p:nvPr>
        </p:nvSpPr>
        <p:spPr/>
        <p:txBody>
          <a:bodyPr/>
          <a:lstStyle/>
          <a:p>
            <a:fld id="{E816A42E-1446-4C07-93DD-56E4AE50E46F}"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E20BA8-E2E7-4509-93A0-6EE57F3339C3}"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066800"/>
          </a:xfrm>
          <a:prstGeom prst="rect">
            <a:avLst/>
          </a:prstGeom>
        </p:spPr>
      </p:pic>
    </p:spTree>
    <p:extLst>
      <p:ext uri="{BB962C8B-B14F-4D97-AF65-F5344CB8AC3E}">
        <p14:creationId xmlns:p14="http://schemas.microsoft.com/office/powerpoint/2010/main" val="1512897967"/>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B0393-C579-4133-AE0F-B2C8B8418101}" type="datetime1">
              <a:rPr lang="en-US" smtClean="0"/>
              <a:t>8/11/16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400BFE-6B6D-4822-BC59-FDFD8343A92D}" type="slidenum">
              <a:rPr lang="en-US" smtClean="0"/>
              <a:t>‹#›</a:t>
            </a:fld>
            <a:endParaRPr lang="en-US" dirty="0"/>
          </a:p>
        </p:txBody>
      </p:sp>
    </p:spTree>
    <p:extLst>
      <p:ext uri="{BB962C8B-B14F-4D97-AF65-F5344CB8AC3E}">
        <p14:creationId xmlns:p14="http://schemas.microsoft.com/office/powerpoint/2010/main" val="3243525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E4ED3-36FD-469C-8842-A1E82902B1A9}"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400BFE-6B6D-4822-BC59-FDFD8343A92D}" type="slidenum">
              <a:rPr lang="en-US" smtClean="0"/>
              <a:t>‹#›</a:t>
            </a:fld>
            <a:endParaRPr lang="en-US" dirty="0"/>
          </a:p>
        </p:txBody>
      </p:sp>
    </p:spTree>
    <p:extLst>
      <p:ext uri="{BB962C8B-B14F-4D97-AF65-F5344CB8AC3E}">
        <p14:creationId xmlns:p14="http://schemas.microsoft.com/office/powerpoint/2010/main" val="22917354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CACD79-97E1-4EFD-BC53-EBB5E025C397}"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400BFE-6B6D-4822-BC59-FDFD8343A92D}" type="slidenum">
              <a:rPr lang="en-US" smtClean="0"/>
              <a:t>‹#›</a:t>
            </a:fld>
            <a:endParaRPr lang="en-US" dirty="0"/>
          </a:p>
        </p:txBody>
      </p:sp>
    </p:spTree>
    <p:extLst>
      <p:ext uri="{BB962C8B-B14F-4D97-AF65-F5344CB8AC3E}">
        <p14:creationId xmlns:p14="http://schemas.microsoft.com/office/powerpoint/2010/main" val="7063557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9258AC-FFF1-4ECF-88B8-B4F7EC0933FD}"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1DB7CA-7814-417A-A78B-427A6313B8B5}" type="slidenum">
              <a:rPr lang="en-US" smtClean="0"/>
              <a:t>‹#›</a:t>
            </a:fld>
            <a:endParaRPr lang="en-US" dirty="0"/>
          </a:p>
        </p:txBody>
      </p:sp>
    </p:spTree>
    <p:extLst>
      <p:ext uri="{BB962C8B-B14F-4D97-AF65-F5344CB8AC3E}">
        <p14:creationId xmlns:p14="http://schemas.microsoft.com/office/powerpoint/2010/main" val="2125116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58FD7-3781-4617-ADC3-BCC6D30BCB94}"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1DB7CA-7814-417A-A78B-427A6313B8B5}" type="slidenum">
              <a:rPr lang="en-US" smtClean="0"/>
              <a:t>‹#›</a:t>
            </a:fld>
            <a:endParaRPr lang="en-US" dirty="0"/>
          </a:p>
        </p:txBody>
      </p:sp>
    </p:spTree>
    <p:extLst>
      <p:ext uri="{BB962C8B-B14F-4D97-AF65-F5344CB8AC3E}">
        <p14:creationId xmlns:p14="http://schemas.microsoft.com/office/powerpoint/2010/main" val="3038471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A80A8-5204-4288-8F50-FDD0642507EE}"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1DB7CA-7814-417A-A78B-427A6313B8B5}" type="slidenum">
              <a:rPr lang="en-US" smtClean="0"/>
              <a:t>‹#›</a:t>
            </a:fld>
            <a:endParaRPr lang="en-US" dirty="0"/>
          </a:p>
        </p:txBody>
      </p:sp>
    </p:spTree>
    <p:extLst>
      <p:ext uri="{BB962C8B-B14F-4D97-AF65-F5344CB8AC3E}">
        <p14:creationId xmlns:p14="http://schemas.microsoft.com/office/powerpoint/2010/main" val="5323002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D3AE1D-5E9F-4C34-8996-D5B39F0255CF}" type="datetime1">
              <a:rPr lang="en-US" smtClean="0"/>
              <a:t>8/11/16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1DB7CA-7814-417A-A78B-427A6313B8B5}" type="slidenum">
              <a:rPr lang="en-US" smtClean="0"/>
              <a:t>‹#›</a:t>
            </a:fld>
            <a:endParaRPr lang="en-US" dirty="0"/>
          </a:p>
        </p:txBody>
      </p:sp>
    </p:spTree>
    <p:extLst>
      <p:ext uri="{BB962C8B-B14F-4D97-AF65-F5344CB8AC3E}">
        <p14:creationId xmlns:p14="http://schemas.microsoft.com/office/powerpoint/2010/main" val="2830738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B2075D-8486-482C-A2FC-1C08C3642B6B}" type="datetime1">
              <a:rPr lang="en-US" smtClean="0"/>
              <a:t>8/11/16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1DB7CA-7814-417A-A78B-427A6313B8B5}" type="slidenum">
              <a:rPr lang="en-US" smtClean="0"/>
              <a:t>‹#›</a:t>
            </a:fld>
            <a:endParaRPr lang="en-US" dirty="0"/>
          </a:p>
        </p:txBody>
      </p:sp>
    </p:spTree>
    <p:extLst>
      <p:ext uri="{BB962C8B-B14F-4D97-AF65-F5344CB8AC3E}">
        <p14:creationId xmlns:p14="http://schemas.microsoft.com/office/powerpoint/2010/main" val="2179458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1F7245-2027-4711-8C48-190206920AF3}" type="datetime1">
              <a:rPr lang="en-US" smtClean="0"/>
              <a:t>8/11/16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1DB7CA-7814-417A-A78B-427A6313B8B5}" type="slidenum">
              <a:rPr lang="en-US" smtClean="0"/>
              <a:t>‹#›</a:t>
            </a:fld>
            <a:endParaRPr lang="en-US" dirty="0"/>
          </a:p>
        </p:txBody>
      </p:sp>
    </p:spTree>
    <p:extLst>
      <p:ext uri="{BB962C8B-B14F-4D97-AF65-F5344CB8AC3E}">
        <p14:creationId xmlns:p14="http://schemas.microsoft.com/office/powerpoint/2010/main" val="34887302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A1014-4ACB-462B-BD5E-035ED1380BBB}" type="datetime1">
              <a:rPr lang="en-US" smtClean="0"/>
              <a:t>8/11/16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1DB7CA-7814-417A-A78B-427A6313B8B5}" type="slidenum">
              <a:rPr lang="en-US" smtClean="0"/>
              <a:t>‹#›</a:t>
            </a:fld>
            <a:endParaRPr lang="en-US" dirty="0"/>
          </a:p>
        </p:txBody>
      </p:sp>
    </p:spTree>
    <p:extLst>
      <p:ext uri="{BB962C8B-B14F-4D97-AF65-F5344CB8AC3E}">
        <p14:creationId xmlns:p14="http://schemas.microsoft.com/office/powerpoint/2010/main" val="345502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7C17E6-D995-4EF7-B49C-7BC9F6A72892}"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E20BA8-E2E7-4509-93A0-6EE57F3339C3}" type="slidenum">
              <a:rPr lang="en-US" smtClean="0"/>
              <a:t>‹#›</a:t>
            </a:fld>
            <a:endParaRPr lang="en-US" dirty="0"/>
          </a:p>
        </p:txBody>
      </p:sp>
    </p:spTree>
    <p:extLst>
      <p:ext uri="{BB962C8B-B14F-4D97-AF65-F5344CB8AC3E}">
        <p14:creationId xmlns:p14="http://schemas.microsoft.com/office/powerpoint/2010/main" val="827039821"/>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7E3B4-355D-4329-A099-5FBF9DD936CA}" type="datetime1">
              <a:rPr lang="en-US" smtClean="0"/>
              <a:t>8/11/16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1DB7CA-7814-417A-A78B-427A6313B8B5}" type="slidenum">
              <a:rPr lang="en-US" smtClean="0"/>
              <a:t>‹#›</a:t>
            </a:fld>
            <a:endParaRPr lang="en-US" dirty="0"/>
          </a:p>
        </p:txBody>
      </p:sp>
    </p:spTree>
    <p:extLst>
      <p:ext uri="{BB962C8B-B14F-4D97-AF65-F5344CB8AC3E}">
        <p14:creationId xmlns:p14="http://schemas.microsoft.com/office/powerpoint/2010/main" val="11956374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3D71B-ED0C-46BA-A841-01EBD809689D}" type="datetime1">
              <a:rPr lang="en-US" smtClean="0"/>
              <a:t>8/11/16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1DB7CA-7814-417A-A78B-427A6313B8B5}" type="slidenum">
              <a:rPr lang="en-US" smtClean="0"/>
              <a:t>‹#›</a:t>
            </a:fld>
            <a:endParaRPr lang="en-US" dirty="0"/>
          </a:p>
        </p:txBody>
      </p:sp>
    </p:spTree>
    <p:extLst>
      <p:ext uri="{BB962C8B-B14F-4D97-AF65-F5344CB8AC3E}">
        <p14:creationId xmlns:p14="http://schemas.microsoft.com/office/powerpoint/2010/main" val="649801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6A6F30-170C-46E8-B7B8-B7AC222E87E9}"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1DB7CA-7814-417A-A78B-427A6313B8B5}" type="slidenum">
              <a:rPr lang="en-US" smtClean="0"/>
              <a:t>‹#›</a:t>
            </a:fld>
            <a:endParaRPr lang="en-US" dirty="0"/>
          </a:p>
        </p:txBody>
      </p:sp>
    </p:spTree>
    <p:extLst>
      <p:ext uri="{BB962C8B-B14F-4D97-AF65-F5344CB8AC3E}">
        <p14:creationId xmlns:p14="http://schemas.microsoft.com/office/powerpoint/2010/main" val="7477788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E1B91-A445-4045-81D6-E9C1191DC246}"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1DB7CA-7814-417A-A78B-427A6313B8B5}" type="slidenum">
              <a:rPr lang="en-US" smtClean="0"/>
              <a:t>‹#›</a:t>
            </a:fld>
            <a:endParaRPr lang="en-US" dirty="0"/>
          </a:p>
        </p:txBody>
      </p:sp>
    </p:spTree>
    <p:extLst>
      <p:ext uri="{BB962C8B-B14F-4D97-AF65-F5344CB8AC3E}">
        <p14:creationId xmlns:p14="http://schemas.microsoft.com/office/powerpoint/2010/main" val="42383112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3F2CBD-A190-4F35-A602-698CA14C8E82}"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A02128-27E8-4434-959A-D1B41372AE9B}" type="slidenum">
              <a:rPr lang="en-US" smtClean="0"/>
              <a:t>‹#›</a:t>
            </a:fld>
            <a:endParaRPr lang="en-US" dirty="0"/>
          </a:p>
        </p:txBody>
      </p:sp>
    </p:spTree>
    <p:extLst>
      <p:ext uri="{BB962C8B-B14F-4D97-AF65-F5344CB8AC3E}">
        <p14:creationId xmlns:p14="http://schemas.microsoft.com/office/powerpoint/2010/main" val="37416076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F1ED04-C903-4312-9C77-EA1F055E3CAC}"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A02128-27E8-4434-959A-D1B41372AE9B}" type="slidenum">
              <a:rPr lang="en-US" smtClean="0"/>
              <a:t>‹#›</a:t>
            </a:fld>
            <a:endParaRPr lang="en-US" dirty="0"/>
          </a:p>
        </p:txBody>
      </p:sp>
    </p:spTree>
    <p:extLst>
      <p:ext uri="{BB962C8B-B14F-4D97-AF65-F5344CB8AC3E}">
        <p14:creationId xmlns:p14="http://schemas.microsoft.com/office/powerpoint/2010/main" val="2150894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8C8390-07CA-47E5-B308-0E6C19D867C1}"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A02128-27E8-4434-959A-D1B41372AE9B}" type="slidenum">
              <a:rPr lang="en-US" smtClean="0"/>
              <a:t>‹#›</a:t>
            </a:fld>
            <a:endParaRPr lang="en-US" dirty="0"/>
          </a:p>
        </p:txBody>
      </p:sp>
    </p:spTree>
    <p:extLst>
      <p:ext uri="{BB962C8B-B14F-4D97-AF65-F5344CB8AC3E}">
        <p14:creationId xmlns:p14="http://schemas.microsoft.com/office/powerpoint/2010/main" val="3953811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379B0B-F9B5-43E5-AA2A-C84964860DF0}" type="datetime1">
              <a:rPr lang="en-US" smtClean="0"/>
              <a:t>8/11/16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A02128-27E8-4434-959A-D1B41372AE9B}" type="slidenum">
              <a:rPr lang="en-US" smtClean="0"/>
              <a:t>‹#›</a:t>
            </a:fld>
            <a:endParaRPr lang="en-US" dirty="0"/>
          </a:p>
        </p:txBody>
      </p:sp>
    </p:spTree>
    <p:extLst>
      <p:ext uri="{BB962C8B-B14F-4D97-AF65-F5344CB8AC3E}">
        <p14:creationId xmlns:p14="http://schemas.microsoft.com/office/powerpoint/2010/main" val="2868801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012399-05A9-401E-9897-2EE02E0029DF}" type="datetime1">
              <a:rPr lang="en-US" smtClean="0"/>
              <a:t>8/11/16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1A02128-27E8-4434-959A-D1B41372AE9B}" type="slidenum">
              <a:rPr lang="en-US" smtClean="0"/>
              <a:t>‹#›</a:t>
            </a:fld>
            <a:endParaRPr lang="en-US" dirty="0"/>
          </a:p>
        </p:txBody>
      </p:sp>
    </p:spTree>
    <p:extLst>
      <p:ext uri="{BB962C8B-B14F-4D97-AF65-F5344CB8AC3E}">
        <p14:creationId xmlns:p14="http://schemas.microsoft.com/office/powerpoint/2010/main" val="6688416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C0D48E-5126-49F9-9779-12616A8ED0BB}" type="datetime1">
              <a:rPr lang="en-US" smtClean="0"/>
              <a:t>8/11/16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1A02128-27E8-4434-959A-D1B41372AE9B}" type="slidenum">
              <a:rPr lang="en-US" smtClean="0"/>
              <a:t>‹#›</a:t>
            </a:fld>
            <a:endParaRPr lang="en-US" dirty="0"/>
          </a:p>
        </p:txBody>
      </p:sp>
    </p:spTree>
    <p:extLst>
      <p:ext uri="{BB962C8B-B14F-4D97-AF65-F5344CB8AC3E}">
        <p14:creationId xmlns:p14="http://schemas.microsoft.com/office/powerpoint/2010/main" val="326065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84EC14-286A-40EA-AE12-E5AAE5D7E3BF}" type="datetime1">
              <a:rPr lang="en-US" smtClean="0"/>
              <a:t>8/11/16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E20BA8-E2E7-4509-93A0-6EE57F3339C3}" type="slidenum">
              <a:rPr lang="en-US" smtClean="0"/>
              <a:t>‹#›</a:t>
            </a:fld>
            <a:endParaRPr lang="en-US" dirty="0"/>
          </a:p>
        </p:txBody>
      </p:sp>
    </p:spTree>
    <p:extLst>
      <p:ext uri="{BB962C8B-B14F-4D97-AF65-F5344CB8AC3E}">
        <p14:creationId xmlns:p14="http://schemas.microsoft.com/office/powerpoint/2010/main" val="3536622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5EFA6-1DCB-4F4E-9CED-D0ED9CA16D1A}" type="datetime1">
              <a:rPr lang="en-US" smtClean="0"/>
              <a:t>8/11/16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1A02128-27E8-4434-959A-D1B41372AE9B}" type="slidenum">
              <a:rPr lang="en-US" smtClean="0"/>
              <a:t>‹#›</a:t>
            </a:fld>
            <a:endParaRPr lang="en-US" dirty="0"/>
          </a:p>
        </p:txBody>
      </p:sp>
    </p:spTree>
    <p:extLst>
      <p:ext uri="{BB962C8B-B14F-4D97-AF65-F5344CB8AC3E}">
        <p14:creationId xmlns:p14="http://schemas.microsoft.com/office/powerpoint/2010/main" val="1363348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2CEA25-2A93-472E-B312-80FF05BAC83A}" type="datetime1">
              <a:rPr lang="en-US" smtClean="0"/>
              <a:t>8/11/16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A02128-27E8-4434-959A-D1B41372AE9B}" type="slidenum">
              <a:rPr lang="en-US" smtClean="0"/>
              <a:t>‹#›</a:t>
            </a:fld>
            <a:endParaRPr lang="en-US" dirty="0"/>
          </a:p>
        </p:txBody>
      </p:sp>
    </p:spTree>
    <p:extLst>
      <p:ext uri="{BB962C8B-B14F-4D97-AF65-F5344CB8AC3E}">
        <p14:creationId xmlns:p14="http://schemas.microsoft.com/office/powerpoint/2010/main" val="32402916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8D722-BE39-41F9-9C57-88302FF80D90}" type="datetime1">
              <a:rPr lang="en-US" smtClean="0"/>
              <a:t>8/11/16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A02128-27E8-4434-959A-D1B41372AE9B}" type="slidenum">
              <a:rPr lang="en-US" smtClean="0"/>
              <a:t>‹#›</a:t>
            </a:fld>
            <a:endParaRPr lang="en-US" dirty="0"/>
          </a:p>
        </p:txBody>
      </p:sp>
    </p:spTree>
    <p:extLst>
      <p:ext uri="{BB962C8B-B14F-4D97-AF65-F5344CB8AC3E}">
        <p14:creationId xmlns:p14="http://schemas.microsoft.com/office/powerpoint/2010/main" val="4339319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2E55E-79B6-4F92-9E93-A3B7D785E8F5}"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A02128-27E8-4434-959A-D1B41372AE9B}" type="slidenum">
              <a:rPr lang="en-US" smtClean="0"/>
              <a:t>‹#›</a:t>
            </a:fld>
            <a:endParaRPr lang="en-US" dirty="0"/>
          </a:p>
        </p:txBody>
      </p:sp>
    </p:spTree>
    <p:extLst>
      <p:ext uri="{BB962C8B-B14F-4D97-AF65-F5344CB8AC3E}">
        <p14:creationId xmlns:p14="http://schemas.microsoft.com/office/powerpoint/2010/main" val="20454590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5FB6C-E904-4290-B7A1-B03AE7099126}" type="datetime1">
              <a:rPr lang="en-US" smtClean="0"/>
              <a:t>8/11/16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A02128-27E8-4434-959A-D1B41372AE9B}" type="slidenum">
              <a:rPr lang="en-US" smtClean="0"/>
              <a:t>‹#›</a:t>
            </a:fld>
            <a:endParaRPr lang="en-US" dirty="0"/>
          </a:p>
        </p:txBody>
      </p:sp>
    </p:spTree>
    <p:extLst>
      <p:ext uri="{BB962C8B-B14F-4D97-AF65-F5344CB8AC3E}">
        <p14:creationId xmlns:p14="http://schemas.microsoft.com/office/powerpoint/2010/main" val="279015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B97A40-A9F2-4277-92A9-354AFEC6877F}" type="datetime1">
              <a:rPr lang="en-US" smtClean="0"/>
              <a:t>8/11/16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E20BA8-E2E7-4509-93A0-6EE57F3339C3}" type="slidenum">
              <a:rPr lang="en-US" smtClean="0"/>
              <a:t>‹#›</a:t>
            </a:fld>
            <a:endParaRPr lang="en-US" dirty="0"/>
          </a:p>
        </p:txBody>
      </p:sp>
    </p:spTree>
    <p:extLst>
      <p:ext uri="{BB962C8B-B14F-4D97-AF65-F5344CB8AC3E}">
        <p14:creationId xmlns:p14="http://schemas.microsoft.com/office/powerpoint/2010/main" val="361155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9E06AF-73EB-4BAF-B4C8-6203AE8C57C5}" type="datetime1">
              <a:rPr lang="en-US" smtClean="0"/>
              <a:t>8/11/16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E20BA8-E2E7-4509-93A0-6EE57F3339C3}" type="slidenum">
              <a:rPr lang="en-US" smtClean="0"/>
              <a:t>‹#›</a:t>
            </a:fld>
            <a:endParaRPr lang="en-US" dirty="0"/>
          </a:p>
        </p:txBody>
      </p:sp>
    </p:spTree>
    <p:extLst>
      <p:ext uri="{BB962C8B-B14F-4D97-AF65-F5344CB8AC3E}">
        <p14:creationId xmlns:p14="http://schemas.microsoft.com/office/powerpoint/2010/main" val="281966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5C098-B5C4-498E-9E56-F8965EF4A80E}" type="datetime1">
              <a:rPr lang="en-US" smtClean="0"/>
              <a:t>8/11/16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E20BA8-E2E7-4509-93A0-6EE57F3339C3}" type="slidenum">
              <a:rPr lang="en-US" smtClean="0"/>
              <a:t>‹#›</a:t>
            </a:fld>
            <a:endParaRPr lang="en-US" dirty="0"/>
          </a:p>
        </p:txBody>
      </p:sp>
    </p:spTree>
    <p:extLst>
      <p:ext uri="{BB962C8B-B14F-4D97-AF65-F5344CB8AC3E}">
        <p14:creationId xmlns:p14="http://schemas.microsoft.com/office/powerpoint/2010/main" val="93905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27AFB-9F45-4D37-9E82-090785C66F52}" type="datetime1">
              <a:rPr lang="en-US" smtClean="0"/>
              <a:t>8/11/16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E20BA8-E2E7-4509-93A0-6EE57F3339C3}" type="slidenum">
              <a:rPr lang="en-US" smtClean="0"/>
              <a:t>‹#›</a:t>
            </a:fld>
            <a:endParaRPr lang="en-US" dirty="0"/>
          </a:p>
        </p:txBody>
      </p:sp>
    </p:spTree>
    <p:extLst>
      <p:ext uri="{BB962C8B-B14F-4D97-AF65-F5344CB8AC3E}">
        <p14:creationId xmlns:p14="http://schemas.microsoft.com/office/powerpoint/2010/main" val="7019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C924B5-2EAE-4B60-9B1C-5B38F6EA284E}" type="datetime1">
              <a:rPr lang="en-US" smtClean="0"/>
              <a:t>8/11/16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E20BA8-E2E7-4509-93A0-6EE57F3339C3}" type="slidenum">
              <a:rPr lang="en-US" smtClean="0"/>
              <a:t>‹#›</a:t>
            </a:fld>
            <a:endParaRPr lang="en-US" dirty="0"/>
          </a:p>
        </p:txBody>
      </p:sp>
    </p:spTree>
    <p:extLst>
      <p:ext uri="{BB962C8B-B14F-4D97-AF65-F5344CB8AC3E}">
        <p14:creationId xmlns:p14="http://schemas.microsoft.com/office/powerpoint/2010/main" val="6943778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045D-8579-4015-B4ED-55A8A420923A}" type="datetime1">
              <a:rPr lang="en-US" smtClean="0"/>
              <a:t>8/11/16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20BA8-E2E7-4509-93A0-6EE57F3339C3}" type="slidenum">
              <a:rPr lang="en-US" smtClean="0"/>
              <a:t>‹#›</a:t>
            </a:fld>
            <a:endParaRPr lang="en-US" dirty="0"/>
          </a:p>
        </p:txBody>
      </p:sp>
    </p:spTree>
    <p:extLst>
      <p:ext uri="{BB962C8B-B14F-4D97-AF65-F5344CB8AC3E}">
        <p14:creationId xmlns:p14="http://schemas.microsoft.com/office/powerpoint/2010/main" val="283968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4176D-3273-4138-92D8-71E3DD188445}" type="datetime1">
              <a:rPr lang="en-US" smtClean="0"/>
              <a:t>8/11/16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00BFE-6B6D-4822-BC59-FDFD8343A92D}" type="slidenum">
              <a:rPr lang="en-US" smtClean="0"/>
              <a:t>‹#›</a:t>
            </a:fld>
            <a:endParaRPr lang="en-US" dirty="0"/>
          </a:p>
        </p:txBody>
      </p:sp>
    </p:spTree>
    <p:extLst>
      <p:ext uri="{BB962C8B-B14F-4D97-AF65-F5344CB8AC3E}">
        <p14:creationId xmlns:p14="http://schemas.microsoft.com/office/powerpoint/2010/main" val="3943296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33920-CA6E-4A45-AE1D-2E87FD31A74C}" type="datetime1">
              <a:rPr lang="en-US" smtClean="0"/>
              <a:t>8/11/16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DB7CA-7814-417A-A78B-427A6313B8B5}" type="slidenum">
              <a:rPr lang="en-US" smtClean="0"/>
              <a:t>‹#›</a:t>
            </a:fld>
            <a:endParaRPr lang="en-US" dirty="0"/>
          </a:p>
        </p:txBody>
      </p:sp>
    </p:spTree>
    <p:extLst>
      <p:ext uri="{BB962C8B-B14F-4D97-AF65-F5344CB8AC3E}">
        <p14:creationId xmlns:p14="http://schemas.microsoft.com/office/powerpoint/2010/main" val="37012070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AFD79-4030-4151-8D53-6165D04E8D7D}" type="datetime1">
              <a:rPr lang="en-US" smtClean="0"/>
              <a:t>8/11/16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02128-27E8-4434-959A-D1B41372AE9B}" type="slidenum">
              <a:rPr lang="en-US" smtClean="0"/>
              <a:t>‹#›</a:t>
            </a:fld>
            <a:endParaRPr lang="en-US" dirty="0"/>
          </a:p>
        </p:txBody>
      </p:sp>
    </p:spTree>
    <p:extLst>
      <p:ext uri="{BB962C8B-B14F-4D97-AF65-F5344CB8AC3E}">
        <p14:creationId xmlns:p14="http://schemas.microsoft.com/office/powerpoint/2010/main" val="2666558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teve.emrick@nih.go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152400" y="3048000"/>
            <a:ext cx="8915400" cy="2209800"/>
          </a:xfrm>
        </p:spPr>
        <p:txBody>
          <a:bodyPr>
            <a:normAutofit fontScale="85000" lnSpcReduction="20000"/>
          </a:bodyPr>
          <a:lstStyle/>
          <a:p>
            <a:pPr marL="0" indent="0" algn="ctr">
              <a:buNone/>
            </a:pPr>
            <a:r>
              <a:rPr lang="en-US" b="1" dirty="0" smtClean="0"/>
              <a:t>Information Modeling and Semantic </a:t>
            </a:r>
            <a:r>
              <a:rPr lang="en-US" b="1" dirty="0" smtClean="0"/>
              <a:t>Interoperability </a:t>
            </a:r>
            <a:r>
              <a:rPr lang="en-US" b="1" dirty="0" smtClean="0"/>
              <a:t>Forum</a:t>
            </a:r>
          </a:p>
          <a:p>
            <a:pPr marL="0" indent="0" algn="ctr">
              <a:buNone/>
            </a:pPr>
            <a:r>
              <a:rPr lang="en-US" b="1" dirty="0" smtClean="0"/>
              <a:t>Steven Emrick</a:t>
            </a:r>
          </a:p>
          <a:p>
            <a:pPr marL="0" indent="0" algn="ctr">
              <a:buNone/>
            </a:pPr>
            <a:r>
              <a:rPr lang="en-US" b="1" dirty="0" smtClean="0"/>
              <a:t> Head, Terminology QA &amp; User Services</a:t>
            </a:r>
          </a:p>
          <a:p>
            <a:pPr marL="0" indent="0" algn="ctr">
              <a:buNone/>
            </a:pPr>
            <a:r>
              <a:rPr lang="en-US" b="1" dirty="0" smtClean="0"/>
              <a:t>National Library of Medicine</a:t>
            </a:r>
          </a:p>
          <a:p>
            <a:pPr marL="0" indent="0" algn="ctr">
              <a:buNone/>
            </a:pPr>
            <a:r>
              <a:rPr lang="en-US" b="1" dirty="0" err="1"/>
              <a:t>s</a:t>
            </a:r>
            <a:r>
              <a:rPr lang="en-US" b="1" dirty="0" err="1" smtClean="0"/>
              <a:t>teve.emrick@mail.nih.gov</a:t>
            </a:r>
            <a:endParaRPr lang="en-US" b="1" dirty="0" smtClean="0"/>
          </a:p>
        </p:txBody>
      </p:sp>
      <p:sp>
        <p:nvSpPr>
          <p:cNvPr id="2" name="Slide Number Placeholder 1"/>
          <p:cNvSpPr>
            <a:spLocks noGrp="1"/>
          </p:cNvSpPr>
          <p:nvPr>
            <p:ph type="sldNum" sz="quarter" idx="12"/>
          </p:nvPr>
        </p:nvSpPr>
        <p:spPr/>
        <p:txBody>
          <a:bodyPr/>
          <a:lstStyle/>
          <a:p>
            <a:fld id="{E0E20BA8-E2E7-4509-93A0-6EE57F3339C3}" type="slidenum">
              <a:rPr lang="en-US" smtClean="0"/>
              <a:pPr/>
              <a:t>1</a:t>
            </a:fld>
            <a:endParaRPr lang="en-US" dirty="0"/>
          </a:p>
        </p:txBody>
      </p:sp>
      <p:sp>
        <p:nvSpPr>
          <p:cNvPr id="18" name="Title 17"/>
          <p:cNvSpPr>
            <a:spLocks noGrp="1"/>
          </p:cNvSpPr>
          <p:nvPr>
            <p:ph type="title" idx="4294967295"/>
          </p:nvPr>
        </p:nvSpPr>
        <p:spPr>
          <a:xfrm>
            <a:off x="381000" y="1143000"/>
            <a:ext cx="8229600" cy="2057400"/>
          </a:xfrm>
        </p:spPr>
        <p:txBody>
          <a:bodyPr>
            <a:normAutofit/>
          </a:bodyPr>
          <a:lstStyle/>
          <a:p>
            <a:r>
              <a:rPr lang="en-US" dirty="0" smtClean="0"/>
              <a:t>The Value Set Authority Center</a:t>
            </a:r>
            <a:endParaRPr lang="en-US" dirty="0"/>
          </a:p>
        </p:txBody>
      </p:sp>
    </p:spTree>
    <p:extLst>
      <p:ext uri="{BB962C8B-B14F-4D97-AF65-F5344CB8AC3E}">
        <p14:creationId xmlns:p14="http://schemas.microsoft.com/office/powerpoint/2010/main" val="23545071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0E20BA8-E2E7-4509-93A0-6EE57F3339C3}" type="slidenum">
              <a:rPr lang="en-US" smtClean="0"/>
              <a:t>10</a:t>
            </a:fld>
            <a:endParaRPr lang="en-US" dirty="0"/>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157513105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76040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0E20BA8-E2E7-4509-93A0-6EE57F3339C3}" type="slidenum">
              <a:rPr lang="en-US" smtClean="0"/>
              <a:t>11</a:t>
            </a:fld>
            <a:endParaRPr lang="en-US" dirty="0"/>
          </a:p>
        </p:txBody>
      </p:sp>
      <p:sp>
        <p:nvSpPr>
          <p:cNvPr id="4" name="Magnetic Disk 3"/>
          <p:cNvSpPr/>
          <p:nvPr/>
        </p:nvSpPr>
        <p:spPr>
          <a:xfrm>
            <a:off x="3581400" y="2667000"/>
            <a:ext cx="2262721" cy="994132"/>
          </a:xfrm>
          <a:prstGeom prst="flowChartMagneticDisk">
            <a:avLst/>
          </a:prstGeom>
          <a:solidFill>
            <a:schemeClr val="accent1">
              <a:alpha val="5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chemeClr val="tx2"/>
                </a:solidFill>
              </a:rPr>
              <a:t>Author</a:t>
            </a:r>
            <a:endParaRPr lang="en-US" sz="2400" dirty="0">
              <a:solidFill>
                <a:schemeClr val="tx2"/>
              </a:solidFill>
            </a:endParaRPr>
          </a:p>
        </p:txBody>
      </p:sp>
      <p:sp>
        <p:nvSpPr>
          <p:cNvPr id="6" name="Magnetic Disk 5"/>
          <p:cNvSpPr/>
          <p:nvPr/>
        </p:nvSpPr>
        <p:spPr>
          <a:xfrm>
            <a:off x="228600" y="2739668"/>
            <a:ext cx="2262721" cy="994132"/>
          </a:xfrm>
          <a:prstGeom prst="flowChartMagneticDisk">
            <a:avLst/>
          </a:prstGeom>
          <a:solidFill>
            <a:srgbClr val="FFFF00">
              <a:alpha val="50000"/>
            </a:srgb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chemeClr val="tx2"/>
                </a:solidFill>
              </a:rPr>
              <a:t>Collaborate</a:t>
            </a:r>
            <a:endParaRPr lang="en-US" sz="2400" dirty="0">
              <a:solidFill>
                <a:schemeClr val="tx2"/>
              </a:solidFill>
            </a:endParaRPr>
          </a:p>
        </p:txBody>
      </p:sp>
      <p:sp>
        <p:nvSpPr>
          <p:cNvPr id="7" name="Magnetic Disk 6"/>
          <p:cNvSpPr/>
          <p:nvPr/>
        </p:nvSpPr>
        <p:spPr>
          <a:xfrm>
            <a:off x="6400800" y="3200400"/>
            <a:ext cx="2262721" cy="994132"/>
          </a:xfrm>
          <a:prstGeom prst="flowChartMagneticDisk">
            <a:avLst/>
          </a:prstGeom>
          <a:solidFill>
            <a:schemeClr val="accent1">
              <a:alpha val="5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chemeClr val="tx2"/>
                </a:solidFill>
              </a:rPr>
              <a:t>Repository</a:t>
            </a:r>
            <a:endParaRPr lang="en-US" sz="2400" dirty="0">
              <a:solidFill>
                <a:schemeClr val="tx2"/>
              </a:solidFill>
            </a:endParaRPr>
          </a:p>
        </p:txBody>
      </p:sp>
      <p:cxnSp>
        <p:nvCxnSpPr>
          <p:cNvPr id="9" name="Straight Connector 8"/>
          <p:cNvCxnSpPr/>
          <p:nvPr/>
        </p:nvCxnSpPr>
        <p:spPr>
          <a:xfrm flipV="1">
            <a:off x="0" y="4572000"/>
            <a:ext cx="9144000" cy="76200"/>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16" name="Curved Down Arrow 15"/>
          <p:cNvSpPr/>
          <p:nvPr/>
        </p:nvSpPr>
        <p:spPr>
          <a:xfrm>
            <a:off x="2438400" y="2133600"/>
            <a:ext cx="1219200" cy="533400"/>
          </a:xfrm>
          <a:prstGeom prst="curvedDownArrow">
            <a:avLst>
              <a:gd name="adj1" fmla="val 25000"/>
              <a:gd name="adj2" fmla="val 50000"/>
              <a:gd name="adj3" fmla="val 12945"/>
            </a:avLst>
          </a:prstGeom>
          <a:solidFill>
            <a:srgbClr val="FF0000">
              <a:alpha val="50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flipH="1">
            <a:off x="2438400" y="3733800"/>
            <a:ext cx="1143000" cy="533400"/>
          </a:xfrm>
          <a:prstGeom prst="curvedUpArrow">
            <a:avLst/>
          </a:prstGeom>
          <a:solidFill>
            <a:srgbClr val="FF0000">
              <a:alpha val="50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TextBox 22"/>
          <p:cNvSpPr txBox="1"/>
          <p:nvPr/>
        </p:nvSpPr>
        <p:spPr>
          <a:xfrm>
            <a:off x="5562600" y="3657600"/>
            <a:ext cx="866005" cy="369332"/>
          </a:xfrm>
          <a:prstGeom prst="rect">
            <a:avLst/>
          </a:prstGeom>
          <a:noFill/>
        </p:spPr>
        <p:txBody>
          <a:bodyPr wrap="none" rtlCol="0">
            <a:spAutoFit/>
          </a:bodyPr>
          <a:lstStyle/>
          <a:p>
            <a:r>
              <a:rPr lang="en-US" dirty="0" smtClean="0"/>
              <a:t>publish</a:t>
            </a:r>
            <a:endParaRPr lang="en-US" dirty="0"/>
          </a:p>
        </p:txBody>
      </p:sp>
      <p:sp>
        <p:nvSpPr>
          <p:cNvPr id="24" name="Magnetic Disk 23"/>
          <p:cNvSpPr/>
          <p:nvPr/>
        </p:nvSpPr>
        <p:spPr>
          <a:xfrm>
            <a:off x="6172200" y="1143000"/>
            <a:ext cx="2514600" cy="1066800"/>
          </a:xfrm>
          <a:prstGeom prst="flowChartMagneticDisk">
            <a:avLst/>
          </a:prstGeom>
          <a:solidFill>
            <a:schemeClr val="accent1">
              <a:alpha val="5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2"/>
                </a:solidFill>
              </a:rPr>
              <a:t>Terminology (SCT, LNC, </a:t>
            </a:r>
            <a:r>
              <a:rPr lang="en-US" dirty="0" err="1" smtClean="0">
                <a:solidFill>
                  <a:schemeClr val="tx2"/>
                </a:solidFill>
              </a:rPr>
              <a:t>RxNorm</a:t>
            </a:r>
            <a:r>
              <a:rPr lang="en-US" dirty="0" smtClean="0">
                <a:solidFill>
                  <a:schemeClr val="tx2"/>
                </a:solidFill>
              </a:rPr>
              <a:t>, UMLS, </a:t>
            </a:r>
            <a:r>
              <a:rPr lang="en-US" dirty="0" err="1" smtClean="0">
                <a:solidFill>
                  <a:schemeClr val="tx2"/>
                </a:solidFill>
              </a:rPr>
              <a:t>etc</a:t>
            </a:r>
            <a:r>
              <a:rPr lang="en-US" dirty="0">
                <a:solidFill>
                  <a:schemeClr val="tx2"/>
                </a:solidFill>
              </a:rPr>
              <a:t>)</a:t>
            </a:r>
          </a:p>
        </p:txBody>
      </p:sp>
      <p:sp>
        <p:nvSpPr>
          <p:cNvPr id="28" name="Bent-Up Arrow 27"/>
          <p:cNvSpPr/>
          <p:nvPr/>
        </p:nvSpPr>
        <p:spPr>
          <a:xfrm rot="5400000">
            <a:off x="5562600" y="3581400"/>
            <a:ext cx="533400" cy="838200"/>
          </a:xfrm>
          <a:prstGeom prst="bentUpArrow">
            <a:avLst/>
          </a:prstGeom>
          <a:solidFill>
            <a:srgbClr val="FF0000">
              <a:alpha val="50000"/>
            </a:srgbClr>
          </a:solidFill>
          <a:ln w="31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3810000" y="5181600"/>
            <a:ext cx="1676400" cy="1295400"/>
          </a:xfrm>
          <a:prstGeom prst="roundRect">
            <a:avLst/>
          </a:prstGeom>
          <a:solidFill>
            <a:schemeClr val="accent6">
              <a:lumMod val="75000"/>
              <a:alpha val="5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Authors</a:t>
            </a:r>
            <a:endParaRPr lang="en-US" dirty="0"/>
          </a:p>
        </p:txBody>
      </p:sp>
      <p:cxnSp>
        <p:nvCxnSpPr>
          <p:cNvPr id="32" name="Straight Arrow Connector 31"/>
          <p:cNvCxnSpPr/>
          <p:nvPr/>
        </p:nvCxnSpPr>
        <p:spPr>
          <a:xfrm flipV="1">
            <a:off x="4648200" y="3733800"/>
            <a:ext cx="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533400" y="5181600"/>
            <a:ext cx="1676400" cy="1295400"/>
          </a:xfrm>
          <a:prstGeom prst="roundRect">
            <a:avLst/>
          </a:prstGeom>
          <a:solidFill>
            <a:schemeClr val="accent6">
              <a:lumMod val="75000"/>
              <a:alpha val="5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Collaborators/SMEs</a:t>
            </a:r>
            <a:endParaRPr lang="en-US" dirty="0"/>
          </a:p>
        </p:txBody>
      </p:sp>
      <p:cxnSp>
        <p:nvCxnSpPr>
          <p:cNvPr id="35" name="Straight Arrow Connector 34"/>
          <p:cNvCxnSpPr/>
          <p:nvPr/>
        </p:nvCxnSpPr>
        <p:spPr>
          <a:xfrm flipV="1">
            <a:off x="1371600" y="3810000"/>
            <a:ext cx="2"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6477000" y="5257800"/>
            <a:ext cx="2133600" cy="1219200"/>
          </a:xfrm>
          <a:prstGeom prst="roundRect">
            <a:avLst/>
          </a:prstGeom>
          <a:solidFill>
            <a:schemeClr val="accent6">
              <a:lumMod val="75000"/>
              <a:alpha val="5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Consumers/Reference Implementations</a:t>
            </a:r>
            <a:endParaRPr lang="en-US" sz="1600" dirty="0"/>
          </a:p>
        </p:txBody>
      </p:sp>
      <p:sp>
        <p:nvSpPr>
          <p:cNvPr id="46" name="TextBox 45"/>
          <p:cNvSpPr txBox="1"/>
          <p:nvPr/>
        </p:nvSpPr>
        <p:spPr>
          <a:xfrm>
            <a:off x="2133600" y="1676400"/>
            <a:ext cx="1843098" cy="369332"/>
          </a:xfrm>
          <a:prstGeom prst="rect">
            <a:avLst/>
          </a:prstGeom>
          <a:noFill/>
        </p:spPr>
        <p:txBody>
          <a:bodyPr wrap="none" rtlCol="0">
            <a:spAutoFit/>
          </a:bodyPr>
          <a:lstStyle/>
          <a:p>
            <a:r>
              <a:rPr lang="en-US" dirty="0" smtClean="0"/>
              <a:t>Provide Feedback</a:t>
            </a:r>
            <a:endParaRPr lang="en-US" dirty="0"/>
          </a:p>
        </p:txBody>
      </p:sp>
      <p:sp>
        <p:nvSpPr>
          <p:cNvPr id="47" name="TextBox 46"/>
          <p:cNvSpPr txBox="1"/>
          <p:nvPr/>
        </p:nvSpPr>
        <p:spPr>
          <a:xfrm>
            <a:off x="2133600" y="4267200"/>
            <a:ext cx="1893480" cy="369332"/>
          </a:xfrm>
          <a:prstGeom prst="rect">
            <a:avLst/>
          </a:prstGeom>
          <a:noFill/>
        </p:spPr>
        <p:txBody>
          <a:bodyPr wrap="none" rtlCol="0">
            <a:spAutoFit/>
          </a:bodyPr>
          <a:lstStyle/>
          <a:p>
            <a:r>
              <a:rPr lang="en-US" dirty="0" smtClean="0"/>
              <a:t>Request Feedback</a:t>
            </a:r>
            <a:endParaRPr lang="en-US" dirty="0"/>
          </a:p>
        </p:txBody>
      </p:sp>
      <p:cxnSp>
        <p:nvCxnSpPr>
          <p:cNvPr id="49" name="Straight Arrow Connector 48"/>
          <p:cNvCxnSpPr/>
          <p:nvPr/>
        </p:nvCxnSpPr>
        <p:spPr>
          <a:xfrm flipV="1">
            <a:off x="7620000" y="426720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5638800" y="4648200"/>
            <a:ext cx="2044400" cy="646331"/>
          </a:xfrm>
          <a:prstGeom prst="rect">
            <a:avLst/>
          </a:prstGeom>
          <a:noFill/>
        </p:spPr>
        <p:txBody>
          <a:bodyPr wrap="none" rtlCol="0">
            <a:spAutoFit/>
          </a:bodyPr>
          <a:lstStyle/>
          <a:p>
            <a:r>
              <a:rPr lang="en-US" dirty="0" smtClean="0"/>
              <a:t>Request Expansions</a:t>
            </a:r>
          </a:p>
          <a:p>
            <a:r>
              <a:rPr lang="en-US" dirty="0" smtClean="0"/>
              <a:t>/validations, </a:t>
            </a:r>
            <a:r>
              <a:rPr lang="en-US" dirty="0" err="1" smtClean="0"/>
              <a:t>etc</a:t>
            </a:r>
            <a:endParaRPr lang="en-US" dirty="0"/>
          </a:p>
        </p:txBody>
      </p:sp>
      <p:cxnSp>
        <p:nvCxnSpPr>
          <p:cNvPr id="65" name="Straight Arrow Connector 64"/>
          <p:cNvCxnSpPr/>
          <p:nvPr/>
        </p:nvCxnSpPr>
        <p:spPr>
          <a:xfrm>
            <a:off x="7467600" y="2209800"/>
            <a:ext cx="0" cy="9144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3352800" y="1143000"/>
            <a:ext cx="2579477" cy="523220"/>
          </a:xfrm>
          <a:prstGeom prst="rect">
            <a:avLst/>
          </a:prstGeom>
          <a:noFill/>
        </p:spPr>
        <p:txBody>
          <a:bodyPr wrap="none" rtlCol="0">
            <a:spAutoFit/>
          </a:bodyPr>
          <a:lstStyle/>
          <a:p>
            <a:r>
              <a:rPr lang="en-US" sz="2800" dirty="0" smtClean="0"/>
              <a:t>VSAC Ecosystem</a:t>
            </a:r>
            <a:endParaRPr lang="en-US" sz="2800" dirty="0"/>
          </a:p>
        </p:txBody>
      </p:sp>
      <p:cxnSp>
        <p:nvCxnSpPr>
          <p:cNvPr id="5" name="Straight Arrow Connector 4"/>
          <p:cNvCxnSpPr/>
          <p:nvPr/>
        </p:nvCxnSpPr>
        <p:spPr>
          <a:xfrm flipV="1">
            <a:off x="5029200" y="2045732"/>
            <a:ext cx="990600" cy="392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20395205">
            <a:off x="4964473" y="1819293"/>
            <a:ext cx="880369" cy="369332"/>
          </a:xfrm>
          <a:prstGeom prst="rect">
            <a:avLst/>
          </a:prstGeom>
          <a:noFill/>
        </p:spPr>
        <p:txBody>
          <a:bodyPr wrap="none" rtlCol="0">
            <a:spAutoFit/>
          </a:bodyPr>
          <a:lstStyle/>
          <a:p>
            <a:r>
              <a:rPr lang="en-US" dirty="0" smtClean="0"/>
              <a:t>SOLR??</a:t>
            </a:r>
            <a:endParaRPr lang="en-US" dirty="0"/>
          </a:p>
        </p:txBody>
      </p:sp>
    </p:spTree>
    <p:extLst>
      <p:ext uri="{BB962C8B-B14F-4D97-AF65-F5344CB8AC3E}">
        <p14:creationId xmlns:p14="http://schemas.microsoft.com/office/powerpoint/2010/main" val="359771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0E20BA8-E2E7-4509-93A0-6EE57F3339C3}" type="slidenum">
              <a:rPr lang="en-US" smtClean="0"/>
              <a:t>12</a:t>
            </a:fld>
            <a:endParaRPr lang="en-US" dirty="0"/>
          </a:p>
        </p:txBody>
      </p:sp>
      <p:sp>
        <p:nvSpPr>
          <p:cNvPr id="5" name="TextBox 4"/>
          <p:cNvSpPr txBox="1"/>
          <p:nvPr/>
        </p:nvSpPr>
        <p:spPr>
          <a:xfrm>
            <a:off x="914400" y="1371600"/>
            <a:ext cx="7507183" cy="584776"/>
          </a:xfrm>
          <a:prstGeom prst="rect">
            <a:avLst/>
          </a:prstGeom>
          <a:noFill/>
        </p:spPr>
        <p:txBody>
          <a:bodyPr wrap="none" rtlCol="0">
            <a:spAutoFit/>
          </a:bodyPr>
          <a:lstStyle/>
          <a:p>
            <a:r>
              <a:rPr lang="en-US" sz="3200" dirty="0" smtClean="0"/>
              <a:t>Value Set Development – until very recently</a:t>
            </a:r>
            <a:endParaRPr lang="en-US" sz="3200" dirty="0"/>
          </a:p>
        </p:txBody>
      </p:sp>
      <p:pic>
        <p:nvPicPr>
          <p:cNvPr id="6" name="Content Placeholder 5" descr="silos.jpg"/>
          <p:cNvPicPr>
            <a:picLocks noGrp="1" noChangeAspect="1"/>
          </p:cNvPicPr>
          <p:nvPr>
            <p:ph idx="1"/>
          </p:nvPr>
        </p:nvPicPr>
        <p:blipFill>
          <a:blip r:embed="rId3">
            <a:extLst>
              <a:ext uri="{28A0092B-C50C-407E-A947-70E740481C1C}">
                <a14:useLocalDpi xmlns:a14="http://schemas.microsoft.com/office/drawing/2010/main" val="0"/>
              </a:ext>
            </a:extLst>
          </a:blip>
          <a:srcRect l="3974" r="3974"/>
          <a:stretch>
            <a:fillRect/>
          </a:stretch>
        </p:blipFill>
        <p:spPr>
          <a:xfrm>
            <a:off x="457200" y="2133600"/>
            <a:ext cx="8229600" cy="4525963"/>
          </a:xfrm>
        </p:spPr>
      </p:pic>
    </p:spTree>
    <p:extLst>
      <p:ext uri="{BB962C8B-B14F-4D97-AF65-F5344CB8AC3E}">
        <p14:creationId xmlns:p14="http://schemas.microsoft.com/office/powerpoint/2010/main" val="7228040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idx="4294967295"/>
          </p:nvPr>
        </p:nvSpPr>
        <p:spPr>
          <a:xfrm>
            <a:off x="457200" y="1066800"/>
            <a:ext cx="8229600" cy="1524000"/>
          </a:xfrm>
        </p:spPr>
        <p:txBody>
          <a:bodyPr anchor="t">
            <a:noAutofit/>
          </a:bodyPr>
          <a:lstStyle/>
          <a:p>
            <a:pPr marL="400050" lvl="1" algn="ctr"/>
            <a:r>
              <a:rPr lang="en-US" sz="3200" b="1" dirty="0" smtClean="0"/>
              <a:t>What is the Purpose of VSAC Collaboration?</a:t>
            </a:r>
            <a:endParaRPr lang="en-US" sz="4000" dirty="0">
              <a:latin typeface="+mj-lt"/>
            </a:endParaRPr>
          </a:p>
        </p:txBody>
      </p:sp>
      <p:pic>
        <p:nvPicPr>
          <p:cNvPr id="14" name="Picture 2" descr="VSAC Collaboration Logo" title="VSAC Collaborati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5065" y="1066800"/>
            <a:ext cx="4193871"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descr="Purpose" title="Purpose"/>
          <p:cNvSpPr>
            <a:spLocks noGrp="1"/>
          </p:cNvSpPr>
          <p:nvPr>
            <p:ph idx="1"/>
          </p:nvPr>
        </p:nvSpPr>
        <p:spPr>
          <a:xfrm>
            <a:off x="0" y="2133600"/>
            <a:ext cx="9144000" cy="4373563"/>
          </a:xfrm>
        </p:spPr>
        <p:txBody>
          <a:bodyPr>
            <a:normAutofit/>
          </a:bodyPr>
          <a:lstStyle/>
          <a:p>
            <a:pPr marL="0" indent="0">
              <a:buNone/>
            </a:pPr>
            <a:endParaRPr lang="en-US" sz="4600" b="1" dirty="0" smtClean="0"/>
          </a:p>
          <a:p>
            <a:pPr marL="0" indent="0">
              <a:buNone/>
            </a:pPr>
            <a:r>
              <a:rPr lang="en-US" sz="3600" dirty="0" smtClean="0">
                <a:solidFill>
                  <a:prstClr val="black"/>
                </a:solidFill>
              </a:rPr>
              <a:t/>
            </a:r>
            <a:br>
              <a:rPr lang="en-US" sz="3600" dirty="0" smtClean="0">
                <a:solidFill>
                  <a:prstClr val="black"/>
                </a:solidFill>
              </a:rPr>
            </a:br>
            <a:r>
              <a:rPr lang="en-US" sz="3000" b="1" dirty="0" smtClean="0">
                <a:solidFill>
                  <a:prstClr val="black"/>
                </a:solidFill>
              </a:rPr>
              <a:t/>
            </a:r>
            <a:br>
              <a:rPr lang="en-US" sz="3000" b="1" dirty="0" smtClean="0">
                <a:solidFill>
                  <a:prstClr val="black"/>
                </a:solidFill>
              </a:rPr>
            </a:br>
            <a:endParaRPr lang="en-US" sz="3000" b="1" dirty="0" smtClean="0">
              <a:solidFill>
                <a:prstClr val="black"/>
              </a:solidFill>
            </a:endParaRPr>
          </a:p>
          <a:p>
            <a:pPr marL="0" lvl="0" indent="0">
              <a:buNone/>
            </a:pPr>
            <a:r>
              <a:rPr lang="en-US" sz="2900" b="1" dirty="0" smtClean="0">
                <a:solidFill>
                  <a:prstClr val="black"/>
                </a:solidFill>
              </a:rPr>
              <a:t/>
            </a:r>
            <a:br>
              <a:rPr lang="en-US" sz="2900" b="1" dirty="0" smtClean="0">
                <a:solidFill>
                  <a:prstClr val="black"/>
                </a:solidFill>
              </a:rPr>
            </a:br>
            <a:r>
              <a:rPr lang="en-US" sz="2900" dirty="0" smtClean="0">
                <a:solidFill>
                  <a:prstClr val="black"/>
                </a:solidFill>
              </a:rPr>
              <a:t>	</a:t>
            </a:r>
            <a:endParaRPr lang="en-US" sz="2300" dirty="0" smtClean="0"/>
          </a:p>
          <a:p>
            <a:pPr marL="0" lvl="1" indent="0">
              <a:buNone/>
            </a:pPr>
            <a:r>
              <a:rPr lang="en-US" sz="2300" dirty="0" smtClean="0"/>
              <a:t/>
            </a:r>
            <a:br>
              <a:rPr lang="en-US" sz="2300" dirty="0" smtClean="0"/>
            </a:br>
            <a:endParaRPr lang="en-US" sz="2900" b="1" dirty="0" smtClean="0">
              <a:solidFill>
                <a:prstClr val="black"/>
              </a:solidFill>
            </a:endParaRPr>
          </a:p>
          <a:p>
            <a:pPr marL="400050" lvl="1" indent="0">
              <a:buNone/>
            </a:pPr>
            <a:endParaRPr lang="en-US" sz="1300" dirty="0"/>
          </a:p>
        </p:txBody>
      </p:sp>
      <p:sp>
        <p:nvSpPr>
          <p:cNvPr id="4" name="Slide Number Placeholder 3"/>
          <p:cNvSpPr>
            <a:spLocks noGrp="1"/>
          </p:cNvSpPr>
          <p:nvPr>
            <p:ph type="sldNum" sz="quarter" idx="12"/>
          </p:nvPr>
        </p:nvSpPr>
        <p:spPr/>
        <p:txBody>
          <a:bodyPr/>
          <a:lstStyle/>
          <a:p>
            <a:fld id="{E0E20BA8-E2E7-4509-93A0-6EE57F3339C3}" type="slidenum">
              <a:rPr lang="en-US" smtClean="0"/>
              <a:t>13</a:t>
            </a:fld>
            <a:endParaRPr lang="en-US" dirty="0"/>
          </a:p>
        </p:txBody>
      </p:sp>
      <p:sp>
        <p:nvSpPr>
          <p:cNvPr id="13" name="Rectangle 12" descr="Purpose" title="Purpose"/>
          <p:cNvSpPr/>
          <p:nvPr/>
        </p:nvSpPr>
        <p:spPr>
          <a:xfrm>
            <a:off x="152400" y="2514600"/>
            <a:ext cx="8763000" cy="3108544"/>
          </a:xfrm>
          <a:prstGeom prst="rect">
            <a:avLst/>
          </a:prstGeom>
        </p:spPr>
        <p:txBody>
          <a:bodyPr wrap="square">
            <a:spAutoFit/>
          </a:bodyPr>
          <a:lstStyle/>
          <a:p>
            <a:pPr algn="ctr"/>
            <a:r>
              <a:rPr lang="en-US" sz="2800" b="1" dirty="0" smtClean="0"/>
              <a:t>Why collaborate?</a:t>
            </a:r>
          </a:p>
          <a:p>
            <a:endParaRPr lang="en-US" sz="2400" dirty="0"/>
          </a:p>
          <a:p>
            <a:r>
              <a:rPr lang="en-US" sz="2400" dirty="0"/>
              <a:t>VSAC </a:t>
            </a:r>
            <a:r>
              <a:rPr lang="en-US" sz="2400" dirty="0" smtClean="0"/>
              <a:t>authors </a:t>
            </a:r>
            <a:r>
              <a:rPr lang="en-US" sz="2400" dirty="0"/>
              <a:t>need tooling that supports more interactive and centralized </a:t>
            </a:r>
            <a:r>
              <a:rPr lang="en-US" sz="2400" dirty="0" smtClean="0"/>
              <a:t>collaboration and discussion during the development process.   The goal is to reduce development of duplicative and erroneous content, and to improve the overall quality of value sets through a process of social </a:t>
            </a:r>
            <a:r>
              <a:rPr lang="en-US" sz="2400" dirty="0" err="1" smtClean="0"/>
              <a:t>curation</a:t>
            </a:r>
            <a:r>
              <a:rPr lang="en-US" sz="2400" dirty="0" smtClean="0"/>
              <a:t>.</a:t>
            </a:r>
            <a:endParaRPr lang="en-US" sz="2400" dirty="0"/>
          </a:p>
          <a:p>
            <a:endParaRPr lang="en-US" sz="2400" b="1" dirty="0"/>
          </a:p>
        </p:txBody>
      </p:sp>
    </p:spTree>
    <p:extLst>
      <p:ext uri="{BB962C8B-B14F-4D97-AF65-F5344CB8AC3E}">
        <p14:creationId xmlns:p14="http://schemas.microsoft.com/office/powerpoint/2010/main" val="41746473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066800"/>
            <a:ext cx="8229600" cy="1219200"/>
          </a:xfrm>
        </p:spPr>
        <p:txBody>
          <a:bodyPr>
            <a:normAutofit fontScale="90000"/>
          </a:bodyPr>
          <a:lstStyle/>
          <a:p>
            <a:r>
              <a:rPr lang="en-US" sz="4000" dirty="0" smtClean="0"/>
              <a:t>View Documents within a </a:t>
            </a:r>
            <a:br>
              <a:rPr lang="en-US" sz="4000" dirty="0" smtClean="0"/>
            </a:br>
            <a:r>
              <a:rPr lang="en-US" sz="4000" dirty="0" smtClean="0"/>
              <a:t>Value Set’s Collaboration Content Site</a:t>
            </a:r>
            <a:endParaRPr lang="en-US" sz="4000" dirty="0"/>
          </a:p>
        </p:txBody>
      </p:sp>
      <p:sp>
        <p:nvSpPr>
          <p:cNvPr id="4" name="Slide Number Placeholder 3"/>
          <p:cNvSpPr>
            <a:spLocks noGrp="1"/>
          </p:cNvSpPr>
          <p:nvPr>
            <p:ph type="sldNum" sz="quarter" idx="12"/>
          </p:nvPr>
        </p:nvSpPr>
        <p:spPr/>
        <p:txBody>
          <a:bodyPr/>
          <a:lstStyle/>
          <a:p>
            <a:fld id="{E0E20BA8-E2E7-4509-93A0-6EE57F3339C3}" type="slidenum">
              <a:rPr lang="en-US" smtClean="0"/>
              <a:t>14</a:t>
            </a:fld>
            <a:endParaRPr lang="en-US" dirty="0"/>
          </a:p>
        </p:txBody>
      </p:sp>
      <p:pic>
        <p:nvPicPr>
          <p:cNvPr id="6" name="Picture 2" descr="view documents" title="view docu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7" y="2514600"/>
            <a:ext cx="9182194"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descr="view documents" title="view documents"/>
          <p:cNvCxnSpPr/>
          <p:nvPr/>
        </p:nvCxnSpPr>
        <p:spPr>
          <a:xfrm flipH="1">
            <a:off x="3886200" y="2895600"/>
            <a:ext cx="1143000" cy="1219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6784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E20BA8-E2E7-4509-93A0-6EE57F3339C3}" type="slidenum">
              <a:rPr lang="en-US" smtClean="0"/>
              <a:t>15</a:t>
            </a:fld>
            <a:endParaRPr lang="en-US" dirty="0"/>
          </a:p>
        </p:txBody>
      </p:sp>
      <p:sp>
        <p:nvSpPr>
          <p:cNvPr id="2" name="Title 1"/>
          <p:cNvSpPr>
            <a:spLocks noGrp="1"/>
          </p:cNvSpPr>
          <p:nvPr>
            <p:ph type="title" idx="4294967295"/>
          </p:nvPr>
        </p:nvSpPr>
        <p:spPr>
          <a:xfrm>
            <a:off x="0" y="1066800"/>
            <a:ext cx="9144000" cy="990600"/>
          </a:xfrm>
          <a:solidFill>
            <a:schemeClr val="bg1"/>
          </a:solidFill>
        </p:spPr>
        <p:txBody>
          <a:bodyPr>
            <a:normAutofit fontScale="90000"/>
          </a:bodyPr>
          <a:lstStyle/>
          <a:p>
            <a:r>
              <a:rPr lang="en-US" sz="4000" dirty="0" smtClean="0"/>
              <a:t>Invite Additional Collaborators to </a:t>
            </a:r>
            <a:br>
              <a:rPr lang="en-US" sz="4000" dirty="0" smtClean="0"/>
            </a:br>
            <a:r>
              <a:rPr lang="en-US" sz="4000" dirty="0" smtClean="0"/>
              <a:t>Your Value Set Collaboration Site</a:t>
            </a:r>
            <a:endParaRPr lang="en-US" sz="4000" dirty="0"/>
          </a:p>
        </p:txBody>
      </p:sp>
      <p:grpSp>
        <p:nvGrpSpPr>
          <p:cNvPr id="12" name="Group 11" descr="invite people" title="invite people"/>
          <p:cNvGrpSpPr/>
          <p:nvPr/>
        </p:nvGrpSpPr>
        <p:grpSpPr>
          <a:xfrm>
            <a:off x="32951" y="2286000"/>
            <a:ext cx="8364924" cy="3292475"/>
            <a:chOff x="32951" y="2286000"/>
            <a:chExt cx="8364924" cy="3292475"/>
          </a:xfrm>
        </p:grpSpPr>
        <p:pic>
          <p:nvPicPr>
            <p:cNvPr id="7170" name="Picture 2" descr="invite people" title="invite 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1" y="2286000"/>
              <a:ext cx="4305300" cy="329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descr="invite people" title="invite peo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286000"/>
              <a:ext cx="40544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a:xfrm flipV="1">
              <a:off x="5257800" y="3733800"/>
              <a:ext cx="2286000" cy="28716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13066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Overlap of Subset and Superset Value Sets" title="Overlap of Subset and Superset Value Sets"/>
          <p:cNvSpPr>
            <a:spLocks noGrp="1"/>
          </p:cNvSpPr>
          <p:nvPr>
            <p:ph type="title" idx="4294967295"/>
          </p:nvPr>
        </p:nvSpPr>
        <p:spPr>
          <a:xfrm>
            <a:off x="457200" y="1066800"/>
            <a:ext cx="8229600" cy="1066800"/>
          </a:xfrm>
        </p:spPr>
        <p:txBody>
          <a:bodyPr>
            <a:normAutofit fontScale="90000"/>
          </a:bodyPr>
          <a:lstStyle/>
          <a:p>
            <a:r>
              <a:rPr lang="en-US" sz="4000" dirty="0" smtClean="0"/>
              <a:t>All Site Members Can Participate in Discussion Forums and Create New Topics</a:t>
            </a:r>
            <a:endParaRPr lang="en-US" sz="4000" dirty="0"/>
          </a:p>
        </p:txBody>
      </p:sp>
      <p:sp>
        <p:nvSpPr>
          <p:cNvPr id="4" name="Slide Number Placeholder 3"/>
          <p:cNvSpPr>
            <a:spLocks noGrp="1"/>
          </p:cNvSpPr>
          <p:nvPr>
            <p:ph type="sldNum" sz="quarter" idx="12"/>
          </p:nvPr>
        </p:nvSpPr>
        <p:spPr/>
        <p:txBody>
          <a:bodyPr/>
          <a:lstStyle/>
          <a:p>
            <a:fld id="{E0E20BA8-E2E7-4509-93A0-6EE57F3339C3}" type="slidenum">
              <a:rPr lang="en-US" smtClean="0"/>
              <a:t>16</a:t>
            </a:fld>
            <a:endParaRPr lang="en-US" dirty="0"/>
          </a:p>
        </p:txBody>
      </p:sp>
      <p:grpSp>
        <p:nvGrpSpPr>
          <p:cNvPr id="3" name="Group 2" descr="threaded forum" title="threaded forum"/>
          <p:cNvGrpSpPr/>
          <p:nvPr/>
        </p:nvGrpSpPr>
        <p:grpSpPr>
          <a:xfrm>
            <a:off x="0" y="2209800"/>
            <a:ext cx="8107363" cy="4114800"/>
            <a:chOff x="0" y="1828800"/>
            <a:chExt cx="8107363" cy="4114800"/>
          </a:xfrm>
        </p:grpSpPr>
        <p:pic>
          <p:nvPicPr>
            <p:cNvPr id="8194" name="Picture 2" descr="threaded forum" title="threaded fo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8800"/>
              <a:ext cx="64706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descr="threaded forum" title="threaded for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828800"/>
              <a:ext cx="1706563" cy="39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5871368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0E20BA8-E2E7-4509-93A0-6EE57F3339C3}" type="slidenum">
              <a:rPr lang="en-US" smtClean="0"/>
              <a:t>17</a:t>
            </a:fld>
            <a:endParaRPr lang="en-US" dirty="0"/>
          </a:p>
        </p:txBody>
      </p:sp>
      <p:sp>
        <p:nvSpPr>
          <p:cNvPr id="4" name="TextBox 3"/>
          <p:cNvSpPr txBox="1"/>
          <p:nvPr/>
        </p:nvSpPr>
        <p:spPr>
          <a:xfrm>
            <a:off x="1143000" y="1210271"/>
            <a:ext cx="7162800" cy="523220"/>
          </a:xfrm>
          <a:prstGeom prst="rect">
            <a:avLst/>
          </a:prstGeom>
          <a:noFill/>
        </p:spPr>
        <p:txBody>
          <a:bodyPr wrap="square" rtlCol="0">
            <a:spAutoFit/>
          </a:bodyPr>
          <a:lstStyle/>
          <a:p>
            <a:pPr algn="ctr"/>
            <a:r>
              <a:rPr lang="en-US" sz="2800" b="1" dirty="0" smtClean="0"/>
              <a:t>VSAC  </a:t>
            </a:r>
            <a:r>
              <a:rPr lang="en-US" sz="2800" b="1" dirty="0" err="1" smtClean="0"/>
              <a:t>Collab-athon</a:t>
            </a:r>
            <a:endParaRPr lang="en-US" sz="2800" dirty="0"/>
          </a:p>
        </p:txBody>
      </p:sp>
      <p:pic>
        <p:nvPicPr>
          <p:cNvPr id="2" name="Picture 1" descr="coming-soon.jpg"/>
          <p:cNvPicPr>
            <a:picLocks noChangeAspect="1"/>
          </p:cNvPicPr>
          <p:nvPr/>
        </p:nvPicPr>
        <p:blipFill rotWithShape="1">
          <a:blip r:embed="rId2" cstate="print">
            <a:extLst>
              <a:ext uri="{28A0092B-C50C-407E-A947-70E740481C1C}">
                <a14:useLocalDpi xmlns:a14="http://schemas.microsoft.com/office/drawing/2010/main" val="0"/>
              </a:ext>
            </a:extLst>
          </a:blip>
          <a:srcRect l="30000" t="-17778" r="-30000" b="17778"/>
          <a:stretch/>
        </p:blipFill>
        <p:spPr>
          <a:xfrm>
            <a:off x="0" y="152400"/>
            <a:ext cx="9144000" cy="5143500"/>
          </a:xfrm>
          <a:prstGeom prst="rect">
            <a:avLst/>
          </a:prstGeom>
        </p:spPr>
      </p:pic>
      <p:sp>
        <p:nvSpPr>
          <p:cNvPr id="5" name="TextBox 4"/>
          <p:cNvSpPr txBox="1"/>
          <p:nvPr/>
        </p:nvSpPr>
        <p:spPr>
          <a:xfrm>
            <a:off x="1295400" y="5034764"/>
            <a:ext cx="7627088" cy="1815882"/>
          </a:xfrm>
          <a:prstGeom prst="rect">
            <a:avLst/>
          </a:prstGeom>
          <a:noFill/>
        </p:spPr>
        <p:txBody>
          <a:bodyPr wrap="square" rtlCol="0">
            <a:spAutoFit/>
          </a:body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entury Gothic"/>
                <a:cs typeface="Century Gothic"/>
              </a:rPr>
              <a:t>Provide users the opportunity to test various collaborative scenarios such as inviting SMEs to collaborate, document upload, and review/issue tracking.</a:t>
            </a:r>
            <a:endPar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entury Gothic"/>
              <a:cs typeface="Century Gothic"/>
            </a:endParaRPr>
          </a:p>
        </p:txBody>
      </p:sp>
      <p:sp>
        <p:nvSpPr>
          <p:cNvPr id="6" name="TextBox 5"/>
          <p:cNvSpPr txBox="1"/>
          <p:nvPr/>
        </p:nvSpPr>
        <p:spPr>
          <a:xfrm>
            <a:off x="3733800" y="3581400"/>
            <a:ext cx="4551772" cy="646331"/>
          </a:xfrm>
          <a:prstGeom prst="rect">
            <a:avLst/>
          </a:prstGeom>
          <a:noFill/>
        </p:spPr>
        <p:txBody>
          <a:bodyPr wrap="none" rtlCol="0">
            <a:spAutoFit/>
          </a:bodyPr>
          <a:lstStyle/>
          <a:p>
            <a:r>
              <a:rPr lang="en-US" sz="3600" b="1" u="sng" dirty="0" smtClean="0">
                <a:solidFill>
                  <a:srgbClr val="FFFF00"/>
                </a:solidFill>
                <a:latin typeface="Century Gothic"/>
                <a:cs typeface="Century Gothic"/>
              </a:rPr>
              <a:t>VSAC </a:t>
            </a:r>
            <a:r>
              <a:rPr lang="en-US" sz="3600" b="1" u="sng" dirty="0" err="1" smtClean="0">
                <a:solidFill>
                  <a:srgbClr val="FFFF00"/>
                </a:solidFill>
                <a:latin typeface="Century Gothic"/>
                <a:cs typeface="Century Gothic"/>
              </a:rPr>
              <a:t>Collab-athon</a:t>
            </a:r>
            <a:endParaRPr lang="en-US" sz="3600" b="1" u="sng" dirty="0">
              <a:solidFill>
                <a:srgbClr val="FFFF00"/>
              </a:solidFill>
              <a:latin typeface="Century Gothic"/>
              <a:cs typeface="Century Gothic"/>
            </a:endParaRPr>
          </a:p>
        </p:txBody>
      </p:sp>
    </p:spTree>
    <p:extLst>
      <p:ext uri="{BB962C8B-B14F-4D97-AF65-F5344CB8AC3E}">
        <p14:creationId xmlns:p14="http://schemas.microsoft.com/office/powerpoint/2010/main" val="3650550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0E20BA8-E2E7-4509-93A0-6EE57F3339C3}" type="slidenum">
              <a:rPr lang="en-US" smtClean="0"/>
              <a:t>18</a:t>
            </a:fld>
            <a:endParaRPr lang="en-US" dirty="0"/>
          </a:p>
        </p:txBody>
      </p:sp>
      <p:pic>
        <p:nvPicPr>
          <p:cNvPr id="8" name="Content Placeholder 7" descr="buck-rogers.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4919" t="4235" r="26812" b="395"/>
          <a:stretch/>
        </p:blipFill>
        <p:spPr>
          <a:xfrm>
            <a:off x="76200" y="1143000"/>
            <a:ext cx="4495800" cy="4136139"/>
          </a:xfrm>
          <a:ln>
            <a:solidFill>
              <a:schemeClr val="bg1"/>
            </a:solidFill>
          </a:ln>
          <a:effectLst>
            <a:glow rad="101600">
              <a:schemeClr val="bg2">
                <a:alpha val="75000"/>
              </a:schemeClr>
            </a:glow>
          </a:effectLst>
        </p:spPr>
      </p:pic>
      <p:sp>
        <p:nvSpPr>
          <p:cNvPr id="9" name="TextBox 8"/>
          <p:cNvSpPr txBox="1"/>
          <p:nvPr/>
        </p:nvSpPr>
        <p:spPr>
          <a:xfrm>
            <a:off x="4648200" y="1905000"/>
            <a:ext cx="4361340" cy="523220"/>
          </a:xfrm>
          <a:prstGeom prst="rect">
            <a:avLst/>
          </a:prstGeom>
          <a:noFill/>
        </p:spPr>
        <p:txBody>
          <a:bodyPr wrap="none" rtlCol="0">
            <a:spAutoFit/>
          </a:bodyPr>
          <a:lstStyle/>
          <a:p>
            <a:r>
              <a:rPr lang="en-US" sz="2800" b="1" dirty="0" smtClean="0">
                <a:solidFill>
                  <a:srgbClr val="FFFF00"/>
                </a:solidFill>
                <a:latin typeface="Century Gothic"/>
                <a:cs typeface="Century Gothic"/>
              </a:rPr>
              <a:t>VSAC - Future Directions</a:t>
            </a:r>
            <a:endParaRPr lang="en-US" sz="2800" b="1" dirty="0">
              <a:solidFill>
                <a:srgbClr val="FFFF00"/>
              </a:solidFill>
              <a:latin typeface="Century Gothic"/>
              <a:cs typeface="Century Gothic"/>
            </a:endParaRPr>
          </a:p>
        </p:txBody>
      </p:sp>
      <p:sp>
        <p:nvSpPr>
          <p:cNvPr id="10" name="TextBox 9"/>
          <p:cNvSpPr txBox="1"/>
          <p:nvPr/>
        </p:nvSpPr>
        <p:spPr>
          <a:xfrm>
            <a:off x="4688934" y="2819400"/>
            <a:ext cx="4455066" cy="1631216"/>
          </a:xfrm>
          <a:prstGeom prst="rect">
            <a:avLst/>
          </a:prstGeom>
          <a:noFill/>
        </p:spPr>
        <p:txBody>
          <a:bodyPr wrap="none" rtlCol="0">
            <a:spAutoFit/>
          </a:bodyPr>
          <a:lstStyle/>
          <a:p>
            <a:pPr marL="285750" indent="-285750">
              <a:buFont typeface="Arial"/>
              <a:buChar char="•"/>
            </a:pPr>
            <a:r>
              <a:rPr lang="en-US" sz="2000" dirty="0" smtClean="0">
                <a:solidFill>
                  <a:srgbClr val="FFFF00"/>
                </a:solidFill>
                <a:latin typeface="Century Gothic"/>
                <a:cs typeface="Century Gothic"/>
              </a:rPr>
              <a:t>Alignment with FHIR and VSD</a:t>
            </a:r>
          </a:p>
          <a:p>
            <a:pPr marL="285750" indent="-285750">
              <a:buFont typeface="Arial"/>
              <a:buChar char="•"/>
            </a:pPr>
            <a:r>
              <a:rPr lang="en-US" sz="2000" dirty="0" smtClean="0">
                <a:solidFill>
                  <a:srgbClr val="FFFF00"/>
                </a:solidFill>
                <a:latin typeface="Century Gothic"/>
                <a:cs typeface="Century Gothic"/>
              </a:rPr>
              <a:t>Publish more C-CDA value sets</a:t>
            </a:r>
          </a:p>
          <a:p>
            <a:pPr marL="285750" indent="-285750">
              <a:buFont typeface="Arial"/>
              <a:buChar char="•"/>
            </a:pPr>
            <a:r>
              <a:rPr lang="en-US" sz="2000" dirty="0" smtClean="0">
                <a:solidFill>
                  <a:srgbClr val="FFFF00"/>
                </a:solidFill>
                <a:latin typeface="Century Gothic"/>
                <a:cs typeface="Century Gothic"/>
              </a:rPr>
              <a:t>Binding Parameter Specification</a:t>
            </a:r>
          </a:p>
          <a:p>
            <a:pPr marL="285750" indent="-285750">
              <a:buFont typeface="Arial"/>
              <a:buChar char="•"/>
            </a:pPr>
            <a:r>
              <a:rPr lang="en-US" sz="2000" dirty="0" err="1" smtClean="0">
                <a:solidFill>
                  <a:srgbClr val="FFFF00"/>
                </a:solidFill>
                <a:latin typeface="Century Gothic"/>
                <a:cs typeface="Century Gothic"/>
              </a:rPr>
              <a:t>Collab-athon</a:t>
            </a:r>
            <a:endParaRPr lang="en-US" sz="2000" dirty="0" smtClean="0">
              <a:solidFill>
                <a:srgbClr val="FFFF00"/>
              </a:solidFill>
              <a:latin typeface="Century Gothic"/>
              <a:cs typeface="Century Gothic"/>
            </a:endParaRPr>
          </a:p>
          <a:p>
            <a:pPr marL="285750" indent="-285750">
              <a:buFont typeface="Arial"/>
              <a:buChar char="•"/>
            </a:pPr>
            <a:r>
              <a:rPr lang="en-US" sz="2000" dirty="0" smtClean="0">
                <a:solidFill>
                  <a:srgbClr val="FFFF00"/>
                </a:solidFill>
                <a:latin typeface="Century Gothic"/>
                <a:cs typeface="Century Gothic"/>
              </a:rPr>
              <a:t>Integration with CDE repository</a:t>
            </a:r>
            <a:endParaRPr lang="en-US" sz="2000" dirty="0">
              <a:solidFill>
                <a:srgbClr val="FFFF00"/>
              </a:solidFill>
              <a:latin typeface="Century Gothic"/>
              <a:cs typeface="Century Gothic"/>
            </a:endParaRPr>
          </a:p>
        </p:txBody>
      </p:sp>
    </p:spTree>
    <p:extLst>
      <p:ext uri="{BB962C8B-B14F-4D97-AF65-F5344CB8AC3E}">
        <p14:creationId xmlns:p14="http://schemas.microsoft.com/office/powerpoint/2010/main" val="77066985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27237"/>
            <a:ext cx="8229600" cy="4525963"/>
          </a:xfrm>
        </p:spPr>
        <p:txBody>
          <a:bodyPr>
            <a:normAutofit fontScale="92500" lnSpcReduction="20000"/>
          </a:bodyPr>
          <a:lstStyle/>
          <a:p>
            <a:r>
              <a:rPr lang="en-US" sz="2400" dirty="0" smtClean="0"/>
              <a:t>Many C-CDA value sets are in VSAC or going into VSAC now to support implementation.</a:t>
            </a:r>
          </a:p>
          <a:p>
            <a:r>
              <a:rPr lang="en-US" sz="2400" dirty="0" smtClean="0"/>
              <a:t>Some of these value sets are very large and potentially burdensome for individual sites to generate/maintain on their own.  VSAC can provide an always-up-to-date expansion of these value set definitions.</a:t>
            </a:r>
          </a:p>
          <a:p>
            <a:r>
              <a:rPr lang="en-US" sz="2400" dirty="0" smtClean="0"/>
              <a:t>Examples:  </a:t>
            </a:r>
          </a:p>
          <a:p>
            <a:pPr lvl="1"/>
            <a:r>
              <a:rPr lang="en-US" sz="2000" dirty="0" smtClean="0"/>
              <a:t>SNOMED CT ‘Findings’ value set  &gt; 105k concepts</a:t>
            </a:r>
          </a:p>
          <a:p>
            <a:pPr lvl="1"/>
            <a:r>
              <a:rPr lang="en-US" sz="2000" dirty="0" smtClean="0"/>
              <a:t>SNOMED CT ‘Body site’ value set &gt; 30k concepts</a:t>
            </a:r>
          </a:p>
          <a:p>
            <a:pPr lvl="1"/>
            <a:r>
              <a:rPr lang="en-US" sz="2000" dirty="0" err="1" smtClean="0"/>
              <a:t>RxNorm</a:t>
            </a:r>
            <a:r>
              <a:rPr lang="en-US" sz="2000" dirty="0" smtClean="0"/>
              <a:t> ‘Medication Clinical Drug/Brand Name’ &gt; 30k concepts each</a:t>
            </a:r>
          </a:p>
          <a:p>
            <a:pPr lvl="1"/>
            <a:endParaRPr lang="en-US" sz="2000" dirty="0"/>
          </a:p>
          <a:p>
            <a:r>
              <a:rPr lang="en-US" sz="2400" dirty="0" smtClean="0"/>
              <a:t>These large value sets really act as ‘filters’ (am I using a code from the right part of the vocabulary?), but nonetheless the community needs validation and expansion support.</a:t>
            </a:r>
          </a:p>
          <a:p>
            <a:pPr lvl="1"/>
            <a:endParaRPr lang="en-US" sz="2000" dirty="0" smtClean="0"/>
          </a:p>
          <a:p>
            <a:pPr lvl="1"/>
            <a:endParaRPr lang="en-US" sz="1600" dirty="0" smtClean="0"/>
          </a:p>
          <a:p>
            <a:pPr marL="0" indent="0">
              <a:buNone/>
            </a:pPr>
            <a:endParaRPr lang="en-US" sz="2400" dirty="0" smtClean="0"/>
          </a:p>
        </p:txBody>
      </p:sp>
      <p:sp>
        <p:nvSpPr>
          <p:cNvPr id="3" name="Slide Number Placeholder 2"/>
          <p:cNvSpPr>
            <a:spLocks noGrp="1"/>
          </p:cNvSpPr>
          <p:nvPr>
            <p:ph type="sldNum" sz="quarter" idx="12"/>
          </p:nvPr>
        </p:nvSpPr>
        <p:spPr/>
        <p:txBody>
          <a:bodyPr/>
          <a:lstStyle/>
          <a:p>
            <a:fld id="{E0E20BA8-E2E7-4509-93A0-6EE57F3339C3}" type="slidenum">
              <a:rPr lang="en-US" smtClean="0"/>
              <a:t>19</a:t>
            </a:fld>
            <a:endParaRPr lang="en-US" dirty="0"/>
          </a:p>
        </p:txBody>
      </p:sp>
      <p:sp>
        <p:nvSpPr>
          <p:cNvPr id="4" name="TextBox 3"/>
          <p:cNvSpPr txBox="1"/>
          <p:nvPr/>
        </p:nvSpPr>
        <p:spPr>
          <a:xfrm>
            <a:off x="228600" y="1143000"/>
            <a:ext cx="8864126" cy="584776"/>
          </a:xfrm>
          <a:prstGeom prst="rect">
            <a:avLst/>
          </a:prstGeom>
          <a:noFill/>
        </p:spPr>
        <p:txBody>
          <a:bodyPr wrap="none" rtlCol="0">
            <a:spAutoFit/>
          </a:bodyPr>
          <a:lstStyle/>
          <a:p>
            <a:r>
              <a:rPr lang="en-US" sz="3200" b="1" dirty="0" smtClean="0"/>
              <a:t>VSAC – beyond Clinical Quality Measure Value Sets</a:t>
            </a:r>
            <a:endParaRPr lang="en-US" sz="3200" b="1" dirty="0"/>
          </a:p>
        </p:txBody>
      </p:sp>
    </p:spTree>
    <p:extLst>
      <p:ext uri="{BB962C8B-B14F-4D97-AF65-F5344CB8AC3E}">
        <p14:creationId xmlns:p14="http://schemas.microsoft.com/office/powerpoint/2010/main" val="21057895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5300" y="1143000"/>
            <a:ext cx="8229600" cy="4525963"/>
          </a:xfrm>
        </p:spPr>
        <p:txBody>
          <a:bodyPr/>
          <a:lstStyle/>
          <a:p>
            <a:pPr marL="0" indent="0" algn="ctr">
              <a:buNone/>
            </a:pPr>
            <a:r>
              <a:rPr lang="en-US" dirty="0" smtClean="0"/>
              <a:t>Overview</a:t>
            </a:r>
          </a:p>
          <a:p>
            <a:pPr marL="0" indent="0" algn="ctr">
              <a:buNone/>
            </a:pPr>
            <a:endParaRPr lang="en-US" dirty="0"/>
          </a:p>
          <a:p>
            <a:r>
              <a:rPr lang="en-US" dirty="0" smtClean="0"/>
              <a:t>What is VSAC and why is it important?</a:t>
            </a:r>
          </a:p>
          <a:p>
            <a:r>
              <a:rPr lang="en-US" dirty="0" smtClean="0"/>
              <a:t>Authoring and </a:t>
            </a:r>
            <a:r>
              <a:rPr lang="en-US" b="1" dirty="0" smtClean="0"/>
              <a:t>collaboration</a:t>
            </a:r>
          </a:p>
          <a:p>
            <a:r>
              <a:rPr lang="en-US" dirty="0" smtClean="0"/>
              <a:t>Future directions:</a:t>
            </a:r>
          </a:p>
          <a:p>
            <a:pPr lvl="1"/>
            <a:r>
              <a:rPr lang="en-US" dirty="0" smtClean="0"/>
              <a:t>VSAC on FHIR</a:t>
            </a:r>
          </a:p>
          <a:p>
            <a:pPr lvl="1"/>
            <a:r>
              <a:rPr lang="en-US" dirty="0" smtClean="0"/>
              <a:t>Collab-</a:t>
            </a:r>
            <a:r>
              <a:rPr lang="en-US" dirty="0" err="1" smtClean="0"/>
              <a:t>athon</a:t>
            </a:r>
            <a:endParaRPr lang="en-US" dirty="0" smtClean="0"/>
          </a:p>
          <a:p>
            <a:pPr lvl="1"/>
            <a:r>
              <a:rPr lang="en-US" dirty="0" smtClean="0"/>
              <a:t>Bindings</a:t>
            </a:r>
            <a:endParaRPr lang="en-US" dirty="0"/>
          </a:p>
        </p:txBody>
      </p:sp>
      <p:sp>
        <p:nvSpPr>
          <p:cNvPr id="3" name="Slide Number Placeholder 2"/>
          <p:cNvSpPr>
            <a:spLocks noGrp="1"/>
          </p:cNvSpPr>
          <p:nvPr>
            <p:ph type="sldNum" sz="quarter" idx="12"/>
          </p:nvPr>
        </p:nvSpPr>
        <p:spPr/>
        <p:txBody>
          <a:bodyPr/>
          <a:lstStyle/>
          <a:p>
            <a:fld id="{E0E20BA8-E2E7-4509-93A0-6EE57F3339C3}" type="slidenum">
              <a:rPr lang="en-US" smtClean="0"/>
              <a:t>2</a:t>
            </a:fld>
            <a:endParaRPr lang="en-US" dirty="0"/>
          </a:p>
        </p:txBody>
      </p:sp>
    </p:spTree>
    <p:extLst>
      <p:ext uri="{BB962C8B-B14F-4D97-AF65-F5344CB8AC3E}">
        <p14:creationId xmlns:p14="http://schemas.microsoft.com/office/powerpoint/2010/main" val="10988695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05000"/>
            <a:ext cx="8001000" cy="4648200"/>
          </a:xfrm>
        </p:spPr>
        <p:txBody>
          <a:bodyPr>
            <a:noAutofit/>
          </a:bodyPr>
          <a:lstStyle/>
          <a:p>
            <a:pPr marL="0" indent="0">
              <a:buNone/>
            </a:pPr>
            <a:r>
              <a:rPr lang="en-US" sz="2000" b="1" dirty="0" smtClean="0"/>
              <a:t>FHIR provides</a:t>
            </a:r>
            <a:r>
              <a:rPr lang="en-US" sz="2000" dirty="0" smtClean="0"/>
              <a:t>:</a:t>
            </a:r>
          </a:p>
          <a:p>
            <a:pPr marL="0" indent="0">
              <a:buNone/>
            </a:pPr>
            <a:endParaRPr lang="en-US" sz="2000" dirty="0" smtClean="0"/>
          </a:p>
          <a:p>
            <a:r>
              <a:rPr lang="en-US" sz="1600" dirty="0" smtClean="0"/>
              <a:t>Lingua franca to meet many of the use cases surrounding value set conformance, such as code lookup, value set expansion, and code validation within a value set.</a:t>
            </a:r>
          </a:p>
          <a:p>
            <a:pPr lvl="1"/>
            <a:r>
              <a:rPr lang="en-US" sz="1600" b="1" dirty="0" smtClean="0">
                <a:solidFill>
                  <a:srgbClr val="008000"/>
                </a:solidFill>
              </a:rPr>
              <a:t>This supports conformance and testing – for example, ‘is this drug code presented to my system in a C-CDA document part of the </a:t>
            </a:r>
            <a:r>
              <a:rPr lang="en-US" sz="1600" b="1" dirty="0" err="1" smtClean="0">
                <a:solidFill>
                  <a:srgbClr val="008000"/>
                </a:solidFill>
              </a:rPr>
              <a:t>RxNorm</a:t>
            </a:r>
            <a:r>
              <a:rPr lang="en-US" sz="1600" b="1" dirty="0" smtClean="0">
                <a:solidFill>
                  <a:srgbClr val="008000"/>
                </a:solidFill>
              </a:rPr>
              <a:t> medications value set?’</a:t>
            </a:r>
          </a:p>
          <a:p>
            <a:r>
              <a:rPr lang="en-US" sz="1600" dirty="0" smtClean="0"/>
              <a:t>These common operations can be applied to any value set, including those defined by C-CDA, FHIR, CQMs etc.</a:t>
            </a:r>
          </a:p>
          <a:p>
            <a:endParaRPr lang="en-US" sz="2000" dirty="0"/>
          </a:p>
          <a:p>
            <a:pPr marL="0" indent="0">
              <a:buNone/>
            </a:pPr>
            <a:r>
              <a:rPr lang="en-US" sz="2000" b="1" dirty="0" smtClean="0"/>
              <a:t>VSAC provides:</a:t>
            </a:r>
          </a:p>
          <a:p>
            <a:r>
              <a:rPr lang="en-US" sz="1600" dirty="0"/>
              <a:t>S</a:t>
            </a:r>
            <a:r>
              <a:rPr lang="en-US" sz="1600" dirty="0" smtClean="0"/>
              <a:t>ource of truth for CQM, C-CDA, and other value set definitions.</a:t>
            </a:r>
          </a:p>
          <a:p>
            <a:r>
              <a:rPr lang="en-US" sz="1600" dirty="0" smtClean="0"/>
              <a:t>Updates to terminologies (SNOMED CT, </a:t>
            </a:r>
            <a:r>
              <a:rPr lang="en-US" sz="1600" dirty="0" err="1" smtClean="0"/>
              <a:t>RxNorm</a:t>
            </a:r>
            <a:r>
              <a:rPr lang="en-US" sz="1600" dirty="0" smtClean="0"/>
              <a:t>, LOINC, </a:t>
            </a:r>
            <a:r>
              <a:rPr lang="en-US" sz="1600" dirty="0" err="1" smtClean="0"/>
              <a:t>etc</a:t>
            </a:r>
            <a:r>
              <a:rPr lang="en-US" sz="1600" dirty="0" smtClean="0"/>
              <a:t>) that are used by the value sets.</a:t>
            </a:r>
          </a:p>
          <a:p>
            <a:r>
              <a:rPr lang="en-US" sz="1600" dirty="0" smtClean="0"/>
              <a:t>Authoring tools that allow value set creators to create definitions and discuss their value set content with a community.</a:t>
            </a:r>
          </a:p>
          <a:p>
            <a:pPr marL="0" indent="0">
              <a:buNone/>
            </a:pPr>
            <a:endParaRPr lang="en-US" sz="2000" dirty="0" smtClean="0"/>
          </a:p>
          <a:p>
            <a:pPr marL="0" indent="0">
              <a:buNone/>
            </a:pPr>
            <a:endParaRPr lang="en-US" sz="2800" dirty="0"/>
          </a:p>
        </p:txBody>
      </p:sp>
      <p:sp>
        <p:nvSpPr>
          <p:cNvPr id="3" name="Slide Number Placeholder 2"/>
          <p:cNvSpPr>
            <a:spLocks noGrp="1"/>
          </p:cNvSpPr>
          <p:nvPr>
            <p:ph type="sldNum" sz="quarter" idx="12"/>
          </p:nvPr>
        </p:nvSpPr>
        <p:spPr/>
        <p:txBody>
          <a:bodyPr/>
          <a:lstStyle/>
          <a:p>
            <a:fld id="{E0E20BA8-E2E7-4509-93A0-6EE57F3339C3}" type="slidenum">
              <a:rPr lang="en-US" smtClean="0"/>
              <a:t>20</a:t>
            </a:fld>
            <a:endParaRPr lang="en-US" dirty="0"/>
          </a:p>
        </p:txBody>
      </p:sp>
      <p:sp>
        <p:nvSpPr>
          <p:cNvPr id="4" name="TextBox 3"/>
          <p:cNvSpPr txBox="1"/>
          <p:nvPr/>
        </p:nvSpPr>
        <p:spPr>
          <a:xfrm>
            <a:off x="1143000" y="1210271"/>
            <a:ext cx="7162800" cy="707886"/>
          </a:xfrm>
          <a:prstGeom prst="rect">
            <a:avLst/>
          </a:prstGeom>
          <a:noFill/>
        </p:spPr>
        <p:txBody>
          <a:bodyPr wrap="square" rtlCol="0">
            <a:spAutoFit/>
          </a:bodyPr>
          <a:lstStyle/>
          <a:p>
            <a:pPr algn="ctr"/>
            <a:r>
              <a:rPr lang="en-US" sz="2000" b="1" dirty="0" smtClean="0"/>
              <a:t>VSAC – Future Directions with FHIR</a:t>
            </a:r>
            <a:endParaRPr lang="en-US" sz="2000" b="1" dirty="0"/>
          </a:p>
          <a:p>
            <a:endParaRPr lang="en-US" sz="2000" dirty="0"/>
          </a:p>
        </p:txBody>
      </p:sp>
    </p:spTree>
    <p:extLst>
      <p:ext uri="{BB962C8B-B14F-4D97-AF65-F5344CB8AC3E}">
        <p14:creationId xmlns:p14="http://schemas.microsoft.com/office/powerpoint/2010/main" val="22298659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p:txBody>
      </p:sp>
      <p:sp>
        <p:nvSpPr>
          <p:cNvPr id="3" name="Slide Number Placeholder 2"/>
          <p:cNvSpPr>
            <a:spLocks noGrp="1"/>
          </p:cNvSpPr>
          <p:nvPr>
            <p:ph type="sldNum" sz="quarter" idx="12"/>
          </p:nvPr>
        </p:nvSpPr>
        <p:spPr/>
        <p:txBody>
          <a:bodyPr/>
          <a:lstStyle/>
          <a:p>
            <a:fld id="{E0E20BA8-E2E7-4509-93A0-6EE57F3339C3}" type="slidenum">
              <a:rPr lang="en-US" smtClean="0"/>
              <a:t>21</a:t>
            </a:fld>
            <a:endParaRPr lang="en-US" dirty="0"/>
          </a:p>
        </p:txBody>
      </p:sp>
      <p:sp>
        <p:nvSpPr>
          <p:cNvPr id="4" name="Magnetic Disk 3"/>
          <p:cNvSpPr/>
          <p:nvPr/>
        </p:nvSpPr>
        <p:spPr>
          <a:xfrm>
            <a:off x="3068320" y="1752600"/>
            <a:ext cx="2265680" cy="990600"/>
          </a:xfrm>
          <a:prstGeom prst="flowChartMagneticDisk">
            <a:avLst/>
          </a:prstGeom>
          <a:solidFill>
            <a:schemeClr val="tx2">
              <a:lumMod val="20000"/>
              <a:lumOff val="8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VSAC</a:t>
            </a:r>
            <a:endParaRPr lang="en-US" dirty="0">
              <a:solidFill>
                <a:schemeClr val="tx1"/>
              </a:solidFill>
            </a:endParaRPr>
          </a:p>
        </p:txBody>
      </p:sp>
      <p:sp>
        <p:nvSpPr>
          <p:cNvPr id="6" name="Magnetic Disk 5"/>
          <p:cNvSpPr/>
          <p:nvPr/>
        </p:nvSpPr>
        <p:spPr>
          <a:xfrm>
            <a:off x="7010400" y="1600200"/>
            <a:ext cx="1524000" cy="1066800"/>
          </a:xfrm>
          <a:prstGeom prst="flowChartMagneticDisk">
            <a:avLst/>
          </a:prstGeom>
          <a:solidFill>
            <a:schemeClr val="tx2">
              <a:lumMod val="20000"/>
              <a:lumOff val="8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UMLS and other vocabs</a:t>
            </a:r>
            <a:endParaRPr lang="en-US" dirty="0">
              <a:solidFill>
                <a:schemeClr val="tx1"/>
              </a:solidFill>
            </a:endParaRPr>
          </a:p>
        </p:txBody>
      </p:sp>
      <p:sp>
        <p:nvSpPr>
          <p:cNvPr id="9" name="Magnetic Disk 8"/>
          <p:cNvSpPr/>
          <p:nvPr/>
        </p:nvSpPr>
        <p:spPr>
          <a:xfrm>
            <a:off x="3124200" y="3657600"/>
            <a:ext cx="2265680" cy="990600"/>
          </a:xfrm>
          <a:prstGeom prst="flowChartMagneticDisk">
            <a:avLst/>
          </a:prstGeom>
          <a:solidFill>
            <a:srgbClr val="CCFFCC"/>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FHIR $expand, $validate</a:t>
            </a:r>
            <a:endParaRPr lang="en-US" dirty="0">
              <a:solidFill>
                <a:schemeClr val="tx1"/>
              </a:solidFill>
            </a:endParaRPr>
          </a:p>
        </p:txBody>
      </p:sp>
      <p:cxnSp>
        <p:nvCxnSpPr>
          <p:cNvPr id="14" name="Straight Arrow Connector 13"/>
          <p:cNvCxnSpPr/>
          <p:nvPr/>
        </p:nvCxnSpPr>
        <p:spPr>
          <a:xfrm>
            <a:off x="5410200" y="2438400"/>
            <a:ext cx="1524000" cy="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 name="Magnetic Disk 17"/>
          <p:cNvSpPr/>
          <p:nvPr/>
        </p:nvSpPr>
        <p:spPr>
          <a:xfrm>
            <a:off x="533400" y="5105400"/>
            <a:ext cx="2265680" cy="990600"/>
          </a:xfrm>
          <a:prstGeom prst="flowChartMagneticDisk">
            <a:avLst/>
          </a:prstGeom>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bg1"/>
                </a:solidFill>
              </a:rPr>
              <a:t>EHR System</a:t>
            </a:r>
            <a:endParaRPr lang="en-US" dirty="0">
              <a:solidFill>
                <a:schemeClr val="bg1"/>
              </a:solidFill>
            </a:endParaRPr>
          </a:p>
        </p:txBody>
      </p:sp>
      <p:sp>
        <p:nvSpPr>
          <p:cNvPr id="23" name="Magnetic Disk 22"/>
          <p:cNvSpPr/>
          <p:nvPr/>
        </p:nvSpPr>
        <p:spPr>
          <a:xfrm>
            <a:off x="5659120" y="5105400"/>
            <a:ext cx="2265680" cy="990600"/>
          </a:xfrm>
          <a:prstGeom prst="flowChartMagneticDisk">
            <a:avLst/>
          </a:prstGeom>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bg1"/>
                </a:solidFill>
              </a:rPr>
              <a:t>EHR System</a:t>
            </a:r>
            <a:endParaRPr lang="en-US" dirty="0">
              <a:solidFill>
                <a:schemeClr val="bg1"/>
              </a:solidFill>
            </a:endParaRPr>
          </a:p>
        </p:txBody>
      </p:sp>
      <p:sp>
        <p:nvSpPr>
          <p:cNvPr id="38" name="Curved Up Arrow 37"/>
          <p:cNvSpPr/>
          <p:nvPr/>
        </p:nvSpPr>
        <p:spPr>
          <a:xfrm rot="13651926">
            <a:off x="5516635" y="4481104"/>
            <a:ext cx="838200" cy="381000"/>
          </a:xfrm>
          <a:prstGeom prst="curvedUp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9" name="Curved Up Arrow 38"/>
          <p:cNvSpPr/>
          <p:nvPr/>
        </p:nvSpPr>
        <p:spPr>
          <a:xfrm rot="4034064">
            <a:off x="4830529" y="4938969"/>
            <a:ext cx="838200" cy="381000"/>
          </a:xfrm>
          <a:prstGeom prst="curvedUp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0" name="Curved Up Arrow 39"/>
          <p:cNvSpPr/>
          <p:nvPr/>
        </p:nvSpPr>
        <p:spPr>
          <a:xfrm rot="18048436">
            <a:off x="2778563" y="4991428"/>
            <a:ext cx="838200" cy="381000"/>
          </a:xfrm>
          <a:prstGeom prst="curvedUp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1" name="Curved Up Arrow 40"/>
          <p:cNvSpPr/>
          <p:nvPr/>
        </p:nvSpPr>
        <p:spPr>
          <a:xfrm rot="8429438">
            <a:off x="2231867" y="4456089"/>
            <a:ext cx="838200" cy="381000"/>
          </a:xfrm>
          <a:prstGeom prst="curvedUp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43" name="Straight Arrow Connector 42"/>
          <p:cNvCxnSpPr/>
          <p:nvPr/>
        </p:nvCxnSpPr>
        <p:spPr>
          <a:xfrm>
            <a:off x="4191000" y="2743200"/>
            <a:ext cx="0" cy="91440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2895600" y="5791200"/>
            <a:ext cx="26670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429000" y="5791200"/>
            <a:ext cx="1757099" cy="369332"/>
          </a:xfrm>
          <a:prstGeom prst="rect">
            <a:avLst/>
          </a:prstGeom>
          <a:noFill/>
        </p:spPr>
        <p:txBody>
          <a:bodyPr wrap="none" rtlCol="0">
            <a:spAutoFit/>
          </a:bodyPr>
          <a:lstStyle/>
          <a:p>
            <a:r>
              <a:rPr lang="en-US" b="1" dirty="0" smtClean="0"/>
              <a:t>C-CDA messages</a:t>
            </a:r>
            <a:endParaRPr lang="en-US" b="1" dirty="0"/>
          </a:p>
        </p:txBody>
      </p:sp>
    </p:spTree>
    <p:extLst>
      <p:ext uri="{BB962C8B-B14F-4D97-AF65-F5344CB8AC3E}">
        <p14:creationId xmlns:p14="http://schemas.microsoft.com/office/powerpoint/2010/main" val="293460298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933950" y="1752600"/>
            <a:ext cx="3733800" cy="2895600"/>
          </a:xfrm>
        </p:spPr>
        <p:txBody>
          <a:bodyPr>
            <a:noAutofit/>
          </a:bodyPr>
          <a:lstStyle/>
          <a:p>
            <a:pPr marL="0" indent="0">
              <a:buNone/>
            </a:pPr>
            <a:r>
              <a:rPr lang="en-US" sz="2000" b="1" dirty="0" smtClean="0">
                <a:solidFill>
                  <a:schemeClr val="bg1"/>
                </a:solidFill>
              </a:rPr>
              <a:t>Authors need a (standards-based) way </a:t>
            </a:r>
            <a:r>
              <a:rPr lang="en-US" sz="2000" b="1" i="1" dirty="0" smtClean="0">
                <a:solidFill>
                  <a:schemeClr val="bg1"/>
                </a:solidFill>
              </a:rPr>
              <a:t>within VSAC </a:t>
            </a:r>
            <a:r>
              <a:rPr lang="en-US" sz="2000" b="1" dirty="0" smtClean="0">
                <a:solidFill>
                  <a:schemeClr val="bg1"/>
                </a:solidFill>
              </a:rPr>
              <a:t>to assert model or usage bindings to value sets. </a:t>
            </a:r>
            <a:endParaRPr lang="en-US" sz="1600" dirty="0" smtClean="0">
              <a:solidFill>
                <a:schemeClr val="bg1"/>
              </a:solidFill>
            </a:endParaRPr>
          </a:p>
          <a:p>
            <a:pPr marL="0" indent="0">
              <a:buNone/>
            </a:pPr>
            <a:endParaRPr lang="en-US" sz="2000" dirty="0" smtClean="0"/>
          </a:p>
          <a:p>
            <a:pPr marL="0" indent="0">
              <a:buNone/>
            </a:pPr>
            <a:endParaRPr lang="en-US" sz="2800" dirty="0"/>
          </a:p>
        </p:txBody>
      </p:sp>
      <p:sp>
        <p:nvSpPr>
          <p:cNvPr id="3" name="Slide Number Placeholder 2"/>
          <p:cNvSpPr>
            <a:spLocks noGrp="1"/>
          </p:cNvSpPr>
          <p:nvPr>
            <p:ph type="sldNum" sz="quarter" idx="12"/>
          </p:nvPr>
        </p:nvSpPr>
        <p:spPr/>
        <p:txBody>
          <a:bodyPr/>
          <a:lstStyle/>
          <a:p>
            <a:fld id="{E0E20BA8-E2E7-4509-93A0-6EE57F3339C3}" type="slidenum">
              <a:rPr lang="en-US" smtClean="0"/>
              <a:t>22</a:t>
            </a:fld>
            <a:endParaRPr lang="en-US" dirty="0"/>
          </a:p>
        </p:txBody>
      </p:sp>
      <p:sp>
        <p:nvSpPr>
          <p:cNvPr id="4" name="TextBox 3"/>
          <p:cNvSpPr txBox="1"/>
          <p:nvPr/>
        </p:nvSpPr>
        <p:spPr>
          <a:xfrm>
            <a:off x="1143000" y="1210271"/>
            <a:ext cx="7162800" cy="707886"/>
          </a:xfrm>
          <a:prstGeom prst="rect">
            <a:avLst/>
          </a:prstGeom>
          <a:noFill/>
        </p:spPr>
        <p:txBody>
          <a:bodyPr wrap="square" rtlCol="0">
            <a:spAutoFit/>
          </a:bodyPr>
          <a:lstStyle/>
          <a:p>
            <a:pPr algn="ctr"/>
            <a:r>
              <a:rPr lang="en-US" sz="2000" b="1" dirty="0" smtClean="0">
                <a:solidFill>
                  <a:schemeClr val="bg1"/>
                </a:solidFill>
              </a:rPr>
              <a:t>VSAC Future Directions: Model Bindings</a:t>
            </a:r>
            <a:endParaRPr lang="en-US" sz="2000" b="1" dirty="0">
              <a:solidFill>
                <a:schemeClr val="bg1"/>
              </a:solidFill>
            </a:endParaRPr>
          </a:p>
          <a:p>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76400"/>
            <a:ext cx="5138738" cy="3820623"/>
          </a:xfrm>
          <a:prstGeom prst="rect">
            <a:avLst/>
          </a:prstGeom>
        </p:spPr>
      </p:pic>
    </p:spTree>
    <p:extLst>
      <p:ext uri="{BB962C8B-B14F-4D97-AF65-F5344CB8AC3E}">
        <p14:creationId xmlns:p14="http://schemas.microsoft.com/office/powerpoint/2010/main" val="42933477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de-1.tiff"/>
          <p:cNvPicPr>
            <a:picLocks noGrp="1" noChangeAspect="1"/>
          </p:cNvPicPr>
          <p:nvPr>
            <p:ph idx="1"/>
          </p:nvPr>
        </p:nvPicPr>
        <p:blipFill>
          <a:blip r:embed="rId2">
            <a:extLst>
              <a:ext uri="{28A0092B-C50C-407E-A947-70E740481C1C}">
                <a14:useLocalDpi xmlns:a14="http://schemas.microsoft.com/office/drawing/2010/main" val="0"/>
              </a:ext>
            </a:extLst>
          </a:blip>
          <a:srcRect t="14018" b="14018"/>
          <a:stretch>
            <a:fillRect/>
          </a:stretch>
        </p:blipFill>
        <p:spPr>
          <a:xfrm>
            <a:off x="457200" y="1951037"/>
            <a:ext cx="8229600" cy="4525963"/>
          </a:xfrm>
        </p:spPr>
      </p:pic>
      <p:sp>
        <p:nvSpPr>
          <p:cNvPr id="3" name="Slide Number Placeholder 2"/>
          <p:cNvSpPr>
            <a:spLocks noGrp="1"/>
          </p:cNvSpPr>
          <p:nvPr>
            <p:ph type="sldNum" sz="quarter" idx="12"/>
          </p:nvPr>
        </p:nvSpPr>
        <p:spPr/>
        <p:txBody>
          <a:bodyPr/>
          <a:lstStyle/>
          <a:p>
            <a:fld id="{E0E20BA8-E2E7-4509-93A0-6EE57F3339C3}" type="slidenum">
              <a:rPr lang="en-US" smtClean="0"/>
              <a:t>23</a:t>
            </a:fld>
            <a:endParaRPr lang="en-US" dirty="0"/>
          </a:p>
        </p:txBody>
      </p:sp>
      <p:sp>
        <p:nvSpPr>
          <p:cNvPr id="5" name="TextBox 4"/>
          <p:cNvSpPr txBox="1"/>
          <p:nvPr/>
        </p:nvSpPr>
        <p:spPr>
          <a:xfrm>
            <a:off x="348" y="1295400"/>
            <a:ext cx="9143652" cy="461665"/>
          </a:xfrm>
          <a:prstGeom prst="rect">
            <a:avLst/>
          </a:prstGeom>
          <a:noFill/>
        </p:spPr>
        <p:txBody>
          <a:bodyPr wrap="square" rtlCol="0">
            <a:spAutoFit/>
          </a:bodyPr>
          <a:lstStyle/>
          <a:p>
            <a:pPr algn="ctr"/>
            <a:r>
              <a:rPr lang="en-US" sz="2400" b="1" dirty="0" smtClean="0"/>
              <a:t>NLM CDE Repository – https://</a:t>
            </a:r>
            <a:r>
              <a:rPr lang="en-US" sz="2400" b="1" dirty="0" err="1" smtClean="0"/>
              <a:t>cde.nlm.nih.gov</a:t>
            </a:r>
            <a:endParaRPr lang="en-US" sz="2400" b="1" dirty="0"/>
          </a:p>
        </p:txBody>
      </p:sp>
      <p:cxnSp>
        <p:nvCxnSpPr>
          <p:cNvPr id="7" name="Straight Arrow Connector 6"/>
          <p:cNvCxnSpPr/>
          <p:nvPr/>
        </p:nvCxnSpPr>
        <p:spPr>
          <a:xfrm flipH="1" flipV="1">
            <a:off x="3886200" y="3810000"/>
            <a:ext cx="19812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42789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de-2.tiff"/>
          <p:cNvPicPr>
            <a:picLocks noGrp="1" noChangeAspect="1"/>
          </p:cNvPicPr>
          <p:nvPr>
            <p:ph idx="1"/>
          </p:nvPr>
        </p:nvPicPr>
        <p:blipFill>
          <a:blip r:embed="rId2">
            <a:extLst>
              <a:ext uri="{28A0092B-C50C-407E-A947-70E740481C1C}">
                <a14:useLocalDpi xmlns:a14="http://schemas.microsoft.com/office/drawing/2010/main" val="0"/>
              </a:ext>
            </a:extLst>
          </a:blip>
          <a:srcRect t="10440" b="10440"/>
          <a:stretch>
            <a:fillRect/>
          </a:stretch>
        </p:blipFill>
        <p:spPr/>
      </p:pic>
      <p:sp>
        <p:nvSpPr>
          <p:cNvPr id="3" name="Slide Number Placeholder 2"/>
          <p:cNvSpPr>
            <a:spLocks noGrp="1"/>
          </p:cNvSpPr>
          <p:nvPr>
            <p:ph type="sldNum" sz="quarter" idx="12"/>
          </p:nvPr>
        </p:nvSpPr>
        <p:spPr/>
        <p:txBody>
          <a:bodyPr/>
          <a:lstStyle/>
          <a:p>
            <a:fld id="{E0E20BA8-E2E7-4509-93A0-6EE57F3339C3}" type="slidenum">
              <a:rPr lang="en-US" smtClean="0"/>
              <a:t>24</a:t>
            </a:fld>
            <a:endParaRPr lang="en-US" dirty="0"/>
          </a:p>
        </p:txBody>
      </p:sp>
      <p:cxnSp>
        <p:nvCxnSpPr>
          <p:cNvPr id="6" name="Straight Arrow Connector 5"/>
          <p:cNvCxnSpPr/>
          <p:nvPr/>
        </p:nvCxnSpPr>
        <p:spPr>
          <a:xfrm flipH="1">
            <a:off x="4724400" y="2133600"/>
            <a:ext cx="2590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562600" y="1676400"/>
            <a:ext cx="1083537" cy="369332"/>
          </a:xfrm>
          <a:prstGeom prst="rect">
            <a:avLst/>
          </a:prstGeom>
          <a:noFill/>
        </p:spPr>
        <p:txBody>
          <a:bodyPr wrap="none" rtlCol="0">
            <a:spAutoFit/>
          </a:bodyPr>
          <a:lstStyle/>
          <a:p>
            <a:r>
              <a:rPr lang="en-US" dirty="0" smtClean="0"/>
              <a:t>VSAC OID</a:t>
            </a:r>
            <a:endParaRPr lang="en-US" dirty="0"/>
          </a:p>
        </p:txBody>
      </p:sp>
    </p:spTree>
    <p:extLst>
      <p:ext uri="{BB962C8B-B14F-4D97-AF65-F5344CB8AC3E}">
        <p14:creationId xmlns:p14="http://schemas.microsoft.com/office/powerpoint/2010/main" val="2365067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sac-1.tiff"/>
          <p:cNvPicPr>
            <a:picLocks noGrp="1" noChangeAspect="1"/>
          </p:cNvPicPr>
          <p:nvPr>
            <p:ph idx="1"/>
          </p:nvPr>
        </p:nvPicPr>
        <p:blipFill>
          <a:blip r:embed="rId2" cstate="print">
            <a:extLst>
              <a:ext uri="{28A0092B-C50C-407E-A947-70E740481C1C}">
                <a14:useLocalDpi xmlns:a14="http://schemas.microsoft.com/office/drawing/2010/main" val="0"/>
              </a:ext>
            </a:extLst>
          </a:blip>
          <a:srcRect t="3483" b="3483"/>
          <a:stretch>
            <a:fillRect/>
          </a:stretch>
        </p:blipFill>
        <p:spPr/>
      </p:pic>
      <p:sp>
        <p:nvSpPr>
          <p:cNvPr id="3" name="Slide Number Placeholder 2"/>
          <p:cNvSpPr>
            <a:spLocks noGrp="1"/>
          </p:cNvSpPr>
          <p:nvPr>
            <p:ph type="sldNum" sz="quarter" idx="12"/>
          </p:nvPr>
        </p:nvSpPr>
        <p:spPr/>
        <p:txBody>
          <a:bodyPr/>
          <a:lstStyle/>
          <a:p>
            <a:fld id="{E0E20BA8-E2E7-4509-93A0-6EE57F3339C3}" type="slidenum">
              <a:rPr lang="en-US" smtClean="0"/>
              <a:t>25</a:t>
            </a:fld>
            <a:endParaRPr lang="en-US" dirty="0"/>
          </a:p>
        </p:txBody>
      </p:sp>
    </p:spTree>
    <p:extLst>
      <p:ext uri="{BB962C8B-B14F-4D97-AF65-F5344CB8AC3E}">
        <p14:creationId xmlns:p14="http://schemas.microsoft.com/office/powerpoint/2010/main" val="42311064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57200" y="1295400"/>
            <a:ext cx="8229600" cy="1143000"/>
          </a:xfrm>
        </p:spPr>
        <p:txBody>
          <a:bodyPr/>
          <a:lstStyle/>
          <a:p>
            <a:r>
              <a:rPr lang="en-US" sz="3600" kern="1200" dirty="0" smtClean="0">
                <a:solidFill>
                  <a:srgbClr val="000000"/>
                </a:solidFill>
                <a:effectLst/>
                <a:latin typeface="Calibri"/>
                <a:ea typeface="+mn-ea"/>
                <a:cs typeface="+mn-cs"/>
              </a:rPr>
              <a:t>Questions?</a:t>
            </a:r>
            <a:endParaRPr lang="en-US" dirty="0"/>
          </a:p>
        </p:txBody>
      </p:sp>
      <p:sp>
        <p:nvSpPr>
          <p:cNvPr id="5" name="Rectangle 4"/>
          <p:cNvSpPr/>
          <p:nvPr/>
        </p:nvSpPr>
        <p:spPr>
          <a:xfrm>
            <a:off x="685800" y="2438400"/>
            <a:ext cx="7772400" cy="2308324"/>
          </a:xfrm>
          <a:prstGeom prst="rect">
            <a:avLst/>
          </a:prstGeom>
        </p:spPr>
        <p:txBody>
          <a:bodyPr wrap="square">
            <a:spAutoFit/>
          </a:bodyPr>
          <a:lstStyle/>
          <a:p>
            <a:pPr algn="ctr"/>
            <a:r>
              <a:rPr lang="en-US" sz="2400" b="1" dirty="0" smtClean="0"/>
              <a:t>Steven Emrick</a:t>
            </a:r>
            <a:endParaRPr lang="en-US" sz="2400" b="1" dirty="0" smtClean="0">
              <a:hlinkClick r:id="rId2"/>
            </a:endParaRPr>
          </a:p>
          <a:p>
            <a:pPr algn="ctr"/>
            <a:endParaRPr lang="en-US" sz="2400" b="1" dirty="0" smtClean="0">
              <a:hlinkClick r:id="rId2"/>
            </a:endParaRPr>
          </a:p>
          <a:p>
            <a:pPr algn="ctr"/>
            <a:r>
              <a:rPr lang="en-US" sz="2400" b="1" dirty="0">
                <a:hlinkClick r:id="rId2"/>
              </a:rPr>
              <a:t>s</a:t>
            </a:r>
            <a:r>
              <a:rPr lang="en-US" sz="2400" b="1" dirty="0" smtClean="0">
                <a:hlinkClick r:id="rId2"/>
              </a:rPr>
              <a:t>teve.emrick@nih.gov</a:t>
            </a:r>
            <a:r>
              <a:rPr lang="en-US" sz="2400" b="1" dirty="0"/>
              <a:t/>
            </a:r>
            <a:br>
              <a:rPr lang="en-US" sz="2400" b="1" dirty="0"/>
            </a:br>
            <a:endParaRPr lang="en-US" sz="2400" b="1" dirty="0" smtClean="0"/>
          </a:p>
          <a:p>
            <a:pPr algn="ctr"/>
            <a:r>
              <a:rPr lang="en-US" sz="2400" b="1" dirty="0" smtClean="0"/>
              <a:t>Subscribe to our </a:t>
            </a:r>
            <a:r>
              <a:rPr lang="en-US" sz="2400" b="1" dirty="0" err="1" smtClean="0"/>
              <a:t>listerv</a:t>
            </a:r>
            <a:r>
              <a:rPr lang="en-US" sz="2400" b="1" dirty="0" smtClean="0"/>
              <a:t>:</a:t>
            </a:r>
          </a:p>
          <a:p>
            <a:pPr algn="ctr"/>
            <a:r>
              <a:rPr lang="en-US" sz="2400" dirty="0" smtClean="0"/>
              <a:t>NLM_VSAC_UPDATES@LIST.NIH.GOV</a:t>
            </a:r>
            <a:endParaRPr lang="en-US" sz="2400" dirty="0"/>
          </a:p>
        </p:txBody>
      </p:sp>
      <p:sp>
        <p:nvSpPr>
          <p:cNvPr id="2" name="Slide Number Placeholder 1"/>
          <p:cNvSpPr>
            <a:spLocks noGrp="1"/>
          </p:cNvSpPr>
          <p:nvPr>
            <p:ph type="sldNum" sz="quarter" idx="12"/>
          </p:nvPr>
        </p:nvSpPr>
        <p:spPr/>
        <p:txBody>
          <a:bodyPr/>
          <a:lstStyle/>
          <a:p>
            <a:fld id="{E0E20BA8-E2E7-4509-93A0-6EE57F3339C3}" type="slidenum">
              <a:rPr lang="en-US" smtClean="0"/>
              <a:t>26</a:t>
            </a:fld>
            <a:endParaRPr lang="en-US" dirty="0"/>
          </a:p>
        </p:txBody>
      </p:sp>
    </p:spTree>
    <p:extLst>
      <p:ext uri="{BB962C8B-B14F-4D97-AF65-F5344CB8AC3E}">
        <p14:creationId xmlns:p14="http://schemas.microsoft.com/office/powerpoint/2010/main" val="31033927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0E20BA8-E2E7-4509-93A0-6EE57F3339C3}" type="slidenum">
              <a:rPr lang="en-US" smtClean="0"/>
              <a:t>3</a:t>
            </a:fld>
            <a:endParaRPr lang="en-US" dirty="0"/>
          </a:p>
        </p:txBody>
      </p:sp>
      <p:sp>
        <p:nvSpPr>
          <p:cNvPr id="4" name="Rectangle 3" descr="Purpose" title="Purpose"/>
          <p:cNvSpPr/>
          <p:nvPr/>
        </p:nvSpPr>
        <p:spPr>
          <a:xfrm>
            <a:off x="228600" y="1295400"/>
            <a:ext cx="8763000" cy="3662541"/>
          </a:xfrm>
          <a:prstGeom prst="rect">
            <a:avLst/>
          </a:prstGeom>
        </p:spPr>
        <p:txBody>
          <a:bodyPr wrap="square">
            <a:spAutoFit/>
          </a:bodyPr>
          <a:lstStyle/>
          <a:p>
            <a:pPr algn="ctr"/>
            <a:r>
              <a:rPr lang="en-US" sz="3200" b="1" dirty="0" smtClean="0"/>
              <a:t>VSAC – the Value Set Authority Center: </a:t>
            </a:r>
            <a:r>
              <a:rPr lang="en-US" sz="3200" dirty="0"/>
              <a:t/>
            </a:r>
            <a:br>
              <a:rPr lang="en-US" sz="3200" dirty="0"/>
            </a:br>
            <a:endParaRPr lang="en-US" sz="3200" dirty="0"/>
          </a:p>
          <a:p>
            <a:r>
              <a:rPr lang="en-US" sz="2400" dirty="0" smtClean="0"/>
              <a:t>NLM hosts the VSAC to support the creation and distribution of value sets that serve to define clinical concepts, such as ‘bipolar disorder’, or ‘current tobacco smoker’.   These value sets are often enumerated with codes from vocabulary standards supported by NLM (and mandated by Meaningful Use), such as SNOMED CT, </a:t>
            </a:r>
            <a:r>
              <a:rPr lang="en-US" sz="2400" dirty="0" err="1" smtClean="0"/>
              <a:t>RxNorm</a:t>
            </a:r>
            <a:r>
              <a:rPr lang="en-US" sz="2400" dirty="0" smtClean="0"/>
              <a:t>, and LOINC.   These value sets are in turn used by quality measures, patient summary documents, forms, etc.</a:t>
            </a:r>
            <a:endParaRPr lang="en-US" sz="2400" b="1" dirty="0"/>
          </a:p>
        </p:txBody>
      </p:sp>
    </p:spTree>
    <p:extLst>
      <p:ext uri="{BB962C8B-B14F-4D97-AF65-F5344CB8AC3E}">
        <p14:creationId xmlns:p14="http://schemas.microsoft.com/office/powerpoint/2010/main" val="11350672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0E20BA8-E2E7-4509-93A0-6EE57F3339C3}" type="slidenum">
              <a:rPr lang="en-US" smtClean="0"/>
              <a:t>4</a:t>
            </a:fld>
            <a:endParaRPr lang="en-US" dirty="0"/>
          </a:p>
        </p:txBody>
      </p:sp>
      <p:sp>
        <p:nvSpPr>
          <p:cNvPr id="4" name="TextBox 3"/>
          <p:cNvSpPr txBox="1"/>
          <p:nvPr/>
        </p:nvSpPr>
        <p:spPr>
          <a:xfrm>
            <a:off x="2286000" y="1143000"/>
            <a:ext cx="4154352" cy="830997"/>
          </a:xfrm>
          <a:prstGeom prst="rect">
            <a:avLst/>
          </a:prstGeom>
          <a:noFill/>
        </p:spPr>
        <p:txBody>
          <a:bodyPr wrap="none" rtlCol="0">
            <a:spAutoFit/>
          </a:bodyPr>
          <a:lstStyle/>
          <a:p>
            <a:pPr algn="ctr"/>
            <a:r>
              <a:rPr lang="en-US" sz="2400" b="1" dirty="0" smtClean="0"/>
              <a:t>Example:  ‘Body Site’ value set, </a:t>
            </a:r>
          </a:p>
          <a:p>
            <a:pPr algn="ctr"/>
            <a:r>
              <a:rPr lang="en-US" sz="2400" b="1" dirty="0" smtClean="0"/>
              <a:t>As defined in C-CDA</a:t>
            </a:r>
            <a:endParaRPr lang="en-US" sz="2400" b="1" dirty="0"/>
          </a:p>
        </p:txBody>
      </p:sp>
      <p:pic>
        <p:nvPicPr>
          <p:cNvPr id="6" name="Content Placeholder 5" descr="body-site.tiff"/>
          <p:cNvPicPr>
            <a:picLocks noGrp="1" noChangeAspect="1"/>
          </p:cNvPicPr>
          <p:nvPr>
            <p:ph idx="1"/>
          </p:nvPr>
        </p:nvPicPr>
        <p:blipFill>
          <a:blip r:embed="rId3">
            <a:extLst>
              <a:ext uri="{28A0092B-C50C-407E-A947-70E740481C1C}">
                <a14:useLocalDpi xmlns:a14="http://schemas.microsoft.com/office/drawing/2010/main" val="0"/>
              </a:ext>
            </a:extLst>
          </a:blip>
          <a:srcRect l="4910" r="4910"/>
          <a:stretch>
            <a:fillRect/>
          </a:stretch>
        </p:blipFill>
        <p:spPr>
          <a:xfrm>
            <a:off x="457200" y="1874837"/>
            <a:ext cx="8229600" cy="4525963"/>
          </a:xfrm>
        </p:spPr>
      </p:pic>
      <p:sp>
        <p:nvSpPr>
          <p:cNvPr id="7" name="TextBox 6"/>
          <p:cNvSpPr txBox="1"/>
          <p:nvPr/>
        </p:nvSpPr>
        <p:spPr>
          <a:xfrm>
            <a:off x="6019800" y="3429000"/>
            <a:ext cx="2739903" cy="461665"/>
          </a:xfrm>
          <a:prstGeom prst="rect">
            <a:avLst/>
          </a:prstGeom>
          <a:noFill/>
        </p:spPr>
        <p:txBody>
          <a:bodyPr wrap="none" rtlCol="0">
            <a:spAutoFit/>
          </a:bodyPr>
          <a:lstStyle/>
          <a:p>
            <a:r>
              <a:rPr lang="en-US" sz="2400" b="1" dirty="0" smtClean="0">
                <a:solidFill>
                  <a:srgbClr val="FF0000"/>
                </a:solidFill>
              </a:rPr>
              <a:t>Over 30k concepts!!</a:t>
            </a:r>
            <a:endParaRPr lang="en-US" sz="2400" b="1" dirty="0">
              <a:solidFill>
                <a:srgbClr val="FF0000"/>
              </a:solidFill>
            </a:endParaRPr>
          </a:p>
        </p:txBody>
      </p:sp>
    </p:spTree>
    <p:extLst>
      <p:ext uri="{BB962C8B-B14F-4D97-AF65-F5344CB8AC3E}">
        <p14:creationId xmlns:p14="http://schemas.microsoft.com/office/powerpoint/2010/main" val="5115695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0E20BA8-E2E7-4509-93A0-6EE57F3339C3}" type="slidenum">
              <a:rPr lang="en-US" smtClean="0"/>
              <a:t>5</a:t>
            </a:fld>
            <a:endParaRPr lang="en-US" dirty="0"/>
          </a:p>
        </p:txBody>
      </p:sp>
      <p:sp>
        <p:nvSpPr>
          <p:cNvPr id="4" name="Rectangle 3" descr="Purpose" title="Purpose"/>
          <p:cNvSpPr/>
          <p:nvPr/>
        </p:nvSpPr>
        <p:spPr>
          <a:xfrm>
            <a:off x="228600" y="1295400"/>
            <a:ext cx="8763000" cy="4524316"/>
          </a:xfrm>
          <a:prstGeom prst="rect">
            <a:avLst/>
          </a:prstGeom>
        </p:spPr>
        <p:txBody>
          <a:bodyPr wrap="square">
            <a:spAutoFit/>
          </a:bodyPr>
          <a:lstStyle/>
          <a:p>
            <a:pPr algn="ctr"/>
            <a:r>
              <a:rPr lang="en-US" sz="3200" b="1" dirty="0" smtClean="0"/>
              <a:t>VSAC – provides: </a:t>
            </a:r>
            <a:r>
              <a:rPr lang="en-US" sz="3200" dirty="0"/>
              <a:t/>
            </a:r>
            <a:br>
              <a:rPr lang="en-US" sz="3200" dirty="0"/>
            </a:br>
            <a:endParaRPr lang="en-US" sz="3200" dirty="0"/>
          </a:p>
          <a:p>
            <a:pPr marL="457200" indent="-457200">
              <a:buFont typeface="Arial"/>
              <a:buChar char="•"/>
            </a:pPr>
            <a:r>
              <a:rPr lang="en-US" sz="2800" dirty="0" smtClean="0"/>
              <a:t>Source of truth for value set definitions</a:t>
            </a:r>
          </a:p>
          <a:p>
            <a:pPr marL="457200" indent="-457200">
              <a:buFont typeface="Arial"/>
              <a:buChar char="•"/>
            </a:pPr>
            <a:r>
              <a:rPr lang="en-US" sz="2800" dirty="0" smtClean="0"/>
              <a:t>Downloadable expansions (actual lists of codes)</a:t>
            </a:r>
          </a:p>
          <a:p>
            <a:pPr marL="457200" indent="-457200">
              <a:buFont typeface="Arial"/>
              <a:buChar char="•"/>
            </a:pPr>
            <a:r>
              <a:rPr lang="en-US" sz="2800" dirty="0" smtClean="0"/>
              <a:t>An API (based on an IHE standard – moving towards FHIR) </a:t>
            </a:r>
          </a:p>
          <a:p>
            <a:pPr marL="457200" indent="-457200">
              <a:buFont typeface="Arial"/>
              <a:buChar char="•"/>
            </a:pPr>
            <a:r>
              <a:rPr lang="en-US" sz="2800" dirty="0" smtClean="0"/>
              <a:t>Authoring and collaboration environment</a:t>
            </a:r>
          </a:p>
          <a:p>
            <a:pPr marL="457200" indent="-457200">
              <a:buFont typeface="Arial"/>
              <a:buChar char="•"/>
            </a:pPr>
            <a:r>
              <a:rPr lang="en-US" sz="2800" dirty="0" smtClean="0"/>
              <a:t>Duplicate content checking (based on </a:t>
            </a:r>
            <a:r>
              <a:rPr lang="en-US" sz="2800" dirty="0" err="1" smtClean="0"/>
              <a:t>Jaccard</a:t>
            </a:r>
            <a:r>
              <a:rPr lang="en-US" sz="2800" dirty="0" smtClean="0"/>
              <a:t> overlap)</a:t>
            </a:r>
          </a:p>
          <a:p>
            <a:pPr marL="457200" indent="-457200">
              <a:buFont typeface="Arial"/>
              <a:buChar char="•"/>
            </a:pPr>
            <a:r>
              <a:rPr lang="en-US" sz="2800" dirty="0" smtClean="0"/>
              <a:t>Warnings for inactive/obsolete codes</a:t>
            </a:r>
          </a:p>
          <a:p>
            <a:pPr marL="457200" indent="-457200">
              <a:buFont typeface="Arial"/>
              <a:buChar char="•"/>
            </a:pPr>
            <a:r>
              <a:rPr lang="en-US" sz="2800" dirty="0" smtClean="0"/>
              <a:t>Checking for invalid codes</a:t>
            </a:r>
          </a:p>
        </p:txBody>
      </p:sp>
    </p:spTree>
    <p:extLst>
      <p:ext uri="{BB962C8B-B14F-4D97-AF65-F5344CB8AC3E}">
        <p14:creationId xmlns:p14="http://schemas.microsoft.com/office/powerpoint/2010/main" val="28112562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0E20BA8-E2E7-4509-93A0-6EE57F3339C3}" type="slidenum">
              <a:rPr lang="en-US" smtClean="0"/>
              <a:t>6</a:t>
            </a:fld>
            <a:endParaRPr lang="en-US" dirty="0"/>
          </a:p>
        </p:txBody>
      </p:sp>
      <p:sp>
        <p:nvSpPr>
          <p:cNvPr id="4" name="Rectangle 3" descr="Purpose" title="Purpose"/>
          <p:cNvSpPr/>
          <p:nvPr/>
        </p:nvSpPr>
        <p:spPr>
          <a:xfrm>
            <a:off x="228600" y="1295400"/>
            <a:ext cx="8763000" cy="2062103"/>
          </a:xfrm>
          <a:prstGeom prst="rect">
            <a:avLst/>
          </a:prstGeom>
        </p:spPr>
        <p:txBody>
          <a:bodyPr wrap="square">
            <a:spAutoFit/>
          </a:bodyPr>
          <a:lstStyle/>
          <a:p>
            <a:pPr algn="ctr"/>
            <a:r>
              <a:rPr lang="en-US" sz="3200" b="1" dirty="0" smtClean="0"/>
              <a:t>Value Set usage ‘pie chart’ circa 2012: </a:t>
            </a:r>
            <a:r>
              <a:rPr lang="en-US" sz="3200" dirty="0"/>
              <a:t/>
            </a:r>
            <a:br>
              <a:rPr lang="en-US" sz="3200" dirty="0"/>
            </a:br>
            <a:endParaRPr lang="en-US" sz="3200" dirty="0"/>
          </a:p>
          <a:p>
            <a:pPr algn="ctr"/>
            <a:endParaRPr lang="en-US" sz="3200" dirty="0" smtClean="0"/>
          </a:p>
          <a:p>
            <a:pPr algn="ctr"/>
            <a:endParaRPr lang="en-US" sz="3200" dirty="0" smtClean="0"/>
          </a:p>
        </p:txBody>
      </p:sp>
      <p:graphicFrame>
        <p:nvGraphicFramePr>
          <p:cNvPr id="2" name="Chart 1"/>
          <p:cNvGraphicFramePr/>
          <p:nvPr>
            <p:extLst>
              <p:ext uri="{D42A27DB-BD31-4B8C-83A1-F6EECF244321}">
                <p14:modId xmlns:p14="http://schemas.microsoft.com/office/powerpoint/2010/main" val="3248285078"/>
              </p:ext>
            </p:extLst>
          </p:nvPr>
        </p:nvGraphicFramePr>
        <p:xfrm>
          <a:off x="1447800" y="21336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78795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0E20BA8-E2E7-4509-93A0-6EE57F3339C3}" type="slidenum">
              <a:rPr lang="en-US" smtClean="0"/>
              <a:t>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5929313"/>
          </a:xfrm>
          <a:prstGeom prst="rect">
            <a:avLst/>
          </a:prstGeom>
        </p:spPr>
      </p:pic>
      <p:sp>
        <p:nvSpPr>
          <p:cNvPr id="2" name="Content Placeholder 1"/>
          <p:cNvSpPr>
            <a:spLocks noGrp="1"/>
          </p:cNvSpPr>
          <p:nvPr>
            <p:ph idx="1"/>
          </p:nvPr>
        </p:nvSpPr>
        <p:spPr>
          <a:xfrm>
            <a:off x="4343400" y="1371601"/>
            <a:ext cx="4267200" cy="1600200"/>
          </a:xfrm>
        </p:spPr>
        <p:txBody>
          <a:bodyPr>
            <a:normAutofit/>
          </a:bodyPr>
          <a:lstStyle/>
          <a:p>
            <a:pPr marL="0" indent="0">
              <a:buNone/>
            </a:pPr>
            <a:r>
              <a:rPr lang="en-US" dirty="0" smtClean="0">
                <a:solidFill>
                  <a:schemeClr val="bg1"/>
                </a:solidFill>
                <a:latin typeface="Malgun Gothic" panose="020B0503020000020004" pitchFamily="34" charset="-127"/>
                <a:ea typeface="Malgun Gothic" panose="020B0503020000020004" pitchFamily="34" charset="-127"/>
              </a:rPr>
              <a:t>What other stewards/programs are </a:t>
            </a:r>
            <a:r>
              <a:rPr lang="en-US" dirty="0" smtClean="0">
                <a:solidFill>
                  <a:schemeClr val="bg1"/>
                </a:solidFill>
                <a:latin typeface="Malgun Gothic" panose="020B0503020000020004" pitchFamily="34" charset="-127"/>
                <a:ea typeface="Malgun Gothic" panose="020B0503020000020004" pitchFamily="34" charset="-127"/>
              </a:rPr>
              <a:t>creating content in VSAC?</a:t>
            </a:r>
            <a:endParaRPr lang="en-US" dirty="0">
              <a:solidFill>
                <a:schemeClr val="bg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422544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0E20BA8-E2E7-4509-93A0-6EE57F3339C3}" type="slidenum">
              <a:rPr lang="en-US" smtClean="0"/>
              <a:t>8</a:t>
            </a:fld>
            <a:endParaRPr lang="en-US" dirty="0"/>
          </a:p>
        </p:txBody>
      </p:sp>
      <p:graphicFrame>
        <p:nvGraphicFramePr>
          <p:cNvPr id="12" name="Chart 11"/>
          <p:cNvGraphicFramePr/>
          <p:nvPr>
            <p:extLst>
              <p:ext uri="{D42A27DB-BD31-4B8C-83A1-F6EECF244321}">
                <p14:modId xmlns:p14="http://schemas.microsoft.com/office/powerpoint/2010/main" val="586771908"/>
              </p:ext>
            </p:extLst>
          </p:nvPr>
        </p:nvGraphicFramePr>
        <p:xfrm>
          <a:off x="76200" y="1143000"/>
          <a:ext cx="8763000" cy="5324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99243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0E20BA8-E2E7-4509-93A0-6EE57F3339C3}" type="slidenum">
              <a:rPr lang="en-US" smtClean="0"/>
              <a:t>9</a:t>
            </a:fld>
            <a:endParaRPr lang="en-US" dirty="0"/>
          </a:p>
        </p:txBody>
      </p:sp>
      <p:graphicFrame>
        <p:nvGraphicFramePr>
          <p:cNvPr id="12" name="Chart 11"/>
          <p:cNvGraphicFramePr/>
          <p:nvPr>
            <p:extLst>
              <p:ext uri="{D42A27DB-BD31-4B8C-83A1-F6EECF244321}">
                <p14:modId xmlns:p14="http://schemas.microsoft.com/office/powerpoint/2010/main" val="3815037281"/>
              </p:ext>
            </p:extLst>
          </p:nvPr>
        </p:nvGraphicFramePr>
        <p:xfrm>
          <a:off x="76200" y="1143000"/>
          <a:ext cx="8763000" cy="5324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5126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10297</TotalTime>
  <Words>800</Words>
  <Application>Microsoft Macintosh PowerPoint</Application>
  <PresentationFormat>On-screen Show (4:3)</PresentationFormat>
  <Paragraphs>148</Paragraphs>
  <Slides>26</Slides>
  <Notes>11</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Office Theme</vt:lpstr>
      <vt:lpstr>2_Custom Design</vt:lpstr>
      <vt:lpstr>1_Custom Design</vt:lpstr>
      <vt:lpstr>Custom Design</vt:lpstr>
      <vt:lpstr>The Value Set Authority Center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Purpose of VSAC Collaboration?</vt:lpstr>
      <vt:lpstr>View Documents within a  Value Set’s Collaboration Content Site</vt:lpstr>
      <vt:lpstr>Invite Additional Collaborators to  Your Value Set Collaboration Site</vt:lpstr>
      <vt:lpstr>All Site Members Can Participate in Discussion Forums and Create New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National Library of Medicine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VSAC Users' Forum 10-16-2014</dc:title>
  <dc:subject>VSAC Users' Forum: UMLS CUIs, HL7V3, Text Format, how to remove ICD-9-CM value sets</dc:subject>
  <dc:creator>MaureenM.  Madden</dc:creator>
  <cp:keywords>value set authority center, vsac</cp:keywords>
  <cp:lastModifiedBy>Steven Emrick</cp:lastModifiedBy>
  <cp:revision>781</cp:revision>
  <cp:lastPrinted>2015-06-25T16:27:55Z</cp:lastPrinted>
  <dcterms:created xsi:type="dcterms:W3CDTF">2014-08-26T13:25:45Z</dcterms:created>
  <dcterms:modified xsi:type="dcterms:W3CDTF">2016-08-12T00:31:25Z</dcterms:modified>
</cp:coreProperties>
</file>