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5"/>
    <p:sldMasterId id="2147483679" r:id="rId6"/>
  </p:sldMasterIdLst>
  <p:notesMasterIdLst>
    <p:notesMasterId r:id="rId14"/>
  </p:notesMasterIdLst>
  <p:handoutMasterIdLst>
    <p:handoutMasterId r:id="rId15"/>
  </p:handoutMasterIdLst>
  <p:sldIdLst>
    <p:sldId id="465" r:id="rId7"/>
    <p:sldId id="484" r:id="rId8"/>
    <p:sldId id="471" r:id="rId9"/>
    <p:sldId id="485" r:id="rId10"/>
    <p:sldId id="486" r:id="rId11"/>
    <p:sldId id="483" r:id="rId12"/>
    <p:sldId id="481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EF764-BAF4-431F-862E-AFA061ECE8F7}">
          <p14:sldIdLst>
            <p14:sldId id="465"/>
            <p14:sldId id="484"/>
            <p14:sldId id="471"/>
            <p14:sldId id="485"/>
            <p14:sldId id="486"/>
            <p14:sldId id="483"/>
            <p14:sldId id="48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8" autoAdjust="0"/>
    <p:restoredTop sz="99645" autoAdjust="0"/>
  </p:normalViewPr>
  <p:slideViewPr>
    <p:cSldViewPr>
      <p:cViewPr varScale="1">
        <p:scale>
          <a:sx n="79" d="100"/>
          <a:sy n="79" d="100"/>
        </p:scale>
        <p:origin x="-37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909"/>
        <p:guide orient="horz" pos="3024"/>
        <p:guide pos="220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38EFA263-9BBA-4E17-BD15-8DB54F4AD24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8B89A1E8-34F6-4188-BD0E-BEDA82ADF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0297863D-62C3-4FCE-8D6E-CEF6E7FF9773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C4C54939-C608-486A-BE30-E8A8CF8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The goal</a:t>
            </a:r>
            <a:r>
              <a:rPr lang="en-US" b="1" dirty="0" smtClean="0"/>
              <a:t> is to define common healthcare information elements that can serve as the basis for frictionless information sharing and creation of a single, aggregated, portable, and standard patient health record.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Post HIEA Info Modeling Technical Forum efforts</a:t>
            </a:r>
          </a:p>
          <a:p>
            <a:pPr lvl="1"/>
            <a:r>
              <a:rPr lang="en-US" dirty="0" smtClean="0"/>
              <a:t>Conclude Investigative Study Refinement</a:t>
            </a:r>
          </a:p>
          <a:p>
            <a:pPr lvl="1"/>
            <a:r>
              <a:rPr lang="en-US" dirty="0" smtClean="0"/>
              <a:t>Produce Project Scope Statement (WBS)</a:t>
            </a:r>
          </a:p>
          <a:p>
            <a:pPr lvl="1"/>
            <a:r>
              <a:rPr lang="en-US" dirty="0" smtClean="0"/>
              <a:t>Propose consideration as JIF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far, the modeling SMEs recommend adding the following foundational principles: 1) A clean separation of clinical model semantics 2) using SNOMED, LOINC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RxNORM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See explanation of “A clean separation of model semantics” statement in Section 3 Recommended Additional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footnote and discussion in APPENDIX E Section 11.6 Discussion on Recommended New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DB7380-9603-43D8-BFF4-722408AEB0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3657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24400" y="1295400"/>
            <a:ext cx="35814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 bwMode="auto">
          <a:xfrm>
            <a:off x="228600" y="6458310"/>
            <a:ext cx="2133600" cy="365125"/>
          </a:xfrm>
          <a:prstGeom prst="rect">
            <a:avLst/>
          </a:prstGeom>
          <a:extLst/>
        </p:spPr>
        <p:txBody>
          <a:bodyPr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dirty="0">
              <a:solidFill>
                <a:srgbClr val="898989"/>
              </a:solidFill>
            </a:endParaRPr>
          </a:p>
        </p:txBody>
      </p:sp>
      <p:grpSp>
        <p:nvGrpSpPr>
          <p:cNvPr id="15" name="Group 42"/>
          <p:cNvGrpSpPr>
            <a:grpSpLocks/>
          </p:cNvGrpSpPr>
          <p:nvPr userDrawn="1"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E0607A-8BEF-4DA1-818F-451B9EB3320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VA color s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274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44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pic>
        <p:nvPicPr>
          <p:cNvPr id="2054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3" descr="VA color se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42"/>
          <p:cNvGrpSpPr>
            <a:grpSpLocks/>
          </p:cNvGrpSpPr>
          <p:nvPr/>
        </p:nvGrpSpPr>
        <p:grpSpPr bwMode="auto">
          <a:xfrm>
            <a:off x="0" y="914400"/>
            <a:ext cx="9144000" cy="46038"/>
            <a:chOff x="336" y="2592"/>
            <a:chExt cx="5040" cy="144"/>
          </a:xfrm>
        </p:grpSpPr>
        <p:sp>
          <p:nvSpPr>
            <p:cNvPr id="2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59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60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2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12" r:id="rId2"/>
    <p:sldLayoutId id="2147483711" r:id="rId3"/>
    <p:sldLayoutId id="214748371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MS PGothic" panose="020B0600070205080204" pitchFamily="34" charset="-128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6670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2400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Report Out / Next Steps Discussion</a:t>
            </a:r>
            <a:endParaRPr lang="en-US" altLang="en-US" sz="28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495800"/>
            <a:ext cx="4493538" cy="3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-5715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Core SMEs &amp; Co </a:t>
            </a:r>
            <a:r>
              <a:rPr lang="en-US" altLang="en-US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Sponsors/Leadership </a:t>
            </a:r>
          </a:p>
        </p:txBody>
      </p:sp>
    </p:spTree>
    <p:extLst>
      <p:ext uri="{BB962C8B-B14F-4D97-AF65-F5344CB8AC3E}">
        <p14:creationId xmlns:p14="http://schemas.microsoft.com/office/powerpoint/2010/main" val="3031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/ Q&amp;As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 smtClean="0"/>
              <a:t>Report Out from </a:t>
            </a:r>
            <a:r>
              <a:rPr lang="en-US" altLang="en-US" sz="2400" dirty="0"/>
              <a:t>the 2 days </a:t>
            </a:r>
            <a:endParaRPr lang="en-US" altLang="en-US" sz="2400" dirty="0" smtClean="0"/>
          </a:p>
          <a:p>
            <a:pPr marL="742950" lvl="2" indent="-342900"/>
            <a:r>
              <a:rPr lang="en-US" altLang="en-US" sz="2200" dirty="0" smtClean="0"/>
              <a:t>Attributes of Success</a:t>
            </a:r>
          </a:p>
          <a:p>
            <a:pPr marL="742950" lvl="2" indent="-342900"/>
            <a:r>
              <a:rPr lang="en-US" altLang="en-US" sz="2200" dirty="0" smtClean="0"/>
              <a:t>Recommendations</a:t>
            </a:r>
            <a:endParaRPr lang="en-US" altLang="en-US" sz="2200" dirty="0"/>
          </a:p>
          <a:p>
            <a:pPr marL="742950" lvl="2" indent="-342900"/>
            <a:r>
              <a:rPr lang="en-US" altLang="en-US" sz="2400" dirty="0"/>
              <a:t>Objectives</a:t>
            </a:r>
          </a:p>
          <a:p>
            <a:pPr marL="1200150" lvl="3" indent="-342900"/>
            <a:r>
              <a:rPr lang="en-US" altLang="en-US" sz="2200" dirty="0" smtClean="0">
                <a:latin typeface="+mj-lt"/>
                <a:ea typeface="ＭＳ Ｐゴシック" pitchFamily="34" charset="-128"/>
                <a:cs typeface="Arial" panose="020B0604020202020204" pitchFamily="34" charset="0"/>
              </a:rPr>
              <a:t>Pilot Project / </a:t>
            </a:r>
            <a:r>
              <a:rPr lang="en-US" altLang="en-US" sz="2200" dirty="0">
                <a:latin typeface="+mj-lt"/>
                <a:ea typeface="ＭＳ Ｐゴシック" pitchFamily="34" charset="-128"/>
                <a:cs typeface="Arial" panose="020B0604020202020204" pitchFamily="34" charset="0"/>
              </a:rPr>
              <a:t>Options to support Organizational Adoption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400" dirty="0" smtClean="0"/>
              <a:t>Follow On Activities / Next Steps 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 Attributes of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0547" y="1189037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Increased awareness related </a:t>
            </a:r>
            <a:r>
              <a:rPr lang="en-US" sz="3800" dirty="0" smtClean="0"/>
              <a:t>to </a:t>
            </a:r>
            <a:r>
              <a:rPr lang="en-US" sz="3800" dirty="0"/>
              <a:t>Information/Tooling &amp; Integration </a:t>
            </a:r>
            <a:r>
              <a:rPr lang="en-US" sz="3800" dirty="0" smtClean="0"/>
              <a:t>efforts</a:t>
            </a:r>
          </a:p>
          <a:p>
            <a:pPr lvl="1"/>
            <a:r>
              <a:rPr lang="en-US" sz="2600" dirty="0"/>
              <a:t>Distinction </a:t>
            </a:r>
          </a:p>
          <a:p>
            <a:pPr lvl="1"/>
            <a:r>
              <a:rPr lang="en-US" sz="2600" dirty="0" smtClean="0"/>
              <a:t>Utility</a:t>
            </a:r>
          </a:p>
          <a:p>
            <a:r>
              <a:rPr lang="en-US" sz="3800" dirty="0" smtClean="0"/>
              <a:t>Advocacy </a:t>
            </a:r>
            <a:r>
              <a:rPr lang="en-US" sz="3800" dirty="0"/>
              <a:t>to </a:t>
            </a:r>
            <a:r>
              <a:rPr lang="en-US" sz="3800" dirty="0" smtClean="0"/>
              <a:t>insert/jump start with (formal) </a:t>
            </a:r>
            <a:r>
              <a:rPr lang="en-US" sz="3800" dirty="0"/>
              <a:t>information Modeling Assets routinely into projects / standards development efforts</a:t>
            </a:r>
          </a:p>
          <a:p>
            <a:r>
              <a:rPr lang="en-US" sz="3800" dirty="0" smtClean="0"/>
              <a:t>Advocacy </a:t>
            </a:r>
            <a:r>
              <a:rPr lang="en-US" sz="3800" dirty="0"/>
              <a:t>to </a:t>
            </a:r>
            <a:r>
              <a:rPr lang="en-US" sz="3800" dirty="0" smtClean="0"/>
              <a:t>support follow-on efforts</a:t>
            </a:r>
          </a:p>
          <a:p>
            <a:pPr lvl="1"/>
            <a:r>
              <a:rPr lang="en-US" sz="2600" dirty="0"/>
              <a:t>Sustain Core SME Framework to refine integration recommendations </a:t>
            </a:r>
          </a:p>
          <a:p>
            <a:pPr lvl="1"/>
            <a:r>
              <a:rPr lang="en-US" sz="2600" dirty="0" smtClean="0"/>
              <a:t>Apply </a:t>
            </a:r>
            <a:r>
              <a:rPr lang="en-US" sz="2600" dirty="0"/>
              <a:t>insights / recommendations from Info Modeling Tech Forum into final report </a:t>
            </a:r>
          </a:p>
          <a:p>
            <a:pPr lvl="1"/>
            <a:r>
              <a:rPr lang="en-US" sz="2600" dirty="0"/>
              <a:t>Build out near term, mid term &amp; long term efforts via work breakdown </a:t>
            </a:r>
          </a:p>
          <a:p>
            <a:pPr lvl="1"/>
            <a:r>
              <a:rPr lang="en-US" sz="2600" dirty="0"/>
              <a:t>Assess / layout resourcing implications tied to report </a:t>
            </a:r>
          </a:p>
          <a:p>
            <a:pPr lvl="1"/>
            <a:r>
              <a:rPr lang="en-US" sz="2600" dirty="0" smtClean="0"/>
              <a:t>Conduct </a:t>
            </a:r>
            <a:r>
              <a:rPr lang="en-US" sz="2600" dirty="0"/>
              <a:t>follow up Modeling Meeting with FHIR colleagues, 15 Sep 2016</a:t>
            </a:r>
          </a:p>
          <a:p>
            <a:pPr lvl="1"/>
            <a:r>
              <a:rPr lang="en-US" sz="2600" dirty="0"/>
              <a:t>Submit final report  during Sep 2016 HL7 CIMI Workgroup</a:t>
            </a:r>
          </a:p>
          <a:p>
            <a:pPr lvl="1"/>
            <a:r>
              <a:rPr lang="en-US" sz="2600" dirty="0" smtClean="0"/>
              <a:t>Sustain </a:t>
            </a:r>
            <a:r>
              <a:rPr lang="en-US" sz="2600" dirty="0"/>
              <a:t>predictable stakeholder contact</a:t>
            </a:r>
          </a:p>
          <a:p>
            <a:pPr lvl="1"/>
            <a:r>
              <a:rPr lang="en-US" sz="2600" dirty="0" smtClean="0"/>
              <a:t>Others?</a:t>
            </a:r>
            <a:endParaRPr lang="en-US" sz="2600" dirty="0"/>
          </a:p>
          <a:p>
            <a:r>
              <a:rPr lang="en-US" sz="3800" dirty="0" smtClean="0"/>
              <a:t>Supportive </a:t>
            </a:r>
            <a:r>
              <a:rPr lang="en-US" sz="3800" dirty="0"/>
              <a:t>of </a:t>
            </a:r>
            <a:r>
              <a:rPr lang="en-US" sz="3800" dirty="0" smtClean="0"/>
              <a:t>Integration</a:t>
            </a:r>
          </a:p>
          <a:p>
            <a:pPr lvl="1"/>
            <a:r>
              <a:rPr lang="en-US" sz="2600" dirty="0" smtClean="0"/>
              <a:t>Repurpose efforts / Replace </a:t>
            </a:r>
            <a:r>
              <a:rPr lang="en-US" sz="2600" dirty="0"/>
              <a:t>building models to build models with active </a:t>
            </a:r>
            <a:r>
              <a:rPr lang="en-US" sz="2600" dirty="0" smtClean="0"/>
              <a:t>engagements</a:t>
            </a:r>
          </a:p>
          <a:p>
            <a:pPr lvl="1"/>
            <a:r>
              <a:rPr lang="en-US" sz="2600" dirty="0" smtClean="0"/>
              <a:t>Acknowledge / enhance usability interests </a:t>
            </a:r>
          </a:p>
          <a:p>
            <a:pPr lvl="1"/>
            <a:r>
              <a:rPr lang="en-US" sz="2600" dirty="0" smtClean="0"/>
              <a:t>Acknowledge / enhance SME base, </a:t>
            </a:r>
            <a:r>
              <a:rPr lang="en-US" sz="2600" dirty="0"/>
              <a:t>User Community </a:t>
            </a:r>
            <a:r>
              <a:rPr lang="en-US" sz="2600" dirty="0" smtClean="0"/>
              <a:t>Partnerships &amp; </a:t>
            </a:r>
            <a:r>
              <a:rPr lang="en-US" sz="2600" dirty="0"/>
              <a:t>Stakeholder Community </a:t>
            </a:r>
            <a:r>
              <a:rPr lang="en-US" sz="2600" dirty="0" smtClean="0"/>
              <a:t>Contacts to guide a </a:t>
            </a:r>
            <a:r>
              <a:rPr lang="en-US" sz="2600" dirty="0"/>
              <a:t>shifting in </a:t>
            </a:r>
            <a:r>
              <a:rPr lang="en-US" sz="2600" dirty="0" smtClean="0"/>
              <a:t>commitments </a:t>
            </a:r>
            <a:r>
              <a:rPr lang="en-US" sz="2600" dirty="0"/>
              <a:t>&amp; to </a:t>
            </a:r>
            <a:r>
              <a:rPr lang="en-US" sz="2600" dirty="0" smtClean="0"/>
              <a:t>gauge </a:t>
            </a:r>
            <a:r>
              <a:rPr lang="en-US" sz="2600" dirty="0"/>
              <a:t>progress.  </a:t>
            </a:r>
          </a:p>
          <a:p>
            <a:r>
              <a:rPr lang="en-US" sz="3800" dirty="0" smtClean="0"/>
              <a:t>Others?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47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Integration Recommendations: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Discussion &amp; Remarks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1360294"/>
            <a:ext cx="8991600" cy="500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dirty="0"/>
              <a:t>CIMI curated HL7/ISO Common Logical Information Model (CLIM)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FHIM Domain Classes, CIMI/LEGO Detailed Clinical Models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SOLOR Terminology, CQF and other Info Models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Formalized CLIM governance/ Configuration </a:t>
            </a:r>
            <a:r>
              <a:rPr lang="en-US" sz="2000" dirty="0" err="1"/>
              <a:t>Mgmt</a:t>
            </a:r>
            <a:r>
              <a:rPr lang="en-US" sz="2000" dirty="0"/>
              <a:t> at HL7, 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include Federal Partners and key contributors 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dirty="0"/>
              <a:t>Harmonize CIMI-FHIM-SOLOR-CQF Models and Tools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Opportunistically include other information models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harmonize with ISO Models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SHORT TERM: Use VA SOLOR terminology/ value set server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 TERM: Transition to NLM VSAC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dirty="0" smtClean="0"/>
              <a:t>Inculcate </a:t>
            </a:r>
            <a:r>
              <a:rPr lang="en-US" sz="2400" dirty="0"/>
              <a:t>CLIM (CIMI-FHIM-SOLOR-CQF) use.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Documentation, Training, mentorship, Outreach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“CIMI Practitioners’ Guide” student textbook</a:t>
            </a:r>
          </a:p>
        </p:txBody>
      </p:sp>
    </p:spTree>
    <p:extLst>
      <p:ext uri="{BB962C8B-B14F-4D97-AF65-F5344CB8AC3E}">
        <p14:creationId xmlns:p14="http://schemas.microsoft.com/office/powerpoint/2010/main" val="10169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Integration Recommendations:</a:t>
            </a:r>
            <a:br>
              <a:rPr lang="en-US" dirty="0" smtClean="0"/>
            </a:br>
            <a:r>
              <a:rPr lang="en-US" dirty="0" smtClean="0"/>
              <a:t>Discussion &amp; Remarks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80740-3974-4991-96C6-DB4F6D2DED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172204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clean separation of clinical model semantics  using SNOMED, LOINC and </a:t>
            </a:r>
            <a:r>
              <a:rPr lang="en-US" sz="2000" dirty="0" err="1"/>
              <a:t>RxNORM</a:t>
            </a:r>
            <a:r>
              <a:rPr lang="en-US" sz="2000" dirty="0"/>
              <a:t> </a:t>
            </a:r>
          </a:p>
          <a:p>
            <a:pPr marL="457200" lvl="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Change/Stabilize CIMI Core Reference Model ASAP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Integrate Models and Tools to extend the utility of these assets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VA SOLOR Terminology server with a sandbox development server, with a long term goal to transition to VSAC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Harmonize all CIMI integrated models and tools with the FHIR resource “logical model” to generate or map-and-gap consistent FHIR Resources, Extensions and Profiles.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Demonstrate the Viability of CIMI-FHIM-SOLOR-CQF and other Information Models Integration Via Pilots</a:t>
            </a:r>
          </a:p>
        </p:txBody>
      </p:sp>
    </p:spTree>
    <p:extLst>
      <p:ext uri="{BB962C8B-B14F-4D97-AF65-F5344CB8AC3E}">
        <p14:creationId xmlns:p14="http://schemas.microsoft.com/office/powerpoint/2010/main" val="403311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br>
              <a:rPr lang="en-US" dirty="0" smtClean="0"/>
            </a:br>
            <a:r>
              <a:rPr lang="en-US" dirty="0" smtClean="0"/>
              <a:t>Discussion &amp;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516563"/>
          </a:xfrm>
        </p:spPr>
        <p:txBody>
          <a:bodyPr/>
          <a:lstStyle/>
          <a:p>
            <a:r>
              <a:rPr lang="en-US" sz="2000" dirty="0"/>
              <a:t>Integrate </a:t>
            </a:r>
            <a:r>
              <a:rPr lang="en-US" sz="2000" dirty="0" smtClean="0"/>
              <a:t>(Formal) Models </a:t>
            </a:r>
            <a:r>
              <a:rPr lang="en-US" sz="2000" dirty="0"/>
              <a:t>as the </a:t>
            </a:r>
            <a:r>
              <a:rPr lang="en-US" sz="2000" dirty="0" smtClean="0"/>
              <a:t>Foundation</a:t>
            </a:r>
          </a:p>
          <a:p>
            <a:pPr lvl="1"/>
            <a:r>
              <a:rPr lang="en-US" sz="1600" dirty="0" smtClean="0"/>
              <a:t>Continue awareness building / extend people participation to modeling meetings</a:t>
            </a:r>
          </a:p>
          <a:p>
            <a:pPr lvl="1"/>
            <a:r>
              <a:rPr lang="en-US" sz="1600" dirty="0" smtClean="0"/>
              <a:t>Jump Start with FHIM</a:t>
            </a:r>
          </a:p>
          <a:p>
            <a:pPr lvl="1"/>
            <a:r>
              <a:rPr lang="en-US" sz="1600" dirty="0" smtClean="0"/>
              <a:t>Others?</a:t>
            </a:r>
          </a:p>
          <a:p>
            <a:r>
              <a:rPr lang="en-US" sz="2000" dirty="0" smtClean="0"/>
              <a:t>Pursue </a:t>
            </a:r>
            <a:r>
              <a:rPr lang="en-US" sz="2000" dirty="0"/>
              <a:t>the Integration of </a:t>
            </a:r>
            <a:r>
              <a:rPr lang="en-US" sz="2000" dirty="0" smtClean="0"/>
              <a:t>Models </a:t>
            </a:r>
          </a:p>
          <a:p>
            <a:pPr lvl="1"/>
            <a:r>
              <a:rPr lang="en-US" sz="1600" dirty="0" smtClean="0"/>
              <a:t>FHIM-CIMI-SOLOR</a:t>
            </a:r>
          </a:p>
          <a:p>
            <a:pPr lvl="1"/>
            <a:r>
              <a:rPr lang="en-US" sz="1600" dirty="0" smtClean="0"/>
              <a:t>FHIM-CIMI-SOLOR-CQF</a:t>
            </a:r>
          </a:p>
          <a:p>
            <a:pPr lvl="1"/>
            <a:r>
              <a:rPr lang="en-US" sz="1600" dirty="0" smtClean="0"/>
              <a:t>Others:  DAF, SDC,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lvl="1"/>
            <a:r>
              <a:rPr lang="en-US" sz="1600" dirty="0" smtClean="0"/>
              <a:t>FHIM-CIMI-SOLOR-CQF-FHIR</a:t>
            </a:r>
          </a:p>
          <a:p>
            <a:pPr lvl="1"/>
            <a:r>
              <a:rPr lang="en-US" sz="1600" dirty="0"/>
              <a:t>HL7 EHR Working Group to explore use of FHIM as foundation </a:t>
            </a:r>
            <a:endParaRPr lang="en-US" sz="1600" dirty="0" smtClean="0"/>
          </a:p>
          <a:p>
            <a:r>
              <a:rPr lang="en-US" sz="2000" dirty="0" smtClean="0"/>
              <a:t>Integrate </a:t>
            </a:r>
            <a:r>
              <a:rPr lang="en-US" sz="2000" dirty="0"/>
              <a:t>Tooling to Extend the Utility of these </a:t>
            </a:r>
            <a:r>
              <a:rPr lang="en-US" sz="2000" dirty="0" smtClean="0"/>
              <a:t>Assets</a:t>
            </a:r>
          </a:p>
          <a:p>
            <a:pPr lvl="1"/>
            <a:r>
              <a:rPr lang="en-US" sz="1600" dirty="0"/>
              <a:t>DoD/VA IPO FHIR Jet / MDHT-MDMI Integration (Charter details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2000" dirty="0"/>
              <a:t>Demonstrate the Viability of Integration Via </a:t>
            </a:r>
            <a:r>
              <a:rPr lang="en-US" sz="2000" dirty="0" smtClean="0"/>
              <a:t>Pilots</a:t>
            </a:r>
          </a:p>
          <a:p>
            <a:pPr lvl="1"/>
            <a:r>
              <a:rPr lang="en-US" sz="1600" dirty="0"/>
              <a:t>CQF – FHIR – Argonaut opportunities</a:t>
            </a:r>
          </a:p>
          <a:p>
            <a:pPr lvl="1"/>
            <a:r>
              <a:rPr lang="en-US" sz="1600" dirty="0" smtClean="0"/>
              <a:t>Propose </a:t>
            </a:r>
            <a:r>
              <a:rPr lang="en-US" sz="1600" dirty="0"/>
              <a:t>consideration </a:t>
            </a:r>
            <a:r>
              <a:rPr lang="en-US" sz="1600" dirty="0" smtClean="0"/>
              <a:t>of Joint Incentive Fund (JIF) Project to address some of the effort</a:t>
            </a:r>
          </a:p>
          <a:p>
            <a:pPr lvl="1"/>
            <a:r>
              <a:rPr lang="en-US" sz="1600" dirty="0" smtClean="0"/>
              <a:t>Engage Health Data Sharing Business Line Workgroups </a:t>
            </a:r>
          </a:p>
          <a:p>
            <a:pPr lvl="1"/>
            <a:r>
              <a:rPr lang="en-US" sz="1600" dirty="0" smtClean="0"/>
              <a:t>Consider potential for HITSC Task Force to address recommendations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On Activities /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Conclude Preliminary Integration Report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17 Aug – Preliminary Report Released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19 Aug – 7 Sep:   Apply 17-18 Aug Info Modeling TF recommendations &amp; refinements to preliminary report; finalize work breakdown vis Core SMEs  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Coordinate Final Report via FHA Managing Board (on behalf of co sponsors of DoD/VA IPO, ONC/OST, FHA)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15 Sep - Conduct Follow On Modeling Meeting with FHIR colleagues</a:t>
            </a:r>
          </a:p>
          <a:p>
            <a:pPr lvl="2">
              <a:buFont typeface="Arial" pitchFamily="34" charset="0"/>
              <a:buChar char="₋"/>
            </a:pPr>
            <a:r>
              <a:rPr lang="en-US" sz="1600" dirty="0"/>
              <a:t>Sep HL7 Meeting:  </a:t>
            </a:r>
          </a:p>
          <a:p>
            <a:pPr lvl="3">
              <a:buFont typeface="Arial" pitchFamily="34" charset="0"/>
              <a:buChar char="₋"/>
            </a:pPr>
            <a:r>
              <a:rPr lang="en-US" dirty="0"/>
              <a:t>Deliver Final Report to CIMI WG</a:t>
            </a:r>
          </a:p>
          <a:p>
            <a:pPr lvl="3">
              <a:buFont typeface="Arial" pitchFamily="34" charset="0"/>
              <a:buChar char="₋"/>
            </a:pPr>
            <a:r>
              <a:rPr lang="en-US" dirty="0"/>
              <a:t>Core SMEs attend / conduct follow on discussions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Next SME – Stakeholder Contact?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IB Draft Slides 29 April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59534b4925e4c93a41792a072526ef9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Team</TermName>
          <TermId xmlns="http://schemas.microsoft.com/office/infopath/2007/PartnerControls">aba247a0-ed21-4eb6-bee3-a6ac7bafd3b0</TermId>
        </TermInfo>
      </Terms>
    </j59534b4925e4c93a41792a072526ef9>
    <jaf4cee1310e4798ade64fc913e14712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Briefings</TermName>
          <TermId xmlns="http://schemas.microsoft.com/office/infopath/2007/PartnerControls">6f017f24-691e-4734-983c-33cb8625e85e</TermId>
        </TermInfo>
      </Terms>
    </jaf4cee1310e4798ade64fc913e14712>
    <Category_ xmlns="e7f465d6-1132-4325-8be5-f2952c7a911e">HIEA Technical Forum August 2016</Category_>
    <Product xmlns="e7f465d6-1132-4325-8be5-f2952c7a911e">Recommendations and Next Steps</Product>
    <_dlc_DocId xmlns="e7f465d6-1132-4325-8be5-f2952c7a911e">MA24ASH6SKF3-453-2363</_dlc_DocId>
    <TaxCatchAll xmlns="e7f465d6-1132-4325-8be5-f2952c7a911e">
      <Value>169</Value>
      <Value>511</Value>
    </TaxCatchAll>
    <Document_x0020_Type xmlns="e7f465d6-1132-4325-8be5-f2952c7a911e" xsi:nil="true"/>
    <_dlc_DocIdUrl xmlns="e7f465d6-1132-4325-8be5-f2952c7a911e">
      <Url>https://intelshare.intelink.gov/sites/ipo/IPOHome/_layouts/15/DocIdRedir.aspx?ID=MA24ASH6SKF3-453-2363</Url>
      <Description>MA24ASH6SKF3-453-2363</Description>
    </_dlc_DocIdUrl>
    <TaxKeywordTaxHTField xmlns="e7f465d6-1132-4325-8be5-f2952c7a911e">
      <Terms xmlns="http://schemas.microsoft.com/office/infopath/2007/PartnerControls"/>
    </TaxKeywordTaxHTField>
    <IconOverlay xmlns="http://schemas.microsoft.com/sharepoint/v4" xsi:nil="true"/>
    <Package xmlns="e7f465d6-1132-4325-8be5-f2952c7a911e" xsi:nil="true"/>
    <_Status xmlns="http://schemas.microsoft.com/sharepoint/v3/fields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asic Document" ma:contentTypeID="0x010100C8D0D8E0190B234A9461DA2A28FEAEDC00CB6B3C607C170E4694AE1E28B67ABCA3" ma:contentTypeVersion="54" ma:contentTypeDescription="" ma:contentTypeScope="" ma:versionID="3026ce42c36d53ff50d04a4348af23d8">
  <xsd:schema xmlns:xsd="http://www.w3.org/2001/XMLSchema" xmlns:xs="http://www.w3.org/2001/XMLSchema" xmlns:p="http://schemas.microsoft.com/office/2006/metadata/properties" xmlns:ns2="http://schemas.microsoft.com/sharepoint/v3/fields" xmlns:ns3="e7f465d6-1132-4325-8be5-f2952c7a911e" xmlns:ns4="http://schemas.microsoft.com/sharepoint/v4" targetNamespace="http://schemas.microsoft.com/office/2006/metadata/properties" ma:root="true" ma:fieldsID="cb30dc7af6870539f38bdaae1f4d1cc7" ns2:_="" ns3:_="" ns4:_="">
    <xsd:import namespace="http://schemas.microsoft.com/sharepoint/v3/fields"/>
    <xsd:import namespace="e7f465d6-1132-4325-8be5-f2952c7a911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Category_"/>
                <xsd:element ref="ns3:Product"/>
                <xsd:element ref="ns2:_Status" minOccurs="0"/>
                <xsd:element ref="ns3:Document_x0020_Type" minOccurs="0"/>
                <xsd:element ref="ns4:IconOverlay" minOccurs="0"/>
                <xsd:element ref="ns3:TaxKeywordTaxHTField" minOccurs="0"/>
                <xsd:element ref="ns3:TaxCatchAll" minOccurs="0"/>
                <xsd:element ref="ns3:TaxCatchAllLabel" minOccurs="0"/>
                <xsd:element ref="ns3:Package" minOccurs="0"/>
                <xsd:element ref="ns3:jaf4cee1310e4798ade64fc913e14712" minOccurs="0"/>
                <xsd:element ref="ns3:_dlc_DocIdUrl" minOccurs="0"/>
                <xsd:element ref="ns3:j59534b4925e4c93a41792a072526ef9" minOccurs="0"/>
                <xsd:element ref="ns3:_dlc_DocId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7" nillable="true" ma:displayName="Status" ma:description="Please select from choices given unless your team has agreed to common 'Fill-In' choices." ma:format="Dropdown" ma:internalName="_Status">
      <xsd:simpleType>
        <xsd:union memberTypes="dms:Text">
          <xsd:simpleType>
            <xsd:restriction base="dms:Choice">
              <xsd:enumeration value="Working"/>
              <xsd:enumeration value="Draft"/>
              <xsd:enumeration value="Draft Final"/>
              <xsd:enumeration value="In Adjudication"/>
              <xsd:enumeration value="Dept Review"/>
              <xsd:enumeration value="Final"/>
              <xsd:enumeration value="Final Signed"/>
              <xsd:enumeration value="Archiv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465d6-1132-4325-8be5-f2952c7a911e" elementFormDefault="qualified">
    <xsd:import namespace="http://schemas.microsoft.com/office/2006/documentManagement/types"/>
    <xsd:import namespace="http://schemas.microsoft.com/office/infopath/2007/PartnerControls"/>
    <xsd:element name="Category_" ma:index="4" ma:displayName="Category_" ma:format="Dropdown" ma:indexed="true" ma:internalName="Category_" ma:readOnly="false">
      <xsd:simpleType>
        <xsd:union memberTypes="dms:Text">
          <xsd:simpleType>
            <xsd:restriction base="dms:Choice">
              <xsd:enumeration value="Ad-Hoc / Other"/>
              <xsd:enumeration value="Clinical Interoperability Scenarios (CIS)"/>
              <xsd:enumeration value="Data Quality/Analytics"/>
              <xsd:enumeration value="External Document Review"/>
              <xsd:enumeration value="HDIMP"/>
              <xsd:enumeration value="HDINC Reference Guide"/>
              <xsd:enumeration value="HEC HDSBL"/>
              <xsd:enumeration value="HIDS WG"/>
              <xsd:enumeration value="HIEA Technical Forum August 2016"/>
              <xsd:enumeration value="HIE WG"/>
              <xsd:enumeration value="I2TP"/>
              <xsd:enumeration value="Interoperability Projects"/>
              <xsd:enumeration value="IPO 101"/>
              <xsd:enumeration value="JET"/>
              <xsd:enumeration value="JIP"/>
              <xsd:enumeration value="JSC"/>
              <xsd:enumeration value="Operations"/>
              <xsd:enumeration value="Risk"/>
              <xsd:enumeration value="Technical Forum"/>
              <xsd:enumeration value="Technical Roundtable"/>
              <xsd:enumeration value="Templates"/>
              <xsd:enumeration value="Terminology Mgt/Mapping"/>
              <xsd:enumeration value="Terminology Services"/>
            </xsd:restriction>
          </xsd:simpleType>
        </xsd:union>
      </xsd:simpleType>
    </xsd:element>
    <xsd:element name="Product" ma:index="5" ma:displayName="Product/Section" ma:description="Use for very specific initiatives, products, teams and/or groups not covered by Organization" ma:format="Dropdown" ma:indexed="true" ma:internalName="Product" ma:readOnly="false">
      <xsd:simpleType>
        <xsd:union memberTypes="dms:Text">
          <xsd:simpleType>
            <xsd:restriction base="dms:Choice">
              <xsd:enumeration value="Bios"/>
              <xsd:enumeration value="Briefs"/>
              <xsd:enumeration value="CIS Outcomes Management Tool"/>
              <xsd:enumeration value="Clinical Interoperability Scenarios (CIS)"/>
              <xsd:enumeration value="CommonWell/Sequoia Bridge"/>
              <xsd:enumeration value="Deliverables"/>
              <xsd:enumeration value="Department Briefs"/>
              <xsd:enumeration value="Division Off-Site"/>
              <xsd:enumeration value="DoD Mapping Analysis"/>
              <xsd:enumeration value="External Document Review"/>
              <xsd:enumeration value="FHIR Proving Ground"/>
              <xsd:enumeration value="General"/>
              <xsd:enumeration value="Governance"/>
              <xsd:enumeration value="HIEA - August 2015"/>
              <xsd:enumeration value="HIEA - March 2015"/>
              <xsd:enumeration value="HIEA - March 2016"/>
              <xsd:enumeration value="I2TP - Past Versions"/>
              <xsd:enumeration value="I2TP v4"/>
              <xsd:enumeration value="I2TP v5"/>
              <xsd:enumeration value="Implementer Briefs"/>
              <xsd:enumeration value="IPO 101"/>
              <xsd:enumeration value="JET Proposals"/>
              <xsd:enumeration value="JIP v2"/>
              <xsd:enumeration value="JIP v3"/>
              <xsd:enumeration value="JSC"/>
              <xsd:enumeration value="Logical Information Model Briefs"/>
              <xsd:enumeration value="Meeting Artifacts"/>
              <xsd:enumeration value="Onboarding Roundtable - FEB2016"/>
              <xsd:enumeration value="Other"/>
              <xsd:enumeration value="Pre-Education Briefs"/>
              <xsd:enumeration value="Project Management"/>
              <xsd:enumeration value="Reference"/>
              <xsd:enumeration value="SOPs"/>
              <xsd:enumeration value="TATRC Synthetic Data"/>
              <xsd:enumeration value="Templates"/>
              <xsd:enumeration value="Terminology Mgt/Mapping"/>
              <xsd:enumeration value="Terminology Services"/>
              <xsd:enumeration value="Tooling Briefs"/>
              <xsd:enumeration value="Tools/Scripts"/>
              <xsd:enumeration value="Training"/>
              <xsd:enumeration value="Use Cases"/>
              <xsd:enumeration value="VA Mapping Analysis"/>
              <xsd:enumeration value="WG Memos and Enclosures"/>
            </xsd:restriction>
          </xsd:simpleType>
        </xsd:union>
      </xsd:simpleType>
    </xsd:element>
    <xsd:element name="Document_x0020_Type" ma:index="8" nillable="true" ma:displayName="Document Type" ma:description="Denotes the type/category/purpose of the document. Many library views group files based on this field." ma:format="Dropdown" ma:hidden="true" ma:internalName="Document_x0020_Type" ma:readOnly="false">
      <xsd:simpleType>
        <xsd:union memberTypes="dms:Text">
          <xsd:simpleType>
            <xsd:restriction base="dms:Choice">
              <xsd:enumeration value="Best Practice"/>
              <xsd:enumeration value="Communication"/>
              <xsd:enumeration value="Configuration Management"/>
              <xsd:enumeration value="Deliverable"/>
              <xsd:enumeration value="Frequently Asked Question"/>
              <xsd:enumeration value="Lessons Learned"/>
              <xsd:enumeration value="Lockdown"/>
              <xsd:enumeration value="Meeting Notes/Artifacts"/>
              <xsd:enumeration value="Planning"/>
              <xsd:enumeration value="Processes"/>
              <xsd:enumeration value="Project Management"/>
              <xsd:enumeration value="Reference"/>
              <xsd:enumeration value="Reporting"/>
              <xsd:enumeration value="Requirements"/>
              <xsd:enumeration value="Reviews"/>
              <xsd:enumeration value="Risks/Issues"/>
              <xsd:enumeration value="Schedule"/>
              <xsd:enumeration value="Technical Reviews/Reports"/>
              <xsd:enumeration value="Templates"/>
              <xsd:enumeration value="Testing"/>
              <xsd:enumeration value="Training"/>
              <xsd:enumeration value="Use Case"/>
              <xsd:enumeration value="Workgroup Artifacts"/>
              <xsd:enumeration value="Other"/>
            </xsd:restriction>
          </xsd:simpleType>
        </xsd:union>
      </xsd:simple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7ce00e25-bad1-422b-924d-df586e05bd4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4c38d6c3-25cd-478e-9bb1-76bc396072fb}" ma:internalName="TaxCatchAll" ma:showField="CatchAllData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4c38d6c3-25cd-478e-9bb1-76bc396072fb}" ma:internalName="TaxCatchAllLabel" ma:readOnly="true" ma:showField="CatchAllDataLabel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ckage" ma:index="22" nillable="true" ma:displayName="Package" ma:format="Dropdown" ma:hidden="true" ma:internalName="Package" ma:readOnly="false">
      <xsd:simpleType>
        <xsd:union memberTypes="dms:Text">
          <xsd:simpleType>
            <xsd:restriction base="dms:Choice">
              <xsd:enumeration value="NA"/>
            </xsd:restriction>
          </xsd:simpleType>
        </xsd:union>
      </xsd:simpleType>
    </xsd:element>
    <xsd:element name="jaf4cee1310e4798ade64fc913e14712" ma:index="24" ma:taxonomy="true" ma:internalName="jaf4cee1310e4798ade64fc913e14712" ma:taxonomyFieldName="Doc_x0020_Type" ma:displayName="Doc Type" ma:indexed="true" ma:readOnly="false" ma:default="" ma:fieldId="{3af4cee1-310e-4798-ade6-4fc913e14712}" ma:sspId="7ce00e25-bad1-422b-924d-df586e05bd4b" ma:termSetId="54f19a86-106a-4f60-886d-c87467f357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j59534b4925e4c93a41792a072526ef9" ma:index="26" ma:taxonomy="true" ma:internalName="j59534b4925e4c93a41792a072526ef9" ma:taxonomyFieldName="Organization" ma:displayName="Organization" ma:indexed="true" ma:readOnly="false" ma:default="511;#IPO Engineering|aba247a0-ed21-4eb6-bee3-a6ac7bafd3b0" ma:fieldId="{359534b4-925e-4c93-a417-92a072526ef9}" ma:sspId="7ce00e25-bad1-422b-924d-df586e05bd4b" ma:termSetId="dc6b430c-dec5-4977-b8a8-c7131aa937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3D393-5043-4E91-A22A-50236794F7C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1C55A84-50E8-46EC-8215-FC6D94F30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04BA6D-03E5-4974-8047-254891C82ACA}">
  <ds:schemaRefs>
    <ds:schemaRef ds:uri="http://purl.org/dc/dcmitype/"/>
    <ds:schemaRef ds:uri="http://purl.org/dc/elements/1.1/"/>
    <ds:schemaRef ds:uri="http://schemas.microsoft.com/sharepoint/v4"/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e7f465d6-1132-4325-8be5-f2952c7a911e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0C04921-5B67-42DD-B421-9CBA16D4B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e7f465d6-1132-4325-8be5-f2952c7a911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20361</TotalTime>
  <Words>683</Words>
  <Application>Microsoft Office PowerPoint</Application>
  <PresentationFormat>On-screen Show (4:3)</PresentationFormat>
  <Paragraphs>95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ICIB Draft Slides 29 April 2015</vt:lpstr>
      <vt:lpstr>Content</vt:lpstr>
      <vt:lpstr>PowerPoint Presentation</vt:lpstr>
      <vt:lpstr>Discussion / Q&amp;As</vt:lpstr>
      <vt:lpstr>Recap:  Attributes of Success</vt:lpstr>
      <vt:lpstr>Key Integration Recommendations: Discussion &amp; Remarks</vt:lpstr>
      <vt:lpstr>Technical Integration Recommendations: Discussion &amp; Remarks</vt:lpstr>
      <vt:lpstr>Objectives: Discussion &amp; Remarks</vt:lpstr>
      <vt:lpstr>Follow On Activities / Next Steps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Hall Recommendations and Next Steps</dc:title>
  <dc:creator>Michelle Damico</dc:creator>
  <cp:lastModifiedBy>D'amico, Michelle, CTR, DHA</cp:lastModifiedBy>
  <cp:revision>583</cp:revision>
  <cp:lastPrinted>2015-10-06T15:37:49Z</cp:lastPrinted>
  <dcterms:created xsi:type="dcterms:W3CDTF">2015-04-29T16:14:58Z</dcterms:created>
  <dcterms:modified xsi:type="dcterms:W3CDTF">2016-08-16T19:14:05Z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apabilities">
    <vt:lpwstr/>
  </property>
  <property fmtid="{D5CDD505-2E9C-101B-9397-08002B2CF9AE}" pid="4" name="mb158b7ab5514029a1a80307056bbfc9">
    <vt:lpwstr/>
  </property>
  <property fmtid="{D5CDD505-2E9C-101B-9397-08002B2CF9AE}" pid="5" name="ad2c35a0f49e4bd58fb674e996570462">
    <vt:lpwstr/>
  </property>
  <property fmtid="{D5CDD505-2E9C-101B-9397-08002B2CF9AE}" pid="6" name="ContentTypeId">
    <vt:lpwstr>0x010100C8D0D8E0190B234A9461DA2A28FEAEDC00CB6B3C607C170E4694AE1E28B67ABCA3</vt:lpwstr>
  </property>
  <property fmtid="{D5CDD505-2E9C-101B-9397-08002B2CF9AE}" pid="7" name="Doc Type">
    <vt:lpwstr>169;#Briefings|6f017f24-691e-4734-983c-33cb8625e85e</vt:lpwstr>
  </property>
  <property fmtid="{D5CDD505-2E9C-101B-9397-08002B2CF9AE}" pid="8" name="Records_x0020_Management_x0020_Series">
    <vt:lpwstr/>
  </property>
  <property fmtid="{D5CDD505-2E9C-101B-9397-08002B2CF9AE}" pid="9" name="Organization">
    <vt:lpwstr>511;#Technical Team|aba247a0-ed21-4eb6-bee3-a6ac7bafd3b0</vt:lpwstr>
  </property>
  <property fmtid="{D5CDD505-2E9C-101B-9397-08002B2CF9AE}" pid="10" name="_dlc_DocIdItemGuid">
    <vt:lpwstr>b41317a5-3268-4d2b-b90e-c3a5ba0389fe</vt:lpwstr>
  </property>
  <property fmtid="{D5CDD505-2E9C-101B-9397-08002B2CF9AE}" pid="11" name="Records Management Series">
    <vt:lpwstr/>
  </property>
</Properties>
</file>